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21"/>
  </p:notesMasterIdLst>
  <p:handoutMasterIdLst>
    <p:handoutMasterId r:id="rId22"/>
  </p:handoutMasterIdLst>
  <p:sldIdLst>
    <p:sldId id="527" r:id="rId2"/>
    <p:sldId id="528" r:id="rId3"/>
    <p:sldId id="529" r:id="rId4"/>
    <p:sldId id="530" r:id="rId5"/>
    <p:sldId id="531" r:id="rId6"/>
    <p:sldId id="532" r:id="rId7"/>
    <p:sldId id="533" r:id="rId8"/>
    <p:sldId id="534" r:id="rId9"/>
    <p:sldId id="535" r:id="rId10"/>
    <p:sldId id="537" r:id="rId11"/>
    <p:sldId id="538" r:id="rId12"/>
    <p:sldId id="539" r:id="rId13"/>
    <p:sldId id="540" r:id="rId14"/>
    <p:sldId id="541" r:id="rId15"/>
    <p:sldId id="542" r:id="rId16"/>
    <p:sldId id="543" r:id="rId17"/>
    <p:sldId id="544" r:id="rId18"/>
    <p:sldId id="545" r:id="rId19"/>
    <p:sldId id="546" r:id="rId20"/>
  </p:sldIdLst>
  <p:sldSz cx="9144000" cy="6858000" type="screen4x3"/>
  <p:notesSz cx="7099300" cy="102346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an Vieille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EAEAEA"/>
    <a:srgbClr val="000000"/>
    <a:srgbClr val="008000"/>
    <a:srgbClr val="FFFF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27" autoAdjust="0"/>
    <p:restoredTop sz="90175" autoAdjust="0"/>
  </p:normalViewPr>
  <p:slideViewPr>
    <p:cSldViewPr>
      <p:cViewPr varScale="1">
        <p:scale>
          <a:sx n="67" d="100"/>
          <a:sy n="67" d="100"/>
        </p:scale>
        <p:origin x="-159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4486"/>
    </p:cViewPr>
  </p:sorterViewPr>
  <p:notesViewPr>
    <p:cSldViewPr>
      <p:cViewPr>
        <p:scale>
          <a:sx n="100" d="100"/>
          <a:sy n="100" d="100"/>
        </p:scale>
        <p:origin x="-1548" y="3072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sa/3.0/" TargetMode="External"/><Relationship Id="rId2" Type="http://schemas.openxmlformats.org/officeDocument/2006/relationships/image" Target="../media/image4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8" name="Rectangle 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2075" y="111125"/>
            <a:ext cx="5113759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000"/>
            </a:lvl1pPr>
          </a:lstStyle>
          <a:p>
            <a:r>
              <a:rPr lang="en-GB" smtClean="0"/>
              <a:t>1_11_ISA8895_Overview_Introduction_JVI5</a:t>
            </a:r>
            <a:endParaRPr lang="en-GB" dirty="0"/>
          </a:p>
        </p:txBody>
      </p:sp>
      <p:sp>
        <p:nvSpPr>
          <p:cNvPr id="1098759" name="Rectangle 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77842" y="111125"/>
            <a:ext cx="172938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fld id="{4BF9A6DB-8E09-4406-95A9-06ABA2F5739C}" type="datetime1">
              <a:rPr lang="fr-FR" smtClean="0"/>
              <a:pPr/>
              <a:t>23/05/2011</a:t>
            </a:fld>
            <a:endParaRPr lang="en-GB" dirty="0"/>
          </a:p>
        </p:txBody>
      </p:sp>
      <p:sp>
        <p:nvSpPr>
          <p:cNvPr id="1098761" name="Rectangle 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01878" y="9613900"/>
            <a:ext cx="1405347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fld id="{C373AD98-F81A-431E-BED3-D7FF309F2444}" type="slidenum">
              <a:rPr lang="en-GB"/>
              <a:pPr/>
              <a:t>‹N°›</a:t>
            </a:fld>
            <a:endParaRPr lang="en-GB"/>
          </a:p>
        </p:txBody>
      </p:sp>
      <p:pic>
        <p:nvPicPr>
          <p:cNvPr id="8" name="Image 7" descr="license.img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7714" y="9663692"/>
            <a:ext cx="591320" cy="267117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934566" y="9603288"/>
            <a:ext cx="4199260" cy="33855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800" dirty="0" smtClean="0">
                <a:latin typeface="+mj-lt"/>
              </a:rPr>
              <a:t>This work is licensed under a </a:t>
            </a:r>
            <a:r>
              <a:rPr lang="en-US" sz="800" dirty="0" smtClean="0">
                <a:latin typeface="+mj-lt"/>
                <a:hlinkClick r:id="rId3"/>
              </a:rPr>
              <a:t>Creative Commons Attribution-</a:t>
            </a:r>
            <a:r>
              <a:rPr lang="en-US" sz="800" dirty="0" err="1" smtClean="0">
                <a:latin typeface="+mj-lt"/>
                <a:hlinkClick r:id="rId3"/>
              </a:rPr>
              <a:t>ShareAlike</a:t>
            </a:r>
            <a:r>
              <a:rPr lang="en-US" sz="800" dirty="0" smtClean="0">
                <a:latin typeface="+mj-lt"/>
                <a:hlinkClick r:id="rId3"/>
              </a:rPr>
              <a:t> 3.0 </a:t>
            </a:r>
            <a:r>
              <a:rPr lang="en-US" sz="800" dirty="0" err="1" smtClean="0">
                <a:latin typeface="+mj-lt"/>
                <a:hlinkClick r:id="rId3"/>
              </a:rPr>
              <a:t>Unported</a:t>
            </a:r>
            <a:r>
              <a:rPr lang="en-US" sz="800" dirty="0" smtClean="0">
                <a:latin typeface="+mj-lt"/>
                <a:hlinkClick r:id="rId3"/>
              </a:rPr>
              <a:t> License</a:t>
            </a:r>
            <a:r>
              <a:rPr lang="en-US" sz="800" dirty="0" smtClean="0">
                <a:latin typeface="+mj-lt"/>
              </a:rPr>
              <a:t>.</a:t>
            </a:r>
          </a:p>
          <a:p>
            <a:r>
              <a:rPr lang="en-US" sz="800" dirty="0" smtClean="0">
                <a:latin typeface="+mj-lt"/>
              </a:rPr>
              <a:t>Attribution: Jean Vieille</a:t>
            </a:r>
            <a:endParaRPr lang="en-GB" sz="800" dirty="0"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</a:defRPr>
            </a:lvl1pPr>
          </a:lstStyle>
          <a:p>
            <a:r>
              <a:rPr lang="fr-FR" smtClean="0"/>
              <a:t>1_11_ISA8895_Overview_Introduction_JVI5</a:t>
            </a:r>
            <a:endParaRPr lang="fr-FR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</a:defRPr>
            </a:lvl1pPr>
          </a:lstStyle>
          <a:p>
            <a:fld id="{26774062-DC9A-4BBA-BE22-112BD1C131D1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</a:defRPr>
            </a:lvl1pPr>
          </a:lstStyle>
          <a:p>
            <a:r>
              <a:rPr lang="fr-FR" smtClean="0"/>
              <a:t>CCM (R) BOK</a:t>
            </a:r>
            <a:endParaRPr lang="fr-FR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</a:defRPr>
            </a:lvl1pPr>
          </a:lstStyle>
          <a:p>
            <a:fld id="{149EFF7F-1D79-4BCD-BD63-20ED15CBA35D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+mn-lt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1_11_ISA8895_Overview_Introduction_JVI5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B5E2B762-3DE7-41C8-A3B1-568F55020542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5AD70F-0D02-4048-8FF3-79D86431C152}" type="slidenum">
              <a:rPr lang="fr-FR"/>
              <a:pPr/>
              <a:t>1</a:t>
            </a:fld>
            <a:endParaRPr lang="fr-FR"/>
          </a:p>
        </p:txBody>
      </p:sp>
      <p:sp>
        <p:nvSpPr>
          <p:cNvPr id="1099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09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sz="1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1_11_ISA8895_Overview_Introduction_JVI5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E73E305-D4A4-4404-B456-0F0F7EE401DF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120F48-951E-4AF7-AB30-32335E23D0E8}" type="slidenum">
              <a:rPr lang="fr-FR"/>
              <a:pPr/>
              <a:t>10</a:t>
            </a:fld>
            <a:endParaRPr lang="fr-FR"/>
          </a:p>
        </p:txBody>
      </p:sp>
      <p:sp>
        <p:nvSpPr>
          <p:cNvPr id="1690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69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1_11_ISA8895_Overview_Introduction_JVI5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6370B59-0C97-47A6-BAA9-45723CC72999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A68FC1-32C8-4928-9453-3AC1F3ABFE34}" type="slidenum">
              <a:rPr lang="fr-FR"/>
              <a:pPr/>
              <a:t>11</a:t>
            </a:fld>
            <a:endParaRPr lang="fr-FR"/>
          </a:p>
        </p:txBody>
      </p:sp>
      <p:sp>
        <p:nvSpPr>
          <p:cNvPr id="1697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52463" y="342900"/>
            <a:ext cx="5797550" cy="4348163"/>
          </a:xfrm>
          <a:ln/>
        </p:spPr>
      </p:sp>
      <p:sp>
        <p:nvSpPr>
          <p:cNvPr id="1697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6150" y="4692650"/>
            <a:ext cx="5207000" cy="460375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1_11_ISA8895_Overview_Introduction_JVI5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7DDE9AC2-3D78-4791-8E4C-A55B608852F0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E96D22-DF7F-4F98-A291-1F2D627F910D}" type="slidenum">
              <a:rPr lang="fr-FR"/>
              <a:pPr/>
              <a:t>12</a:t>
            </a:fld>
            <a:endParaRPr lang="fr-FR"/>
          </a:p>
        </p:txBody>
      </p:sp>
      <p:sp>
        <p:nvSpPr>
          <p:cNvPr id="1692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69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0" hangingPunct="0">
              <a:spcBef>
                <a:spcPct val="0"/>
              </a:spcBef>
            </a:pPr>
            <a:endParaRPr lang="fr-FR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1_11_ISA8895_Overview_Introduction_JVI5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CCD2920-DCCF-41DC-873D-B7753A328378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34F14F-E02F-4D34-BBB9-6AF845F809A4}" type="slidenum">
              <a:rPr lang="fr-FR"/>
              <a:pPr/>
              <a:t>13</a:t>
            </a:fld>
            <a:endParaRPr lang="fr-FR"/>
          </a:p>
        </p:txBody>
      </p:sp>
      <p:sp>
        <p:nvSpPr>
          <p:cNvPr id="1694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694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1_11_ISA8895_Overview_Introduction_JVI5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579839CE-9F6B-45B9-A548-E277E1CED30E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D0A98A-390F-4992-AABD-679927A528B6}" type="slidenum">
              <a:rPr lang="fr-FR"/>
              <a:pPr/>
              <a:t>14</a:t>
            </a:fld>
            <a:endParaRPr lang="fr-FR"/>
          </a:p>
        </p:txBody>
      </p:sp>
      <p:sp>
        <p:nvSpPr>
          <p:cNvPr id="1742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6512" cy="3836988"/>
          </a:xfrm>
          <a:ln/>
        </p:spPr>
      </p:sp>
      <p:sp>
        <p:nvSpPr>
          <p:cNvPr id="1742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80075" cy="4605338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1_11_ISA8895_Overview_Introduction_JVI5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B20C12B-6A0C-45D2-BCAD-6654F89AA41D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C9A843-BFFF-4823-A54F-EF60A83F8304}" type="slidenum">
              <a:rPr lang="fr-FR"/>
              <a:pPr/>
              <a:t>15</a:t>
            </a:fld>
            <a:endParaRPr lang="fr-FR"/>
          </a:p>
        </p:txBody>
      </p:sp>
      <p:sp>
        <p:nvSpPr>
          <p:cNvPr id="1863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863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1_11_ISA8895_Overview_Introduction_JVI5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5F95A94F-DECF-4627-AAAC-CA90612EE4E9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D06233-A525-4AAF-8E9B-B13E98DFF314}" type="slidenum">
              <a:rPr lang="fr-FR"/>
              <a:pPr/>
              <a:t>16</a:t>
            </a:fld>
            <a:endParaRPr lang="fr-FR"/>
          </a:p>
        </p:txBody>
      </p:sp>
      <p:sp>
        <p:nvSpPr>
          <p:cNvPr id="1857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857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1_11_ISA8895_Overview_Introduction_JVI5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5FD3C89A-2774-4FF8-AB7C-2D8950CAD67D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1B15A9-DCDB-46E5-A1E8-DA982C112AE4}" type="slidenum">
              <a:rPr lang="fr-FR"/>
              <a:pPr/>
              <a:t>17</a:t>
            </a:fld>
            <a:endParaRPr lang="fr-FR"/>
          </a:p>
        </p:txBody>
      </p:sp>
      <p:sp>
        <p:nvSpPr>
          <p:cNvPr id="1849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849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fr-FR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1_11_ISA8895_Overview_Introduction_JVI5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621C2720-F7DA-495C-A671-EEECF1DDA0EA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49EFF7F-1D79-4BCD-BD63-20ED15CBA35D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1_11_ISA8895_Overview_Introduction_JVI5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7A9E6D9B-664A-4D02-99A8-0520F273C88D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7C4791-000B-46DD-86F0-BB84BF09478B}" type="slidenum">
              <a:rPr lang="fr-FR"/>
              <a:pPr/>
              <a:t>19</a:t>
            </a:fld>
            <a:endParaRPr lang="fr-FR"/>
          </a:p>
        </p:txBody>
      </p:sp>
      <p:sp>
        <p:nvSpPr>
          <p:cNvPr id="1851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851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1_11_ISA8895_Overview_Introduction_JVI5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B7B5B4D2-4ED2-45C9-A2ED-4592E5B9C82B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C9A843-BFFF-4823-A54F-EF60A83F8304}" type="slidenum">
              <a:rPr lang="fr-FR"/>
              <a:pPr/>
              <a:t>2</a:t>
            </a:fld>
            <a:endParaRPr lang="fr-FR"/>
          </a:p>
        </p:txBody>
      </p:sp>
      <p:sp>
        <p:nvSpPr>
          <p:cNvPr id="1863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863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1_11_ISA8895_Overview_Introduction_JVI5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5B18AF22-ACCB-4B6B-9533-B247BF3A753F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A364CD-BE48-40D5-86EB-2BD819A716E9}" type="slidenum">
              <a:rPr lang="fr-FR"/>
              <a:pPr/>
              <a:t>3</a:t>
            </a:fld>
            <a:endParaRPr lang="fr-FR"/>
          </a:p>
        </p:txBody>
      </p:sp>
      <p:sp>
        <p:nvSpPr>
          <p:cNvPr id="1848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848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1_11_ISA8895_Overview_Introduction_JVI5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83760CE-6C4E-4BD7-96A7-0B1FF9A31A63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9CDDAE-5738-4CEB-8004-4CD92197DE65}" type="slidenum">
              <a:rPr lang="fr-FR"/>
              <a:pPr/>
              <a:t>4</a:t>
            </a:fld>
            <a:endParaRPr lang="fr-FR"/>
          </a:p>
        </p:txBody>
      </p:sp>
      <p:sp>
        <p:nvSpPr>
          <p:cNvPr id="1856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856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1_11_ISA8895_Overview_Introduction_JVI5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976D98D4-057B-42B1-87A2-FBBC387FDDA7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C9A843-BFFF-4823-A54F-EF60A83F8304}" type="slidenum">
              <a:rPr lang="fr-FR"/>
              <a:pPr/>
              <a:t>5</a:t>
            </a:fld>
            <a:endParaRPr lang="fr-FR"/>
          </a:p>
        </p:txBody>
      </p:sp>
      <p:sp>
        <p:nvSpPr>
          <p:cNvPr id="1863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863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1_11_ISA8895_Overview_Introduction_JVI5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50562C69-1859-4EFE-8C41-8737DB2A3919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BA34B5-8C85-4922-8D7F-E76C4B2D73B5}" type="slidenum">
              <a:rPr lang="fr-FR"/>
              <a:pPr/>
              <a:t>6</a:t>
            </a:fld>
            <a:endParaRPr lang="fr-FR"/>
          </a:p>
        </p:txBody>
      </p:sp>
      <p:sp>
        <p:nvSpPr>
          <p:cNvPr id="1752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752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1_11_ISA8895_Overview_Introduction_JVI5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B3B9487-0BC8-431C-A046-FA1814850DCD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49EFF7F-1D79-4BCD-BD63-20ED15CBA35D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fr-FR" smtClean="0"/>
              <a:t>1_11_ISA8895_Overview_Introduction_JVI5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EA938EB3-8BAE-45B0-A188-A29D526072B1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A3EC5C-07DF-49AB-A9C3-F17FA6CD3CDE}" type="slidenum">
              <a:rPr lang="fr-FR"/>
              <a:pPr/>
              <a:t>8</a:t>
            </a:fld>
            <a:endParaRPr lang="fr-FR"/>
          </a:p>
        </p:txBody>
      </p:sp>
      <p:sp>
        <p:nvSpPr>
          <p:cNvPr id="1875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875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fr-FR" smtClean="0"/>
              <a:t>1_11_ISA8895_Overview_Introduction_JVI5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A7F57C0F-60E0-4B4E-B5F8-2B2A348D741C}" type="datetime1">
              <a:rPr lang="fr-FR" smtClean="0"/>
              <a:pPr/>
              <a:t>23/05/2011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49EFF7F-1D79-4BCD-BD63-20ED15CBA35D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creativecommons.org/licenses/by-sa/3.0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17969" y="5065000"/>
            <a:ext cx="6770455" cy="10640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Jean Vieille 	www.syntropicfactory.info j.vieille@syntropicfactory.info</a:t>
            </a:r>
          </a:p>
          <a:p>
            <a:pPr algn="l" eaLnBrk="0" hangingPunct="0">
              <a:defRPr/>
            </a:pPr>
            <a:endParaRPr lang="en-GB" sz="1400" dirty="0" smtClean="0">
              <a:solidFill>
                <a:srgbClr val="808080"/>
              </a:solidFill>
            </a:endParaRPr>
          </a:p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Research community 	www.controlchainmanagement.org</a:t>
            </a:r>
          </a:p>
          <a:p>
            <a:pPr algn="l" eaLnBrk="0" hangingPunct="0">
              <a:lnSpc>
                <a:spcPct val="150000"/>
              </a:lnSpc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Consulting group  	www.controlchaingroup.com </a:t>
            </a:r>
            <a:endParaRPr lang="en-GB" sz="1400" dirty="0">
              <a:solidFill>
                <a:srgbClr val="808080"/>
              </a:solidFill>
            </a:endParaRPr>
          </a:p>
        </p:txBody>
      </p:sp>
      <p:cxnSp>
        <p:nvCxnSpPr>
          <p:cNvPr id="8" name="Connecteur droit 12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sp>
        <p:nvSpPr>
          <p:cNvPr id="1823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13213"/>
            <a:ext cx="6400800" cy="684212"/>
          </a:xfrm>
        </p:spPr>
        <p:txBody>
          <a:bodyPr/>
          <a:lstStyle>
            <a:lvl1pPr marL="0" indent="0" algn="ctr">
              <a:buFont typeface="Arial" charset="0"/>
              <a:buNone/>
              <a:defRPr sz="1800">
                <a:latin typeface="Arial Narrow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1823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7700" y="2670175"/>
            <a:ext cx="7772400" cy="938213"/>
          </a:xfrm>
        </p:spPr>
        <p:txBody>
          <a:bodyPr/>
          <a:lstStyle>
            <a:lvl1pPr algn="ctr">
              <a:defRPr sz="2400">
                <a:latin typeface="Arial Black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1_11_ISA8895_Overview_Introduction_JVI5</a:t>
            </a:r>
            <a:endParaRPr lang="fr-FR" dirty="0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02A38AC-E009-430C-8970-65C94AAC03B6}" type="slidenum">
              <a:rPr lang="en-US" smtClean="0"/>
              <a:pPr/>
              <a:t>‹N°›</a:t>
            </a:fld>
            <a:r>
              <a:rPr lang="en-US" smtClean="0"/>
              <a:t>#</a:t>
            </a:r>
            <a:endParaRPr lang="en-US" dirty="0"/>
          </a:p>
        </p:txBody>
      </p:sp>
      <p:pic>
        <p:nvPicPr>
          <p:cNvPr id="15" name="Image 14" descr="Logo_CCM_simple_80x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5517232"/>
            <a:ext cx="473968" cy="236984"/>
          </a:xfrm>
          <a:prstGeom prst="rect">
            <a:avLst/>
          </a:prstGeom>
        </p:spPr>
      </p:pic>
      <p:pic>
        <p:nvPicPr>
          <p:cNvPr id="16" name="Image 15" descr="Logo_CCG_simple_80-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5805264"/>
            <a:ext cx="475200" cy="237600"/>
          </a:xfrm>
          <a:prstGeom prst="rect">
            <a:avLst/>
          </a:prstGeom>
        </p:spPr>
      </p:pic>
      <p:pic>
        <p:nvPicPr>
          <p:cNvPr id="13" name="Image 12" descr="Logo_SyFy_5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5085184"/>
            <a:ext cx="288032" cy="288032"/>
          </a:xfrm>
          <a:prstGeom prst="rect">
            <a:avLst/>
          </a:prstGeom>
        </p:spPr>
      </p:pic>
      <p:pic>
        <p:nvPicPr>
          <p:cNvPr id="14" name="Image 13" descr="license.im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700" y="137547"/>
            <a:ext cx="591320" cy="267117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39552" y="55657"/>
            <a:ext cx="6719540" cy="46166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1200" dirty="0" smtClean="0"/>
              <a:t>This work is licensed under a </a:t>
            </a:r>
            <a:r>
              <a:rPr lang="en-US" sz="1200" dirty="0" smtClean="0">
                <a:hlinkClick r:id="rId6"/>
              </a:rPr>
              <a:t>Creative Commons Attribution-</a:t>
            </a:r>
            <a:r>
              <a:rPr lang="en-US" sz="1200" dirty="0" err="1" smtClean="0">
                <a:hlinkClick r:id="rId6"/>
              </a:rPr>
              <a:t>ShareAlike</a:t>
            </a:r>
            <a:r>
              <a:rPr lang="en-US" sz="1200" dirty="0" smtClean="0">
                <a:hlinkClick r:id="rId6"/>
              </a:rPr>
              <a:t> 3.0 </a:t>
            </a:r>
            <a:r>
              <a:rPr lang="en-US" sz="1200" dirty="0" err="1" smtClean="0">
                <a:hlinkClick r:id="rId6"/>
              </a:rPr>
              <a:t>Unported</a:t>
            </a:r>
            <a:r>
              <a:rPr lang="en-US" sz="1200" dirty="0" smtClean="0">
                <a:hlinkClick r:id="rId6"/>
              </a:rPr>
              <a:t> License</a:t>
            </a:r>
            <a:r>
              <a:rPr lang="en-US" sz="1200" dirty="0" smtClean="0"/>
              <a:t>.</a:t>
            </a:r>
          </a:p>
          <a:p>
            <a:r>
              <a:rPr lang="en-US" sz="1200" dirty="0" smtClean="0"/>
              <a:t>Attribution: Jean Vieille</a:t>
            </a:r>
            <a:endParaRPr lang="en-GB" sz="12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1_11_ISA8895_Overview_Introduction_JVI5</a:t>
            </a:r>
            <a:endParaRPr lang="fr-FR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5DEEC9-5D91-4E00-81DD-6092254A6887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489585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1_11_ISA8895_Overview_Introduction_JVI5</a:t>
            </a:r>
            <a:endParaRPr lang="fr-FR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1BADEF-007B-4F25-83EB-0BD935B02A87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1_11_ISA8895_Overview_Introduction_JVI5</a:t>
            </a:r>
            <a:endParaRPr lang="fr-FR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BE51EF-5DAA-4D33-85EC-19F450C26345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79388" y="1125538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9388" y="3649663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1_11_ISA8895_Overview_Introduction_JVI5</a:t>
            </a:r>
            <a:endParaRPr lang="fr-FR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4AEF18-B210-4117-8506-24A15E907906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1_11_ISA8895_Overview_Introduction_JVI5</a:t>
            </a:r>
            <a:endParaRPr lang="fr-FR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17EBD4-AEAB-49AD-B181-750F8A7C1406}" type="slidenum">
              <a:rPr lang="en-GB" smtClean="0"/>
              <a:pPr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1_11_ISA8895_Overview_Introduction_JVI5</a:t>
            </a:r>
            <a:endParaRPr lang="fr-FR" dirty="0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2A38AC-E009-430C-8970-65C94AAC03B6}" type="slidenum">
              <a:rPr lang="en-US" smtClean="0"/>
              <a:pPr/>
              <a:t>‹N°›</a:t>
            </a:fld>
            <a:r>
              <a:rPr lang="en-US" smtClean="0"/>
              <a:t>#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0"/>
            <a:ext cx="8785225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Titre</a:t>
            </a:r>
            <a:br>
              <a:rPr lang="en-US" smtClean="0"/>
            </a:br>
            <a:r>
              <a:rPr lang="en-US" smtClean="0"/>
              <a:t>Titre</a:t>
            </a:r>
          </a:p>
        </p:txBody>
      </p:sp>
      <p:sp>
        <p:nvSpPr>
          <p:cNvPr id="18227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308725"/>
            <a:ext cx="65960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r>
              <a:rPr lang="fr-FR" smtClean="0"/>
              <a:t>1_11_ISA8895_Overview_Introduction_JVI5</a:t>
            </a:r>
            <a:endParaRPr lang="fr-FR" dirty="0"/>
          </a:p>
        </p:txBody>
      </p:sp>
      <p:sp>
        <p:nvSpPr>
          <p:cNvPr id="18227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08725"/>
            <a:ext cx="838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02A38AC-E009-430C-8970-65C94AAC03B6}" type="slidenum">
              <a:rPr lang="en-US" smtClean="0"/>
              <a:pPr/>
              <a:t>‹N°›</a:t>
            </a:fld>
            <a:r>
              <a:rPr lang="en-US" smtClean="0"/>
              <a:t>#</a:t>
            </a:r>
            <a:endParaRPr lang="en-US" dirty="0"/>
          </a:p>
        </p:txBody>
      </p:sp>
      <p:cxnSp>
        <p:nvCxnSpPr>
          <p:cNvPr id="1032" name="Connecteur droit 13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pic>
        <p:nvPicPr>
          <p:cNvPr id="10" name="Image 9" descr="Logo_SyFy_50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79512" y="6237312"/>
            <a:ext cx="476250" cy="4762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■"/>
        <a:defRPr kumimoji="1" sz="20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Ø"/>
        <a:defRPr kumimoji="1" sz="20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§"/>
        <a:defRPr kumimoji="1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 i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http://www.isa.org/Template.cfm?Section=Web_Seminars3&amp;Template=/taggedpage/webseminarserieslist.cfm&amp;ICID=4312" TargetMode="External"/><Relationship Id="rId3" Type="http://schemas.openxmlformats.org/officeDocument/2006/relationships/hyperlink" Target="http://www.isa.org/" TargetMode="External"/><Relationship Id="rId7" Type="http://schemas.openxmlformats.org/officeDocument/2006/relationships/hyperlink" Target="http://www.isa.org/books" TargetMode="External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tandards-isa.fr/" TargetMode="External"/><Relationship Id="rId11" Type="http://schemas.openxmlformats.org/officeDocument/2006/relationships/hyperlink" Target="http://www.isa.org/memberbenefits" TargetMode="External"/><Relationship Id="rId5" Type="http://schemas.openxmlformats.org/officeDocument/2006/relationships/hyperlink" Target="http://www.isa-france.org/" TargetMode="External"/><Relationship Id="rId15" Type="http://schemas.openxmlformats.org/officeDocument/2006/relationships/image" Target="../media/image11.jpeg"/><Relationship Id="rId10" Type="http://schemas.openxmlformats.org/officeDocument/2006/relationships/image" Target="../media/image8.png"/><Relationship Id="rId4" Type="http://schemas.openxmlformats.org/officeDocument/2006/relationships/hyperlink" Target="http://www.isaeur.org/" TargetMode="External"/><Relationship Id="rId9" Type="http://schemas.openxmlformats.org/officeDocument/2006/relationships/hyperlink" Target="http://www.isa.org/expo" TargetMode="External"/><Relationship Id="rId1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sa-france.org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jpeg"/><Relationship Id="rId5" Type="http://schemas.openxmlformats.org/officeDocument/2006/relationships/hyperlink" Target="mailto:info@isa-france.org" TargetMode="External"/><Relationship Id="rId4" Type="http://schemas.openxmlformats.org/officeDocument/2006/relationships/hyperlink" Target="http://www.standards-isa.fr/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yntropicfactory.info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trolchaingroup.fr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trolchainmanagement.net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82572" y="1968480"/>
          <a:ext cx="8989928" cy="2570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37300"/>
                <a:gridCol w="565262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err="1" smtClean="0"/>
                        <a:t>Work</a:t>
                      </a:r>
                      <a:r>
                        <a:rPr lang="fr-FR" sz="2400" dirty="0" smtClean="0"/>
                        <a:t>: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ISA8895 </a:t>
                      </a:r>
                      <a:r>
                        <a:rPr lang="fr-FR" sz="2400" b="1" dirty="0" err="1" smtClean="0"/>
                        <a:t>Implementation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smtClean="0"/>
                        <a:t>Section: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err="1" smtClean="0"/>
                        <a:t>Overview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2400" dirty="0" err="1" smtClean="0"/>
                        <a:t>Chapter</a:t>
                      </a:r>
                      <a:r>
                        <a:rPr lang="fr-FR" dirty="0" smtClean="0"/>
                        <a:t>: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>
                          <a:latin typeface="+mn-lt"/>
                        </a:rPr>
                        <a:t>Introduction cours JVI5</a:t>
                      </a:r>
                      <a:endParaRPr lang="fr-FR" sz="2400" b="1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dirty="0" err="1" smtClean="0"/>
                        <a:t>Language</a:t>
                      </a:r>
                      <a:r>
                        <a:rPr lang="fr-FR" sz="1600" dirty="0" smtClean="0"/>
                        <a:t>: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Français</a:t>
                      </a:r>
                      <a:endParaRPr lang="fr-FR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fr-FR" sz="1600" dirty="0" smtClean="0"/>
                        <a:t>Version: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1" dirty="0" smtClean="0"/>
                        <a:t>V3 -</a:t>
                      </a:r>
                      <a:r>
                        <a:rPr lang="fr-FR" sz="1600" b="1" baseline="0" dirty="0" smtClean="0"/>
                        <a:t> 05</a:t>
                      </a:r>
                      <a:r>
                        <a:rPr lang="fr-FR" sz="1600" b="1" dirty="0" smtClean="0"/>
                        <a:t>/2011</a:t>
                      </a:r>
                      <a:endParaRPr lang="fr-FR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l’ISA</a:t>
            </a:r>
            <a:endParaRPr lang="fr-FR" dirty="0"/>
          </a:p>
        </p:txBody>
      </p:sp>
      <p:sp>
        <p:nvSpPr>
          <p:cNvPr id="1689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The International Society of Automation</a:t>
            </a:r>
            <a:endParaRPr lang="fr-FR" dirty="0"/>
          </a:p>
          <a:p>
            <a:r>
              <a:rPr lang="fr-FR" dirty="0" smtClean="0"/>
              <a:t>Association </a:t>
            </a:r>
            <a:r>
              <a:rPr lang="fr-FR" dirty="0"/>
              <a:t>professionnelle fondée en 1945</a:t>
            </a:r>
          </a:p>
          <a:p>
            <a:r>
              <a:rPr lang="fr-FR" dirty="0"/>
              <a:t>38 000 membres</a:t>
            </a:r>
          </a:p>
          <a:p>
            <a:pPr lvl="1"/>
            <a:r>
              <a:rPr lang="fr-FR" dirty="0"/>
              <a:t>14 districts</a:t>
            </a:r>
          </a:p>
          <a:p>
            <a:pPr lvl="1"/>
            <a:r>
              <a:rPr lang="fr-FR" dirty="0"/>
              <a:t>110 pays</a:t>
            </a:r>
          </a:p>
          <a:p>
            <a:pPr lvl="1"/>
            <a:r>
              <a:rPr lang="fr-FR" dirty="0"/>
              <a:t>300 sections</a:t>
            </a:r>
          </a:p>
          <a:p>
            <a:pPr lvl="1"/>
            <a:r>
              <a:rPr lang="fr-FR" dirty="0"/>
              <a:t>20 divisions techniques</a:t>
            </a:r>
          </a:p>
          <a:p>
            <a:r>
              <a:rPr lang="fr-FR" dirty="0"/>
              <a:t>Couvre  </a:t>
            </a:r>
          </a:p>
          <a:p>
            <a:pPr lvl="1"/>
            <a:r>
              <a:rPr lang="fr-FR" dirty="0"/>
              <a:t>Instrumentation et Automation</a:t>
            </a:r>
          </a:p>
          <a:p>
            <a:pPr lvl="1"/>
            <a:r>
              <a:rPr lang="fr-FR" dirty="0"/>
              <a:t>Dans toutes les industries</a:t>
            </a:r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1_11_ISA8895_Overview_Introduction_JVI5</a:t>
            </a:r>
            <a:endParaRPr lang="en-GB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1D6032-F14C-4273-9155-69A6981BF77B}" type="slidenum">
              <a:rPr lang="en-GB"/>
              <a:pPr/>
              <a:t>10</a:t>
            </a:fld>
            <a:endParaRPr lang="en-GB"/>
          </a:p>
        </p:txBody>
      </p:sp>
      <p:pic>
        <p:nvPicPr>
          <p:cNvPr id="1689604" name="Picture 4" descr="Sans titre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3155950"/>
            <a:ext cx="3041650" cy="2254250"/>
          </a:xfrm>
          <a:prstGeom prst="rect">
            <a:avLst/>
          </a:prstGeom>
          <a:noFill/>
        </p:spPr>
      </p:pic>
      <p:pic>
        <p:nvPicPr>
          <p:cNvPr id="1689606" name="Picture 6" descr="Logo_ISAw_Tag2C_H_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45175" y="152400"/>
            <a:ext cx="3048000" cy="76200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Divisions ISA</a:t>
            </a:r>
          </a:p>
        </p:txBody>
      </p:sp>
      <p:sp>
        <p:nvSpPr>
          <p:cNvPr id="169677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fr-FR" sz="2500" u="sng"/>
              <a:t>Automation &amp; Science</a:t>
            </a:r>
          </a:p>
          <a:p>
            <a:pPr>
              <a:lnSpc>
                <a:spcPct val="90000"/>
              </a:lnSpc>
            </a:pPr>
            <a:r>
              <a:rPr lang="fr-FR" sz="1800"/>
              <a:t>Aerospace Industries</a:t>
            </a:r>
          </a:p>
          <a:p>
            <a:pPr>
              <a:lnSpc>
                <a:spcPct val="90000"/>
              </a:lnSpc>
            </a:pPr>
            <a:r>
              <a:rPr lang="fr-FR" sz="1800"/>
              <a:t>Automotive and Vehicular</a:t>
            </a:r>
          </a:p>
          <a:p>
            <a:pPr>
              <a:lnSpc>
                <a:spcPct val="90000"/>
              </a:lnSpc>
            </a:pPr>
            <a:r>
              <a:rPr lang="fr-FR" sz="1800"/>
              <a:t>Chemical and Petroleum</a:t>
            </a:r>
          </a:p>
          <a:p>
            <a:pPr>
              <a:lnSpc>
                <a:spcPct val="90000"/>
              </a:lnSpc>
            </a:pPr>
            <a:r>
              <a:rPr lang="fr-FR" sz="1800"/>
              <a:t>Construction and Design</a:t>
            </a:r>
          </a:p>
          <a:p>
            <a:pPr>
              <a:lnSpc>
                <a:spcPct val="90000"/>
              </a:lnSpc>
            </a:pPr>
            <a:r>
              <a:rPr lang="fr-FR" sz="1800"/>
              <a:t>Food &amp; Pharmaceutical Industries</a:t>
            </a:r>
          </a:p>
          <a:p>
            <a:pPr>
              <a:lnSpc>
                <a:spcPct val="90000"/>
              </a:lnSpc>
            </a:pPr>
            <a:r>
              <a:rPr lang="fr-FR" sz="1800"/>
              <a:t>Glass and Ceramics Industries</a:t>
            </a:r>
          </a:p>
          <a:p>
            <a:pPr>
              <a:lnSpc>
                <a:spcPct val="90000"/>
              </a:lnSpc>
            </a:pPr>
            <a:r>
              <a:rPr lang="fr-FR" sz="1800"/>
              <a:t>Marketing and Sales</a:t>
            </a:r>
          </a:p>
          <a:p>
            <a:pPr>
              <a:lnSpc>
                <a:spcPct val="90000"/>
              </a:lnSpc>
            </a:pPr>
            <a:r>
              <a:rPr lang="fr-FR" sz="1800"/>
              <a:t>Mining and Metals Industries</a:t>
            </a:r>
          </a:p>
          <a:p>
            <a:pPr>
              <a:lnSpc>
                <a:spcPct val="90000"/>
              </a:lnSpc>
            </a:pPr>
            <a:r>
              <a:rPr lang="fr-FR" sz="1800"/>
              <a:t>Power Industry</a:t>
            </a:r>
          </a:p>
          <a:p>
            <a:pPr>
              <a:lnSpc>
                <a:spcPct val="90000"/>
              </a:lnSpc>
            </a:pPr>
            <a:r>
              <a:rPr lang="fr-FR" sz="1800"/>
              <a:t>Pulp and Paper Industries</a:t>
            </a:r>
          </a:p>
          <a:p>
            <a:pPr>
              <a:lnSpc>
                <a:spcPct val="90000"/>
              </a:lnSpc>
            </a:pPr>
            <a:r>
              <a:rPr lang="fr-FR" sz="1800"/>
              <a:t>Textiles Industries</a:t>
            </a:r>
          </a:p>
          <a:p>
            <a:pPr>
              <a:lnSpc>
                <a:spcPct val="90000"/>
              </a:lnSpc>
            </a:pPr>
            <a:r>
              <a:rPr lang="fr-FR" sz="1800"/>
              <a:t>Water and Wastewater Industries</a:t>
            </a:r>
            <a:endParaRPr lang="en-US" sz="1800"/>
          </a:p>
        </p:txBody>
      </p:sp>
      <p:sp>
        <p:nvSpPr>
          <p:cNvPr id="1696772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fr-FR" sz="2500" u="sng"/>
              <a:t>Automation &amp; Technology</a:t>
            </a:r>
          </a:p>
          <a:p>
            <a:r>
              <a:rPr lang="fr-FR" sz="1800"/>
              <a:t>Analysis</a:t>
            </a:r>
          </a:p>
          <a:p>
            <a:r>
              <a:rPr lang="fr-FR" sz="1800"/>
              <a:t>Automatic Control Systems</a:t>
            </a:r>
          </a:p>
          <a:p>
            <a:r>
              <a:rPr lang="fr-FR" sz="1800"/>
              <a:t>Computer Technology</a:t>
            </a:r>
          </a:p>
          <a:p>
            <a:r>
              <a:rPr lang="fr-FR" sz="1800"/>
              <a:t>Electro-Optics </a:t>
            </a:r>
          </a:p>
          <a:p>
            <a:r>
              <a:rPr lang="fr-FR" sz="1800"/>
              <a:t>Environmental</a:t>
            </a:r>
          </a:p>
          <a:p>
            <a:r>
              <a:rPr lang="fr-FR" sz="1800"/>
              <a:t>Management</a:t>
            </a:r>
          </a:p>
          <a:p>
            <a:r>
              <a:rPr lang="fr-FR" sz="1800"/>
              <a:t>Process Management and Control</a:t>
            </a:r>
          </a:p>
          <a:p>
            <a:r>
              <a:rPr lang="fr-FR" sz="1800"/>
              <a:t>Robotics and Expert Systems</a:t>
            </a:r>
          </a:p>
          <a:p>
            <a:r>
              <a:rPr lang="fr-FR" sz="1800"/>
              <a:t>Telemetry and Communication</a:t>
            </a:r>
          </a:p>
          <a:p>
            <a:r>
              <a:rPr lang="fr-FR" sz="1800"/>
              <a:t>Measurement</a:t>
            </a:r>
          </a:p>
          <a:p>
            <a:endParaRPr lang="en-US" sz="180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1_11_ISA8895_Overview_Introduction_JVI5</a:t>
            </a:r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A8EB03-1E4E-4F14-9488-CE5FDCD730AC}" type="slidenum">
              <a:rPr lang="en-GB"/>
              <a:pPr/>
              <a:t>11</a:t>
            </a:fld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84213" y="3473454"/>
            <a:ext cx="8077200" cy="1219200"/>
            <a:chOff x="864" y="1248"/>
            <a:chExt cx="4656" cy="768"/>
          </a:xfrm>
        </p:grpSpPr>
        <p:sp>
          <p:nvSpPr>
            <p:cNvPr id="1691651" name="Oval 3"/>
            <p:cNvSpPr>
              <a:spLocks noChangeArrowheads="1"/>
            </p:cNvSpPr>
            <p:nvPr/>
          </p:nvSpPr>
          <p:spPr bwMode="auto">
            <a:xfrm>
              <a:off x="864" y="1776"/>
              <a:ext cx="1872" cy="24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91652" name="AutoShape 4"/>
            <p:cNvSpPr>
              <a:spLocks noChangeArrowheads="1"/>
            </p:cNvSpPr>
            <p:nvPr/>
          </p:nvSpPr>
          <p:spPr bwMode="auto">
            <a:xfrm>
              <a:off x="3408" y="1248"/>
              <a:ext cx="2112" cy="528"/>
            </a:xfrm>
            <a:prstGeom prst="wedgeRectCallout">
              <a:avLst>
                <a:gd name="adj1" fmla="val -81060"/>
                <a:gd name="adj2" fmla="val 67991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r>
                <a:rPr lang="fr-FR" sz="2400" b="1">
                  <a:solidFill>
                    <a:srgbClr val="FF3300"/>
                  </a:solidFill>
                </a:rPr>
                <a:t>ISA88 et 95 parmi &gt; 100 normes</a:t>
              </a:r>
            </a:p>
          </p:txBody>
        </p:sp>
      </p:grpSp>
      <p:sp>
        <p:nvSpPr>
          <p:cNvPr id="169165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L’offre ISA</a:t>
            </a:r>
          </a:p>
        </p:txBody>
      </p:sp>
      <p:sp>
        <p:nvSpPr>
          <p:cNvPr id="1691656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Réseau professionnel </a:t>
            </a:r>
          </a:p>
          <a:p>
            <a:r>
              <a:rPr lang="fr-FR" dirty="0" smtClean="0"/>
              <a:t>Sections locales régulières et étudiants</a:t>
            </a:r>
          </a:p>
          <a:p>
            <a:r>
              <a:rPr lang="fr-FR" dirty="0" smtClean="0"/>
              <a:t>Expositions : ISA Show</a:t>
            </a:r>
          </a:p>
          <a:p>
            <a:r>
              <a:rPr lang="fr-FR" dirty="0" smtClean="0"/>
              <a:t>Information </a:t>
            </a:r>
            <a:r>
              <a:rPr lang="fr-FR" dirty="0"/>
              <a:t>technique</a:t>
            </a:r>
          </a:p>
          <a:p>
            <a:pPr lvl="1"/>
            <a:r>
              <a:rPr lang="fr-FR" dirty="0" smtClean="0"/>
              <a:t>Publications</a:t>
            </a:r>
          </a:p>
          <a:p>
            <a:pPr lvl="1"/>
            <a:r>
              <a:rPr lang="fr-FR" dirty="0" smtClean="0"/>
              <a:t>Conférences</a:t>
            </a:r>
            <a:endParaRPr lang="fr-FR" dirty="0"/>
          </a:p>
          <a:p>
            <a:pPr lvl="1"/>
            <a:r>
              <a:rPr lang="fr-FR" dirty="0"/>
              <a:t>Sites WEB </a:t>
            </a:r>
            <a:endParaRPr lang="fr-FR" dirty="0" smtClean="0"/>
          </a:p>
          <a:p>
            <a:pPr lvl="2"/>
            <a:r>
              <a:rPr lang="fr-FR" dirty="0" smtClean="0">
                <a:hlinkClick r:id="rId3"/>
              </a:rPr>
              <a:t>www.isa.org</a:t>
            </a:r>
            <a:r>
              <a:rPr lang="fr-FR" dirty="0" smtClean="0"/>
              <a:t> </a:t>
            </a:r>
            <a:r>
              <a:rPr lang="fr-FR" dirty="0" smtClean="0">
                <a:hlinkClick r:id="rId4"/>
              </a:rPr>
              <a:t>www.isaeur.org</a:t>
            </a:r>
            <a:endParaRPr lang="fr-FR" dirty="0" smtClean="0"/>
          </a:p>
          <a:p>
            <a:pPr lvl="2"/>
            <a:r>
              <a:rPr lang="fr-FR" dirty="0" smtClean="0"/>
              <a:t> </a:t>
            </a:r>
            <a:r>
              <a:rPr lang="fr-FR" dirty="0">
                <a:hlinkClick r:id="rId5"/>
              </a:rPr>
              <a:t>www.isa-france.org</a:t>
            </a:r>
            <a:r>
              <a:rPr lang="fr-FR" dirty="0"/>
              <a:t> </a:t>
            </a:r>
            <a:r>
              <a:rPr lang="fr-FR" dirty="0" smtClean="0">
                <a:hlinkClick r:id="rId6"/>
              </a:rPr>
              <a:t>www.standards-isa.fr</a:t>
            </a:r>
            <a:r>
              <a:rPr lang="fr-FR" dirty="0" smtClean="0"/>
              <a:t> </a:t>
            </a:r>
            <a:endParaRPr lang="fr-FR" dirty="0"/>
          </a:p>
          <a:p>
            <a:pPr lvl="1"/>
            <a:r>
              <a:rPr lang="fr-FR" dirty="0" smtClean="0"/>
              <a:t>Normes et Guides</a:t>
            </a:r>
          </a:p>
          <a:p>
            <a:pPr lvl="1"/>
            <a:r>
              <a:rPr lang="fr-FR" dirty="0" smtClean="0"/>
              <a:t>Magazines</a:t>
            </a:r>
            <a:endParaRPr lang="fr-FR" dirty="0"/>
          </a:p>
          <a:p>
            <a:pPr lvl="1"/>
            <a:r>
              <a:rPr lang="fr-FR" dirty="0"/>
              <a:t>Lettres d’information</a:t>
            </a:r>
          </a:p>
          <a:p>
            <a:pPr lvl="1"/>
            <a:r>
              <a:rPr lang="fr-FR" dirty="0" smtClean="0"/>
              <a:t>Répertoire </a:t>
            </a:r>
            <a:r>
              <a:rPr lang="fr-FR" dirty="0"/>
              <a:t>de l’instrumentation</a:t>
            </a:r>
          </a:p>
          <a:p>
            <a:r>
              <a:rPr lang="fr-FR" dirty="0" smtClean="0"/>
              <a:t>Formation</a:t>
            </a:r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1_11_ISA8895_Overview_Introduction_JVI5</a:t>
            </a:r>
            <a:endParaRPr lang="en-GB"/>
          </a:p>
        </p:txBody>
      </p:sp>
      <p:sp>
        <p:nvSpPr>
          <p:cNvPr id="10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BB3C7A-2DFC-491B-9726-55918F98887D}" type="slidenum">
              <a:rPr lang="en-GB"/>
              <a:pPr/>
              <a:t>12</a:t>
            </a:fld>
            <a:endParaRPr lang="en-GB"/>
          </a:p>
        </p:txBody>
      </p:sp>
      <p:pic>
        <p:nvPicPr>
          <p:cNvPr id="11" name="Picture 11" descr="ISA Books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709837" y="2590799"/>
            <a:ext cx="1752600" cy="765175"/>
          </a:xfrm>
          <a:prstGeom prst="rect">
            <a:avLst/>
          </a:prstGeom>
          <a:noFill/>
        </p:spPr>
      </p:pic>
      <p:pic>
        <p:nvPicPr>
          <p:cNvPr id="12" name="Picture 12" descr="ISA EXPO 2007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572000" y="1931967"/>
            <a:ext cx="1828800" cy="798513"/>
          </a:xfrm>
          <a:prstGeom prst="rect">
            <a:avLst/>
          </a:prstGeom>
          <a:noFill/>
        </p:spPr>
      </p:pic>
      <p:pic>
        <p:nvPicPr>
          <p:cNvPr id="13" name="Picture 14" descr="Free Standards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157685" y="4378338"/>
            <a:ext cx="2057400" cy="898525"/>
          </a:xfrm>
          <a:prstGeom prst="rect">
            <a:avLst/>
          </a:prstGeom>
          <a:noFill/>
        </p:spPr>
      </p:pic>
      <p:pic>
        <p:nvPicPr>
          <p:cNvPr id="14" name="Picture 18" descr="ISA Web Seminars">
            <a:hlinkClick r:id="rId13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78406" y="5378489"/>
            <a:ext cx="2057400" cy="898525"/>
          </a:xfrm>
          <a:prstGeom prst="rect">
            <a:avLst/>
          </a:prstGeom>
          <a:noFill/>
        </p:spPr>
      </p:pic>
      <p:pic>
        <p:nvPicPr>
          <p:cNvPr id="15" name="Picture 13" descr="Logo cours ISA-F"/>
          <p:cNvPicPr>
            <a:picLocks noChangeAspect="1" noChangeArrowheads="1"/>
          </p:cNvPicPr>
          <p:nvPr/>
        </p:nvPicPr>
        <p:blipFill>
          <a:blip r:embed="rId15" cstate="print"/>
          <a:srcRect t="21101"/>
          <a:stretch>
            <a:fillRect/>
          </a:stretch>
        </p:blipFill>
        <p:spPr bwMode="auto">
          <a:xfrm>
            <a:off x="5959494" y="1274733"/>
            <a:ext cx="1158875" cy="546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Département Standards &amp; Practices</a:t>
            </a:r>
          </a:p>
        </p:txBody>
      </p:sp>
      <p:sp>
        <p:nvSpPr>
          <p:cNvPr id="1693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Responsable du développement et de la maintenance des standards industriels de l’instrumentation et de l’automation</a:t>
            </a:r>
          </a:p>
          <a:p>
            <a:r>
              <a:rPr lang="fr-FR"/>
              <a:t>Accrédité par ANSI pour développer des normes US</a:t>
            </a:r>
          </a:p>
          <a:p>
            <a:r>
              <a:rPr lang="fr-FR"/>
              <a:t>3 types de standards</a:t>
            </a:r>
          </a:p>
          <a:p>
            <a:pPr lvl="1"/>
            <a:r>
              <a:rPr lang="fr-FR"/>
              <a:t>Normes</a:t>
            </a:r>
          </a:p>
          <a:p>
            <a:pPr lvl="1"/>
            <a:r>
              <a:rPr lang="fr-FR"/>
              <a:t>Pratiques recommandées – “comment faire”</a:t>
            </a:r>
          </a:p>
          <a:p>
            <a:pPr lvl="1"/>
            <a:r>
              <a:rPr lang="fr-FR"/>
              <a:t>Rapports techniques – “comment appliquer / utiliser une norme”</a:t>
            </a:r>
          </a:p>
          <a:p>
            <a:r>
              <a:rPr lang="fr-FR"/>
              <a:t>Les normes sont révisées tous les 5 ans</a:t>
            </a:r>
          </a:p>
          <a:p>
            <a:r>
              <a:rPr lang="fr-FR"/>
              <a:t>Il n’est pas nécessaire d’être membre ISA pour participer à un comité SP</a:t>
            </a:r>
          </a:p>
          <a:p>
            <a:endParaRPr lang="fr-FR"/>
          </a:p>
        </p:txBody>
      </p:sp>
      <p:sp>
        <p:nvSpPr>
          <p:cNvPr id="12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1_11_ISA8895_Overview_Introduction_JVI5</a:t>
            </a:r>
            <a:endParaRPr lang="en-GB"/>
          </a:p>
        </p:txBody>
      </p:sp>
      <p:sp>
        <p:nvSpPr>
          <p:cNvPr id="13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74C3B5-2FA4-406C-874A-E51F48505B6C}" type="slidenum">
              <a:rPr lang="en-GB"/>
              <a:pPr/>
              <a:t>13</a:t>
            </a:fld>
            <a:endParaRPr lang="en-GB"/>
          </a:p>
        </p:txBody>
      </p:sp>
      <p:sp>
        <p:nvSpPr>
          <p:cNvPr id="1693700" name="Rectangle 4"/>
          <p:cNvSpPr>
            <a:spLocks noChangeArrowheads="1"/>
          </p:cNvSpPr>
          <p:nvPr/>
        </p:nvSpPr>
        <p:spPr bwMode="auto">
          <a:xfrm>
            <a:off x="1943100" y="5041900"/>
            <a:ext cx="19462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4" tIns="46033" rIns="92064" bIns="46033">
            <a:spAutoFit/>
          </a:bodyPr>
          <a:lstStyle/>
          <a:p>
            <a:pPr algn="ctr"/>
            <a:r>
              <a:rPr lang="fr-FR" sz="2800"/>
              <a:t>Utilisateurs</a:t>
            </a:r>
          </a:p>
        </p:txBody>
      </p:sp>
      <p:sp>
        <p:nvSpPr>
          <p:cNvPr id="1693701" name="Rectangle 5"/>
          <p:cNvSpPr>
            <a:spLocks noChangeArrowheads="1"/>
          </p:cNvSpPr>
          <p:nvPr/>
        </p:nvSpPr>
        <p:spPr bwMode="auto">
          <a:xfrm>
            <a:off x="2187575" y="4473575"/>
            <a:ext cx="17097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4" tIns="46033" rIns="92064" bIns="46033">
            <a:spAutoFit/>
          </a:bodyPr>
          <a:lstStyle/>
          <a:p>
            <a:pPr algn="ctr"/>
            <a:r>
              <a:rPr lang="fr-FR" sz="2800"/>
              <a:t>Vendeurs</a:t>
            </a:r>
          </a:p>
        </p:txBody>
      </p:sp>
      <p:graphicFrame>
        <p:nvGraphicFramePr>
          <p:cNvPr id="1693702" name="Object 6"/>
          <p:cNvGraphicFramePr>
            <a:graphicFrameLocks/>
          </p:cNvGraphicFramePr>
          <p:nvPr/>
        </p:nvGraphicFramePr>
        <p:xfrm>
          <a:off x="5067300" y="4508500"/>
          <a:ext cx="2781300" cy="1528763"/>
        </p:xfrm>
        <a:graphic>
          <a:graphicData uri="http://schemas.openxmlformats.org/presentationml/2006/ole">
            <p:oleObj spid="_x0000_s1026" name="Clip" r:id="rId4" imgW="2781000" imgH="1528560" progId="">
              <p:embed/>
            </p:oleObj>
          </a:graphicData>
        </a:graphic>
      </p:graphicFrame>
      <p:sp>
        <p:nvSpPr>
          <p:cNvPr id="1693703" name="Rectangle 7"/>
          <p:cNvSpPr>
            <a:spLocks noChangeArrowheads="1"/>
          </p:cNvSpPr>
          <p:nvPr/>
        </p:nvSpPr>
        <p:spPr bwMode="auto">
          <a:xfrm>
            <a:off x="2435225" y="5502275"/>
            <a:ext cx="14525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64" tIns="46033" rIns="92064" bIns="46033">
            <a:spAutoFit/>
          </a:bodyPr>
          <a:lstStyle/>
          <a:p>
            <a:pPr algn="ctr"/>
            <a:r>
              <a:rPr lang="fr-FR" sz="2800"/>
              <a:t>Général</a:t>
            </a:r>
          </a:p>
        </p:txBody>
      </p:sp>
      <p:cxnSp>
        <p:nvCxnSpPr>
          <p:cNvPr id="1693704" name="AutoShape 8"/>
          <p:cNvCxnSpPr>
            <a:cxnSpLocks noChangeShapeType="1"/>
            <a:stCxn id="1693701" idx="3"/>
            <a:endCxn id="0" idx="1"/>
          </p:cNvCxnSpPr>
          <p:nvPr/>
        </p:nvCxnSpPr>
        <p:spPr bwMode="auto">
          <a:xfrm>
            <a:off x="3897313" y="4733925"/>
            <a:ext cx="1169987" cy="539750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lg" len="med"/>
          </a:ln>
          <a:effectLst/>
        </p:spPr>
      </p:cxnSp>
      <p:cxnSp>
        <p:nvCxnSpPr>
          <p:cNvPr id="1693705" name="AutoShape 9"/>
          <p:cNvCxnSpPr>
            <a:cxnSpLocks noChangeShapeType="1"/>
            <a:stCxn id="1693700" idx="3"/>
            <a:endCxn id="0" idx="1"/>
          </p:cNvCxnSpPr>
          <p:nvPr/>
        </p:nvCxnSpPr>
        <p:spPr bwMode="auto">
          <a:xfrm flipV="1">
            <a:off x="3889375" y="5273675"/>
            <a:ext cx="1177925" cy="28575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lg" len="med"/>
          </a:ln>
          <a:effectLst/>
        </p:spPr>
      </p:cxnSp>
      <p:cxnSp>
        <p:nvCxnSpPr>
          <p:cNvPr id="1693706" name="AutoShape 10"/>
          <p:cNvCxnSpPr>
            <a:cxnSpLocks noChangeShapeType="1"/>
            <a:stCxn id="1693703" idx="3"/>
            <a:endCxn id="0" idx="1"/>
          </p:cNvCxnSpPr>
          <p:nvPr/>
        </p:nvCxnSpPr>
        <p:spPr bwMode="auto">
          <a:xfrm flipV="1">
            <a:off x="3887788" y="5273675"/>
            <a:ext cx="1179512" cy="488950"/>
          </a:xfrm>
          <a:prstGeom prst="straightConnector1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lg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ISA-France</a:t>
            </a:r>
            <a:endParaRPr lang="fr-FR"/>
          </a:p>
        </p:txBody>
      </p:sp>
      <p:sp>
        <p:nvSpPr>
          <p:cNvPr id="174182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fr-FR" sz="1600" dirty="0" smtClean="0"/>
              <a:t>Section française de l’ISA</a:t>
            </a:r>
          </a:p>
          <a:p>
            <a:r>
              <a:rPr lang="fr-FR" sz="1600" dirty="0" smtClean="0"/>
              <a:t>Réseau de professionnels des automatismes, du contrôle et de l’instrumentation</a:t>
            </a:r>
            <a:endParaRPr lang="en-US" sz="1600" dirty="0" smtClean="0"/>
          </a:p>
          <a:p>
            <a:r>
              <a:rPr lang="en-US" sz="1600" dirty="0" smtClean="0"/>
              <a:t>Forums techniques de </a:t>
            </a:r>
            <a:r>
              <a:rPr lang="en-US" sz="1600" dirty="0" err="1" smtClean="0"/>
              <a:t>niveau</a:t>
            </a:r>
            <a:r>
              <a:rPr lang="en-US" sz="1600" dirty="0" smtClean="0"/>
              <a:t> international  </a:t>
            </a:r>
          </a:p>
          <a:p>
            <a:r>
              <a:rPr lang="en-US" sz="1600" dirty="0" smtClean="0"/>
              <a:t>Newsletter &amp;  ISA-Flash</a:t>
            </a:r>
          </a:p>
          <a:p>
            <a:r>
              <a:rPr lang="en-US" sz="1600" dirty="0" smtClean="0"/>
              <a:t>Participation à la </a:t>
            </a:r>
            <a:r>
              <a:rPr lang="en-US" sz="1600" dirty="0" err="1" smtClean="0"/>
              <a:t>standardisation</a:t>
            </a:r>
            <a:r>
              <a:rPr lang="en-US" sz="1600" dirty="0" smtClean="0"/>
              <a:t> et actions de formation </a:t>
            </a:r>
          </a:p>
          <a:p>
            <a:pPr lvl="1"/>
            <a:r>
              <a:rPr lang="en-US" sz="1600" dirty="0" smtClean="0"/>
              <a:t>ISA18, 84, 88, 95, 99, 100, 101, 103, 104, 106</a:t>
            </a:r>
          </a:p>
          <a:p>
            <a:r>
              <a:rPr lang="en-US" sz="1600" dirty="0" smtClean="0"/>
              <a:t>Liaison avec les </a:t>
            </a:r>
            <a:r>
              <a:rPr lang="en-US" sz="1600" dirty="0" err="1" smtClean="0"/>
              <a:t>autres</a:t>
            </a:r>
            <a:r>
              <a:rPr lang="en-US" sz="1600" dirty="0" smtClean="0"/>
              <a:t> </a:t>
            </a:r>
            <a:r>
              <a:rPr lang="en-US" sz="1600" dirty="0" err="1" smtClean="0"/>
              <a:t>organisations</a:t>
            </a:r>
            <a:r>
              <a:rPr lang="en-US" sz="1600" dirty="0" smtClean="0"/>
              <a:t> du </a:t>
            </a:r>
            <a:r>
              <a:rPr lang="en-US" sz="1600" dirty="0" err="1" smtClean="0"/>
              <a:t>secteur</a:t>
            </a:r>
            <a:r>
              <a:rPr lang="en-US" sz="1600" dirty="0" smtClean="0"/>
              <a:t> de </a:t>
            </a:r>
            <a:r>
              <a:rPr lang="en-US" sz="1600" dirty="0" err="1" smtClean="0"/>
              <a:t>l’automation</a:t>
            </a:r>
            <a:endParaRPr lang="en-US" sz="1600" dirty="0" smtClean="0"/>
          </a:p>
          <a:p>
            <a:r>
              <a:rPr lang="en-US" sz="1600" dirty="0" smtClean="0"/>
              <a:t>Contacts</a:t>
            </a:r>
          </a:p>
          <a:p>
            <a:pPr lvl="1"/>
            <a:r>
              <a:rPr lang="fr-FR" sz="1600" dirty="0" smtClean="0">
                <a:hlinkClick r:id="rId3"/>
              </a:rPr>
              <a:t>www.isa-france.org</a:t>
            </a:r>
            <a:r>
              <a:rPr lang="fr-FR" sz="1600" dirty="0" smtClean="0"/>
              <a:t> </a:t>
            </a:r>
          </a:p>
          <a:p>
            <a:pPr lvl="1"/>
            <a:r>
              <a:rPr lang="fr-FR" sz="1600" dirty="0" smtClean="0">
                <a:hlinkClick r:id="rId4"/>
              </a:rPr>
              <a:t>www.standards-isa.fr</a:t>
            </a:r>
            <a:endParaRPr lang="en-US" sz="1600" dirty="0" smtClean="0"/>
          </a:p>
          <a:p>
            <a:pPr lvl="1"/>
            <a:r>
              <a:rPr lang="fr-FR" sz="1600" dirty="0" smtClean="0">
                <a:hlinkClick r:id="rId5"/>
              </a:rPr>
              <a:t>info@isa-france.org</a:t>
            </a:r>
            <a:r>
              <a:rPr lang="fr-FR" sz="1600" dirty="0" smtClean="0"/>
              <a:t> </a:t>
            </a:r>
          </a:p>
          <a:p>
            <a:pPr lvl="1"/>
            <a:r>
              <a:rPr lang="fr-FR" sz="1600" dirty="0" smtClean="0"/>
              <a:t>Tel : +33 1 41 29 05 09</a:t>
            </a:r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1_11_ISA8895_Overview_Introduction_JVI5</a:t>
            </a:r>
            <a:endParaRPr lang="en-GB"/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311FD1-1044-4C20-B312-B5291EA51098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17418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45025" y="1128680"/>
            <a:ext cx="3395709" cy="4905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2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Agenda</a:t>
            </a:r>
          </a:p>
        </p:txBody>
      </p:sp>
      <p:sp>
        <p:nvSpPr>
          <p:cNvPr id="1862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Organisation du stage</a:t>
            </a:r>
          </a:p>
          <a:p>
            <a:r>
              <a:rPr lang="en-GB" dirty="0" err="1" smtClean="0"/>
              <a:t>Présentations</a:t>
            </a:r>
            <a:endParaRPr lang="en-GB" dirty="0" smtClean="0"/>
          </a:p>
          <a:p>
            <a:r>
              <a:rPr lang="en-GB" dirty="0" smtClean="0"/>
              <a:t>Programme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1_11_ISA8895_Overview_Introduction_JVI5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AE5077-05A9-4941-8533-3E7DEC381005}" type="slidenum">
              <a:rPr lang="en-GB"/>
              <a:pPr/>
              <a:t>15</a:t>
            </a:fld>
            <a:endParaRPr lang="en-GB"/>
          </a:p>
        </p:txBody>
      </p:sp>
      <p:sp>
        <p:nvSpPr>
          <p:cNvPr id="1862660" name="Rectangle 4"/>
          <p:cNvSpPr>
            <a:spLocks noChangeArrowheads="1"/>
          </p:cNvSpPr>
          <p:nvPr/>
        </p:nvSpPr>
        <p:spPr bwMode="auto">
          <a:xfrm>
            <a:off x="0" y="1843071"/>
            <a:ext cx="9144000" cy="381000"/>
          </a:xfrm>
          <a:prstGeom prst="rect">
            <a:avLst/>
          </a:prstGeom>
          <a:solidFill>
            <a:srgbClr val="C0C0C0">
              <a:alpha val="50000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5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Origine du cours</a:t>
            </a:r>
          </a:p>
        </p:txBody>
      </p:sp>
      <p:sp>
        <p:nvSpPr>
          <p:cNvPr id="1855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Longue </a:t>
            </a:r>
            <a:r>
              <a:rPr lang="en-GB" dirty="0" err="1" smtClean="0"/>
              <a:t>expérience</a:t>
            </a:r>
            <a:r>
              <a:rPr lang="en-GB" dirty="0" smtClean="0"/>
              <a:t> du </a:t>
            </a:r>
            <a:r>
              <a:rPr lang="en-GB" dirty="0" err="1" smtClean="0"/>
              <a:t>contrôle</a:t>
            </a:r>
            <a:r>
              <a:rPr lang="en-GB" dirty="0" smtClean="0"/>
              <a:t> </a:t>
            </a:r>
            <a:r>
              <a:rPr lang="en-GB" dirty="0" err="1" smtClean="0"/>
              <a:t>industriel</a:t>
            </a:r>
            <a:endParaRPr lang="en-GB" dirty="0" smtClean="0"/>
          </a:p>
          <a:p>
            <a:pPr lvl="1"/>
            <a:r>
              <a:rPr lang="en-GB" dirty="0" err="1" smtClean="0"/>
              <a:t>Une</a:t>
            </a:r>
            <a:r>
              <a:rPr lang="en-GB" dirty="0" smtClean="0"/>
              <a:t> vie au service des </a:t>
            </a:r>
            <a:r>
              <a:rPr lang="en-GB" dirty="0" err="1" smtClean="0"/>
              <a:t>systèmes</a:t>
            </a:r>
            <a:r>
              <a:rPr lang="en-GB" dirty="0" smtClean="0"/>
              <a:t> </a:t>
            </a:r>
            <a:r>
              <a:rPr lang="en-GB" dirty="0" err="1" smtClean="0"/>
              <a:t>industriels</a:t>
            </a:r>
            <a:endParaRPr lang="en-GB" dirty="0" smtClean="0"/>
          </a:p>
          <a:p>
            <a:pPr lvl="1"/>
            <a:r>
              <a:rPr lang="en-GB" dirty="0" err="1" smtClean="0"/>
              <a:t>Activité</a:t>
            </a:r>
            <a:r>
              <a:rPr lang="en-GB" dirty="0" smtClean="0"/>
              <a:t> </a:t>
            </a:r>
            <a:r>
              <a:rPr lang="en-GB" dirty="0" err="1" smtClean="0"/>
              <a:t>soutenue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les </a:t>
            </a:r>
            <a:r>
              <a:rPr lang="en-GB" dirty="0" err="1" smtClean="0"/>
              <a:t>comités</a:t>
            </a:r>
            <a:r>
              <a:rPr lang="en-GB" dirty="0" smtClean="0"/>
              <a:t> ISA88 et ISA95</a:t>
            </a:r>
          </a:p>
          <a:p>
            <a:r>
              <a:rPr lang="en-GB" dirty="0" err="1" smtClean="0"/>
              <a:t>Une</a:t>
            </a:r>
            <a:r>
              <a:rPr lang="en-GB" dirty="0" smtClean="0"/>
              <a:t> </a:t>
            </a:r>
            <a:r>
              <a:rPr lang="en-GB" dirty="0" err="1" smtClean="0"/>
              <a:t>intégration</a:t>
            </a:r>
            <a:r>
              <a:rPr lang="en-GB" dirty="0" smtClean="0"/>
              <a:t> </a:t>
            </a:r>
            <a:r>
              <a:rPr lang="en-GB" dirty="0" err="1" smtClean="0"/>
              <a:t>cohérente</a:t>
            </a:r>
            <a:r>
              <a:rPr lang="en-GB" dirty="0" smtClean="0"/>
              <a:t> des 2 standards</a:t>
            </a:r>
          </a:p>
          <a:p>
            <a:pPr lvl="1"/>
            <a:r>
              <a:rPr lang="en-GB" dirty="0" err="1" smtClean="0"/>
              <a:t>Basée</a:t>
            </a:r>
            <a:r>
              <a:rPr lang="en-GB" dirty="0" smtClean="0"/>
              <a:t>  </a:t>
            </a:r>
            <a:r>
              <a:rPr lang="en-GB" dirty="0" err="1" smtClean="0"/>
              <a:t>sur</a:t>
            </a:r>
            <a:r>
              <a:rPr lang="en-GB" dirty="0" smtClean="0"/>
              <a:t> </a:t>
            </a:r>
            <a:r>
              <a:rPr lang="en-GB" dirty="0" err="1" smtClean="0"/>
              <a:t>une</a:t>
            </a:r>
            <a:r>
              <a:rPr lang="en-GB" dirty="0" smtClean="0"/>
              <a:t> abstraction des concepts </a:t>
            </a:r>
            <a:r>
              <a:rPr lang="en-GB" dirty="0" err="1" smtClean="0"/>
              <a:t>implicits</a:t>
            </a:r>
            <a:endParaRPr lang="en-GB" dirty="0" smtClean="0"/>
          </a:p>
          <a:p>
            <a:pPr lvl="1"/>
            <a:r>
              <a:rPr lang="en-GB" dirty="0" smtClean="0"/>
              <a:t>Impossible à </a:t>
            </a:r>
            <a:r>
              <a:rPr lang="en-GB" dirty="0" err="1" smtClean="0"/>
              <a:t>établir</a:t>
            </a:r>
            <a:r>
              <a:rPr lang="en-GB" dirty="0" smtClean="0"/>
              <a:t> au </a:t>
            </a:r>
            <a:r>
              <a:rPr lang="en-GB" dirty="0" err="1" smtClean="0"/>
              <a:t>niveau</a:t>
            </a:r>
            <a:r>
              <a:rPr lang="en-GB" dirty="0" smtClean="0"/>
              <a:t> des </a:t>
            </a:r>
            <a:r>
              <a:rPr lang="en-GB" dirty="0" err="1" smtClean="0"/>
              <a:t>comités</a:t>
            </a:r>
            <a:r>
              <a:rPr lang="en-GB" dirty="0" smtClean="0"/>
              <a:t> ISA</a:t>
            </a:r>
          </a:p>
          <a:p>
            <a:pPr lvl="1"/>
            <a:r>
              <a:rPr lang="en-GB" dirty="0" err="1" smtClean="0"/>
              <a:t>Prouvée</a:t>
            </a:r>
            <a:r>
              <a:rPr lang="en-GB" dirty="0" smtClean="0"/>
              <a:t> et </a:t>
            </a:r>
            <a:r>
              <a:rPr lang="en-GB" dirty="0" err="1" smtClean="0"/>
              <a:t>mise</a:t>
            </a:r>
            <a:r>
              <a:rPr lang="en-GB" dirty="0" smtClean="0"/>
              <a:t> en oeuvre avec </a:t>
            </a:r>
            <a:r>
              <a:rPr lang="en-GB" dirty="0" err="1" smtClean="0"/>
              <a:t>succès</a:t>
            </a:r>
            <a:endParaRPr lang="en-GB" dirty="0" smtClean="0"/>
          </a:p>
          <a:p>
            <a:r>
              <a:rPr lang="en-GB" dirty="0" smtClean="0"/>
              <a:t>Label ISA – Section France</a:t>
            </a:r>
          </a:p>
          <a:p>
            <a:pPr lvl="1"/>
            <a:r>
              <a:rPr lang="en-GB" dirty="0" smtClean="0"/>
              <a:t>Formations inter-</a:t>
            </a:r>
            <a:r>
              <a:rPr lang="en-GB" dirty="0" err="1" smtClean="0"/>
              <a:t>entreprises</a:t>
            </a:r>
            <a:r>
              <a:rPr lang="en-GB" dirty="0" smtClean="0"/>
              <a:t> </a:t>
            </a:r>
            <a:r>
              <a:rPr lang="en-GB" dirty="0" err="1" smtClean="0"/>
              <a:t>supervisées</a:t>
            </a:r>
            <a:r>
              <a:rPr lang="en-GB" dirty="0" smtClean="0"/>
              <a:t> par ISA France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1_11_ISA8895_Overview_Introduction_JVI5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03C1D7E-213A-4425-AB23-BC638C0EEC77}" type="slidenum">
              <a:rPr lang="en-GB"/>
              <a:pPr/>
              <a:t>16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6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Programme J1</a:t>
            </a:r>
            <a:endParaRPr lang="en-GB" dirty="0"/>
          </a:p>
        </p:txBody>
      </p:sp>
      <p:sp>
        <p:nvSpPr>
          <p:cNvPr id="1846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1800" dirty="0" err="1" smtClean="0"/>
              <a:t>Modélisation</a:t>
            </a:r>
            <a:r>
              <a:rPr lang="en-GB" sz="1800" dirty="0" smtClean="0"/>
              <a:t> – </a:t>
            </a:r>
            <a:r>
              <a:rPr lang="en-GB" sz="1800" dirty="0" err="1" smtClean="0"/>
              <a:t>vue</a:t>
            </a:r>
            <a:r>
              <a:rPr lang="en-GB" sz="1800" dirty="0" smtClean="0"/>
              <a:t> </a:t>
            </a:r>
            <a:r>
              <a:rPr lang="en-GB" sz="1800" dirty="0" err="1" smtClean="0"/>
              <a:t>d’ensemble</a:t>
            </a:r>
            <a:endParaRPr lang="en-GB" sz="1800" dirty="0" smtClean="0"/>
          </a:p>
          <a:p>
            <a:pPr lvl="1">
              <a:lnSpc>
                <a:spcPct val="90000"/>
              </a:lnSpc>
            </a:pPr>
            <a:r>
              <a:rPr lang="en-GB" sz="1800" dirty="0" smtClean="0"/>
              <a:t>Introduction</a:t>
            </a:r>
          </a:p>
          <a:p>
            <a:pPr lvl="1">
              <a:lnSpc>
                <a:spcPct val="90000"/>
              </a:lnSpc>
            </a:pPr>
            <a:r>
              <a:rPr lang="en-GB" sz="1800" dirty="0" smtClean="0"/>
              <a:t>ISA88</a:t>
            </a:r>
          </a:p>
          <a:p>
            <a:pPr lvl="1">
              <a:lnSpc>
                <a:spcPct val="90000"/>
              </a:lnSpc>
            </a:pPr>
            <a:r>
              <a:rPr lang="en-GB" sz="1800" dirty="0" smtClean="0"/>
              <a:t>ISA95</a:t>
            </a:r>
          </a:p>
          <a:p>
            <a:pPr>
              <a:lnSpc>
                <a:spcPct val="90000"/>
              </a:lnSpc>
            </a:pPr>
            <a:r>
              <a:rPr lang="en-GB" sz="1800" dirty="0" err="1" smtClean="0"/>
              <a:t>Modélisation</a:t>
            </a:r>
            <a:r>
              <a:rPr lang="en-GB" sz="1800" dirty="0" smtClean="0"/>
              <a:t> – </a:t>
            </a:r>
            <a:r>
              <a:rPr lang="en-GB" sz="1800" dirty="0" err="1" smtClean="0"/>
              <a:t>détail</a:t>
            </a:r>
            <a:r>
              <a:rPr lang="en-GB" sz="1800" dirty="0" smtClean="0"/>
              <a:t> / vision </a:t>
            </a:r>
            <a:r>
              <a:rPr lang="en-GB" sz="1800" dirty="0" err="1" smtClean="0"/>
              <a:t>Spatiale</a:t>
            </a:r>
            <a:endParaRPr lang="en-GB" sz="1800" dirty="0" smtClean="0"/>
          </a:p>
          <a:p>
            <a:pPr lvl="1">
              <a:lnSpc>
                <a:spcPct val="90000"/>
              </a:lnSpc>
            </a:pPr>
            <a:r>
              <a:rPr lang="en-GB" sz="1800" dirty="0" smtClean="0"/>
              <a:t>Equipment Asset</a:t>
            </a:r>
          </a:p>
          <a:p>
            <a:pPr lvl="1">
              <a:lnSpc>
                <a:spcPct val="90000"/>
              </a:lnSpc>
            </a:pPr>
            <a:r>
              <a:rPr lang="en-GB" sz="1800" dirty="0" smtClean="0"/>
              <a:t>Human asset</a:t>
            </a:r>
          </a:p>
          <a:p>
            <a:pPr lvl="1">
              <a:lnSpc>
                <a:spcPct val="90000"/>
              </a:lnSpc>
            </a:pPr>
            <a:r>
              <a:rPr lang="en-GB" sz="1800" dirty="0" smtClean="0"/>
              <a:t>Inventory Asset</a:t>
            </a:r>
          </a:p>
          <a:p>
            <a:pPr lvl="1">
              <a:lnSpc>
                <a:spcPct val="90000"/>
              </a:lnSpc>
            </a:pPr>
            <a:r>
              <a:rPr lang="en-GB" sz="1800" dirty="0" smtClean="0"/>
              <a:t>Product Asset</a:t>
            </a:r>
          </a:p>
          <a:p>
            <a:pPr>
              <a:lnSpc>
                <a:spcPct val="90000"/>
              </a:lnSpc>
            </a:pPr>
            <a:r>
              <a:rPr lang="en-GB" sz="1800" dirty="0" err="1" smtClean="0"/>
              <a:t>Modélisation</a:t>
            </a:r>
            <a:r>
              <a:rPr lang="en-GB" sz="1800" dirty="0" smtClean="0"/>
              <a:t> – </a:t>
            </a:r>
            <a:r>
              <a:rPr lang="en-GB" sz="1800" dirty="0" err="1" smtClean="0"/>
              <a:t>détail</a:t>
            </a:r>
            <a:r>
              <a:rPr lang="en-GB" sz="1800" dirty="0" smtClean="0"/>
              <a:t> / vision </a:t>
            </a:r>
            <a:r>
              <a:rPr lang="en-GB" sz="1800" dirty="0" err="1" smtClean="0"/>
              <a:t>Vision</a:t>
            </a:r>
            <a:r>
              <a:rPr lang="en-GB" sz="1800" dirty="0" smtClean="0"/>
              <a:t> </a:t>
            </a:r>
            <a:r>
              <a:rPr lang="en-GB" sz="1800" dirty="0" err="1" smtClean="0"/>
              <a:t>Temporelle</a:t>
            </a:r>
            <a:endParaRPr lang="en-GB" sz="1800" dirty="0" smtClean="0"/>
          </a:p>
          <a:p>
            <a:pPr lvl="1">
              <a:lnSpc>
                <a:spcPct val="90000"/>
              </a:lnSpc>
            </a:pPr>
            <a:r>
              <a:rPr lang="en-GB" sz="1800" dirty="0" smtClean="0"/>
              <a:t>Operations Management</a:t>
            </a:r>
          </a:p>
          <a:p>
            <a:pPr lvl="1">
              <a:lnSpc>
                <a:spcPct val="90000"/>
              </a:lnSpc>
            </a:pPr>
            <a:r>
              <a:rPr lang="en-GB" sz="1800" dirty="0" smtClean="0"/>
              <a:t>Physical Process Management</a:t>
            </a:r>
          </a:p>
          <a:p>
            <a:pPr lvl="1">
              <a:lnSpc>
                <a:spcPct val="90000"/>
              </a:lnSpc>
            </a:pPr>
            <a:r>
              <a:rPr lang="en-GB" sz="1800" dirty="0" smtClean="0"/>
              <a:t>Physical Process Control</a:t>
            </a:r>
          </a:p>
          <a:p>
            <a:pPr lvl="1">
              <a:lnSpc>
                <a:spcPct val="90000"/>
              </a:lnSpc>
            </a:pPr>
            <a:r>
              <a:rPr lang="en-GB" sz="1800" dirty="0" smtClean="0"/>
              <a:t>Equipment Control</a:t>
            </a:r>
            <a:endParaRPr lang="en-GB" sz="180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1_11_ISA8895_Overview_Introduction_JVI5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740F145-96B9-44DA-A512-6B509E2653D0}" type="slidenum">
              <a:rPr lang="en-GB"/>
              <a:pPr/>
              <a:t>17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Programme J2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Ingénierie</a:t>
            </a:r>
          </a:p>
          <a:p>
            <a:pPr lvl="1"/>
            <a:r>
              <a:rPr lang="fr-FR" dirty="0" smtClean="0"/>
              <a:t>Spécification des services informationnels</a:t>
            </a:r>
          </a:p>
          <a:p>
            <a:r>
              <a:rPr lang="fr-FR" dirty="0" smtClean="0"/>
              <a:t>Interopérabilité</a:t>
            </a:r>
          </a:p>
          <a:p>
            <a:pPr lvl="1"/>
            <a:r>
              <a:rPr lang="fr-FR" dirty="0" smtClean="0"/>
              <a:t>XML, B2MML</a:t>
            </a:r>
          </a:p>
          <a:p>
            <a:pPr lvl="1"/>
            <a:r>
              <a:rPr lang="fr-FR" dirty="0" smtClean="0"/>
              <a:t>Exemples d’échanges B2O</a:t>
            </a:r>
          </a:p>
          <a:p>
            <a:pPr lvl="1"/>
            <a:r>
              <a:rPr lang="fr-FR" dirty="0" smtClean="0"/>
              <a:t>Méthodologie</a:t>
            </a:r>
          </a:p>
          <a:p>
            <a:pPr lvl="1"/>
            <a:r>
              <a:rPr lang="fr-FR" dirty="0" smtClean="0"/>
              <a:t>SOA – Transactions ISA95</a:t>
            </a:r>
          </a:p>
          <a:p>
            <a:pPr lvl="1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1_11_ISA8895_Overview_Introduction_JVI5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5DEEC9-5D91-4E00-81DD-6092254A6887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5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Questionnaires</a:t>
            </a:r>
            <a:endParaRPr lang="en-GB" dirty="0"/>
          </a:p>
        </p:txBody>
      </p:sp>
      <p:sp>
        <p:nvSpPr>
          <p:cNvPr id="1845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Questionnaire </a:t>
            </a:r>
            <a:r>
              <a:rPr lang="en-US" dirty="0" err="1" smtClean="0"/>
              <a:t>intial</a:t>
            </a:r>
            <a:endParaRPr lang="en-US" dirty="0" smtClean="0"/>
          </a:p>
          <a:p>
            <a:pPr lvl="1"/>
            <a:r>
              <a:rPr lang="en-US" dirty="0" err="1" smtClean="0"/>
              <a:t>Répondez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votre</a:t>
            </a:r>
            <a:r>
              <a:rPr lang="en-US" dirty="0"/>
              <a:t> </a:t>
            </a:r>
            <a:r>
              <a:rPr lang="en-US" dirty="0" err="1"/>
              <a:t>mieux</a:t>
            </a:r>
            <a:r>
              <a:rPr lang="en-US" dirty="0"/>
              <a:t>, </a:t>
            </a:r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dirty="0" err="1"/>
              <a:t>n’êtes</a:t>
            </a:r>
            <a:r>
              <a:rPr lang="en-US" dirty="0"/>
              <a:t> pas encore </a:t>
            </a:r>
            <a:r>
              <a:rPr lang="en-US" dirty="0" err="1"/>
              <a:t>sensés</a:t>
            </a:r>
            <a:r>
              <a:rPr lang="en-US" dirty="0"/>
              <a:t> </a:t>
            </a:r>
            <a:r>
              <a:rPr lang="en-US" dirty="0" err="1"/>
              <a:t>connaitre</a:t>
            </a:r>
            <a:r>
              <a:rPr lang="en-US" dirty="0"/>
              <a:t> </a:t>
            </a:r>
            <a:r>
              <a:rPr lang="en-US" dirty="0" err="1"/>
              <a:t>parfaitement</a:t>
            </a:r>
            <a:r>
              <a:rPr lang="en-US" dirty="0"/>
              <a:t> le </a:t>
            </a:r>
            <a:r>
              <a:rPr lang="en-US" dirty="0" err="1"/>
              <a:t>sujet</a:t>
            </a:r>
            <a:r>
              <a:rPr lang="en-US" dirty="0"/>
              <a:t>…</a:t>
            </a:r>
          </a:p>
          <a:p>
            <a:pPr lvl="1"/>
            <a:r>
              <a:rPr lang="en-US" dirty="0"/>
              <a:t>Revue </a:t>
            </a:r>
            <a:r>
              <a:rPr lang="en-US" dirty="0" err="1" smtClean="0"/>
              <a:t>rapide</a:t>
            </a:r>
            <a:r>
              <a:rPr lang="en-US" dirty="0" smtClean="0"/>
              <a:t> des questions</a:t>
            </a:r>
            <a:endParaRPr lang="en-US" dirty="0"/>
          </a:p>
          <a:p>
            <a:pPr lvl="2"/>
            <a:r>
              <a:rPr lang="en-US" dirty="0"/>
              <a:t>“Planter le décor”</a:t>
            </a:r>
          </a:p>
          <a:p>
            <a:pPr lvl="2"/>
            <a:r>
              <a:rPr lang="en-US" dirty="0" err="1"/>
              <a:t>Positionner</a:t>
            </a:r>
            <a:r>
              <a:rPr lang="en-US" dirty="0"/>
              <a:t> le </a:t>
            </a:r>
            <a:r>
              <a:rPr lang="en-US" dirty="0" err="1"/>
              <a:t>déroulement</a:t>
            </a:r>
            <a:r>
              <a:rPr lang="en-US" dirty="0"/>
              <a:t> et le </a:t>
            </a:r>
            <a:r>
              <a:rPr lang="en-US" dirty="0" err="1"/>
              <a:t>niveau</a:t>
            </a:r>
            <a:r>
              <a:rPr lang="en-US" dirty="0"/>
              <a:t> du </a:t>
            </a:r>
            <a:r>
              <a:rPr lang="en-US" dirty="0" err="1"/>
              <a:t>cours</a:t>
            </a:r>
            <a:endParaRPr lang="en-US" dirty="0"/>
          </a:p>
          <a:p>
            <a:r>
              <a:rPr lang="en-US" dirty="0" smtClean="0"/>
              <a:t>Questionnaire final</a:t>
            </a:r>
          </a:p>
          <a:p>
            <a:pPr lvl="1"/>
            <a:r>
              <a:rPr lang="en-US" dirty="0" smtClean="0"/>
              <a:t>Evaluation des </a:t>
            </a:r>
            <a:r>
              <a:rPr lang="en-US" dirty="0" err="1" smtClean="0"/>
              <a:t>acquis</a:t>
            </a:r>
            <a:endParaRPr lang="en-US" dirty="0" smtClean="0"/>
          </a:p>
          <a:p>
            <a:pPr lvl="1"/>
            <a:r>
              <a:rPr lang="en-US" dirty="0" err="1" smtClean="0"/>
              <a:t>Révision</a:t>
            </a:r>
            <a:r>
              <a:rPr lang="en-US" dirty="0" smtClean="0"/>
              <a:t>, Q/R </a:t>
            </a:r>
            <a:endParaRPr lang="en-US" dirty="0"/>
          </a:p>
          <a:p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1_11_ISA8895_Overview_Introduction_JVI5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2BAF71-132B-4F8B-AA8D-35231000884B}" type="slidenum">
              <a:rPr lang="en-GB"/>
              <a:pPr/>
              <a:t>19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2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Agenda</a:t>
            </a:r>
          </a:p>
        </p:txBody>
      </p:sp>
      <p:sp>
        <p:nvSpPr>
          <p:cNvPr id="1862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Organisation du stage</a:t>
            </a:r>
          </a:p>
          <a:p>
            <a:r>
              <a:rPr lang="en-GB" dirty="0" err="1" smtClean="0"/>
              <a:t>Présentations</a:t>
            </a:r>
            <a:endParaRPr lang="en-GB" dirty="0" smtClean="0"/>
          </a:p>
          <a:p>
            <a:r>
              <a:rPr lang="en-GB" dirty="0" smtClean="0"/>
              <a:t>Programme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1_11_ISA8895_Overview_Introduction_JVI5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AE5077-05A9-4941-8533-3E7DEC381005}" type="slidenum">
              <a:rPr lang="en-GB"/>
              <a:pPr/>
              <a:t>2</a:t>
            </a:fld>
            <a:endParaRPr lang="en-GB"/>
          </a:p>
        </p:txBody>
      </p:sp>
      <p:sp>
        <p:nvSpPr>
          <p:cNvPr id="1862660" name="Rectangle 4"/>
          <p:cNvSpPr>
            <a:spLocks noChangeArrowheads="1"/>
          </p:cNvSpPr>
          <p:nvPr/>
        </p:nvSpPr>
        <p:spPr bwMode="auto">
          <a:xfrm>
            <a:off x="0" y="1128681"/>
            <a:ext cx="9144000" cy="381000"/>
          </a:xfrm>
          <a:prstGeom prst="rect">
            <a:avLst/>
          </a:prstGeom>
          <a:solidFill>
            <a:srgbClr val="C0C0C0">
              <a:alpha val="50000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Logistique</a:t>
            </a:r>
          </a:p>
        </p:txBody>
      </p:sp>
      <p:sp>
        <p:nvSpPr>
          <p:cNvPr id="1844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Horaires</a:t>
            </a:r>
            <a:r>
              <a:rPr lang="en-GB" dirty="0"/>
              <a:t>, Pauses, </a:t>
            </a:r>
            <a:r>
              <a:rPr lang="en-GB" dirty="0" err="1"/>
              <a:t>Repas</a:t>
            </a:r>
            <a:endParaRPr lang="en-GB" dirty="0"/>
          </a:p>
          <a:p>
            <a:r>
              <a:rPr lang="en-GB" dirty="0" err="1"/>
              <a:t>Matériel</a:t>
            </a:r>
            <a:r>
              <a:rPr lang="en-GB" dirty="0"/>
              <a:t> du </a:t>
            </a:r>
            <a:r>
              <a:rPr lang="en-GB" dirty="0" err="1" smtClean="0"/>
              <a:t>cours</a:t>
            </a:r>
            <a:endParaRPr lang="en-GB" dirty="0" smtClean="0"/>
          </a:p>
          <a:p>
            <a:pPr lvl="1"/>
            <a:endParaRPr lang="en-GB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1_11_ISA8895_Overview_Introduction_JVI5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9057DA2-DCAE-48CF-8F84-F2F198128D2C}" type="slidenum">
              <a:rPr lang="en-GB"/>
              <a:pPr/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2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Horaires</a:t>
            </a:r>
            <a:endParaRPr lang="en-GB" dirty="0"/>
          </a:p>
        </p:txBody>
      </p:sp>
      <p:graphicFrame>
        <p:nvGraphicFramePr>
          <p:cNvPr id="1852624" name="Group 208"/>
          <p:cNvGraphicFramePr>
            <a:graphicFrameLocks noGrp="1"/>
          </p:cNvGraphicFramePr>
          <p:nvPr>
            <p:ph type="tbl" idx="1"/>
          </p:nvPr>
        </p:nvGraphicFramePr>
        <p:xfrm>
          <a:off x="179388" y="1125538"/>
          <a:ext cx="8124825" cy="4374839"/>
        </p:xfrm>
        <a:graphic>
          <a:graphicData uri="http://schemas.openxmlformats.org/drawingml/2006/table">
            <a:tbl>
              <a:tblPr/>
              <a:tblGrid>
                <a:gridCol w="1908175"/>
                <a:gridCol w="2679700"/>
                <a:gridCol w="353695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09H00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Cours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1,5H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10H30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Pause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10H45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Cours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1,5H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12H15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Repas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14H00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Cours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1,5H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15H30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Pause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15H45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Cours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1,5H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17H15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Fin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6H00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1_11_ISA8895_Overview_Introduction_JVI5</a:t>
            </a:r>
            <a:endParaRPr lang="en-GB"/>
          </a:p>
        </p:txBody>
      </p:sp>
      <p:sp>
        <p:nvSpPr>
          <p:cNvPr id="51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EF7419-81C1-437D-A624-DFA2A4102127}" type="slidenum">
              <a:rPr lang="en-GB"/>
              <a:pPr/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2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Agenda</a:t>
            </a:r>
          </a:p>
        </p:txBody>
      </p:sp>
      <p:sp>
        <p:nvSpPr>
          <p:cNvPr id="18626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Organisation du stage</a:t>
            </a:r>
          </a:p>
          <a:p>
            <a:r>
              <a:rPr lang="en-GB" dirty="0" err="1" smtClean="0"/>
              <a:t>Présentations</a:t>
            </a:r>
            <a:endParaRPr lang="en-GB" dirty="0" smtClean="0"/>
          </a:p>
          <a:p>
            <a:r>
              <a:rPr lang="en-GB" dirty="0" smtClean="0"/>
              <a:t>Programme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1_11_ISA8895_Overview_Introduction_JVI5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4AE5077-05A9-4941-8533-3E7DEC381005}" type="slidenum">
              <a:rPr lang="en-GB"/>
              <a:pPr/>
              <a:t>5</a:t>
            </a:fld>
            <a:endParaRPr lang="en-GB"/>
          </a:p>
        </p:txBody>
      </p:sp>
      <p:sp>
        <p:nvSpPr>
          <p:cNvPr id="1862660" name="Rectangle 4"/>
          <p:cNvSpPr>
            <a:spLocks noChangeArrowheads="1"/>
          </p:cNvSpPr>
          <p:nvPr/>
        </p:nvSpPr>
        <p:spPr bwMode="auto">
          <a:xfrm>
            <a:off x="0" y="1477941"/>
            <a:ext cx="9144000" cy="381000"/>
          </a:xfrm>
          <a:prstGeom prst="rect">
            <a:avLst/>
          </a:prstGeom>
          <a:solidFill>
            <a:srgbClr val="C0C0C0">
              <a:alpha val="50000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22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Introductions</a:t>
            </a:r>
          </a:p>
        </p:txBody>
      </p:sp>
      <p:sp>
        <p:nvSpPr>
          <p:cNvPr id="150221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Tour de table</a:t>
            </a:r>
          </a:p>
          <a:p>
            <a:pPr lvl="1"/>
            <a:r>
              <a:rPr lang="en-GB" dirty="0" err="1"/>
              <a:t>Société</a:t>
            </a:r>
            <a:r>
              <a:rPr lang="en-GB" dirty="0"/>
              <a:t>, </a:t>
            </a:r>
            <a:r>
              <a:rPr lang="en-GB" dirty="0" err="1"/>
              <a:t>rôle</a:t>
            </a:r>
            <a:r>
              <a:rPr lang="en-GB" dirty="0"/>
              <a:t>, </a:t>
            </a:r>
            <a:r>
              <a:rPr lang="en-GB" dirty="0" smtClean="0"/>
              <a:t>motivation, </a:t>
            </a:r>
            <a:r>
              <a:rPr lang="en-GB" dirty="0" err="1" smtClean="0"/>
              <a:t>connaissance</a:t>
            </a:r>
            <a:r>
              <a:rPr lang="en-GB" dirty="0" smtClean="0"/>
              <a:t> </a:t>
            </a:r>
            <a:r>
              <a:rPr lang="en-GB" dirty="0" err="1" smtClean="0"/>
              <a:t>actuelles</a:t>
            </a:r>
            <a:r>
              <a:rPr lang="en-GB" dirty="0" smtClean="0"/>
              <a:t> </a:t>
            </a:r>
            <a:r>
              <a:rPr lang="en-GB" dirty="0" err="1" smtClean="0"/>
              <a:t>sur</a:t>
            </a:r>
            <a:r>
              <a:rPr lang="en-GB" dirty="0" smtClean="0"/>
              <a:t> le </a:t>
            </a:r>
            <a:r>
              <a:rPr lang="en-GB" dirty="0" err="1" smtClean="0"/>
              <a:t>sujet</a:t>
            </a:r>
            <a:endParaRPr lang="en-GB" dirty="0"/>
          </a:p>
          <a:p>
            <a:r>
              <a:rPr lang="en-GB" dirty="0" err="1" smtClean="0"/>
              <a:t>Instructeur</a:t>
            </a:r>
            <a:endParaRPr lang="en-GB" dirty="0" smtClean="0"/>
          </a:p>
          <a:p>
            <a:r>
              <a:rPr lang="en-GB" dirty="0" smtClean="0"/>
              <a:t>CCG</a:t>
            </a:r>
          </a:p>
          <a:p>
            <a:r>
              <a:rPr lang="en-GB" dirty="0" smtClean="0"/>
              <a:t>CCM</a:t>
            </a:r>
          </a:p>
          <a:p>
            <a:r>
              <a:rPr lang="en-GB" dirty="0" smtClean="0"/>
              <a:t>ISA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1_11_ISA8895_Overview_Introduction_JVI5</a:t>
            </a:r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BD1091-2022-4577-B537-8ACEA7B54DB6}" type="slidenum">
              <a:rPr lang="en-GB"/>
              <a:pPr/>
              <a:t>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Instructeur Jean Vieille </a:t>
            </a:r>
            <a:r>
              <a:rPr lang="fr-FR" dirty="0" smtClean="0">
                <a:hlinkClick r:id="rId3"/>
              </a:rPr>
              <a:t>www.syntropicfactory.info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35 années d’expérience dans de nombreux secteurs industriels</a:t>
            </a:r>
          </a:p>
          <a:p>
            <a:pPr lvl="1"/>
            <a:r>
              <a:rPr lang="fr-FR" dirty="0" smtClean="0"/>
              <a:t>Responsable de projets, ingénieur d’applications, démarreur, programmeur, consultant, créateur d’entreprise.</a:t>
            </a:r>
          </a:p>
          <a:p>
            <a:pPr lvl="1"/>
            <a:r>
              <a:rPr lang="fr-FR" dirty="0" smtClean="0"/>
              <a:t>Sciences de l’information, théorie des systèmes, gestion industrielle,  MES, automatisme et régulation</a:t>
            </a:r>
          </a:p>
          <a:p>
            <a:pPr lvl="1"/>
            <a:r>
              <a:rPr lang="fr-FR" dirty="0" smtClean="0"/>
              <a:t>Au services des Intégrateurs, éditeurs de logiciels et industriels</a:t>
            </a:r>
          </a:p>
          <a:p>
            <a:r>
              <a:rPr lang="fr-FR" dirty="0" smtClean="0"/>
              <a:t>Membre ISA,  IEC, </a:t>
            </a:r>
            <a:r>
              <a:rPr lang="fr-FR" dirty="0" err="1" smtClean="0"/>
              <a:t>InteropVLab</a:t>
            </a:r>
            <a:endParaRPr lang="fr-FR" dirty="0" smtClean="0"/>
          </a:p>
          <a:p>
            <a:pPr lvl="1"/>
            <a:r>
              <a:rPr lang="fr-FR" dirty="0" smtClean="0"/>
              <a:t>Comités ISA88, ISA95, WBF XML, JWG5</a:t>
            </a:r>
          </a:p>
          <a:p>
            <a:pPr lvl="1"/>
            <a:r>
              <a:rPr lang="fr-FR" dirty="0" smtClean="0"/>
              <a:t> Ex président ISA France, ex-Vice Président ISA District 12</a:t>
            </a:r>
          </a:p>
          <a:p>
            <a:r>
              <a:rPr lang="fr-FR" dirty="0" smtClean="0"/>
              <a:t>Membre SEE </a:t>
            </a:r>
          </a:p>
          <a:p>
            <a:pPr lvl="1"/>
            <a:r>
              <a:rPr lang="fr-FR" dirty="0" smtClean="0"/>
              <a:t>« Société de l’Electricité, de l’Electronique et des Technologies de l’Information et de la Communication » </a:t>
            </a:r>
          </a:p>
          <a:p>
            <a:pPr lvl="1"/>
            <a:r>
              <a:rPr lang="fr-FR" dirty="0" smtClean="0"/>
              <a:t>clubs « Automatique et Automatisation industrielle » et « Systèmes Complexes »</a:t>
            </a:r>
          </a:p>
          <a:p>
            <a:pPr lvl="1"/>
            <a:endParaRPr lang="fr-FR" dirty="0" smtClean="0"/>
          </a:p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1_11_ISA8895_Overview_Introduction_JVI5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5DEEC9-5D91-4E00-81DD-6092254A6887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4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CCG - </a:t>
            </a:r>
            <a:r>
              <a:rPr lang="en-GB" dirty="0" smtClean="0">
                <a:hlinkClick r:id="rId3"/>
              </a:rPr>
              <a:t>www.controlchaingroup.com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8749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Groupement</a:t>
            </a:r>
            <a:r>
              <a:rPr lang="en-GB" dirty="0" smtClean="0"/>
              <a:t> international </a:t>
            </a:r>
            <a:r>
              <a:rPr lang="en-GB" dirty="0" err="1" smtClean="0"/>
              <a:t>d’experts</a:t>
            </a:r>
            <a:endParaRPr lang="en-GB" dirty="0" smtClean="0"/>
          </a:p>
          <a:p>
            <a:pPr lvl="1"/>
            <a:r>
              <a:rPr lang="en-GB" dirty="0" smtClean="0"/>
              <a:t>Optimisation </a:t>
            </a:r>
            <a:r>
              <a:rPr lang="en-GB" dirty="0" err="1" smtClean="0"/>
              <a:t>systémique</a:t>
            </a:r>
            <a:r>
              <a:rPr lang="en-GB" dirty="0" smtClean="0"/>
              <a:t> des organisations </a:t>
            </a:r>
            <a:r>
              <a:rPr lang="en-GB" dirty="0" err="1" smtClean="0"/>
              <a:t>industrielles</a:t>
            </a:r>
            <a:r>
              <a:rPr lang="en-GB" dirty="0" smtClean="0"/>
              <a:t> </a:t>
            </a:r>
          </a:p>
          <a:p>
            <a:pPr lvl="1"/>
            <a:r>
              <a:rPr lang="en-GB" dirty="0" err="1" smtClean="0"/>
              <a:t>Mise</a:t>
            </a:r>
            <a:r>
              <a:rPr lang="en-GB" dirty="0" smtClean="0"/>
              <a:t> en oeuvre et support de la </a:t>
            </a:r>
            <a:r>
              <a:rPr lang="en-GB" dirty="0" err="1" smtClean="0"/>
              <a:t>gestion</a:t>
            </a:r>
            <a:r>
              <a:rPr lang="en-GB" dirty="0" smtClean="0"/>
              <a:t> </a:t>
            </a:r>
            <a:r>
              <a:rPr lang="en-GB" dirty="0" err="1" smtClean="0"/>
              <a:t>opérationnelle</a:t>
            </a:r>
            <a:r>
              <a:rPr lang="en-GB" dirty="0" smtClean="0"/>
              <a:t> des </a:t>
            </a:r>
            <a:r>
              <a:rPr lang="en-GB" dirty="0" err="1" smtClean="0"/>
              <a:t>opérations</a:t>
            </a:r>
            <a:r>
              <a:rPr lang="en-GB" dirty="0" smtClean="0"/>
              <a:t> </a:t>
            </a:r>
            <a:r>
              <a:rPr lang="en-GB" dirty="0" err="1" smtClean="0"/>
              <a:t>industrielles</a:t>
            </a:r>
            <a:endParaRPr lang="en-GB" dirty="0" smtClean="0"/>
          </a:p>
          <a:p>
            <a:pPr lvl="1"/>
            <a:r>
              <a:rPr lang="en-GB" dirty="0" err="1" smtClean="0"/>
              <a:t>Mise</a:t>
            </a:r>
            <a:r>
              <a:rPr lang="en-GB" dirty="0" smtClean="0"/>
              <a:t> à profit des technologies de </a:t>
            </a:r>
            <a:r>
              <a:rPr lang="en-GB" dirty="0" err="1" smtClean="0"/>
              <a:t>l'information</a:t>
            </a:r>
            <a:endParaRPr lang="en-GB" dirty="0" smtClean="0"/>
          </a:p>
          <a:p>
            <a:pPr lvl="2"/>
            <a:r>
              <a:rPr lang="en-GB" dirty="0" smtClean="0"/>
              <a:t>Automation flexible</a:t>
            </a:r>
          </a:p>
          <a:p>
            <a:pPr lvl="2"/>
            <a:r>
              <a:rPr lang="en-GB" dirty="0" smtClean="0"/>
              <a:t>Manufacturing Execution Systems / Operation Management (MES/MOM)</a:t>
            </a:r>
            <a:endParaRPr lang="fr-FR" dirty="0" smtClean="0"/>
          </a:p>
          <a:p>
            <a:pPr lvl="2"/>
            <a:r>
              <a:rPr lang="en-GB" dirty="0" err="1" smtClean="0"/>
              <a:t>Interopérabilité</a:t>
            </a:r>
            <a:endParaRPr lang="en-GB" dirty="0"/>
          </a:p>
          <a:p>
            <a:r>
              <a:rPr lang="fr-FR" dirty="0" smtClean="0"/>
              <a:t>Clients</a:t>
            </a:r>
            <a:endParaRPr lang="en-GB" dirty="0" smtClean="0"/>
          </a:p>
          <a:p>
            <a:pPr lvl="1"/>
            <a:r>
              <a:rPr lang="en-GB" dirty="0" err="1" smtClean="0"/>
              <a:t>Industrie</a:t>
            </a:r>
            <a:r>
              <a:rPr lang="en-GB" dirty="0" smtClean="0"/>
              <a:t>, </a:t>
            </a:r>
            <a:r>
              <a:rPr lang="en-GB" dirty="0" err="1" smtClean="0"/>
              <a:t>intégrateurs</a:t>
            </a:r>
            <a:r>
              <a:rPr lang="en-GB" dirty="0" smtClean="0"/>
              <a:t>, </a:t>
            </a:r>
            <a:r>
              <a:rPr lang="en-GB" dirty="0" err="1" smtClean="0"/>
              <a:t>éditeurs</a:t>
            </a:r>
            <a:r>
              <a:rPr lang="en-GB" dirty="0" smtClean="0"/>
              <a:t>, </a:t>
            </a:r>
            <a:r>
              <a:rPr lang="en-GB" dirty="0" err="1" smtClean="0"/>
              <a:t>universités</a:t>
            </a:r>
            <a:r>
              <a:rPr lang="en-GB" dirty="0" smtClean="0"/>
              <a:t> </a:t>
            </a:r>
          </a:p>
          <a:p>
            <a:r>
              <a:rPr lang="en-GB" dirty="0" smtClean="0"/>
              <a:t>Services</a:t>
            </a:r>
          </a:p>
          <a:p>
            <a:pPr lvl="1"/>
            <a:r>
              <a:rPr lang="en-GB" dirty="0" err="1" smtClean="0"/>
              <a:t>Conseil</a:t>
            </a:r>
            <a:r>
              <a:rPr lang="en-GB" dirty="0" smtClean="0"/>
              <a:t>, support, </a:t>
            </a:r>
            <a:r>
              <a:rPr lang="en-GB" dirty="0" err="1" smtClean="0"/>
              <a:t>études</a:t>
            </a:r>
            <a:r>
              <a:rPr lang="en-GB" dirty="0" smtClean="0"/>
              <a:t>, </a:t>
            </a:r>
            <a:r>
              <a:rPr lang="en-GB" dirty="0" err="1" smtClean="0"/>
              <a:t>veille</a:t>
            </a:r>
            <a:r>
              <a:rPr lang="en-GB" dirty="0" smtClean="0"/>
              <a:t> </a:t>
            </a:r>
            <a:r>
              <a:rPr lang="en-GB" dirty="0" err="1" smtClean="0"/>
              <a:t>technologique</a:t>
            </a:r>
            <a:r>
              <a:rPr lang="en-GB" dirty="0" smtClean="0"/>
              <a:t>, formation</a:t>
            </a:r>
          </a:p>
          <a:p>
            <a:pPr lvl="1"/>
            <a:r>
              <a:rPr lang="en-GB" dirty="0" smtClean="0"/>
              <a:t>Standards </a:t>
            </a:r>
            <a:r>
              <a:rPr lang="en-GB" dirty="0" err="1" smtClean="0"/>
              <a:t>industriels</a:t>
            </a:r>
            <a:r>
              <a:rPr lang="en-GB" dirty="0" smtClean="0"/>
              <a:t> : </a:t>
            </a:r>
            <a:r>
              <a:rPr lang="en-GB" dirty="0" err="1" smtClean="0"/>
              <a:t>Mise</a:t>
            </a:r>
            <a:r>
              <a:rPr lang="en-GB" dirty="0" smtClean="0"/>
              <a:t> en oeuvre et </a:t>
            </a:r>
            <a:r>
              <a:rPr lang="en-GB" dirty="0" err="1" smtClean="0"/>
              <a:t>conformité</a:t>
            </a:r>
            <a:endParaRPr lang="en-GB" dirty="0" smtClean="0"/>
          </a:p>
          <a:p>
            <a:pPr lvl="1"/>
            <a:r>
              <a:rPr lang="en-GB" dirty="0" err="1" smtClean="0"/>
              <a:t>Stratégique</a:t>
            </a:r>
            <a:r>
              <a:rPr lang="en-GB" dirty="0" smtClean="0"/>
              <a:t>, organisation </a:t>
            </a:r>
            <a:r>
              <a:rPr lang="en-GB" dirty="0" err="1" smtClean="0"/>
              <a:t>tactique</a:t>
            </a:r>
            <a:r>
              <a:rPr lang="en-GB" dirty="0" smtClean="0"/>
              <a:t>, </a:t>
            </a:r>
            <a:r>
              <a:rPr lang="en-GB" dirty="0" err="1" smtClean="0"/>
              <a:t>réalisation</a:t>
            </a:r>
            <a:endParaRPr lang="en-GB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1_11_ISA8895_Overview_Introduction_JVI5</a:t>
            </a:r>
            <a:endParaRPr lang="en-GB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56B29B-800C-4CF1-91CA-BDF3A13DD284}" type="slidenum">
              <a:rPr lang="en-GB"/>
              <a:pPr/>
              <a:t>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CCM - </a:t>
            </a:r>
            <a:r>
              <a:rPr lang="fr-FR" dirty="0" smtClean="0">
                <a:hlinkClick r:id="rId3"/>
              </a:rPr>
              <a:t>www.controlchainmanagement.net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Une infrastructure ouverte de recherche et de collaboration</a:t>
            </a:r>
          </a:p>
          <a:p>
            <a:pPr lvl="1"/>
            <a:r>
              <a:rPr lang="en-GB" dirty="0" smtClean="0"/>
              <a:t>Optimisation </a:t>
            </a:r>
            <a:r>
              <a:rPr lang="en-GB" dirty="0" err="1" smtClean="0"/>
              <a:t>systémique</a:t>
            </a:r>
            <a:r>
              <a:rPr lang="en-GB" dirty="0" smtClean="0"/>
              <a:t> des organisations </a:t>
            </a:r>
            <a:r>
              <a:rPr lang="en-GB" dirty="0" err="1" smtClean="0"/>
              <a:t>industrielles</a:t>
            </a:r>
            <a:endParaRPr lang="fr-FR" dirty="0" smtClean="0"/>
          </a:p>
          <a:p>
            <a:r>
              <a:rPr lang="fr-FR" dirty="0" smtClean="0"/>
              <a:t>Couvre</a:t>
            </a:r>
          </a:p>
          <a:p>
            <a:pPr lvl="1"/>
            <a:r>
              <a:rPr lang="fr-FR" dirty="0" smtClean="0"/>
              <a:t>Physique, Intelligence</a:t>
            </a:r>
          </a:p>
          <a:p>
            <a:pPr lvl="1"/>
            <a:r>
              <a:rPr lang="fr-FR" dirty="0" smtClean="0"/>
              <a:t>Ingénierie système, Technologie</a:t>
            </a:r>
          </a:p>
          <a:p>
            <a:pPr lvl="1"/>
            <a:r>
              <a:rPr lang="fr-FR" dirty="0" smtClean="0"/>
              <a:t>Modélisation, Cycle de vie, Interopérabilité</a:t>
            </a:r>
          </a:p>
          <a:p>
            <a:pPr lvl="1"/>
            <a:r>
              <a:rPr lang="fr-FR" dirty="0" smtClean="0"/>
              <a:t>Risque et sécurité</a:t>
            </a:r>
          </a:p>
          <a:p>
            <a:r>
              <a:rPr lang="fr-FR" dirty="0" smtClean="0"/>
              <a:t>Projets</a:t>
            </a:r>
          </a:p>
          <a:p>
            <a:pPr lvl="1"/>
            <a:r>
              <a:rPr lang="fr-FR" dirty="0" smtClean="0"/>
              <a:t>Formation, Développement, retours d’expérience, portails, ontologies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smtClean="0"/>
              <a:t>1_11_ISA8895_Overview_Introduction_JVI5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5DEEC9-5D91-4E00-81DD-6092254A6887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pt_model">
  <a:themeElements>
    <a:clrScheme name="CCM_Conception 4">
      <a:dk1>
        <a:srgbClr val="000000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CCM_Conceptio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CM_Conceptio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M_Conceptio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</Template>
  <TotalTime>137</TotalTime>
  <Words>834</Words>
  <Application>Microsoft Office PowerPoint</Application>
  <PresentationFormat>Affichage à l'écran (4:3)</PresentationFormat>
  <Paragraphs>301</Paragraphs>
  <Slides>19</Slides>
  <Notes>19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1" baseType="lpstr">
      <vt:lpstr>1_ppt_model</vt:lpstr>
      <vt:lpstr>Clip</vt:lpstr>
      <vt:lpstr>Diapositive 1</vt:lpstr>
      <vt:lpstr>Agenda</vt:lpstr>
      <vt:lpstr>Logistique</vt:lpstr>
      <vt:lpstr>Horaires</vt:lpstr>
      <vt:lpstr>Agenda</vt:lpstr>
      <vt:lpstr>Introductions</vt:lpstr>
      <vt:lpstr>Instructeur Jean Vieille www.syntropicfactory.info </vt:lpstr>
      <vt:lpstr>CCG - www.controlchaingroup.com </vt:lpstr>
      <vt:lpstr>CCM - www.controlchainmanagement.net </vt:lpstr>
      <vt:lpstr>l’ISA</vt:lpstr>
      <vt:lpstr>Divisions ISA</vt:lpstr>
      <vt:lpstr>L’offre ISA</vt:lpstr>
      <vt:lpstr>Département Standards &amp; Practices</vt:lpstr>
      <vt:lpstr>ISA-France</vt:lpstr>
      <vt:lpstr>Agenda</vt:lpstr>
      <vt:lpstr>Origine du cours</vt:lpstr>
      <vt:lpstr>Programme J1</vt:lpstr>
      <vt:lpstr>Programme J2</vt:lpstr>
      <vt:lpstr>Questionnaires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Jean Vieille</dc:creator>
  <cp:lastModifiedBy>Jean Vieille</cp:lastModifiedBy>
  <cp:revision>17</cp:revision>
  <dcterms:created xsi:type="dcterms:W3CDTF">2010-10-03T08:56:56Z</dcterms:created>
  <dcterms:modified xsi:type="dcterms:W3CDTF">2011-05-23T14:55:34Z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iveCommonsLicenseID">
    <vt:lpwstr>standard&amp;commercial=n&amp;derivatives=sa&amp;jurisdiction=</vt:lpwstr>
  </property>
  <property fmtid="{D5CDD505-2E9C-101B-9397-08002B2CF9AE}" pid="3" name="CreativeCommonsLicenseURL">
    <vt:lpwstr>http://creativecommons.org/licenses/by-nc-sa/3.0/</vt:lpwstr>
  </property>
  <property fmtid="{D5CDD505-2E9C-101B-9397-08002B2CF9AE}" pid="4" name="CreativeCommonsLicenseXml">
    <vt:lpwstr>&lt;?xml version="1.0" encoding="utf-8"?&gt;&lt;result&gt;&lt;license-uri&gt;http://creativecommons.org/licenses/by-nc-sa/3.0/&lt;/license-uri&gt;&lt;license-name&gt;Paternité-Pas d'Utilisation Commerciale-Partage des Conditions Initiales à l'Identique 3.0 Unported&lt;/license-name&gt;&lt;rdf&gt;</vt:lpwstr>
  </property>
</Properties>
</file>