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Default Extension="emf" ContentType="image/x-emf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vml" ContentType="application/vnd.openxmlformats-officedocument.vmlDrawing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legacyDocTextInfo.bin" ContentType="application/vnd.ms-office.legacyDocTextInfo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1"/>
    <p:sldMasterId id="2147483710" r:id="rId2"/>
  </p:sldMasterIdLst>
  <p:notesMasterIdLst>
    <p:notesMasterId r:id="rId44"/>
  </p:notesMasterIdLst>
  <p:handoutMasterIdLst>
    <p:handoutMasterId r:id="rId45"/>
  </p:handoutMasterIdLst>
  <p:sldIdLst>
    <p:sldId id="527" r:id="rId3"/>
    <p:sldId id="528" r:id="rId4"/>
    <p:sldId id="529" r:id="rId5"/>
    <p:sldId id="530" r:id="rId6"/>
    <p:sldId id="531" r:id="rId7"/>
    <p:sldId id="532" r:id="rId8"/>
    <p:sldId id="533" r:id="rId9"/>
    <p:sldId id="534" r:id="rId10"/>
    <p:sldId id="535" r:id="rId11"/>
    <p:sldId id="536" r:id="rId12"/>
    <p:sldId id="537" r:id="rId13"/>
    <p:sldId id="538" r:id="rId14"/>
    <p:sldId id="539" r:id="rId15"/>
    <p:sldId id="540" r:id="rId16"/>
    <p:sldId id="541" r:id="rId17"/>
    <p:sldId id="542" r:id="rId18"/>
    <p:sldId id="543" r:id="rId19"/>
    <p:sldId id="544" r:id="rId20"/>
    <p:sldId id="545" r:id="rId21"/>
    <p:sldId id="546" r:id="rId22"/>
    <p:sldId id="547" r:id="rId23"/>
    <p:sldId id="548" r:id="rId24"/>
    <p:sldId id="549" r:id="rId25"/>
    <p:sldId id="550" r:id="rId26"/>
    <p:sldId id="551" r:id="rId27"/>
    <p:sldId id="552" r:id="rId28"/>
    <p:sldId id="553" r:id="rId29"/>
    <p:sldId id="554" r:id="rId30"/>
    <p:sldId id="555" r:id="rId31"/>
    <p:sldId id="556" r:id="rId32"/>
    <p:sldId id="557" r:id="rId33"/>
    <p:sldId id="558" r:id="rId34"/>
    <p:sldId id="559" r:id="rId35"/>
    <p:sldId id="560" r:id="rId36"/>
    <p:sldId id="561" r:id="rId37"/>
    <p:sldId id="562" r:id="rId38"/>
    <p:sldId id="563" r:id="rId39"/>
    <p:sldId id="564" r:id="rId40"/>
    <p:sldId id="565" r:id="rId41"/>
    <p:sldId id="566" r:id="rId42"/>
    <p:sldId id="567" r:id="rId43"/>
  </p:sldIdLst>
  <p:sldSz cx="9144000" cy="6858000" type="screen4x3"/>
  <p:notesSz cx="7099300" cy="102346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an Vieille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EAEAEA"/>
    <a:srgbClr val="000000"/>
    <a:srgbClr val="008000"/>
    <a:srgbClr val="FFFF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27" autoAdjust="0"/>
    <p:restoredTop sz="74211" autoAdjust="0"/>
  </p:normalViewPr>
  <p:slideViewPr>
    <p:cSldViewPr>
      <p:cViewPr varScale="1">
        <p:scale>
          <a:sx n="54" d="100"/>
          <a:sy n="54" d="100"/>
        </p:scale>
        <p:origin x="-19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486"/>
    </p:cViewPr>
  </p:sorterViewPr>
  <p:notesViewPr>
    <p:cSldViewPr>
      <p:cViewPr>
        <p:scale>
          <a:sx n="100" d="100"/>
          <a:sy n="100" d="100"/>
        </p:scale>
        <p:origin x="-1548" y="3072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microsoft.com/office/2006/relationships/legacyDocTextInfo" Target="legacyDocTextInfo.bin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1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4" Type="http://schemas.microsoft.com/office/2006/relationships/legacyDiagramText" Target="legacyDiagramText4.bin"/></Relationships>
</file>

<file path=ppt/drawings/_rels/vmlDrawing2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7.bin"/><Relationship Id="rId2" Type="http://schemas.microsoft.com/office/2006/relationships/legacyDiagramText" Target="legacyDiagramText6.bin"/><Relationship Id="rId1" Type="http://schemas.microsoft.com/office/2006/relationships/legacyDiagramText" Target="legacyDiagramText5.bin"/><Relationship Id="rId4" Type="http://schemas.microsoft.com/office/2006/relationships/legacyDiagramText" Target="legacyDiagramText8.bin"/></Relationships>
</file>

<file path=ppt/drawings/_rels/vmlDrawing3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11.bin"/><Relationship Id="rId2" Type="http://schemas.microsoft.com/office/2006/relationships/legacyDiagramText" Target="legacyDiagramText10.bin"/><Relationship Id="rId1" Type="http://schemas.microsoft.com/office/2006/relationships/legacyDiagramText" Target="legacyDiagramText9.bin"/><Relationship Id="rId4" Type="http://schemas.microsoft.com/office/2006/relationships/legacyDiagramText" Target="legacyDiagramText12.bin"/></Relationships>
</file>

<file path=ppt/drawings/_rels/vmlDrawing4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15.bin"/><Relationship Id="rId2" Type="http://schemas.microsoft.com/office/2006/relationships/legacyDiagramText" Target="legacyDiagramText14.bin"/><Relationship Id="rId1" Type="http://schemas.microsoft.com/office/2006/relationships/legacyDiagramText" Target="legacyDiagramText13.bin"/><Relationship Id="rId4" Type="http://schemas.microsoft.com/office/2006/relationships/legacyDiagramText" Target="legacyDiagramText16.bin"/></Relationships>
</file>

<file path=ppt/drawings/_rels/vmlDrawing5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19.bin"/><Relationship Id="rId2" Type="http://schemas.microsoft.com/office/2006/relationships/legacyDiagramText" Target="legacyDiagramText18.bin"/><Relationship Id="rId1" Type="http://schemas.microsoft.com/office/2006/relationships/legacyDiagramText" Target="legacyDiagramText17.bin"/><Relationship Id="rId4" Type="http://schemas.microsoft.com/office/2006/relationships/legacyDiagramText" Target="legacyDiagramText20.bin"/></Relationships>
</file>

<file path=ppt/drawings/_rels/vmlDrawing6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23.bin"/><Relationship Id="rId2" Type="http://schemas.microsoft.com/office/2006/relationships/legacyDiagramText" Target="legacyDiagramText22.bin"/><Relationship Id="rId1" Type="http://schemas.microsoft.com/office/2006/relationships/legacyDiagramText" Target="legacyDiagramText21.bin"/><Relationship Id="rId4" Type="http://schemas.microsoft.com/office/2006/relationships/legacyDiagramText" Target="legacyDiagramText24.bin"/></Relationships>
</file>

<file path=ppt/drawings/_rels/vmlDrawing7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27.bin"/><Relationship Id="rId2" Type="http://schemas.microsoft.com/office/2006/relationships/legacyDiagramText" Target="legacyDiagramText26.bin"/><Relationship Id="rId1" Type="http://schemas.microsoft.com/office/2006/relationships/legacyDiagramText" Target="legacyDiagramText25.bin"/><Relationship Id="rId4" Type="http://schemas.microsoft.com/office/2006/relationships/legacyDiagramText" Target="legacyDiagramText28.bin"/></Relationships>
</file>

<file path=ppt/drawings/_rels/vmlDrawing8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1.bin"/><Relationship Id="rId2" Type="http://schemas.microsoft.com/office/2006/relationships/legacyDiagramText" Target="legacyDiagramText30.bin"/><Relationship Id="rId1" Type="http://schemas.microsoft.com/office/2006/relationships/legacyDiagramText" Target="legacyDiagramText29.bin"/><Relationship Id="rId4" Type="http://schemas.microsoft.com/office/2006/relationships/legacyDiagramText" Target="legacyDiagramText32.bin"/></Relationships>
</file>

<file path=ppt/drawings/_rels/vmlDrawing9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5.bin"/><Relationship Id="rId2" Type="http://schemas.microsoft.com/office/2006/relationships/legacyDiagramText" Target="legacyDiagramText34.bin"/><Relationship Id="rId1" Type="http://schemas.microsoft.com/office/2006/relationships/legacyDiagramText" Target="legacyDiagramText33.bin"/><Relationship Id="rId4" Type="http://schemas.microsoft.com/office/2006/relationships/legacyDiagramText" Target="legacyDiagramText36.bin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" TargetMode="External"/><Relationship Id="rId2" Type="http://schemas.openxmlformats.org/officeDocument/2006/relationships/image" Target="../media/image4.png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8" name="Rectangle 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2075" y="111125"/>
            <a:ext cx="561781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000"/>
            </a:lvl1pPr>
          </a:lstStyle>
          <a:p>
            <a:r>
              <a:rPr lang="en-GB" smtClean="0"/>
              <a:t>1_12_ISA8895_Overview_Introduction_Modeling</a:t>
            </a:r>
            <a:endParaRPr lang="en-GB" dirty="0"/>
          </a:p>
        </p:txBody>
      </p:sp>
      <p:sp>
        <p:nvSpPr>
          <p:cNvPr id="1098759" name="Rectangle 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069930" y="111125"/>
            <a:ext cx="93729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fld id="{02D0379C-63E3-46C3-9516-E276A311DB5E}" type="datetime1">
              <a:rPr lang="fr-FR" smtClean="0"/>
              <a:pPr/>
              <a:t>23/05/2011</a:t>
            </a:fld>
            <a:endParaRPr lang="en-GB" dirty="0"/>
          </a:p>
        </p:txBody>
      </p:sp>
      <p:sp>
        <p:nvSpPr>
          <p:cNvPr id="1098761" name="Rectangle 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01878" y="9613900"/>
            <a:ext cx="1405347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fld id="{C373AD98-F81A-431E-BED3-D7FF309F2444}" type="slidenum">
              <a:rPr lang="en-GB"/>
              <a:pPr/>
              <a:t>‹N°›</a:t>
            </a:fld>
            <a:endParaRPr lang="en-GB"/>
          </a:p>
        </p:txBody>
      </p:sp>
      <p:pic>
        <p:nvPicPr>
          <p:cNvPr id="8" name="Image 7" descr="license.img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7282" y="9725818"/>
            <a:ext cx="591320" cy="267117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764134" y="9665414"/>
            <a:ext cx="4199260" cy="3385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charset="0"/>
                <a:ea typeface="+mn-ea"/>
                <a:cs typeface="Times New Roman" pitchFamily="18" charset="0"/>
              </a:defRPr>
            </a:lvl9pPr>
          </a:lstStyle>
          <a:p>
            <a:r>
              <a:rPr lang="en-US" sz="800" dirty="0" smtClean="0">
                <a:latin typeface="+mj-lt"/>
              </a:rPr>
              <a:t>This work is licensed under a </a:t>
            </a:r>
            <a:r>
              <a:rPr lang="en-US" sz="800" dirty="0" smtClean="0">
                <a:latin typeface="+mj-lt"/>
                <a:hlinkClick r:id="rId3"/>
              </a:rPr>
              <a:t>Creative Commons Attribution-</a:t>
            </a:r>
            <a:r>
              <a:rPr lang="en-US" sz="800" dirty="0" err="1" smtClean="0">
                <a:latin typeface="+mj-lt"/>
                <a:hlinkClick r:id="rId3"/>
              </a:rPr>
              <a:t>ShareAlike</a:t>
            </a:r>
            <a:r>
              <a:rPr lang="en-US" sz="800" dirty="0" smtClean="0">
                <a:latin typeface="+mj-lt"/>
                <a:hlinkClick r:id="rId3"/>
              </a:rPr>
              <a:t> 3.0 </a:t>
            </a:r>
            <a:r>
              <a:rPr lang="en-US" sz="800" dirty="0" err="1" smtClean="0">
                <a:latin typeface="+mj-lt"/>
                <a:hlinkClick r:id="rId3"/>
              </a:rPr>
              <a:t>Unported</a:t>
            </a:r>
            <a:r>
              <a:rPr lang="en-US" sz="800" dirty="0" smtClean="0">
                <a:latin typeface="+mj-lt"/>
                <a:hlinkClick r:id="rId3"/>
              </a:rPr>
              <a:t> License</a:t>
            </a:r>
            <a:r>
              <a:rPr lang="en-US" sz="800" dirty="0" smtClean="0">
                <a:latin typeface="+mj-lt"/>
              </a:rPr>
              <a:t>.</a:t>
            </a:r>
          </a:p>
          <a:p>
            <a:r>
              <a:rPr lang="en-US" sz="800" dirty="0" smtClean="0">
                <a:latin typeface="+mj-lt"/>
              </a:rPr>
              <a:t>Attribution: Jean Vieille</a:t>
            </a:r>
            <a:endParaRPr lang="en-GB" sz="800" dirty="0"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r>
              <a:rPr lang="fr-FR" smtClean="0"/>
              <a:t>1_12_ISA8895_Overview_Introduction_Modeling</a:t>
            </a:r>
            <a:endParaRPr lang="fr-FR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fld id="{00D99BC8-E97C-401D-9358-3F9C9B9F6555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r>
              <a:rPr lang="fr-FR" smtClean="0"/>
              <a:t>CCM (R) BOK</a:t>
            </a:r>
            <a:endParaRPr lang="fr-FR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fld id="{149EFF7F-1D79-4BCD-BD63-20ED15CBA35D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D649D85-B142-4F95-886C-F56387417D95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5AD70F-0D02-4048-8FF3-79D86431C152}" type="slidenum">
              <a:rPr lang="fr-FR"/>
              <a:pPr/>
              <a:t>1</a:t>
            </a:fld>
            <a:endParaRPr lang="fr-FR"/>
          </a:p>
        </p:txBody>
      </p:sp>
      <p:sp>
        <p:nvSpPr>
          <p:cNvPr id="109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9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FAE7C56-95BC-48EE-B5E0-2553DEB4D905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419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464C67-99BF-4C77-A489-EDC274B9522F}" type="slidenum">
              <a:rPr lang="fr-FR"/>
              <a:pPr/>
              <a:t>10</a:t>
            </a:fld>
            <a:endParaRPr lang="fr-FR"/>
          </a:p>
        </p:txBody>
      </p:sp>
      <p:sp>
        <p:nvSpPr>
          <p:cNvPr id="419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19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 dirty="0"/>
          </a:p>
        </p:txBody>
      </p:sp>
      <p:sp>
        <p:nvSpPr>
          <p:cNvPr id="3584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417919-2FDD-4CFA-BE77-5638C18EDF4B}" type="slidenum">
              <a:rPr lang="fr-FR"/>
              <a:pPr/>
              <a:t>11</a:t>
            </a:fld>
            <a:endParaRPr lang="fr-FR" dirty="0"/>
          </a:p>
        </p:txBody>
      </p:sp>
      <p:sp>
        <p:nvSpPr>
          <p:cNvPr id="358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  <p:sp>
        <p:nvSpPr>
          <p:cNvPr id="35847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1F1D381-26BC-47BD-987E-267714A730A6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1_12_ISA8895_Overview_Introduction_Modeling</a:t>
            </a: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5479521-D407-4C63-ABDB-F44098CA340E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368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BB0DBB-4AEC-4122-B50E-5A44B7A0CEDD}" type="slidenum">
              <a:rPr lang="en-US"/>
              <a:pPr/>
              <a:t>12</a:t>
            </a:fld>
            <a:endParaRPr lang="en-US"/>
          </a:p>
        </p:txBody>
      </p:sp>
      <p:sp>
        <p:nvSpPr>
          <p:cNvPr id="368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3338" cy="3836988"/>
          </a:xfrm>
          <a:ln/>
        </p:spPr>
      </p:sp>
      <p:sp>
        <p:nvSpPr>
          <p:cNvPr id="368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1_12_ISA8895_Overview_Introduction_Modeling</a:t>
            </a: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F0F8320-7831-4507-A38D-F4F20B53CE0F}" type="datetime1">
              <a:rPr lang="fr-FR" smtClean="0"/>
              <a:pPr/>
              <a:t>23/05/2011</a:t>
            </a:fld>
            <a:endParaRPr lang="en-US"/>
          </a:p>
        </p:txBody>
      </p:sp>
      <p:sp>
        <p:nvSpPr>
          <p:cNvPr id="378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7A450E-56EE-4C28-9E41-349084C7F455}" type="slidenum">
              <a:rPr lang="en-US"/>
              <a:pPr/>
              <a:t>13</a:t>
            </a:fld>
            <a:endParaRPr lang="en-US"/>
          </a:p>
        </p:txBody>
      </p:sp>
      <p:sp>
        <p:nvSpPr>
          <p:cNvPr id="378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8350"/>
            <a:ext cx="5113338" cy="3836988"/>
          </a:xfrm>
          <a:ln/>
        </p:spPr>
      </p:sp>
      <p:sp>
        <p:nvSpPr>
          <p:cNvPr id="378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3891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045637-CF49-48F2-9EB1-51C3A169DC19}" type="slidenum">
              <a:rPr lang="fr-FR"/>
              <a:pPr/>
              <a:t>14</a:t>
            </a:fld>
            <a:endParaRPr lang="fr-FR"/>
          </a:p>
        </p:txBody>
      </p:sp>
      <p:sp>
        <p:nvSpPr>
          <p:cNvPr id="389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89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8919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B43A5B7-61EF-4B5F-B08C-9D8DFB6F2236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 dirty="0"/>
          </a:p>
        </p:txBody>
      </p:sp>
      <p:sp>
        <p:nvSpPr>
          <p:cNvPr id="3584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417919-2FDD-4CFA-BE77-5638C18EDF4B}" type="slidenum">
              <a:rPr lang="fr-FR"/>
              <a:pPr/>
              <a:t>15</a:t>
            </a:fld>
            <a:endParaRPr lang="fr-FR" dirty="0"/>
          </a:p>
        </p:txBody>
      </p:sp>
      <p:sp>
        <p:nvSpPr>
          <p:cNvPr id="358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  <p:sp>
        <p:nvSpPr>
          <p:cNvPr id="35847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0517850-1007-46F5-B427-92C218279DE3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399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66D55C-F210-41EB-BFEE-B8238680042E}" type="slidenum">
              <a:rPr lang="fr-FR"/>
              <a:pPr/>
              <a:t>16</a:t>
            </a:fld>
            <a:endParaRPr lang="fr-FR"/>
          </a:p>
        </p:txBody>
      </p:sp>
      <p:sp>
        <p:nvSpPr>
          <p:cNvPr id="399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9943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890C18B7-5293-433E-A84B-46AA60A33A0E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409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7139F2-4E32-4F17-8D05-60B03241139C}" type="slidenum">
              <a:rPr lang="fr-FR"/>
              <a:pPr/>
              <a:t>17</a:t>
            </a:fld>
            <a:endParaRPr lang="fr-FR"/>
          </a:p>
        </p:txBody>
      </p:sp>
      <p:sp>
        <p:nvSpPr>
          <p:cNvPr id="409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40967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699C0934-4F91-4D06-873F-51C90B77E9E0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511823F3-377A-401C-822A-0DF40F46310B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419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B2FFA0-6EE7-4C09-8345-CB5161781260}" type="slidenum">
              <a:rPr lang="fr-FR"/>
              <a:pPr/>
              <a:t>18</a:t>
            </a:fld>
            <a:endParaRPr lang="fr-FR"/>
          </a:p>
        </p:txBody>
      </p:sp>
      <p:sp>
        <p:nvSpPr>
          <p:cNvPr id="419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19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4301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516C75-2561-4DB9-BBFE-9BBFC881680B}" type="slidenum">
              <a:rPr lang="fr-FR"/>
              <a:pPr/>
              <a:t>19</a:t>
            </a:fld>
            <a:endParaRPr lang="fr-FR"/>
          </a:p>
        </p:txBody>
      </p:sp>
      <p:sp>
        <p:nvSpPr>
          <p:cNvPr id="430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43015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D0C1596-E96A-4756-B93A-5245A045D495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52EDE0FB-EDC2-45AB-B550-7383359C6B8A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337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495D27-0F9E-453B-906F-922AFDF2FFA7}" type="slidenum">
              <a:rPr lang="fr-FR"/>
              <a:pPr/>
              <a:t>2</a:t>
            </a:fld>
            <a:endParaRPr lang="fr-FR"/>
          </a:p>
        </p:txBody>
      </p:sp>
      <p:sp>
        <p:nvSpPr>
          <p:cNvPr id="337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37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4403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009D8E-61E4-48A3-AB9D-63B069B715BF}" type="slidenum">
              <a:rPr lang="fr-FR"/>
              <a:pPr/>
              <a:t>20</a:t>
            </a:fld>
            <a:endParaRPr lang="fr-FR"/>
          </a:p>
        </p:txBody>
      </p:sp>
      <p:sp>
        <p:nvSpPr>
          <p:cNvPr id="440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40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44039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8A558049-1D6C-4190-82B6-29E44AF47817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4506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E32B3D-2B4D-4522-8D8B-24D5B6D938C4}" type="slidenum">
              <a:rPr lang="fr-FR"/>
              <a:pPr/>
              <a:t>21</a:t>
            </a:fld>
            <a:endParaRPr lang="fr-FR"/>
          </a:p>
        </p:txBody>
      </p:sp>
      <p:sp>
        <p:nvSpPr>
          <p:cNvPr id="450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50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45063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C8F04B7-B440-48FB-939C-685004EDF766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4608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3B5E2D-4D88-4CA1-A2D7-CC7AAFC9DBB1}" type="slidenum">
              <a:rPr lang="fr-FR"/>
              <a:pPr/>
              <a:t>22</a:t>
            </a:fld>
            <a:endParaRPr lang="fr-FR"/>
          </a:p>
        </p:txBody>
      </p:sp>
      <p:sp>
        <p:nvSpPr>
          <p:cNvPr id="460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46087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91A166A-9EAC-43A1-BB49-14128E660F87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4710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6ECECB-F378-48B8-86B8-0D8DC1355D63}" type="slidenum">
              <a:rPr lang="fr-FR"/>
              <a:pPr/>
              <a:t>23</a:t>
            </a:fld>
            <a:endParaRPr lang="fr-FR"/>
          </a:p>
        </p:txBody>
      </p:sp>
      <p:sp>
        <p:nvSpPr>
          <p:cNvPr id="471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4050" y="341313"/>
            <a:ext cx="5795963" cy="4348162"/>
          </a:xfrm>
          <a:ln/>
        </p:spPr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3613" y="4716463"/>
            <a:ext cx="5205412" cy="4605337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47111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8002100-9C2E-47B1-8F8E-67142A460579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481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7CDACF-F094-40FC-A1EF-EEC52A007620}" type="slidenum">
              <a:rPr lang="fr-FR"/>
              <a:pPr/>
              <a:t>24</a:t>
            </a:fld>
            <a:endParaRPr lang="fr-FR"/>
          </a:p>
        </p:txBody>
      </p:sp>
      <p:sp>
        <p:nvSpPr>
          <p:cNvPr id="481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48135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9969DEB4-A706-46FB-96E2-B2A5BB32913D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491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67E150-8F21-44AA-9A62-036058E0B859}" type="slidenum">
              <a:rPr lang="fr-FR"/>
              <a:pPr/>
              <a:t>25</a:t>
            </a:fld>
            <a:endParaRPr lang="fr-FR"/>
          </a:p>
        </p:txBody>
      </p:sp>
      <p:sp>
        <p:nvSpPr>
          <p:cNvPr id="491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4050" y="341313"/>
            <a:ext cx="5795963" cy="4348162"/>
          </a:xfrm>
          <a:ln/>
        </p:spPr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3613" y="4716463"/>
            <a:ext cx="5205412" cy="4605337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49159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0C3FF13-6020-4128-A28E-D11C7FFEDEE7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5018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64F1C6-FBFD-44D0-B861-2145B62E5B5D}" type="slidenum">
              <a:rPr lang="fr-FR"/>
              <a:pPr/>
              <a:t>26</a:t>
            </a:fld>
            <a:endParaRPr lang="fr-FR"/>
          </a:p>
        </p:txBody>
      </p:sp>
      <p:sp>
        <p:nvSpPr>
          <p:cNvPr id="501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4050" y="341313"/>
            <a:ext cx="5795963" cy="4348162"/>
          </a:xfrm>
          <a:ln/>
        </p:spPr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3613" y="4716463"/>
            <a:ext cx="5205412" cy="4605337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50183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69CB07A-80F0-44CC-B478-B122747DD80A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512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FD4037-AA01-4346-B7BB-7FE89590D996}" type="slidenum">
              <a:rPr lang="fr-FR"/>
              <a:pPr/>
              <a:t>27</a:t>
            </a:fld>
            <a:endParaRPr lang="fr-FR"/>
          </a:p>
        </p:txBody>
      </p:sp>
      <p:sp>
        <p:nvSpPr>
          <p:cNvPr id="512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12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51207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D5021FF-C27D-46C6-B30B-A3B00A0510C4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5222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3EADCA-4E7D-4C37-A16E-5975B0406FDA}" type="slidenum">
              <a:rPr lang="fr-FR"/>
              <a:pPr/>
              <a:t>28</a:t>
            </a:fld>
            <a:endParaRPr lang="fr-FR"/>
          </a:p>
        </p:txBody>
      </p:sp>
      <p:sp>
        <p:nvSpPr>
          <p:cNvPr id="522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4050" y="341313"/>
            <a:ext cx="5795963" cy="4348162"/>
          </a:xfrm>
          <a:ln/>
        </p:spPr>
      </p:sp>
      <p:sp>
        <p:nvSpPr>
          <p:cNvPr id="522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3613" y="4716463"/>
            <a:ext cx="5205412" cy="4605337"/>
          </a:xfrm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52231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80813A64-2D00-4F62-9393-25783A4FFBB8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532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84083F-0C82-4529-8928-E30C2E183019}" type="slidenum">
              <a:rPr lang="fr-FR"/>
              <a:pPr/>
              <a:t>29</a:t>
            </a:fld>
            <a:endParaRPr lang="fr-FR"/>
          </a:p>
        </p:txBody>
      </p:sp>
      <p:sp>
        <p:nvSpPr>
          <p:cNvPr id="532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92125" y="768350"/>
            <a:ext cx="5795963" cy="4346575"/>
          </a:xfrm>
          <a:ln/>
        </p:spPr>
      </p:sp>
      <p:sp>
        <p:nvSpPr>
          <p:cNvPr id="532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0575" y="5118100"/>
            <a:ext cx="5205413" cy="4603750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53255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500C825-A01A-4566-A641-1D7FC633C6B1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5CFC453-58B6-409D-8E40-08C14DD943C0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348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9C91FC-3C2A-4BE8-A121-C2DFC017E87E}" type="slidenum">
              <a:rPr lang="fr-FR"/>
              <a:pPr/>
              <a:t>3</a:t>
            </a:fld>
            <a:endParaRPr lang="fr-FR"/>
          </a:p>
        </p:txBody>
      </p:sp>
      <p:sp>
        <p:nvSpPr>
          <p:cNvPr id="348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48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5427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BBA83-603A-48F7-8BA3-17EE2E19DC66}" type="slidenum">
              <a:rPr lang="fr-FR"/>
              <a:pPr/>
              <a:t>30</a:t>
            </a:fld>
            <a:endParaRPr lang="fr-FR"/>
          </a:p>
        </p:txBody>
      </p:sp>
      <p:sp>
        <p:nvSpPr>
          <p:cNvPr id="542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42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54279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52E08594-5926-45EB-8BB6-A698968D58D5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5530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79D032-BE05-4FF6-BB09-C93EA561C515}" type="slidenum">
              <a:rPr lang="fr-FR"/>
              <a:pPr/>
              <a:t>31</a:t>
            </a:fld>
            <a:endParaRPr lang="fr-FR"/>
          </a:p>
        </p:txBody>
      </p:sp>
      <p:sp>
        <p:nvSpPr>
          <p:cNvPr id="553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53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55303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04A682F-B005-40DE-9592-CF6313F73353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5632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4CACC6-4A6D-450C-BFB5-ADC483AB81F6}" type="slidenum">
              <a:rPr lang="fr-FR"/>
              <a:pPr/>
              <a:t>32</a:t>
            </a:fld>
            <a:endParaRPr lang="fr-FR"/>
          </a:p>
        </p:txBody>
      </p:sp>
      <p:sp>
        <p:nvSpPr>
          <p:cNvPr id="563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63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56327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D9E38185-0DC4-4C49-B2ED-11939C997E18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5734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2303FA-4EF6-426A-81CD-256A580FF908}" type="slidenum">
              <a:rPr lang="fr-FR"/>
              <a:pPr/>
              <a:t>33</a:t>
            </a:fld>
            <a:endParaRPr lang="fr-FR"/>
          </a:p>
        </p:txBody>
      </p:sp>
      <p:sp>
        <p:nvSpPr>
          <p:cNvPr id="573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73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57351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AA9BFADE-8B83-46FB-973A-99F19F13AD18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6144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C4D81D-E5F1-470B-B04D-11CA89D26263}" type="slidenum">
              <a:rPr lang="fr-FR"/>
              <a:pPr/>
              <a:t>34</a:t>
            </a:fld>
            <a:endParaRPr lang="fr-FR"/>
          </a:p>
        </p:txBody>
      </p:sp>
      <p:sp>
        <p:nvSpPr>
          <p:cNvPr id="614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61447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05BCDE1-0B3B-4BDE-8AEB-E4816659A659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6246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98E642-6E6A-4C8B-AEF0-814F1A83F33D}" type="slidenum">
              <a:rPr lang="fr-FR"/>
              <a:pPr/>
              <a:t>35</a:t>
            </a:fld>
            <a:endParaRPr lang="fr-FR"/>
          </a:p>
        </p:txBody>
      </p:sp>
      <p:sp>
        <p:nvSpPr>
          <p:cNvPr id="624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/>
        </p:spPr>
      </p:sp>
      <p:sp>
        <p:nvSpPr>
          <p:cNvPr id="624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62471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7F2D3DF-65F5-4BD9-9189-3321242ABE53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7386F7F-73C8-48FB-81B6-6E1D9F7D3330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501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BEEC79-42AA-41C9-845E-86A19DA03212}" type="slidenum">
              <a:rPr lang="fr-FR"/>
              <a:pPr/>
              <a:t>36</a:t>
            </a:fld>
            <a:endParaRPr lang="fr-FR"/>
          </a:p>
        </p:txBody>
      </p:sp>
      <p:sp>
        <p:nvSpPr>
          <p:cNvPr id="501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74700"/>
            <a:ext cx="5099050" cy="3824288"/>
          </a:xfrm>
          <a:ln/>
        </p:spPr>
      </p:sp>
      <p:sp>
        <p:nvSpPr>
          <p:cNvPr id="501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5837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576A6E-1386-4EB5-8167-115CC300F925}" type="slidenum">
              <a:rPr lang="fr-FR"/>
              <a:pPr/>
              <a:t>37</a:t>
            </a:fld>
            <a:endParaRPr lang="fr-FR"/>
          </a:p>
        </p:txBody>
      </p:sp>
      <p:sp>
        <p:nvSpPr>
          <p:cNvPr id="583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83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58375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927383E-118F-4A24-B7B5-F913E4D0A87A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6349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196BE8-B988-429E-BBD5-E6505A8B6B8F}" type="slidenum">
              <a:rPr lang="fr-FR"/>
              <a:pPr/>
              <a:t>38</a:t>
            </a:fld>
            <a:endParaRPr lang="fr-FR"/>
          </a:p>
        </p:txBody>
      </p:sp>
      <p:sp>
        <p:nvSpPr>
          <p:cNvPr id="634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34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63495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B116F08-24FF-4108-B544-AAE8D3B23B86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593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A2F4AC-928C-4D83-BC31-02AD9189E58D}" type="slidenum">
              <a:rPr lang="fr-FR"/>
              <a:pPr/>
              <a:t>39</a:t>
            </a:fld>
            <a:endParaRPr lang="fr-FR"/>
          </a:p>
        </p:txBody>
      </p:sp>
      <p:sp>
        <p:nvSpPr>
          <p:cNvPr id="593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93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59399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499563A-9B51-49D4-9945-BDC2B60EF92C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8DB6295C-3D03-4014-8112-1B6A35DBF344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358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D79127-649E-4793-BFAA-F8701F7DCDB3}" type="slidenum">
              <a:rPr lang="fr-FR"/>
              <a:pPr/>
              <a:t>4</a:t>
            </a:fld>
            <a:endParaRPr lang="fr-FR"/>
          </a:p>
        </p:txBody>
      </p:sp>
      <p:sp>
        <p:nvSpPr>
          <p:cNvPr id="358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7550" cy="4348163"/>
          </a:xfrm>
          <a:ln w="12700" cap="flat">
            <a:solidFill>
              <a:schemeClr val="tx1"/>
            </a:solidFill>
          </a:ln>
        </p:spPr>
      </p:sp>
      <p:sp>
        <p:nvSpPr>
          <p:cNvPr id="358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691063"/>
            <a:ext cx="5207000" cy="4605337"/>
          </a:xfrm>
          <a:noFill/>
          <a:ln/>
        </p:spPr>
        <p:txBody>
          <a:bodyPr lIns="101409" tIns="50706" rIns="101409" bIns="5070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6042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0E6A52-C7FF-445C-90DF-B2B1F60EF792}" type="slidenum">
              <a:rPr lang="fr-FR"/>
              <a:pPr/>
              <a:t>40</a:t>
            </a:fld>
            <a:endParaRPr lang="fr-FR"/>
          </a:p>
        </p:txBody>
      </p:sp>
      <p:sp>
        <p:nvSpPr>
          <p:cNvPr id="604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04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  <p:sp>
        <p:nvSpPr>
          <p:cNvPr id="60423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8F0A003-1A8A-4405-AFFC-44DF0BF5BB15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6451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404C73-F252-4256-962D-DBA6DAE41AD3}" type="slidenum">
              <a:rPr lang="fr-FR"/>
              <a:pPr/>
              <a:t>41</a:t>
            </a:fld>
            <a:endParaRPr lang="fr-FR"/>
          </a:p>
        </p:txBody>
      </p:sp>
      <p:sp>
        <p:nvSpPr>
          <p:cNvPr id="645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46150" y="4691063"/>
            <a:ext cx="5207000" cy="4605337"/>
          </a:xfrm>
          <a:noFill/>
          <a:ln/>
        </p:spPr>
        <p:txBody>
          <a:bodyPr lIns="98017" tIns="48148" rIns="98017" bIns="48148"/>
          <a:lstStyle/>
          <a:p>
            <a:pPr eaLnBrk="1" hangingPunct="1"/>
            <a:endParaRPr lang="en-GB" smtClean="0"/>
          </a:p>
        </p:txBody>
      </p:sp>
      <p:sp>
        <p:nvSpPr>
          <p:cNvPr id="6451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4375" cy="4346575"/>
          </a:xfrm>
          <a:ln w="12700" cap="flat">
            <a:solidFill>
              <a:schemeClr val="tx1"/>
            </a:solidFill>
          </a:ln>
        </p:spPr>
      </p:sp>
      <p:sp>
        <p:nvSpPr>
          <p:cNvPr id="64519" name="Espace réservé de la date 7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3C0FE36-B02F-425E-AB46-A6C4CEFE9FFE}" type="datetime1">
              <a:rPr lang="fr-FR" smtClean="0"/>
              <a:pPr/>
              <a:t>23/05/2011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8777947-3854-47B5-BDF1-45396A302B9A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368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F2F1CA-31D9-42CE-920D-5E5C39E5C64D}" type="slidenum">
              <a:rPr lang="fr-FR"/>
              <a:pPr/>
              <a:t>5</a:t>
            </a:fld>
            <a:endParaRPr lang="fr-FR"/>
          </a:p>
        </p:txBody>
      </p:sp>
      <p:sp>
        <p:nvSpPr>
          <p:cNvPr id="368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68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96D6F2CE-F40D-4F25-8AF5-BF8F93F8947B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378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6C94B0-F4F4-4A68-9DE1-38E4A087240B}" type="slidenum">
              <a:rPr lang="fr-FR"/>
              <a:pPr/>
              <a:t>6</a:t>
            </a:fld>
            <a:endParaRPr lang="fr-FR"/>
          </a:p>
        </p:txBody>
      </p:sp>
      <p:sp>
        <p:nvSpPr>
          <p:cNvPr id="378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78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5F0CDF71-65B6-41D9-9444-E65787B0CDF2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389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A67CB6-814F-4AF9-A472-20F7252DAADB}" type="slidenum">
              <a:rPr lang="fr-FR"/>
              <a:pPr/>
              <a:t>7</a:t>
            </a:fld>
            <a:endParaRPr lang="fr-FR"/>
          </a:p>
        </p:txBody>
      </p:sp>
      <p:sp>
        <p:nvSpPr>
          <p:cNvPr id="389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89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8743688-F32A-4A81-9494-D0B027B0BC33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399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281396-9A37-4104-A87A-A095EC4C6C0C}" type="slidenum">
              <a:rPr lang="fr-FR"/>
              <a:pPr/>
              <a:t>8</a:t>
            </a:fld>
            <a:endParaRPr lang="fr-FR"/>
          </a:p>
        </p:txBody>
      </p:sp>
      <p:sp>
        <p:nvSpPr>
          <p:cNvPr id="399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99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fr-FR" smtClean="0"/>
              <a:t>1_12_ISA8895_Overview_Introduction_Modeling</a:t>
            </a:r>
            <a:endParaRPr lang="fr-FR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26769D3-50EE-423B-9372-FD027FC1155A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409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56C1FD-A78A-44DD-BFB7-4FED18101FBF}" type="slidenum">
              <a:rPr lang="fr-FR"/>
              <a:pPr/>
              <a:t>9</a:t>
            </a:fld>
            <a:endParaRPr lang="fr-FR"/>
          </a:p>
        </p:txBody>
      </p:sp>
      <p:sp>
        <p:nvSpPr>
          <p:cNvPr id="409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4050" y="342900"/>
            <a:ext cx="5794375" cy="4346575"/>
          </a:xfrm>
          <a:ln w="12700" cap="flat">
            <a:solidFill>
              <a:schemeClr val="tx1"/>
            </a:solidFill>
          </a:ln>
        </p:spPr>
      </p:sp>
      <p:sp>
        <p:nvSpPr>
          <p:cNvPr id="409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4563" y="4689475"/>
            <a:ext cx="5210175" cy="4606925"/>
          </a:xfrm>
          <a:noFill/>
          <a:ln/>
        </p:spPr>
        <p:txBody>
          <a:bodyPr lIns="104582" tIns="52293" rIns="104582" bIns="52293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creativecommons.org/licenses/by-nc-sa/3.0/" TargetMode="Externa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www.syntropicfactory.info j.vieille@syntropicfactory.info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008063" y="419324"/>
            <a:ext cx="7056437" cy="63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Industrial Operations / Information Processing Convergence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Control Chain Management Body Of Knowledge</a:t>
            </a: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1_12_ISA8895_Overview_Introduction_Modeling</a:t>
            </a:r>
            <a:endParaRPr lang="fr-FR" dirty="0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2A38AC-E009-430C-8970-65C94AAC03B6}" type="slidenum">
              <a:rPr lang="en-US" smtClean="0"/>
              <a:pPr/>
              <a:t>‹N°›</a:t>
            </a:fld>
            <a:r>
              <a:rPr lang="en-US" smtClean="0"/>
              <a:t>#</a:t>
            </a:r>
            <a:endParaRPr lang="en-US" dirty="0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2700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  <a:endParaRPr lang="en-GB" sz="120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1_12_ISA8895_Overview_Introduction_Modeling</a:t>
            </a:r>
            <a:endParaRPr lang="fr-FR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5DEEC9-5D91-4E00-81DD-6092254A6887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1_12_ISA8895_Overview_Introduction_Modeling</a:t>
            </a:r>
            <a:endParaRPr lang="fr-FR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1BADEF-007B-4F25-83EB-0BD935B02A87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1_12_ISA8895_Overview_Introduction_Modeling</a:t>
            </a:r>
            <a:endParaRPr lang="fr-FR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BE51EF-5DAA-4D33-85EC-19F450C26345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1_12_ISA8895_Overview_Introduction_Modeling</a:t>
            </a:r>
            <a:endParaRPr lang="fr-FR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4AEF18-B210-4117-8506-24A15E907906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1_12_ISA8895_Overview_Introduction_Modeling</a:t>
            </a:r>
            <a:endParaRPr lang="fr-FR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17EBD4-AEAB-49AD-B181-750F8A7C1406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3FD20-6293-4F56-BB16-7C2771A60B3F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1_12_ISA8895_Overview_Introduction_Modeling</a:t>
            </a:r>
            <a:endParaRPr lang="fr-FR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5DEEC9-5D91-4E00-81DD-6092254A6887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1_12_ISA8895_Overview_Introduction_Modeling</a:t>
            </a:r>
            <a:endParaRPr lang="fr-FR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1BADEF-007B-4F25-83EB-0BD935B02A87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1_12_ISA8895_Overview_Introduction_Modeling</a:t>
            </a:r>
            <a:endParaRPr lang="fr-FR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BE51EF-5DAA-4D33-85EC-19F450C26345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1_12_ISA8895_Overview_Introduction_Modeling</a:t>
            </a:r>
            <a:endParaRPr lang="fr-FR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4AEF18-B210-4117-8506-24A15E907906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1_12_ISA8895_Overview_Introduction_Modeling</a:t>
            </a:r>
            <a:endParaRPr lang="fr-FR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17EBD4-AEAB-49AD-B181-750F8A7C1406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3FD20-6293-4F56-BB16-7C2771A60B3F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14282" y="5500702"/>
            <a:ext cx="8643998" cy="5869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 eaLnBrk="0" hangingPunct="0">
              <a:defRPr/>
            </a:pPr>
            <a:r>
              <a:rPr lang="en-GB" sz="1600" dirty="0" smtClean="0">
                <a:solidFill>
                  <a:srgbClr val="4D4D4D"/>
                </a:solidFill>
              </a:rPr>
              <a:t>www.controlchainmanagement.net </a:t>
            </a:r>
          </a:p>
          <a:p>
            <a:pPr algn="ctr" eaLnBrk="0" hangingPunct="0">
              <a:defRPr/>
            </a:pPr>
            <a:r>
              <a:rPr lang="en-GB" sz="1600" dirty="0" smtClean="0">
                <a:solidFill>
                  <a:srgbClr val="4D4D4D"/>
                </a:solidFill>
              </a:rPr>
              <a:t>info@controlchainmanagement.net</a:t>
            </a:r>
            <a:endParaRPr lang="en-GB" sz="1600" dirty="0">
              <a:solidFill>
                <a:srgbClr val="4D4D4D"/>
              </a:solidFill>
            </a:endParaRPr>
          </a:p>
        </p:txBody>
      </p:sp>
      <p:pic>
        <p:nvPicPr>
          <p:cNvPr id="11" name="Image 10" descr="Logo_CCM_sma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3" y="6318691"/>
            <a:ext cx="1071571" cy="539333"/>
          </a:xfrm>
          <a:prstGeom prst="rect">
            <a:avLst/>
          </a:prstGeom>
        </p:spPr>
      </p:pic>
      <p:sp>
        <p:nvSpPr>
          <p:cNvPr id="10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45324"/>
            <a:ext cx="838200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02A38AC-E009-430C-8970-65C94AAC03B6}" type="slidenum">
              <a:rPr lang="en-US" smtClean="0"/>
              <a:pPr/>
              <a:t>‹N°›</a:t>
            </a:fld>
            <a:r>
              <a:rPr lang="en-US" dirty="0" smtClean="0"/>
              <a:t>#</a:t>
            </a:r>
            <a:endParaRPr lang="en-US" dirty="0"/>
          </a:p>
        </p:txBody>
      </p:sp>
      <p:sp>
        <p:nvSpPr>
          <p:cNvPr id="12" name="Espace réservé du pied de page 6"/>
          <p:cNvSpPr>
            <a:spLocks noGrp="1"/>
          </p:cNvSpPr>
          <p:nvPr>
            <p:ph type="ftr" sz="quarter" idx="3"/>
          </p:nvPr>
        </p:nvSpPr>
        <p:spPr>
          <a:xfrm>
            <a:off x="1993298" y="6356350"/>
            <a:ext cx="62151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1_12_ISA8895_Overview_Introduction_Modeling</a:t>
            </a:r>
            <a:endParaRPr lang="fr-FR" dirty="0"/>
          </a:p>
        </p:txBody>
      </p:sp>
      <p:sp>
        <p:nvSpPr>
          <p:cNvPr id="13" name="ZoneTexte 12"/>
          <p:cNvSpPr txBox="1"/>
          <p:nvPr userDrawn="1"/>
        </p:nvSpPr>
        <p:spPr>
          <a:xfrm>
            <a:off x="1043608" y="6211669"/>
            <a:ext cx="7601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latin typeface="+mj-lt"/>
              </a:rPr>
              <a:t>Intelligent </a:t>
            </a:r>
          </a:p>
          <a:p>
            <a:r>
              <a:rPr lang="en-GB" sz="1200" dirty="0" smtClean="0">
                <a:latin typeface="+mj-lt"/>
              </a:rPr>
              <a:t>Industrial</a:t>
            </a:r>
          </a:p>
          <a:p>
            <a:r>
              <a:rPr lang="en-GB" sz="1200" dirty="0" smtClean="0">
                <a:latin typeface="+mj-lt"/>
              </a:rPr>
              <a:t>Systems</a:t>
            </a:r>
            <a:endParaRPr lang="en-GB" sz="1200" dirty="0">
              <a:latin typeface="+mj-lt"/>
            </a:endParaRPr>
          </a:p>
        </p:txBody>
      </p:sp>
      <p:cxnSp>
        <p:nvCxnSpPr>
          <p:cNvPr id="16" name="Connecteur droit 13"/>
          <p:cNvCxnSpPr>
            <a:cxnSpLocks noChangeShapeType="1"/>
          </p:cNvCxnSpPr>
          <p:nvPr userDrawn="1"/>
        </p:nvCxnSpPr>
        <p:spPr bwMode="auto">
          <a:xfrm>
            <a:off x="0" y="6237312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24" name="Image 23" descr="license.img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2700" y="12700"/>
            <a:ext cx="804672" cy="283464"/>
          </a:xfrm>
          <a:prstGeom prst="rect">
            <a:avLst/>
          </a:prstGeom>
        </p:spPr>
      </p:pic>
      <p:sp>
        <p:nvSpPr>
          <p:cNvPr id="25" name="ZoneTexte 24"/>
          <p:cNvSpPr txBox="1"/>
          <p:nvPr userDrawn="1"/>
        </p:nvSpPr>
        <p:spPr>
          <a:xfrm>
            <a:off x="827584" y="0"/>
            <a:ext cx="3960440" cy="369332"/>
          </a:xfrm>
          <a:prstGeom prst="rect">
            <a:avLst/>
          </a:prstGeom>
          <a:noFill/>
        </p:spPr>
        <p:txBody>
          <a:bodyPr vert="horz" wrap="square" tIns="0" bIns="0" rtlCol="0">
            <a:spAutoFit/>
          </a:bodyPr>
          <a:lstStyle/>
          <a:p>
            <a:r>
              <a:rPr lang="fr-FR" sz="800" b="0" dirty="0" smtClean="0">
                <a:latin typeface="Calibri" pitchFamily="34" charset="0"/>
              </a:rPr>
              <a:t>Jean Vieille 2010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800" b="0" dirty="0" smtClean="0">
                <a:latin typeface="Calibri" pitchFamily="34" charset="0"/>
              </a:rPr>
              <a:t>Attribution-</a:t>
            </a:r>
            <a:r>
              <a:rPr lang="fr-FR" sz="800" b="0" dirty="0" err="1" smtClean="0">
                <a:latin typeface="Calibri" pitchFamily="34" charset="0"/>
              </a:rPr>
              <a:t>NonCommercial</a:t>
            </a:r>
            <a:r>
              <a:rPr lang="fr-FR" sz="800" b="0" dirty="0" smtClean="0">
                <a:latin typeface="Calibri" pitchFamily="34" charset="0"/>
              </a:rPr>
              <a:t>-</a:t>
            </a:r>
            <a:r>
              <a:rPr lang="fr-FR" sz="800" b="0" dirty="0" err="1" smtClean="0">
                <a:latin typeface="Calibri" pitchFamily="34" charset="0"/>
              </a:rPr>
              <a:t>ShareAlike</a:t>
            </a:r>
            <a:r>
              <a:rPr lang="fr-FR" sz="800" b="0" dirty="0" smtClean="0">
                <a:latin typeface="Calibri" pitchFamily="34" charset="0"/>
              </a:rPr>
              <a:t> </a:t>
            </a:r>
            <a:r>
              <a:rPr lang="fr-FR" sz="800" b="0" dirty="0" err="1" smtClean="0">
                <a:latin typeface="Calibri" pitchFamily="34" charset="0"/>
                <a:hlinkClick r:id="rId4"/>
              </a:rPr>
              <a:t>Creative</a:t>
            </a:r>
            <a:r>
              <a:rPr lang="fr-FR" sz="800" b="0" dirty="0" smtClean="0">
                <a:latin typeface="Calibri" pitchFamily="34" charset="0"/>
                <a:hlinkClick r:id="rId4"/>
              </a:rPr>
              <a:t> Commons 3.0 </a:t>
            </a:r>
            <a:r>
              <a:rPr lang="fr-FR" sz="800" b="0" dirty="0" err="1" smtClean="0">
                <a:latin typeface="Calibri" pitchFamily="34" charset="0"/>
                <a:hlinkClick r:id="rId4"/>
              </a:rPr>
              <a:t>Unported</a:t>
            </a:r>
            <a:r>
              <a:rPr lang="fr-FR" sz="800" b="0" dirty="0" smtClean="0">
                <a:latin typeface="Calibri" pitchFamily="34" charset="0"/>
              </a:rPr>
              <a:t> .</a:t>
            </a:r>
          </a:p>
          <a:p>
            <a:r>
              <a:rPr lang="fr-FR" sz="800" b="0" dirty="0" smtClean="0">
                <a:latin typeface="Calibri" pitchFamily="34" charset="0"/>
              </a:rPr>
              <a:t>Paternité - Pas d'Utilisation Commerciale - Partage des Conditions Initiales à l'Identique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www.syntropicfactory.info j.vieille@syntropicfactory.info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1_12_ISA8895_Overview_Introduction_Modeling</a:t>
            </a:r>
            <a:endParaRPr lang="fr-FR" dirty="0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2A38AC-E009-430C-8970-65C94AAC03B6}" type="slidenum">
              <a:rPr lang="en-US" smtClean="0"/>
              <a:pPr/>
              <a:t>‹N°›</a:t>
            </a:fld>
            <a:r>
              <a:rPr lang="en-US" smtClean="0"/>
              <a:t>#</a:t>
            </a:r>
            <a:endParaRPr lang="en-US" dirty="0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37547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4616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</a:p>
          <a:p>
            <a:r>
              <a:rPr lang="en-US" sz="1200" dirty="0" smtClean="0"/>
              <a:t>Attribution: Jean Vieille</a:t>
            </a:r>
            <a:endParaRPr lang="en-GB" sz="12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r>
              <a:rPr lang="fr-FR" smtClean="0"/>
              <a:t>1_12_ISA8895_Overview_Introduction_Modeling</a:t>
            </a:r>
            <a:endParaRPr lang="fr-FR" dirty="0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02A38AC-E009-430C-8970-65C94AAC03B6}" type="slidenum">
              <a:rPr lang="en-US" smtClean="0"/>
              <a:pPr/>
              <a:t>‹N°›</a:t>
            </a:fld>
            <a:r>
              <a:rPr lang="en-US" smtClean="0"/>
              <a:t>#</a:t>
            </a:r>
            <a:endParaRPr lang="en-US" dirty="0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r>
              <a:rPr lang="fr-FR" smtClean="0"/>
              <a:t>1_12_ISA8895_Overview_Introduction_Modeling</a:t>
            </a:r>
            <a:endParaRPr lang="fr-FR" dirty="0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02A38AC-E009-430C-8970-65C94AAC03B6}" type="slidenum">
              <a:rPr lang="en-US" smtClean="0"/>
              <a:pPr/>
              <a:t>‹N°›</a:t>
            </a:fld>
            <a:r>
              <a:rPr lang="en-US" smtClean="0"/>
              <a:t>#</a:t>
            </a:r>
            <a:endParaRPr lang="en-US" dirty="0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0.xml"/><Relationship Id="rId1" Type="http://schemas.openxmlformats.org/officeDocument/2006/relationships/vmlDrawing" Target="../drawings/vmlDrawing2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6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7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8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9.v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82572" y="1968480"/>
          <a:ext cx="8989928" cy="2570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37300"/>
                <a:gridCol w="565262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Work</a:t>
                      </a:r>
                      <a:r>
                        <a:rPr lang="fr-FR" sz="2400" dirty="0" smtClean="0"/>
                        <a:t>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ISA8895 </a:t>
                      </a:r>
                      <a:r>
                        <a:rPr lang="fr-FR" sz="2400" b="1" dirty="0" err="1" smtClean="0"/>
                        <a:t>Implementation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smtClean="0"/>
                        <a:t>Section: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err="1" smtClean="0"/>
                        <a:t>Overview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Chapter</a:t>
                      </a:r>
                      <a:r>
                        <a:rPr lang="fr-FR" dirty="0" smtClean="0"/>
                        <a:t>: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err="1" smtClean="0">
                          <a:latin typeface="+mn-lt"/>
                        </a:rPr>
                        <a:t>Modelling</a:t>
                      </a:r>
                      <a:endParaRPr lang="fr-FR" sz="2400" b="1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err="1" smtClean="0"/>
                        <a:t>Language</a:t>
                      </a:r>
                      <a:r>
                        <a:rPr lang="fr-FR" sz="1600" dirty="0" smtClean="0"/>
                        <a:t>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English</a:t>
                      </a:r>
                      <a:endParaRPr lang="fr-F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Version: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V3 -</a:t>
                      </a:r>
                      <a:r>
                        <a:rPr lang="fr-FR" sz="1600" b="1" baseline="0" dirty="0" smtClean="0"/>
                        <a:t> 05</a:t>
                      </a:r>
                      <a:r>
                        <a:rPr lang="fr-FR" sz="1600" b="1" dirty="0" smtClean="0"/>
                        <a:t>/2011</a:t>
                      </a:r>
                      <a:endParaRPr lang="fr-FR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Benefits and adoption of ISA-95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Benefits:</a:t>
            </a:r>
          </a:p>
          <a:p>
            <a:pPr lvl="1" eaLnBrk="1" hangingPunct="1"/>
            <a:r>
              <a:rPr lang="en-GB" smtClean="0"/>
              <a:t>Direct : Cost and risk reduction of MES and B2M projects</a:t>
            </a:r>
          </a:p>
          <a:p>
            <a:pPr lvl="1" eaLnBrk="1" hangingPunct="1"/>
            <a:r>
              <a:rPr lang="en-GB" smtClean="0"/>
              <a:t>Indirect : </a:t>
            </a:r>
          </a:p>
          <a:p>
            <a:pPr lvl="2" eaLnBrk="1" hangingPunct="1"/>
            <a:r>
              <a:rPr lang="en-GB" smtClean="0"/>
              <a:t>Improvement of operational performance : CTP, agile manufacturing,  planning feedback, error reduction</a:t>
            </a:r>
          </a:p>
          <a:p>
            <a:pPr lvl="2" eaLnBrk="1" hangingPunct="1"/>
            <a:r>
              <a:rPr lang="en-GB" smtClean="0"/>
              <a:t>Dynamization of IT/Business alignment</a:t>
            </a:r>
          </a:p>
          <a:p>
            <a:pPr eaLnBrk="1" hangingPunct="1"/>
            <a:r>
              <a:rPr lang="en-GB" smtClean="0"/>
              <a:t>Adoption:</a:t>
            </a:r>
          </a:p>
          <a:p>
            <a:pPr lvl="1" eaLnBrk="1" hangingPunct="1"/>
            <a:r>
              <a:rPr lang="en-GB" smtClean="0"/>
              <a:t>Most automation / MES vendors claim their adhesion to ISA95</a:t>
            </a:r>
          </a:p>
          <a:p>
            <a:pPr lvl="1" eaLnBrk="1" hangingPunct="1"/>
            <a:r>
              <a:rPr lang="en-GB" smtClean="0"/>
              <a:t>ERP vendors ignore it</a:t>
            </a:r>
          </a:p>
          <a:p>
            <a:pPr lvl="2" eaLnBrk="1" hangingPunct="1"/>
            <a:r>
              <a:rPr lang="en-GB" smtClean="0"/>
              <a:t>Noticeable exception: SAP since 2004</a:t>
            </a:r>
          </a:p>
          <a:p>
            <a:pPr lvl="1" eaLnBrk="1" hangingPunct="1"/>
            <a:r>
              <a:rPr lang="en-GB" smtClean="0"/>
              <a:t>B2MML becomes the de facto standard for B2M information exchange</a:t>
            </a:r>
          </a:p>
        </p:txBody>
      </p:sp>
      <p:sp>
        <p:nvSpPr>
          <p:cNvPr id="19459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19460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6597EA9-87C3-4900-B806-28BF95622EC3}" type="slidenum">
              <a:rPr lang="en-GB"/>
              <a:pPr/>
              <a:t>10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Agenda</a:t>
            </a:r>
          </a:p>
        </p:txBody>
      </p:sp>
      <p:sp>
        <p:nvSpPr>
          <p:cNvPr id="15363" name="Rectangle 1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ISA-88 snapshot</a:t>
            </a:r>
          </a:p>
          <a:p>
            <a:r>
              <a:rPr lang="en-GB" dirty="0" smtClean="0"/>
              <a:t>ISA-95 snapshot</a:t>
            </a:r>
          </a:p>
          <a:p>
            <a:r>
              <a:rPr lang="en-GB" dirty="0" smtClean="0"/>
              <a:t>IIPS Lifecycle</a:t>
            </a:r>
          </a:p>
          <a:p>
            <a:r>
              <a:rPr lang="en-GB" dirty="0" smtClean="0"/>
              <a:t>CCM modelling framework</a:t>
            </a:r>
          </a:p>
          <a:p>
            <a:r>
              <a:rPr lang="en-GB" dirty="0" smtClean="0"/>
              <a:t>ISA-88/95 based Models and Objects</a:t>
            </a:r>
          </a:p>
          <a:p>
            <a:r>
              <a:rPr lang="en-GB" dirty="0" smtClean="0"/>
              <a:t>ISA-88/95 in Production Lifecycles</a:t>
            </a:r>
          </a:p>
          <a:p>
            <a:r>
              <a:rPr lang="en-GB" dirty="0" smtClean="0"/>
              <a:t>Methodology</a:t>
            </a:r>
          </a:p>
        </p:txBody>
      </p:sp>
      <p:sp>
        <p:nvSpPr>
          <p:cNvPr id="15366" name="Espace réservé du pied de page 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 dirty="0"/>
          </a:p>
        </p:txBody>
      </p:sp>
      <p:sp>
        <p:nvSpPr>
          <p:cNvPr id="15364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27E5FF3-33A5-4816-B5FB-9170309EA41C}" type="slidenum">
              <a:rPr lang="en-GB"/>
              <a:pPr/>
              <a:t>11</a:t>
            </a:fld>
            <a:endParaRPr lang="en-GB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1858941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98425" y="4438650"/>
            <a:ext cx="8928100" cy="962025"/>
          </a:xfrm>
          <a:prstGeom prst="rect">
            <a:avLst/>
          </a:prstGeom>
          <a:solidFill>
            <a:srgbClr val="CCFFCC"/>
          </a:solidFill>
          <a:ln w="6350">
            <a:solidFill>
              <a:schemeClr val="tx1"/>
            </a:solidFill>
            <a:prstDash val="lgDashDot"/>
            <a:miter lim="800000"/>
            <a:headEnd/>
            <a:tailEnd/>
          </a:ln>
        </p:spPr>
        <p:txBody>
          <a:bodyPr wrap="none" lIns="90000" tIns="46800" rIns="90000" bIns="46800"/>
          <a:lstStyle/>
          <a:p>
            <a:pPr algn="r"/>
            <a:r>
              <a:rPr lang="en-GB"/>
              <a:t>Use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98425" y="1274763"/>
            <a:ext cx="8928100" cy="1905000"/>
          </a:xfrm>
          <a:prstGeom prst="rect">
            <a:avLst/>
          </a:prstGeom>
          <a:solidFill>
            <a:srgbClr val="EAEAEA"/>
          </a:solidFill>
          <a:ln w="6350">
            <a:solidFill>
              <a:schemeClr val="tx1"/>
            </a:solidFill>
            <a:prstDash val="lgDashDot"/>
            <a:miter lim="800000"/>
            <a:headEnd/>
            <a:tailEnd/>
          </a:ln>
        </p:spPr>
        <p:txBody>
          <a:bodyPr wrap="none" lIns="90000" tIns="46800" rIns="90000" bIns="46800"/>
          <a:lstStyle/>
          <a:p>
            <a:pPr algn="r"/>
            <a:r>
              <a:rPr lang="en-GB"/>
              <a:t>Manage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98425" y="3179763"/>
            <a:ext cx="8928100" cy="1258887"/>
          </a:xfrm>
          <a:prstGeom prst="rect">
            <a:avLst/>
          </a:prstGeom>
          <a:solidFill>
            <a:srgbClr val="FFFF99"/>
          </a:solidFill>
          <a:ln w="6350">
            <a:solidFill>
              <a:schemeClr val="tx1"/>
            </a:solidFill>
            <a:prstDash val="lgDashDot"/>
            <a:miter lim="800000"/>
            <a:headEnd/>
            <a:tailEnd/>
          </a:ln>
        </p:spPr>
        <p:txBody>
          <a:bodyPr wrap="none" lIns="90000" tIns="46800" rIns="90000" bIns="46800"/>
          <a:lstStyle/>
          <a:p>
            <a:pPr algn="r"/>
            <a:r>
              <a:rPr lang="en-GB"/>
              <a:t>Execute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 smtClean="0"/>
              <a:t>CCM global IIPS life cycle</a:t>
            </a:r>
          </a:p>
        </p:txBody>
      </p:sp>
      <p:sp>
        <p:nvSpPr>
          <p:cNvPr id="16390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16391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CA53ACA-B452-4112-9505-19248D0ED613}" type="slidenum">
              <a:rPr lang="en-GB"/>
              <a:pPr/>
              <a:t>12</a:t>
            </a:fld>
            <a:endParaRPr lang="en-GB"/>
          </a:p>
        </p:txBody>
      </p:sp>
      <p:sp>
        <p:nvSpPr>
          <p:cNvPr id="16392" name="AutoShape 6"/>
          <p:cNvSpPr>
            <a:spLocks noChangeArrowheads="1"/>
          </p:cNvSpPr>
          <p:nvPr/>
        </p:nvSpPr>
        <p:spPr bwMode="auto">
          <a:xfrm>
            <a:off x="4754563" y="1384300"/>
            <a:ext cx="2303462" cy="7191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>
                <a:latin typeface="Arial Narrow" pitchFamily="34" charset="0"/>
              </a:rPr>
              <a:t>Strategy Guidance</a:t>
            </a:r>
            <a:endParaRPr lang="en-GB" i="1">
              <a:latin typeface="Arial Narrow" pitchFamily="34" charset="0"/>
            </a:endParaRPr>
          </a:p>
        </p:txBody>
      </p:sp>
      <p:sp>
        <p:nvSpPr>
          <p:cNvPr id="16393" name="AutoShape 11"/>
          <p:cNvSpPr>
            <a:spLocks noChangeArrowheads="1"/>
          </p:cNvSpPr>
          <p:nvPr/>
        </p:nvSpPr>
        <p:spPr bwMode="auto">
          <a:xfrm>
            <a:off x="503238" y="3538538"/>
            <a:ext cx="1511300" cy="6207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b="1">
                <a:latin typeface="Arial Narrow" pitchFamily="34" charset="0"/>
              </a:rPr>
              <a:t>Industrial Architecture</a:t>
            </a:r>
          </a:p>
        </p:txBody>
      </p:sp>
      <p:cxnSp>
        <p:nvCxnSpPr>
          <p:cNvPr id="16394" name="AutoShape 12"/>
          <p:cNvCxnSpPr>
            <a:cxnSpLocks noChangeShapeType="1"/>
            <a:stCxn id="16392" idx="2"/>
            <a:endCxn id="16404" idx="0"/>
          </p:cNvCxnSpPr>
          <p:nvPr/>
        </p:nvCxnSpPr>
        <p:spPr bwMode="auto">
          <a:xfrm rot="5400000">
            <a:off x="5751513" y="2257425"/>
            <a:ext cx="309562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lg" len="med"/>
            <a:tailEnd type="triangle" w="lg" len="med"/>
          </a:ln>
        </p:spPr>
      </p:cxnSp>
      <p:sp>
        <p:nvSpPr>
          <p:cNvPr id="16395" name="AutoShape 17"/>
          <p:cNvSpPr>
            <a:spLocks noChangeArrowheads="1"/>
          </p:cNvSpPr>
          <p:nvPr/>
        </p:nvSpPr>
        <p:spPr bwMode="auto">
          <a:xfrm>
            <a:off x="2232025" y="3538538"/>
            <a:ext cx="1511300" cy="6207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b="1">
                <a:latin typeface="Arial Narrow" pitchFamily="34" charset="0"/>
              </a:rPr>
              <a:t>User Requirements</a:t>
            </a:r>
          </a:p>
        </p:txBody>
      </p:sp>
      <p:cxnSp>
        <p:nvCxnSpPr>
          <p:cNvPr id="16396" name="AutoShape 23"/>
          <p:cNvCxnSpPr>
            <a:cxnSpLocks noChangeShapeType="1"/>
            <a:stCxn id="16409" idx="1"/>
            <a:endCxn id="16395" idx="2"/>
          </p:cNvCxnSpPr>
          <p:nvPr/>
        </p:nvCxnSpPr>
        <p:spPr bwMode="auto">
          <a:xfrm rot="10800000">
            <a:off x="2987675" y="4159250"/>
            <a:ext cx="1404938" cy="7493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med"/>
          </a:ln>
        </p:spPr>
      </p:cxnSp>
      <p:cxnSp>
        <p:nvCxnSpPr>
          <p:cNvPr id="16397" name="AutoShape 24"/>
          <p:cNvCxnSpPr>
            <a:cxnSpLocks noChangeShapeType="1"/>
            <a:stCxn id="16409" idx="1"/>
            <a:endCxn id="16393" idx="2"/>
          </p:cNvCxnSpPr>
          <p:nvPr/>
        </p:nvCxnSpPr>
        <p:spPr bwMode="auto">
          <a:xfrm rot="10800000">
            <a:off x="1258888" y="4159250"/>
            <a:ext cx="3133725" cy="7493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med"/>
          </a:ln>
        </p:spPr>
      </p:cxnSp>
      <p:cxnSp>
        <p:nvCxnSpPr>
          <p:cNvPr id="16398" name="AutoShape 25"/>
          <p:cNvCxnSpPr>
            <a:cxnSpLocks noChangeShapeType="1"/>
            <a:stCxn id="16393" idx="1"/>
            <a:endCxn id="16404" idx="1"/>
          </p:cNvCxnSpPr>
          <p:nvPr/>
        </p:nvCxnSpPr>
        <p:spPr bwMode="auto">
          <a:xfrm rot="10800000" flipH="1">
            <a:off x="503238" y="2722563"/>
            <a:ext cx="4251325" cy="1127125"/>
          </a:xfrm>
          <a:prstGeom prst="bentConnector3">
            <a:avLst>
              <a:gd name="adj1" fmla="val -537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med"/>
          </a:ln>
        </p:spPr>
      </p:cxnSp>
      <p:cxnSp>
        <p:nvCxnSpPr>
          <p:cNvPr id="16399" name="AutoShape 26"/>
          <p:cNvCxnSpPr>
            <a:cxnSpLocks noChangeShapeType="1"/>
            <a:stCxn id="16393" idx="3"/>
            <a:endCxn id="16395" idx="1"/>
          </p:cNvCxnSpPr>
          <p:nvPr/>
        </p:nvCxnSpPr>
        <p:spPr bwMode="auto">
          <a:xfrm>
            <a:off x="2014538" y="3849688"/>
            <a:ext cx="217487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med"/>
          </a:ln>
        </p:spPr>
      </p:cxnSp>
      <p:cxnSp>
        <p:nvCxnSpPr>
          <p:cNvPr id="16400" name="AutoShape 27"/>
          <p:cNvCxnSpPr>
            <a:cxnSpLocks noChangeShapeType="1"/>
            <a:stCxn id="16395" idx="3"/>
            <a:endCxn id="16405" idx="1"/>
          </p:cNvCxnSpPr>
          <p:nvPr/>
        </p:nvCxnSpPr>
        <p:spPr bwMode="auto">
          <a:xfrm>
            <a:off x="3743325" y="3849688"/>
            <a:ext cx="614363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med"/>
          </a:ln>
        </p:spPr>
      </p:cxnSp>
      <p:sp>
        <p:nvSpPr>
          <p:cNvPr id="16401" name="AutoShape 31"/>
          <p:cNvSpPr>
            <a:spLocks noChangeArrowheads="1"/>
          </p:cNvSpPr>
          <p:nvPr/>
        </p:nvSpPr>
        <p:spPr bwMode="auto">
          <a:xfrm>
            <a:off x="4024313" y="2297113"/>
            <a:ext cx="4068762" cy="3651250"/>
          </a:xfrm>
          <a:prstGeom prst="roundRect">
            <a:avLst>
              <a:gd name="adj" fmla="val 10222"/>
            </a:avLst>
          </a:prstGeom>
          <a:solidFill>
            <a:srgbClr val="CC99FF">
              <a:alpha val="23137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bIns="0" anchor="b"/>
          <a:lstStyle/>
          <a:p>
            <a:pPr algn="ctr"/>
            <a:r>
              <a:rPr lang="en-GB"/>
              <a:t>Information Technology</a:t>
            </a:r>
          </a:p>
        </p:txBody>
      </p:sp>
      <p:sp>
        <p:nvSpPr>
          <p:cNvPr id="16402" name="AutoShape 7"/>
          <p:cNvSpPr>
            <a:spLocks noChangeArrowheads="1"/>
          </p:cNvSpPr>
          <p:nvPr/>
        </p:nvSpPr>
        <p:spPr bwMode="auto">
          <a:xfrm>
            <a:off x="6121400" y="3540125"/>
            <a:ext cx="1511300" cy="620713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b="1">
                <a:latin typeface="Arial Narrow" pitchFamily="34" charset="0"/>
              </a:rPr>
              <a:t>IIPS Deployment</a:t>
            </a:r>
            <a:endParaRPr lang="en-GB">
              <a:latin typeface="Arial Narrow" pitchFamily="34" charset="0"/>
            </a:endParaRPr>
          </a:p>
        </p:txBody>
      </p:sp>
      <p:cxnSp>
        <p:nvCxnSpPr>
          <p:cNvPr id="16403" name="AutoShape 8"/>
          <p:cNvCxnSpPr>
            <a:cxnSpLocks noChangeShapeType="1"/>
            <a:stCxn id="16404" idx="2"/>
            <a:endCxn id="16402" idx="0"/>
          </p:cNvCxnSpPr>
          <p:nvPr/>
        </p:nvCxnSpPr>
        <p:spPr bwMode="auto">
          <a:xfrm rot="16200000" flipH="1">
            <a:off x="6138863" y="2801938"/>
            <a:ext cx="506412" cy="9699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med"/>
          </a:ln>
        </p:spPr>
      </p:cxnSp>
      <p:sp>
        <p:nvSpPr>
          <p:cNvPr id="16404" name="AutoShape 10"/>
          <p:cNvSpPr>
            <a:spLocks noChangeArrowheads="1"/>
          </p:cNvSpPr>
          <p:nvPr/>
        </p:nvSpPr>
        <p:spPr bwMode="auto">
          <a:xfrm>
            <a:off x="4754563" y="2413000"/>
            <a:ext cx="2303462" cy="620713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>
                <a:latin typeface="Arial Narrow" pitchFamily="34" charset="0"/>
              </a:rPr>
              <a:t>Master Planning</a:t>
            </a:r>
          </a:p>
        </p:txBody>
      </p:sp>
      <p:sp>
        <p:nvSpPr>
          <p:cNvPr id="16405" name="AutoShape 13"/>
          <p:cNvSpPr>
            <a:spLocks noChangeArrowheads="1"/>
          </p:cNvSpPr>
          <p:nvPr/>
        </p:nvSpPr>
        <p:spPr bwMode="auto">
          <a:xfrm>
            <a:off x="4357688" y="3538538"/>
            <a:ext cx="1512887" cy="620712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b="1">
                <a:latin typeface="Arial Narrow" pitchFamily="34" charset="0"/>
              </a:rPr>
              <a:t>IIPS Construction</a:t>
            </a:r>
          </a:p>
        </p:txBody>
      </p:sp>
      <p:cxnSp>
        <p:nvCxnSpPr>
          <p:cNvPr id="16406" name="AutoShape 14"/>
          <p:cNvCxnSpPr>
            <a:cxnSpLocks noChangeShapeType="1"/>
            <a:stCxn id="16404" idx="2"/>
            <a:endCxn id="16405" idx="0"/>
          </p:cNvCxnSpPr>
          <p:nvPr/>
        </p:nvCxnSpPr>
        <p:spPr bwMode="auto">
          <a:xfrm rot="5400000">
            <a:off x="5258594" y="2890044"/>
            <a:ext cx="504825" cy="7921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med"/>
          </a:ln>
        </p:spPr>
      </p:cxnSp>
      <p:sp>
        <p:nvSpPr>
          <p:cNvPr id="16407" name="AutoShape 15"/>
          <p:cNvSpPr>
            <a:spLocks noChangeArrowheads="1"/>
          </p:cNvSpPr>
          <p:nvPr/>
        </p:nvSpPr>
        <p:spPr bwMode="auto">
          <a:xfrm>
            <a:off x="6121400" y="4595813"/>
            <a:ext cx="1511300" cy="620712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b="1">
                <a:latin typeface="Arial Narrow" pitchFamily="34" charset="0"/>
              </a:rPr>
              <a:t>IIPS</a:t>
            </a:r>
          </a:p>
          <a:p>
            <a:pPr algn="ctr"/>
            <a:r>
              <a:rPr lang="en-GB" b="1">
                <a:latin typeface="Arial Narrow" pitchFamily="34" charset="0"/>
              </a:rPr>
              <a:t>Operation</a:t>
            </a:r>
            <a:r>
              <a:rPr lang="en-GB">
                <a:latin typeface="Arial Narrow" pitchFamily="34" charset="0"/>
              </a:rPr>
              <a:t> </a:t>
            </a:r>
          </a:p>
        </p:txBody>
      </p:sp>
      <p:cxnSp>
        <p:nvCxnSpPr>
          <p:cNvPr id="16408" name="AutoShape 16"/>
          <p:cNvCxnSpPr>
            <a:cxnSpLocks noChangeShapeType="1"/>
            <a:stCxn id="16407" idx="3"/>
            <a:endCxn id="16404" idx="3"/>
          </p:cNvCxnSpPr>
          <p:nvPr/>
        </p:nvCxnSpPr>
        <p:spPr bwMode="auto">
          <a:xfrm flipH="1" flipV="1">
            <a:off x="7058025" y="2722563"/>
            <a:ext cx="574675" cy="2184400"/>
          </a:xfrm>
          <a:prstGeom prst="bentConnector3">
            <a:avLst>
              <a:gd name="adj1" fmla="val -3977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med"/>
          </a:ln>
        </p:spPr>
      </p:cxnSp>
      <p:sp>
        <p:nvSpPr>
          <p:cNvPr id="16409" name="AutoShape 18"/>
          <p:cNvSpPr>
            <a:spLocks noChangeArrowheads="1"/>
          </p:cNvSpPr>
          <p:nvPr/>
        </p:nvSpPr>
        <p:spPr bwMode="auto">
          <a:xfrm>
            <a:off x="4392613" y="4597400"/>
            <a:ext cx="1511300" cy="620713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b="1">
                <a:latin typeface="Arial Narrow" pitchFamily="34" charset="0"/>
              </a:rPr>
              <a:t>IIPS Support Maintenance</a:t>
            </a:r>
            <a:r>
              <a:rPr lang="en-GB">
                <a:latin typeface="Arial Narrow" pitchFamily="34" charset="0"/>
              </a:rPr>
              <a:t> </a:t>
            </a:r>
          </a:p>
        </p:txBody>
      </p:sp>
      <p:cxnSp>
        <p:nvCxnSpPr>
          <p:cNvPr id="16410" name="AutoShape 20"/>
          <p:cNvCxnSpPr>
            <a:cxnSpLocks noChangeShapeType="1"/>
            <a:stCxn id="16407" idx="1"/>
            <a:endCxn id="16409" idx="3"/>
          </p:cNvCxnSpPr>
          <p:nvPr/>
        </p:nvCxnSpPr>
        <p:spPr bwMode="auto">
          <a:xfrm rot="10800000" flipV="1">
            <a:off x="5903913" y="4906963"/>
            <a:ext cx="217487" cy="15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med"/>
          </a:ln>
        </p:spPr>
      </p:cxnSp>
      <p:cxnSp>
        <p:nvCxnSpPr>
          <p:cNvPr id="16411" name="AutoShape 22"/>
          <p:cNvCxnSpPr>
            <a:cxnSpLocks noChangeShapeType="1"/>
            <a:stCxn id="16409" idx="1"/>
            <a:endCxn id="16405" idx="2"/>
          </p:cNvCxnSpPr>
          <p:nvPr/>
        </p:nvCxnSpPr>
        <p:spPr bwMode="auto">
          <a:xfrm rot="10800000" flipH="1">
            <a:off x="4392613" y="4159250"/>
            <a:ext cx="720725" cy="749300"/>
          </a:xfrm>
          <a:prstGeom prst="bentConnector4">
            <a:avLst>
              <a:gd name="adj1" fmla="val -31685"/>
              <a:gd name="adj2" fmla="val 7073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med"/>
          </a:ln>
        </p:spPr>
      </p:cxnSp>
      <p:cxnSp>
        <p:nvCxnSpPr>
          <p:cNvPr id="16412" name="AutoShape 28"/>
          <p:cNvCxnSpPr>
            <a:cxnSpLocks noChangeShapeType="1"/>
            <a:stCxn id="16405" idx="3"/>
            <a:endCxn id="16402" idx="1"/>
          </p:cNvCxnSpPr>
          <p:nvPr/>
        </p:nvCxnSpPr>
        <p:spPr bwMode="auto">
          <a:xfrm>
            <a:off x="5870575" y="3849688"/>
            <a:ext cx="250825" cy="15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med"/>
          </a:ln>
        </p:spPr>
      </p:cxnSp>
      <p:cxnSp>
        <p:nvCxnSpPr>
          <p:cNvPr id="16413" name="AutoShape 29"/>
          <p:cNvCxnSpPr>
            <a:cxnSpLocks noChangeShapeType="1"/>
            <a:stCxn id="16402" idx="2"/>
            <a:endCxn id="16407" idx="0"/>
          </p:cNvCxnSpPr>
          <p:nvPr/>
        </p:nvCxnSpPr>
        <p:spPr bwMode="auto">
          <a:xfrm rot="5400000">
            <a:off x="6660356" y="4379119"/>
            <a:ext cx="434975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med"/>
          </a:ln>
        </p:spPr>
      </p:cxnSp>
      <p:sp>
        <p:nvSpPr>
          <p:cNvPr id="30" name="ZoneTexte 29"/>
          <p:cNvSpPr txBox="1"/>
          <p:nvPr/>
        </p:nvSpPr>
        <p:spPr>
          <a:xfrm>
            <a:off x="117414" y="836577"/>
            <a:ext cx="5665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 smtClean="0"/>
              <a:t>IIPS : </a:t>
            </a:r>
            <a:r>
              <a:rPr lang="fr-FR" i="1" dirty="0" err="1" smtClean="0"/>
              <a:t>Industrial</a:t>
            </a:r>
            <a:r>
              <a:rPr lang="fr-FR" i="1" dirty="0" smtClean="0"/>
              <a:t> Information Processing Systems</a:t>
            </a:r>
            <a:endParaRPr lang="fr-FR" i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12"/>
          <p:cNvSpPr>
            <a:spLocks noChangeArrowheads="1"/>
          </p:cNvSpPr>
          <p:nvPr/>
        </p:nvSpPr>
        <p:spPr bwMode="auto">
          <a:xfrm>
            <a:off x="336550" y="2808288"/>
            <a:ext cx="3600450" cy="1439862"/>
          </a:xfrm>
          <a:prstGeom prst="flowChartAlternateProcess">
            <a:avLst/>
          </a:prstGeom>
          <a:noFill/>
          <a:ln w="9525" cmpd="dbl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0" rIns="0"/>
          <a:lstStyle/>
          <a:p>
            <a:pPr algn="ctr"/>
            <a:r>
              <a:rPr lang="fr-FR">
                <a:solidFill>
                  <a:srgbClr val="000066"/>
                </a:solidFill>
              </a:rPr>
              <a:t>Information Service Definition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7411" name="AutoShape 13"/>
          <p:cNvSpPr>
            <a:spLocks noChangeArrowheads="1"/>
          </p:cNvSpPr>
          <p:nvPr/>
        </p:nvSpPr>
        <p:spPr bwMode="auto">
          <a:xfrm>
            <a:off x="4243388" y="2808288"/>
            <a:ext cx="3600450" cy="1439862"/>
          </a:xfrm>
          <a:prstGeom prst="flowChartAlternateProcess">
            <a:avLst/>
          </a:prstGeom>
          <a:noFill/>
          <a:ln w="9525" cmpd="dbl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0" rIns="0"/>
          <a:lstStyle/>
          <a:p>
            <a:pPr algn="ctr"/>
            <a:r>
              <a:rPr lang="fr-FR">
                <a:solidFill>
                  <a:srgbClr val="000066"/>
                </a:solidFill>
              </a:rPr>
              <a:t>IT Resource Development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7412" name="AutoShape 14"/>
          <p:cNvSpPr>
            <a:spLocks noChangeArrowheads="1"/>
          </p:cNvSpPr>
          <p:nvPr/>
        </p:nvSpPr>
        <p:spPr bwMode="auto">
          <a:xfrm>
            <a:off x="4243388" y="4487863"/>
            <a:ext cx="3600450" cy="1439862"/>
          </a:xfrm>
          <a:prstGeom prst="flowChartAlternateProcess">
            <a:avLst/>
          </a:prstGeom>
          <a:noFill/>
          <a:ln w="9525" cmpd="dbl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0" rIns="0" anchor="b"/>
          <a:lstStyle/>
          <a:p>
            <a:pPr algn="ctr"/>
            <a:r>
              <a:rPr lang="fr-FR">
                <a:solidFill>
                  <a:srgbClr val="000066"/>
                </a:solidFill>
              </a:rPr>
              <a:t>Run-time Information Processing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 smtClean="0"/>
              <a:t>CCM global IIPS life cycle</a:t>
            </a:r>
          </a:p>
        </p:txBody>
      </p:sp>
      <p:sp>
        <p:nvSpPr>
          <p:cNvPr id="17414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17415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C57140D-702E-4F7A-8103-D3BE3DD344D6}" type="slidenum">
              <a:rPr lang="en-GB"/>
              <a:pPr/>
              <a:t>13</a:t>
            </a:fld>
            <a:endParaRPr lang="en-GB"/>
          </a:p>
        </p:txBody>
      </p:sp>
      <p:sp>
        <p:nvSpPr>
          <p:cNvPr id="17416" name="AutoShape 11"/>
          <p:cNvSpPr>
            <a:spLocks noChangeArrowheads="1"/>
          </p:cNvSpPr>
          <p:nvPr/>
        </p:nvSpPr>
        <p:spPr bwMode="auto">
          <a:xfrm>
            <a:off x="503238" y="3538538"/>
            <a:ext cx="1511300" cy="6207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b="1">
                <a:latin typeface="Arial Narrow" pitchFamily="34" charset="0"/>
              </a:rPr>
              <a:t>Industrial Architecture</a:t>
            </a:r>
          </a:p>
        </p:txBody>
      </p:sp>
      <p:sp>
        <p:nvSpPr>
          <p:cNvPr id="17417" name="AutoShape 17"/>
          <p:cNvSpPr>
            <a:spLocks noChangeArrowheads="1"/>
          </p:cNvSpPr>
          <p:nvPr/>
        </p:nvSpPr>
        <p:spPr bwMode="auto">
          <a:xfrm>
            <a:off x="2232025" y="3538538"/>
            <a:ext cx="1511300" cy="6207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b="1">
                <a:latin typeface="Arial Narrow" pitchFamily="34" charset="0"/>
              </a:rPr>
              <a:t>User Requirements</a:t>
            </a:r>
          </a:p>
        </p:txBody>
      </p:sp>
      <p:sp>
        <p:nvSpPr>
          <p:cNvPr id="17418" name="AutoShape 7"/>
          <p:cNvSpPr>
            <a:spLocks noChangeArrowheads="1"/>
          </p:cNvSpPr>
          <p:nvPr/>
        </p:nvSpPr>
        <p:spPr bwMode="auto">
          <a:xfrm>
            <a:off x="6121400" y="3540125"/>
            <a:ext cx="1511300" cy="620713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b="1">
                <a:latin typeface="Arial Narrow" pitchFamily="34" charset="0"/>
              </a:rPr>
              <a:t>IIPS Deployment</a:t>
            </a:r>
            <a:endParaRPr lang="en-GB">
              <a:latin typeface="Arial Narrow" pitchFamily="34" charset="0"/>
            </a:endParaRPr>
          </a:p>
        </p:txBody>
      </p:sp>
      <p:sp>
        <p:nvSpPr>
          <p:cNvPr id="17419" name="AutoShape 13"/>
          <p:cNvSpPr>
            <a:spLocks noChangeArrowheads="1"/>
          </p:cNvSpPr>
          <p:nvPr/>
        </p:nvSpPr>
        <p:spPr bwMode="auto">
          <a:xfrm>
            <a:off x="4357688" y="3538538"/>
            <a:ext cx="1512887" cy="620712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b="1">
                <a:latin typeface="Arial Narrow" pitchFamily="34" charset="0"/>
              </a:rPr>
              <a:t>IIPS Construction</a:t>
            </a:r>
          </a:p>
        </p:txBody>
      </p:sp>
      <p:sp>
        <p:nvSpPr>
          <p:cNvPr id="17420" name="AutoShape 15"/>
          <p:cNvSpPr>
            <a:spLocks noChangeArrowheads="1"/>
          </p:cNvSpPr>
          <p:nvPr/>
        </p:nvSpPr>
        <p:spPr bwMode="auto">
          <a:xfrm>
            <a:off x="6121400" y="4595813"/>
            <a:ext cx="1511300" cy="620712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b="1">
                <a:latin typeface="Arial Narrow" pitchFamily="34" charset="0"/>
              </a:rPr>
              <a:t>IIPS</a:t>
            </a:r>
          </a:p>
          <a:p>
            <a:pPr algn="ctr"/>
            <a:r>
              <a:rPr lang="en-GB" b="1">
                <a:latin typeface="Arial Narrow" pitchFamily="34" charset="0"/>
              </a:rPr>
              <a:t>Operation</a:t>
            </a:r>
            <a:r>
              <a:rPr lang="en-GB">
                <a:latin typeface="Arial Narrow" pitchFamily="34" charset="0"/>
              </a:rPr>
              <a:t> </a:t>
            </a:r>
          </a:p>
        </p:txBody>
      </p:sp>
      <p:sp>
        <p:nvSpPr>
          <p:cNvPr id="17421" name="AutoShape 18"/>
          <p:cNvSpPr>
            <a:spLocks noChangeArrowheads="1"/>
          </p:cNvSpPr>
          <p:nvPr/>
        </p:nvSpPr>
        <p:spPr bwMode="auto">
          <a:xfrm>
            <a:off x="4392613" y="4597400"/>
            <a:ext cx="1511300" cy="620713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b="1">
                <a:latin typeface="Arial Narrow" pitchFamily="34" charset="0"/>
              </a:rPr>
              <a:t>IIPS Support Maintenance</a:t>
            </a:r>
            <a:r>
              <a:rPr lang="en-GB">
                <a:latin typeface="Arial Narrow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ISA-95 </a:t>
            </a:r>
            <a:r>
              <a:rPr lang="fr-FR" dirty="0" err="1" smtClean="0"/>
              <a:t>like</a:t>
            </a:r>
            <a:r>
              <a:rPr lang="fr-FR" dirty="0" smtClean="0"/>
              <a:t> IIPS life cycle</a:t>
            </a:r>
          </a:p>
        </p:txBody>
      </p:sp>
      <p:sp>
        <p:nvSpPr>
          <p:cNvPr id="18458" name="Espace réservé du pied de page 2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18435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B1BEC62-9A92-4DFC-94AA-228CEA914BE8}" type="slidenum">
              <a:rPr lang="en-GB"/>
              <a:pPr/>
              <a:t>14</a:t>
            </a:fld>
            <a:endParaRPr lang="en-GB"/>
          </a:p>
        </p:txBody>
      </p:sp>
      <p:sp>
        <p:nvSpPr>
          <p:cNvPr id="18436" name="AutoShape 2"/>
          <p:cNvSpPr>
            <a:spLocks noChangeArrowheads="1"/>
          </p:cNvSpPr>
          <p:nvPr/>
        </p:nvSpPr>
        <p:spPr bwMode="auto">
          <a:xfrm>
            <a:off x="36513" y="3573463"/>
            <a:ext cx="3635375" cy="2447925"/>
          </a:xfrm>
          <a:prstGeom prst="roundRect">
            <a:avLst>
              <a:gd name="adj" fmla="val 10032"/>
            </a:avLst>
          </a:prstGeom>
          <a:solidFill>
            <a:srgbClr val="CCFFCC">
              <a:alpha val="50195"/>
            </a:srgbClr>
          </a:solidFill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18437" name="AutoShape 3"/>
          <p:cNvSpPr>
            <a:spLocks noChangeArrowheads="1"/>
          </p:cNvSpPr>
          <p:nvPr/>
        </p:nvSpPr>
        <p:spPr bwMode="auto">
          <a:xfrm>
            <a:off x="3959225" y="3573463"/>
            <a:ext cx="5113338" cy="2447925"/>
          </a:xfrm>
          <a:prstGeom prst="roundRect">
            <a:avLst>
              <a:gd name="adj" fmla="val 10032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18438" name="AutoShape 5"/>
          <p:cNvSpPr>
            <a:spLocks noChangeArrowheads="1"/>
          </p:cNvSpPr>
          <p:nvPr/>
        </p:nvSpPr>
        <p:spPr bwMode="auto">
          <a:xfrm>
            <a:off x="142875" y="5373688"/>
            <a:ext cx="3417888" cy="576262"/>
          </a:xfrm>
          <a:prstGeom prst="flowChartAlternateProcess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algn="ctr"/>
            <a:r>
              <a:rPr lang="fr-FR">
                <a:solidFill>
                  <a:srgbClr val="000066"/>
                </a:solidFill>
              </a:rPr>
              <a:t>Information Service Definition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8439" name="Rectangle 6"/>
          <p:cNvSpPr>
            <a:spLocks noChangeArrowheads="1"/>
          </p:cNvSpPr>
          <p:nvPr/>
        </p:nvSpPr>
        <p:spPr bwMode="auto">
          <a:xfrm>
            <a:off x="506413" y="3717925"/>
            <a:ext cx="1366837" cy="7921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Information Services (BP)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18440" name="AutoShape 7"/>
          <p:cNvCxnSpPr>
            <a:cxnSpLocks noChangeShapeType="1"/>
            <a:stCxn id="18439" idx="3"/>
            <a:endCxn id="18441" idx="1"/>
          </p:cNvCxnSpPr>
          <p:nvPr/>
        </p:nvCxnSpPr>
        <p:spPr bwMode="auto">
          <a:xfrm>
            <a:off x="1873250" y="4114800"/>
            <a:ext cx="2857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8441" name="Rectangle 8"/>
          <p:cNvSpPr>
            <a:spLocks noChangeArrowheads="1"/>
          </p:cNvSpPr>
          <p:nvPr/>
        </p:nvSpPr>
        <p:spPr bwMode="auto">
          <a:xfrm>
            <a:off x="2159000" y="3717925"/>
            <a:ext cx="1366838" cy="7921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Information Services (Task)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18442" name="Rectangle 9"/>
          <p:cNvSpPr>
            <a:spLocks noChangeArrowheads="1"/>
          </p:cNvSpPr>
          <p:nvPr/>
        </p:nvSpPr>
        <p:spPr bwMode="auto">
          <a:xfrm>
            <a:off x="7381875" y="3717925"/>
            <a:ext cx="1582738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Information Services Capability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18443" name="Rectangle 10"/>
          <p:cNvSpPr>
            <a:spLocks noChangeArrowheads="1"/>
          </p:cNvSpPr>
          <p:nvPr/>
        </p:nvSpPr>
        <p:spPr bwMode="auto">
          <a:xfrm>
            <a:off x="5472113" y="3717925"/>
            <a:ext cx="1655762" cy="7921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Information Services (implemented)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18444" name="AutoShape 11"/>
          <p:cNvCxnSpPr>
            <a:cxnSpLocks noChangeShapeType="1"/>
            <a:stCxn id="18443" idx="2"/>
            <a:endCxn id="18455" idx="0"/>
          </p:cNvCxnSpPr>
          <p:nvPr/>
        </p:nvCxnSpPr>
        <p:spPr bwMode="auto">
          <a:xfrm rot="5400000">
            <a:off x="5427663" y="4032250"/>
            <a:ext cx="395287" cy="1350963"/>
          </a:xfrm>
          <a:prstGeom prst="bentConnector3">
            <a:avLst>
              <a:gd name="adj1" fmla="val 4980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8445" name="AutoShape 12"/>
          <p:cNvCxnSpPr>
            <a:cxnSpLocks noChangeShapeType="1"/>
            <a:stCxn id="18441" idx="3"/>
            <a:endCxn id="18443" idx="1"/>
          </p:cNvCxnSpPr>
          <p:nvPr/>
        </p:nvCxnSpPr>
        <p:spPr bwMode="auto">
          <a:xfrm>
            <a:off x="3525838" y="4114800"/>
            <a:ext cx="19462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18446" name="AutoShape 13"/>
          <p:cNvCxnSpPr>
            <a:cxnSpLocks noChangeShapeType="1"/>
            <a:stCxn id="18442" idx="1"/>
            <a:endCxn id="18443" idx="3"/>
          </p:cNvCxnSpPr>
          <p:nvPr/>
        </p:nvCxnSpPr>
        <p:spPr bwMode="auto">
          <a:xfrm rot="10800000">
            <a:off x="7127875" y="4114800"/>
            <a:ext cx="25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8447" name="AutoShape 14"/>
          <p:cNvSpPr>
            <a:spLocks noChangeArrowheads="1"/>
          </p:cNvSpPr>
          <p:nvPr/>
        </p:nvSpPr>
        <p:spPr bwMode="auto">
          <a:xfrm>
            <a:off x="3024188" y="1125538"/>
            <a:ext cx="3960812" cy="2195512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0" rIns="0"/>
          <a:lstStyle/>
          <a:p>
            <a:pPr algn="ctr"/>
            <a:r>
              <a:rPr lang="fr-FR">
                <a:solidFill>
                  <a:srgbClr val="000066"/>
                </a:solidFill>
              </a:rPr>
              <a:t>Run-time Information Processing</a:t>
            </a:r>
            <a:endParaRPr lang="en-US">
              <a:solidFill>
                <a:srgbClr val="000066"/>
              </a:solidFill>
            </a:endParaRPr>
          </a:p>
        </p:txBody>
      </p:sp>
      <p:sp>
        <p:nvSpPr>
          <p:cNvPr id="18448" name="Rectangle 15"/>
          <p:cNvSpPr>
            <a:spLocks noChangeArrowheads="1"/>
          </p:cNvSpPr>
          <p:nvPr/>
        </p:nvSpPr>
        <p:spPr bwMode="auto">
          <a:xfrm>
            <a:off x="3744913" y="1773238"/>
            <a:ext cx="2411412" cy="576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Information Service Requests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18449" name="Rectangle 16"/>
          <p:cNvSpPr>
            <a:spLocks noChangeArrowheads="1"/>
          </p:cNvSpPr>
          <p:nvPr/>
        </p:nvSpPr>
        <p:spPr bwMode="auto">
          <a:xfrm>
            <a:off x="3744913" y="2565400"/>
            <a:ext cx="2411412" cy="576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Information Services Requests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18450" name="AutoShape 17"/>
          <p:cNvCxnSpPr>
            <a:cxnSpLocks noChangeShapeType="1"/>
            <a:stCxn id="18449" idx="1"/>
            <a:endCxn id="18441" idx="0"/>
          </p:cNvCxnSpPr>
          <p:nvPr/>
        </p:nvCxnSpPr>
        <p:spPr bwMode="auto">
          <a:xfrm rot="10800000" flipV="1">
            <a:off x="2843213" y="2854325"/>
            <a:ext cx="901700" cy="8636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8451" name="AutoShape 18"/>
          <p:cNvCxnSpPr>
            <a:cxnSpLocks noChangeShapeType="1"/>
            <a:stCxn id="18448" idx="2"/>
            <a:endCxn id="18449" idx="0"/>
          </p:cNvCxnSpPr>
          <p:nvPr/>
        </p:nvCxnSpPr>
        <p:spPr bwMode="auto">
          <a:xfrm rot="5400000">
            <a:off x="4843463" y="2457450"/>
            <a:ext cx="2159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8452" name="AutoShape 19"/>
          <p:cNvCxnSpPr>
            <a:cxnSpLocks noChangeShapeType="1"/>
            <a:stCxn id="18449" idx="2"/>
            <a:endCxn id="18455" idx="0"/>
          </p:cNvCxnSpPr>
          <p:nvPr/>
        </p:nvCxnSpPr>
        <p:spPr bwMode="auto">
          <a:xfrm rot="5400000">
            <a:off x="4068763" y="4022725"/>
            <a:ext cx="1763712" cy="1588"/>
          </a:xfrm>
          <a:prstGeom prst="bentConnector3">
            <a:avLst>
              <a:gd name="adj1" fmla="val 4995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8453" name="AutoShape 20"/>
          <p:cNvCxnSpPr>
            <a:cxnSpLocks noChangeShapeType="1"/>
            <a:stCxn id="18449" idx="3"/>
            <a:endCxn id="18443" idx="0"/>
          </p:cNvCxnSpPr>
          <p:nvPr/>
        </p:nvCxnSpPr>
        <p:spPr bwMode="auto">
          <a:xfrm>
            <a:off x="6156325" y="2854325"/>
            <a:ext cx="144463" cy="8636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8454" name="AutoShape 21"/>
          <p:cNvCxnSpPr>
            <a:cxnSpLocks noChangeShapeType="1"/>
            <a:stCxn id="18442" idx="2"/>
            <a:endCxn id="18455" idx="3"/>
          </p:cNvCxnSpPr>
          <p:nvPr/>
        </p:nvCxnSpPr>
        <p:spPr bwMode="auto">
          <a:xfrm rot="5400000">
            <a:off x="6660357" y="3680619"/>
            <a:ext cx="684212" cy="234315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18455" name="Rectangle 22"/>
          <p:cNvSpPr>
            <a:spLocks noChangeArrowheads="1"/>
          </p:cNvSpPr>
          <p:nvPr/>
        </p:nvSpPr>
        <p:spPr bwMode="auto">
          <a:xfrm>
            <a:off x="4067175" y="4905375"/>
            <a:ext cx="1763713" cy="576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 b="1">
                <a:solidFill>
                  <a:srgbClr val="000066"/>
                </a:solidFill>
              </a:rPr>
              <a:t>Resources</a:t>
            </a:r>
          </a:p>
          <a:p>
            <a:pPr algn="ctr"/>
            <a:r>
              <a:rPr lang="fr-FR" sz="1800">
                <a:solidFill>
                  <a:srgbClr val="000066"/>
                </a:solidFill>
              </a:rPr>
              <a:t>HW, SW, DWH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18456" name="AutoShape 23"/>
          <p:cNvCxnSpPr>
            <a:cxnSpLocks noChangeShapeType="1"/>
            <a:stCxn id="18448" idx="1"/>
            <a:endCxn id="18439" idx="0"/>
          </p:cNvCxnSpPr>
          <p:nvPr/>
        </p:nvCxnSpPr>
        <p:spPr bwMode="auto">
          <a:xfrm rot="10800000" flipV="1">
            <a:off x="1190625" y="2062163"/>
            <a:ext cx="2554288" cy="1655762"/>
          </a:xfrm>
          <a:prstGeom prst="bentConnector2">
            <a:avLst/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 type="triangle" w="med" len="med"/>
          </a:ln>
        </p:spPr>
      </p:cxnSp>
      <p:sp>
        <p:nvSpPr>
          <p:cNvPr id="18457" name="AutoShape 24"/>
          <p:cNvSpPr>
            <a:spLocks noChangeArrowheads="1"/>
          </p:cNvSpPr>
          <p:nvPr/>
        </p:nvSpPr>
        <p:spPr bwMode="auto">
          <a:xfrm>
            <a:off x="4176713" y="5626100"/>
            <a:ext cx="4822825" cy="360363"/>
          </a:xfrm>
          <a:prstGeom prst="flowChartAlternateProcess">
            <a:avLst/>
          </a:prstGeom>
          <a:noFill/>
          <a:ln w="38100" cmpd="dbl">
            <a:noFill/>
            <a:miter lim="800000"/>
            <a:headEnd/>
            <a:tailEnd/>
          </a:ln>
        </p:spPr>
        <p:txBody>
          <a:bodyPr lIns="0" rIns="0" anchor="ctr"/>
          <a:lstStyle/>
          <a:p>
            <a:pPr algn="ctr"/>
            <a:r>
              <a:rPr lang="fr-FR">
                <a:solidFill>
                  <a:srgbClr val="000066"/>
                </a:solidFill>
              </a:rPr>
              <a:t>IT Resource Development</a:t>
            </a:r>
            <a:endParaRPr lang="en-US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Agenda</a:t>
            </a:r>
          </a:p>
        </p:txBody>
      </p:sp>
      <p:sp>
        <p:nvSpPr>
          <p:cNvPr id="15363" name="Rectangle 1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ISA-88 snapshot</a:t>
            </a:r>
          </a:p>
          <a:p>
            <a:r>
              <a:rPr lang="en-GB" dirty="0" smtClean="0"/>
              <a:t>ISA-95 snapshot</a:t>
            </a:r>
          </a:p>
          <a:p>
            <a:r>
              <a:rPr lang="en-GB" dirty="0" smtClean="0"/>
              <a:t>IIPS Lifecycle</a:t>
            </a:r>
          </a:p>
          <a:p>
            <a:r>
              <a:rPr lang="en-GB" dirty="0" smtClean="0"/>
              <a:t>CCM modelling framework</a:t>
            </a:r>
          </a:p>
          <a:p>
            <a:r>
              <a:rPr lang="en-GB" dirty="0" smtClean="0"/>
              <a:t>ISA-88/95 based Models and Objects</a:t>
            </a:r>
          </a:p>
          <a:p>
            <a:r>
              <a:rPr lang="en-GB" dirty="0" smtClean="0"/>
              <a:t>ISA-88/95 in Production Lifecycles</a:t>
            </a:r>
          </a:p>
          <a:p>
            <a:r>
              <a:rPr lang="en-GB" dirty="0" smtClean="0"/>
              <a:t>Methodology</a:t>
            </a:r>
          </a:p>
        </p:txBody>
      </p:sp>
      <p:sp>
        <p:nvSpPr>
          <p:cNvPr id="15366" name="Espace réservé du pied de page 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 dirty="0"/>
          </a:p>
        </p:txBody>
      </p:sp>
      <p:sp>
        <p:nvSpPr>
          <p:cNvPr id="15364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27E5FF3-33A5-4816-B5FB-9170309EA41C}" type="slidenum">
              <a:rPr lang="en-GB"/>
              <a:pPr/>
              <a:t>15</a:t>
            </a:fld>
            <a:endParaRPr lang="en-GB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2224071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Industrial Architecture Models Purpose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Scope</a:t>
            </a:r>
          </a:p>
          <a:p>
            <a:pPr lvl="1"/>
            <a:r>
              <a:rPr lang="en-GB" smtClean="0"/>
              <a:t>The entire industrial facility – the Production sub-system within the Enterprise system </a:t>
            </a:r>
          </a:p>
          <a:p>
            <a:pPr lvl="1"/>
            <a:r>
              <a:rPr lang="en-GB" smtClean="0"/>
              <a:t>Spatio-temporal description (structures and interactions) of this sub-system</a:t>
            </a:r>
          </a:p>
          <a:p>
            <a:pPr lvl="1"/>
            <a:r>
              <a:rPr lang="en-GB" smtClean="0"/>
              <a:t>The information reality that tights Energy and Matter together</a:t>
            </a:r>
          </a:p>
          <a:p>
            <a:r>
              <a:rPr lang="en-GB" smtClean="0"/>
              <a:t>Ongoing  maintenance</a:t>
            </a:r>
          </a:p>
          <a:p>
            <a:pPr lvl="1"/>
            <a:r>
              <a:rPr lang="en-GB" smtClean="0"/>
              <a:t>This module only presents models for describing the facility</a:t>
            </a:r>
          </a:p>
          <a:p>
            <a:pPr lvl="1"/>
            <a:r>
              <a:rPr lang="en-GB" smtClean="0"/>
              <a:t>However, the facility is ever changing. </a:t>
            </a:r>
          </a:p>
          <a:p>
            <a:pPr lvl="2"/>
            <a:r>
              <a:rPr lang="en-GB" smtClean="0"/>
              <a:t>The Industrial Architecture Processes (IAP) integrates IAM within the global enterprise strategy definition and fulfillment process</a:t>
            </a:r>
          </a:p>
          <a:p>
            <a:r>
              <a:rPr lang="en-GB" smtClean="0"/>
              <a:t>IAM provides the framework</a:t>
            </a:r>
          </a:p>
          <a:p>
            <a:pPr lvl="1"/>
            <a:r>
              <a:rPr lang="en-GB" smtClean="0"/>
              <a:t>For capturing and managing knowledge</a:t>
            </a:r>
          </a:p>
          <a:p>
            <a:pPr lvl="1"/>
            <a:r>
              <a:rPr lang="en-GB" smtClean="0"/>
              <a:t>For mastering IIPS development planning</a:t>
            </a:r>
          </a:p>
        </p:txBody>
      </p:sp>
      <p:sp>
        <p:nvSpPr>
          <p:cNvPr id="19461" name="Espace réservé du pied de page 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19460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FF5FCCB-7230-477A-A985-6A5ED519E097}" type="slidenum">
              <a:rPr lang="en-GB"/>
              <a:pPr/>
              <a:t>16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Industrial Architecture Dimensions</a:t>
            </a:r>
            <a:endParaRPr lang="en-GB" smtClean="0"/>
          </a:p>
        </p:txBody>
      </p:sp>
      <p:sp>
        <p:nvSpPr>
          <p:cNvPr id="1046" name="Espace réservé du pied de page 18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1033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ECF07C5-9A55-4D35-B361-F3F52B10638B}" type="slidenum">
              <a:rPr lang="en-GB"/>
              <a:pPr/>
              <a:t>17</a:t>
            </a:fld>
            <a:endParaRPr lang="en-GB"/>
          </a:p>
        </p:txBody>
      </p:sp>
      <p:grpSp>
        <p:nvGrpSpPr>
          <p:cNvPr id="19" name="Diagram 18"/>
          <p:cNvGrpSpPr>
            <a:grpSpLocks noChangeAspect="1"/>
          </p:cNvGrpSpPr>
          <p:nvPr/>
        </p:nvGrpSpPr>
        <p:grpSpPr bwMode="auto">
          <a:xfrm>
            <a:off x="1403350" y="1052513"/>
            <a:ext cx="4897438" cy="5076825"/>
            <a:chOff x="1224" y="640"/>
            <a:chExt cx="3085" cy="3198"/>
          </a:xfrm>
        </p:grpSpPr>
        <p:sp>
          <p:nvSpPr>
            <p:cNvPr id="20" name="_s1028"/>
            <p:cNvSpPr>
              <a:spLocks noChangeArrowheads="1"/>
            </p:cNvSpPr>
            <p:nvPr/>
          </p:nvSpPr>
          <p:spPr bwMode="auto">
            <a:xfrm flipV="1">
              <a:off x="2403" y="979"/>
              <a:ext cx="728" cy="630"/>
            </a:xfrm>
            <a:custGeom>
              <a:avLst/>
              <a:gdLst>
                <a:gd name="G0" fmla="+- 10800 0 0"/>
                <a:gd name="G1" fmla="+- 21600 0 10800"/>
                <a:gd name="G2" fmla="*/ 10800 1 2"/>
                <a:gd name="G3" fmla="+- 21600 0 G2"/>
                <a:gd name="G4" fmla="+/ 10800 21600 2"/>
                <a:gd name="G5" fmla="+/ G1 0 2"/>
                <a:gd name="G6" fmla="*/ 21600 21600 10800"/>
                <a:gd name="G7" fmla="*/ G6 1 2"/>
                <a:gd name="G8" fmla="+- 21600 0 G7"/>
                <a:gd name="G9" fmla="*/ 21600 1 2"/>
                <a:gd name="G10" fmla="+- 10800 0 G9"/>
                <a:gd name="G11" fmla="?: G10 G8 0"/>
                <a:gd name="G12" fmla="?: G10 G7 21600"/>
                <a:gd name="T0" fmla="*/ 16200 w 21600"/>
                <a:gd name="T1" fmla="*/ 10800 h 21600"/>
                <a:gd name="T2" fmla="*/ 10800 w 21600"/>
                <a:gd name="T3" fmla="*/ 21600 h 21600"/>
                <a:gd name="T4" fmla="*/ 5400 w 21600"/>
                <a:gd name="T5" fmla="*/ 10800 h 21600"/>
                <a:gd name="T6" fmla="*/ 10800 w 21600"/>
                <a:gd name="T7" fmla="*/ 0 h 21600"/>
                <a:gd name="T8" fmla="*/ 7200 w 21600"/>
                <a:gd name="T9" fmla="*/ 7200 h 21600"/>
                <a:gd name="T10" fmla="*/ 14400 w 21600"/>
                <a:gd name="T11" fmla="*/ 144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00" y="21600"/>
                  </a:lnTo>
                  <a:lnTo>
                    <a:pt x="108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99CC"/>
            </a:solidFill>
            <a:ln w="4699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Operations Process Management</a:t>
              </a:r>
            </a:p>
          </p:txBody>
        </p:sp>
        <p:sp>
          <p:nvSpPr>
            <p:cNvPr id="21" name="_s1029"/>
            <p:cNvSpPr>
              <a:spLocks noChangeArrowheads="1"/>
            </p:cNvSpPr>
            <p:nvPr/>
          </p:nvSpPr>
          <p:spPr bwMode="auto">
            <a:xfrm flipV="1">
              <a:off x="2040" y="1609"/>
              <a:ext cx="1454" cy="63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99"/>
            </a:solidFill>
            <a:ln w="4699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Physical Process Management</a:t>
              </a:r>
            </a:p>
          </p:txBody>
        </p:sp>
        <p:sp>
          <p:nvSpPr>
            <p:cNvPr id="22" name="_s1030"/>
            <p:cNvSpPr>
              <a:spLocks noChangeArrowheads="1"/>
            </p:cNvSpPr>
            <p:nvPr/>
          </p:nvSpPr>
          <p:spPr bwMode="auto">
            <a:xfrm flipV="1">
              <a:off x="1676" y="2239"/>
              <a:ext cx="2182" cy="630"/>
            </a:xfrm>
            <a:custGeom>
              <a:avLst/>
              <a:gdLst>
                <a:gd name="G0" fmla="+- 3600 0 0"/>
                <a:gd name="G1" fmla="+- 21600 0 3600"/>
                <a:gd name="G2" fmla="*/ 3600 1 2"/>
                <a:gd name="G3" fmla="+- 21600 0 G2"/>
                <a:gd name="G4" fmla="+/ 3600 21600 2"/>
                <a:gd name="G5" fmla="+/ G1 0 2"/>
                <a:gd name="G6" fmla="*/ 21600 21600 3600"/>
                <a:gd name="G7" fmla="*/ G6 1 2"/>
                <a:gd name="G8" fmla="+- 21600 0 G7"/>
                <a:gd name="G9" fmla="*/ 21600 1 2"/>
                <a:gd name="G10" fmla="+- 3600 0 G9"/>
                <a:gd name="G11" fmla="?: G10 G8 0"/>
                <a:gd name="G12" fmla="?: G10 G7 21600"/>
                <a:gd name="T0" fmla="*/ 19800 w 21600"/>
                <a:gd name="T1" fmla="*/ 10800 h 21600"/>
                <a:gd name="T2" fmla="*/ 10800 w 21600"/>
                <a:gd name="T3" fmla="*/ 21600 h 21600"/>
                <a:gd name="T4" fmla="*/ 1800 w 21600"/>
                <a:gd name="T5" fmla="*/ 10800 h 21600"/>
                <a:gd name="T6" fmla="*/ 10800 w 21600"/>
                <a:gd name="T7" fmla="*/ 0 h 21600"/>
                <a:gd name="T8" fmla="*/ 3600 w 21600"/>
                <a:gd name="T9" fmla="*/ 3600 h 21600"/>
                <a:gd name="T10" fmla="*/ 18000 w 21600"/>
                <a:gd name="T11" fmla="*/ 18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3600" y="21600"/>
                  </a:lnTo>
                  <a:lnTo>
                    <a:pt x="180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FFCC"/>
            </a:solidFill>
            <a:ln w="4699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Physical Process Control</a:t>
              </a:r>
            </a:p>
          </p:txBody>
        </p:sp>
        <p:sp>
          <p:nvSpPr>
            <p:cNvPr id="23" name="_s1031"/>
            <p:cNvSpPr>
              <a:spLocks noChangeArrowheads="1"/>
            </p:cNvSpPr>
            <p:nvPr/>
          </p:nvSpPr>
          <p:spPr bwMode="auto">
            <a:xfrm flipV="1">
              <a:off x="1312" y="2869"/>
              <a:ext cx="2910" cy="630"/>
            </a:xfrm>
            <a:custGeom>
              <a:avLst/>
              <a:gdLst>
                <a:gd name="G0" fmla="+- 2700 0 0"/>
                <a:gd name="G1" fmla="+- 21600 0 2700"/>
                <a:gd name="G2" fmla="*/ 2700 1 2"/>
                <a:gd name="G3" fmla="+- 21600 0 G2"/>
                <a:gd name="G4" fmla="+/ 2700 21600 2"/>
                <a:gd name="G5" fmla="+/ G1 0 2"/>
                <a:gd name="G6" fmla="*/ 21600 21600 2700"/>
                <a:gd name="G7" fmla="*/ G6 1 2"/>
                <a:gd name="G8" fmla="+- 21600 0 G7"/>
                <a:gd name="G9" fmla="*/ 21600 1 2"/>
                <a:gd name="G10" fmla="+- 2700 0 G9"/>
                <a:gd name="G11" fmla="?: G10 G8 0"/>
                <a:gd name="G12" fmla="?: G10 G7 21600"/>
                <a:gd name="T0" fmla="*/ 20250 w 21600"/>
                <a:gd name="T1" fmla="*/ 10800 h 21600"/>
                <a:gd name="T2" fmla="*/ 10800 w 21600"/>
                <a:gd name="T3" fmla="*/ 21600 h 21600"/>
                <a:gd name="T4" fmla="*/ 1350 w 21600"/>
                <a:gd name="T5" fmla="*/ 10800 h 21600"/>
                <a:gd name="T6" fmla="*/ 10800 w 21600"/>
                <a:gd name="T7" fmla="*/ 0 h 21600"/>
                <a:gd name="T8" fmla="*/ 3150 w 21600"/>
                <a:gd name="T9" fmla="*/ 3150 h 21600"/>
                <a:gd name="T10" fmla="*/ 18450 w 21600"/>
                <a:gd name="T11" fmla="*/ 184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700" y="21600"/>
                  </a:lnTo>
                  <a:lnTo>
                    <a:pt x="189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FFFF"/>
            </a:solidFill>
            <a:ln w="4699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Equipment Control</a:t>
              </a:r>
            </a:p>
          </p:txBody>
        </p:sp>
      </p:grpSp>
      <p:sp>
        <p:nvSpPr>
          <p:cNvPr id="1034" name="Rectangle 24"/>
          <p:cNvSpPr>
            <a:spLocks noChangeArrowheads="1"/>
          </p:cNvSpPr>
          <p:nvPr/>
        </p:nvSpPr>
        <p:spPr bwMode="auto">
          <a:xfrm rot="-5400000">
            <a:off x="4529137" y="3294063"/>
            <a:ext cx="4175125" cy="342900"/>
          </a:xfrm>
          <a:prstGeom prst="rect">
            <a:avLst/>
          </a:prstGeom>
          <a:solidFill>
            <a:srgbClr val="00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Product Asset Management </a:t>
            </a:r>
          </a:p>
        </p:txBody>
      </p:sp>
      <p:sp>
        <p:nvSpPr>
          <p:cNvPr id="1035" name="Text Box 25"/>
          <p:cNvSpPr txBox="1">
            <a:spLocks noChangeArrowheads="1"/>
          </p:cNvSpPr>
          <p:nvPr/>
        </p:nvSpPr>
        <p:spPr bwMode="auto">
          <a:xfrm>
            <a:off x="250825" y="4391025"/>
            <a:ext cx="849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eaLnBrk="1" hangingPunct="1"/>
            <a:r>
              <a:rPr lang="en-GB">
                <a:latin typeface="Tahoma" pitchFamily="34" charset="0"/>
              </a:rPr>
              <a:t>ISA-88</a:t>
            </a:r>
          </a:p>
        </p:txBody>
      </p:sp>
      <p:sp>
        <p:nvSpPr>
          <p:cNvPr id="1036" name="AutoShape 26"/>
          <p:cNvSpPr>
            <a:spLocks/>
          </p:cNvSpPr>
          <p:nvPr/>
        </p:nvSpPr>
        <p:spPr bwMode="auto">
          <a:xfrm>
            <a:off x="1158875" y="3575050"/>
            <a:ext cx="280988" cy="2016125"/>
          </a:xfrm>
          <a:prstGeom prst="leftBrace">
            <a:avLst>
              <a:gd name="adj1" fmla="val 5979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037" name="AutoShape 27"/>
          <p:cNvSpPr>
            <a:spLocks/>
          </p:cNvSpPr>
          <p:nvPr/>
        </p:nvSpPr>
        <p:spPr bwMode="auto">
          <a:xfrm>
            <a:off x="1158875" y="1558925"/>
            <a:ext cx="280988" cy="2016125"/>
          </a:xfrm>
          <a:prstGeom prst="leftBrace">
            <a:avLst>
              <a:gd name="adj1" fmla="val 5979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038" name="Text Box 28"/>
          <p:cNvSpPr txBox="1">
            <a:spLocks noChangeArrowheads="1"/>
          </p:cNvSpPr>
          <p:nvPr/>
        </p:nvSpPr>
        <p:spPr bwMode="auto">
          <a:xfrm>
            <a:off x="277813" y="2327275"/>
            <a:ext cx="849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eaLnBrk="1" hangingPunct="1"/>
            <a:r>
              <a:rPr lang="en-GB">
                <a:latin typeface="Tahoma" pitchFamily="34" charset="0"/>
              </a:rPr>
              <a:t>ISA-95</a:t>
            </a:r>
          </a:p>
        </p:txBody>
      </p:sp>
      <p:sp>
        <p:nvSpPr>
          <p:cNvPr id="1039" name="Rectangle 29"/>
          <p:cNvSpPr>
            <a:spLocks noChangeArrowheads="1"/>
          </p:cNvSpPr>
          <p:nvPr/>
        </p:nvSpPr>
        <p:spPr bwMode="auto">
          <a:xfrm rot="-5400000">
            <a:off x="5499894" y="3294856"/>
            <a:ext cx="4175125" cy="341313"/>
          </a:xfrm>
          <a:prstGeom prst="rect">
            <a:avLst/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Physical Asset Management</a:t>
            </a:r>
          </a:p>
        </p:txBody>
      </p:sp>
      <p:sp>
        <p:nvSpPr>
          <p:cNvPr id="1040" name="Rectangle 30"/>
          <p:cNvSpPr>
            <a:spLocks noChangeArrowheads="1"/>
          </p:cNvSpPr>
          <p:nvPr/>
        </p:nvSpPr>
        <p:spPr bwMode="auto">
          <a:xfrm rot="-5400000">
            <a:off x="5985669" y="3294856"/>
            <a:ext cx="4175125" cy="341313"/>
          </a:xfrm>
          <a:prstGeom prst="rect">
            <a:avLst/>
          </a:prstGeom>
          <a:solidFill>
            <a:srgbClr val="FFCC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Human Asset Management</a:t>
            </a:r>
          </a:p>
        </p:txBody>
      </p:sp>
      <p:sp>
        <p:nvSpPr>
          <p:cNvPr id="1041" name="Text Box 31"/>
          <p:cNvSpPr txBox="1">
            <a:spLocks noChangeArrowheads="1"/>
          </p:cNvSpPr>
          <p:nvPr/>
        </p:nvSpPr>
        <p:spPr bwMode="auto">
          <a:xfrm>
            <a:off x="6589713" y="5757863"/>
            <a:ext cx="15827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eaLnBrk="1" hangingPunct="1"/>
            <a:r>
              <a:rPr lang="en-GB" sz="1600">
                <a:latin typeface="Tahoma" pitchFamily="34" charset="0"/>
              </a:rPr>
              <a:t>ISA-88 + ISA-95</a:t>
            </a:r>
          </a:p>
        </p:txBody>
      </p:sp>
      <p:sp>
        <p:nvSpPr>
          <p:cNvPr id="1042" name="AutoShape 32"/>
          <p:cNvSpPr>
            <a:spLocks/>
          </p:cNvSpPr>
          <p:nvPr/>
        </p:nvSpPr>
        <p:spPr bwMode="auto">
          <a:xfrm rot="-5400000">
            <a:off x="7453300" y="4510100"/>
            <a:ext cx="249014" cy="2341314"/>
          </a:xfrm>
          <a:prstGeom prst="leftBrace">
            <a:avLst>
              <a:gd name="adj1" fmla="val 5463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043" name="Rectangle 33"/>
          <p:cNvSpPr>
            <a:spLocks noChangeArrowheads="1"/>
          </p:cNvSpPr>
          <p:nvPr/>
        </p:nvSpPr>
        <p:spPr bwMode="auto">
          <a:xfrm rot="-5400000">
            <a:off x="6468269" y="3294856"/>
            <a:ext cx="4175125" cy="341313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IT Asset Management</a:t>
            </a:r>
          </a:p>
        </p:txBody>
      </p:sp>
      <p:sp>
        <p:nvSpPr>
          <p:cNvPr id="1044" name="Text Box 34"/>
          <p:cNvSpPr txBox="1">
            <a:spLocks noChangeArrowheads="1"/>
          </p:cNvSpPr>
          <p:nvPr/>
        </p:nvSpPr>
        <p:spPr bwMode="auto">
          <a:xfrm>
            <a:off x="8244408" y="5656287"/>
            <a:ext cx="7191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>
            <a:spAutoFit/>
          </a:bodyPr>
          <a:lstStyle/>
          <a:p>
            <a:pPr algn="ctr" eaLnBrk="1" hangingPunct="1"/>
            <a:r>
              <a:rPr lang="en-GB" sz="1600" dirty="0">
                <a:latin typeface="Tahoma" pitchFamily="34" charset="0"/>
              </a:rPr>
              <a:t>TOGAF</a:t>
            </a:r>
          </a:p>
          <a:p>
            <a:pPr algn="ctr" eaLnBrk="1" hangingPunct="1"/>
            <a:r>
              <a:rPr lang="en-GB" sz="1600" dirty="0">
                <a:latin typeface="Tahoma" pitchFamily="34" charset="0"/>
              </a:rPr>
              <a:t>ITIL</a:t>
            </a:r>
          </a:p>
        </p:txBody>
      </p:sp>
      <p:sp>
        <p:nvSpPr>
          <p:cNvPr id="1045" name="Rectangle 35"/>
          <p:cNvSpPr>
            <a:spLocks noChangeArrowheads="1"/>
          </p:cNvSpPr>
          <p:nvPr/>
        </p:nvSpPr>
        <p:spPr bwMode="auto">
          <a:xfrm rot="-5400000">
            <a:off x="5030787" y="3294063"/>
            <a:ext cx="4175125" cy="3429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/>
            <a:r>
              <a:rPr lang="fr-FR" sz="2400">
                <a:latin typeface="Arial Narrow" pitchFamily="34" charset="0"/>
              </a:rPr>
              <a:t>Inventory Asset Management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IIPS Scope in Industrial Architecture framework</a:t>
            </a:r>
          </a:p>
        </p:txBody>
      </p:sp>
      <p:sp>
        <p:nvSpPr>
          <p:cNvPr id="20483" name="Espace réservé du pied de page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20484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9E26084-1EC2-453A-B1B4-F84A732FF502}" type="slidenum">
              <a:rPr lang="en-GB"/>
              <a:pPr/>
              <a:t>18</a:t>
            </a:fld>
            <a:endParaRPr lang="en-GB"/>
          </a:p>
        </p:txBody>
      </p:sp>
      <p:sp>
        <p:nvSpPr>
          <p:cNvPr id="20485" name="AutoShape 3"/>
          <p:cNvSpPr>
            <a:spLocks noChangeArrowheads="1"/>
          </p:cNvSpPr>
          <p:nvPr/>
        </p:nvSpPr>
        <p:spPr bwMode="auto">
          <a:xfrm>
            <a:off x="287338" y="946150"/>
            <a:ext cx="8677275" cy="612775"/>
          </a:xfrm>
          <a:prstGeom prst="roundRect">
            <a:avLst>
              <a:gd name="adj" fmla="val 36921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800" b="1"/>
              <a:t>Business Information Processing Systems</a:t>
            </a:r>
          </a:p>
          <a:p>
            <a:pPr algn="ctr"/>
            <a:r>
              <a:rPr lang="en-GB" sz="1600">
                <a:solidFill>
                  <a:schemeClr val="bg2"/>
                </a:solidFill>
              </a:rPr>
              <a:t>Marketing, R&amp;D, HR, Engineering, Sales, Purchasing, Finance/accounting, planning </a:t>
            </a:r>
          </a:p>
        </p:txBody>
      </p:sp>
      <p:sp>
        <p:nvSpPr>
          <p:cNvPr id="20486" name="AutoShape 4"/>
          <p:cNvSpPr>
            <a:spLocks noChangeArrowheads="1"/>
          </p:cNvSpPr>
          <p:nvPr/>
        </p:nvSpPr>
        <p:spPr bwMode="auto">
          <a:xfrm>
            <a:off x="287338" y="1858963"/>
            <a:ext cx="8677275" cy="4198937"/>
          </a:xfrm>
          <a:prstGeom prst="roundRect">
            <a:avLst>
              <a:gd name="adj" fmla="val 5477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bIns="0" anchorCtr="1"/>
          <a:lstStyle/>
          <a:p>
            <a:pPr algn="ctr"/>
            <a:r>
              <a:rPr lang="en-GB" sz="1800" b="1"/>
              <a:t>Industrial Information Processing Systems</a:t>
            </a:r>
          </a:p>
        </p:txBody>
      </p:sp>
      <p:sp>
        <p:nvSpPr>
          <p:cNvPr id="20487" name="Rectangle 5"/>
          <p:cNvSpPr>
            <a:spLocks noChangeArrowheads="1"/>
          </p:cNvSpPr>
          <p:nvPr/>
        </p:nvSpPr>
        <p:spPr bwMode="auto">
          <a:xfrm>
            <a:off x="503238" y="2530475"/>
            <a:ext cx="4213225" cy="903288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tIns="0" bIns="0" anchor="ctr"/>
          <a:lstStyle/>
          <a:p>
            <a:pPr algn="ctr">
              <a:lnSpc>
                <a:spcPct val="90000"/>
              </a:lnSpc>
            </a:pPr>
            <a:r>
              <a:rPr lang="en-GB" sz="1600" b="1" dirty="0" smtClean="0">
                <a:solidFill>
                  <a:schemeClr val="bg2"/>
                </a:solidFill>
              </a:rPr>
              <a:t>Operations </a:t>
            </a:r>
            <a:r>
              <a:rPr lang="en-GB" sz="1600" b="1" dirty="0">
                <a:solidFill>
                  <a:schemeClr val="bg2"/>
                </a:solidFill>
              </a:rPr>
              <a:t>Process Management</a:t>
            </a:r>
          </a:p>
          <a:p>
            <a:pPr algn="ctr">
              <a:lnSpc>
                <a:spcPct val="90000"/>
              </a:lnSpc>
            </a:pPr>
            <a:r>
              <a:rPr lang="en-GB" sz="1600" dirty="0">
                <a:solidFill>
                  <a:schemeClr val="bg2"/>
                </a:solidFill>
              </a:rPr>
              <a:t>Resource &amp; Definitions Management</a:t>
            </a:r>
          </a:p>
          <a:p>
            <a:pPr algn="ctr">
              <a:lnSpc>
                <a:spcPct val="90000"/>
              </a:lnSpc>
            </a:pPr>
            <a:r>
              <a:rPr lang="en-GB" sz="1600" dirty="0">
                <a:solidFill>
                  <a:schemeClr val="bg2"/>
                </a:solidFill>
              </a:rPr>
              <a:t>Scheduling, Dispatching, </a:t>
            </a:r>
          </a:p>
          <a:p>
            <a:pPr algn="ctr">
              <a:lnSpc>
                <a:spcPct val="90000"/>
              </a:lnSpc>
            </a:pPr>
            <a:r>
              <a:rPr lang="en-GB" sz="1600" dirty="0">
                <a:solidFill>
                  <a:schemeClr val="bg2"/>
                </a:solidFill>
              </a:rPr>
              <a:t>Analysis, Performance, Tracking, Reporting</a:t>
            </a:r>
          </a:p>
        </p:txBody>
      </p:sp>
      <p:sp>
        <p:nvSpPr>
          <p:cNvPr id="20488" name="Rectangle 6"/>
          <p:cNvSpPr>
            <a:spLocks noChangeArrowheads="1"/>
          </p:cNvSpPr>
          <p:nvPr/>
        </p:nvSpPr>
        <p:spPr bwMode="auto">
          <a:xfrm>
            <a:off x="503238" y="3968750"/>
            <a:ext cx="4213225" cy="50482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tIns="0" bIns="0" anchor="ctr"/>
          <a:lstStyle/>
          <a:p>
            <a:pPr algn="ctr">
              <a:lnSpc>
                <a:spcPct val="90000"/>
              </a:lnSpc>
            </a:pPr>
            <a:r>
              <a:rPr lang="en-GB" sz="1600" b="1">
                <a:solidFill>
                  <a:schemeClr val="bg2"/>
                </a:solidFill>
              </a:rPr>
              <a:t>Physical Process Management</a:t>
            </a:r>
          </a:p>
          <a:p>
            <a:pPr algn="ctr">
              <a:lnSpc>
                <a:spcPct val="90000"/>
              </a:lnSpc>
            </a:pPr>
            <a:r>
              <a:rPr lang="en-GB" sz="1600">
                <a:solidFill>
                  <a:schemeClr val="bg2"/>
                </a:solidFill>
              </a:rPr>
              <a:t>Work Segments &amp; Resources</a:t>
            </a:r>
          </a:p>
        </p:txBody>
      </p:sp>
      <p:sp>
        <p:nvSpPr>
          <p:cNvPr id="20489" name="Rectangle 7"/>
          <p:cNvSpPr>
            <a:spLocks noChangeArrowheads="1"/>
          </p:cNvSpPr>
          <p:nvPr/>
        </p:nvSpPr>
        <p:spPr bwMode="auto">
          <a:xfrm>
            <a:off x="503238" y="5408613"/>
            <a:ext cx="4213225" cy="46831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tIns="0" bIns="0" anchor="ctr"/>
          <a:lstStyle/>
          <a:p>
            <a:pPr algn="ctr">
              <a:lnSpc>
                <a:spcPct val="90000"/>
              </a:lnSpc>
            </a:pPr>
            <a:r>
              <a:rPr lang="en-GB" sz="1600" b="1">
                <a:solidFill>
                  <a:schemeClr val="bg2"/>
                </a:solidFill>
              </a:rPr>
              <a:t>Equipment Control</a:t>
            </a:r>
          </a:p>
          <a:p>
            <a:pPr algn="ctr">
              <a:lnSpc>
                <a:spcPct val="90000"/>
              </a:lnSpc>
            </a:pPr>
            <a:r>
              <a:rPr lang="en-GB" sz="1600">
                <a:solidFill>
                  <a:schemeClr val="bg2"/>
                </a:solidFill>
              </a:rPr>
              <a:t>Basic, Procedural, Coordination Control</a:t>
            </a:r>
          </a:p>
        </p:txBody>
      </p:sp>
      <p:sp>
        <p:nvSpPr>
          <p:cNvPr id="20490" name="AutoShape 8"/>
          <p:cNvSpPr>
            <a:spLocks noChangeArrowheads="1"/>
          </p:cNvSpPr>
          <p:nvPr/>
        </p:nvSpPr>
        <p:spPr bwMode="auto">
          <a:xfrm>
            <a:off x="6119813" y="4006850"/>
            <a:ext cx="2700337" cy="1979613"/>
          </a:xfrm>
          <a:prstGeom prst="leftArrow">
            <a:avLst>
              <a:gd name="adj1" fmla="val 87435"/>
              <a:gd name="adj2" fmla="val 2718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GB" sz="1600"/>
              <a:t>Risk &amp; Safety</a:t>
            </a:r>
          </a:p>
          <a:p>
            <a:r>
              <a:rPr lang="en-GB" sz="1600"/>
              <a:t>Information</a:t>
            </a:r>
          </a:p>
          <a:p>
            <a:r>
              <a:rPr lang="en-GB" sz="1600"/>
              <a:t>Configurations</a:t>
            </a:r>
          </a:p>
          <a:p>
            <a:r>
              <a:rPr lang="en-GB" sz="1600"/>
              <a:t>Documentation</a:t>
            </a:r>
          </a:p>
          <a:p>
            <a:r>
              <a:rPr lang="en-GB" sz="1600"/>
              <a:t>Regulation</a:t>
            </a:r>
          </a:p>
          <a:p>
            <a:r>
              <a:rPr lang="en-GB" sz="1600"/>
              <a:t>Incidents &amp; Deviations</a:t>
            </a:r>
          </a:p>
          <a:p>
            <a:r>
              <a:rPr lang="en-GB" sz="1600"/>
              <a:t>…</a:t>
            </a:r>
          </a:p>
        </p:txBody>
      </p:sp>
      <p:sp>
        <p:nvSpPr>
          <p:cNvPr id="20491" name="AutoShape 9"/>
          <p:cNvSpPr>
            <a:spLocks noChangeArrowheads="1"/>
          </p:cNvSpPr>
          <p:nvPr/>
        </p:nvSpPr>
        <p:spPr bwMode="auto">
          <a:xfrm>
            <a:off x="1617663" y="3502025"/>
            <a:ext cx="2017712" cy="431800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492" name="AutoShape 10"/>
          <p:cNvSpPr>
            <a:spLocks noChangeArrowheads="1"/>
          </p:cNvSpPr>
          <p:nvPr/>
        </p:nvSpPr>
        <p:spPr bwMode="auto">
          <a:xfrm>
            <a:off x="1617663" y="4976813"/>
            <a:ext cx="2017712" cy="431800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493" name="AutoShape 11"/>
          <p:cNvSpPr>
            <a:spLocks noChangeArrowheads="1"/>
          </p:cNvSpPr>
          <p:nvPr/>
        </p:nvSpPr>
        <p:spPr bwMode="auto">
          <a:xfrm>
            <a:off x="6119813" y="2133600"/>
            <a:ext cx="2700337" cy="1800225"/>
          </a:xfrm>
          <a:prstGeom prst="leftArrow">
            <a:avLst>
              <a:gd name="adj1" fmla="val 88639"/>
              <a:gd name="adj2" fmla="val 3060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GB" sz="1600"/>
              <a:t>Production</a:t>
            </a:r>
          </a:p>
          <a:p>
            <a:r>
              <a:rPr lang="en-GB" sz="1600"/>
              <a:t>Inventory, Logistics</a:t>
            </a:r>
          </a:p>
          <a:p>
            <a:r>
              <a:rPr lang="en-GB" sz="1600"/>
              <a:t>Quality</a:t>
            </a:r>
          </a:p>
          <a:p>
            <a:r>
              <a:rPr lang="en-GB" sz="1600"/>
              <a:t>Maintenance</a:t>
            </a:r>
          </a:p>
          <a:p>
            <a:r>
              <a:rPr lang="en-GB" sz="1600"/>
              <a:t>Tooling</a:t>
            </a:r>
          </a:p>
          <a:p>
            <a:r>
              <a:rPr lang="en-GB" sz="1600"/>
              <a:t>…</a:t>
            </a:r>
          </a:p>
        </p:txBody>
      </p:sp>
      <p:sp>
        <p:nvSpPr>
          <p:cNvPr id="20494" name="AutoShape 12"/>
          <p:cNvSpPr>
            <a:spLocks noChangeArrowheads="1"/>
          </p:cNvSpPr>
          <p:nvPr/>
        </p:nvSpPr>
        <p:spPr bwMode="auto">
          <a:xfrm>
            <a:off x="1617663" y="1566863"/>
            <a:ext cx="2017712" cy="963612"/>
          </a:xfrm>
          <a:prstGeom prst="upDownArrow">
            <a:avLst>
              <a:gd name="adj1" fmla="val 50000"/>
              <a:gd name="adj2" fmla="val 2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495" name="AutoShape 13"/>
          <p:cNvSpPr>
            <a:spLocks/>
          </p:cNvSpPr>
          <p:nvPr/>
        </p:nvSpPr>
        <p:spPr bwMode="auto">
          <a:xfrm rot="-5400000">
            <a:off x="5021262" y="5013326"/>
            <a:ext cx="1063625" cy="381000"/>
          </a:xfrm>
          <a:prstGeom prst="rightBracket">
            <a:avLst>
              <a:gd name="adj" fmla="val 833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/>
              <a:t>ISA88</a:t>
            </a:r>
          </a:p>
        </p:txBody>
      </p:sp>
      <p:sp>
        <p:nvSpPr>
          <p:cNvPr id="20496" name="Text Box 14"/>
          <p:cNvSpPr txBox="1">
            <a:spLocks noChangeArrowheads="1"/>
          </p:cNvSpPr>
          <p:nvPr/>
        </p:nvSpPr>
        <p:spPr bwMode="auto">
          <a:xfrm rot="-5400000">
            <a:off x="5144294" y="3059907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/>
              <a:t>ISA95</a:t>
            </a:r>
          </a:p>
        </p:txBody>
      </p:sp>
      <p:sp>
        <p:nvSpPr>
          <p:cNvPr id="20497" name="AutoShape 15"/>
          <p:cNvSpPr>
            <a:spLocks/>
          </p:cNvSpPr>
          <p:nvPr/>
        </p:nvSpPr>
        <p:spPr bwMode="auto">
          <a:xfrm>
            <a:off x="5003800" y="2636838"/>
            <a:ext cx="252413" cy="1836737"/>
          </a:xfrm>
          <a:prstGeom prst="rightBracket">
            <a:avLst>
              <a:gd name="adj" fmla="val 6063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498" name="AutoShape 16"/>
          <p:cNvSpPr>
            <a:spLocks/>
          </p:cNvSpPr>
          <p:nvPr/>
        </p:nvSpPr>
        <p:spPr bwMode="auto">
          <a:xfrm>
            <a:off x="5003800" y="4508500"/>
            <a:ext cx="287338" cy="1370013"/>
          </a:xfrm>
          <a:prstGeom prst="rightBracket">
            <a:avLst>
              <a:gd name="adj" fmla="val 3973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499" name="Rectangle 17"/>
          <p:cNvSpPr>
            <a:spLocks noChangeArrowheads="1"/>
          </p:cNvSpPr>
          <p:nvPr/>
        </p:nvSpPr>
        <p:spPr bwMode="auto">
          <a:xfrm>
            <a:off x="503238" y="4473575"/>
            <a:ext cx="4213225" cy="5048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tIns="0" bIns="0" anchor="ctr"/>
          <a:lstStyle/>
          <a:p>
            <a:pPr algn="ctr">
              <a:lnSpc>
                <a:spcPct val="90000"/>
              </a:lnSpc>
            </a:pPr>
            <a:r>
              <a:rPr lang="en-GB" sz="1600" b="1">
                <a:solidFill>
                  <a:schemeClr val="bg2"/>
                </a:solidFill>
              </a:rPr>
              <a:t>Physical Process Control</a:t>
            </a:r>
          </a:p>
          <a:p>
            <a:pPr algn="ctr">
              <a:lnSpc>
                <a:spcPct val="90000"/>
              </a:lnSpc>
            </a:pPr>
            <a:r>
              <a:rPr lang="en-GB" sz="1600">
                <a:solidFill>
                  <a:schemeClr val="bg2"/>
                </a:solidFill>
              </a:rPr>
              <a:t>Operating procedures, Routings, Recipes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Common IT systems involved</a:t>
            </a:r>
          </a:p>
        </p:txBody>
      </p:sp>
      <p:sp>
        <p:nvSpPr>
          <p:cNvPr id="2062" name="Espace réservé du pied de page 10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2057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C491916-ED9D-4A36-A08A-E74349DE531E}" type="slidenum">
              <a:rPr lang="en-GB"/>
              <a:pPr/>
              <a:t>19</a:t>
            </a:fld>
            <a:endParaRPr lang="en-GB"/>
          </a:p>
        </p:txBody>
      </p:sp>
      <p:grpSp>
        <p:nvGrpSpPr>
          <p:cNvPr id="10" name="Diagram 3"/>
          <p:cNvGrpSpPr>
            <a:grpSpLocks noChangeAspect="1"/>
          </p:cNvGrpSpPr>
          <p:nvPr/>
        </p:nvGrpSpPr>
        <p:grpSpPr bwMode="auto">
          <a:xfrm>
            <a:off x="1943100" y="1016000"/>
            <a:ext cx="4897438" cy="5076825"/>
            <a:chOff x="1224" y="640"/>
            <a:chExt cx="3085" cy="3198"/>
          </a:xfrm>
        </p:grpSpPr>
        <p:sp>
          <p:nvSpPr>
            <p:cNvPr id="11" name="_s2052"/>
            <p:cNvSpPr>
              <a:spLocks noChangeArrowheads="1"/>
            </p:cNvSpPr>
            <p:nvPr/>
          </p:nvSpPr>
          <p:spPr bwMode="auto">
            <a:xfrm flipV="1">
              <a:off x="2403" y="979"/>
              <a:ext cx="728" cy="630"/>
            </a:xfrm>
            <a:custGeom>
              <a:avLst/>
              <a:gdLst>
                <a:gd name="G0" fmla="+- 10800 0 0"/>
                <a:gd name="G1" fmla="+- 21600 0 10800"/>
                <a:gd name="G2" fmla="*/ 10800 1 2"/>
                <a:gd name="G3" fmla="+- 21600 0 G2"/>
                <a:gd name="G4" fmla="+/ 10800 21600 2"/>
                <a:gd name="G5" fmla="+/ G1 0 2"/>
                <a:gd name="G6" fmla="*/ 21600 21600 10800"/>
                <a:gd name="G7" fmla="*/ G6 1 2"/>
                <a:gd name="G8" fmla="+- 21600 0 G7"/>
                <a:gd name="G9" fmla="*/ 21600 1 2"/>
                <a:gd name="G10" fmla="+- 10800 0 G9"/>
                <a:gd name="G11" fmla="?: G10 G8 0"/>
                <a:gd name="G12" fmla="?: G10 G7 21600"/>
                <a:gd name="T0" fmla="*/ 16200 w 21600"/>
                <a:gd name="T1" fmla="*/ 10800 h 21600"/>
                <a:gd name="T2" fmla="*/ 10800 w 21600"/>
                <a:gd name="T3" fmla="*/ 21600 h 21600"/>
                <a:gd name="T4" fmla="*/ 5400 w 21600"/>
                <a:gd name="T5" fmla="*/ 10800 h 21600"/>
                <a:gd name="T6" fmla="*/ 10800 w 21600"/>
                <a:gd name="T7" fmla="*/ 0 h 21600"/>
                <a:gd name="T8" fmla="*/ 7200 w 21600"/>
                <a:gd name="T9" fmla="*/ 7200 h 21600"/>
                <a:gd name="T10" fmla="*/ 14400 w 21600"/>
                <a:gd name="T11" fmla="*/ 144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00" y="21600"/>
                  </a:lnTo>
                  <a:lnTo>
                    <a:pt x="108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99CC"/>
            </a:solidFill>
            <a:ln w="4699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Operations Process Management</a:t>
              </a:r>
            </a:p>
          </p:txBody>
        </p:sp>
        <p:sp>
          <p:nvSpPr>
            <p:cNvPr id="12" name="_s2053"/>
            <p:cNvSpPr>
              <a:spLocks noChangeArrowheads="1"/>
            </p:cNvSpPr>
            <p:nvPr/>
          </p:nvSpPr>
          <p:spPr bwMode="auto">
            <a:xfrm flipV="1">
              <a:off x="2040" y="1609"/>
              <a:ext cx="1454" cy="63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99"/>
            </a:solidFill>
            <a:ln w="4699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Physical Process Management</a:t>
              </a:r>
            </a:p>
          </p:txBody>
        </p:sp>
        <p:sp>
          <p:nvSpPr>
            <p:cNvPr id="13" name="_s2054"/>
            <p:cNvSpPr>
              <a:spLocks noChangeArrowheads="1"/>
            </p:cNvSpPr>
            <p:nvPr/>
          </p:nvSpPr>
          <p:spPr bwMode="auto">
            <a:xfrm flipV="1">
              <a:off x="1676" y="2239"/>
              <a:ext cx="2182" cy="630"/>
            </a:xfrm>
            <a:custGeom>
              <a:avLst/>
              <a:gdLst>
                <a:gd name="G0" fmla="+- 3600 0 0"/>
                <a:gd name="G1" fmla="+- 21600 0 3600"/>
                <a:gd name="G2" fmla="*/ 3600 1 2"/>
                <a:gd name="G3" fmla="+- 21600 0 G2"/>
                <a:gd name="G4" fmla="+/ 3600 21600 2"/>
                <a:gd name="G5" fmla="+/ G1 0 2"/>
                <a:gd name="G6" fmla="*/ 21600 21600 3600"/>
                <a:gd name="G7" fmla="*/ G6 1 2"/>
                <a:gd name="G8" fmla="+- 21600 0 G7"/>
                <a:gd name="G9" fmla="*/ 21600 1 2"/>
                <a:gd name="G10" fmla="+- 3600 0 G9"/>
                <a:gd name="G11" fmla="?: G10 G8 0"/>
                <a:gd name="G12" fmla="?: G10 G7 21600"/>
                <a:gd name="T0" fmla="*/ 19800 w 21600"/>
                <a:gd name="T1" fmla="*/ 10800 h 21600"/>
                <a:gd name="T2" fmla="*/ 10800 w 21600"/>
                <a:gd name="T3" fmla="*/ 21600 h 21600"/>
                <a:gd name="T4" fmla="*/ 1800 w 21600"/>
                <a:gd name="T5" fmla="*/ 10800 h 21600"/>
                <a:gd name="T6" fmla="*/ 10800 w 21600"/>
                <a:gd name="T7" fmla="*/ 0 h 21600"/>
                <a:gd name="T8" fmla="*/ 3600 w 21600"/>
                <a:gd name="T9" fmla="*/ 3600 h 21600"/>
                <a:gd name="T10" fmla="*/ 18000 w 21600"/>
                <a:gd name="T11" fmla="*/ 18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3600" y="21600"/>
                  </a:lnTo>
                  <a:lnTo>
                    <a:pt x="180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FFCC"/>
            </a:solidFill>
            <a:ln w="4699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Physical Process Control</a:t>
              </a:r>
            </a:p>
          </p:txBody>
        </p:sp>
        <p:sp>
          <p:nvSpPr>
            <p:cNvPr id="14" name="_s2055"/>
            <p:cNvSpPr>
              <a:spLocks noChangeArrowheads="1"/>
            </p:cNvSpPr>
            <p:nvPr/>
          </p:nvSpPr>
          <p:spPr bwMode="auto">
            <a:xfrm flipV="1">
              <a:off x="1312" y="2869"/>
              <a:ext cx="2910" cy="630"/>
            </a:xfrm>
            <a:custGeom>
              <a:avLst/>
              <a:gdLst>
                <a:gd name="G0" fmla="+- 2700 0 0"/>
                <a:gd name="G1" fmla="+- 21600 0 2700"/>
                <a:gd name="G2" fmla="*/ 2700 1 2"/>
                <a:gd name="G3" fmla="+- 21600 0 G2"/>
                <a:gd name="G4" fmla="+/ 2700 21600 2"/>
                <a:gd name="G5" fmla="+/ G1 0 2"/>
                <a:gd name="G6" fmla="*/ 21600 21600 2700"/>
                <a:gd name="G7" fmla="*/ G6 1 2"/>
                <a:gd name="G8" fmla="+- 21600 0 G7"/>
                <a:gd name="G9" fmla="*/ 21600 1 2"/>
                <a:gd name="G10" fmla="+- 2700 0 G9"/>
                <a:gd name="G11" fmla="?: G10 G8 0"/>
                <a:gd name="G12" fmla="?: G10 G7 21600"/>
                <a:gd name="T0" fmla="*/ 20250 w 21600"/>
                <a:gd name="T1" fmla="*/ 10800 h 21600"/>
                <a:gd name="T2" fmla="*/ 10800 w 21600"/>
                <a:gd name="T3" fmla="*/ 21600 h 21600"/>
                <a:gd name="T4" fmla="*/ 1350 w 21600"/>
                <a:gd name="T5" fmla="*/ 10800 h 21600"/>
                <a:gd name="T6" fmla="*/ 10800 w 21600"/>
                <a:gd name="T7" fmla="*/ 0 h 21600"/>
                <a:gd name="T8" fmla="*/ 3150 w 21600"/>
                <a:gd name="T9" fmla="*/ 3150 h 21600"/>
                <a:gd name="T10" fmla="*/ 18450 w 21600"/>
                <a:gd name="T11" fmla="*/ 184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700" y="21600"/>
                  </a:lnTo>
                  <a:lnTo>
                    <a:pt x="189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FFFF"/>
            </a:solidFill>
            <a:ln w="4699" algn="in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Equipment Control</a:t>
              </a:r>
            </a:p>
          </p:txBody>
        </p:sp>
      </p:grpSp>
      <p:sp>
        <p:nvSpPr>
          <p:cNvPr id="2058" name="Text Box 18"/>
          <p:cNvSpPr txBox="1">
            <a:spLocks noChangeArrowheads="1"/>
          </p:cNvSpPr>
          <p:nvPr/>
        </p:nvSpPr>
        <p:spPr bwMode="auto">
          <a:xfrm>
            <a:off x="358775" y="3797300"/>
            <a:ext cx="78898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>
                <a:latin typeface="Arial Black" pitchFamily="34" charset="0"/>
              </a:rPr>
              <a:t>MES</a:t>
            </a:r>
          </a:p>
        </p:txBody>
      </p:sp>
      <p:sp>
        <p:nvSpPr>
          <p:cNvPr id="2059" name="Text Box 19"/>
          <p:cNvSpPr txBox="1">
            <a:spLocks noChangeArrowheads="1"/>
          </p:cNvSpPr>
          <p:nvPr/>
        </p:nvSpPr>
        <p:spPr bwMode="auto">
          <a:xfrm>
            <a:off x="6767513" y="4410075"/>
            <a:ext cx="2125662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>
                <a:latin typeface="Arial Black" pitchFamily="34" charset="0"/>
              </a:rPr>
              <a:t>AUTOMATION</a:t>
            </a:r>
          </a:p>
        </p:txBody>
      </p:sp>
      <p:sp>
        <p:nvSpPr>
          <p:cNvPr id="2060" name="Text Box 20"/>
          <p:cNvSpPr txBox="1">
            <a:spLocks noChangeArrowheads="1"/>
          </p:cNvSpPr>
          <p:nvPr/>
        </p:nvSpPr>
        <p:spPr bwMode="auto">
          <a:xfrm>
            <a:off x="323850" y="1673225"/>
            <a:ext cx="74612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>
                <a:latin typeface="Arial Black" pitchFamily="34" charset="0"/>
              </a:rPr>
              <a:t>ERP</a:t>
            </a:r>
          </a:p>
        </p:txBody>
      </p:sp>
      <p:sp>
        <p:nvSpPr>
          <p:cNvPr id="2061" name="Freeform 21"/>
          <p:cNvSpPr>
            <a:spLocks/>
          </p:cNvSpPr>
          <p:nvPr/>
        </p:nvSpPr>
        <p:spPr bwMode="auto">
          <a:xfrm>
            <a:off x="0" y="2182813"/>
            <a:ext cx="9156700" cy="2376487"/>
          </a:xfrm>
          <a:custGeom>
            <a:avLst/>
            <a:gdLst>
              <a:gd name="T0" fmla="*/ 4 w 5768"/>
              <a:gd name="T1" fmla="*/ 1497 h 1497"/>
              <a:gd name="T2" fmla="*/ 2852 w 5768"/>
              <a:gd name="T3" fmla="*/ 1493 h 1497"/>
              <a:gd name="T4" fmla="*/ 2848 w 5768"/>
              <a:gd name="T5" fmla="*/ 865 h 1497"/>
              <a:gd name="T6" fmla="*/ 5760 w 5768"/>
              <a:gd name="T7" fmla="*/ 857 h 1497"/>
              <a:gd name="T8" fmla="*/ 5768 w 5768"/>
              <a:gd name="T9" fmla="*/ 0 h 1497"/>
              <a:gd name="T10" fmla="*/ 0 w 5768"/>
              <a:gd name="T11" fmla="*/ 1 h 1497"/>
              <a:gd name="T12" fmla="*/ 4 w 5768"/>
              <a:gd name="T13" fmla="*/ 1497 h 149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768"/>
              <a:gd name="T22" fmla="*/ 0 h 1497"/>
              <a:gd name="T23" fmla="*/ 5768 w 5768"/>
              <a:gd name="T24" fmla="*/ 1497 h 149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768" h="1497">
                <a:moveTo>
                  <a:pt x="4" y="1497"/>
                </a:moveTo>
                <a:lnTo>
                  <a:pt x="2852" y="1493"/>
                </a:lnTo>
                <a:lnTo>
                  <a:pt x="2848" y="865"/>
                </a:lnTo>
                <a:lnTo>
                  <a:pt x="5760" y="857"/>
                </a:lnTo>
                <a:lnTo>
                  <a:pt x="5768" y="0"/>
                </a:lnTo>
                <a:lnTo>
                  <a:pt x="0" y="1"/>
                </a:lnTo>
                <a:lnTo>
                  <a:pt x="4" y="1497"/>
                </a:lnTo>
                <a:close/>
              </a:path>
            </a:pathLst>
          </a:custGeom>
          <a:solidFill>
            <a:srgbClr val="C0C0C0">
              <a:alpha val="25098"/>
            </a:srgb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Agenda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ISA-88 snapshot</a:t>
            </a:r>
          </a:p>
          <a:p>
            <a:r>
              <a:rPr lang="en-GB" dirty="0" smtClean="0"/>
              <a:t>ISA-95 snapshot</a:t>
            </a:r>
          </a:p>
          <a:p>
            <a:r>
              <a:rPr lang="en-GB" dirty="0" smtClean="0"/>
              <a:t>IIPS Lifecycle</a:t>
            </a:r>
          </a:p>
          <a:p>
            <a:r>
              <a:rPr lang="en-GB" dirty="0" smtClean="0"/>
              <a:t>CCM modelling framework</a:t>
            </a:r>
          </a:p>
          <a:p>
            <a:r>
              <a:rPr lang="en-GB" dirty="0" smtClean="0"/>
              <a:t>ISA-88/95 based Models and Objects</a:t>
            </a:r>
          </a:p>
          <a:p>
            <a:r>
              <a:rPr lang="en-GB" dirty="0" smtClean="0"/>
              <a:t>ISA-88/95 in Production Lifecycles</a:t>
            </a:r>
          </a:p>
          <a:p>
            <a:r>
              <a:rPr lang="en-GB" dirty="0" smtClean="0"/>
              <a:t>Methodology</a:t>
            </a:r>
          </a:p>
        </p:txBody>
      </p:sp>
      <p:sp>
        <p:nvSpPr>
          <p:cNvPr id="11267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11268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3B2B775-AE92-443B-8062-00CF337D281F}" type="slidenum">
              <a:rPr lang="en-GB"/>
              <a:pPr/>
              <a:t>2</a:t>
            </a:fld>
            <a:endParaRPr lang="en-GB"/>
          </a:p>
        </p:txBody>
      </p:sp>
      <p:sp>
        <p:nvSpPr>
          <p:cNvPr id="11271" name="Rectangle 4"/>
          <p:cNvSpPr>
            <a:spLocks noChangeArrowheads="1"/>
          </p:cNvSpPr>
          <p:nvPr/>
        </p:nvSpPr>
        <p:spPr bwMode="auto">
          <a:xfrm>
            <a:off x="0" y="1128681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Agenda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ISA-88 snapshot</a:t>
            </a:r>
          </a:p>
          <a:p>
            <a:r>
              <a:rPr lang="en-GB" dirty="0" smtClean="0"/>
              <a:t>ISA-95 snapshot</a:t>
            </a:r>
          </a:p>
          <a:p>
            <a:r>
              <a:rPr lang="en-GB" dirty="0" smtClean="0"/>
              <a:t>IIPS Lifecycle</a:t>
            </a:r>
          </a:p>
          <a:p>
            <a:r>
              <a:rPr lang="en-GB" dirty="0" smtClean="0"/>
              <a:t>CCM modelling framework</a:t>
            </a:r>
          </a:p>
          <a:p>
            <a:r>
              <a:rPr lang="en-GB" dirty="0" smtClean="0"/>
              <a:t>ISA-88/95 based Models and Objects</a:t>
            </a:r>
          </a:p>
          <a:p>
            <a:r>
              <a:rPr lang="en-GB" dirty="0" smtClean="0"/>
              <a:t>ISA-88/95 in Production Lifecycles</a:t>
            </a:r>
          </a:p>
          <a:p>
            <a:r>
              <a:rPr lang="en-GB" dirty="0" smtClean="0"/>
              <a:t>Methodology</a:t>
            </a:r>
          </a:p>
        </p:txBody>
      </p:sp>
      <p:sp>
        <p:nvSpPr>
          <p:cNvPr id="21510" name="Espace réservé du pied de page 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21508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1423DBF-7F52-43D3-AAA2-5B1CD766FED0}" type="slidenum">
              <a:rPr lang="en-GB"/>
              <a:pPr/>
              <a:t>20</a:t>
            </a:fld>
            <a:endParaRPr lang="en-GB"/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0" y="2589201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ISA88 Process model (Processing Requirement)</a:t>
            </a:r>
          </a:p>
        </p:txBody>
      </p:sp>
      <p:sp>
        <p:nvSpPr>
          <p:cNvPr id="3113" name="Espace réservé du pied de page 4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3081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E0219B3-ECED-4E97-9A35-4BF0EC5E0228}" type="slidenum">
              <a:rPr lang="en-GB"/>
              <a:pPr/>
              <a:t>21</a:t>
            </a:fld>
            <a:endParaRPr lang="en-GB"/>
          </a:p>
        </p:txBody>
      </p:sp>
      <p:sp>
        <p:nvSpPr>
          <p:cNvPr id="1826820" name="Rectangle 4"/>
          <p:cNvSpPr>
            <a:spLocks noChangeArrowheads="1"/>
          </p:cNvSpPr>
          <p:nvPr/>
        </p:nvSpPr>
        <p:spPr bwMode="auto">
          <a:xfrm>
            <a:off x="755650" y="1449388"/>
            <a:ext cx="1220788" cy="665162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Process</a:t>
            </a:r>
          </a:p>
        </p:txBody>
      </p:sp>
      <p:sp>
        <p:nvSpPr>
          <p:cNvPr id="1826821" name="Rectangle 5"/>
          <p:cNvSpPr>
            <a:spLocks noChangeArrowheads="1"/>
          </p:cNvSpPr>
          <p:nvPr/>
        </p:nvSpPr>
        <p:spPr bwMode="auto">
          <a:xfrm>
            <a:off x="1700213" y="2336800"/>
            <a:ext cx="1220787" cy="666750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26822" name="Rectangle 6"/>
          <p:cNvSpPr>
            <a:spLocks noChangeArrowheads="1"/>
          </p:cNvSpPr>
          <p:nvPr/>
        </p:nvSpPr>
        <p:spPr bwMode="auto">
          <a:xfrm>
            <a:off x="1811338" y="2447925"/>
            <a:ext cx="1220787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26823" name="Rectangle 7"/>
          <p:cNvSpPr>
            <a:spLocks noChangeArrowheads="1"/>
          </p:cNvSpPr>
          <p:nvPr/>
        </p:nvSpPr>
        <p:spPr bwMode="auto">
          <a:xfrm>
            <a:off x="1922463" y="2559050"/>
            <a:ext cx="1220787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26824" name="Rectangle 8"/>
          <p:cNvSpPr>
            <a:spLocks noChangeArrowheads="1"/>
          </p:cNvSpPr>
          <p:nvPr/>
        </p:nvSpPr>
        <p:spPr bwMode="auto">
          <a:xfrm>
            <a:off x="2033588" y="2725738"/>
            <a:ext cx="1219200" cy="665162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Process</a:t>
            </a:r>
          </a:p>
          <a:p>
            <a:pPr algn="ctr">
              <a:defRPr/>
            </a:pPr>
            <a:r>
              <a:rPr lang="en-US"/>
              <a:t>Stage</a:t>
            </a:r>
          </a:p>
        </p:txBody>
      </p:sp>
      <p:cxnSp>
        <p:nvCxnSpPr>
          <p:cNvPr id="3087" name="AutoShape 9"/>
          <p:cNvCxnSpPr>
            <a:cxnSpLocks noChangeShapeType="1"/>
            <a:stCxn id="1826820" idx="3"/>
            <a:endCxn id="1826824" idx="0"/>
          </p:cNvCxnSpPr>
          <p:nvPr/>
        </p:nvCxnSpPr>
        <p:spPr bwMode="auto">
          <a:xfrm>
            <a:off x="1976438" y="1782763"/>
            <a:ext cx="666750" cy="942975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826826" name="Rectangle 10"/>
          <p:cNvSpPr>
            <a:spLocks noChangeArrowheads="1"/>
          </p:cNvSpPr>
          <p:nvPr/>
        </p:nvSpPr>
        <p:spPr bwMode="auto">
          <a:xfrm>
            <a:off x="3032125" y="3613150"/>
            <a:ext cx="1219200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26827" name="Rectangle 11"/>
          <p:cNvSpPr>
            <a:spLocks noChangeArrowheads="1"/>
          </p:cNvSpPr>
          <p:nvPr/>
        </p:nvSpPr>
        <p:spPr bwMode="auto">
          <a:xfrm>
            <a:off x="3143250" y="3724275"/>
            <a:ext cx="1219200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26828" name="Rectangle 12"/>
          <p:cNvSpPr>
            <a:spLocks noChangeArrowheads="1"/>
          </p:cNvSpPr>
          <p:nvPr/>
        </p:nvSpPr>
        <p:spPr bwMode="auto">
          <a:xfrm>
            <a:off x="3252788" y="3835400"/>
            <a:ext cx="1220787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26829" name="Rectangle 13"/>
          <p:cNvSpPr>
            <a:spLocks noChangeArrowheads="1"/>
          </p:cNvSpPr>
          <p:nvPr/>
        </p:nvSpPr>
        <p:spPr bwMode="auto">
          <a:xfrm>
            <a:off x="3363913" y="3946525"/>
            <a:ext cx="1220787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Process</a:t>
            </a:r>
          </a:p>
          <a:p>
            <a:pPr algn="ctr">
              <a:defRPr/>
            </a:pPr>
            <a:r>
              <a:rPr lang="en-US"/>
              <a:t>Operation</a:t>
            </a:r>
          </a:p>
        </p:txBody>
      </p:sp>
      <p:sp>
        <p:nvSpPr>
          <p:cNvPr id="1826830" name="Rectangle 14"/>
          <p:cNvSpPr>
            <a:spLocks noChangeArrowheads="1"/>
          </p:cNvSpPr>
          <p:nvPr/>
        </p:nvSpPr>
        <p:spPr bwMode="auto">
          <a:xfrm>
            <a:off x="4362450" y="4778375"/>
            <a:ext cx="1220788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26831" name="Rectangle 15"/>
          <p:cNvSpPr>
            <a:spLocks noChangeArrowheads="1"/>
          </p:cNvSpPr>
          <p:nvPr/>
        </p:nvSpPr>
        <p:spPr bwMode="auto">
          <a:xfrm>
            <a:off x="4473575" y="4889500"/>
            <a:ext cx="1220788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26832" name="Rectangle 16"/>
          <p:cNvSpPr>
            <a:spLocks noChangeArrowheads="1"/>
          </p:cNvSpPr>
          <p:nvPr/>
        </p:nvSpPr>
        <p:spPr bwMode="auto">
          <a:xfrm>
            <a:off x="4584700" y="5000625"/>
            <a:ext cx="1220788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26833" name="Rectangle 17"/>
          <p:cNvSpPr>
            <a:spLocks noChangeArrowheads="1"/>
          </p:cNvSpPr>
          <p:nvPr/>
        </p:nvSpPr>
        <p:spPr bwMode="auto">
          <a:xfrm>
            <a:off x="4695825" y="5111750"/>
            <a:ext cx="1220788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Process</a:t>
            </a:r>
          </a:p>
          <a:p>
            <a:pPr algn="ctr">
              <a:defRPr/>
            </a:pPr>
            <a:r>
              <a:rPr lang="en-US"/>
              <a:t>Action</a:t>
            </a:r>
          </a:p>
        </p:txBody>
      </p:sp>
      <p:cxnSp>
        <p:nvCxnSpPr>
          <p:cNvPr id="3096" name="AutoShape 18"/>
          <p:cNvCxnSpPr>
            <a:cxnSpLocks noChangeShapeType="1"/>
            <a:stCxn id="1826824" idx="3"/>
            <a:endCxn id="1826829" idx="0"/>
          </p:cNvCxnSpPr>
          <p:nvPr/>
        </p:nvCxnSpPr>
        <p:spPr bwMode="auto">
          <a:xfrm>
            <a:off x="3252788" y="3059113"/>
            <a:ext cx="722312" cy="88741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097" name="AutoShape 19"/>
          <p:cNvCxnSpPr>
            <a:cxnSpLocks noChangeShapeType="1"/>
            <a:stCxn id="1826829" idx="3"/>
            <a:endCxn id="1826833" idx="0"/>
          </p:cNvCxnSpPr>
          <p:nvPr/>
        </p:nvCxnSpPr>
        <p:spPr bwMode="auto">
          <a:xfrm>
            <a:off x="4584700" y="4278313"/>
            <a:ext cx="720725" cy="83343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098" name="Text Box 20"/>
          <p:cNvSpPr txBox="1">
            <a:spLocks noChangeArrowheads="1"/>
          </p:cNvSpPr>
          <p:nvPr/>
        </p:nvSpPr>
        <p:spPr bwMode="auto">
          <a:xfrm>
            <a:off x="2409825" y="1449388"/>
            <a:ext cx="6591300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A </a:t>
            </a:r>
            <a:r>
              <a:rPr lang="en-US" sz="1600" b="1"/>
              <a:t>Process</a:t>
            </a:r>
            <a:r>
              <a:rPr lang="en-US" sz="1600"/>
              <a:t> is made up of an ordered set of one or more </a:t>
            </a:r>
            <a:r>
              <a:rPr lang="en-US" sz="1600" b="1"/>
              <a:t>Process Stages</a:t>
            </a:r>
          </a:p>
        </p:txBody>
      </p:sp>
      <p:sp>
        <p:nvSpPr>
          <p:cNvPr id="3099" name="Text Box 21"/>
          <p:cNvSpPr txBox="1">
            <a:spLocks noChangeArrowheads="1"/>
          </p:cNvSpPr>
          <p:nvPr/>
        </p:nvSpPr>
        <p:spPr bwMode="auto">
          <a:xfrm>
            <a:off x="3783013" y="2668588"/>
            <a:ext cx="5181600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A </a:t>
            </a:r>
            <a:r>
              <a:rPr lang="en-US" sz="1600" b="1"/>
              <a:t>Process Stage</a:t>
            </a:r>
            <a:r>
              <a:rPr lang="en-US" sz="1600"/>
              <a:t> is made up of an ordered set of one or more </a:t>
            </a:r>
            <a:r>
              <a:rPr lang="en-US" sz="1600" b="1"/>
              <a:t>Process Operations</a:t>
            </a:r>
          </a:p>
        </p:txBody>
      </p:sp>
      <p:sp>
        <p:nvSpPr>
          <p:cNvPr id="3100" name="Text Box 22"/>
          <p:cNvSpPr txBox="1">
            <a:spLocks noChangeArrowheads="1"/>
          </p:cNvSpPr>
          <p:nvPr/>
        </p:nvSpPr>
        <p:spPr bwMode="auto">
          <a:xfrm>
            <a:off x="5032375" y="3663950"/>
            <a:ext cx="38608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A </a:t>
            </a:r>
            <a:r>
              <a:rPr lang="en-US" sz="1600" b="1"/>
              <a:t>Process Operation</a:t>
            </a:r>
            <a:r>
              <a:rPr lang="en-US" sz="1600"/>
              <a:t> is made up of an ordered set of one or more </a:t>
            </a:r>
            <a:r>
              <a:rPr lang="en-US" sz="1600" b="1"/>
              <a:t>Process Actions</a:t>
            </a:r>
          </a:p>
        </p:txBody>
      </p:sp>
      <p:cxnSp>
        <p:nvCxnSpPr>
          <p:cNvPr id="3101" name="AutoShape 23"/>
          <p:cNvCxnSpPr>
            <a:cxnSpLocks noChangeShapeType="1"/>
            <a:stCxn id="1826820" idx="3"/>
            <a:endCxn id="1826823" idx="0"/>
          </p:cNvCxnSpPr>
          <p:nvPr/>
        </p:nvCxnSpPr>
        <p:spPr bwMode="auto">
          <a:xfrm>
            <a:off x="1976438" y="1782763"/>
            <a:ext cx="557212" cy="77628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02" name="AutoShape 24"/>
          <p:cNvCxnSpPr>
            <a:cxnSpLocks noChangeShapeType="1"/>
            <a:stCxn id="1826820" idx="3"/>
            <a:endCxn id="1826822" idx="0"/>
          </p:cNvCxnSpPr>
          <p:nvPr/>
        </p:nvCxnSpPr>
        <p:spPr bwMode="auto">
          <a:xfrm>
            <a:off x="1976438" y="1782763"/>
            <a:ext cx="446087" cy="66516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03" name="AutoShape 25"/>
          <p:cNvCxnSpPr>
            <a:cxnSpLocks noChangeShapeType="1"/>
            <a:stCxn id="1826820" idx="3"/>
            <a:endCxn id="1826821" idx="0"/>
          </p:cNvCxnSpPr>
          <p:nvPr/>
        </p:nvCxnSpPr>
        <p:spPr bwMode="auto">
          <a:xfrm>
            <a:off x="1976438" y="1782763"/>
            <a:ext cx="334962" cy="55403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04" name="AutoShape 26"/>
          <p:cNvCxnSpPr>
            <a:cxnSpLocks noChangeShapeType="1"/>
            <a:stCxn id="1826824" idx="3"/>
            <a:endCxn id="1826828" idx="0"/>
          </p:cNvCxnSpPr>
          <p:nvPr/>
        </p:nvCxnSpPr>
        <p:spPr bwMode="auto">
          <a:xfrm>
            <a:off x="3252788" y="3059113"/>
            <a:ext cx="611187" cy="77628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05" name="AutoShape 27"/>
          <p:cNvCxnSpPr>
            <a:cxnSpLocks noChangeShapeType="1"/>
            <a:stCxn id="1826824" idx="3"/>
            <a:endCxn id="1826827" idx="0"/>
          </p:cNvCxnSpPr>
          <p:nvPr/>
        </p:nvCxnSpPr>
        <p:spPr bwMode="auto">
          <a:xfrm>
            <a:off x="3252788" y="3059113"/>
            <a:ext cx="500062" cy="66516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06" name="AutoShape 28"/>
          <p:cNvCxnSpPr>
            <a:cxnSpLocks noChangeShapeType="1"/>
            <a:stCxn id="1826824" idx="3"/>
            <a:endCxn id="1826826" idx="0"/>
          </p:cNvCxnSpPr>
          <p:nvPr/>
        </p:nvCxnSpPr>
        <p:spPr bwMode="auto">
          <a:xfrm>
            <a:off x="3252788" y="3059113"/>
            <a:ext cx="388937" cy="55403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07" name="AutoShape 29"/>
          <p:cNvCxnSpPr>
            <a:cxnSpLocks noChangeShapeType="1"/>
            <a:stCxn id="1826829" idx="3"/>
            <a:endCxn id="1826832" idx="0"/>
          </p:cNvCxnSpPr>
          <p:nvPr/>
        </p:nvCxnSpPr>
        <p:spPr bwMode="auto">
          <a:xfrm>
            <a:off x="4584700" y="4278313"/>
            <a:ext cx="611188" cy="72231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08" name="AutoShape 30"/>
          <p:cNvCxnSpPr>
            <a:cxnSpLocks noChangeShapeType="1"/>
            <a:stCxn id="1826829" idx="3"/>
            <a:endCxn id="1826831" idx="0"/>
          </p:cNvCxnSpPr>
          <p:nvPr/>
        </p:nvCxnSpPr>
        <p:spPr bwMode="auto">
          <a:xfrm>
            <a:off x="4584700" y="4278313"/>
            <a:ext cx="500063" cy="61118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09" name="AutoShape 31"/>
          <p:cNvCxnSpPr>
            <a:cxnSpLocks noChangeShapeType="1"/>
            <a:stCxn id="1826829" idx="3"/>
            <a:endCxn id="1826830" idx="0"/>
          </p:cNvCxnSpPr>
          <p:nvPr/>
        </p:nvCxnSpPr>
        <p:spPr bwMode="auto">
          <a:xfrm>
            <a:off x="4584700" y="4278313"/>
            <a:ext cx="388938" cy="50006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2" name="Group 69"/>
          <p:cNvGrpSpPr>
            <a:grpSpLocks/>
          </p:cNvGrpSpPr>
          <p:nvPr/>
        </p:nvGrpSpPr>
        <p:grpSpPr bwMode="auto">
          <a:xfrm>
            <a:off x="7164388" y="4508500"/>
            <a:ext cx="1873250" cy="1838325"/>
            <a:chOff x="4649" y="2840"/>
            <a:chExt cx="1180" cy="1158"/>
          </a:xfrm>
        </p:grpSpPr>
        <p:graphicFrame>
          <p:nvGraphicFramePr>
            <p:cNvPr id="3074" name="Diagram 57"/>
            <p:cNvGraphicFramePr>
              <a:graphicFrameLocks/>
            </p:cNvGraphicFramePr>
            <p:nvPr/>
          </p:nvGraphicFramePr>
          <p:xfrm>
            <a:off x="4649" y="2840"/>
            <a:ext cx="489" cy="1158"/>
          </p:xfrm>
          <a:graphic>
            <a:graphicData uri="http://schemas.openxmlformats.org/drawingml/2006/compatibility">
              <com:legacyDrawing xmlns:com="http://schemas.openxmlformats.org/drawingml/2006/compatibility" spid="_x0000_s3074"/>
            </a:graphicData>
          </a:graphic>
        </p:graphicFrame>
        <p:sp>
          <p:nvSpPr>
            <p:cNvPr id="3114" name="Rectangle 63"/>
            <p:cNvSpPr>
              <a:spLocks noChangeArrowheads="1"/>
            </p:cNvSpPr>
            <p:nvPr/>
          </p:nvSpPr>
          <p:spPr bwMode="auto">
            <a:xfrm rot="-5400000">
              <a:off x="4864" y="3351"/>
              <a:ext cx="703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Product Asset</a:t>
              </a:r>
            </a:p>
          </p:txBody>
        </p:sp>
        <p:sp>
          <p:nvSpPr>
            <p:cNvPr id="3115" name="Rectangle 64"/>
            <p:cNvSpPr>
              <a:spLocks noChangeArrowheads="1"/>
            </p:cNvSpPr>
            <p:nvPr/>
          </p:nvSpPr>
          <p:spPr bwMode="auto">
            <a:xfrm rot="-5400000">
              <a:off x="5137" y="3351"/>
              <a:ext cx="703" cy="136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Physical Asset</a:t>
              </a:r>
            </a:p>
          </p:txBody>
        </p:sp>
        <p:sp>
          <p:nvSpPr>
            <p:cNvPr id="3116" name="Rectangle 65"/>
            <p:cNvSpPr>
              <a:spLocks noChangeArrowheads="1"/>
            </p:cNvSpPr>
            <p:nvPr/>
          </p:nvSpPr>
          <p:spPr bwMode="auto">
            <a:xfrm rot="-5400000">
              <a:off x="5273" y="3351"/>
              <a:ext cx="703" cy="136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Human Asset</a:t>
              </a:r>
            </a:p>
          </p:txBody>
        </p:sp>
        <p:sp>
          <p:nvSpPr>
            <p:cNvPr id="3117" name="Rectangle 67"/>
            <p:cNvSpPr>
              <a:spLocks noChangeArrowheads="1"/>
            </p:cNvSpPr>
            <p:nvPr/>
          </p:nvSpPr>
          <p:spPr bwMode="auto">
            <a:xfrm rot="-5400000">
              <a:off x="5409" y="3351"/>
              <a:ext cx="703" cy="13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IT Asset</a:t>
              </a:r>
            </a:p>
          </p:txBody>
        </p:sp>
        <p:sp>
          <p:nvSpPr>
            <p:cNvPr id="3118" name="Rectangle 68"/>
            <p:cNvSpPr>
              <a:spLocks noChangeArrowheads="1"/>
            </p:cNvSpPr>
            <p:nvPr/>
          </p:nvSpPr>
          <p:spPr bwMode="auto">
            <a:xfrm rot="-5400000">
              <a:off x="5001" y="3351"/>
              <a:ext cx="703" cy="13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Inventory Asset</a:t>
              </a:r>
            </a:p>
          </p:txBody>
        </p:sp>
      </p:grpSp>
      <p:sp>
        <p:nvSpPr>
          <p:cNvPr id="3112" name="Oval 66"/>
          <p:cNvSpPr>
            <a:spLocks noChangeArrowheads="1"/>
          </p:cNvSpPr>
          <p:nvPr/>
        </p:nvSpPr>
        <p:spPr bwMode="auto">
          <a:xfrm>
            <a:off x="7885113" y="4689475"/>
            <a:ext cx="395287" cy="1441450"/>
          </a:xfrm>
          <a:prstGeom prst="ellipse">
            <a:avLst/>
          </a:prstGeom>
          <a:solidFill>
            <a:srgbClr val="FF0000">
              <a:alpha val="20000"/>
            </a:srgbClr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Resource models (Structural description)</a:t>
            </a:r>
          </a:p>
        </p:txBody>
      </p:sp>
      <p:sp>
        <p:nvSpPr>
          <p:cNvPr id="410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resource asset models (Personnel, Equipment, and Material) are based on the ISA-95 breakdown.</a:t>
            </a:r>
          </a:p>
          <a:p>
            <a:r>
              <a:rPr lang="en-GB" dirty="0" smtClean="0"/>
              <a:t>All these resources share a similar pattern. Equipment and Material are indeed the same entity: A “machine” can be: </a:t>
            </a:r>
          </a:p>
          <a:p>
            <a:pPr lvl="1"/>
            <a:r>
              <a:rPr lang="en-GB" dirty="0" smtClean="0"/>
              <a:t>A “Physical Asset” for the company that  makes products with it, </a:t>
            </a:r>
          </a:p>
          <a:p>
            <a:pPr lvl="1"/>
            <a:r>
              <a:rPr lang="en-GB" dirty="0" smtClean="0"/>
              <a:t>An “Inventory Asset” for the company that makes them (finish product) or sell / distributes it</a:t>
            </a:r>
          </a:p>
          <a:p>
            <a:endParaRPr lang="en-GB" dirty="0" smtClean="0"/>
          </a:p>
        </p:txBody>
      </p:sp>
      <p:sp>
        <p:nvSpPr>
          <p:cNvPr id="4107" name="Espace réservé du pied de page 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4106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A731F8C-3415-43B8-820A-A04C5CB437E0}" type="slidenum">
              <a:rPr lang="en-GB"/>
              <a:pPr/>
              <a:t>22</a:t>
            </a:fld>
            <a:endParaRPr lang="en-GB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7162800" y="4508500"/>
            <a:ext cx="1873250" cy="1838325"/>
            <a:chOff x="4649" y="2840"/>
            <a:chExt cx="1180" cy="1158"/>
          </a:xfrm>
        </p:grpSpPr>
        <p:graphicFrame>
          <p:nvGraphicFramePr>
            <p:cNvPr id="4098" name="Diagram 4"/>
            <p:cNvGraphicFramePr>
              <a:graphicFrameLocks/>
            </p:cNvGraphicFramePr>
            <p:nvPr/>
          </p:nvGraphicFramePr>
          <p:xfrm>
            <a:off x="4649" y="2840"/>
            <a:ext cx="489" cy="1158"/>
          </p:xfrm>
          <a:graphic>
            <a:graphicData uri="http://schemas.openxmlformats.org/drawingml/2006/compatibility">
              <com:legacyDrawing xmlns:com="http://schemas.openxmlformats.org/drawingml/2006/compatibility" spid="_x0000_s4098"/>
            </a:graphicData>
          </a:graphic>
        </p:graphicFrame>
        <p:sp>
          <p:nvSpPr>
            <p:cNvPr id="4110" name="Rectangle 37"/>
            <p:cNvSpPr>
              <a:spLocks noChangeArrowheads="1"/>
            </p:cNvSpPr>
            <p:nvPr/>
          </p:nvSpPr>
          <p:spPr bwMode="auto">
            <a:xfrm rot="-5400000">
              <a:off x="4864" y="3351"/>
              <a:ext cx="703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Product Asset</a:t>
              </a:r>
            </a:p>
          </p:txBody>
        </p:sp>
        <p:sp>
          <p:nvSpPr>
            <p:cNvPr id="4111" name="Rectangle 38"/>
            <p:cNvSpPr>
              <a:spLocks noChangeArrowheads="1"/>
            </p:cNvSpPr>
            <p:nvPr/>
          </p:nvSpPr>
          <p:spPr bwMode="auto">
            <a:xfrm rot="-5400000">
              <a:off x="5137" y="3351"/>
              <a:ext cx="703" cy="136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Physical Asset</a:t>
              </a:r>
            </a:p>
          </p:txBody>
        </p:sp>
        <p:sp>
          <p:nvSpPr>
            <p:cNvPr id="4112" name="Rectangle 39"/>
            <p:cNvSpPr>
              <a:spLocks noChangeArrowheads="1"/>
            </p:cNvSpPr>
            <p:nvPr/>
          </p:nvSpPr>
          <p:spPr bwMode="auto">
            <a:xfrm rot="-5400000">
              <a:off x="5273" y="3351"/>
              <a:ext cx="703" cy="136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Human Asset</a:t>
              </a:r>
            </a:p>
          </p:txBody>
        </p:sp>
        <p:sp>
          <p:nvSpPr>
            <p:cNvPr id="4113" name="Rectangle 40"/>
            <p:cNvSpPr>
              <a:spLocks noChangeArrowheads="1"/>
            </p:cNvSpPr>
            <p:nvPr/>
          </p:nvSpPr>
          <p:spPr bwMode="auto">
            <a:xfrm rot="-5400000">
              <a:off x="5409" y="3351"/>
              <a:ext cx="703" cy="13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IT Asset</a:t>
              </a:r>
            </a:p>
          </p:txBody>
        </p:sp>
        <p:sp>
          <p:nvSpPr>
            <p:cNvPr id="4114" name="Rectangle 41"/>
            <p:cNvSpPr>
              <a:spLocks noChangeArrowheads="1"/>
            </p:cNvSpPr>
            <p:nvPr/>
          </p:nvSpPr>
          <p:spPr bwMode="auto">
            <a:xfrm rot="-5400000">
              <a:off x="5001" y="3351"/>
              <a:ext cx="703" cy="13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Inventory Asset</a:t>
              </a:r>
            </a:p>
          </p:txBody>
        </p:sp>
      </p:grpSp>
      <p:sp>
        <p:nvSpPr>
          <p:cNvPr id="4109" name="Oval 29"/>
          <p:cNvSpPr>
            <a:spLocks noChangeArrowheads="1"/>
          </p:cNvSpPr>
          <p:nvPr/>
        </p:nvSpPr>
        <p:spPr bwMode="auto">
          <a:xfrm>
            <a:off x="8156575" y="4656138"/>
            <a:ext cx="723900" cy="1441450"/>
          </a:xfrm>
          <a:prstGeom prst="ellipse">
            <a:avLst/>
          </a:prstGeom>
          <a:solidFill>
            <a:srgbClr val="FF0000">
              <a:alpha val="20000"/>
            </a:srgbClr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ISA-95 </a:t>
            </a:r>
            <a:r>
              <a:rPr lang="en-US" dirty="0" smtClean="0"/>
              <a:t>Material Model</a:t>
            </a:r>
          </a:p>
        </p:txBody>
      </p:sp>
      <p:sp>
        <p:nvSpPr>
          <p:cNvPr id="5133" name="Espace réservé du pied de page 1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5129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7D8369E-2A3E-4E46-AE51-B5B0A7550337}" type="slidenum">
              <a:rPr lang="en-GB"/>
              <a:pPr/>
              <a:t>23</a:t>
            </a:fld>
            <a:endParaRPr lang="en-GB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7162800" y="4508500"/>
            <a:ext cx="1873250" cy="1838325"/>
            <a:chOff x="4649" y="2840"/>
            <a:chExt cx="1180" cy="1158"/>
          </a:xfrm>
        </p:grpSpPr>
        <p:graphicFrame>
          <p:nvGraphicFramePr>
            <p:cNvPr id="5122" name="Diagram 31"/>
            <p:cNvGraphicFramePr>
              <a:graphicFrameLocks/>
            </p:cNvGraphicFramePr>
            <p:nvPr/>
          </p:nvGraphicFramePr>
          <p:xfrm>
            <a:off x="4649" y="2840"/>
            <a:ext cx="489" cy="1158"/>
          </p:xfrm>
          <a:graphic>
            <a:graphicData uri="http://schemas.openxmlformats.org/drawingml/2006/compatibility">
              <com:legacyDrawing xmlns:com="http://schemas.openxmlformats.org/drawingml/2006/compatibility" spid="_x0000_s5122"/>
            </a:graphicData>
          </a:graphic>
        </p:graphicFrame>
        <p:sp>
          <p:nvSpPr>
            <p:cNvPr id="5134" name="Rectangle 37"/>
            <p:cNvSpPr>
              <a:spLocks noChangeArrowheads="1"/>
            </p:cNvSpPr>
            <p:nvPr/>
          </p:nvSpPr>
          <p:spPr bwMode="auto">
            <a:xfrm rot="-5400000">
              <a:off x="4864" y="3351"/>
              <a:ext cx="703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Product Asset</a:t>
              </a:r>
            </a:p>
          </p:txBody>
        </p:sp>
        <p:sp>
          <p:nvSpPr>
            <p:cNvPr id="5135" name="Rectangle 38"/>
            <p:cNvSpPr>
              <a:spLocks noChangeArrowheads="1"/>
            </p:cNvSpPr>
            <p:nvPr/>
          </p:nvSpPr>
          <p:spPr bwMode="auto">
            <a:xfrm rot="-5400000">
              <a:off x="5137" y="3351"/>
              <a:ext cx="703" cy="136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Physical Asset</a:t>
              </a:r>
            </a:p>
          </p:txBody>
        </p:sp>
        <p:sp>
          <p:nvSpPr>
            <p:cNvPr id="5136" name="Rectangle 39"/>
            <p:cNvSpPr>
              <a:spLocks noChangeArrowheads="1"/>
            </p:cNvSpPr>
            <p:nvPr/>
          </p:nvSpPr>
          <p:spPr bwMode="auto">
            <a:xfrm rot="-5400000">
              <a:off x="5273" y="3351"/>
              <a:ext cx="703" cy="136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Human Asset</a:t>
              </a:r>
            </a:p>
          </p:txBody>
        </p:sp>
        <p:sp>
          <p:nvSpPr>
            <p:cNvPr id="5137" name="Rectangle 40"/>
            <p:cNvSpPr>
              <a:spLocks noChangeArrowheads="1"/>
            </p:cNvSpPr>
            <p:nvPr/>
          </p:nvSpPr>
          <p:spPr bwMode="auto">
            <a:xfrm rot="-5400000">
              <a:off x="5409" y="3351"/>
              <a:ext cx="703" cy="13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IT Asset</a:t>
              </a:r>
            </a:p>
          </p:txBody>
        </p:sp>
        <p:sp>
          <p:nvSpPr>
            <p:cNvPr id="5138" name="Rectangle 41"/>
            <p:cNvSpPr>
              <a:spLocks noChangeArrowheads="1"/>
            </p:cNvSpPr>
            <p:nvPr/>
          </p:nvSpPr>
          <p:spPr bwMode="auto">
            <a:xfrm rot="-5400000">
              <a:off x="5001" y="3351"/>
              <a:ext cx="703" cy="13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Inventory Asset</a:t>
              </a:r>
            </a:p>
          </p:txBody>
        </p:sp>
      </p:grpSp>
      <p:sp>
        <p:nvSpPr>
          <p:cNvPr id="5132" name="Oval 29"/>
          <p:cNvSpPr>
            <a:spLocks noChangeArrowheads="1"/>
          </p:cNvSpPr>
          <p:nvPr/>
        </p:nvSpPr>
        <p:spPr bwMode="auto">
          <a:xfrm>
            <a:off x="8064500" y="4656138"/>
            <a:ext cx="395288" cy="1441450"/>
          </a:xfrm>
          <a:prstGeom prst="ellipse">
            <a:avLst/>
          </a:prstGeom>
          <a:solidFill>
            <a:srgbClr val="FF0000">
              <a:alpha val="20000"/>
            </a:srgbClr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7875" y="763551"/>
            <a:ext cx="9144000" cy="510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ISA-95 extended physical model (Actual Facility layout)</a:t>
            </a:r>
            <a:endParaRPr lang="en-GB" dirty="0" smtClean="0"/>
          </a:p>
        </p:txBody>
      </p:sp>
      <p:sp>
        <p:nvSpPr>
          <p:cNvPr id="6184" name="Espace réservé du pied de page 55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6153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7BC2EE0-2279-4AE3-8810-07D02B6A6FB3}" type="slidenum">
              <a:rPr lang="en-GB"/>
              <a:pPr/>
              <a:t>24</a:t>
            </a:fld>
            <a:endParaRPr lang="en-GB"/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7162800" y="4508500"/>
            <a:ext cx="1873250" cy="1838325"/>
            <a:chOff x="4649" y="2840"/>
            <a:chExt cx="1180" cy="1158"/>
          </a:xfrm>
        </p:grpSpPr>
        <p:graphicFrame>
          <p:nvGraphicFramePr>
            <p:cNvPr id="6146" name="Diagram 58"/>
            <p:cNvGraphicFramePr>
              <a:graphicFrameLocks/>
            </p:cNvGraphicFramePr>
            <p:nvPr/>
          </p:nvGraphicFramePr>
          <p:xfrm>
            <a:off x="4649" y="2840"/>
            <a:ext cx="489" cy="1158"/>
          </p:xfrm>
          <a:graphic>
            <a:graphicData uri="http://schemas.openxmlformats.org/drawingml/2006/compatibility">
              <com:legacyDrawing xmlns:com="http://schemas.openxmlformats.org/drawingml/2006/compatibility" spid="_x0000_s6146"/>
            </a:graphicData>
          </a:graphic>
        </p:graphicFrame>
        <p:sp>
          <p:nvSpPr>
            <p:cNvPr id="6199" name="Rectangle 64"/>
            <p:cNvSpPr>
              <a:spLocks noChangeArrowheads="1"/>
            </p:cNvSpPr>
            <p:nvPr/>
          </p:nvSpPr>
          <p:spPr bwMode="auto">
            <a:xfrm rot="-5400000">
              <a:off x="4864" y="3351"/>
              <a:ext cx="703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Product Asset</a:t>
              </a:r>
            </a:p>
          </p:txBody>
        </p:sp>
        <p:sp>
          <p:nvSpPr>
            <p:cNvPr id="6200" name="Rectangle 65"/>
            <p:cNvSpPr>
              <a:spLocks noChangeArrowheads="1"/>
            </p:cNvSpPr>
            <p:nvPr/>
          </p:nvSpPr>
          <p:spPr bwMode="auto">
            <a:xfrm rot="-5400000">
              <a:off x="5137" y="3351"/>
              <a:ext cx="703" cy="136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Physical Asset</a:t>
              </a:r>
            </a:p>
          </p:txBody>
        </p:sp>
        <p:sp>
          <p:nvSpPr>
            <p:cNvPr id="6201" name="Rectangle 66"/>
            <p:cNvSpPr>
              <a:spLocks noChangeArrowheads="1"/>
            </p:cNvSpPr>
            <p:nvPr/>
          </p:nvSpPr>
          <p:spPr bwMode="auto">
            <a:xfrm rot="-5400000">
              <a:off x="5273" y="3351"/>
              <a:ext cx="703" cy="136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Human Asset</a:t>
              </a:r>
            </a:p>
          </p:txBody>
        </p:sp>
        <p:sp>
          <p:nvSpPr>
            <p:cNvPr id="6202" name="Rectangle 67"/>
            <p:cNvSpPr>
              <a:spLocks noChangeArrowheads="1"/>
            </p:cNvSpPr>
            <p:nvPr/>
          </p:nvSpPr>
          <p:spPr bwMode="auto">
            <a:xfrm rot="-5400000">
              <a:off x="5409" y="3351"/>
              <a:ext cx="703" cy="13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IT Asset</a:t>
              </a:r>
            </a:p>
          </p:txBody>
        </p:sp>
        <p:sp>
          <p:nvSpPr>
            <p:cNvPr id="6203" name="Rectangle 68"/>
            <p:cNvSpPr>
              <a:spLocks noChangeArrowheads="1"/>
            </p:cNvSpPr>
            <p:nvPr/>
          </p:nvSpPr>
          <p:spPr bwMode="auto">
            <a:xfrm rot="-5400000">
              <a:off x="5001" y="3351"/>
              <a:ext cx="703" cy="13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Inventory Asset</a:t>
              </a: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609600" y="2635250"/>
            <a:ext cx="8077200" cy="1828800"/>
            <a:chOff x="384" y="1920"/>
            <a:chExt cx="5088" cy="1152"/>
          </a:xfrm>
        </p:grpSpPr>
        <p:sp>
          <p:nvSpPr>
            <p:cNvPr id="6197" name="AutoShape 3"/>
            <p:cNvSpPr>
              <a:spLocks noChangeArrowheads="1"/>
            </p:cNvSpPr>
            <p:nvPr/>
          </p:nvSpPr>
          <p:spPr bwMode="auto">
            <a:xfrm>
              <a:off x="384" y="2592"/>
              <a:ext cx="5088" cy="48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198" name="AutoShape 4"/>
            <p:cNvSpPr>
              <a:spLocks noChangeArrowheads="1"/>
            </p:cNvSpPr>
            <p:nvPr/>
          </p:nvSpPr>
          <p:spPr bwMode="auto">
            <a:xfrm>
              <a:off x="384" y="1920"/>
              <a:ext cx="5088" cy="48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cxnSp>
        <p:nvCxnSpPr>
          <p:cNvPr id="6156" name="AutoShape 6"/>
          <p:cNvCxnSpPr>
            <a:cxnSpLocks noChangeShapeType="1"/>
            <a:stCxn id="6158" idx="2"/>
            <a:endCxn id="6159" idx="0"/>
          </p:cNvCxnSpPr>
          <p:nvPr/>
        </p:nvCxnSpPr>
        <p:spPr bwMode="auto">
          <a:xfrm>
            <a:off x="1447800" y="1430338"/>
            <a:ext cx="0" cy="2016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</p:spPr>
      </p:cxnSp>
      <p:cxnSp>
        <p:nvCxnSpPr>
          <p:cNvPr id="6157" name="AutoShape 7"/>
          <p:cNvCxnSpPr>
            <a:cxnSpLocks noChangeShapeType="1"/>
            <a:stCxn id="6159" idx="2"/>
            <a:endCxn id="6160" idx="0"/>
          </p:cNvCxnSpPr>
          <p:nvPr/>
        </p:nvCxnSpPr>
        <p:spPr bwMode="auto">
          <a:xfrm>
            <a:off x="1447800" y="1938338"/>
            <a:ext cx="0" cy="2174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</p:spPr>
      </p:cxnSp>
      <p:sp>
        <p:nvSpPr>
          <p:cNvPr id="6158" name="Rectangle 8"/>
          <p:cNvSpPr>
            <a:spLocks noChangeArrowheads="1"/>
          </p:cNvSpPr>
          <p:nvPr/>
        </p:nvSpPr>
        <p:spPr bwMode="auto">
          <a:xfrm>
            <a:off x="762000" y="1125538"/>
            <a:ext cx="1371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82058" tIns="41029" rIns="82058" bIns="41029" anchor="ctr"/>
          <a:lstStyle/>
          <a:p>
            <a:pPr algn="ctr" defTabSz="820738"/>
            <a:r>
              <a:rPr lang="en-US" sz="1400"/>
              <a:t>ENTERPRISE</a:t>
            </a:r>
          </a:p>
        </p:txBody>
      </p:sp>
      <p:sp>
        <p:nvSpPr>
          <p:cNvPr id="6159" name="Rectangle 9"/>
          <p:cNvSpPr>
            <a:spLocks noChangeArrowheads="1"/>
          </p:cNvSpPr>
          <p:nvPr/>
        </p:nvSpPr>
        <p:spPr bwMode="auto">
          <a:xfrm>
            <a:off x="762000" y="1631950"/>
            <a:ext cx="1371600" cy="3063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82058" tIns="41029" rIns="82058" bIns="41029" anchor="ctr"/>
          <a:lstStyle/>
          <a:p>
            <a:pPr algn="ctr" defTabSz="820738"/>
            <a:r>
              <a:rPr lang="en-US" sz="1400"/>
              <a:t>SITE</a:t>
            </a:r>
          </a:p>
        </p:txBody>
      </p:sp>
      <p:sp>
        <p:nvSpPr>
          <p:cNvPr id="6160" name="Rectangle 10"/>
          <p:cNvSpPr>
            <a:spLocks noChangeArrowheads="1"/>
          </p:cNvSpPr>
          <p:nvPr/>
        </p:nvSpPr>
        <p:spPr bwMode="auto">
          <a:xfrm>
            <a:off x="762000" y="2155825"/>
            <a:ext cx="13716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82058" tIns="41029" rIns="82058" bIns="41029" anchor="ctr"/>
          <a:lstStyle/>
          <a:p>
            <a:pPr algn="ctr" defTabSz="820738"/>
            <a:r>
              <a:rPr lang="en-US" sz="1400"/>
              <a:t>AREA</a:t>
            </a:r>
          </a:p>
        </p:txBody>
      </p:sp>
      <p:sp>
        <p:nvSpPr>
          <p:cNvPr id="6161" name="AutoShape 11"/>
          <p:cNvSpPr>
            <a:spLocks noChangeArrowheads="1"/>
          </p:cNvSpPr>
          <p:nvPr/>
        </p:nvSpPr>
        <p:spPr bwMode="auto">
          <a:xfrm>
            <a:off x="1406525" y="1425575"/>
            <a:ext cx="74613" cy="133350"/>
          </a:xfrm>
          <a:prstGeom prst="flowChartDecision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1882" tIns="50941" rIns="101882" bIns="50941" anchor="ctr"/>
          <a:lstStyle/>
          <a:p>
            <a:endParaRPr lang="fr-FR"/>
          </a:p>
        </p:txBody>
      </p:sp>
      <p:sp>
        <p:nvSpPr>
          <p:cNvPr id="6162" name="AutoShape 12"/>
          <p:cNvSpPr>
            <a:spLocks noChangeArrowheads="1"/>
          </p:cNvSpPr>
          <p:nvPr/>
        </p:nvSpPr>
        <p:spPr bwMode="auto">
          <a:xfrm>
            <a:off x="1406525" y="1943100"/>
            <a:ext cx="74613" cy="134938"/>
          </a:xfrm>
          <a:prstGeom prst="flowChartDecision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1882" tIns="50941" rIns="101882" bIns="50941" anchor="ctr"/>
          <a:lstStyle/>
          <a:p>
            <a:endParaRPr lang="fr-FR"/>
          </a:p>
        </p:txBody>
      </p:sp>
      <p:cxnSp>
        <p:nvCxnSpPr>
          <p:cNvPr id="6163" name="AutoShape 13"/>
          <p:cNvCxnSpPr>
            <a:cxnSpLocks noChangeShapeType="1"/>
            <a:stCxn id="6164" idx="2"/>
            <a:endCxn id="6165" idx="0"/>
          </p:cNvCxnSpPr>
          <p:nvPr/>
        </p:nvCxnSpPr>
        <p:spPr bwMode="auto">
          <a:xfrm>
            <a:off x="1450975" y="3244850"/>
            <a:ext cx="0" cy="552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</p:spPr>
      </p:cxnSp>
      <p:sp>
        <p:nvSpPr>
          <p:cNvPr id="6164" name="Rectangle 14"/>
          <p:cNvSpPr>
            <a:spLocks noChangeArrowheads="1"/>
          </p:cNvSpPr>
          <p:nvPr/>
        </p:nvSpPr>
        <p:spPr bwMode="auto">
          <a:xfrm>
            <a:off x="766763" y="2770188"/>
            <a:ext cx="1366837" cy="474662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82058" tIns="41029" rIns="82058" bIns="41029" anchor="ctr"/>
          <a:lstStyle/>
          <a:p>
            <a:pPr algn="ctr" defTabSz="820738"/>
            <a:r>
              <a:rPr lang="en-US" sz="1400"/>
              <a:t>WORK</a:t>
            </a:r>
          </a:p>
          <a:p>
            <a:pPr algn="ctr" defTabSz="820738"/>
            <a:r>
              <a:rPr lang="en-US" sz="1400"/>
              <a:t>CENTER</a:t>
            </a:r>
          </a:p>
        </p:txBody>
      </p:sp>
      <p:sp>
        <p:nvSpPr>
          <p:cNvPr id="6165" name="Rectangle 15"/>
          <p:cNvSpPr>
            <a:spLocks noChangeArrowheads="1"/>
          </p:cNvSpPr>
          <p:nvPr/>
        </p:nvSpPr>
        <p:spPr bwMode="auto">
          <a:xfrm>
            <a:off x="766763" y="3816350"/>
            <a:ext cx="1366837" cy="473075"/>
          </a:xfrm>
          <a:prstGeom prst="rect">
            <a:avLst/>
          </a:prstGeom>
          <a:solidFill>
            <a:srgbClr val="00FFFF"/>
          </a:solidFill>
          <a:ln w="381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82058" tIns="41029" rIns="82058" bIns="41029" anchor="ctr"/>
          <a:lstStyle/>
          <a:p>
            <a:pPr algn="ctr" defTabSz="820738"/>
            <a:r>
              <a:rPr lang="en-US" sz="1400" b="1"/>
              <a:t>WORK UNIT</a:t>
            </a:r>
          </a:p>
        </p:txBody>
      </p:sp>
      <p:sp>
        <p:nvSpPr>
          <p:cNvPr id="6166" name="AutoShape 16"/>
          <p:cNvSpPr>
            <a:spLocks noChangeArrowheads="1"/>
          </p:cNvSpPr>
          <p:nvPr/>
        </p:nvSpPr>
        <p:spPr bwMode="auto">
          <a:xfrm>
            <a:off x="1406525" y="3249613"/>
            <a:ext cx="74613" cy="134937"/>
          </a:xfrm>
          <a:prstGeom prst="flowChartDecision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1882" tIns="50941" rIns="101882" bIns="50941" anchor="ctr"/>
          <a:lstStyle/>
          <a:p>
            <a:endParaRPr lang="fr-FR"/>
          </a:p>
        </p:txBody>
      </p:sp>
      <p:sp>
        <p:nvSpPr>
          <p:cNvPr id="6167" name="Rectangle 17"/>
          <p:cNvSpPr>
            <a:spLocks noChangeArrowheads="1"/>
          </p:cNvSpPr>
          <p:nvPr/>
        </p:nvSpPr>
        <p:spPr bwMode="auto">
          <a:xfrm>
            <a:off x="762000" y="4600575"/>
            <a:ext cx="1366838" cy="47307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82058" tIns="41029" rIns="82058" bIns="41029" anchor="ctr"/>
          <a:lstStyle/>
          <a:p>
            <a:pPr algn="ctr" defTabSz="820738"/>
            <a:r>
              <a:rPr lang="en-US" sz="1400"/>
              <a:t>EQUIPMENT</a:t>
            </a:r>
          </a:p>
          <a:p>
            <a:pPr algn="ctr" defTabSz="820738"/>
            <a:r>
              <a:rPr lang="en-US" sz="1400"/>
              <a:t>MODULE</a:t>
            </a:r>
          </a:p>
        </p:txBody>
      </p:sp>
      <p:sp>
        <p:nvSpPr>
          <p:cNvPr id="6168" name="Rectangle 18"/>
          <p:cNvSpPr>
            <a:spLocks noChangeArrowheads="1"/>
          </p:cNvSpPr>
          <p:nvPr/>
        </p:nvSpPr>
        <p:spPr bwMode="auto">
          <a:xfrm>
            <a:off x="762000" y="5362575"/>
            <a:ext cx="1366838" cy="473075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lIns="82058" tIns="41029" rIns="82058" bIns="41029" anchor="ctr"/>
          <a:lstStyle/>
          <a:p>
            <a:pPr algn="ctr" defTabSz="820738"/>
            <a:r>
              <a:rPr lang="en-US" sz="1400" b="1"/>
              <a:t>CONTROL</a:t>
            </a:r>
          </a:p>
          <a:p>
            <a:pPr algn="ctr" defTabSz="820738"/>
            <a:r>
              <a:rPr lang="en-US" sz="1400" b="1"/>
              <a:t>MODULE</a:t>
            </a:r>
          </a:p>
        </p:txBody>
      </p:sp>
      <p:cxnSp>
        <p:nvCxnSpPr>
          <p:cNvPr id="6169" name="AutoShape 19"/>
          <p:cNvCxnSpPr>
            <a:cxnSpLocks noChangeShapeType="1"/>
            <a:stCxn id="6165" idx="2"/>
            <a:endCxn id="6167" idx="0"/>
          </p:cNvCxnSpPr>
          <p:nvPr/>
        </p:nvCxnSpPr>
        <p:spPr bwMode="auto">
          <a:xfrm flipH="1">
            <a:off x="1446213" y="4308475"/>
            <a:ext cx="4762" cy="292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</p:spPr>
      </p:cxnSp>
      <p:sp>
        <p:nvSpPr>
          <p:cNvPr id="6170" name="AutoShape 20"/>
          <p:cNvSpPr>
            <a:spLocks noChangeArrowheads="1"/>
          </p:cNvSpPr>
          <p:nvPr/>
        </p:nvSpPr>
        <p:spPr bwMode="auto">
          <a:xfrm>
            <a:off x="1406525" y="4278313"/>
            <a:ext cx="74613" cy="134937"/>
          </a:xfrm>
          <a:prstGeom prst="flowChartDecision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1882" tIns="50941" rIns="101882" bIns="50941" anchor="ctr"/>
          <a:lstStyle/>
          <a:p>
            <a:endParaRPr lang="fr-FR"/>
          </a:p>
        </p:txBody>
      </p:sp>
      <p:cxnSp>
        <p:nvCxnSpPr>
          <p:cNvPr id="6171" name="AutoShape 21"/>
          <p:cNvCxnSpPr>
            <a:cxnSpLocks noChangeShapeType="1"/>
            <a:stCxn id="6167" idx="2"/>
            <a:endCxn id="6168" idx="0"/>
          </p:cNvCxnSpPr>
          <p:nvPr/>
        </p:nvCxnSpPr>
        <p:spPr bwMode="auto">
          <a:xfrm>
            <a:off x="1446213" y="5073650"/>
            <a:ext cx="0" cy="269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</p:spPr>
      </p:cxnSp>
      <p:sp>
        <p:nvSpPr>
          <p:cNvPr id="6172" name="AutoShape 22"/>
          <p:cNvSpPr>
            <a:spLocks noChangeArrowheads="1"/>
          </p:cNvSpPr>
          <p:nvPr/>
        </p:nvSpPr>
        <p:spPr bwMode="auto">
          <a:xfrm>
            <a:off x="1409700" y="5056188"/>
            <a:ext cx="74613" cy="134937"/>
          </a:xfrm>
          <a:prstGeom prst="flowChartDecision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1882" tIns="50941" rIns="101882" bIns="50941" anchor="ctr"/>
          <a:lstStyle/>
          <a:p>
            <a:endParaRPr lang="fr-FR"/>
          </a:p>
        </p:txBody>
      </p:sp>
      <p:cxnSp>
        <p:nvCxnSpPr>
          <p:cNvPr id="6173" name="AutoShape 23"/>
          <p:cNvCxnSpPr>
            <a:cxnSpLocks noChangeShapeType="1"/>
            <a:endCxn id="6174" idx="2"/>
          </p:cNvCxnSpPr>
          <p:nvPr/>
        </p:nvCxnSpPr>
        <p:spPr bwMode="auto">
          <a:xfrm flipH="1">
            <a:off x="1739900" y="4832350"/>
            <a:ext cx="393700" cy="393700"/>
          </a:xfrm>
          <a:prstGeom prst="bentConnector4">
            <a:avLst>
              <a:gd name="adj1" fmla="val -58065"/>
              <a:gd name="adj2" fmla="val 11209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6174" name="AutoShape 24"/>
          <p:cNvSpPr>
            <a:spLocks noChangeArrowheads="1"/>
          </p:cNvSpPr>
          <p:nvPr/>
        </p:nvSpPr>
        <p:spPr bwMode="auto">
          <a:xfrm>
            <a:off x="1697038" y="5091113"/>
            <a:ext cx="84137" cy="134937"/>
          </a:xfrm>
          <a:prstGeom prst="flowChartDecision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1882" tIns="50941" rIns="101882" bIns="50941" anchor="ctr"/>
          <a:lstStyle/>
          <a:p>
            <a:endParaRPr lang="fr-FR"/>
          </a:p>
        </p:txBody>
      </p:sp>
      <p:cxnSp>
        <p:nvCxnSpPr>
          <p:cNvPr id="6175" name="AutoShape 25"/>
          <p:cNvCxnSpPr>
            <a:cxnSpLocks noChangeShapeType="1"/>
            <a:endCxn id="6176" idx="2"/>
          </p:cNvCxnSpPr>
          <p:nvPr/>
        </p:nvCxnSpPr>
        <p:spPr bwMode="auto">
          <a:xfrm flipH="1">
            <a:off x="1719263" y="5594350"/>
            <a:ext cx="393700" cy="393700"/>
          </a:xfrm>
          <a:prstGeom prst="bentConnector4">
            <a:avLst>
              <a:gd name="adj1" fmla="val -58065"/>
              <a:gd name="adj2" fmla="val 11209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6176" name="AutoShape 26"/>
          <p:cNvSpPr>
            <a:spLocks noChangeArrowheads="1"/>
          </p:cNvSpPr>
          <p:nvPr/>
        </p:nvSpPr>
        <p:spPr bwMode="auto">
          <a:xfrm>
            <a:off x="1676400" y="5853113"/>
            <a:ext cx="84138" cy="134937"/>
          </a:xfrm>
          <a:prstGeom prst="flowChartDecision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1882" tIns="50941" rIns="101882" bIns="50941" anchor="ctr"/>
          <a:lstStyle/>
          <a:p>
            <a:endParaRPr lang="fr-FR"/>
          </a:p>
        </p:txBody>
      </p:sp>
      <p:cxnSp>
        <p:nvCxnSpPr>
          <p:cNvPr id="6177" name="AutoShape 27"/>
          <p:cNvCxnSpPr>
            <a:cxnSpLocks noChangeShapeType="1"/>
            <a:stCxn id="6160" idx="2"/>
            <a:endCxn id="6164" idx="0"/>
          </p:cNvCxnSpPr>
          <p:nvPr/>
        </p:nvCxnSpPr>
        <p:spPr bwMode="auto">
          <a:xfrm>
            <a:off x="1447800" y="2460625"/>
            <a:ext cx="3175" cy="3095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none" w="lg" len="lg"/>
          </a:ln>
        </p:spPr>
      </p:cxnSp>
      <p:sp>
        <p:nvSpPr>
          <p:cNvPr id="6178" name="AutoShape 28"/>
          <p:cNvSpPr>
            <a:spLocks noChangeArrowheads="1"/>
          </p:cNvSpPr>
          <p:nvPr/>
        </p:nvSpPr>
        <p:spPr bwMode="auto">
          <a:xfrm>
            <a:off x="1406525" y="2468563"/>
            <a:ext cx="68263" cy="134937"/>
          </a:xfrm>
          <a:prstGeom prst="flowChartDecision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01882" tIns="50941" rIns="101882" bIns="50941" anchor="ctr"/>
          <a:lstStyle/>
          <a:p>
            <a:endParaRPr lang="fr-FR"/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438400" y="1416050"/>
            <a:ext cx="1371600" cy="3048000"/>
            <a:chOff x="1536" y="1152"/>
            <a:chExt cx="864" cy="1920"/>
          </a:xfrm>
        </p:grpSpPr>
        <p:sp>
          <p:nvSpPr>
            <p:cNvPr id="6194" name="Rectangle 30"/>
            <p:cNvSpPr>
              <a:spLocks noChangeArrowheads="1"/>
            </p:cNvSpPr>
            <p:nvPr/>
          </p:nvSpPr>
          <p:spPr bwMode="auto">
            <a:xfrm>
              <a:off x="1632" y="2005"/>
              <a:ext cx="700" cy="29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82058" tIns="41029" rIns="82058" bIns="41029" anchor="ctr"/>
            <a:lstStyle/>
            <a:p>
              <a:pPr algn="ctr" defTabSz="820738"/>
              <a:r>
                <a:rPr lang="en-US" sz="1400"/>
                <a:t>PROCESS</a:t>
              </a:r>
            </a:p>
            <a:p>
              <a:pPr algn="ctr" defTabSz="820738"/>
              <a:r>
                <a:rPr lang="en-US" sz="1400"/>
                <a:t>CELL</a:t>
              </a:r>
            </a:p>
          </p:txBody>
        </p:sp>
        <p:sp>
          <p:nvSpPr>
            <p:cNvPr id="6195" name="Rectangle 31"/>
            <p:cNvSpPr>
              <a:spLocks noChangeArrowheads="1"/>
            </p:cNvSpPr>
            <p:nvPr/>
          </p:nvSpPr>
          <p:spPr bwMode="auto">
            <a:xfrm>
              <a:off x="1632" y="2640"/>
              <a:ext cx="700" cy="298"/>
            </a:xfrm>
            <a:prstGeom prst="rect">
              <a:avLst/>
            </a:prstGeom>
            <a:solidFill>
              <a:srgbClr val="CCFFFF"/>
            </a:solidFill>
            <a:ln w="38100" cmpd="dbl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82058" tIns="41029" rIns="82058" bIns="41029" anchor="ctr"/>
            <a:lstStyle/>
            <a:p>
              <a:pPr algn="ctr" defTabSz="820738"/>
              <a:r>
                <a:rPr lang="en-US" sz="1400"/>
                <a:t>UNIT</a:t>
              </a:r>
            </a:p>
          </p:txBody>
        </p:sp>
        <p:sp>
          <p:nvSpPr>
            <p:cNvPr id="6196" name="AutoShape 32"/>
            <p:cNvSpPr>
              <a:spLocks noChangeArrowheads="1"/>
            </p:cNvSpPr>
            <p:nvPr/>
          </p:nvSpPr>
          <p:spPr bwMode="auto">
            <a:xfrm>
              <a:off x="1536" y="1152"/>
              <a:ext cx="864" cy="1920"/>
            </a:xfrm>
            <a:prstGeom prst="roundRect">
              <a:avLst>
                <a:gd name="adj" fmla="val 16667"/>
              </a:avLst>
            </a:prstGeom>
            <a:solidFill>
              <a:srgbClr val="FF99CC">
                <a:alpha val="45097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eaLnBrk="1" hangingPunct="1"/>
              <a:r>
                <a:rPr lang="en-US" sz="1400" b="1"/>
                <a:t>BATCH</a:t>
              </a:r>
            </a:p>
            <a:p>
              <a:pPr algn="ctr" eaLnBrk="1" hangingPunct="1"/>
              <a:r>
                <a:rPr lang="en-US" sz="1400" b="1"/>
                <a:t>PROCESS</a:t>
              </a:r>
            </a:p>
            <a:p>
              <a:pPr algn="ctr" eaLnBrk="1" hangingPunct="1"/>
              <a:r>
                <a:rPr lang="en-US" sz="1400" b="1"/>
                <a:t>(ISA88)</a:t>
              </a:r>
              <a:endParaRPr lang="en-GB" sz="1400" b="1"/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4038600" y="1416050"/>
            <a:ext cx="1371600" cy="3048000"/>
            <a:chOff x="2544" y="1152"/>
            <a:chExt cx="864" cy="1920"/>
          </a:xfrm>
        </p:grpSpPr>
        <p:sp>
          <p:nvSpPr>
            <p:cNvPr id="6191" name="Rectangle 34"/>
            <p:cNvSpPr>
              <a:spLocks noChangeArrowheads="1"/>
            </p:cNvSpPr>
            <p:nvPr/>
          </p:nvSpPr>
          <p:spPr bwMode="auto">
            <a:xfrm>
              <a:off x="2640" y="2005"/>
              <a:ext cx="700" cy="29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82058" tIns="41029" rIns="82058" bIns="41029" anchor="ctr"/>
            <a:lstStyle/>
            <a:p>
              <a:pPr algn="ctr" defTabSz="820738"/>
              <a:r>
                <a:rPr lang="en-US" sz="1400"/>
                <a:t>PRODUCTION</a:t>
              </a:r>
            </a:p>
            <a:p>
              <a:pPr algn="ctr" defTabSz="820738"/>
              <a:r>
                <a:rPr lang="en-US" sz="1400"/>
                <a:t>UNIT</a:t>
              </a:r>
            </a:p>
          </p:txBody>
        </p:sp>
        <p:sp>
          <p:nvSpPr>
            <p:cNvPr id="6192" name="Rectangle 35"/>
            <p:cNvSpPr>
              <a:spLocks noChangeArrowheads="1"/>
            </p:cNvSpPr>
            <p:nvPr/>
          </p:nvSpPr>
          <p:spPr bwMode="auto">
            <a:xfrm>
              <a:off x="2640" y="2640"/>
              <a:ext cx="700" cy="298"/>
            </a:xfrm>
            <a:prstGeom prst="rect">
              <a:avLst/>
            </a:prstGeom>
            <a:solidFill>
              <a:srgbClr val="CCFFFF"/>
            </a:solidFill>
            <a:ln w="38100" cmpd="dbl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82058" tIns="41029" rIns="82058" bIns="41029" anchor="ctr"/>
            <a:lstStyle/>
            <a:p>
              <a:pPr algn="ctr" defTabSz="820738"/>
              <a:r>
                <a:rPr lang="en-US" sz="1400"/>
                <a:t>UNIT</a:t>
              </a:r>
            </a:p>
          </p:txBody>
        </p:sp>
        <p:sp>
          <p:nvSpPr>
            <p:cNvPr id="6193" name="AutoShape 36"/>
            <p:cNvSpPr>
              <a:spLocks noChangeArrowheads="1"/>
            </p:cNvSpPr>
            <p:nvPr/>
          </p:nvSpPr>
          <p:spPr bwMode="auto">
            <a:xfrm>
              <a:off x="2544" y="1152"/>
              <a:ext cx="864" cy="1920"/>
            </a:xfrm>
            <a:prstGeom prst="roundRect">
              <a:avLst>
                <a:gd name="adj" fmla="val 16667"/>
              </a:avLst>
            </a:prstGeom>
            <a:solidFill>
              <a:srgbClr val="FFCC99">
                <a:alpha val="45097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eaLnBrk="1" hangingPunct="1"/>
              <a:r>
                <a:rPr lang="en-US" sz="1400" b="1"/>
                <a:t>CONTINUOUS</a:t>
              </a:r>
            </a:p>
            <a:p>
              <a:pPr algn="ctr" eaLnBrk="1" hangingPunct="1"/>
              <a:r>
                <a:rPr lang="en-US" sz="1400" b="1"/>
                <a:t>PROCESS</a:t>
              </a:r>
              <a:endParaRPr lang="en-GB" sz="1400" b="1"/>
            </a:p>
          </p:txBody>
        </p: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5638800" y="1416050"/>
            <a:ext cx="1371600" cy="3048000"/>
            <a:chOff x="3552" y="1152"/>
            <a:chExt cx="864" cy="1920"/>
          </a:xfrm>
        </p:grpSpPr>
        <p:sp>
          <p:nvSpPr>
            <p:cNvPr id="6188" name="Rectangle 38"/>
            <p:cNvSpPr>
              <a:spLocks noChangeArrowheads="1"/>
            </p:cNvSpPr>
            <p:nvPr/>
          </p:nvSpPr>
          <p:spPr bwMode="auto">
            <a:xfrm>
              <a:off x="3587" y="2005"/>
              <a:ext cx="781" cy="29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82058" tIns="41029" rIns="82058" bIns="41029" anchor="ctr"/>
            <a:lstStyle/>
            <a:p>
              <a:pPr algn="ctr" defTabSz="820738"/>
              <a:r>
                <a:rPr lang="en-US" sz="1400"/>
                <a:t>PRODUCTION</a:t>
              </a:r>
            </a:p>
            <a:p>
              <a:pPr algn="ctr" defTabSz="820738"/>
              <a:r>
                <a:rPr lang="en-US" sz="1400"/>
                <a:t>LINE</a:t>
              </a:r>
            </a:p>
          </p:txBody>
        </p:sp>
        <p:sp>
          <p:nvSpPr>
            <p:cNvPr id="6189" name="Rectangle 39"/>
            <p:cNvSpPr>
              <a:spLocks noChangeArrowheads="1"/>
            </p:cNvSpPr>
            <p:nvPr/>
          </p:nvSpPr>
          <p:spPr bwMode="auto">
            <a:xfrm>
              <a:off x="3600" y="2640"/>
              <a:ext cx="781" cy="298"/>
            </a:xfrm>
            <a:prstGeom prst="rect">
              <a:avLst/>
            </a:prstGeom>
            <a:solidFill>
              <a:srgbClr val="CCFFFF"/>
            </a:solidFill>
            <a:ln w="38100" cmpd="dbl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82058" tIns="41029" rIns="82058" bIns="41029" anchor="ctr"/>
            <a:lstStyle/>
            <a:p>
              <a:pPr algn="ctr" defTabSz="820738"/>
              <a:r>
                <a:rPr lang="en-US" sz="1400"/>
                <a:t>WORK CELL</a:t>
              </a:r>
            </a:p>
          </p:txBody>
        </p:sp>
        <p:sp>
          <p:nvSpPr>
            <p:cNvPr id="6190" name="AutoShape 40"/>
            <p:cNvSpPr>
              <a:spLocks noChangeArrowheads="1"/>
            </p:cNvSpPr>
            <p:nvPr/>
          </p:nvSpPr>
          <p:spPr bwMode="auto">
            <a:xfrm>
              <a:off x="3552" y="1152"/>
              <a:ext cx="864" cy="1920"/>
            </a:xfrm>
            <a:prstGeom prst="roundRect">
              <a:avLst>
                <a:gd name="adj" fmla="val 16667"/>
              </a:avLst>
            </a:prstGeom>
            <a:solidFill>
              <a:srgbClr val="FFFF99">
                <a:alpha val="45097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eaLnBrk="1" hangingPunct="1"/>
              <a:r>
                <a:rPr lang="en-US" sz="1400" b="1"/>
                <a:t>DISCRETE</a:t>
              </a:r>
            </a:p>
            <a:p>
              <a:pPr algn="ctr" eaLnBrk="1" hangingPunct="1"/>
              <a:r>
                <a:rPr lang="en-US" sz="1400" b="1"/>
                <a:t>PROCESS</a:t>
              </a:r>
              <a:endParaRPr lang="en-GB" sz="1400" b="1"/>
            </a:p>
          </p:txBody>
        </p:sp>
      </p:grpSp>
      <p:grpSp>
        <p:nvGrpSpPr>
          <p:cNvPr id="7" name="Group 41"/>
          <p:cNvGrpSpPr>
            <a:grpSpLocks/>
          </p:cNvGrpSpPr>
          <p:nvPr/>
        </p:nvGrpSpPr>
        <p:grpSpPr bwMode="auto">
          <a:xfrm>
            <a:off x="7239000" y="1416050"/>
            <a:ext cx="1371600" cy="3048000"/>
            <a:chOff x="4560" y="1152"/>
            <a:chExt cx="864" cy="1920"/>
          </a:xfrm>
        </p:grpSpPr>
        <p:sp>
          <p:nvSpPr>
            <p:cNvPr id="6185" name="Rectangle 42"/>
            <p:cNvSpPr>
              <a:spLocks noChangeArrowheads="1"/>
            </p:cNvSpPr>
            <p:nvPr/>
          </p:nvSpPr>
          <p:spPr bwMode="auto">
            <a:xfrm>
              <a:off x="4608" y="1968"/>
              <a:ext cx="780" cy="29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82058" tIns="41029" rIns="82058" bIns="41029" anchor="ctr"/>
            <a:lstStyle/>
            <a:p>
              <a:pPr algn="ctr" defTabSz="820738"/>
              <a:r>
                <a:rPr lang="en-US" sz="1400"/>
                <a:t>STORAGE</a:t>
              </a:r>
            </a:p>
            <a:p>
              <a:pPr algn="ctr" defTabSz="820738"/>
              <a:r>
                <a:rPr lang="en-US" sz="1400"/>
                <a:t>ZONE</a:t>
              </a:r>
            </a:p>
          </p:txBody>
        </p:sp>
        <p:sp>
          <p:nvSpPr>
            <p:cNvPr id="6186" name="Rectangle 43"/>
            <p:cNvSpPr>
              <a:spLocks noChangeArrowheads="1"/>
            </p:cNvSpPr>
            <p:nvPr/>
          </p:nvSpPr>
          <p:spPr bwMode="auto">
            <a:xfrm>
              <a:off x="4596" y="2640"/>
              <a:ext cx="780" cy="298"/>
            </a:xfrm>
            <a:prstGeom prst="rect">
              <a:avLst/>
            </a:prstGeom>
            <a:solidFill>
              <a:srgbClr val="CCFFFF"/>
            </a:solidFill>
            <a:ln w="38100" cmpd="dbl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lIns="82058" tIns="41029" rIns="82058" bIns="41029" anchor="ctr"/>
            <a:lstStyle/>
            <a:p>
              <a:pPr algn="ctr" defTabSz="820738"/>
              <a:r>
                <a:rPr lang="en-US" sz="1400"/>
                <a:t>STORAGE</a:t>
              </a:r>
            </a:p>
            <a:p>
              <a:pPr algn="ctr" defTabSz="820738"/>
              <a:r>
                <a:rPr lang="en-US" sz="1400"/>
                <a:t>UNIT</a:t>
              </a:r>
            </a:p>
          </p:txBody>
        </p:sp>
        <p:sp>
          <p:nvSpPr>
            <p:cNvPr id="6187" name="AutoShape 44"/>
            <p:cNvSpPr>
              <a:spLocks noChangeArrowheads="1"/>
            </p:cNvSpPr>
            <p:nvPr/>
          </p:nvSpPr>
          <p:spPr bwMode="auto">
            <a:xfrm>
              <a:off x="4560" y="1152"/>
              <a:ext cx="864" cy="1920"/>
            </a:xfrm>
            <a:prstGeom prst="roundRect">
              <a:avLst>
                <a:gd name="adj" fmla="val 16667"/>
              </a:avLst>
            </a:prstGeom>
            <a:solidFill>
              <a:srgbClr val="CCFFCC">
                <a:alpha val="45097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 algn="ctr" eaLnBrk="1" hangingPunct="1"/>
              <a:r>
                <a:rPr lang="en-US" sz="1400" b="1"/>
                <a:t>WAREHOUSE</a:t>
              </a:r>
              <a:endParaRPr lang="en-GB" sz="1400" b="1"/>
            </a:p>
          </p:txBody>
        </p:sp>
      </p:grpSp>
      <p:sp>
        <p:nvSpPr>
          <p:cNvPr id="6183" name="Oval 54"/>
          <p:cNvSpPr>
            <a:spLocks noChangeArrowheads="1"/>
          </p:cNvSpPr>
          <p:nvPr/>
        </p:nvSpPr>
        <p:spPr bwMode="auto">
          <a:xfrm>
            <a:off x="8316913" y="4689475"/>
            <a:ext cx="395287" cy="1441450"/>
          </a:xfrm>
          <a:prstGeom prst="ellipse">
            <a:avLst/>
          </a:prstGeom>
          <a:solidFill>
            <a:srgbClr val="FF0000">
              <a:alpha val="20000"/>
            </a:srgbClr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ISA-95 </a:t>
            </a:r>
            <a:r>
              <a:rPr lang="en-US" dirty="0" smtClean="0"/>
              <a:t>Equipment Model</a:t>
            </a:r>
          </a:p>
        </p:txBody>
      </p:sp>
      <p:sp>
        <p:nvSpPr>
          <p:cNvPr id="7305" name="Espace réservé du pied de page 21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7177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C852AC1-DECE-4067-8E36-FF116B002D3F}" type="slidenum">
              <a:rPr lang="en-GB"/>
              <a:pPr/>
              <a:t>25</a:t>
            </a:fld>
            <a:endParaRPr lang="en-GB"/>
          </a:p>
        </p:txBody>
      </p:sp>
      <p:sp>
        <p:nvSpPr>
          <p:cNvPr id="7178" name="AutoShape 8"/>
          <p:cNvSpPr>
            <a:spLocks noChangeAspect="1" noChangeArrowheads="1" noTextEdit="1"/>
          </p:cNvSpPr>
          <p:nvPr/>
        </p:nvSpPr>
        <p:spPr bwMode="auto">
          <a:xfrm>
            <a:off x="611188" y="1116013"/>
            <a:ext cx="8316912" cy="494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/>
          </a:p>
        </p:txBody>
      </p:sp>
      <p:grpSp>
        <p:nvGrpSpPr>
          <p:cNvPr id="2" name="Group 327"/>
          <p:cNvGrpSpPr>
            <a:grpSpLocks/>
          </p:cNvGrpSpPr>
          <p:nvPr/>
        </p:nvGrpSpPr>
        <p:grpSpPr bwMode="auto">
          <a:xfrm>
            <a:off x="7164388" y="4508500"/>
            <a:ext cx="1873250" cy="1838325"/>
            <a:chOff x="4649" y="2840"/>
            <a:chExt cx="1180" cy="1158"/>
          </a:xfrm>
        </p:grpSpPr>
        <p:graphicFrame>
          <p:nvGraphicFramePr>
            <p:cNvPr id="7170" name="Diagram 328"/>
            <p:cNvGraphicFramePr>
              <a:graphicFrameLocks/>
            </p:cNvGraphicFramePr>
            <p:nvPr/>
          </p:nvGraphicFramePr>
          <p:xfrm>
            <a:off x="4649" y="2840"/>
            <a:ext cx="489" cy="1158"/>
          </p:xfrm>
          <a:graphic>
            <a:graphicData uri="http://schemas.openxmlformats.org/drawingml/2006/compatibility">
              <com:legacyDrawing xmlns:com="http://schemas.openxmlformats.org/drawingml/2006/compatibility" spid="_x0000_s7170"/>
            </a:graphicData>
          </a:graphic>
        </p:graphicFrame>
        <p:sp>
          <p:nvSpPr>
            <p:cNvPr id="7306" name="Rectangle 334"/>
            <p:cNvSpPr>
              <a:spLocks noChangeArrowheads="1"/>
            </p:cNvSpPr>
            <p:nvPr/>
          </p:nvSpPr>
          <p:spPr bwMode="auto">
            <a:xfrm rot="-5400000">
              <a:off x="4864" y="3351"/>
              <a:ext cx="703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Product Asset</a:t>
              </a:r>
            </a:p>
          </p:txBody>
        </p:sp>
        <p:sp>
          <p:nvSpPr>
            <p:cNvPr id="7307" name="Rectangle 335"/>
            <p:cNvSpPr>
              <a:spLocks noChangeArrowheads="1"/>
            </p:cNvSpPr>
            <p:nvPr/>
          </p:nvSpPr>
          <p:spPr bwMode="auto">
            <a:xfrm rot="-5400000">
              <a:off x="5137" y="3351"/>
              <a:ext cx="703" cy="136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Physical Asset</a:t>
              </a:r>
            </a:p>
          </p:txBody>
        </p:sp>
        <p:sp>
          <p:nvSpPr>
            <p:cNvPr id="7308" name="Rectangle 336"/>
            <p:cNvSpPr>
              <a:spLocks noChangeArrowheads="1"/>
            </p:cNvSpPr>
            <p:nvPr/>
          </p:nvSpPr>
          <p:spPr bwMode="auto">
            <a:xfrm rot="-5400000">
              <a:off x="5273" y="3351"/>
              <a:ext cx="703" cy="136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Human Asset</a:t>
              </a:r>
            </a:p>
          </p:txBody>
        </p:sp>
        <p:sp>
          <p:nvSpPr>
            <p:cNvPr id="7309" name="Rectangle 337"/>
            <p:cNvSpPr>
              <a:spLocks noChangeArrowheads="1"/>
            </p:cNvSpPr>
            <p:nvPr/>
          </p:nvSpPr>
          <p:spPr bwMode="auto">
            <a:xfrm rot="-5400000">
              <a:off x="5409" y="3351"/>
              <a:ext cx="703" cy="13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IT Asset</a:t>
              </a:r>
            </a:p>
          </p:txBody>
        </p:sp>
        <p:sp>
          <p:nvSpPr>
            <p:cNvPr id="7310" name="Rectangle 338"/>
            <p:cNvSpPr>
              <a:spLocks noChangeArrowheads="1"/>
            </p:cNvSpPr>
            <p:nvPr/>
          </p:nvSpPr>
          <p:spPr bwMode="auto">
            <a:xfrm rot="-5400000">
              <a:off x="5001" y="3351"/>
              <a:ext cx="703" cy="13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Inventory Asset</a:t>
              </a:r>
            </a:p>
          </p:txBody>
        </p:sp>
      </p:grpSp>
      <p:sp>
        <p:nvSpPr>
          <p:cNvPr id="7304" name="Oval 339"/>
          <p:cNvSpPr>
            <a:spLocks noChangeArrowheads="1"/>
          </p:cNvSpPr>
          <p:nvPr/>
        </p:nvSpPr>
        <p:spPr bwMode="auto">
          <a:xfrm>
            <a:off x="8318500" y="4689475"/>
            <a:ext cx="395288" cy="1441450"/>
          </a:xfrm>
          <a:prstGeom prst="ellipse">
            <a:avLst/>
          </a:prstGeom>
          <a:solidFill>
            <a:srgbClr val="FF0000">
              <a:alpha val="20000"/>
            </a:srgbClr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pic>
        <p:nvPicPr>
          <p:cNvPr id="21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6355" y="617499"/>
            <a:ext cx="8161153" cy="5751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ISA-95 </a:t>
            </a:r>
            <a:r>
              <a:rPr lang="en-US" dirty="0" smtClean="0"/>
              <a:t>Personnel</a:t>
            </a:r>
            <a:r>
              <a:rPr lang="en-GB" dirty="0" smtClean="0"/>
              <a:t> Model</a:t>
            </a:r>
            <a:endParaRPr lang="en-US" dirty="0" smtClean="0"/>
          </a:p>
        </p:txBody>
      </p:sp>
      <p:sp>
        <p:nvSpPr>
          <p:cNvPr id="8205" name="Espace réservé du pied de page 1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8201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A4A3FA4-E5CA-41BA-9F21-C8E2DEE6A37E}" type="slidenum">
              <a:rPr lang="en-GB"/>
              <a:pPr/>
              <a:t>26</a:t>
            </a:fld>
            <a:endParaRPr lang="en-GB"/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7164388" y="4508500"/>
            <a:ext cx="1873250" cy="1838325"/>
            <a:chOff x="4649" y="2840"/>
            <a:chExt cx="1180" cy="1158"/>
          </a:xfrm>
        </p:grpSpPr>
        <p:graphicFrame>
          <p:nvGraphicFramePr>
            <p:cNvPr id="8194" name="Diagram 44"/>
            <p:cNvGraphicFramePr>
              <a:graphicFrameLocks/>
            </p:cNvGraphicFramePr>
            <p:nvPr/>
          </p:nvGraphicFramePr>
          <p:xfrm>
            <a:off x="4649" y="2840"/>
            <a:ext cx="489" cy="1158"/>
          </p:xfrm>
          <a:graphic>
            <a:graphicData uri="http://schemas.openxmlformats.org/drawingml/2006/compatibility">
              <com:legacyDrawing xmlns:com="http://schemas.openxmlformats.org/drawingml/2006/compatibility" spid="_x0000_s8194"/>
            </a:graphicData>
          </a:graphic>
        </p:graphicFrame>
        <p:sp>
          <p:nvSpPr>
            <p:cNvPr id="8206" name="Rectangle 50"/>
            <p:cNvSpPr>
              <a:spLocks noChangeArrowheads="1"/>
            </p:cNvSpPr>
            <p:nvPr/>
          </p:nvSpPr>
          <p:spPr bwMode="auto">
            <a:xfrm rot="-5400000">
              <a:off x="4864" y="3351"/>
              <a:ext cx="703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Product Asset</a:t>
              </a:r>
            </a:p>
          </p:txBody>
        </p:sp>
        <p:sp>
          <p:nvSpPr>
            <p:cNvPr id="8207" name="Rectangle 51"/>
            <p:cNvSpPr>
              <a:spLocks noChangeArrowheads="1"/>
            </p:cNvSpPr>
            <p:nvPr/>
          </p:nvSpPr>
          <p:spPr bwMode="auto">
            <a:xfrm rot="-5400000">
              <a:off x="5137" y="3351"/>
              <a:ext cx="703" cy="136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Physical Asset</a:t>
              </a:r>
            </a:p>
          </p:txBody>
        </p:sp>
        <p:sp>
          <p:nvSpPr>
            <p:cNvPr id="8208" name="Rectangle 52"/>
            <p:cNvSpPr>
              <a:spLocks noChangeArrowheads="1"/>
            </p:cNvSpPr>
            <p:nvPr/>
          </p:nvSpPr>
          <p:spPr bwMode="auto">
            <a:xfrm rot="-5400000">
              <a:off x="5273" y="3351"/>
              <a:ext cx="703" cy="136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Human Asset</a:t>
              </a:r>
            </a:p>
          </p:txBody>
        </p:sp>
        <p:sp>
          <p:nvSpPr>
            <p:cNvPr id="8209" name="Rectangle 53"/>
            <p:cNvSpPr>
              <a:spLocks noChangeArrowheads="1"/>
            </p:cNvSpPr>
            <p:nvPr/>
          </p:nvSpPr>
          <p:spPr bwMode="auto">
            <a:xfrm rot="-5400000">
              <a:off x="5409" y="3351"/>
              <a:ext cx="703" cy="13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IT Asset</a:t>
              </a:r>
            </a:p>
          </p:txBody>
        </p:sp>
        <p:sp>
          <p:nvSpPr>
            <p:cNvPr id="8210" name="Rectangle 54"/>
            <p:cNvSpPr>
              <a:spLocks noChangeArrowheads="1"/>
            </p:cNvSpPr>
            <p:nvPr/>
          </p:nvSpPr>
          <p:spPr bwMode="auto">
            <a:xfrm rot="-5400000">
              <a:off x="5001" y="3351"/>
              <a:ext cx="703" cy="13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Inventory Asset</a:t>
              </a:r>
            </a:p>
          </p:txBody>
        </p:sp>
      </p:grpSp>
      <p:sp>
        <p:nvSpPr>
          <p:cNvPr id="8204" name="Oval 55"/>
          <p:cNvSpPr>
            <a:spLocks noChangeArrowheads="1"/>
          </p:cNvSpPr>
          <p:nvPr/>
        </p:nvSpPr>
        <p:spPr bwMode="auto">
          <a:xfrm>
            <a:off x="8532813" y="4689475"/>
            <a:ext cx="395287" cy="1441450"/>
          </a:xfrm>
          <a:prstGeom prst="ellipse">
            <a:avLst/>
          </a:prstGeom>
          <a:solidFill>
            <a:srgbClr val="FF0000">
              <a:alpha val="20000"/>
            </a:srgbClr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354513" y="2087531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Is tested</a:t>
            </a:r>
          </a:p>
          <a:p>
            <a:r>
              <a:rPr lang="en-US" sz="1200">
                <a:solidFill>
                  <a:srgbClr val="000000"/>
                </a:solidFill>
              </a:rPr>
              <a:t>by a 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&gt;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2728913" y="2981293"/>
            <a:ext cx="1793875" cy="889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/>
            <a:r>
              <a:rPr lang="en-US"/>
              <a:t>Qualification</a:t>
            </a:r>
          </a:p>
          <a:p>
            <a:pPr algn="ctr"/>
            <a:r>
              <a:rPr lang="en-US"/>
              <a:t>Test</a:t>
            </a:r>
          </a:p>
          <a:p>
            <a:pPr algn="ctr"/>
            <a:r>
              <a:rPr lang="en-US"/>
              <a:t>Specification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5802313" y="2049431"/>
            <a:ext cx="973137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Has</a:t>
            </a:r>
          </a:p>
          <a:p>
            <a:r>
              <a:rPr lang="en-US" sz="1200">
                <a:solidFill>
                  <a:srgbClr val="000000"/>
                </a:solidFill>
              </a:rPr>
              <a:t>values for 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&gt;</a:t>
            </a: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4362450" y="3863943"/>
            <a:ext cx="4381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5294313" y="4481481"/>
            <a:ext cx="438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4545013" y="1244568"/>
            <a:ext cx="4365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828675" y="4481481"/>
            <a:ext cx="438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2446338" y="3863943"/>
            <a:ext cx="4365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7197725" y="3679793"/>
            <a:ext cx="1793875" cy="889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/>
            <a:r>
              <a:rPr lang="en-US"/>
              <a:t>Qualification</a:t>
            </a:r>
          </a:p>
          <a:p>
            <a:pPr algn="ctr"/>
            <a:r>
              <a:rPr lang="en-US"/>
              <a:t>Test</a:t>
            </a:r>
          </a:p>
          <a:p>
            <a:pPr algn="ctr"/>
            <a:r>
              <a:rPr lang="en-US"/>
              <a:t>Result</a:t>
            </a:r>
          </a:p>
        </p:txBody>
      </p:sp>
      <p:cxnSp>
        <p:nvCxnSpPr>
          <p:cNvPr id="23" name="AutoShape 12"/>
          <p:cNvCxnSpPr>
            <a:cxnSpLocks noChangeShapeType="1"/>
            <a:stCxn id="51" idx="2"/>
            <a:endCxn id="50" idx="0"/>
          </p:cNvCxnSpPr>
          <p:nvPr/>
        </p:nvCxnSpPr>
        <p:spPr bwMode="auto">
          <a:xfrm>
            <a:off x="1341438" y="1981168"/>
            <a:ext cx="0" cy="287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4" name="AutoShape 13"/>
          <p:cNvCxnSpPr>
            <a:cxnSpLocks noChangeShapeType="1"/>
            <a:stCxn id="49" idx="1"/>
            <a:endCxn id="51" idx="3"/>
          </p:cNvCxnSpPr>
          <p:nvPr/>
        </p:nvCxnSpPr>
        <p:spPr bwMode="auto">
          <a:xfrm flipH="1">
            <a:off x="2238375" y="1536668"/>
            <a:ext cx="26797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5" name="AutoShape 14"/>
          <p:cNvCxnSpPr>
            <a:cxnSpLocks noChangeShapeType="1"/>
            <a:stCxn id="49" idx="2"/>
            <a:endCxn id="48" idx="0"/>
          </p:cNvCxnSpPr>
          <p:nvPr/>
        </p:nvCxnSpPr>
        <p:spPr bwMode="auto">
          <a:xfrm>
            <a:off x="5815013" y="1981168"/>
            <a:ext cx="0" cy="287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6" name="AutoShape 15"/>
          <p:cNvCxnSpPr>
            <a:cxnSpLocks noChangeShapeType="1"/>
            <a:stCxn id="48" idx="1"/>
            <a:endCxn id="50" idx="3"/>
          </p:cNvCxnSpPr>
          <p:nvPr/>
        </p:nvCxnSpPr>
        <p:spPr bwMode="auto">
          <a:xfrm flipH="1">
            <a:off x="2238375" y="5295868"/>
            <a:ext cx="26797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</p:cxn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2312988" y="1274731"/>
            <a:ext cx="438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28" name="Line 17"/>
          <p:cNvSpPr>
            <a:spLocks noChangeShapeType="1"/>
          </p:cNvSpPr>
          <p:nvPr/>
        </p:nvSpPr>
        <p:spPr bwMode="auto">
          <a:xfrm flipH="1">
            <a:off x="4354513" y="4256056"/>
            <a:ext cx="284321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9" name="AutoShape 18"/>
          <p:cNvSpPr>
            <a:spLocks noChangeArrowheads="1"/>
          </p:cNvSpPr>
          <p:nvPr/>
        </p:nvSpPr>
        <p:spPr bwMode="auto">
          <a:xfrm>
            <a:off x="5681663" y="1981168"/>
            <a:ext cx="255587" cy="2540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" name="AutoShape 19"/>
          <p:cNvSpPr>
            <a:spLocks noChangeArrowheads="1"/>
          </p:cNvSpPr>
          <p:nvPr/>
        </p:nvSpPr>
        <p:spPr bwMode="auto">
          <a:xfrm>
            <a:off x="1212850" y="1981168"/>
            <a:ext cx="257175" cy="2540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4389438" y="4905343"/>
            <a:ext cx="438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2147888" y="4930743"/>
            <a:ext cx="4381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511175" y="2049431"/>
            <a:ext cx="8588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Has</a:t>
            </a:r>
          </a:p>
          <a:p>
            <a:pPr algn="r"/>
            <a:r>
              <a:rPr lang="en-US" sz="1200">
                <a:solidFill>
                  <a:srgbClr val="000000"/>
                </a:solidFill>
              </a:rPr>
              <a:t>properties</a:t>
            </a:r>
          </a:p>
          <a:p>
            <a:pPr algn="r"/>
            <a:r>
              <a:rPr lang="en-US" sz="1200">
                <a:solidFill>
                  <a:srgbClr val="000000"/>
                </a:solidFill>
              </a:rPr>
              <a:t> of 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&gt;</a:t>
            </a:r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2160588" y="1930368"/>
            <a:ext cx="760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Is tested</a:t>
            </a:r>
          </a:p>
          <a:p>
            <a:pPr algn="r"/>
            <a:r>
              <a:rPr lang="en-US" sz="1200">
                <a:solidFill>
                  <a:srgbClr val="000000"/>
                </a:solidFill>
              </a:rPr>
              <a:t>by a 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&gt;</a:t>
            </a:r>
          </a:p>
        </p:txBody>
      </p:sp>
      <p:sp>
        <p:nvSpPr>
          <p:cNvPr id="35" name="Rectangle 24"/>
          <p:cNvSpPr>
            <a:spLocks noChangeArrowheads="1"/>
          </p:cNvSpPr>
          <p:nvPr/>
        </p:nvSpPr>
        <p:spPr bwMode="auto">
          <a:xfrm>
            <a:off x="4024313" y="5283168"/>
            <a:ext cx="8572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&lt; Maps to</a:t>
            </a:r>
          </a:p>
        </p:txBody>
      </p:sp>
      <p:sp>
        <p:nvSpPr>
          <p:cNvPr id="36" name="Rectangle 25"/>
          <p:cNvSpPr>
            <a:spLocks noChangeArrowheads="1"/>
          </p:cNvSpPr>
          <p:nvPr/>
        </p:nvSpPr>
        <p:spPr bwMode="auto">
          <a:xfrm>
            <a:off x="3773488" y="1501743"/>
            <a:ext cx="1082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 &lt; Defined by</a:t>
            </a:r>
          </a:p>
        </p:txBody>
      </p:sp>
      <p:sp>
        <p:nvSpPr>
          <p:cNvPr id="37" name="Rectangle 26"/>
          <p:cNvSpPr>
            <a:spLocks noChangeArrowheads="1"/>
          </p:cNvSpPr>
          <p:nvPr/>
        </p:nvSpPr>
        <p:spPr bwMode="auto">
          <a:xfrm>
            <a:off x="6029325" y="3700431"/>
            <a:ext cx="1133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200">
                <a:solidFill>
                  <a:srgbClr val="000000"/>
                </a:solidFill>
              </a:rPr>
              <a:t>&lt; Records the</a:t>
            </a:r>
          </a:p>
          <a:p>
            <a:pPr algn="ctr"/>
            <a:r>
              <a:rPr lang="en-US" sz="1200">
                <a:solidFill>
                  <a:srgbClr val="000000"/>
                </a:solidFill>
              </a:rPr>
              <a:t>execution of</a:t>
            </a:r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8" name="Rectangle 27"/>
          <p:cNvSpPr>
            <a:spLocks noChangeArrowheads="1"/>
          </p:cNvSpPr>
          <p:nvPr/>
        </p:nvSpPr>
        <p:spPr bwMode="auto">
          <a:xfrm>
            <a:off x="3089275" y="4136993"/>
            <a:ext cx="1087438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Defines a</a:t>
            </a:r>
          </a:p>
          <a:p>
            <a:r>
              <a:rPr lang="en-US" sz="1200">
                <a:solidFill>
                  <a:srgbClr val="000000"/>
                </a:solidFill>
              </a:rPr>
              <a:t>procedure for</a:t>
            </a:r>
          </a:p>
          <a:p>
            <a:r>
              <a:rPr lang="en-US" sz="1200">
                <a:solidFill>
                  <a:srgbClr val="000000"/>
                </a:solidFill>
              </a:rPr>
              <a:t>obtaining a 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&gt;</a:t>
            </a:r>
          </a:p>
        </p:txBody>
      </p:sp>
      <p:sp>
        <p:nvSpPr>
          <p:cNvPr id="39" name="Freeform 28"/>
          <p:cNvSpPr>
            <a:spLocks/>
          </p:cNvSpPr>
          <p:nvPr/>
        </p:nvSpPr>
        <p:spPr bwMode="auto">
          <a:xfrm>
            <a:off x="2198688" y="1889093"/>
            <a:ext cx="658812" cy="1087438"/>
          </a:xfrm>
          <a:custGeom>
            <a:avLst/>
            <a:gdLst/>
            <a:ahLst/>
            <a:cxnLst>
              <a:cxn ang="0">
                <a:pos x="145" y="1089"/>
              </a:cxn>
              <a:cxn ang="0">
                <a:pos x="145" y="0"/>
              </a:cxn>
              <a:cxn ang="0">
                <a:pos x="0" y="0"/>
              </a:cxn>
            </a:cxnLst>
            <a:rect l="0" t="0" r="r" b="b"/>
            <a:pathLst>
              <a:path w="145" h="1089">
                <a:moveTo>
                  <a:pt x="145" y="1089"/>
                </a:moveTo>
                <a:lnTo>
                  <a:pt x="145" y="0"/>
                </a:ln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0" name="Rectangle 29"/>
          <p:cNvSpPr>
            <a:spLocks noChangeArrowheads="1"/>
          </p:cNvSpPr>
          <p:nvPr/>
        </p:nvSpPr>
        <p:spPr bwMode="auto">
          <a:xfrm>
            <a:off x="2286000" y="1655731"/>
            <a:ext cx="438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41" name="Rectangle 30"/>
          <p:cNvSpPr>
            <a:spLocks noChangeArrowheads="1"/>
          </p:cNvSpPr>
          <p:nvPr/>
        </p:nvSpPr>
        <p:spPr bwMode="auto">
          <a:xfrm>
            <a:off x="2438400" y="2720943"/>
            <a:ext cx="4381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42" name="Freeform 31"/>
          <p:cNvSpPr>
            <a:spLocks/>
          </p:cNvSpPr>
          <p:nvPr/>
        </p:nvSpPr>
        <p:spPr bwMode="auto">
          <a:xfrm flipH="1">
            <a:off x="4368800" y="1889093"/>
            <a:ext cx="581025" cy="1087438"/>
          </a:xfrm>
          <a:custGeom>
            <a:avLst/>
            <a:gdLst/>
            <a:ahLst/>
            <a:cxnLst>
              <a:cxn ang="0">
                <a:pos x="145" y="1089"/>
              </a:cxn>
              <a:cxn ang="0">
                <a:pos x="145" y="0"/>
              </a:cxn>
              <a:cxn ang="0">
                <a:pos x="0" y="0"/>
              </a:cxn>
            </a:cxnLst>
            <a:rect l="0" t="0" r="r" b="b"/>
            <a:pathLst>
              <a:path w="145" h="1089">
                <a:moveTo>
                  <a:pt x="145" y="1089"/>
                </a:moveTo>
                <a:lnTo>
                  <a:pt x="145" y="0"/>
                </a:ln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3" name="Rectangle 32"/>
          <p:cNvSpPr>
            <a:spLocks noChangeArrowheads="1"/>
          </p:cNvSpPr>
          <p:nvPr/>
        </p:nvSpPr>
        <p:spPr bwMode="auto">
          <a:xfrm>
            <a:off x="4530725" y="1854168"/>
            <a:ext cx="438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44" name="Rectangle 33"/>
          <p:cNvSpPr>
            <a:spLocks noChangeArrowheads="1"/>
          </p:cNvSpPr>
          <p:nvPr/>
        </p:nvSpPr>
        <p:spPr bwMode="auto">
          <a:xfrm>
            <a:off x="4373563" y="2720943"/>
            <a:ext cx="4381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>
                <a:solidFill>
                  <a:srgbClr val="000000"/>
                </a:solidFill>
              </a:rPr>
              <a:t>0..n</a:t>
            </a:r>
          </a:p>
        </p:txBody>
      </p:sp>
      <p:sp>
        <p:nvSpPr>
          <p:cNvPr id="45" name="Freeform 34"/>
          <p:cNvSpPr>
            <a:spLocks/>
          </p:cNvSpPr>
          <p:nvPr/>
        </p:nvSpPr>
        <p:spPr bwMode="auto">
          <a:xfrm flipV="1">
            <a:off x="2211388" y="3871881"/>
            <a:ext cx="658812" cy="1087437"/>
          </a:xfrm>
          <a:custGeom>
            <a:avLst/>
            <a:gdLst/>
            <a:ahLst/>
            <a:cxnLst>
              <a:cxn ang="0">
                <a:pos x="145" y="1089"/>
              </a:cxn>
              <a:cxn ang="0">
                <a:pos x="145" y="0"/>
              </a:cxn>
              <a:cxn ang="0">
                <a:pos x="0" y="0"/>
              </a:cxn>
            </a:cxnLst>
            <a:rect l="0" t="0" r="r" b="b"/>
            <a:pathLst>
              <a:path w="145" h="1089">
                <a:moveTo>
                  <a:pt x="145" y="1089"/>
                </a:moveTo>
                <a:lnTo>
                  <a:pt x="145" y="0"/>
                </a:ln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6" name="Freeform 35"/>
          <p:cNvSpPr>
            <a:spLocks/>
          </p:cNvSpPr>
          <p:nvPr/>
        </p:nvSpPr>
        <p:spPr bwMode="auto">
          <a:xfrm flipH="1" flipV="1">
            <a:off x="4354513" y="3871881"/>
            <a:ext cx="582612" cy="1087437"/>
          </a:xfrm>
          <a:custGeom>
            <a:avLst/>
            <a:gdLst/>
            <a:ahLst/>
            <a:cxnLst>
              <a:cxn ang="0">
                <a:pos x="145" y="1089"/>
              </a:cxn>
              <a:cxn ang="0">
                <a:pos x="145" y="0"/>
              </a:cxn>
              <a:cxn ang="0">
                <a:pos x="0" y="0"/>
              </a:cxn>
            </a:cxnLst>
            <a:rect l="0" t="0" r="r" b="b"/>
            <a:pathLst>
              <a:path w="145" h="1089">
                <a:moveTo>
                  <a:pt x="145" y="1089"/>
                </a:moveTo>
                <a:lnTo>
                  <a:pt x="145" y="0"/>
                </a:lnTo>
                <a:lnTo>
                  <a:pt x="0" y="0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47" name="Rectangle 36"/>
          <p:cNvSpPr>
            <a:spLocks noChangeArrowheads="1"/>
          </p:cNvSpPr>
          <p:nvPr/>
        </p:nvSpPr>
        <p:spPr bwMode="auto">
          <a:xfrm>
            <a:off x="2152650" y="4340193"/>
            <a:ext cx="760413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</a:rPr>
              <a:t>Is tested</a:t>
            </a:r>
          </a:p>
          <a:p>
            <a:pPr algn="r"/>
            <a:r>
              <a:rPr lang="en-US" sz="1200">
                <a:solidFill>
                  <a:srgbClr val="000000"/>
                </a:solidFill>
              </a:rPr>
              <a:t>by a </a:t>
            </a:r>
            <a:r>
              <a:rPr lang="en-US" sz="1200">
                <a:solidFill>
                  <a:srgbClr val="000000"/>
                </a:solidFill>
                <a:cs typeface="Arial" charset="0"/>
              </a:rPr>
              <a:t>&gt;</a:t>
            </a:r>
          </a:p>
        </p:txBody>
      </p:sp>
      <p:sp>
        <p:nvSpPr>
          <p:cNvPr id="48" name="Rectangle 37"/>
          <p:cNvSpPr>
            <a:spLocks noChangeArrowheads="1"/>
          </p:cNvSpPr>
          <p:nvPr/>
        </p:nvSpPr>
        <p:spPr bwMode="auto">
          <a:xfrm>
            <a:off x="4918075" y="4851368"/>
            <a:ext cx="1793875" cy="889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Person</a:t>
            </a:r>
          </a:p>
          <a:p>
            <a:pPr algn="ctr"/>
            <a:r>
              <a:rPr lang="en-US"/>
              <a:t>Property</a:t>
            </a:r>
          </a:p>
        </p:txBody>
      </p:sp>
      <p:sp>
        <p:nvSpPr>
          <p:cNvPr id="49" name="Rectangle 38"/>
          <p:cNvSpPr>
            <a:spLocks noChangeArrowheads="1"/>
          </p:cNvSpPr>
          <p:nvPr/>
        </p:nvSpPr>
        <p:spPr bwMode="auto">
          <a:xfrm>
            <a:off x="4918075" y="1092168"/>
            <a:ext cx="1793875" cy="889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Person</a:t>
            </a:r>
          </a:p>
        </p:txBody>
      </p:sp>
      <p:sp>
        <p:nvSpPr>
          <p:cNvPr id="50" name="Rectangle 39"/>
          <p:cNvSpPr>
            <a:spLocks noChangeArrowheads="1"/>
          </p:cNvSpPr>
          <p:nvPr/>
        </p:nvSpPr>
        <p:spPr bwMode="auto">
          <a:xfrm>
            <a:off x="444500" y="4851368"/>
            <a:ext cx="1793875" cy="889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Personnel</a:t>
            </a:r>
          </a:p>
          <a:p>
            <a:pPr algn="ctr"/>
            <a:r>
              <a:rPr lang="en-US"/>
              <a:t>Class Property</a:t>
            </a:r>
          </a:p>
        </p:txBody>
      </p:sp>
      <p:sp>
        <p:nvSpPr>
          <p:cNvPr id="51" name="Rectangle 40"/>
          <p:cNvSpPr>
            <a:spLocks noChangeArrowheads="1"/>
          </p:cNvSpPr>
          <p:nvPr/>
        </p:nvSpPr>
        <p:spPr bwMode="auto">
          <a:xfrm>
            <a:off x="444500" y="1092168"/>
            <a:ext cx="1793875" cy="889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Personnel</a:t>
            </a:r>
          </a:p>
          <a:p>
            <a:pPr algn="ctr"/>
            <a:r>
              <a:rPr lang="en-US"/>
              <a:t>Class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ISA-88 Procedural Control model (Equipment/Product Interactions)</a:t>
            </a:r>
          </a:p>
        </p:txBody>
      </p:sp>
      <p:sp>
        <p:nvSpPr>
          <p:cNvPr id="9256" name="Espace réservé du pied de page 4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9225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BB6C354-46B6-4821-AD5B-A117AB687F06}" type="slidenum">
              <a:rPr lang="en-GB"/>
              <a:pPr/>
              <a:t>27</a:t>
            </a:fld>
            <a:endParaRPr lang="en-GB"/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7162800" y="4508500"/>
            <a:ext cx="1873250" cy="1838325"/>
            <a:chOff x="4649" y="2840"/>
            <a:chExt cx="1180" cy="1158"/>
          </a:xfrm>
        </p:grpSpPr>
        <p:graphicFrame>
          <p:nvGraphicFramePr>
            <p:cNvPr id="9218" name="Diagram 56"/>
            <p:cNvGraphicFramePr>
              <a:graphicFrameLocks/>
            </p:cNvGraphicFramePr>
            <p:nvPr/>
          </p:nvGraphicFramePr>
          <p:xfrm>
            <a:off x="4649" y="2840"/>
            <a:ext cx="489" cy="1158"/>
          </p:xfrm>
          <a:graphic>
            <a:graphicData uri="http://schemas.openxmlformats.org/drawingml/2006/compatibility">
              <com:legacyDrawing xmlns:com="http://schemas.openxmlformats.org/drawingml/2006/compatibility" spid="_x0000_s9218"/>
            </a:graphicData>
          </a:graphic>
        </p:graphicFrame>
        <p:sp>
          <p:nvSpPr>
            <p:cNvPr id="9257" name="Rectangle 62"/>
            <p:cNvSpPr>
              <a:spLocks noChangeArrowheads="1"/>
            </p:cNvSpPr>
            <p:nvPr/>
          </p:nvSpPr>
          <p:spPr bwMode="auto">
            <a:xfrm rot="-5400000">
              <a:off x="4864" y="3351"/>
              <a:ext cx="703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Product Asset</a:t>
              </a:r>
            </a:p>
          </p:txBody>
        </p:sp>
        <p:sp>
          <p:nvSpPr>
            <p:cNvPr id="9258" name="Rectangle 63"/>
            <p:cNvSpPr>
              <a:spLocks noChangeArrowheads="1"/>
            </p:cNvSpPr>
            <p:nvPr/>
          </p:nvSpPr>
          <p:spPr bwMode="auto">
            <a:xfrm rot="-5400000">
              <a:off x="5137" y="3351"/>
              <a:ext cx="703" cy="136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Physical Asset</a:t>
              </a:r>
            </a:p>
          </p:txBody>
        </p:sp>
        <p:sp>
          <p:nvSpPr>
            <p:cNvPr id="9259" name="Rectangle 64"/>
            <p:cNvSpPr>
              <a:spLocks noChangeArrowheads="1"/>
            </p:cNvSpPr>
            <p:nvPr/>
          </p:nvSpPr>
          <p:spPr bwMode="auto">
            <a:xfrm rot="-5400000">
              <a:off x="5273" y="3351"/>
              <a:ext cx="703" cy="136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Human Asset</a:t>
              </a:r>
            </a:p>
          </p:txBody>
        </p:sp>
        <p:sp>
          <p:nvSpPr>
            <p:cNvPr id="9260" name="Rectangle 65"/>
            <p:cNvSpPr>
              <a:spLocks noChangeArrowheads="1"/>
            </p:cNvSpPr>
            <p:nvPr/>
          </p:nvSpPr>
          <p:spPr bwMode="auto">
            <a:xfrm rot="-5400000">
              <a:off x="5409" y="3351"/>
              <a:ext cx="703" cy="13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IT Asset</a:t>
              </a:r>
            </a:p>
          </p:txBody>
        </p:sp>
        <p:sp>
          <p:nvSpPr>
            <p:cNvPr id="9261" name="Rectangle 66"/>
            <p:cNvSpPr>
              <a:spLocks noChangeArrowheads="1"/>
            </p:cNvSpPr>
            <p:nvPr/>
          </p:nvSpPr>
          <p:spPr bwMode="auto">
            <a:xfrm rot="-5400000">
              <a:off x="5001" y="3351"/>
              <a:ext cx="703" cy="13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Inventory Asset</a:t>
              </a:r>
            </a:p>
          </p:txBody>
        </p:sp>
      </p:grpSp>
      <p:sp>
        <p:nvSpPr>
          <p:cNvPr id="1882115" name="Rectangle 3"/>
          <p:cNvSpPr>
            <a:spLocks noChangeArrowheads="1"/>
          </p:cNvSpPr>
          <p:nvPr/>
        </p:nvSpPr>
        <p:spPr bwMode="auto">
          <a:xfrm>
            <a:off x="792163" y="1449388"/>
            <a:ext cx="1220787" cy="665162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Procedure</a:t>
            </a:r>
          </a:p>
        </p:txBody>
      </p:sp>
      <p:sp>
        <p:nvSpPr>
          <p:cNvPr id="1882116" name="Rectangle 4"/>
          <p:cNvSpPr>
            <a:spLocks noChangeArrowheads="1"/>
          </p:cNvSpPr>
          <p:nvPr/>
        </p:nvSpPr>
        <p:spPr bwMode="auto">
          <a:xfrm>
            <a:off x="1736725" y="2336800"/>
            <a:ext cx="1220788" cy="666750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82117" name="Rectangle 5"/>
          <p:cNvSpPr>
            <a:spLocks noChangeArrowheads="1"/>
          </p:cNvSpPr>
          <p:nvPr/>
        </p:nvSpPr>
        <p:spPr bwMode="auto">
          <a:xfrm>
            <a:off x="1847850" y="2447925"/>
            <a:ext cx="1220788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82118" name="Rectangle 6"/>
          <p:cNvSpPr>
            <a:spLocks noChangeArrowheads="1"/>
          </p:cNvSpPr>
          <p:nvPr/>
        </p:nvSpPr>
        <p:spPr bwMode="auto">
          <a:xfrm>
            <a:off x="1958975" y="2559050"/>
            <a:ext cx="1220788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82119" name="Rectangle 7"/>
          <p:cNvSpPr>
            <a:spLocks noChangeArrowheads="1"/>
          </p:cNvSpPr>
          <p:nvPr/>
        </p:nvSpPr>
        <p:spPr bwMode="auto">
          <a:xfrm>
            <a:off x="2070100" y="2725738"/>
            <a:ext cx="1219200" cy="665162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Unit</a:t>
            </a:r>
          </a:p>
          <a:p>
            <a:pPr algn="ctr">
              <a:defRPr/>
            </a:pPr>
            <a:r>
              <a:rPr lang="en-US"/>
              <a:t>Procedure</a:t>
            </a:r>
          </a:p>
        </p:txBody>
      </p:sp>
      <p:cxnSp>
        <p:nvCxnSpPr>
          <p:cNvPr id="9232" name="AutoShape 8"/>
          <p:cNvCxnSpPr>
            <a:cxnSpLocks noChangeShapeType="1"/>
            <a:stCxn id="1882115" idx="3"/>
            <a:endCxn id="1882119" idx="0"/>
          </p:cNvCxnSpPr>
          <p:nvPr/>
        </p:nvCxnSpPr>
        <p:spPr bwMode="auto">
          <a:xfrm>
            <a:off x="2012950" y="1782763"/>
            <a:ext cx="666750" cy="942975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882121" name="Rectangle 9"/>
          <p:cNvSpPr>
            <a:spLocks noChangeArrowheads="1"/>
          </p:cNvSpPr>
          <p:nvPr/>
        </p:nvSpPr>
        <p:spPr bwMode="auto">
          <a:xfrm>
            <a:off x="3068638" y="3613150"/>
            <a:ext cx="1219200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82122" name="Rectangle 10"/>
          <p:cNvSpPr>
            <a:spLocks noChangeArrowheads="1"/>
          </p:cNvSpPr>
          <p:nvPr/>
        </p:nvSpPr>
        <p:spPr bwMode="auto">
          <a:xfrm>
            <a:off x="3179763" y="3724275"/>
            <a:ext cx="1219200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82123" name="Rectangle 11"/>
          <p:cNvSpPr>
            <a:spLocks noChangeArrowheads="1"/>
          </p:cNvSpPr>
          <p:nvPr/>
        </p:nvSpPr>
        <p:spPr bwMode="auto">
          <a:xfrm>
            <a:off x="3289300" y="3835400"/>
            <a:ext cx="1220788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82124" name="Rectangle 12"/>
          <p:cNvSpPr>
            <a:spLocks noChangeArrowheads="1"/>
          </p:cNvSpPr>
          <p:nvPr/>
        </p:nvSpPr>
        <p:spPr bwMode="auto">
          <a:xfrm>
            <a:off x="3400425" y="3946525"/>
            <a:ext cx="1220788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Operation</a:t>
            </a:r>
          </a:p>
        </p:txBody>
      </p:sp>
      <p:sp>
        <p:nvSpPr>
          <p:cNvPr id="1882125" name="Rectangle 13"/>
          <p:cNvSpPr>
            <a:spLocks noChangeArrowheads="1"/>
          </p:cNvSpPr>
          <p:nvPr/>
        </p:nvSpPr>
        <p:spPr bwMode="auto">
          <a:xfrm>
            <a:off x="4398963" y="4778375"/>
            <a:ext cx="1220787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82126" name="Rectangle 14"/>
          <p:cNvSpPr>
            <a:spLocks noChangeArrowheads="1"/>
          </p:cNvSpPr>
          <p:nvPr/>
        </p:nvSpPr>
        <p:spPr bwMode="auto">
          <a:xfrm>
            <a:off x="4510088" y="4889500"/>
            <a:ext cx="1220787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82127" name="Rectangle 15"/>
          <p:cNvSpPr>
            <a:spLocks noChangeArrowheads="1"/>
          </p:cNvSpPr>
          <p:nvPr/>
        </p:nvSpPr>
        <p:spPr bwMode="auto">
          <a:xfrm>
            <a:off x="4621213" y="5000625"/>
            <a:ext cx="1220787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82128" name="Rectangle 16"/>
          <p:cNvSpPr>
            <a:spLocks noChangeArrowheads="1"/>
          </p:cNvSpPr>
          <p:nvPr/>
        </p:nvSpPr>
        <p:spPr bwMode="auto">
          <a:xfrm>
            <a:off x="4732338" y="5111750"/>
            <a:ext cx="1220787" cy="665163"/>
          </a:xfrm>
          <a:prstGeom prst="rect">
            <a:avLst/>
          </a:prstGeom>
          <a:solidFill>
            <a:srgbClr val="F8F8F8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/>
              <a:t>Phase</a:t>
            </a:r>
          </a:p>
        </p:txBody>
      </p:sp>
      <p:cxnSp>
        <p:nvCxnSpPr>
          <p:cNvPr id="9241" name="AutoShape 17"/>
          <p:cNvCxnSpPr>
            <a:cxnSpLocks noChangeShapeType="1"/>
            <a:stCxn id="1882119" idx="3"/>
            <a:endCxn id="1882124" idx="0"/>
          </p:cNvCxnSpPr>
          <p:nvPr/>
        </p:nvCxnSpPr>
        <p:spPr bwMode="auto">
          <a:xfrm>
            <a:off x="3289300" y="3059113"/>
            <a:ext cx="722313" cy="88741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42" name="AutoShape 18"/>
          <p:cNvCxnSpPr>
            <a:cxnSpLocks noChangeShapeType="1"/>
            <a:stCxn id="1882124" idx="3"/>
            <a:endCxn id="1882128" idx="0"/>
          </p:cNvCxnSpPr>
          <p:nvPr/>
        </p:nvCxnSpPr>
        <p:spPr bwMode="auto">
          <a:xfrm>
            <a:off x="4621213" y="4278313"/>
            <a:ext cx="720725" cy="83343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9243" name="Text Box 19"/>
          <p:cNvSpPr txBox="1">
            <a:spLocks noChangeArrowheads="1"/>
          </p:cNvSpPr>
          <p:nvPr/>
        </p:nvSpPr>
        <p:spPr bwMode="auto">
          <a:xfrm>
            <a:off x="2446338" y="1449388"/>
            <a:ext cx="6438900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A </a:t>
            </a:r>
            <a:r>
              <a:rPr lang="en-US" sz="1600" b="1"/>
              <a:t>Procedure</a:t>
            </a:r>
            <a:r>
              <a:rPr lang="en-US" sz="1600"/>
              <a:t> is made up of an ordered set of one or more </a:t>
            </a:r>
            <a:r>
              <a:rPr lang="en-US" sz="1600" b="1"/>
              <a:t>Unit Procedures</a:t>
            </a:r>
          </a:p>
        </p:txBody>
      </p:sp>
      <p:sp>
        <p:nvSpPr>
          <p:cNvPr id="9244" name="Text Box 20"/>
          <p:cNvSpPr txBox="1">
            <a:spLocks noChangeArrowheads="1"/>
          </p:cNvSpPr>
          <p:nvPr/>
        </p:nvSpPr>
        <p:spPr bwMode="auto">
          <a:xfrm>
            <a:off x="3819525" y="2668588"/>
            <a:ext cx="5065713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/>
              <a:t>A </a:t>
            </a:r>
            <a:r>
              <a:rPr lang="en-GB" sz="1600" b="1"/>
              <a:t>Unit Procedure</a:t>
            </a:r>
            <a:r>
              <a:rPr lang="en-GB" sz="1600"/>
              <a:t> is made up of an ordered set of one or more </a:t>
            </a:r>
            <a:r>
              <a:rPr lang="en-GB" sz="1600" b="1"/>
              <a:t>Operations</a:t>
            </a:r>
            <a:endParaRPr lang="en-US" sz="1600" b="1"/>
          </a:p>
        </p:txBody>
      </p:sp>
      <p:sp>
        <p:nvSpPr>
          <p:cNvPr id="9245" name="Text Box 21"/>
          <p:cNvSpPr txBox="1">
            <a:spLocks noChangeArrowheads="1"/>
          </p:cNvSpPr>
          <p:nvPr/>
        </p:nvSpPr>
        <p:spPr bwMode="auto">
          <a:xfrm>
            <a:off x="5068888" y="3663950"/>
            <a:ext cx="3779837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600"/>
              <a:t>An </a:t>
            </a:r>
            <a:r>
              <a:rPr lang="en-GB" sz="1600" b="1"/>
              <a:t>Operation</a:t>
            </a:r>
            <a:r>
              <a:rPr lang="en-GB" sz="1600"/>
              <a:t> is made up of an ordered set of one or more </a:t>
            </a:r>
            <a:r>
              <a:rPr lang="en-GB" sz="1600" b="1"/>
              <a:t>Phases</a:t>
            </a:r>
            <a:endParaRPr lang="en-US" sz="1600" b="1"/>
          </a:p>
        </p:txBody>
      </p:sp>
      <p:cxnSp>
        <p:nvCxnSpPr>
          <p:cNvPr id="9246" name="AutoShape 22"/>
          <p:cNvCxnSpPr>
            <a:cxnSpLocks noChangeShapeType="1"/>
            <a:stCxn id="1882115" idx="3"/>
            <a:endCxn id="1882118" idx="0"/>
          </p:cNvCxnSpPr>
          <p:nvPr/>
        </p:nvCxnSpPr>
        <p:spPr bwMode="auto">
          <a:xfrm>
            <a:off x="2012950" y="1782763"/>
            <a:ext cx="557213" cy="77628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47" name="AutoShape 23"/>
          <p:cNvCxnSpPr>
            <a:cxnSpLocks noChangeShapeType="1"/>
            <a:stCxn id="1882115" idx="3"/>
            <a:endCxn id="1882117" idx="0"/>
          </p:cNvCxnSpPr>
          <p:nvPr/>
        </p:nvCxnSpPr>
        <p:spPr bwMode="auto">
          <a:xfrm>
            <a:off x="2012950" y="1782763"/>
            <a:ext cx="446088" cy="66516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48" name="AutoShape 24"/>
          <p:cNvCxnSpPr>
            <a:cxnSpLocks noChangeShapeType="1"/>
            <a:stCxn id="1882115" idx="3"/>
            <a:endCxn id="1882116" idx="0"/>
          </p:cNvCxnSpPr>
          <p:nvPr/>
        </p:nvCxnSpPr>
        <p:spPr bwMode="auto">
          <a:xfrm>
            <a:off x="2012950" y="1782763"/>
            <a:ext cx="334963" cy="55403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49" name="AutoShape 25"/>
          <p:cNvCxnSpPr>
            <a:cxnSpLocks noChangeShapeType="1"/>
            <a:stCxn id="1882119" idx="3"/>
            <a:endCxn id="1882123" idx="0"/>
          </p:cNvCxnSpPr>
          <p:nvPr/>
        </p:nvCxnSpPr>
        <p:spPr bwMode="auto">
          <a:xfrm>
            <a:off x="3289300" y="3059113"/>
            <a:ext cx="611188" cy="77628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50" name="AutoShape 26"/>
          <p:cNvCxnSpPr>
            <a:cxnSpLocks noChangeShapeType="1"/>
            <a:stCxn id="1882119" idx="3"/>
            <a:endCxn id="1882122" idx="0"/>
          </p:cNvCxnSpPr>
          <p:nvPr/>
        </p:nvCxnSpPr>
        <p:spPr bwMode="auto">
          <a:xfrm>
            <a:off x="3289300" y="3059113"/>
            <a:ext cx="500063" cy="66516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51" name="AutoShape 27"/>
          <p:cNvCxnSpPr>
            <a:cxnSpLocks noChangeShapeType="1"/>
            <a:stCxn id="1882119" idx="3"/>
            <a:endCxn id="1882121" idx="0"/>
          </p:cNvCxnSpPr>
          <p:nvPr/>
        </p:nvCxnSpPr>
        <p:spPr bwMode="auto">
          <a:xfrm>
            <a:off x="3289300" y="3059113"/>
            <a:ext cx="388938" cy="55403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52" name="AutoShape 28"/>
          <p:cNvCxnSpPr>
            <a:cxnSpLocks noChangeShapeType="1"/>
            <a:stCxn id="1882124" idx="3"/>
            <a:endCxn id="1882127" idx="0"/>
          </p:cNvCxnSpPr>
          <p:nvPr/>
        </p:nvCxnSpPr>
        <p:spPr bwMode="auto">
          <a:xfrm>
            <a:off x="4621213" y="4278313"/>
            <a:ext cx="611187" cy="72231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53" name="AutoShape 29"/>
          <p:cNvCxnSpPr>
            <a:cxnSpLocks noChangeShapeType="1"/>
            <a:stCxn id="1882124" idx="3"/>
            <a:endCxn id="1882126" idx="0"/>
          </p:cNvCxnSpPr>
          <p:nvPr/>
        </p:nvCxnSpPr>
        <p:spPr bwMode="auto">
          <a:xfrm>
            <a:off x="4621213" y="4278313"/>
            <a:ext cx="500062" cy="611187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54" name="AutoShape 30"/>
          <p:cNvCxnSpPr>
            <a:cxnSpLocks noChangeShapeType="1"/>
            <a:stCxn id="1882124" idx="3"/>
            <a:endCxn id="1882125" idx="0"/>
          </p:cNvCxnSpPr>
          <p:nvPr/>
        </p:nvCxnSpPr>
        <p:spPr bwMode="auto">
          <a:xfrm>
            <a:off x="4621213" y="4278313"/>
            <a:ext cx="388937" cy="500062"/>
          </a:xfrm>
          <a:prstGeom prst="curvedConnector2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9255" name="Oval 54"/>
          <p:cNvSpPr>
            <a:spLocks noChangeArrowheads="1"/>
          </p:cNvSpPr>
          <p:nvPr/>
        </p:nvSpPr>
        <p:spPr bwMode="auto">
          <a:xfrm>
            <a:off x="6985000" y="5335588"/>
            <a:ext cx="1042988" cy="757237"/>
          </a:xfrm>
          <a:prstGeom prst="ellipse">
            <a:avLst/>
          </a:prstGeom>
          <a:solidFill>
            <a:srgbClr val="FF0000">
              <a:alpha val="20000"/>
            </a:srgbClr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ISA-95 </a:t>
            </a:r>
            <a:r>
              <a:rPr lang="en-US" dirty="0" smtClean="0"/>
              <a:t>Segment Model</a:t>
            </a:r>
          </a:p>
        </p:txBody>
      </p:sp>
      <p:sp>
        <p:nvSpPr>
          <p:cNvPr id="10253" name="Espace réservé du pied de page 1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10249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4C9B8EA-0417-4723-8D27-FC2B8EE4B74E}" type="slidenum">
              <a:rPr lang="en-GB"/>
              <a:pPr/>
              <a:t>28</a:t>
            </a:fld>
            <a:endParaRPr lang="en-GB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7164388" y="4508500"/>
            <a:ext cx="1873250" cy="1838325"/>
            <a:chOff x="4649" y="2840"/>
            <a:chExt cx="1180" cy="1158"/>
          </a:xfrm>
        </p:grpSpPr>
        <p:graphicFrame>
          <p:nvGraphicFramePr>
            <p:cNvPr id="10242" name="Diagram 31"/>
            <p:cNvGraphicFramePr>
              <a:graphicFrameLocks/>
            </p:cNvGraphicFramePr>
            <p:nvPr/>
          </p:nvGraphicFramePr>
          <p:xfrm>
            <a:off x="4649" y="2840"/>
            <a:ext cx="489" cy="1158"/>
          </p:xfrm>
          <a:graphic>
            <a:graphicData uri="http://schemas.openxmlformats.org/drawingml/2006/compatibility">
              <com:legacyDrawing xmlns:com="http://schemas.openxmlformats.org/drawingml/2006/compatibility" spid="_x0000_s10242"/>
            </a:graphicData>
          </a:graphic>
        </p:graphicFrame>
        <p:sp>
          <p:nvSpPr>
            <p:cNvPr id="10254" name="Rectangle 37"/>
            <p:cNvSpPr>
              <a:spLocks noChangeArrowheads="1"/>
            </p:cNvSpPr>
            <p:nvPr/>
          </p:nvSpPr>
          <p:spPr bwMode="auto">
            <a:xfrm rot="-5400000">
              <a:off x="4864" y="3351"/>
              <a:ext cx="703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Product Asset</a:t>
              </a:r>
            </a:p>
          </p:txBody>
        </p:sp>
        <p:sp>
          <p:nvSpPr>
            <p:cNvPr id="10255" name="Rectangle 38"/>
            <p:cNvSpPr>
              <a:spLocks noChangeArrowheads="1"/>
            </p:cNvSpPr>
            <p:nvPr/>
          </p:nvSpPr>
          <p:spPr bwMode="auto">
            <a:xfrm rot="-5400000">
              <a:off x="5137" y="3351"/>
              <a:ext cx="703" cy="136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Physical Asset</a:t>
              </a:r>
            </a:p>
          </p:txBody>
        </p:sp>
        <p:sp>
          <p:nvSpPr>
            <p:cNvPr id="10256" name="Rectangle 39"/>
            <p:cNvSpPr>
              <a:spLocks noChangeArrowheads="1"/>
            </p:cNvSpPr>
            <p:nvPr/>
          </p:nvSpPr>
          <p:spPr bwMode="auto">
            <a:xfrm rot="-5400000">
              <a:off x="5273" y="3351"/>
              <a:ext cx="703" cy="136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Human Asset</a:t>
              </a:r>
            </a:p>
          </p:txBody>
        </p:sp>
        <p:sp>
          <p:nvSpPr>
            <p:cNvPr id="10257" name="Rectangle 40"/>
            <p:cNvSpPr>
              <a:spLocks noChangeArrowheads="1"/>
            </p:cNvSpPr>
            <p:nvPr/>
          </p:nvSpPr>
          <p:spPr bwMode="auto">
            <a:xfrm rot="-5400000">
              <a:off x="5409" y="3351"/>
              <a:ext cx="703" cy="13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IT Asset</a:t>
              </a:r>
            </a:p>
          </p:txBody>
        </p:sp>
        <p:sp>
          <p:nvSpPr>
            <p:cNvPr id="10258" name="Rectangle 41"/>
            <p:cNvSpPr>
              <a:spLocks noChangeArrowheads="1"/>
            </p:cNvSpPr>
            <p:nvPr/>
          </p:nvSpPr>
          <p:spPr bwMode="auto">
            <a:xfrm rot="-5400000">
              <a:off x="5001" y="3351"/>
              <a:ext cx="703" cy="13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Inventory Asset</a:t>
              </a:r>
            </a:p>
          </p:txBody>
        </p:sp>
      </p:grpSp>
      <p:sp>
        <p:nvSpPr>
          <p:cNvPr id="10252" name="Oval 29"/>
          <p:cNvSpPr>
            <a:spLocks noChangeArrowheads="1"/>
          </p:cNvSpPr>
          <p:nvPr/>
        </p:nvSpPr>
        <p:spPr bwMode="auto">
          <a:xfrm>
            <a:off x="7056438" y="5049838"/>
            <a:ext cx="1042987" cy="468312"/>
          </a:xfrm>
          <a:prstGeom prst="ellipse">
            <a:avLst/>
          </a:prstGeom>
          <a:solidFill>
            <a:srgbClr val="FF0000">
              <a:alpha val="20000"/>
            </a:srgbClr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2422467" y="4386229"/>
            <a:ext cx="769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Corresponds</a:t>
            </a:r>
          </a:p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to element in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3703579" y="4386229"/>
            <a:ext cx="7699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Corresponds</a:t>
            </a:r>
          </a:p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to element in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121342" y="4386229"/>
            <a:ext cx="7699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Corresponds</a:t>
            </a:r>
          </a:p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to element in</a:t>
            </a: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1911292" y="27860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900">
                <a:latin typeface="Arial" charset="0"/>
              </a:rPr>
              <a:t>Personnel 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3206692" y="27860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Equipment 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20654" y="27860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Process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Parameter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917767" y="12112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900">
                <a:latin typeface="Arial" charset="0"/>
              </a:rPr>
              <a:t>Process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5262504" y="3287679"/>
            <a:ext cx="847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Has properties</a:t>
            </a:r>
          </a:p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of 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cxnSp>
        <p:nvCxnSpPr>
          <p:cNvPr id="22" name="AutoShape 12"/>
          <p:cNvCxnSpPr>
            <a:cxnSpLocks noChangeShapeType="1"/>
            <a:stCxn id="17" idx="0"/>
            <a:endCxn id="20" idx="2"/>
          </p:cNvCxnSpPr>
          <p:nvPr/>
        </p:nvCxnSpPr>
        <p:spPr bwMode="auto">
          <a:xfrm rot="16200000">
            <a:off x="2427230" y="1762091"/>
            <a:ext cx="1041400" cy="10064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23" name="AutoShape 13"/>
          <p:cNvCxnSpPr>
            <a:cxnSpLocks noChangeShapeType="1"/>
            <a:stCxn id="18" idx="0"/>
            <a:endCxn id="20" idx="2"/>
          </p:cNvCxnSpPr>
          <p:nvPr/>
        </p:nvCxnSpPr>
        <p:spPr bwMode="auto">
          <a:xfrm rot="5400000" flipH="1">
            <a:off x="3074930" y="2120866"/>
            <a:ext cx="1041400" cy="2889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24" name="AutoShape 14"/>
          <p:cNvCxnSpPr>
            <a:cxnSpLocks noChangeShapeType="1"/>
            <a:stCxn id="94" idx="0"/>
            <a:endCxn id="20" idx="2"/>
          </p:cNvCxnSpPr>
          <p:nvPr/>
        </p:nvCxnSpPr>
        <p:spPr bwMode="auto">
          <a:xfrm rot="5400000" flipH="1">
            <a:off x="4283811" y="911985"/>
            <a:ext cx="1041400" cy="27066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25" name="AutoShape 15"/>
          <p:cNvCxnSpPr>
            <a:cxnSpLocks noChangeShapeType="1"/>
            <a:stCxn id="19" idx="0"/>
            <a:endCxn id="20" idx="2"/>
          </p:cNvCxnSpPr>
          <p:nvPr/>
        </p:nvCxnSpPr>
        <p:spPr bwMode="auto">
          <a:xfrm rot="16200000">
            <a:off x="1781911" y="1116772"/>
            <a:ext cx="1041400" cy="22971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26" name="AutoShape 16"/>
          <p:cNvCxnSpPr>
            <a:cxnSpLocks noChangeShapeType="1"/>
            <a:stCxn id="17" idx="2"/>
          </p:cNvCxnSpPr>
          <p:nvPr/>
        </p:nvCxnSpPr>
        <p:spPr bwMode="auto">
          <a:xfrm>
            <a:off x="2444692" y="3319429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7" name="AutoShape 17"/>
          <p:cNvCxnSpPr>
            <a:cxnSpLocks noChangeShapeType="1"/>
            <a:stCxn id="18" idx="2"/>
            <a:endCxn id="62" idx="0"/>
          </p:cNvCxnSpPr>
          <p:nvPr/>
        </p:nvCxnSpPr>
        <p:spPr bwMode="auto">
          <a:xfrm>
            <a:off x="3740092" y="3319429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28" name="AutoShape 18"/>
          <p:cNvCxnSpPr>
            <a:cxnSpLocks noChangeShapeType="1"/>
            <a:stCxn id="94" idx="2"/>
            <a:endCxn id="63" idx="0"/>
          </p:cNvCxnSpPr>
          <p:nvPr/>
        </p:nvCxnSpPr>
        <p:spPr bwMode="auto">
          <a:xfrm>
            <a:off x="6157854" y="3319429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29" name="AutoShape 19"/>
          <p:cNvSpPr>
            <a:spLocks noChangeArrowheads="1"/>
          </p:cNvSpPr>
          <p:nvPr/>
        </p:nvSpPr>
        <p:spPr bwMode="auto">
          <a:xfrm>
            <a:off x="3374967" y="1744629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822517" y="3287679"/>
            <a:ext cx="847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Has properties</a:t>
            </a:r>
          </a:p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of 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1527117" y="3287679"/>
            <a:ext cx="847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Has properties</a:t>
            </a:r>
          </a:p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of 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2535179" y="1820829"/>
            <a:ext cx="9112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is a collection of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849254" y="2571716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878454" y="2571716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3435292" y="2571716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2139892" y="2571716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6107054" y="3638516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3689292" y="3624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2393892" y="3624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40" name="AutoShape 32"/>
          <p:cNvSpPr>
            <a:spLocks noChangeArrowheads="1"/>
          </p:cNvSpPr>
          <p:nvPr/>
        </p:nvSpPr>
        <p:spPr bwMode="auto">
          <a:xfrm>
            <a:off x="2368492" y="3319429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1" name="AutoShape 33"/>
          <p:cNvSpPr>
            <a:spLocks noChangeArrowheads="1"/>
          </p:cNvSpPr>
          <p:nvPr/>
        </p:nvSpPr>
        <p:spPr bwMode="auto">
          <a:xfrm>
            <a:off x="3663892" y="3319429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2" name="AutoShape 34"/>
          <p:cNvSpPr>
            <a:spLocks noChangeArrowheads="1"/>
          </p:cNvSpPr>
          <p:nvPr/>
        </p:nvSpPr>
        <p:spPr bwMode="auto">
          <a:xfrm>
            <a:off x="6081654" y="3319429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1911292" y="4767229"/>
            <a:ext cx="1066800" cy="762000"/>
            <a:chOff x="480" y="3072"/>
            <a:chExt cx="672" cy="480"/>
          </a:xfrm>
        </p:grpSpPr>
        <p:sp>
          <p:nvSpPr>
            <p:cNvPr id="44" name="Rectangle 38"/>
            <p:cNvSpPr>
              <a:spLocks noChangeArrowheads="1"/>
            </p:cNvSpPr>
            <p:nvPr/>
          </p:nvSpPr>
          <p:spPr bwMode="auto">
            <a:xfrm>
              <a:off x="480" y="3216"/>
              <a:ext cx="672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900">
                  <a:latin typeface="Arial" charset="0"/>
                </a:rPr>
                <a:t>Personnel</a:t>
              </a:r>
            </a:p>
            <a:p>
              <a:pPr algn="ctr" eaLnBrk="0" hangingPunct="0"/>
              <a:r>
                <a:rPr lang="en-US" sz="900">
                  <a:latin typeface="Arial" charset="0"/>
                </a:rPr>
                <a:t>Model</a:t>
              </a:r>
            </a:p>
          </p:txBody>
        </p:sp>
        <p:sp>
          <p:nvSpPr>
            <p:cNvPr id="45" name="Rectangle 39"/>
            <p:cNvSpPr>
              <a:spLocks noChangeArrowheads="1"/>
            </p:cNvSpPr>
            <p:nvPr/>
          </p:nvSpPr>
          <p:spPr bwMode="auto">
            <a:xfrm>
              <a:off x="480" y="3072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3206692" y="4767229"/>
            <a:ext cx="1066800" cy="762000"/>
            <a:chOff x="480" y="3072"/>
            <a:chExt cx="672" cy="480"/>
          </a:xfrm>
        </p:grpSpPr>
        <p:sp>
          <p:nvSpPr>
            <p:cNvPr id="47" name="Rectangle 41"/>
            <p:cNvSpPr>
              <a:spLocks noChangeArrowheads="1"/>
            </p:cNvSpPr>
            <p:nvPr/>
          </p:nvSpPr>
          <p:spPr bwMode="auto">
            <a:xfrm>
              <a:off x="480" y="3216"/>
              <a:ext cx="672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900">
                  <a:latin typeface="Arial" charset="0"/>
                </a:rPr>
                <a:t>Equipment</a:t>
              </a:r>
            </a:p>
            <a:p>
              <a:pPr algn="ctr" eaLnBrk="0" hangingPunct="0"/>
              <a:r>
                <a:rPr lang="en-US" sz="900">
                  <a:latin typeface="Arial" charset="0"/>
                </a:rPr>
                <a:t>Model</a:t>
              </a:r>
            </a:p>
          </p:txBody>
        </p:sp>
        <p:sp>
          <p:nvSpPr>
            <p:cNvPr id="48" name="Rectangle 42"/>
            <p:cNvSpPr>
              <a:spLocks noChangeArrowheads="1"/>
            </p:cNvSpPr>
            <p:nvPr/>
          </p:nvSpPr>
          <p:spPr bwMode="auto">
            <a:xfrm>
              <a:off x="480" y="3072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5624454" y="4767229"/>
            <a:ext cx="1066800" cy="762000"/>
            <a:chOff x="480" y="3072"/>
            <a:chExt cx="672" cy="480"/>
          </a:xfrm>
        </p:grpSpPr>
        <p:sp>
          <p:nvSpPr>
            <p:cNvPr id="50" name="Rectangle 44"/>
            <p:cNvSpPr>
              <a:spLocks noChangeArrowheads="1"/>
            </p:cNvSpPr>
            <p:nvPr/>
          </p:nvSpPr>
          <p:spPr bwMode="auto">
            <a:xfrm>
              <a:off x="480" y="3216"/>
              <a:ext cx="672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900">
                  <a:latin typeface="Arial" charset="0"/>
                </a:rPr>
                <a:t>Material</a:t>
              </a:r>
            </a:p>
            <a:p>
              <a:pPr algn="ctr" eaLnBrk="0" hangingPunct="0"/>
              <a:r>
                <a:rPr lang="en-US" sz="900">
                  <a:latin typeface="Arial" charset="0"/>
                </a:rPr>
                <a:t>Model</a:t>
              </a:r>
            </a:p>
          </p:txBody>
        </p:sp>
        <p:sp>
          <p:nvSpPr>
            <p:cNvPr id="51" name="Rectangle 45"/>
            <p:cNvSpPr>
              <a:spLocks noChangeArrowheads="1"/>
            </p:cNvSpPr>
            <p:nvPr/>
          </p:nvSpPr>
          <p:spPr bwMode="auto">
            <a:xfrm>
              <a:off x="480" y="3072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cxnSp>
        <p:nvCxnSpPr>
          <p:cNvPr id="52" name="AutoShape 46"/>
          <p:cNvCxnSpPr>
            <a:cxnSpLocks noChangeShapeType="1"/>
            <a:stCxn id="61" idx="2"/>
          </p:cNvCxnSpPr>
          <p:nvPr/>
        </p:nvCxnSpPr>
        <p:spPr bwMode="auto">
          <a:xfrm>
            <a:off x="2444692" y="4386229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</p:cxnSp>
      <p:cxnSp>
        <p:nvCxnSpPr>
          <p:cNvPr id="53" name="AutoShape 47"/>
          <p:cNvCxnSpPr>
            <a:cxnSpLocks noChangeShapeType="1"/>
            <a:stCxn id="62" idx="2"/>
          </p:cNvCxnSpPr>
          <p:nvPr/>
        </p:nvCxnSpPr>
        <p:spPr bwMode="auto">
          <a:xfrm>
            <a:off x="3740092" y="4386229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</p:cxnSp>
      <p:cxnSp>
        <p:nvCxnSpPr>
          <p:cNvPr id="54" name="AutoShape 48"/>
          <p:cNvCxnSpPr>
            <a:cxnSpLocks noChangeShapeType="1"/>
            <a:stCxn id="63" idx="2"/>
          </p:cNvCxnSpPr>
          <p:nvPr/>
        </p:nvCxnSpPr>
        <p:spPr bwMode="auto">
          <a:xfrm>
            <a:off x="6157854" y="4386229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</p:cxnSp>
      <p:sp>
        <p:nvSpPr>
          <p:cNvPr id="55" name="Rectangle 49"/>
          <p:cNvSpPr>
            <a:spLocks noChangeArrowheads="1"/>
          </p:cNvSpPr>
          <p:nvPr/>
        </p:nvSpPr>
        <p:spPr bwMode="auto">
          <a:xfrm>
            <a:off x="2139892" y="4386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56" name="Rectangle 50"/>
          <p:cNvSpPr>
            <a:spLocks noChangeArrowheads="1"/>
          </p:cNvSpPr>
          <p:nvPr/>
        </p:nvSpPr>
        <p:spPr bwMode="auto">
          <a:xfrm>
            <a:off x="3460692" y="4386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57" name="Rectangle 51"/>
          <p:cNvSpPr>
            <a:spLocks noChangeArrowheads="1"/>
          </p:cNvSpPr>
          <p:nvPr/>
        </p:nvSpPr>
        <p:spPr bwMode="auto">
          <a:xfrm>
            <a:off x="5878454" y="4386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58" name="Rectangle 52"/>
          <p:cNvSpPr>
            <a:spLocks noChangeArrowheads="1"/>
          </p:cNvSpPr>
          <p:nvPr/>
        </p:nvSpPr>
        <p:spPr bwMode="auto">
          <a:xfrm>
            <a:off x="6107054" y="4781516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1..1</a:t>
            </a:r>
          </a:p>
        </p:txBody>
      </p:sp>
      <p:sp>
        <p:nvSpPr>
          <p:cNvPr id="59" name="Rectangle 53"/>
          <p:cNvSpPr>
            <a:spLocks noChangeArrowheads="1"/>
          </p:cNvSpPr>
          <p:nvPr/>
        </p:nvSpPr>
        <p:spPr bwMode="auto">
          <a:xfrm>
            <a:off x="3689292" y="4767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1..1</a:t>
            </a:r>
          </a:p>
        </p:txBody>
      </p:sp>
      <p:sp>
        <p:nvSpPr>
          <p:cNvPr id="60" name="Rectangle 54"/>
          <p:cNvSpPr>
            <a:spLocks noChangeArrowheads="1"/>
          </p:cNvSpPr>
          <p:nvPr/>
        </p:nvSpPr>
        <p:spPr bwMode="auto">
          <a:xfrm>
            <a:off x="2393892" y="4767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1..1</a:t>
            </a:r>
          </a:p>
        </p:txBody>
      </p:sp>
      <p:sp>
        <p:nvSpPr>
          <p:cNvPr id="61" name="Rectangle 55"/>
          <p:cNvSpPr>
            <a:spLocks noChangeArrowheads="1"/>
          </p:cNvSpPr>
          <p:nvPr/>
        </p:nvSpPr>
        <p:spPr bwMode="auto">
          <a:xfrm>
            <a:off x="1911292" y="38528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Personnel 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Property</a:t>
            </a:r>
          </a:p>
        </p:txBody>
      </p:sp>
      <p:sp>
        <p:nvSpPr>
          <p:cNvPr id="62" name="Rectangle 56"/>
          <p:cNvSpPr>
            <a:spLocks noChangeArrowheads="1"/>
          </p:cNvSpPr>
          <p:nvPr/>
        </p:nvSpPr>
        <p:spPr bwMode="auto">
          <a:xfrm>
            <a:off x="3206692" y="38528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Equipment 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Property</a:t>
            </a:r>
          </a:p>
        </p:txBody>
      </p:sp>
      <p:sp>
        <p:nvSpPr>
          <p:cNvPr id="63" name="Rectangle 57"/>
          <p:cNvSpPr>
            <a:spLocks noChangeArrowheads="1"/>
          </p:cNvSpPr>
          <p:nvPr/>
        </p:nvSpPr>
        <p:spPr bwMode="auto">
          <a:xfrm>
            <a:off x="5624454" y="38528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Material 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Property</a:t>
            </a:r>
          </a:p>
        </p:txBody>
      </p:sp>
      <p:sp>
        <p:nvSpPr>
          <p:cNvPr id="64" name="Freeform 58"/>
          <p:cNvSpPr>
            <a:spLocks/>
          </p:cNvSpPr>
          <p:nvPr/>
        </p:nvSpPr>
        <p:spPr bwMode="auto">
          <a:xfrm>
            <a:off x="3832167" y="982629"/>
            <a:ext cx="2743200" cy="4572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0" y="0"/>
              </a:cxn>
              <a:cxn ang="0">
                <a:pos x="1728" y="0"/>
              </a:cxn>
              <a:cxn ang="0">
                <a:pos x="1728" y="288"/>
              </a:cxn>
              <a:cxn ang="0">
                <a:pos x="96" y="288"/>
              </a:cxn>
            </a:cxnLst>
            <a:rect l="0" t="0" r="r" b="b"/>
            <a:pathLst>
              <a:path w="1728" h="288">
                <a:moveTo>
                  <a:pt x="0" y="144"/>
                </a:moveTo>
                <a:lnTo>
                  <a:pt x="0" y="0"/>
                </a:lnTo>
                <a:lnTo>
                  <a:pt x="1728" y="0"/>
                </a:lnTo>
                <a:lnTo>
                  <a:pt x="1728" y="288"/>
                </a:lnTo>
                <a:lnTo>
                  <a:pt x="96" y="28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5" name="Rectangle 59"/>
          <p:cNvSpPr>
            <a:spLocks noChangeArrowheads="1"/>
          </p:cNvSpPr>
          <p:nvPr/>
        </p:nvSpPr>
        <p:spPr bwMode="auto">
          <a:xfrm>
            <a:off x="3933767" y="1276316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66" name="Rectangle 60"/>
          <p:cNvSpPr>
            <a:spLocks noChangeArrowheads="1"/>
          </p:cNvSpPr>
          <p:nvPr/>
        </p:nvSpPr>
        <p:spPr bwMode="auto">
          <a:xfrm>
            <a:off x="3832167" y="996916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67" name="Rectangle 61"/>
          <p:cNvSpPr>
            <a:spLocks noChangeArrowheads="1"/>
          </p:cNvSpPr>
          <p:nvPr/>
        </p:nvSpPr>
        <p:spPr bwMode="auto">
          <a:xfrm>
            <a:off x="4089342" y="982629"/>
            <a:ext cx="17176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has an execution dependency on 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68" name="Rectangle 62"/>
          <p:cNvSpPr>
            <a:spLocks noChangeArrowheads="1"/>
          </p:cNvSpPr>
          <p:nvPr/>
        </p:nvSpPr>
        <p:spPr bwMode="auto">
          <a:xfrm>
            <a:off x="5508567" y="16684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Process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 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Dependency</a:t>
            </a:r>
          </a:p>
        </p:txBody>
      </p:sp>
      <p:sp>
        <p:nvSpPr>
          <p:cNvPr id="69" name="Line 63"/>
          <p:cNvSpPr>
            <a:spLocks noChangeShapeType="1"/>
          </p:cNvSpPr>
          <p:nvPr/>
        </p:nvSpPr>
        <p:spPr bwMode="auto">
          <a:xfrm flipV="1">
            <a:off x="6041967" y="1439829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grpSp>
        <p:nvGrpSpPr>
          <p:cNvPr id="6" name="Group 67"/>
          <p:cNvGrpSpPr>
            <a:grpSpLocks/>
          </p:cNvGrpSpPr>
          <p:nvPr/>
        </p:nvGrpSpPr>
        <p:grpSpPr bwMode="auto">
          <a:xfrm flipV="1">
            <a:off x="474604" y="2967004"/>
            <a:ext cx="685800" cy="342900"/>
            <a:chOff x="4139" y="1991"/>
            <a:chExt cx="432" cy="216"/>
          </a:xfrm>
        </p:grpSpPr>
        <p:cxnSp>
          <p:nvCxnSpPr>
            <p:cNvPr id="71" name="AutoShape 64"/>
            <p:cNvCxnSpPr>
              <a:cxnSpLocks noChangeShapeType="1"/>
            </p:cNvCxnSpPr>
            <p:nvPr/>
          </p:nvCxnSpPr>
          <p:spPr bwMode="auto">
            <a:xfrm rot="10800000" flipH="1">
              <a:off x="4235" y="1991"/>
              <a:ext cx="336" cy="168"/>
            </a:xfrm>
            <a:prstGeom prst="bentConnector4">
              <a:avLst>
                <a:gd name="adj1" fmla="val -42856"/>
                <a:gd name="adj2" fmla="val 18571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</p:cxnSp>
        <p:sp>
          <p:nvSpPr>
            <p:cNvPr id="72" name="AutoShape 65"/>
            <p:cNvSpPr>
              <a:spLocks noChangeArrowheads="1"/>
            </p:cNvSpPr>
            <p:nvPr/>
          </p:nvSpPr>
          <p:spPr bwMode="auto">
            <a:xfrm>
              <a:off x="4139" y="2111"/>
              <a:ext cx="96" cy="96"/>
            </a:xfrm>
            <a:prstGeom prst="diamond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73" name="Rectangle 66"/>
          <p:cNvSpPr>
            <a:spLocks noChangeArrowheads="1"/>
          </p:cNvSpPr>
          <p:nvPr/>
        </p:nvSpPr>
        <p:spPr bwMode="auto">
          <a:xfrm>
            <a:off x="336492" y="3505166"/>
            <a:ext cx="10604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May be made up of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74" name="Rectangle 68"/>
          <p:cNvSpPr>
            <a:spLocks noChangeArrowheads="1"/>
          </p:cNvSpPr>
          <p:nvPr/>
        </p:nvSpPr>
        <p:spPr bwMode="auto">
          <a:xfrm>
            <a:off x="849254" y="331307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75" name="Rectangle 69"/>
          <p:cNvSpPr>
            <a:spLocks noChangeArrowheads="1"/>
          </p:cNvSpPr>
          <p:nvPr/>
        </p:nvSpPr>
        <p:spPr bwMode="auto">
          <a:xfrm>
            <a:off x="4941829" y="4386229"/>
            <a:ext cx="7699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Corresponds</a:t>
            </a:r>
          </a:p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to element in</a:t>
            </a:r>
          </a:p>
        </p:txBody>
      </p:sp>
      <p:sp>
        <p:nvSpPr>
          <p:cNvPr id="76" name="Rectangle 70"/>
          <p:cNvSpPr>
            <a:spLocks noChangeArrowheads="1"/>
          </p:cNvSpPr>
          <p:nvPr/>
        </p:nvSpPr>
        <p:spPr bwMode="auto">
          <a:xfrm>
            <a:off x="4444942" y="27860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Physical Asset 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</p:txBody>
      </p:sp>
      <p:cxnSp>
        <p:nvCxnSpPr>
          <p:cNvPr id="77" name="AutoShape 71"/>
          <p:cNvCxnSpPr>
            <a:cxnSpLocks noChangeShapeType="1"/>
            <a:stCxn id="76" idx="0"/>
            <a:endCxn id="20" idx="2"/>
          </p:cNvCxnSpPr>
          <p:nvPr/>
        </p:nvCxnSpPr>
        <p:spPr bwMode="auto">
          <a:xfrm rot="5400000" flipH="1">
            <a:off x="3694055" y="1501741"/>
            <a:ext cx="1041400" cy="15271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cxnSp>
      <p:cxnSp>
        <p:nvCxnSpPr>
          <p:cNvPr id="78" name="AutoShape 72"/>
          <p:cNvCxnSpPr>
            <a:cxnSpLocks noChangeShapeType="1"/>
            <a:stCxn id="76" idx="2"/>
            <a:endCxn id="89" idx="0"/>
          </p:cNvCxnSpPr>
          <p:nvPr/>
        </p:nvCxnSpPr>
        <p:spPr bwMode="auto">
          <a:xfrm>
            <a:off x="4978342" y="3319429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79" name="Rectangle 73"/>
          <p:cNvSpPr>
            <a:spLocks noChangeArrowheads="1"/>
          </p:cNvSpPr>
          <p:nvPr/>
        </p:nvSpPr>
        <p:spPr bwMode="auto">
          <a:xfrm>
            <a:off x="4060767" y="3287679"/>
            <a:ext cx="847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Has properties</a:t>
            </a:r>
          </a:p>
          <a:p>
            <a:pPr algn="r"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of </a:t>
            </a:r>
            <a:endParaRPr lang="en-US" sz="8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80" name="Rectangle 74"/>
          <p:cNvSpPr>
            <a:spLocks noChangeArrowheads="1"/>
          </p:cNvSpPr>
          <p:nvPr/>
        </p:nvSpPr>
        <p:spPr bwMode="auto">
          <a:xfrm>
            <a:off x="4673542" y="2571716"/>
            <a:ext cx="355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81" name="Rectangle 75"/>
          <p:cNvSpPr>
            <a:spLocks noChangeArrowheads="1"/>
          </p:cNvSpPr>
          <p:nvPr/>
        </p:nvSpPr>
        <p:spPr bwMode="auto">
          <a:xfrm>
            <a:off x="4927542" y="3624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82" name="AutoShape 76"/>
          <p:cNvSpPr>
            <a:spLocks noChangeArrowheads="1"/>
          </p:cNvSpPr>
          <p:nvPr/>
        </p:nvSpPr>
        <p:spPr bwMode="auto">
          <a:xfrm>
            <a:off x="4902142" y="3319429"/>
            <a:ext cx="152400" cy="152400"/>
          </a:xfrm>
          <a:prstGeom prst="diamond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7" name="Group 77"/>
          <p:cNvGrpSpPr>
            <a:grpSpLocks/>
          </p:cNvGrpSpPr>
          <p:nvPr/>
        </p:nvGrpSpPr>
        <p:grpSpPr bwMode="auto">
          <a:xfrm>
            <a:off x="4444942" y="4767229"/>
            <a:ext cx="1066800" cy="762000"/>
            <a:chOff x="480" y="3072"/>
            <a:chExt cx="672" cy="480"/>
          </a:xfrm>
        </p:grpSpPr>
        <p:sp>
          <p:nvSpPr>
            <p:cNvPr id="84" name="Rectangle 78"/>
            <p:cNvSpPr>
              <a:spLocks noChangeArrowheads="1"/>
            </p:cNvSpPr>
            <p:nvPr/>
          </p:nvSpPr>
          <p:spPr bwMode="auto">
            <a:xfrm>
              <a:off x="480" y="3216"/>
              <a:ext cx="672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900">
                  <a:latin typeface="Arial" charset="0"/>
                </a:rPr>
                <a:t>Physical Asset</a:t>
              </a:r>
            </a:p>
            <a:p>
              <a:pPr algn="ctr" eaLnBrk="0" hangingPunct="0"/>
              <a:r>
                <a:rPr lang="en-US" sz="900">
                  <a:latin typeface="Arial" charset="0"/>
                </a:rPr>
                <a:t>Model</a:t>
              </a:r>
            </a:p>
          </p:txBody>
        </p:sp>
        <p:sp>
          <p:nvSpPr>
            <p:cNvPr id="85" name="Rectangle 79"/>
            <p:cNvSpPr>
              <a:spLocks noChangeArrowheads="1"/>
            </p:cNvSpPr>
            <p:nvPr/>
          </p:nvSpPr>
          <p:spPr bwMode="auto">
            <a:xfrm>
              <a:off x="480" y="3072"/>
              <a:ext cx="192" cy="1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cxnSp>
        <p:nvCxnSpPr>
          <p:cNvPr id="86" name="AutoShape 80"/>
          <p:cNvCxnSpPr>
            <a:cxnSpLocks noChangeShapeType="1"/>
            <a:stCxn id="89" idx="2"/>
          </p:cNvCxnSpPr>
          <p:nvPr/>
        </p:nvCxnSpPr>
        <p:spPr bwMode="auto">
          <a:xfrm>
            <a:off x="4978342" y="4386229"/>
            <a:ext cx="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arrow" w="med" len="med"/>
          </a:ln>
          <a:effectLst/>
        </p:spPr>
      </p:cxnSp>
      <p:sp>
        <p:nvSpPr>
          <p:cNvPr id="87" name="Rectangle 81"/>
          <p:cNvSpPr>
            <a:spLocks noChangeArrowheads="1"/>
          </p:cNvSpPr>
          <p:nvPr/>
        </p:nvSpPr>
        <p:spPr bwMode="auto">
          <a:xfrm>
            <a:off x="4698942" y="4386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88" name="Rectangle 82"/>
          <p:cNvSpPr>
            <a:spLocks noChangeArrowheads="1"/>
          </p:cNvSpPr>
          <p:nvPr/>
        </p:nvSpPr>
        <p:spPr bwMode="auto">
          <a:xfrm>
            <a:off x="4927542" y="476722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1..1</a:t>
            </a:r>
          </a:p>
        </p:txBody>
      </p:sp>
      <p:sp>
        <p:nvSpPr>
          <p:cNvPr id="89" name="Rectangle 83"/>
          <p:cNvSpPr>
            <a:spLocks noChangeArrowheads="1"/>
          </p:cNvSpPr>
          <p:nvPr/>
        </p:nvSpPr>
        <p:spPr bwMode="auto">
          <a:xfrm>
            <a:off x="4444942" y="38528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18288" anchor="ctr"/>
          <a:lstStyle/>
          <a:p>
            <a:pPr algn="ctr" eaLnBrk="0" hangingPunct="0"/>
            <a:r>
              <a:rPr lang="en-US" sz="900">
                <a:latin typeface="Arial" charset="0"/>
              </a:rPr>
              <a:t>Physical Asset 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Property</a:t>
            </a:r>
          </a:p>
        </p:txBody>
      </p:sp>
      <p:sp>
        <p:nvSpPr>
          <p:cNvPr id="90" name="Freeform 84"/>
          <p:cNvSpPr>
            <a:spLocks/>
          </p:cNvSpPr>
          <p:nvPr/>
        </p:nvSpPr>
        <p:spPr bwMode="auto">
          <a:xfrm flipV="1">
            <a:off x="3908367" y="1641441"/>
            <a:ext cx="422275" cy="307975"/>
          </a:xfrm>
          <a:custGeom>
            <a:avLst/>
            <a:gdLst/>
            <a:ahLst/>
            <a:cxnLst>
              <a:cxn ang="0">
                <a:pos x="0" y="121"/>
              </a:cxn>
              <a:cxn ang="0">
                <a:pos x="0" y="0"/>
              </a:cxn>
              <a:cxn ang="0">
                <a:pos x="266" y="0"/>
              </a:cxn>
              <a:cxn ang="0">
                <a:pos x="266" y="194"/>
              </a:cxn>
              <a:cxn ang="0">
                <a:pos x="49" y="194"/>
              </a:cxn>
            </a:cxnLst>
            <a:rect l="0" t="0" r="r" b="b"/>
            <a:pathLst>
              <a:path w="266" h="194">
                <a:moveTo>
                  <a:pt x="0" y="121"/>
                </a:moveTo>
                <a:lnTo>
                  <a:pt x="0" y="0"/>
                </a:lnTo>
                <a:lnTo>
                  <a:pt x="266" y="0"/>
                </a:lnTo>
                <a:lnTo>
                  <a:pt x="266" y="194"/>
                </a:lnTo>
                <a:lnTo>
                  <a:pt x="49" y="19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91" name="AutoShape 85"/>
          <p:cNvSpPr>
            <a:spLocks noChangeArrowheads="1"/>
          </p:cNvSpPr>
          <p:nvPr/>
        </p:nvSpPr>
        <p:spPr bwMode="auto">
          <a:xfrm>
            <a:off x="3986154" y="1555716"/>
            <a:ext cx="152400" cy="152400"/>
          </a:xfrm>
          <a:prstGeom prst="diamond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92" name="Rectangle 86"/>
          <p:cNvSpPr>
            <a:spLocks noChangeArrowheads="1"/>
          </p:cNvSpPr>
          <p:nvPr/>
        </p:nvSpPr>
        <p:spPr bwMode="auto">
          <a:xfrm>
            <a:off x="3836929" y="1725579"/>
            <a:ext cx="35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0..n</a:t>
            </a:r>
          </a:p>
        </p:txBody>
      </p:sp>
      <p:sp>
        <p:nvSpPr>
          <p:cNvPr id="93" name="Rectangle 87"/>
          <p:cNvSpPr>
            <a:spLocks noChangeArrowheads="1"/>
          </p:cNvSpPr>
          <p:nvPr/>
        </p:nvSpPr>
        <p:spPr bwMode="auto">
          <a:xfrm>
            <a:off x="3638492" y="1916079"/>
            <a:ext cx="106045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800">
                <a:solidFill>
                  <a:srgbClr val="000000"/>
                </a:solidFill>
                <a:latin typeface="Arial" charset="0"/>
              </a:rPr>
              <a:t>May be made up of</a:t>
            </a:r>
          </a:p>
        </p:txBody>
      </p:sp>
      <p:sp>
        <p:nvSpPr>
          <p:cNvPr id="94" name="Rectangle 8"/>
          <p:cNvSpPr>
            <a:spLocks noChangeArrowheads="1"/>
          </p:cNvSpPr>
          <p:nvPr/>
        </p:nvSpPr>
        <p:spPr bwMode="auto">
          <a:xfrm>
            <a:off x="5624454" y="2786029"/>
            <a:ext cx="1066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900">
                <a:latin typeface="Arial" charset="0"/>
              </a:rPr>
              <a:t>Material 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Segment</a:t>
            </a:r>
          </a:p>
          <a:p>
            <a:pPr algn="ctr" eaLnBrk="0" hangingPunct="0"/>
            <a:r>
              <a:rPr lang="en-US" sz="900">
                <a:latin typeface="Arial" charset="0"/>
              </a:rPr>
              <a:t>Specification</a:t>
            </a:r>
          </a:p>
        </p:txBody>
      </p: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6645263" y="2851122"/>
            <a:ext cx="812800" cy="720725"/>
            <a:chOff x="4501" y="1991"/>
            <a:chExt cx="512" cy="454"/>
          </a:xfrm>
        </p:grpSpPr>
        <p:sp>
          <p:nvSpPr>
            <p:cNvPr id="96" name="Rectangle 3"/>
            <p:cNvSpPr>
              <a:spLocks noChangeArrowheads="1"/>
            </p:cNvSpPr>
            <p:nvPr/>
          </p:nvSpPr>
          <p:spPr bwMode="auto">
            <a:xfrm>
              <a:off x="4501" y="2112"/>
              <a:ext cx="224" cy="1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r" eaLnBrk="0" hangingPunct="0"/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0..n</a:t>
              </a:r>
            </a:p>
          </p:txBody>
        </p:sp>
        <p:sp>
          <p:nvSpPr>
            <p:cNvPr id="97" name="Rectangle 4"/>
            <p:cNvSpPr>
              <a:spLocks noChangeArrowheads="1"/>
            </p:cNvSpPr>
            <p:nvPr/>
          </p:nvSpPr>
          <p:spPr bwMode="auto">
            <a:xfrm>
              <a:off x="4518" y="2233"/>
              <a:ext cx="49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Is assembled</a:t>
              </a:r>
            </a:p>
            <a:p>
              <a:pPr eaLnBrk="0" hangingPunct="0"/>
              <a:r>
                <a:rPr lang="en-US" sz="800">
                  <a:solidFill>
                    <a:srgbClr val="000000"/>
                  </a:solidFill>
                  <a:latin typeface="Arial" charset="0"/>
                </a:rPr>
                <a:t>from</a:t>
              </a:r>
            </a:p>
          </p:txBody>
        </p:sp>
        <p:sp>
          <p:nvSpPr>
            <p:cNvPr id="98" name="AutoShape 5"/>
            <p:cNvSpPr>
              <a:spLocks noChangeArrowheads="1"/>
            </p:cNvSpPr>
            <p:nvPr/>
          </p:nvSpPr>
          <p:spPr bwMode="auto">
            <a:xfrm>
              <a:off x="4549" y="1991"/>
              <a:ext cx="96" cy="96"/>
            </a:xfrm>
            <a:prstGeom prst="diamond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9" name="Freeform 6"/>
            <p:cNvSpPr>
              <a:spLocks/>
            </p:cNvSpPr>
            <p:nvPr/>
          </p:nvSpPr>
          <p:spPr bwMode="auto">
            <a:xfrm>
              <a:off x="4534" y="2039"/>
              <a:ext cx="266" cy="194"/>
            </a:xfrm>
            <a:custGeom>
              <a:avLst/>
              <a:gdLst/>
              <a:ahLst/>
              <a:cxnLst>
                <a:cxn ang="0">
                  <a:pos x="121" y="0"/>
                </a:cxn>
                <a:cxn ang="0">
                  <a:pos x="266" y="0"/>
                </a:cxn>
                <a:cxn ang="0">
                  <a:pos x="266" y="194"/>
                </a:cxn>
                <a:cxn ang="0">
                  <a:pos x="0" y="194"/>
                </a:cxn>
              </a:cxnLst>
              <a:rect l="0" t="0" r="r" b="b"/>
              <a:pathLst>
                <a:path w="266" h="194">
                  <a:moveTo>
                    <a:pt x="121" y="0"/>
                  </a:moveTo>
                  <a:lnTo>
                    <a:pt x="266" y="0"/>
                  </a:lnTo>
                  <a:lnTo>
                    <a:pt x="266" y="194"/>
                  </a:lnTo>
                  <a:lnTo>
                    <a:pt x="0" y="194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ISA-95 Operational Activity Model</a:t>
            </a:r>
            <a:endParaRPr lang="en-US" dirty="0" smtClean="0"/>
          </a:p>
        </p:txBody>
      </p:sp>
      <p:sp>
        <p:nvSpPr>
          <p:cNvPr id="11288" name="Espace réservé du pied de page 4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11273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3D79585-0945-4703-BC68-91D557AAA126}" type="slidenum">
              <a:rPr lang="en-GB"/>
              <a:pPr/>
              <a:t>29</a:t>
            </a:fld>
            <a:endParaRPr lang="en-GB"/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7164388" y="4506913"/>
            <a:ext cx="1873250" cy="1838325"/>
            <a:chOff x="4649" y="2840"/>
            <a:chExt cx="1180" cy="1158"/>
          </a:xfrm>
        </p:grpSpPr>
        <p:graphicFrame>
          <p:nvGraphicFramePr>
            <p:cNvPr id="11266" name="Diagram 63"/>
            <p:cNvGraphicFramePr>
              <a:graphicFrameLocks/>
            </p:cNvGraphicFramePr>
            <p:nvPr/>
          </p:nvGraphicFramePr>
          <p:xfrm>
            <a:off x="4649" y="2840"/>
            <a:ext cx="489" cy="1158"/>
          </p:xfrm>
          <a:graphic>
            <a:graphicData uri="http://schemas.openxmlformats.org/drawingml/2006/compatibility">
              <com:legacyDrawing xmlns:com="http://schemas.openxmlformats.org/drawingml/2006/compatibility" spid="_x0000_s11266"/>
            </a:graphicData>
          </a:graphic>
        </p:graphicFrame>
        <p:sp>
          <p:nvSpPr>
            <p:cNvPr id="11310" name="Rectangle 69"/>
            <p:cNvSpPr>
              <a:spLocks noChangeArrowheads="1"/>
            </p:cNvSpPr>
            <p:nvPr/>
          </p:nvSpPr>
          <p:spPr bwMode="auto">
            <a:xfrm rot="-5400000">
              <a:off x="4864" y="3351"/>
              <a:ext cx="703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Product Asset</a:t>
              </a:r>
            </a:p>
          </p:txBody>
        </p:sp>
        <p:sp>
          <p:nvSpPr>
            <p:cNvPr id="11311" name="Rectangle 70"/>
            <p:cNvSpPr>
              <a:spLocks noChangeArrowheads="1"/>
            </p:cNvSpPr>
            <p:nvPr/>
          </p:nvSpPr>
          <p:spPr bwMode="auto">
            <a:xfrm rot="-5400000">
              <a:off x="5137" y="3351"/>
              <a:ext cx="703" cy="136"/>
            </a:xfrm>
            <a:prstGeom prst="rect">
              <a:avLst/>
            </a:prstGeom>
            <a:solidFill>
              <a:srgbClr val="00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Physical Asset</a:t>
              </a:r>
            </a:p>
          </p:txBody>
        </p:sp>
        <p:sp>
          <p:nvSpPr>
            <p:cNvPr id="11312" name="Rectangle 71"/>
            <p:cNvSpPr>
              <a:spLocks noChangeArrowheads="1"/>
            </p:cNvSpPr>
            <p:nvPr/>
          </p:nvSpPr>
          <p:spPr bwMode="auto">
            <a:xfrm rot="-5400000">
              <a:off x="5273" y="3351"/>
              <a:ext cx="703" cy="136"/>
            </a:xfrm>
            <a:prstGeom prst="rect">
              <a:avLst/>
            </a:prstGeom>
            <a:solidFill>
              <a:srgbClr val="FFCC99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 eaLnBrk="1" hangingPunct="1"/>
              <a:r>
                <a:rPr lang="fr-FR" sz="1400">
                  <a:latin typeface="Arial Narrow" pitchFamily="34" charset="0"/>
                </a:rPr>
                <a:t>Human Asset</a:t>
              </a:r>
            </a:p>
          </p:txBody>
        </p:sp>
        <p:sp>
          <p:nvSpPr>
            <p:cNvPr id="11313" name="Rectangle 72"/>
            <p:cNvSpPr>
              <a:spLocks noChangeArrowheads="1"/>
            </p:cNvSpPr>
            <p:nvPr/>
          </p:nvSpPr>
          <p:spPr bwMode="auto">
            <a:xfrm rot="-5400000">
              <a:off x="5409" y="3351"/>
              <a:ext cx="703" cy="13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IT Asset</a:t>
              </a:r>
            </a:p>
          </p:txBody>
        </p:sp>
        <p:sp>
          <p:nvSpPr>
            <p:cNvPr id="11314" name="Rectangle 73"/>
            <p:cNvSpPr>
              <a:spLocks noChangeArrowheads="1"/>
            </p:cNvSpPr>
            <p:nvPr/>
          </p:nvSpPr>
          <p:spPr bwMode="auto">
            <a:xfrm rot="-5400000">
              <a:off x="5001" y="3351"/>
              <a:ext cx="703" cy="136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eaLnBrk="1" hangingPunct="1"/>
              <a:r>
                <a:rPr lang="fr-FR" sz="1400">
                  <a:latin typeface="Arial Narrow" pitchFamily="34" charset="0"/>
                </a:rPr>
                <a:t>Inventory Asset</a:t>
              </a:r>
            </a:p>
          </p:txBody>
        </p:sp>
      </p:grp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538288" y="1089025"/>
            <a:ext cx="5365750" cy="3563938"/>
            <a:chOff x="1392" y="889"/>
            <a:chExt cx="3663" cy="2245"/>
          </a:xfrm>
        </p:grpSpPr>
        <p:sp>
          <p:nvSpPr>
            <p:cNvPr id="11289" name="Oval 5"/>
            <p:cNvSpPr>
              <a:spLocks noChangeArrowheads="1"/>
            </p:cNvSpPr>
            <p:nvPr/>
          </p:nvSpPr>
          <p:spPr bwMode="auto">
            <a:xfrm>
              <a:off x="3314" y="2243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4. Data</a:t>
              </a:r>
            </a:p>
            <a:p>
              <a:pPr algn="ctr" defTabSz="820738"/>
              <a:r>
                <a:rPr lang="en-US" sz="1300" b="1">
                  <a:latin typeface="Tahoma" pitchFamily="34" charset="0"/>
                </a:rPr>
                <a:t>collection</a:t>
              </a:r>
            </a:p>
          </p:txBody>
        </p:sp>
        <p:sp>
          <p:nvSpPr>
            <p:cNvPr id="11290" name="Oval 6"/>
            <p:cNvSpPr>
              <a:spLocks noChangeArrowheads="1"/>
            </p:cNvSpPr>
            <p:nvPr/>
          </p:nvSpPr>
          <p:spPr bwMode="auto">
            <a:xfrm>
              <a:off x="2355" y="2667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3. Execution</a:t>
              </a:r>
            </a:p>
          </p:txBody>
        </p:sp>
        <p:sp>
          <p:nvSpPr>
            <p:cNvPr id="11291" name="Oval 7"/>
            <p:cNvSpPr>
              <a:spLocks noChangeArrowheads="1"/>
            </p:cNvSpPr>
            <p:nvPr/>
          </p:nvSpPr>
          <p:spPr bwMode="auto">
            <a:xfrm>
              <a:off x="1392" y="1354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8. Resource</a:t>
              </a:r>
            </a:p>
            <a:p>
              <a:pPr algn="ctr" defTabSz="820738"/>
              <a:r>
                <a:rPr lang="en-US" sz="1300" b="1">
                  <a:latin typeface="Tahoma" pitchFamily="34" charset="0"/>
                </a:rPr>
                <a:t>management</a:t>
              </a:r>
            </a:p>
          </p:txBody>
        </p:sp>
        <p:sp>
          <p:nvSpPr>
            <p:cNvPr id="11292" name="Oval 8"/>
            <p:cNvSpPr>
              <a:spLocks noChangeArrowheads="1"/>
            </p:cNvSpPr>
            <p:nvPr/>
          </p:nvSpPr>
          <p:spPr bwMode="auto">
            <a:xfrm>
              <a:off x="2326" y="1801"/>
              <a:ext cx="937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2. Dispatching</a:t>
              </a:r>
            </a:p>
          </p:txBody>
        </p:sp>
        <p:sp>
          <p:nvSpPr>
            <p:cNvPr id="11293" name="Oval 9"/>
            <p:cNvSpPr>
              <a:spLocks noChangeArrowheads="1"/>
            </p:cNvSpPr>
            <p:nvPr/>
          </p:nvSpPr>
          <p:spPr bwMode="auto">
            <a:xfrm>
              <a:off x="3314" y="1354"/>
              <a:ext cx="880" cy="46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5. Tracking</a:t>
              </a:r>
            </a:p>
          </p:txBody>
        </p:sp>
        <p:sp>
          <p:nvSpPr>
            <p:cNvPr id="11294" name="Oval 10"/>
            <p:cNvSpPr>
              <a:spLocks noChangeArrowheads="1"/>
            </p:cNvSpPr>
            <p:nvPr/>
          </p:nvSpPr>
          <p:spPr bwMode="auto">
            <a:xfrm>
              <a:off x="2355" y="889"/>
              <a:ext cx="880" cy="46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1.Detailed</a:t>
              </a:r>
            </a:p>
            <a:p>
              <a:pPr algn="ctr" defTabSz="820738"/>
              <a:r>
                <a:rPr lang="en-US" sz="1300" b="1">
                  <a:latin typeface="Tahoma" pitchFamily="34" charset="0"/>
                </a:rPr>
                <a:t>scheduling</a:t>
              </a:r>
            </a:p>
          </p:txBody>
        </p:sp>
        <p:sp>
          <p:nvSpPr>
            <p:cNvPr id="11295" name="Oval 11"/>
            <p:cNvSpPr>
              <a:spLocks noChangeArrowheads="1"/>
            </p:cNvSpPr>
            <p:nvPr/>
          </p:nvSpPr>
          <p:spPr bwMode="auto">
            <a:xfrm>
              <a:off x="1410" y="2244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7. Definition</a:t>
              </a:r>
            </a:p>
            <a:p>
              <a:pPr algn="ctr" defTabSz="820738"/>
              <a:r>
                <a:rPr lang="en-US" sz="1300" b="1">
                  <a:latin typeface="Tahoma" pitchFamily="34" charset="0"/>
                </a:rPr>
                <a:t>management</a:t>
              </a:r>
            </a:p>
          </p:txBody>
        </p:sp>
        <p:cxnSp>
          <p:nvCxnSpPr>
            <p:cNvPr id="11296" name="AutoShape 12"/>
            <p:cNvCxnSpPr>
              <a:cxnSpLocks noChangeShapeType="1"/>
              <a:stCxn id="11291" idx="0"/>
              <a:endCxn id="11294" idx="2"/>
            </p:cNvCxnSpPr>
            <p:nvPr/>
          </p:nvCxnSpPr>
          <p:spPr bwMode="auto">
            <a:xfrm rot="-5400000">
              <a:off x="1978" y="976"/>
              <a:ext cx="232" cy="523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297" name="AutoShape 13"/>
            <p:cNvCxnSpPr>
              <a:cxnSpLocks noChangeShapeType="1"/>
              <a:stCxn id="11293" idx="0"/>
              <a:endCxn id="11294" idx="6"/>
            </p:cNvCxnSpPr>
            <p:nvPr/>
          </p:nvCxnSpPr>
          <p:spPr bwMode="auto">
            <a:xfrm rot="5400000" flipH="1">
              <a:off x="3379" y="978"/>
              <a:ext cx="232" cy="519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298" name="AutoShape 14"/>
            <p:cNvCxnSpPr>
              <a:cxnSpLocks noChangeShapeType="1"/>
              <a:stCxn id="11294" idx="4"/>
              <a:endCxn id="11292" idx="0"/>
            </p:cNvCxnSpPr>
            <p:nvPr/>
          </p:nvCxnSpPr>
          <p:spPr bwMode="auto">
            <a:xfrm>
              <a:off x="2795" y="1355"/>
              <a:ext cx="0" cy="446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299" name="AutoShape 15"/>
            <p:cNvCxnSpPr>
              <a:cxnSpLocks noChangeShapeType="1"/>
              <a:stCxn id="11291" idx="4"/>
              <a:endCxn id="11292" idx="2"/>
            </p:cNvCxnSpPr>
            <p:nvPr/>
          </p:nvCxnSpPr>
          <p:spPr bwMode="auto">
            <a:xfrm rot="16200000" flipH="1">
              <a:off x="1972" y="1681"/>
              <a:ext cx="214" cy="494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300" name="AutoShape 16"/>
            <p:cNvCxnSpPr>
              <a:cxnSpLocks noChangeShapeType="1"/>
              <a:stCxn id="11295" idx="0"/>
              <a:endCxn id="11292" idx="2"/>
            </p:cNvCxnSpPr>
            <p:nvPr/>
          </p:nvCxnSpPr>
          <p:spPr bwMode="auto">
            <a:xfrm rot="-5400000">
              <a:off x="1983" y="1902"/>
              <a:ext cx="209" cy="476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301" name="AutoShape 17"/>
            <p:cNvCxnSpPr>
              <a:cxnSpLocks noChangeShapeType="1"/>
              <a:stCxn id="11292" idx="4"/>
              <a:endCxn id="11290" idx="0"/>
            </p:cNvCxnSpPr>
            <p:nvPr/>
          </p:nvCxnSpPr>
          <p:spPr bwMode="auto">
            <a:xfrm>
              <a:off x="2795" y="2268"/>
              <a:ext cx="0" cy="39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302" name="AutoShape 18"/>
            <p:cNvCxnSpPr>
              <a:cxnSpLocks noChangeShapeType="1"/>
              <a:stCxn id="11295" idx="4"/>
              <a:endCxn id="11290" idx="2"/>
            </p:cNvCxnSpPr>
            <p:nvPr/>
          </p:nvCxnSpPr>
          <p:spPr bwMode="auto">
            <a:xfrm rot="16200000" flipH="1">
              <a:off x="2008" y="2553"/>
              <a:ext cx="190" cy="505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303" name="AutoShape 19"/>
            <p:cNvCxnSpPr>
              <a:cxnSpLocks noChangeShapeType="1"/>
              <a:stCxn id="11289" idx="0"/>
              <a:endCxn id="11293" idx="4"/>
            </p:cNvCxnSpPr>
            <p:nvPr/>
          </p:nvCxnSpPr>
          <p:spPr bwMode="auto">
            <a:xfrm flipV="1">
              <a:off x="3754" y="1820"/>
              <a:ext cx="0" cy="42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304" name="AutoShape 20"/>
            <p:cNvCxnSpPr>
              <a:cxnSpLocks noChangeShapeType="1"/>
              <a:stCxn id="11290" idx="6"/>
              <a:endCxn id="11289" idx="4"/>
            </p:cNvCxnSpPr>
            <p:nvPr/>
          </p:nvCxnSpPr>
          <p:spPr bwMode="auto">
            <a:xfrm flipV="1">
              <a:off x="3235" y="2710"/>
              <a:ext cx="519" cy="191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305" name="AutoShape 21"/>
            <p:cNvCxnSpPr>
              <a:cxnSpLocks noChangeShapeType="1"/>
              <a:stCxn id="11292" idx="6"/>
              <a:endCxn id="11293" idx="3"/>
            </p:cNvCxnSpPr>
            <p:nvPr/>
          </p:nvCxnSpPr>
          <p:spPr bwMode="auto">
            <a:xfrm flipV="1">
              <a:off x="3263" y="1752"/>
              <a:ext cx="180" cy="283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306" name="AutoShape 22"/>
            <p:cNvCxnSpPr>
              <a:cxnSpLocks noChangeShapeType="1"/>
              <a:stCxn id="11290" idx="7"/>
              <a:endCxn id="11293" idx="4"/>
            </p:cNvCxnSpPr>
            <p:nvPr/>
          </p:nvCxnSpPr>
          <p:spPr bwMode="auto">
            <a:xfrm rot="-5400000">
              <a:off x="2972" y="1954"/>
              <a:ext cx="915" cy="648"/>
            </a:xfrm>
            <a:prstGeom prst="curvedConnector3">
              <a:avLst>
                <a:gd name="adj1" fmla="val 53662"/>
              </a:avLst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sp>
          <p:nvSpPr>
            <p:cNvPr id="11307" name="Oval 23"/>
            <p:cNvSpPr>
              <a:spLocks noChangeArrowheads="1"/>
            </p:cNvSpPr>
            <p:nvPr/>
          </p:nvSpPr>
          <p:spPr bwMode="auto">
            <a:xfrm>
              <a:off x="4175" y="1801"/>
              <a:ext cx="880" cy="46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82628" tIns="41315" rIns="82628" bIns="41315" anchor="ctr"/>
            <a:lstStyle/>
            <a:p>
              <a:pPr algn="ctr" defTabSz="820738"/>
              <a:r>
                <a:rPr lang="en-US" sz="1300" b="1">
                  <a:latin typeface="Tahoma" pitchFamily="34" charset="0"/>
                </a:rPr>
                <a:t>6. Analysis</a:t>
              </a:r>
            </a:p>
          </p:txBody>
        </p:sp>
        <p:cxnSp>
          <p:nvCxnSpPr>
            <p:cNvPr id="11308" name="AutoShape 24"/>
            <p:cNvCxnSpPr>
              <a:cxnSpLocks noChangeShapeType="1"/>
              <a:stCxn id="11289" idx="6"/>
              <a:endCxn id="11307" idx="4"/>
            </p:cNvCxnSpPr>
            <p:nvPr/>
          </p:nvCxnSpPr>
          <p:spPr bwMode="auto">
            <a:xfrm flipV="1">
              <a:off x="4194" y="2268"/>
              <a:ext cx="421" cy="209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  <p:cxnSp>
          <p:nvCxnSpPr>
            <p:cNvPr id="11309" name="AutoShape 25"/>
            <p:cNvCxnSpPr>
              <a:cxnSpLocks noChangeShapeType="1"/>
              <a:stCxn id="11307" idx="0"/>
              <a:endCxn id="11293" idx="6"/>
            </p:cNvCxnSpPr>
            <p:nvPr/>
          </p:nvCxnSpPr>
          <p:spPr bwMode="auto">
            <a:xfrm rot="5400000" flipH="1">
              <a:off x="4298" y="1483"/>
              <a:ext cx="214" cy="421"/>
            </a:xfrm>
            <a:prstGeom prst="curvedConnector2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lg" len="lg"/>
            </a:ln>
          </p:spPr>
        </p:cxnSp>
      </p:grpSp>
      <p:sp>
        <p:nvSpPr>
          <p:cNvPr id="11276" name="Text Box 28"/>
          <p:cNvSpPr txBox="1">
            <a:spLocks noChangeArrowheads="1"/>
          </p:cNvSpPr>
          <p:nvPr/>
        </p:nvSpPr>
        <p:spPr bwMode="auto">
          <a:xfrm>
            <a:off x="539750" y="4976813"/>
            <a:ext cx="1395413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/>
              <a:t>Production</a:t>
            </a:r>
          </a:p>
        </p:txBody>
      </p:sp>
      <p:sp>
        <p:nvSpPr>
          <p:cNvPr id="11277" name="Text Box 29"/>
          <p:cNvSpPr txBox="1">
            <a:spLocks noChangeArrowheads="1"/>
          </p:cNvSpPr>
          <p:nvPr/>
        </p:nvSpPr>
        <p:spPr bwMode="auto">
          <a:xfrm>
            <a:off x="1574800" y="5300663"/>
            <a:ext cx="1860550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/>
              <a:t>Quality Control</a:t>
            </a:r>
          </a:p>
        </p:txBody>
      </p:sp>
      <p:sp>
        <p:nvSpPr>
          <p:cNvPr id="11278" name="Text Box 30"/>
          <p:cNvSpPr txBox="1">
            <a:spLocks noChangeArrowheads="1"/>
          </p:cNvSpPr>
          <p:nvPr/>
        </p:nvSpPr>
        <p:spPr bwMode="auto">
          <a:xfrm>
            <a:off x="2762250" y="5624513"/>
            <a:ext cx="1635125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/>
              <a:t>Maintenance</a:t>
            </a:r>
          </a:p>
        </p:txBody>
      </p:sp>
      <p:sp>
        <p:nvSpPr>
          <p:cNvPr id="11279" name="Text Box 31"/>
          <p:cNvSpPr txBox="1">
            <a:spLocks noChangeArrowheads="1"/>
          </p:cNvSpPr>
          <p:nvPr/>
        </p:nvSpPr>
        <p:spPr bwMode="auto">
          <a:xfrm>
            <a:off x="3879850" y="5300663"/>
            <a:ext cx="1223963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/>
              <a:t>Inventory</a:t>
            </a:r>
          </a:p>
        </p:txBody>
      </p:sp>
      <p:sp>
        <p:nvSpPr>
          <p:cNvPr id="11280" name="Text Box 32"/>
          <p:cNvSpPr txBox="1">
            <a:spLocks noChangeArrowheads="1"/>
          </p:cNvSpPr>
          <p:nvPr/>
        </p:nvSpPr>
        <p:spPr bwMode="auto">
          <a:xfrm>
            <a:off x="5116513" y="4976813"/>
            <a:ext cx="81438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GB"/>
              <a:t>Other</a:t>
            </a:r>
          </a:p>
        </p:txBody>
      </p:sp>
      <p:cxnSp>
        <p:nvCxnSpPr>
          <p:cNvPr id="11281" name="AutoShape 33"/>
          <p:cNvCxnSpPr>
            <a:cxnSpLocks noChangeShapeType="1"/>
            <a:stCxn id="11282" idx="2"/>
            <a:endCxn id="11276" idx="3"/>
          </p:cNvCxnSpPr>
          <p:nvPr/>
        </p:nvCxnSpPr>
        <p:spPr bwMode="auto">
          <a:xfrm flipH="1">
            <a:off x="1935163" y="4941888"/>
            <a:ext cx="1638300" cy="2333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1282" name="Rectangle 34"/>
          <p:cNvSpPr>
            <a:spLocks noChangeArrowheads="1"/>
          </p:cNvSpPr>
          <p:nvPr/>
        </p:nvSpPr>
        <p:spPr bwMode="auto">
          <a:xfrm>
            <a:off x="2871788" y="4652963"/>
            <a:ext cx="1403350" cy="288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cxnSp>
        <p:nvCxnSpPr>
          <p:cNvPr id="11283" name="AutoShape 35"/>
          <p:cNvCxnSpPr>
            <a:cxnSpLocks noChangeShapeType="1"/>
            <a:stCxn id="11282" idx="2"/>
            <a:endCxn id="11277" idx="0"/>
          </p:cNvCxnSpPr>
          <p:nvPr/>
        </p:nvCxnSpPr>
        <p:spPr bwMode="auto">
          <a:xfrm flipH="1">
            <a:off x="2505075" y="4941888"/>
            <a:ext cx="1068388" cy="3587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84" name="AutoShape 36"/>
          <p:cNvCxnSpPr>
            <a:cxnSpLocks noChangeShapeType="1"/>
            <a:stCxn id="11282" idx="2"/>
            <a:endCxn id="11278" idx="0"/>
          </p:cNvCxnSpPr>
          <p:nvPr/>
        </p:nvCxnSpPr>
        <p:spPr bwMode="auto">
          <a:xfrm>
            <a:off x="3573463" y="4941888"/>
            <a:ext cx="6350" cy="6826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85" name="AutoShape 37"/>
          <p:cNvCxnSpPr>
            <a:cxnSpLocks noChangeShapeType="1"/>
            <a:stCxn id="11282" idx="2"/>
            <a:endCxn id="11279" idx="0"/>
          </p:cNvCxnSpPr>
          <p:nvPr/>
        </p:nvCxnSpPr>
        <p:spPr bwMode="auto">
          <a:xfrm>
            <a:off x="3573463" y="4941888"/>
            <a:ext cx="919162" cy="3587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86" name="AutoShape 38"/>
          <p:cNvCxnSpPr>
            <a:cxnSpLocks noChangeShapeType="1"/>
            <a:stCxn id="11282" idx="2"/>
            <a:endCxn id="11280" idx="1"/>
          </p:cNvCxnSpPr>
          <p:nvPr/>
        </p:nvCxnSpPr>
        <p:spPr bwMode="auto">
          <a:xfrm>
            <a:off x="3573463" y="4941888"/>
            <a:ext cx="1543050" cy="2333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1287" name="Oval 61"/>
          <p:cNvSpPr>
            <a:spLocks noChangeArrowheads="1"/>
          </p:cNvSpPr>
          <p:nvPr/>
        </p:nvSpPr>
        <p:spPr bwMode="auto">
          <a:xfrm>
            <a:off x="7019925" y="4797425"/>
            <a:ext cx="1042988" cy="468313"/>
          </a:xfrm>
          <a:prstGeom prst="ellipse">
            <a:avLst/>
          </a:prstGeom>
          <a:solidFill>
            <a:srgbClr val="FF0000">
              <a:alpha val="20000"/>
            </a:srgbClr>
          </a:solidFill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Automation challenge</a:t>
            </a:r>
          </a:p>
        </p:txBody>
      </p:sp>
      <p:sp>
        <p:nvSpPr>
          <p:cNvPr id="12291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12292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32EE3BE-B79C-4A30-90A8-AE0AD44EFF30}" type="slidenum">
              <a:rPr lang="en-GB"/>
              <a:pPr/>
              <a:t>3</a:t>
            </a:fld>
            <a:endParaRPr lang="en-GB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919413" y="1052513"/>
            <a:ext cx="3471862" cy="4554537"/>
            <a:chOff x="1839" y="720"/>
            <a:chExt cx="2187" cy="2869"/>
          </a:xfrm>
        </p:grpSpPr>
        <p:sp>
          <p:nvSpPr>
            <p:cNvPr id="12321" name="AutoShape 4"/>
            <p:cNvSpPr>
              <a:spLocks/>
            </p:cNvSpPr>
            <p:nvPr/>
          </p:nvSpPr>
          <p:spPr bwMode="auto">
            <a:xfrm>
              <a:off x="2820" y="906"/>
              <a:ext cx="1206" cy="315"/>
            </a:xfrm>
            <a:prstGeom prst="callout2">
              <a:avLst>
                <a:gd name="adj1" fmla="val 43796"/>
                <a:gd name="adj2" fmla="val -7829"/>
                <a:gd name="adj3" fmla="val 43796"/>
                <a:gd name="adj4" fmla="val -18917"/>
                <a:gd name="adj5" fmla="val 102190"/>
                <a:gd name="adj6" fmla="val -32093"/>
              </a:avLst>
            </a:prstGeom>
            <a:noFill/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lIns="0" rIns="0"/>
            <a:lstStyle/>
            <a:p>
              <a:r>
                <a:rPr lang="fr-FR">
                  <a:solidFill>
                    <a:srgbClr val="009900"/>
                  </a:solidFill>
                </a:rPr>
                <a:t>Ideal Automation</a:t>
              </a:r>
              <a:endParaRPr lang="fr-FR">
                <a:solidFill>
                  <a:srgbClr val="009900"/>
                </a:solidFill>
                <a:latin typeface="Times New Roman" pitchFamily="18" charset="0"/>
              </a:endParaRPr>
            </a:p>
          </p:txBody>
        </p:sp>
        <p:sp>
          <p:nvSpPr>
            <p:cNvPr id="12322" name="Line 5"/>
            <p:cNvSpPr>
              <a:spLocks noChangeShapeType="1"/>
            </p:cNvSpPr>
            <p:nvPr/>
          </p:nvSpPr>
          <p:spPr bwMode="auto">
            <a:xfrm flipV="1">
              <a:off x="1839" y="720"/>
              <a:ext cx="680" cy="2869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prstDash val="lgDashDot"/>
              <a:round/>
              <a:headEnd/>
              <a:tailEnd type="triangle" w="lg" len="sm"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3638550" y="2579688"/>
            <a:ext cx="3705225" cy="2336800"/>
            <a:chOff x="2292" y="1682"/>
            <a:chExt cx="2334" cy="1472"/>
          </a:xfrm>
        </p:grpSpPr>
        <p:sp>
          <p:nvSpPr>
            <p:cNvPr id="12319" name="AutoShape 7"/>
            <p:cNvSpPr>
              <a:spLocks/>
            </p:cNvSpPr>
            <p:nvPr/>
          </p:nvSpPr>
          <p:spPr bwMode="auto">
            <a:xfrm>
              <a:off x="3249" y="1682"/>
              <a:ext cx="1377" cy="442"/>
            </a:xfrm>
            <a:prstGeom prst="callout2">
              <a:avLst>
                <a:gd name="adj1" fmla="val 31250"/>
                <a:gd name="adj2" fmla="val -6847"/>
                <a:gd name="adj3" fmla="val 31250"/>
                <a:gd name="adj4" fmla="val -9417"/>
                <a:gd name="adj5" fmla="val 72917"/>
                <a:gd name="adj6" fmla="val -18667"/>
              </a:avLst>
            </a:prstGeom>
            <a:noFill/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lIns="0" rIns="18000"/>
            <a:lstStyle/>
            <a:p>
              <a:r>
                <a:rPr lang="fr-FR" dirty="0" smtClean="0"/>
                <a:t>ISA-88</a:t>
              </a:r>
              <a:endParaRPr lang="fr-FR" dirty="0">
                <a:latin typeface="Times New Roman" pitchFamily="18" charset="0"/>
              </a:endParaRPr>
            </a:p>
          </p:txBody>
        </p:sp>
        <p:sp>
          <p:nvSpPr>
            <p:cNvPr id="12320" name="Freeform 8"/>
            <p:cNvSpPr>
              <a:spLocks/>
            </p:cNvSpPr>
            <p:nvPr/>
          </p:nvSpPr>
          <p:spPr bwMode="auto">
            <a:xfrm>
              <a:off x="2292" y="1710"/>
              <a:ext cx="1500" cy="1444"/>
            </a:xfrm>
            <a:custGeom>
              <a:avLst/>
              <a:gdLst>
                <a:gd name="T0" fmla="*/ 1908 w 1908"/>
                <a:gd name="T1" fmla="*/ 1884 h 1884"/>
                <a:gd name="T2" fmla="*/ 1548 w 1908"/>
                <a:gd name="T3" fmla="*/ 1089 h 1884"/>
                <a:gd name="T4" fmla="*/ 873 w 1908"/>
                <a:gd name="T5" fmla="*/ 384 h 1884"/>
                <a:gd name="T6" fmla="*/ 0 w 1908"/>
                <a:gd name="T7" fmla="*/ 0 h 18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08"/>
                <a:gd name="T13" fmla="*/ 0 h 1884"/>
                <a:gd name="T14" fmla="*/ 1908 w 1908"/>
                <a:gd name="T15" fmla="*/ 1884 h 18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08" h="1884">
                  <a:moveTo>
                    <a:pt x="1908" y="1884"/>
                  </a:moveTo>
                  <a:cubicBezTo>
                    <a:pt x="1851" y="1752"/>
                    <a:pt x="1720" y="1339"/>
                    <a:pt x="1548" y="1089"/>
                  </a:cubicBezTo>
                  <a:cubicBezTo>
                    <a:pt x="1376" y="839"/>
                    <a:pt x="1131" y="565"/>
                    <a:pt x="873" y="384"/>
                  </a:cubicBezTo>
                  <a:cubicBezTo>
                    <a:pt x="615" y="203"/>
                    <a:pt x="182" y="80"/>
                    <a:pt x="0" y="0"/>
                  </a:cubicBezTo>
                </a:path>
              </a:pathLst>
            </a:custGeom>
            <a:noFill/>
            <a:ln w="19050">
              <a:solidFill>
                <a:srgbClr val="008000"/>
              </a:solidFill>
              <a:prstDash val="lgDashDot"/>
              <a:round/>
              <a:headEnd/>
              <a:tailEnd type="triangle" w="lg" len="sm"/>
            </a:ln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414463" y="1052513"/>
            <a:ext cx="6357937" cy="5254625"/>
            <a:chOff x="891" y="720"/>
            <a:chExt cx="4005" cy="3310"/>
          </a:xfrm>
        </p:grpSpPr>
        <p:sp>
          <p:nvSpPr>
            <p:cNvPr id="12304" name="Text Box 10"/>
            <p:cNvSpPr txBox="1">
              <a:spLocks noChangeArrowheads="1"/>
            </p:cNvSpPr>
            <p:nvPr/>
          </p:nvSpPr>
          <p:spPr bwMode="auto">
            <a:xfrm>
              <a:off x="1835" y="2676"/>
              <a:ext cx="139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fr-FR" b="1"/>
                <a:t>Capability</a:t>
              </a:r>
            </a:p>
          </p:txBody>
        </p:sp>
        <p:sp>
          <p:nvSpPr>
            <p:cNvPr id="12305" name="Text Box 11"/>
            <p:cNvSpPr txBox="1">
              <a:spLocks noChangeArrowheads="1"/>
            </p:cNvSpPr>
            <p:nvPr/>
          </p:nvSpPr>
          <p:spPr bwMode="auto">
            <a:xfrm>
              <a:off x="891" y="1372"/>
              <a:ext cx="948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fr-FR" b="1"/>
                <a:t>Flexibility</a:t>
              </a:r>
            </a:p>
          </p:txBody>
        </p:sp>
        <p:sp>
          <p:nvSpPr>
            <p:cNvPr id="12306" name="Line 12"/>
            <p:cNvSpPr>
              <a:spLocks noChangeShapeType="1"/>
            </p:cNvSpPr>
            <p:nvPr/>
          </p:nvSpPr>
          <p:spPr bwMode="auto">
            <a:xfrm flipV="1">
              <a:off x="1839" y="1382"/>
              <a:ext cx="0" cy="220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07" name="Line 13"/>
            <p:cNvSpPr>
              <a:spLocks noChangeShapeType="1"/>
            </p:cNvSpPr>
            <p:nvPr/>
          </p:nvSpPr>
          <p:spPr bwMode="auto">
            <a:xfrm>
              <a:off x="1839" y="3579"/>
              <a:ext cx="237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08" name="Line 14"/>
            <p:cNvSpPr>
              <a:spLocks noChangeShapeType="1"/>
            </p:cNvSpPr>
            <p:nvPr/>
          </p:nvSpPr>
          <p:spPr bwMode="auto">
            <a:xfrm flipV="1">
              <a:off x="1839" y="2927"/>
              <a:ext cx="680" cy="6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09" name="Line 15"/>
            <p:cNvSpPr>
              <a:spLocks noChangeShapeType="1"/>
            </p:cNvSpPr>
            <p:nvPr/>
          </p:nvSpPr>
          <p:spPr bwMode="auto">
            <a:xfrm>
              <a:off x="2519" y="720"/>
              <a:ext cx="0" cy="2207"/>
            </a:xfrm>
            <a:prstGeom prst="line">
              <a:avLst/>
            </a:prstGeom>
            <a:noFill/>
            <a:ln w="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10" name="Line 16"/>
            <p:cNvSpPr>
              <a:spLocks noChangeShapeType="1"/>
            </p:cNvSpPr>
            <p:nvPr/>
          </p:nvSpPr>
          <p:spPr bwMode="auto">
            <a:xfrm>
              <a:off x="1839" y="1382"/>
              <a:ext cx="2377" cy="0"/>
            </a:xfrm>
            <a:prstGeom prst="line">
              <a:avLst/>
            </a:prstGeom>
            <a:noFill/>
            <a:ln w="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11" name="Line 17"/>
            <p:cNvSpPr>
              <a:spLocks noChangeShapeType="1"/>
            </p:cNvSpPr>
            <p:nvPr/>
          </p:nvSpPr>
          <p:spPr bwMode="auto">
            <a:xfrm flipV="1">
              <a:off x="4216" y="1382"/>
              <a:ext cx="0" cy="2207"/>
            </a:xfrm>
            <a:prstGeom prst="line">
              <a:avLst/>
            </a:prstGeom>
            <a:noFill/>
            <a:ln w="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12" name="Line 18"/>
            <p:cNvSpPr>
              <a:spLocks noChangeShapeType="1"/>
            </p:cNvSpPr>
            <p:nvPr/>
          </p:nvSpPr>
          <p:spPr bwMode="auto">
            <a:xfrm flipV="1">
              <a:off x="1839" y="720"/>
              <a:ext cx="680" cy="662"/>
            </a:xfrm>
            <a:prstGeom prst="line">
              <a:avLst/>
            </a:prstGeom>
            <a:noFill/>
            <a:ln w="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13" name="Line 19"/>
            <p:cNvSpPr>
              <a:spLocks noChangeShapeType="1"/>
            </p:cNvSpPr>
            <p:nvPr/>
          </p:nvSpPr>
          <p:spPr bwMode="auto">
            <a:xfrm flipV="1">
              <a:off x="4216" y="720"/>
              <a:ext cx="680" cy="662"/>
            </a:xfrm>
            <a:prstGeom prst="line">
              <a:avLst/>
            </a:prstGeom>
            <a:noFill/>
            <a:ln w="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14" name="Line 20"/>
            <p:cNvSpPr>
              <a:spLocks noChangeShapeType="1"/>
            </p:cNvSpPr>
            <p:nvPr/>
          </p:nvSpPr>
          <p:spPr bwMode="auto">
            <a:xfrm>
              <a:off x="2519" y="720"/>
              <a:ext cx="2377" cy="0"/>
            </a:xfrm>
            <a:prstGeom prst="line">
              <a:avLst/>
            </a:prstGeom>
            <a:noFill/>
            <a:ln w="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15" name="Line 21"/>
            <p:cNvSpPr>
              <a:spLocks noChangeShapeType="1"/>
            </p:cNvSpPr>
            <p:nvPr/>
          </p:nvSpPr>
          <p:spPr bwMode="auto">
            <a:xfrm flipV="1">
              <a:off x="4896" y="720"/>
              <a:ext cx="0" cy="2207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16" name="Line 22"/>
            <p:cNvSpPr>
              <a:spLocks noChangeShapeType="1"/>
            </p:cNvSpPr>
            <p:nvPr/>
          </p:nvSpPr>
          <p:spPr bwMode="auto">
            <a:xfrm flipV="1">
              <a:off x="4216" y="2927"/>
              <a:ext cx="680" cy="662"/>
            </a:xfrm>
            <a:prstGeom prst="line">
              <a:avLst/>
            </a:prstGeom>
            <a:noFill/>
            <a:ln w="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17" name="Line 23"/>
            <p:cNvSpPr>
              <a:spLocks noChangeShapeType="1"/>
            </p:cNvSpPr>
            <p:nvPr/>
          </p:nvSpPr>
          <p:spPr bwMode="auto">
            <a:xfrm>
              <a:off x="2519" y="2927"/>
              <a:ext cx="2377" cy="0"/>
            </a:xfrm>
            <a:prstGeom prst="line">
              <a:avLst/>
            </a:prstGeom>
            <a:noFill/>
            <a:ln w="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18" name="Text Box 24"/>
            <p:cNvSpPr txBox="1">
              <a:spLocks noChangeArrowheads="1"/>
            </p:cNvSpPr>
            <p:nvPr/>
          </p:nvSpPr>
          <p:spPr bwMode="auto">
            <a:xfrm>
              <a:off x="3456" y="3662"/>
              <a:ext cx="1397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fr-FR" b="1"/>
                <a:t>Complexity</a:t>
              </a: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609600" y="2103438"/>
            <a:ext cx="2384425" cy="3503612"/>
            <a:chOff x="576" y="1382"/>
            <a:chExt cx="1310" cy="2207"/>
          </a:xfrm>
        </p:grpSpPr>
        <p:sp>
          <p:nvSpPr>
            <p:cNvPr id="12302" name="Line 26"/>
            <p:cNvSpPr>
              <a:spLocks noChangeShapeType="1"/>
            </p:cNvSpPr>
            <p:nvPr/>
          </p:nvSpPr>
          <p:spPr bwMode="auto">
            <a:xfrm flipV="1">
              <a:off x="1886" y="1382"/>
              <a:ext cx="0" cy="220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lgDashDot"/>
              <a:round/>
              <a:headEnd/>
              <a:tailEnd type="triangle" w="lg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03" name="AutoShape 27"/>
            <p:cNvSpPr>
              <a:spLocks/>
            </p:cNvSpPr>
            <p:nvPr/>
          </p:nvSpPr>
          <p:spPr bwMode="auto">
            <a:xfrm>
              <a:off x="576" y="2576"/>
              <a:ext cx="875" cy="401"/>
            </a:xfrm>
            <a:prstGeom prst="callout3">
              <a:avLst>
                <a:gd name="adj1" fmla="val 18750"/>
                <a:gd name="adj2" fmla="val 105144"/>
                <a:gd name="adj3" fmla="val 18750"/>
                <a:gd name="adj4" fmla="val 154875"/>
                <a:gd name="adj5" fmla="val -15106"/>
                <a:gd name="adj6" fmla="val 154875"/>
                <a:gd name="adj7" fmla="val -48958"/>
                <a:gd name="adj8" fmla="val 149194"/>
              </a:avLst>
            </a:prstGeom>
            <a:noFill/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fr-FR">
                  <a:solidFill>
                    <a:schemeClr val="tx2"/>
                  </a:solidFill>
                </a:rPr>
                <a:t>« manual Control »</a:t>
              </a:r>
              <a:endParaRPr lang="fr-FR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1835150" y="4545013"/>
            <a:ext cx="5868988" cy="1800225"/>
            <a:chOff x="1161" y="2927"/>
            <a:chExt cx="3735" cy="1153"/>
          </a:xfrm>
        </p:grpSpPr>
        <p:sp>
          <p:nvSpPr>
            <p:cNvPr id="12300" name="Line 29"/>
            <p:cNvSpPr>
              <a:spLocks noChangeShapeType="1"/>
            </p:cNvSpPr>
            <p:nvPr/>
          </p:nvSpPr>
          <p:spPr bwMode="auto">
            <a:xfrm flipV="1">
              <a:off x="1839" y="2927"/>
              <a:ext cx="3057" cy="662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lgDashDot"/>
              <a:round/>
              <a:headEnd/>
              <a:tailEnd type="triangle" w="lg" len="sm"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2301" name="AutoShape 30"/>
            <p:cNvSpPr>
              <a:spLocks/>
            </p:cNvSpPr>
            <p:nvPr/>
          </p:nvSpPr>
          <p:spPr bwMode="auto">
            <a:xfrm>
              <a:off x="1161" y="3679"/>
              <a:ext cx="1620" cy="401"/>
            </a:xfrm>
            <a:prstGeom prst="callout3">
              <a:avLst>
                <a:gd name="adj1" fmla="val 18750"/>
                <a:gd name="adj2" fmla="val 102778"/>
                <a:gd name="adj3" fmla="val 18750"/>
                <a:gd name="adj4" fmla="val 136403"/>
                <a:gd name="adj5" fmla="val 18750"/>
                <a:gd name="adj6" fmla="val 136403"/>
                <a:gd name="adj7" fmla="val -96875"/>
                <a:gd name="adj8" fmla="val 125870"/>
              </a:avLst>
            </a:prstGeom>
            <a:noFill/>
            <a:ln w="12700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lIns="0" rIns="0"/>
            <a:lstStyle/>
            <a:p>
              <a:pPr algn="r"/>
              <a:r>
                <a:rPr lang="fr-FR" sz="1800">
                  <a:solidFill>
                    <a:schemeClr val="folHlink"/>
                  </a:solidFill>
                </a:rPr>
                <a:t>« Classical » Automation</a:t>
              </a:r>
            </a:p>
          </p:txBody>
        </p:sp>
      </p:grpSp>
      <p:sp>
        <p:nvSpPr>
          <p:cNvPr id="12299" name="Text Box 31"/>
          <p:cNvSpPr txBox="1">
            <a:spLocks noChangeArrowheads="1"/>
          </p:cNvSpPr>
          <p:nvPr/>
        </p:nvSpPr>
        <p:spPr bwMode="auto">
          <a:xfrm>
            <a:off x="107950" y="5280025"/>
            <a:ext cx="1435100" cy="5175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fr-FR" sz="1400" i="1"/>
              <a:t>Darin Flemming</a:t>
            </a:r>
          </a:p>
          <a:p>
            <a:pPr eaLnBrk="1" hangingPunct="1"/>
            <a:r>
              <a:rPr lang="fr-FR" sz="1400" i="1"/>
              <a:t>Lou Pillai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Agenda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ISA88 snapshot</a:t>
            </a:r>
          </a:p>
          <a:p>
            <a:r>
              <a:rPr lang="en-GB" dirty="0" smtClean="0"/>
              <a:t>ISA95 snapshot</a:t>
            </a:r>
          </a:p>
          <a:p>
            <a:r>
              <a:rPr lang="en-GB" dirty="0" smtClean="0"/>
              <a:t>IIPS Lifecycle</a:t>
            </a:r>
          </a:p>
          <a:p>
            <a:r>
              <a:rPr lang="en-GB" dirty="0" smtClean="0"/>
              <a:t>CCM modelling framework</a:t>
            </a:r>
          </a:p>
          <a:p>
            <a:r>
              <a:rPr lang="en-GB" dirty="0" smtClean="0"/>
              <a:t>ISA-88/95 based Models and Objects</a:t>
            </a:r>
          </a:p>
          <a:p>
            <a:r>
              <a:rPr lang="en-GB" dirty="0" smtClean="0"/>
              <a:t>ISA-88/95 in Production Lifecycles</a:t>
            </a:r>
          </a:p>
          <a:p>
            <a:r>
              <a:rPr lang="en-GB" dirty="0" smtClean="0"/>
              <a:t>Methodology</a:t>
            </a:r>
          </a:p>
        </p:txBody>
      </p:sp>
      <p:sp>
        <p:nvSpPr>
          <p:cNvPr id="22534" name="Espace réservé du pied de page 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22532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96F92F3-70A8-48ED-B946-B8E761828F4F}" type="slidenum">
              <a:rPr lang="en-GB"/>
              <a:pPr/>
              <a:t>30</a:t>
            </a:fld>
            <a:endParaRPr lang="en-GB"/>
          </a:p>
        </p:txBody>
      </p:sp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0" y="2938461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Production system Lifecycles</a:t>
            </a:r>
            <a:endParaRPr lang="en-US" smtClean="0"/>
          </a:p>
        </p:txBody>
      </p:sp>
      <p:sp>
        <p:nvSpPr>
          <p:cNvPr id="23567" name="Espace réservé du pied de page 1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23555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D6E0A49-A5CF-42EA-AC85-3EFC3301F577}" type="slidenum">
              <a:rPr lang="en-GB"/>
              <a:pPr/>
              <a:t>31</a:t>
            </a:fld>
            <a:endParaRPr lang="en-GB"/>
          </a:p>
        </p:txBody>
      </p:sp>
      <p:sp>
        <p:nvSpPr>
          <p:cNvPr id="23556" name="Oval 3"/>
          <p:cNvSpPr>
            <a:spLocks noChangeArrowheads="1"/>
          </p:cNvSpPr>
          <p:nvPr/>
        </p:nvSpPr>
        <p:spPr bwMode="auto">
          <a:xfrm>
            <a:off x="1847850" y="4316413"/>
            <a:ext cx="2517775" cy="1316037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rIns="0" anchor="ctr"/>
          <a:lstStyle/>
          <a:p>
            <a:pPr algn="ctr"/>
            <a:r>
              <a:rPr lang="fr-FR">
                <a:solidFill>
                  <a:srgbClr val="003366"/>
                </a:solidFill>
              </a:rPr>
              <a:t>Product R&amp;D</a:t>
            </a:r>
          </a:p>
        </p:txBody>
      </p:sp>
      <p:sp>
        <p:nvSpPr>
          <p:cNvPr id="23557" name="Oval 4"/>
          <p:cNvSpPr>
            <a:spLocks noChangeArrowheads="1"/>
          </p:cNvSpPr>
          <p:nvPr/>
        </p:nvSpPr>
        <p:spPr bwMode="auto">
          <a:xfrm>
            <a:off x="6115050" y="4316413"/>
            <a:ext cx="2344738" cy="1316037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fr-FR">
                <a:solidFill>
                  <a:srgbClr val="003366"/>
                </a:solidFill>
              </a:rPr>
              <a:t>Engineering</a:t>
            </a:r>
            <a:endParaRPr lang="en-US">
              <a:solidFill>
                <a:srgbClr val="003366"/>
              </a:solidFill>
            </a:endParaRPr>
          </a:p>
        </p:txBody>
      </p:sp>
      <p:sp>
        <p:nvSpPr>
          <p:cNvPr id="23558" name="Oval 5"/>
          <p:cNvSpPr>
            <a:spLocks noChangeArrowheads="1"/>
          </p:cNvSpPr>
          <p:nvPr/>
        </p:nvSpPr>
        <p:spPr bwMode="auto">
          <a:xfrm>
            <a:off x="4057650" y="2944813"/>
            <a:ext cx="2344738" cy="1316037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fr-FR">
                <a:solidFill>
                  <a:srgbClr val="003366"/>
                </a:solidFill>
              </a:rPr>
              <a:t>Manufacturing</a:t>
            </a:r>
          </a:p>
        </p:txBody>
      </p:sp>
      <p:sp>
        <p:nvSpPr>
          <p:cNvPr id="23559" name="Oval 6"/>
          <p:cNvSpPr>
            <a:spLocks noChangeArrowheads="1"/>
          </p:cNvSpPr>
          <p:nvPr/>
        </p:nvSpPr>
        <p:spPr bwMode="auto">
          <a:xfrm>
            <a:off x="858838" y="1268413"/>
            <a:ext cx="2344737" cy="13160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fr-FR" b="1">
                <a:solidFill>
                  <a:srgbClr val="003366"/>
                </a:solidFill>
              </a:rPr>
              <a:t>Market Demand</a:t>
            </a:r>
          </a:p>
        </p:txBody>
      </p:sp>
      <p:cxnSp>
        <p:nvCxnSpPr>
          <p:cNvPr id="23560" name="AutoShape 7"/>
          <p:cNvCxnSpPr>
            <a:cxnSpLocks noChangeShapeType="1"/>
            <a:stCxn id="23559" idx="2"/>
            <a:endCxn id="23556" idx="2"/>
          </p:cNvCxnSpPr>
          <p:nvPr/>
        </p:nvCxnSpPr>
        <p:spPr bwMode="auto">
          <a:xfrm rot="10800000" flipH="1" flipV="1">
            <a:off x="858838" y="1927225"/>
            <a:ext cx="989012" cy="3048000"/>
          </a:xfrm>
          <a:prstGeom prst="curvedConnector3">
            <a:avLst>
              <a:gd name="adj1" fmla="val -23116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23561" name="AutoShape 8"/>
          <p:cNvCxnSpPr>
            <a:cxnSpLocks noChangeShapeType="1"/>
            <a:stCxn id="23566" idx="6"/>
            <a:endCxn id="23558" idx="0"/>
          </p:cNvCxnSpPr>
          <p:nvPr/>
        </p:nvCxnSpPr>
        <p:spPr bwMode="auto">
          <a:xfrm>
            <a:off x="4891088" y="1944688"/>
            <a:ext cx="339725" cy="100012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23562" name="AutoShape 9"/>
          <p:cNvCxnSpPr>
            <a:cxnSpLocks noChangeShapeType="1"/>
            <a:stCxn id="23556" idx="6"/>
            <a:endCxn id="23558" idx="4"/>
          </p:cNvCxnSpPr>
          <p:nvPr/>
        </p:nvCxnSpPr>
        <p:spPr bwMode="auto">
          <a:xfrm flipV="1">
            <a:off x="4365625" y="4260850"/>
            <a:ext cx="865188" cy="71437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23563" name="AutoShape 10"/>
          <p:cNvCxnSpPr>
            <a:cxnSpLocks noChangeShapeType="1"/>
            <a:stCxn id="23556" idx="4"/>
            <a:endCxn id="23557" idx="4"/>
          </p:cNvCxnSpPr>
          <p:nvPr/>
        </p:nvCxnSpPr>
        <p:spPr bwMode="auto">
          <a:xfrm rot="16200000" flipH="1">
            <a:off x="5196682" y="3542506"/>
            <a:ext cx="1588" cy="4181475"/>
          </a:xfrm>
          <a:prstGeom prst="curvedConnector3">
            <a:avLst>
              <a:gd name="adj1" fmla="val 14300005"/>
            </a:avLst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23564" name="AutoShape 11"/>
          <p:cNvCxnSpPr>
            <a:cxnSpLocks noChangeShapeType="1"/>
            <a:stCxn id="23557" idx="0"/>
            <a:endCxn id="23558" idx="6"/>
          </p:cNvCxnSpPr>
          <p:nvPr/>
        </p:nvCxnSpPr>
        <p:spPr bwMode="auto">
          <a:xfrm rot="5400000" flipH="1">
            <a:off x="6488907" y="3517106"/>
            <a:ext cx="712788" cy="885825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</p:cxnSp>
      <p:cxnSp>
        <p:nvCxnSpPr>
          <p:cNvPr id="23565" name="AutoShape 12"/>
          <p:cNvCxnSpPr>
            <a:cxnSpLocks noChangeShapeType="1"/>
            <a:stCxn id="23558" idx="2"/>
            <a:endCxn id="23566" idx="4"/>
          </p:cNvCxnSpPr>
          <p:nvPr/>
        </p:nvCxnSpPr>
        <p:spPr bwMode="auto">
          <a:xfrm rot="10800000">
            <a:off x="3719513" y="2601913"/>
            <a:ext cx="338137" cy="1001712"/>
          </a:xfrm>
          <a:prstGeom prst="curvedConnector2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</p:spPr>
      </p:cxnSp>
      <p:sp>
        <p:nvSpPr>
          <p:cNvPr id="23566" name="Oval 13"/>
          <p:cNvSpPr>
            <a:spLocks noChangeArrowheads="1"/>
          </p:cNvSpPr>
          <p:nvPr/>
        </p:nvSpPr>
        <p:spPr bwMode="auto">
          <a:xfrm>
            <a:off x="2546350" y="1285875"/>
            <a:ext cx="2344738" cy="13160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/>
            <a:r>
              <a:rPr lang="fr-FR" b="1">
                <a:solidFill>
                  <a:srgbClr val="003366"/>
                </a:solidFill>
              </a:rPr>
              <a:t>Customer Orders / Forecast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ISA-88 &amp; ISA-95 </a:t>
            </a:r>
            <a:r>
              <a:rPr lang="fr-FR" dirty="0" err="1" smtClean="0"/>
              <a:t>models</a:t>
            </a:r>
            <a:r>
              <a:rPr lang="fr-FR" dirty="0" smtClean="0"/>
              <a:t> in Production </a:t>
            </a:r>
            <a:r>
              <a:rPr lang="fr-FR" dirty="0" err="1" smtClean="0"/>
              <a:t>Lifecycles</a:t>
            </a:r>
            <a:endParaRPr lang="fr-FR" dirty="0" smtClean="0"/>
          </a:p>
        </p:txBody>
      </p:sp>
      <p:sp>
        <p:nvSpPr>
          <p:cNvPr id="24587" name="Espace réservé du pied de page 1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24579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97B7811-B7FB-40E9-BB66-E661CCD8041D}" type="slidenum">
              <a:rPr lang="en-GB"/>
              <a:pPr/>
              <a:t>32</a:t>
            </a:fld>
            <a:endParaRPr lang="en-GB"/>
          </a:p>
        </p:txBody>
      </p:sp>
      <p:sp>
        <p:nvSpPr>
          <p:cNvPr id="24580" name="Oval 10"/>
          <p:cNvSpPr>
            <a:spLocks noChangeArrowheads="1"/>
          </p:cNvSpPr>
          <p:nvPr/>
        </p:nvSpPr>
        <p:spPr bwMode="auto">
          <a:xfrm>
            <a:off x="2698750" y="981075"/>
            <a:ext cx="4968875" cy="2735263"/>
          </a:xfrm>
          <a:prstGeom prst="ellipse">
            <a:avLst/>
          </a:prstGeom>
          <a:solidFill>
            <a:srgbClr val="FF99CC">
              <a:alpha val="50195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rIns="0"/>
          <a:lstStyle/>
          <a:p>
            <a:pPr algn="r"/>
            <a:r>
              <a:rPr lang="en-GB">
                <a:solidFill>
                  <a:srgbClr val="000066"/>
                </a:solidFill>
              </a:rPr>
              <a:t>Operations</a:t>
            </a:r>
          </a:p>
        </p:txBody>
      </p:sp>
      <p:sp>
        <p:nvSpPr>
          <p:cNvPr id="24581" name="Oval 11"/>
          <p:cNvSpPr>
            <a:spLocks noChangeArrowheads="1"/>
          </p:cNvSpPr>
          <p:nvPr/>
        </p:nvSpPr>
        <p:spPr bwMode="auto">
          <a:xfrm>
            <a:off x="579438" y="3644900"/>
            <a:ext cx="5287962" cy="2520950"/>
          </a:xfrm>
          <a:prstGeom prst="ellipse">
            <a:avLst/>
          </a:prstGeom>
          <a:solidFill>
            <a:srgbClr val="CCFFCC">
              <a:alpha val="50195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rIns="0" anchor="b"/>
          <a:lstStyle/>
          <a:p>
            <a:r>
              <a:rPr lang="en-GB">
                <a:solidFill>
                  <a:srgbClr val="000066"/>
                </a:solidFill>
              </a:rPr>
              <a:t>Product development</a:t>
            </a:r>
          </a:p>
        </p:txBody>
      </p:sp>
      <p:sp>
        <p:nvSpPr>
          <p:cNvPr id="24582" name="Oval 12"/>
          <p:cNvSpPr>
            <a:spLocks noChangeArrowheads="1"/>
          </p:cNvSpPr>
          <p:nvPr/>
        </p:nvSpPr>
        <p:spPr bwMode="auto">
          <a:xfrm>
            <a:off x="4140200" y="3716338"/>
            <a:ext cx="5003800" cy="2449512"/>
          </a:xfrm>
          <a:prstGeom prst="ellipse">
            <a:avLst/>
          </a:prstGeom>
          <a:solidFill>
            <a:srgbClr val="CCFFFF">
              <a:alpha val="50195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rIns="0" anchor="b"/>
          <a:lstStyle/>
          <a:p>
            <a:pPr algn="r"/>
            <a:r>
              <a:rPr lang="en-GB">
                <a:solidFill>
                  <a:srgbClr val="000066"/>
                </a:solidFill>
              </a:rPr>
              <a:t>Engineering</a:t>
            </a:r>
          </a:p>
        </p:txBody>
      </p:sp>
      <p:sp>
        <p:nvSpPr>
          <p:cNvPr id="24583" name="Text Box 13"/>
          <p:cNvSpPr txBox="1">
            <a:spLocks noChangeArrowheads="1"/>
          </p:cNvSpPr>
          <p:nvPr/>
        </p:nvSpPr>
        <p:spPr bwMode="auto">
          <a:xfrm>
            <a:off x="5634038" y="3716338"/>
            <a:ext cx="3475037" cy="151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r>
              <a:rPr lang="en-GB" sz="1800" dirty="0" smtClean="0">
                <a:solidFill>
                  <a:srgbClr val="00467A"/>
                </a:solidFill>
              </a:rPr>
              <a:t>ISA-88 </a:t>
            </a:r>
            <a:r>
              <a:rPr lang="en-GB" sz="1800" dirty="0">
                <a:solidFill>
                  <a:srgbClr val="00467A"/>
                </a:solidFill>
              </a:rPr>
              <a:t>models</a:t>
            </a:r>
          </a:p>
          <a:p>
            <a:pPr>
              <a:buFontTx/>
              <a:buChar char="•"/>
            </a:pPr>
            <a:r>
              <a:rPr lang="en-GB" sz="1600" dirty="0">
                <a:solidFill>
                  <a:srgbClr val="00467A"/>
                </a:solidFill>
              </a:rPr>
              <a:t>Physical</a:t>
            </a:r>
          </a:p>
          <a:p>
            <a:pPr>
              <a:buFontTx/>
              <a:buChar char="•"/>
            </a:pPr>
            <a:r>
              <a:rPr lang="en-GB" sz="1600" dirty="0">
                <a:solidFill>
                  <a:srgbClr val="00467A"/>
                </a:solidFill>
              </a:rPr>
              <a:t>Equipment Procedural </a:t>
            </a:r>
          </a:p>
          <a:p>
            <a:r>
              <a:rPr lang="en-GB" sz="1800" dirty="0" smtClean="0">
                <a:solidFill>
                  <a:srgbClr val="00467A"/>
                </a:solidFill>
              </a:rPr>
              <a:t>ISA-95 </a:t>
            </a:r>
            <a:r>
              <a:rPr lang="en-GB" sz="1800" dirty="0">
                <a:solidFill>
                  <a:srgbClr val="00467A"/>
                </a:solidFill>
              </a:rPr>
              <a:t>models</a:t>
            </a:r>
          </a:p>
          <a:p>
            <a:pPr>
              <a:buFontTx/>
              <a:buChar char="•"/>
            </a:pPr>
            <a:r>
              <a:rPr lang="en-GB" sz="1600" dirty="0">
                <a:solidFill>
                  <a:srgbClr val="00467A"/>
                </a:solidFill>
              </a:rPr>
              <a:t>Personnel, Equipment, Material</a:t>
            </a:r>
          </a:p>
          <a:p>
            <a:pPr>
              <a:buFontTx/>
              <a:buChar char="•"/>
            </a:pPr>
            <a:r>
              <a:rPr lang="en-GB" sz="1600" dirty="0">
                <a:solidFill>
                  <a:srgbClr val="00467A"/>
                </a:solidFill>
              </a:rPr>
              <a:t>Capability, Segment</a:t>
            </a:r>
          </a:p>
        </p:txBody>
      </p:sp>
      <p:sp>
        <p:nvSpPr>
          <p:cNvPr id="24584" name="Text Box 14"/>
          <p:cNvSpPr txBox="1">
            <a:spLocks noChangeArrowheads="1"/>
          </p:cNvSpPr>
          <p:nvPr/>
        </p:nvSpPr>
        <p:spPr bwMode="auto">
          <a:xfrm>
            <a:off x="1690688" y="3789363"/>
            <a:ext cx="3475037" cy="151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r>
              <a:rPr lang="en-GB" sz="1800" dirty="0" smtClean="0">
                <a:solidFill>
                  <a:srgbClr val="008000"/>
                </a:solidFill>
              </a:rPr>
              <a:t>ISA-88 </a:t>
            </a:r>
            <a:r>
              <a:rPr lang="en-GB" sz="1800" dirty="0">
                <a:solidFill>
                  <a:srgbClr val="008000"/>
                </a:solidFill>
              </a:rPr>
              <a:t>models</a:t>
            </a:r>
          </a:p>
          <a:p>
            <a:pPr>
              <a:buFontTx/>
              <a:buChar char="•"/>
            </a:pPr>
            <a:r>
              <a:rPr lang="en-GB" sz="1600" dirty="0">
                <a:solidFill>
                  <a:srgbClr val="008000"/>
                </a:solidFill>
              </a:rPr>
              <a:t>Process</a:t>
            </a:r>
          </a:p>
          <a:p>
            <a:pPr>
              <a:buFontTx/>
              <a:buChar char="•"/>
            </a:pPr>
            <a:r>
              <a:rPr lang="en-GB" sz="1600" dirty="0">
                <a:solidFill>
                  <a:srgbClr val="008000"/>
                </a:solidFill>
              </a:rPr>
              <a:t>Recipe Procedural</a:t>
            </a:r>
          </a:p>
          <a:p>
            <a:r>
              <a:rPr lang="en-GB" sz="1800" dirty="0" smtClean="0">
                <a:solidFill>
                  <a:srgbClr val="008000"/>
                </a:solidFill>
              </a:rPr>
              <a:t>ISA-95 </a:t>
            </a:r>
            <a:r>
              <a:rPr lang="en-GB" sz="1800" dirty="0">
                <a:solidFill>
                  <a:srgbClr val="008000"/>
                </a:solidFill>
              </a:rPr>
              <a:t>models</a:t>
            </a:r>
          </a:p>
          <a:p>
            <a:pPr>
              <a:buFontTx/>
              <a:buChar char="•"/>
            </a:pPr>
            <a:r>
              <a:rPr lang="en-GB" sz="1600" dirty="0">
                <a:solidFill>
                  <a:srgbClr val="008000"/>
                </a:solidFill>
              </a:rPr>
              <a:t>Product Definition</a:t>
            </a:r>
          </a:p>
        </p:txBody>
      </p:sp>
      <p:sp>
        <p:nvSpPr>
          <p:cNvPr id="24585" name="Text Box 15"/>
          <p:cNvSpPr txBox="1">
            <a:spLocks noChangeArrowheads="1"/>
          </p:cNvSpPr>
          <p:nvPr/>
        </p:nvSpPr>
        <p:spPr bwMode="auto">
          <a:xfrm>
            <a:off x="3562350" y="1485900"/>
            <a:ext cx="3475038" cy="151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r>
              <a:rPr lang="en-GB" sz="1800" dirty="0" smtClean="0">
                <a:solidFill>
                  <a:srgbClr val="CF0E30"/>
                </a:solidFill>
              </a:rPr>
              <a:t>ISA-88 </a:t>
            </a:r>
            <a:r>
              <a:rPr lang="en-GB" sz="1800" dirty="0">
                <a:solidFill>
                  <a:srgbClr val="CF0E30"/>
                </a:solidFill>
              </a:rPr>
              <a:t>models</a:t>
            </a:r>
          </a:p>
          <a:p>
            <a:pPr>
              <a:buFontTx/>
              <a:buChar char="•"/>
            </a:pPr>
            <a:r>
              <a:rPr lang="en-GB" sz="1600" dirty="0">
                <a:solidFill>
                  <a:srgbClr val="CF0E30"/>
                </a:solidFill>
              </a:rPr>
              <a:t>Recipe Procedural</a:t>
            </a:r>
          </a:p>
          <a:p>
            <a:r>
              <a:rPr lang="en-GB" sz="1800" dirty="0" smtClean="0">
                <a:solidFill>
                  <a:srgbClr val="CF0E30"/>
                </a:solidFill>
              </a:rPr>
              <a:t>ISA-95 </a:t>
            </a:r>
            <a:r>
              <a:rPr lang="en-GB" sz="1800" dirty="0">
                <a:solidFill>
                  <a:srgbClr val="CF0E30"/>
                </a:solidFill>
              </a:rPr>
              <a:t>models</a:t>
            </a:r>
          </a:p>
          <a:p>
            <a:pPr>
              <a:buFontTx/>
              <a:buChar char="•"/>
            </a:pPr>
            <a:r>
              <a:rPr lang="en-GB" sz="1600" dirty="0">
                <a:solidFill>
                  <a:srgbClr val="CF0E30"/>
                </a:solidFill>
              </a:rPr>
              <a:t>Schedule</a:t>
            </a:r>
          </a:p>
          <a:p>
            <a:pPr>
              <a:buFontTx/>
              <a:buChar char="•"/>
            </a:pPr>
            <a:r>
              <a:rPr lang="en-GB" sz="1600" dirty="0">
                <a:solidFill>
                  <a:srgbClr val="CF0E30"/>
                </a:solidFill>
              </a:rPr>
              <a:t>Performance</a:t>
            </a:r>
          </a:p>
        </p:txBody>
      </p:sp>
      <p:sp>
        <p:nvSpPr>
          <p:cNvPr id="24586" name="AutoShape 16"/>
          <p:cNvSpPr>
            <a:spLocks noChangeArrowheads="1"/>
          </p:cNvSpPr>
          <p:nvPr/>
        </p:nvSpPr>
        <p:spPr bwMode="auto">
          <a:xfrm>
            <a:off x="107950" y="2060575"/>
            <a:ext cx="2376488" cy="1657350"/>
          </a:xfrm>
          <a:prstGeom prst="rightArrow">
            <a:avLst>
              <a:gd name="adj1" fmla="val 70657"/>
              <a:gd name="adj2" fmla="val 36591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/>
          <a:p>
            <a:r>
              <a:rPr lang="en-GB" sz="1800" dirty="0" smtClean="0">
                <a:solidFill>
                  <a:srgbClr val="00467A"/>
                </a:solidFill>
              </a:rPr>
              <a:t>ISA-88 </a:t>
            </a:r>
            <a:r>
              <a:rPr lang="en-GB" sz="1800" dirty="0">
                <a:solidFill>
                  <a:srgbClr val="00467A"/>
                </a:solidFill>
              </a:rPr>
              <a:t>models</a:t>
            </a:r>
          </a:p>
          <a:p>
            <a:pPr>
              <a:buFontTx/>
              <a:buChar char="•"/>
            </a:pPr>
            <a:r>
              <a:rPr lang="en-GB" sz="1600" dirty="0">
                <a:solidFill>
                  <a:srgbClr val="00467A"/>
                </a:solidFill>
              </a:rPr>
              <a:t>Activity</a:t>
            </a:r>
          </a:p>
          <a:p>
            <a:r>
              <a:rPr lang="en-GB" sz="1800" dirty="0" smtClean="0">
                <a:solidFill>
                  <a:srgbClr val="00467A"/>
                </a:solidFill>
              </a:rPr>
              <a:t>ISA-95 </a:t>
            </a:r>
            <a:r>
              <a:rPr lang="en-GB" sz="1800" dirty="0">
                <a:solidFill>
                  <a:srgbClr val="00467A"/>
                </a:solidFill>
              </a:rPr>
              <a:t>models</a:t>
            </a:r>
          </a:p>
          <a:p>
            <a:pPr>
              <a:buFontTx/>
              <a:buChar char="•"/>
            </a:pPr>
            <a:r>
              <a:rPr lang="en-GB" sz="1600" dirty="0">
                <a:solidFill>
                  <a:srgbClr val="00467A"/>
                </a:solidFill>
              </a:rPr>
              <a:t>Activity</a:t>
            </a:r>
            <a:endParaRPr lang="en-GB" sz="1800" dirty="0">
              <a:solidFill>
                <a:srgbClr val="00467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ISA-88 &amp; ISA-95 </a:t>
            </a:r>
            <a:r>
              <a:rPr lang="fr-FR" dirty="0" err="1" smtClean="0"/>
              <a:t>Objects</a:t>
            </a:r>
            <a:r>
              <a:rPr lang="fr-FR" dirty="0" smtClean="0"/>
              <a:t> in Production </a:t>
            </a:r>
            <a:r>
              <a:rPr lang="fr-FR" dirty="0" err="1" smtClean="0"/>
              <a:t>Lifecycles</a:t>
            </a:r>
            <a:endParaRPr lang="fr-FR" dirty="0" smtClean="0"/>
          </a:p>
        </p:txBody>
      </p:sp>
      <p:sp>
        <p:nvSpPr>
          <p:cNvPr id="25627" name="Espace réservé du pied de page 28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25603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260FC2D-DB92-47D7-A9A5-E0E9639FFB89}" type="slidenum">
              <a:rPr lang="en-GB"/>
              <a:pPr/>
              <a:t>33</a:t>
            </a:fld>
            <a:endParaRPr lang="en-GB"/>
          </a:p>
        </p:txBody>
      </p:sp>
      <p:sp>
        <p:nvSpPr>
          <p:cNvPr id="25604" name="Rectangle 26"/>
          <p:cNvSpPr>
            <a:spLocks noChangeArrowheads="1"/>
          </p:cNvSpPr>
          <p:nvPr/>
        </p:nvSpPr>
        <p:spPr bwMode="auto">
          <a:xfrm>
            <a:off x="900113" y="4076700"/>
            <a:ext cx="1223962" cy="719138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Product Definition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25605" name="AutoShape 27"/>
          <p:cNvCxnSpPr>
            <a:cxnSpLocks noChangeShapeType="1"/>
            <a:stCxn id="25610" idx="1"/>
            <a:endCxn id="25604" idx="2"/>
          </p:cNvCxnSpPr>
          <p:nvPr/>
        </p:nvCxnSpPr>
        <p:spPr bwMode="auto">
          <a:xfrm rot="10800000">
            <a:off x="1512888" y="4795838"/>
            <a:ext cx="1619250" cy="865187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25606" name="AutoShape 28"/>
          <p:cNvCxnSpPr>
            <a:cxnSpLocks noChangeShapeType="1"/>
            <a:stCxn id="25604" idx="3"/>
            <a:endCxn id="25607" idx="1"/>
          </p:cNvCxnSpPr>
          <p:nvPr/>
        </p:nvCxnSpPr>
        <p:spPr bwMode="auto">
          <a:xfrm>
            <a:off x="2124075" y="4437063"/>
            <a:ext cx="4318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5607" name="Rectangle 29"/>
          <p:cNvSpPr>
            <a:spLocks noChangeArrowheads="1"/>
          </p:cNvSpPr>
          <p:nvPr/>
        </p:nvSpPr>
        <p:spPr bwMode="auto">
          <a:xfrm>
            <a:off x="2555875" y="4076700"/>
            <a:ext cx="1223963" cy="719138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Segments</a:t>
            </a:r>
          </a:p>
          <a:p>
            <a:pPr algn="ctr"/>
            <a:r>
              <a:rPr lang="fr-FR" sz="1800">
                <a:solidFill>
                  <a:srgbClr val="000066"/>
                </a:solidFill>
              </a:rPr>
              <a:t>PE/RPE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25608" name="Rectangle 30"/>
          <p:cNvSpPr>
            <a:spLocks noChangeArrowheads="1"/>
          </p:cNvSpPr>
          <p:nvPr/>
        </p:nvSpPr>
        <p:spPr bwMode="auto">
          <a:xfrm>
            <a:off x="6938963" y="4076700"/>
            <a:ext cx="1223962" cy="719138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Capability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25609" name="AutoShape 31"/>
          <p:cNvCxnSpPr>
            <a:cxnSpLocks noChangeShapeType="1"/>
            <a:stCxn id="25610" idx="3"/>
            <a:endCxn id="25608" idx="2"/>
          </p:cNvCxnSpPr>
          <p:nvPr/>
        </p:nvCxnSpPr>
        <p:spPr bwMode="auto">
          <a:xfrm flipV="1">
            <a:off x="5940425" y="4795838"/>
            <a:ext cx="1611313" cy="865187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25610" name="Rectangle 32"/>
          <p:cNvSpPr>
            <a:spLocks noChangeArrowheads="1"/>
          </p:cNvSpPr>
          <p:nvPr/>
        </p:nvSpPr>
        <p:spPr bwMode="auto">
          <a:xfrm>
            <a:off x="3132138" y="5300663"/>
            <a:ext cx="2808287" cy="719137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Resources</a:t>
            </a:r>
          </a:p>
          <a:p>
            <a:pPr algn="ctr"/>
            <a:r>
              <a:rPr lang="fr-FR" sz="1800">
                <a:solidFill>
                  <a:srgbClr val="000066"/>
                </a:solidFill>
              </a:rPr>
              <a:t>Personnel / Equipment / Material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25611" name="Rectangle 33"/>
          <p:cNvSpPr>
            <a:spLocks noChangeArrowheads="1"/>
          </p:cNvSpPr>
          <p:nvPr/>
        </p:nvSpPr>
        <p:spPr bwMode="auto">
          <a:xfrm>
            <a:off x="5254625" y="4076700"/>
            <a:ext cx="1223963" cy="719138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Segments</a:t>
            </a:r>
          </a:p>
          <a:p>
            <a:pPr algn="ctr"/>
            <a:r>
              <a:rPr lang="fr-FR" sz="1800">
                <a:solidFill>
                  <a:srgbClr val="000066"/>
                </a:solidFill>
              </a:rPr>
              <a:t>EPE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25612" name="AutoShape 34"/>
          <p:cNvCxnSpPr>
            <a:cxnSpLocks noChangeShapeType="1"/>
            <a:stCxn id="25611" idx="2"/>
            <a:endCxn id="25610" idx="0"/>
          </p:cNvCxnSpPr>
          <p:nvPr/>
        </p:nvCxnSpPr>
        <p:spPr bwMode="auto">
          <a:xfrm rot="5400000">
            <a:off x="4949825" y="4383088"/>
            <a:ext cx="504825" cy="1330325"/>
          </a:xfrm>
          <a:prstGeom prst="bentConnector3">
            <a:avLst>
              <a:gd name="adj1" fmla="val 49685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25613" name="AutoShape 35"/>
          <p:cNvCxnSpPr>
            <a:cxnSpLocks noChangeShapeType="1"/>
            <a:stCxn id="25607" idx="3"/>
            <a:endCxn id="25611" idx="1"/>
          </p:cNvCxnSpPr>
          <p:nvPr/>
        </p:nvCxnSpPr>
        <p:spPr bwMode="auto">
          <a:xfrm>
            <a:off x="3779838" y="4437063"/>
            <a:ext cx="1474787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25614" name="AutoShape 36"/>
          <p:cNvCxnSpPr>
            <a:cxnSpLocks noChangeShapeType="1"/>
            <a:stCxn id="25608" idx="1"/>
            <a:endCxn id="25611" idx="3"/>
          </p:cNvCxnSpPr>
          <p:nvPr/>
        </p:nvCxnSpPr>
        <p:spPr bwMode="auto">
          <a:xfrm rot="10800000">
            <a:off x="6478588" y="4437063"/>
            <a:ext cx="4603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5615" name="Rectangle 37"/>
          <p:cNvSpPr>
            <a:spLocks noChangeArrowheads="1"/>
          </p:cNvSpPr>
          <p:nvPr/>
        </p:nvSpPr>
        <p:spPr bwMode="auto">
          <a:xfrm>
            <a:off x="3502025" y="1249363"/>
            <a:ext cx="2070100" cy="379412"/>
          </a:xfrm>
          <a:prstGeom prst="rect">
            <a:avLst/>
          </a:prstGeom>
          <a:solidFill>
            <a:srgbClr val="FF99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Schedule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25616" name="AutoShape 38"/>
          <p:cNvCxnSpPr>
            <a:cxnSpLocks noChangeShapeType="1"/>
            <a:stCxn id="25607" idx="2"/>
            <a:endCxn id="25610" idx="0"/>
          </p:cNvCxnSpPr>
          <p:nvPr/>
        </p:nvCxnSpPr>
        <p:spPr bwMode="auto">
          <a:xfrm rot="16200000" flipH="1">
            <a:off x="3600450" y="4364038"/>
            <a:ext cx="504825" cy="1368425"/>
          </a:xfrm>
          <a:prstGeom prst="bentConnector3">
            <a:avLst>
              <a:gd name="adj1" fmla="val 49685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25617" name="Rectangle 39"/>
          <p:cNvSpPr>
            <a:spLocks noChangeArrowheads="1"/>
          </p:cNvSpPr>
          <p:nvPr/>
        </p:nvSpPr>
        <p:spPr bwMode="auto">
          <a:xfrm>
            <a:off x="3502025" y="2978150"/>
            <a:ext cx="2070100" cy="379413"/>
          </a:xfrm>
          <a:prstGeom prst="rect">
            <a:avLst/>
          </a:prstGeom>
          <a:solidFill>
            <a:srgbClr val="FF99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Segments / RPE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25618" name="AutoShape 40"/>
          <p:cNvCxnSpPr>
            <a:cxnSpLocks noChangeShapeType="1"/>
            <a:stCxn id="25607" idx="0"/>
            <a:endCxn id="25617" idx="1"/>
          </p:cNvCxnSpPr>
          <p:nvPr/>
        </p:nvCxnSpPr>
        <p:spPr bwMode="auto">
          <a:xfrm rot="-5400000">
            <a:off x="2881313" y="3455987"/>
            <a:ext cx="908050" cy="333375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25619" name="AutoShape 41"/>
          <p:cNvCxnSpPr>
            <a:cxnSpLocks noChangeShapeType="1"/>
            <a:stCxn id="25622" idx="2"/>
            <a:endCxn id="25617" idx="0"/>
          </p:cNvCxnSpPr>
          <p:nvPr/>
        </p:nvCxnSpPr>
        <p:spPr bwMode="auto">
          <a:xfrm rot="5400000">
            <a:off x="4330700" y="2771775"/>
            <a:ext cx="4127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5620" name="AutoShape 42"/>
          <p:cNvCxnSpPr>
            <a:cxnSpLocks noChangeShapeType="1"/>
            <a:stCxn id="25617" idx="2"/>
            <a:endCxn id="25610" idx="0"/>
          </p:cNvCxnSpPr>
          <p:nvPr/>
        </p:nvCxnSpPr>
        <p:spPr bwMode="auto">
          <a:xfrm rot="5400000">
            <a:off x="3565525" y="4329113"/>
            <a:ext cx="19431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5621" name="AutoShape 43"/>
          <p:cNvCxnSpPr>
            <a:cxnSpLocks noChangeShapeType="1"/>
            <a:stCxn id="25611" idx="0"/>
            <a:endCxn id="25617" idx="3"/>
          </p:cNvCxnSpPr>
          <p:nvPr/>
        </p:nvCxnSpPr>
        <p:spPr bwMode="auto">
          <a:xfrm rot="5400000" flipH="1">
            <a:off x="5265738" y="3475037"/>
            <a:ext cx="908050" cy="295275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25622" name="Rectangle 44"/>
          <p:cNvSpPr>
            <a:spLocks noChangeArrowheads="1"/>
          </p:cNvSpPr>
          <p:nvPr/>
        </p:nvSpPr>
        <p:spPr bwMode="auto">
          <a:xfrm>
            <a:off x="3502025" y="2060575"/>
            <a:ext cx="2070100" cy="504825"/>
          </a:xfrm>
          <a:prstGeom prst="rect">
            <a:avLst/>
          </a:prstGeom>
          <a:solidFill>
            <a:srgbClr val="FF99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Requests / Recipes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25623" name="AutoShape 45"/>
          <p:cNvCxnSpPr>
            <a:cxnSpLocks noChangeShapeType="1"/>
            <a:stCxn id="25615" idx="2"/>
            <a:endCxn id="25622" idx="0"/>
          </p:cNvCxnSpPr>
          <p:nvPr/>
        </p:nvCxnSpPr>
        <p:spPr bwMode="auto">
          <a:xfrm rot="5400000">
            <a:off x="4321175" y="1844675"/>
            <a:ext cx="4318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5624" name="Oval 46"/>
          <p:cNvSpPr>
            <a:spLocks noChangeArrowheads="1"/>
          </p:cNvSpPr>
          <p:nvPr/>
        </p:nvSpPr>
        <p:spPr bwMode="auto">
          <a:xfrm>
            <a:off x="1863725" y="981075"/>
            <a:ext cx="4968875" cy="2735263"/>
          </a:xfrm>
          <a:prstGeom prst="ellipse">
            <a:avLst/>
          </a:prstGeom>
          <a:solidFill>
            <a:srgbClr val="FF99CC">
              <a:alpha val="50195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rIns="0"/>
          <a:lstStyle/>
          <a:p>
            <a:pPr algn="r"/>
            <a:endParaRPr lang="fr-FR">
              <a:solidFill>
                <a:srgbClr val="CF0E30"/>
              </a:solidFill>
            </a:endParaRPr>
          </a:p>
          <a:p>
            <a:pPr algn="r"/>
            <a:r>
              <a:rPr lang="fr-FR">
                <a:solidFill>
                  <a:srgbClr val="CF0E30"/>
                </a:solidFill>
                <a:latin typeface="Arial Black" pitchFamily="34" charset="0"/>
              </a:rPr>
              <a:t>3. Operations</a:t>
            </a:r>
            <a:endParaRPr lang="en-US">
              <a:solidFill>
                <a:srgbClr val="CF0E30"/>
              </a:solidFill>
              <a:latin typeface="Arial Black" pitchFamily="34" charset="0"/>
            </a:endParaRPr>
          </a:p>
        </p:txBody>
      </p:sp>
      <p:sp>
        <p:nvSpPr>
          <p:cNvPr id="25625" name="Oval 47"/>
          <p:cNvSpPr>
            <a:spLocks noChangeArrowheads="1"/>
          </p:cNvSpPr>
          <p:nvPr/>
        </p:nvSpPr>
        <p:spPr bwMode="auto">
          <a:xfrm>
            <a:off x="38100" y="3644900"/>
            <a:ext cx="5038725" cy="2520950"/>
          </a:xfrm>
          <a:prstGeom prst="ellipse">
            <a:avLst/>
          </a:prstGeom>
          <a:solidFill>
            <a:srgbClr val="CCFFCC">
              <a:alpha val="50195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rIns="0" anchor="b"/>
          <a:lstStyle/>
          <a:p>
            <a:r>
              <a:rPr lang="fr-FR">
                <a:solidFill>
                  <a:srgbClr val="008000"/>
                </a:solidFill>
                <a:latin typeface="Arial Black" pitchFamily="34" charset="0"/>
              </a:rPr>
              <a:t>1. Product </a:t>
            </a:r>
          </a:p>
          <a:p>
            <a:r>
              <a:rPr lang="fr-FR">
                <a:solidFill>
                  <a:srgbClr val="008000"/>
                </a:solidFill>
                <a:latin typeface="Arial Black" pitchFamily="34" charset="0"/>
              </a:rPr>
              <a:t>Dévelopment</a:t>
            </a:r>
            <a:endParaRPr lang="en-US">
              <a:solidFill>
                <a:srgbClr val="008000"/>
              </a:solidFill>
              <a:latin typeface="Arial Black" pitchFamily="34" charset="0"/>
            </a:endParaRPr>
          </a:p>
        </p:txBody>
      </p:sp>
      <p:sp>
        <p:nvSpPr>
          <p:cNvPr id="25626" name="Oval 48"/>
          <p:cNvSpPr>
            <a:spLocks noChangeArrowheads="1"/>
          </p:cNvSpPr>
          <p:nvPr/>
        </p:nvSpPr>
        <p:spPr bwMode="auto">
          <a:xfrm>
            <a:off x="4067175" y="3646488"/>
            <a:ext cx="5038725" cy="2519362"/>
          </a:xfrm>
          <a:prstGeom prst="ellipse">
            <a:avLst/>
          </a:prstGeom>
          <a:solidFill>
            <a:srgbClr val="CCFFFF">
              <a:alpha val="50195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rIns="0" anchor="b"/>
          <a:lstStyle/>
          <a:p>
            <a:pPr algn="r"/>
            <a:r>
              <a:rPr lang="fr-FR">
                <a:solidFill>
                  <a:srgbClr val="00467A"/>
                </a:solidFill>
                <a:latin typeface="Arial Black" pitchFamily="34" charset="0"/>
              </a:rPr>
              <a:t>2. Engineering</a:t>
            </a:r>
            <a:endParaRPr lang="en-US">
              <a:solidFill>
                <a:srgbClr val="00467A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Agenda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ISA88 snapshot</a:t>
            </a:r>
          </a:p>
          <a:p>
            <a:r>
              <a:rPr lang="en-GB" dirty="0" smtClean="0"/>
              <a:t>ISA95 snapshot</a:t>
            </a:r>
          </a:p>
          <a:p>
            <a:r>
              <a:rPr lang="en-GB" dirty="0" smtClean="0"/>
              <a:t>IIPS Lifecycle</a:t>
            </a:r>
          </a:p>
          <a:p>
            <a:r>
              <a:rPr lang="en-GB" dirty="0" smtClean="0"/>
              <a:t>CCM modelling framework</a:t>
            </a:r>
          </a:p>
          <a:p>
            <a:r>
              <a:rPr lang="en-GB" dirty="0" smtClean="0"/>
              <a:t>ISA-88/95 based Models and Objects</a:t>
            </a:r>
          </a:p>
          <a:p>
            <a:r>
              <a:rPr lang="en-GB" dirty="0" smtClean="0"/>
              <a:t>ISA-88/95 in Production Lifecycles</a:t>
            </a:r>
          </a:p>
          <a:p>
            <a:r>
              <a:rPr lang="en-GB" dirty="0" smtClean="0"/>
              <a:t>Methodology</a:t>
            </a:r>
          </a:p>
        </p:txBody>
      </p:sp>
      <p:sp>
        <p:nvSpPr>
          <p:cNvPr id="29702" name="Espace réservé du pied de page 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29700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BC410FB-8567-4F4C-AC8B-75A453BE709C}" type="slidenum">
              <a:rPr lang="en-GB"/>
              <a:pPr/>
              <a:t>34</a:t>
            </a:fld>
            <a:endParaRPr lang="en-GB"/>
          </a:p>
        </p:txBody>
      </p:sp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0" y="3319461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IAM framework definition overview (see IAP)</a:t>
            </a:r>
          </a:p>
        </p:txBody>
      </p:sp>
      <p:sp>
        <p:nvSpPr>
          <p:cNvPr id="30761" name="Espace réservé du pied de page 4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30723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A53D357-D5F8-49C7-BA69-61879F1A8321}" type="slidenum">
              <a:rPr lang="en-GB"/>
              <a:pPr/>
              <a:t>35</a:t>
            </a:fld>
            <a:endParaRPr lang="en-GB"/>
          </a:p>
        </p:txBody>
      </p:sp>
      <p:sp>
        <p:nvSpPr>
          <p:cNvPr id="30724" name="AutoShape 98"/>
          <p:cNvSpPr>
            <a:spLocks noChangeArrowheads="1"/>
          </p:cNvSpPr>
          <p:nvPr/>
        </p:nvSpPr>
        <p:spPr bwMode="auto">
          <a:xfrm>
            <a:off x="71438" y="1989138"/>
            <a:ext cx="1042987" cy="338455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fr-FR" sz="1600"/>
              <a:t>CCM</a:t>
            </a:r>
          </a:p>
          <a:p>
            <a:pPr algn="ctr"/>
            <a:r>
              <a:rPr lang="fr-FR" sz="1600"/>
              <a:t>Rules &amp; Tools</a:t>
            </a:r>
          </a:p>
          <a:p>
            <a:pPr algn="ctr"/>
            <a:endParaRPr lang="fr-FR" sz="1600"/>
          </a:p>
          <a:p>
            <a:pPr algn="ctr"/>
            <a:r>
              <a:rPr lang="fr-FR" sz="1600" b="1"/>
              <a:t>Use</a:t>
            </a:r>
          </a:p>
          <a:p>
            <a:pPr algn="ctr"/>
            <a:r>
              <a:rPr lang="fr-FR" sz="1600" b="1"/>
              <a:t>Build</a:t>
            </a:r>
          </a:p>
          <a:p>
            <a:pPr algn="ctr"/>
            <a:r>
              <a:rPr lang="fr-FR" sz="1600" b="1"/>
              <a:t>Improve</a:t>
            </a:r>
            <a:endParaRPr lang="fr-FR" sz="1600"/>
          </a:p>
          <a:p>
            <a:pPr algn="ctr"/>
            <a:endParaRPr lang="fr-FR" sz="1600"/>
          </a:p>
        </p:txBody>
      </p:sp>
      <p:sp>
        <p:nvSpPr>
          <p:cNvPr id="30725" name="AutoShape 99"/>
          <p:cNvSpPr>
            <a:spLocks noChangeArrowheads="1"/>
          </p:cNvSpPr>
          <p:nvPr/>
        </p:nvSpPr>
        <p:spPr bwMode="auto">
          <a:xfrm>
            <a:off x="1511300" y="1989138"/>
            <a:ext cx="1439863" cy="503237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1b. Physical</a:t>
            </a:r>
          </a:p>
          <a:p>
            <a:pPr algn="ctr"/>
            <a:r>
              <a:rPr lang="en-US" sz="1800"/>
              <a:t>Modelling</a:t>
            </a:r>
          </a:p>
        </p:txBody>
      </p:sp>
      <p:sp>
        <p:nvSpPr>
          <p:cNvPr id="30726" name="AutoShape 100"/>
          <p:cNvSpPr>
            <a:spLocks noChangeArrowheads="1"/>
          </p:cNvSpPr>
          <p:nvPr/>
        </p:nvSpPr>
        <p:spPr bwMode="auto">
          <a:xfrm>
            <a:off x="3348038" y="1989138"/>
            <a:ext cx="1476375" cy="503237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1a. Product</a:t>
            </a:r>
          </a:p>
          <a:p>
            <a:pPr algn="ctr"/>
            <a:r>
              <a:rPr lang="en-US" sz="1800"/>
              <a:t> Modelling</a:t>
            </a:r>
          </a:p>
        </p:txBody>
      </p:sp>
      <p:sp>
        <p:nvSpPr>
          <p:cNvPr id="30727" name="AutoShape 101"/>
          <p:cNvSpPr>
            <a:spLocks noChangeArrowheads="1"/>
          </p:cNvSpPr>
          <p:nvPr/>
        </p:nvSpPr>
        <p:spPr bwMode="auto">
          <a:xfrm>
            <a:off x="1511300" y="2852738"/>
            <a:ext cx="1439863" cy="790575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2. Equipment Control Modelling</a:t>
            </a:r>
          </a:p>
        </p:txBody>
      </p:sp>
      <p:sp>
        <p:nvSpPr>
          <p:cNvPr id="30728" name="AutoShape 102"/>
          <p:cNvSpPr>
            <a:spLocks noChangeArrowheads="1"/>
          </p:cNvSpPr>
          <p:nvPr/>
        </p:nvSpPr>
        <p:spPr bwMode="auto">
          <a:xfrm>
            <a:off x="3346450" y="2852738"/>
            <a:ext cx="1477963" cy="79057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3. Process Procedural Modelling</a:t>
            </a:r>
          </a:p>
        </p:txBody>
      </p:sp>
      <p:sp>
        <p:nvSpPr>
          <p:cNvPr id="30729" name="AutoShape 103"/>
          <p:cNvSpPr>
            <a:spLocks noChangeArrowheads="1"/>
          </p:cNvSpPr>
          <p:nvPr/>
        </p:nvSpPr>
        <p:spPr bwMode="auto">
          <a:xfrm>
            <a:off x="3348038" y="3935413"/>
            <a:ext cx="1476375" cy="503237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4. Segments Modelling</a:t>
            </a:r>
          </a:p>
        </p:txBody>
      </p:sp>
      <p:sp>
        <p:nvSpPr>
          <p:cNvPr id="30730" name="AutoShape 104"/>
          <p:cNvSpPr>
            <a:spLocks noChangeArrowheads="1"/>
          </p:cNvSpPr>
          <p:nvPr/>
        </p:nvSpPr>
        <p:spPr bwMode="auto">
          <a:xfrm>
            <a:off x="3348038" y="4654550"/>
            <a:ext cx="1476375" cy="757238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5. Operation Process </a:t>
            </a:r>
          </a:p>
          <a:p>
            <a:pPr algn="ctr"/>
            <a:r>
              <a:rPr lang="en-US" sz="1800"/>
              <a:t>Modelling</a:t>
            </a:r>
          </a:p>
        </p:txBody>
      </p:sp>
      <p:sp>
        <p:nvSpPr>
          <p:cNvPr id="30731" name="AutoShape 105"/>
          <p:cNvSpPr>
            <a:spLocks noChangeArrowheads="1"/>
          </p:cNvSpPr>
          <p:nvPr/>
        </p:nvSpPr>
        <p:spPr bwMode="auto">
          <a:xfrm>
            <a:off x="4319588" y="1125538"/>
            <a:ext cx="827087" cy="252412"/>
          </a:xfrm>
          <a:prstGeom prst="flowChartTerminator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cxnSp>
        <p:nvCxnSpPr>
          <p:cNvPr id="30732" name="AutoShape 106"/>
          <p:cNvCxnSpPr>
            <a:cxnSpLocks noChangeShapeType="1"/>
            <a:stCxn id="30731" idx="2"/>
            <a:endCxn id="30725" idx="0"/>
          </p:cNvCxnSpPr>
          <p:nvPr/>
        </p:nvCxnSpPr>
        <p:spPr bwMode="auto">
          <a:xfrm rot="5400000">
            <a:off x="3177381" y="432594"/>
            <a:ext cx="611188" cy="2501900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33" name="AutoShape 107"/>
          <p:cNvCxnSpPr>
            <a:cxnSpLocks noChangeShapeType="1"/>
            <a:stCxn id="30731" idx="2"/>
            <a:endCxn id="30726" idx="0"/>
          </p:cNvCxnSpPr>
          <p:nvPr/>
        </p:nvCxnSpPr>
        <p:spPr bwMode="auto">
          <a:xfrm rot="5400000">
            <a:off x="4104481" y="1359694"/>
            <a:ext cx="611188" cy="647700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34" name="AutoShape 108"/>
          <p:cNvCxnSpPr>
            <a:cxnSpLocks noChangeShapeType="1"/>
            <a:stCxn id="30725" idx="2"/>
            <a:endCxn id="30727" idx="0"/>
          </p:cNvCxnSpPr>
          <p:nvPr/>
        </p:nvCxnSpPr>
        <p:spPr bwMode="auto">
          <a:xfrm rot="5400000">
            <a:off x="2051843" y="2672557"/>
            <a:ext cx="36036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0735" name="AutoShape 109"/>
          <p:cNvCxnSpPr>
            <a:cxnSpLocks noChangeShapeType="1"/>
            <a:stCxn id="30726" idx="2"/>
            <a:endCxn id="30728" idx="0"/>
          </p:cNvCxnSpPr>
          <p:nvPr/>
        </p:nvCxnSpPr>
        <p:spPr bwMode="auto">
          <a:xfrm rot="5400000">
            <a:off x="3906043" y="2672557"/>
            <a:ext cx="36036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0736" name="AutoShape 110"/>
          <p:cNvCxnSpPr>
            <a:cxnSpLocks noChangeShapeType="1"/>
            <a:stCxn id="30725" idx="1"/>
            <a:endCxn id="30729" idx="1"/>
          </p:cNvCxnSpPr>
          <p:nvPr/>
        </p:nvCxnSpPr>
        <p:spPr bwMode="auto">
          <a:xfrm rot="10800000" flipH="1" flipV="1">
            <a:off x="1511300" y="2241550"/>
            <a:ext cx="1836738" cy="1946275"/>
          </a:xfrm>
          <a:prstGeom prst="bentConnector3">
            <a:avLst>
              <a:gd name="adj1" fmla="val -12444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37" name="AutoShape 111"/>
          <p:cNvCxnSpPr>
            <a:cxnSpLocks noChangeShapeType="1"/>
            <a:stCxn id="30726" idx="1"/>
            <a:endCxn id="30729" idx="1"/>
          </p:cNvCxnSpPr>
          <p:nvPr/>
        </p:nvCxnSpPr>
        <p:spPr bwMode="auto">
          <a:xfrm rot="10800000" flipH="1" flipV="1">
            <a:off x="3348038" y="2241550"/>
            <a:ext cx="1587" cy="1946275"/>
          </a:xfrm>
          <a:prstGeom prst="bentConnector3">
            <a:avLst>
              <a:gd name="adj1" fmla="val -14400005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38" name="AutoShape 112"/>
          <p:cNvCxnSpPr>
            <a:cxnSpLocks noChangeShapeType="1"/>
            <a:stCxn id="30728" idx="2"/>
            <a:endCxn id="30729" idx="0"/>
          </p:cNvCxnSpPr>
          <p:nvPr/>
        </p:nvCxnSpPr>
        <p:spPr bwMode="auto">
          <a:xfrm rot="5400000">
            <a:off x="3940175" y="3789363"/>
            <a:ext cx="2921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0739" name="AutoShape 113"/>
          <p:cNvCxnSpPr>
            <a:cxnSpLocks noChangeShapeType="1"/>
            <a:stCxn id="30729" idx="2"/>
            <a:endCxn id="30730" idx="0"/>
          </p:cNvCxnSpPr>
          <p:nvPr/>
        </p:nvCxnSpPr>
        <p:spPr bwMode="auto">
          <a:xfrm rot="5400000">
            <a:off x="3978275" y="4546600"/>
            <a:ext cx="2159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0740" name="AutoShape 114"/>
          <p:cNvSpPr>
            <a:spLocks noChangeArrowheads="1"/>
          </p:cNvSpPr>
          <p:nvPr/>
        </p:nvSpPr>
        <p:spPr bwMode="auto">
          <a:xfrm>
            <a:off x="8027988" y="1989138"/>
            <a:ext cx="1044575" cy="3386137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fr-FR" sz="1600"/>
              <a:t>Object classes and models repository</a:t>
            </a:r>
          </a:p>
          <a:p>
            <a:pPr algn="ctr"/>
            <a:endParaRPr lang="fr-FR" sz="1600"/>
          </a:p>
          <a:p>
            <a:pPr algn="ctr"/>
            <a:r>
              <a:rPr lang="fr-FR" sz="1600" b="1"/>
              <a:t>Use</a:t>
            </a:r>
          </a:p>
          <a:p>
            <a:pPr algn="ctr"/>
            <a:r>
              <a:rPr lang="fr-FR" sz="1600" b="1"/>
              <a:t>Build</a:t>
            </a:r>
          </a:p>
          <a:p>
            <a:pPr algn="ctr"/>
            <a:r>
              <a:rPr lang="fr-FR" sz="1600" b="1"/>
              <a:t>Improve</a:t>
            </a:r>
          </a:p>
        </p:txBody>
      </p:sp>
      <p:sp>
        <p:nvSpPr>
          <p:cNvPr id="30741" name="AutoShape 115"/>
          <p:cNvSpPr>
            <a:spLocks noChangeArrowheads="1"/>
          </p:cNvSpPr>
          <p:nvPr/>
        </p:nvSpPr>
        <p:spPr bwMode="auto">
          <a:xfrm>
            <a:off x="3671888" y="5697538"/>
            <a:ext cx="827087" cy="252412"/>
          </a:xfrm>
          <a:prstGeom prst="flowChartTerminator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cxnSp>
        <p:nvCxnSpPr>
          <p:cNvPr id="30742" name="AutoShape 116"/>
          <p:cNvCxnSpPr>
            <a:cxnSpLocks noChangeShapeType="1"/>
            <a:stCxn id="30724" idx="2"/>
            <a:endCxn id="30741" idx="0"/>
          </p:cNvCxnSpPr>
          <p:nvPr/>
        </p:nvCxnSpPr>
        <p:spPr bwMode="auto">
          <a:xfrm rot="16200000" flipH="1">
            <a:off x="2178050" y="3789363"/>
            <a:ext cx="323850" cy="3492500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43" name="AutoShape 117"/>
          <p:cNvCxnSpPr>
            <a:cxnSpLocks noChangeShapeType="1"/>
            <a:stCxn id="30740" idx="2"/>
            <a:endCxn id="30741" idx="0"/>
          </p:cNvCxnSpPr>
          <p:nvPr/>
        </p:nvCxnSpPr>
        <p:spPr bwMode="auto">
          <a:xfrm rot="5400000">
            <a:off x="6157118" y="3304382"/>
            <a:ext cx="322263" cy="4464050"/>
          </a:xfrm>
          <a:prstGeom prst="bentConnector3">
            <a:avLst>
              <a:gd name="adj1" fmla="val 49755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44" name="AutoShape 118"/>
          <p:cNvCxnSpPr>
            <a:cxnSpLocks noChangeShapeType="1"/>
            <a:stCxn id="30730" idx="2"/>
            <a:endCxn id="30741" idx="0"/>
          </p:cNvCxnSpPr>
          <p:nvPr/>
        </p:nvCxnSpPr>
        <p:spPr bwMode="auto">
          <a:xfrm rot="5400000">
            <a:off x="3943350" y="5554663"/>
            <a:ext cx="28575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0745" name="AutoShape 119"/>
          <p:cNvCxnSpPr>
            <a:cxnSpLocks noChangeShapeType="1"/>
            <a:stCxn id="30731" idx="2"/>
            <a:endCxn id="30724" idx="0"/>
          </p:cNvCxnSpPr>
          <p:nvPr/>
        </p:nvCxnSpPr>
        <p:spPr bwMode="auto">
          <a:xfrm rot="5400000">
            <a:off x="2358231" y="-386556"/>
            <a:ext cx="611188" cy="4140200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46" name="AutoShape 120"/>
          <p:cNvCxnSpPr>
            <a:cxnSpLocks noChangeShapeType="1"/>
            <a:stCxn id="30731" idx="2"/>
            <a:endCxn id="30740" idx="0"/>
          </p:cNvCxnSpPr>
          <p:nvPr/>
        </p:nvCxnSpPr>
        <p:spPr bwMode="auto">
          <a:xfrm rot="16200000" flipH="1">
            <a:off x="6336506" y="-224631"/>
            <a:ext cx="611188" cy="3816350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0747" name="Text Box 121"/>
          <p:cNvSpPr txBox="1">
            <a:spLocks noChangeArrowheads="1"/>
          </p:cNvSpPr>
          <p:nvPr/>
        </p:nvSpPr>
        <p:spPr bwMode="auto">
          <a:xfrm>
            <a:off x="71438" y="1089025"/>
            <a:ext cx="1079500" cy="2873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600" b="1"/>
              <a:t>P&amp;ID</a:t>
            </a:r>
          </a:p>
        </p:txBody>
      </p:sp>
      <p:sp>
        <p:nvSpPr>
          <p:cNvPr id="30748" name="Text Box 122"/>
          <p:cNvSpPr txBox="1">
            <a:spLocks noChangeArrowheads="1"/>
          </p:cNvSpPr>
          <p:nvPr/>
        </p:nvSpPr>
        <p:spPr bwMode="auto">
          <a:xfrm>
            <a:off x="8029575" y="1125538"/>
            <a:ext cx="1079500" cy="28733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600" b="1"/>
              <a:t>R&amp;D</a:t>
            </a:r>
          </a:p>
        </p:txBody>
      </p:sp>
      <p:cxnSp>
        <p:nvCxnSpPr>
          <p:cNvPr id="30749" name="AutoShape 123"/>
          <p:cNvCxnSpPr>
            <a:cxnSpLocks noChangeShapeType="1"/>
            <a:stCxn id="30747" idx="3"/>
            <a:endCxn id="30725" idx="0"/>
          </p:cNvCxnSpPr>
          <p:nvPr/>
        </p:nvCxnSpPr>
        <p:spPr bwMode="auto">
          <a:xfrm>
            <a:off x="1150938" y="1233488"/>
            <a:ext cx="1081087" cy="755650"/>
          </a:xfrm>
          <a:prstGeom prst="straightConnector1">
            <a:avLst/>
          </a:prstGeom>
          <a:noFill/>
          <a:ln w="6350">
            <a:solidFill>
              <a:srgbClr val="000080"/>
            </a:solidFill>
            <a:prstDash val="dash"/>
            <a:round/>
            <a:headEnd/>
            <a:tailEnd type="arrow" w="med" len="med"/>
          </a:ln>
        </p:spPr>
      </p:cxnSp>
      <p:cxnSp>
        <p:nvCxnSpPr>
          <p:cNvPr id="30750" name="AutoShape 124"/>
          <p:cNvCxnSpPr>
            <a:cxnSpLocks noChangeShapeType="1"/>
            <a:stCxn id="30748" idx="1"/>
            <a:endCxn id="30726" idx="0"/>
          </p:cNvCxnSpPr>
          <p:nvPr/>
        </p:nvCxnSpPr>
        <p:spPr bwMode="auto">
          <a:xfrm flipH="1">
            <a:off x="4086225" y="1270000"/>
            <a:ext cx="3943350" cy="719138"/>
          </a:xfrm>
          <a:prstGeom prst="straightConnector1">
            <a:avLst/>
          </a:prstGeom>
          <a:noFill/>
          <a:ln w="6350">
            <a:solidFill>
              <a:srgbClr val="003300"/>
            </a:solidFill>
            <a:prstDash val="dash"/>
            <a:round/>
            <a:headEnd/>
            <a:tailEnd type="arrow" w="med" len="med"/>
          </a:ln>
        </p:spPr>
      </p:cxnSp>
      <p:cxnSp>
        <p:nvCxnSpPr>
          <p:cNvPr id="30751" name="AutoShape 125"/>
          <p:cNvCxnSpPr>
            <a:cxnSpLocks noChangeShapeType="1"/>
            <a:stCxn id="30727" idx="3"/>
            <a:endCxn id="30728" idx="1"/>
          </p:cNvCxnSpPr>
          <p:nvPr/>
        </p:nvCxnSpPr>
        <p:spPr bwMode="auto">
          <a:xfrm>
            <a:off x="2951163" y="3248025"/>
            <a:ext cx="395287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0752" name="AutoShape 126"/>
          <p:cNvSpPr>
            <a:spLocks noChangeArrowheads="1"/>
          </p:cNvSpPr>
          <p:nvPr/>
        </p:nvSpPr>
        <p:spPr bwMode="auto">
          <a:xfrm>
            <a:off x="6586538" y="1989138"/>
            <a:ext cx="1225550" cy="503237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1c. Human</a:t>
            </a:r>
          </a:p>
          <a:p>
            <a:pPr algn="ctr"/>
            <a:r>
              <a:rPr lang="en-US" sz="1800"/>
              <a:t>Modelling</a:t>
            </a:r>
          </a:p>
        </p:txBody>
      </p:sp>
      <p:cxnSp>
        <p:nvCxnSpPr>
          <p:cNvPr id="30753" name="AutoShape 127"/>
          <p:cNvCxnSpPr>
            <a:cxnSpLocks noChangeShapeType="1"/>
            <a:stCxn id="30731" idx="2"/>
            <a:endCxn id="30752" idx="0"/>
          </p:cNvCxnSpPr>
          <p:nvPr/>
        </p:nvCxnSpPr>
        <p:spPr bwMode="auto">
          <a:xfrm rot="16200000" flipH="1">
            <a:off x="5661025" y="450850"/>
            <a:ext cx="611188" cy="2465388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54" name="AutoShape 128"/>
          <p:cNvCxnSpPr>
            <a:cxnSpLocks noChangeShapeType="1"/>
            <a:stCxn id="30752" idx="2"/>
            <a:endCxn id="30729" idx="3"/>
          </p:cNvCxnSpPr>
          <p:nvPr/>
        </p:nvCxnSpPr>
        <p:spPr bwMode="auto">
          <a:xfrm rot="5400000">
            <a:off x="5164138" y="2152650"/>
            <a:ext cx="1695450" cy="237490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55" name="AutoShape 129"/>
          <p:cNvCxnSpPr>
            <a:cxnSpLocks noChangeShapeType="1"/>
            <a:stCxn id="30752" idx="2"/>
            <a:endCxn id="30728" idx="3"/>
          </p:cNvCxnSpPr>
          <p:nvPr/>
        </p:nvCxnSpPr>
        <p:spPr bwMode="auto">
          <a:xfrm rot="5400000">
            <a:off x="5634038" y="1682750"/>
            <a:ext cx="755650" cy="237490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56" name="AutoShape 136"/>
          <p:cNvCxnSpPr>
            <a:cxnSpLocks noChangeShapeType="1"/>
            <a:stCxn id="30741" idx="1"/>
            <a:endCxn id="30731" idx="1"/>
          </p:cNvCxnSpPr>
          <p:nvPr/>
        </p:nvCxnSpPr>
        <p:spPr bwMode="auto">
          <a:xfrm rot="10800000" flipH="1">
            <a:off x="3671888" y="1252538"/>
            <a:ext cx="647700" cy="4572000"/>
          </a:xfrm>
          <a:prstGeom prst="bentConnector3">
            <a:avLst>
              <a:gd name="adj1" fmla="val -35296"/>
            </a:avLst>
          </a:prstGeom>
          <a:noFill/>
          <a:ln w="25400" cap="rnd">
            <a:solidFill>
              <a:schemeClr val="tx2"/>
            </a:solidFill>
            <a:prstDash val="sysDot"/>
            <a:miter lim="800000"/>
            <a:headEnd/>
            <a:tailEnd type="triangle" w="med" len="med"/>
          </a:ln>
        </p:spPr>
      </p:cxnSp>
      <p:sp>
        <p:nvSpPr>
          <p:cNvPr id="30757" name="AutoShape 137"/>
          <p:cNvSpPr>
            <a:spLocks noChangeArrowheads="1"/>
          </p:cNvSpPr>
          <p:nvPr/>
        </p:nvSpPr>
        <p:spPr bwMode="auto">
          <a:xfrm>
            <a:off x="5041900" y="1989138"/>
            <a:ext cx="1474788" cy="5032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1a. Inventory</a:t>
            </a:r>
          </a:p>
          <a:p>
            <a:pPr algn="ctr"/>
            <a:r>
              <a:rPr lang="en-US" sz="1800"/>
              <a:t> Modelling</a:t>
            </a:r>
          </a:p>
        </p:txBody>
      </p:sp>
      <p:cxnSp>
        <p:nvCxnSpPr>
          <p:cNvPr id="30758" name="AutoShape 138"/>
          <p:cNvCxnSpPr>
            <a:cxnSpLocks noChangeShapeType="1"/>
            <a:stCxn id="30757" idx="2"/>
            <a:endCxn id="30728" idx="3"/>
          </p:cNvCxnSpPr>
          <p:nvPr/>
        </p:nvCxnSpPr>
        <p:spPr bwMode="auto">
          <a:xfrm rot="5400000">
            <a:off x="4924426" y="2392362"/>
            <a:ext cx="755650" cy="955675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0759" name="AutoShape 139"/>
          <p:cNvCxnSpPr>
            <a:cxnSpLocks noChangeShapeType="1"/>
            <a:stCxn id="30731" idx="2"/>
            <a:endCxn id="30757" idx="0"/>
          </p:cNvCxnSpPr>
          <p:nvPr/>
        </p:nvCxnSpPr>
        <p:spPr bwMode="auto">
          <a:xfrm rot="16200000" flipH="1">
            <a:off x="4951413" y="1160462"/>
            <a:ext cx="611188" cy="1046163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0760" name="AutoShape 146"/>
          <p:cNvSpPr>
            <a:spLocks noChangeArrowheads="1"/>
          </p:cNvSpPr>
          <p:nvPr/>
        </p:nvSpPr>
        <p:spPr bwMode="auto">
          <a:xfrm>
            <a:off x="6265863" y="4510088"/>
            <a:ext cx="1225550" cy="503237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IT modelling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38" name="Rectangle 3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Ongoing Industrial Architecture</a:t>
            </a:r>
          </a:p>
        </p:txBody>
      </p:sp>
      <p:sp>
        <p:nvSpPr>
          <p:cNvPr id="25603" name="Espace réservé du pied de page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25604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4AEA52A-73F6-4ABA-9817-CDC5D0E91A4D}" type="slidenum">
              <a:rPr lang="en-GB"/>
              <a:pPr/>
              <a:t>36</a:t>
            </a:fld>
            <a:endParaRPr lang="en-GB"/>
          </a:p>
        </p:txBody>
      </p:sp>
      <p:sp>
        <p:nvSpPr>
          <p:cNvPr id="25605" name="AutoShape 2"/>
          <p:cNvSpPr>
            <a:spLocks noChangeArrowheads="1"/>
          </p:cNvSpPr>
          <p:nvPr/>
        </p:nvSpPr>
        <p:spPr bwMode="auto">
          <a:xfrm>
            <a:off x="1441450" y="1089025"/>
            <a:ext cx="6478588" cy="4932363"/>
          </a:xfrm>
          <a:prstGeom prst="roundRect">
            <a:avLst>
              <a:gd name="adj" fmla="val 16667"/>
            </a:avLst>
          </a:prstGeom>
          <a:noFill/>
          <a:ln w="6350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endParaRPr lang="en-GB"/>
          </a:p>
        </p:txBody>
      </p:sp>
      <p:sp>
        <p:nvSpPr>
          <p:cNvPr id="25606" name="AutoShape 3"/>
          <p:cNvSpPr>
            <a:spLocks noChangeArrowheads="1"/>
          </p:cNvSpPr>
          <p:nvPr/>
        </p:nvSpPr>
        <p:spPr bwMode="auto">
          <a:xfrm>
            <a:off x="71438" y="1989138"/>
            <a:ext cx="1042987" cy="338455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fr-FR" sz="1600" b="1" dirty="0" err="1" smtClean="0">
                <a:solidFill>
                  <a:srgbClr val="002060"/>
                </a:solidFill>
                <a:latin typeface="+mj-lt"/>
              </a:rPr>
              <a:t>Goverance</a:t>
            </a:r>
            <a:endParaRPr lang="fr-FR" sz="1600" b="1" dirty="0" smtClean="0">
              <a:solidFill>
                <a:srgbClr val="002060"/>
              </a:solidFill>
              <a:latin typeface="+mj-lt"/>
            </a:endParaRPr>
          </a:p>
          <a:p>
            <a:pPr algn="ctr"/>
            <a:r>
              <a:rPr lang="fr-FR" sz="1600" b="1" dirty="0" err="1" smtClean="0">
                <a:solidFill>
                  <a:srgbClr val="002060"/>
                </a:solidFill>
                <a:latin typeface="+mj-lt"/>
              </a:rPr>
              <a:t>Enabling</a:t>
            </a:r>
            <a:endParaRPr lang="fr-FR" sz="1600" b="1" dirty="0" smtClean="0">
              <a:solidFill>
                <a:srgbClr val="002060"/>
              </a:solidFill>
              <a:latin typeface="+mj-lt"/>
            </a:endParaRPr>
          </a:p>
          <a:p>
            <a:pPr algn="ctr"/>
            <a:endParaRPr lang="fr-FR" sz="1600" dirty="0" smtClean="0"/>
          </a:p>
          <a:p>
            <a:pPr algn="ctr"/>
            <a:r>
              <a:rPr lang="fr-FR" sz="1600" dirty="0" smtClean="0">
                <a:latin typeface="+mj-lt"/>
              </a:rPr>
              <a:t>CCM</a:t>
            </a:r>
            <a:endParaRPr lang="fr-FR" sz="1600" dirty="0">
              <a:latin typeface="+mj-lt"/>
            </a:endParaRPr>
          </a:p>
          <a:p>
            <a:pPr algn="ctr"/>
            <a:r>
              <a:rPr lang="fr-FR" sz="1600" dirty="0" err="1">
                <a:latin typeface="+mj-lt"/>
              </a:rPr>
              <a:t>Rules</a:t>
            </a:r>
            <a:r>
              <a:rPr lang="fr-FR" sz="1600" dirty="0">
                <a:latin typeface="+mj-lt"/>
              </a:rPr>
              <a:t> &amp; Tools</a:t>
            </a:r>
          </a:p>
          <a:p>
            <a:pPr algn="ctr"/>
            <a:endParaRPr lang="fr-FR" sz="1600" dirty="0">
              <a:latin typeface="+mj-lt"/>
            </a:endParaRPr>
          </a:p>
          <a:p>
            <a:pPr algn="ctr"/>
            <a:r>
              <a:rPr lang="fr-FR" sz="1600" b="1" dirty="0">
                <a:latin typeface="+mj-lt"/>
              </a:rPr>
              <a:t>Use</a:t>
            </a:r>
          </a:p>
          <a:p>
            <a:pPr algn="ctr"/>
            <a:r>
              <a:rPr lang="fr-FR" sz="1600" b="1" dirty="0" err="1">
                <a:latin typeface="+mj-lt"/>
              </a:rPr>
              <a:t>Build</a:t>
            </a:r>
            <a:endParaRPr lang="fr-FR" sz="1600" b="1" dirty="0">
              <a:latin typeface="+mj-lt"/>
            </a:endParaRPr>
          </a:p>
          <a:p>
            <a:pPr algn="ctr"/>
            <a:r>
              <a:rPr lang="fr-FR" sz="1600" b="1" dirty="0" err="1">
                <a:latin typeface="+mj-lt"/>
              </a:rPr>
              <a:t>Improve</a:t>
            </a:r>
            <a:endParaRPr lang="fr-FR" sz="1600" dirty="0">
              <a:latin typeface="+mj-lt"/>
            </a:endParaRPr>
          </a:p>
          <a:p>
            <a:pPr algn="ctr"/>
            <a:endParaRPr lang="fr-FR" sz="1600" dirty="0"/>
          </a:p>
        </p:txBody>
      </p:sp>
      <p:sp>
        <p:nvSpPr>
          <p:cNvPr id="25607" name="AutoShape 4"/>
          <p:cNvSpPr>
            <a:spLocks noChangeArrowheads="1"/>
          </p:cNvSpPr>
          <p:nvPr/>
        </p:nvSpPr>
        <p:spPr bwMode="auto">
          <a:xfrm>
            <a:off x="1511300" y="1989138"/>
            <a:ext cx="1439863" cy="503237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1b. Physical</a:t>
            </a:r>
          </a:p>
          <a:p>
            <a:pPr algn="ctr"/>
            <a:r>
              <a:rPr lang="en-US" sz="1800"/>
              <a:t>Modelling</a:t>
            </a:r>
          </a:p>
        </p:txBody>
      </p:sp>
      <p:sp>
        <p:nvSpPr>
          <p:cNvPr id="25608" name="AutoShape 5"/>
          <p:cNvSpPr>
            <a:spLocks noChangeArrowheads="1"/>
          </p:cNvSpPr>
          <p:nvPr/>
        </p:nvSpPr>
        <p:spPr bwMode="auto">
          <a:xfrm>
            <a:off x="3348038" y="1989138"/>
            <a:ext cx="1476375" cy="503237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1a. Product</a:t>
            </a:r>
          </a:p>
          <a:p>
            <a:pPr algn="ctr"/>
            <a:r>
              <a:rPr lang="en-US" sz="1800"/>
              <a:t> Modelling</a:t>
            </a:r>
          </a:p>
        </p:txBody>
      </p:sp>
      <p:sp>
        <p:nvSpPr>
          <p:cNvPr id="25609" name="AutoShape 6"/>
          <p:cNvSpPr>
            <a:spLocks noChangeArrowheads="1"/>
          </p:cNvSpPr>
          <p:nvPr/>
        </p:nvSpPr>
        <p:spPr bwMode="auto">
          <a:xfrm>
            <a:off x="1511300" y="2852738"/>
            <a:ext cx="1439863" cy="790575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2. Equipment Control Modelling</a:t>
            </a:r>
          </a:p>
        </p:txBody>
      </p:sp>
      <p:sp>
        <p:nvSpPr>
          <p:cNvPr id="25610" name="AutoShape 7"/>
          <p:cNvSpPr>
            <a:spLocks noChangeArrowheads="1"/>
          </p:cNvSpPr>
          <p:nvPr/>
        </p:nvSpPr>
        <p:spPr bwMode="auto">
          <a:xfrm>
            <a:off x="3346450" y="2852738"/>
            <a:ext cx="1477963" cy="79057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3. Process Procedural Modelling</a:t>
            </a:r>
          </a:p>
        </p:txBody>
      </p:sp>
      <p:sp>
        <p:nvSpPr>
          <p:cNvPr id="25611" name="AutoShape 8"/>
          <p:cNvSpPr>
            <a:spLocks noChangeArrowheads="1"/>
          </p:cNvSpPr>
          <p:nvPr/>
        </p:nvSpPr>
        <p:spPr bwMode="auto">
          <a:xfrm>
            <a:off x="3348038" y="3935413"/>
            <a:ext cx="1476375" cy="503237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4. Segments Modelling</a:t>
            </a:r>
          </a:p>
        </p:txBody>
      </p:sp>
      <p:sp>
        <p:nvSpPr>
          <p:cNvPr id="25612" name="AutoShape 9"/>
          <p:cNvSpPr>
            <a:spLocks noChangeArrowheads="1"/>
          </p:cNvSpPr>
          <p:nvPr/>
        </p:nvSpPr>
        <p:spPr bwMode="auto">
          <a:xfrm>
            <a:off x="3348038" y="4654550"/>
            <a:ext cx="1476375" cy="757238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5. Operation Process </a:t>
            </a:r>
          </a:p>
          <a:p>
            <a:pPr algn="ctr"/>
            <a:r>
              <a:rPr lang="en-US" sz="1800"/>
              <a:t>Modelling</a:t>
            </a:r>
          </a:p>
        </p:txBody>
      </p:sp>
      <p:sp>
        <p:nvSpPr>
          <p:cNvPr id="25613" name="AutoShape 10"/>
          <p:cNvSpPr>
            <a:spLocks noChangeArrowheads="1"/>
          </p:cNvSpPr>
          <p:nvPr/>
        </p:nvSpPr>
        <p:spPr bwMode="auto">
          <a:xfrm>
            <a:off x="4319588" y="1125538"/>
            <a:ext cx="827087" cy="252412"/>
          </a:xfrm>
          <a:prstGeom prst="flowChartTerminator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cxnSp>
        <p:nvCxnSpPr>
          <p:cNvPr id="25614" name="AutoShape 11"/>
          <p:cNvCxnSpPr>
            <a:cxnSpLocks noChangeShapeType="1"/>
            <a:stCxn id="25613" idx="2"/>
            <a:endCxn id="25607" idx="0"/>
          </p:cNvCxnSpPr>
          <p:nvPr/>
        </p:nvCxnSpPr>
        <p:spPr bwMode="auto">
          <a:xfrm rot="5400000">
            <a:off x="3177381" y="432594"/>
            <a:ext cx="611188" cy="2501900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15" name="AutoShape 12"/>
          <p:cNvCxnSpPr>
            <a:cxnSpLocks noChangeShapeType="1"/>
            <a:stCxn id="25613" idx="2"/>
            <a:endCxn id="25608" idx="0"/>
          </p:cNvCxnSpPr>
          <p:nvPr/>
        </p:nvCxnSpPr>
        <p:spPr bwMode="auto">
          <a:xfrm rot="5400000">
            <a:off x="4104481" y="1359694"/>
            <a:ext cx="611188" cy="647700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16" name="AutoShape 13"/>
          <p:cNvCxnSpPr>
            <a:cxnSpLocks noChangeShapeType="1"/>
            <a:stCxn id="25607" idx="2"/>
            <a:endCxn id="25609" idx="0"/>
          </p:cNvCxnSpPr>
          <p:nvPr/>
        </p:nvCxnSpPr>
        <p:spPr bwMode="auto">
          <a:xfrm rot="5400000">
            <a:off x="2051843" y="2672557"/>
            <a:ext cx="36036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17" name="AutoShape 14"/>
          <p:cNvCxnSpPr>
            <a:cxnSpLocks noChangeShapeType="1"/>
            <a:stCxn id="25608" idx="2"/>
            <a:endCxn id="25610" idx="0"/>
          </p:cNvCxnSpPr>
          <p:nvPr/>
        </p:nvCxnSpPr>
        <p:spPr bwMode="auto">
          <a:xfrm rot="5400000">
            <a:off x="3906043" y="2672557"/>
            <a:ext cx="360363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18" name="AutoShape 15"/>
          <p:cNvCxnSpPr>
            <a:cxnSpLocks noChangeShapeType="1"/>
            <a:stCxn id="25607" idx="1"/>
            <a:endCxn id="25611" idx="1"/>
          </p:cNvCxnSpPr>
          <p:nvPr/>
        </p:nvCxnSpPr>
        <p:spPr bwMode="auto">
          <a:xfrm rot="10800000" flipH="1" flipV="1">
            <a:off x="1511300" y="2241550"/>
            <a:ext cx="1836738" cy="1946275"/>
          </a:xfrm>
          <a:prstGeom prst="bentConnector3">
            <a:avLst>
              <a:gd name="adj1" fmla="val -12444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19" name="AutoShape 16"/>
          <p:cNvCxnSpPr>
            <a:cxnSpLocks noChangeShapeType="1"/>
            <a:stCxn id="25608" idx="1"/>
            <a:endCxn id="25611" idx="1"/>
          </p:cNvCxnSpPr>
          <p:nvPr/>
        </p:nvCxnSpPr>
        <p:spPr bwMode="auto">
          <a:xfrm rot="10800000" flipH="1" flipV="1">
            <a:off x="3348038" y="2241550"/>
            <a:ext cx="1587" cy="1946275"/>
          </a:xfrm>
          <a:prstGeom prst="bentConnector3">
            <a:avLst>
              <a:gd name="adj1" fmla="val -14400005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20" name="AutoShape 17"/>
          <p:cNvCxnSpPr>
            <a:cxnSpLocks noChangeShapeType="1"/>
            <a:stCxn id="25610" idx="2"/>
            <a:endCxn id="25611" idx="0"/>
          </p:cNvCxnSpPr>
          <p:nvPr/>
        </p:nvCxnSpPr>
        <p:spPr bwMode="auto">
          <a:xfrm rot="5400000">
            <a:off x="3940175" y="3789363"/>
            <a:ext cx="2921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21" name="AutoShape 18"/>
          <p:cNvCxnSpPr>
            <a:cxnSpLocks noChangeShapeType="1"/>
            <a:stCxn id="25611" idx="2"/>
            <a:endCxn id="25612" idx="0"/>
          </p:cNvCxnSpPr>
          <p:nvPr/>
        </p:nvCxnSpPr>
        <p:spPr bwMode="auto">
          <a:xfrm rot="5400000">
            <a:off x="3978275" y="4546600"/>
            <a:ext cx="21590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5622" name="AutoShape 19"/>
          <p:cNvSpPr>
            <a:spLocks noChangeArrowheads="1"/>
          </p:cNvSpPr>
          <p:nvPr/>
        </p:nvSpPr>
        <p:spPr bwMode="auto">
          <a:xfrm>
            <a:off x="8027988" y="1989138"/>
            <a:ext cx="1044575" cy="3386137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fr-FR" sz="1600" b="1" dirty="0" err="1" smtClean="0">
                <a:solidFill>
                  <a:srgbClr val="002060"/>
                </a:solidFill>
                <a:latin typeface="+mj-lt"/>
              </a:rPr>
              <a:t>Persistence</a:t>
            </a:r>
            <a:endParaRPr lang="fr-FR" sz="1600" b="1" dirty="0" smtClean="0">
              <a:solidFill>
                <a:srgbClr val="002060"/>
              </a:solidFill>
              <a:latin typeface="+mj-lt"/>
            </a:endParaRPr>
          </a:p>
          <a:p>
            <a:pPr algn="ctr"/>
            <a:endParaRPr lang="fr-FR" sz="1600" dirty="0" smtClean="0"/>
          </a:p>
          <a:p>
            <a:pPr algn="ctr"/>
            <a:r>
              <a:rPr lang="fr-FR" sz="1600" dirty="0" smtClean="0">
                <a:latin typeface="+mj-lt"/>
              </a:rPr>
              <a:t>Object </a:t>
            </a:r>
            <a:r>
              <a:rPr lang="fr-FR" sz="1600" dirty="0">
                <a:latin typeface="+mj-lt"/>
              </a:rPr>
              <a:t>classes and </a:t>
            </a:r>
            <a:r>
              <a:rPr lang="fr-FR" sz="1600" dirty="0" err="1">
                <a:latin typeface="+mj-lt"/>
              </a:rPr>
              <a:t>models</a:t>
            </a:r>
            <a:r>
              <a:rPr lang="fr-FR" sz="1600" dirty="0">
                <a:latin typeface="+mj-lt"/>
              </a:rPr>
              <a:t> </a:t>
            </a:r>
            <a:r>
              <a:rPr lang="fr-FR" sz="1600" dirty="0" err="1">
                <a:latin typeface="+mj-lt"/>
              </a:rPr>
              <a:t>repository</a:t>
            </a:r>
            <a:endParaRPr lang="fr-FR" sz="1600" dirty="0">
              <a:latin typeface="+mj-lt"/>
            </a:endParaRPr>
          </a:p>
          <a:p>
            <a:pPr algn="ctr"/>
            <a:endParaRPr lang="fr-FR" sz="1600" dirty="0">
              <a:latin typeface="+mj-lt"/>
            </a:endParaRPr>
          </a:p>
          <a:p>
            <a:pPr algn="ctr"/>
            <a:r>
              <a:rPr lang="fr-FR" sz="1600" b="1" dirty="0">
                <a:latin typeface="+mj-lt"/>
              </a:rPr>
              <a:t>Use</a:t>
            </a:r>
          </a:p>
          <a:p>
            <a:pPr algn="ctr"/>
            <a:r>
              <a:rPr lang="fr-FR" sz="1600" b="1" dirty="0" err="1">
                <a:latin typeface="+mj-lt"/>
              </a:rPr>
              <a:t>Build</a:t>
            </a:r>
            <a:endParaRPr lang="fr-FR" sz="1600" b="1" dirty="0">
              <a:latin typeface="+mj-lt"/>
            </a:endParaRPr>
          </a:p>
          <a:p>
            <a:pPr algn="ctr"/>
            <a:r>
              <a:rPr lang="fr-FR" sz="1600" b="1" dirty="0" err="1">
                <a:latin typeface="+mj-lt"/>
              </a:rPr>
              <a:t>Improve</a:t>
            </a:r>
            <a:endParaRPr lang="fr-FR" sz="1600" b="1" dirty="0">
              <a:latin typeface="+mj-lt"/>
            </a:endParaRPr>
          </a:p>
        </p:txBody>
      </p:sp>
      <p:sp>
        <p:nvSpPr>
          <p:cNvPr id="25623" name="AutoShape 20"/>
          <p:cNvSpPr>
            <a:spLocks noChangeArrowheads="1"/>
          </p:cNvSpPr>
          <p:nvPr/>
        </p:nvSpPr>
        <p:spPr bwMode="auto">
          <a:xfrm>
            <a:off x="3671888" y="5697538"/>
            <a:ext cx="827087" cy="252412"/>
          </a:xfrm>
          <a:prstGeom prst="flowChartTerminator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cxnSp>
        <p:nvCxnSpPr>
          <p:cNvPr id="25624" name="AutoShape 21"/>
          <p:cNvCxnSpPr>
            <a:cxnSpLocks noChangeShapeType="1"/>
            <a:stCxn id="25606" idx="2"/>
            <a:endCxn id="25623" idx="0"/>
          </p:cNvCxnSpPr>
          <p:nvPr/>
        </p:nvCxnSpPr>
        <p:spPr bwMode="auto">
          <a:xfrm rot="16200000" flipH="1">
            <a:off x="2178050" y="3789363"/>
            <a:ext cx="323850" cy="3492500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25" name="AutoShape 22"/>
          <p:cNvCxnSpPr>
            <a:cxnSpLocks noChangeShapeType="1"/>
            <a:stCxn id="25622" idx="2"/>
            <a:endCxn id="25623" idx="0"/>
          </p:cNvCxnSpPr>
          <p:nvPr/>
        </p:nvCxnSpPr>
        <p:spPr bwMode="auto">
          <a:xfrm rot="5400000">
            <a:off x="6157118" y="3304382"/>
            <a:ext cx="322263" cy="4464050"/>
          </a:xfrm>
          <a:prstGeom prst="bentConnector3">
            <a:avLst>
              <a:gd name="adj1" fmla="val 49755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26" name="AutoShape 23"/>
          <p:cNvCxnSpPr>
            <a:cxnSpLocks noChangeShapeType="1"/>
            <a:stCxn id="25612" idx="2"/>
            <a:endCxn id="25623" idx="0"/>
          </p:cNvCxnSpPr>
          <p:nvPr/>
        </p:nvCxnSpPr>
        <p:spPr bwMode="auto">
          <a:xfrm rot="5400000">
            <a:off x="3943350" y="5554663"/>
            <a:ext cx="28575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27" name="AutoShape 24"/>
          <p:cNvCxnSpPr>
            <a:cxnSpLocks noChangeShapeType="1"/>
            <a:stCxn id="25613" idx="2"/>
            <a:endCxn id="25606" idx="0"/>
          </p:cNvCxnSpPr>
          <p:nvPr/>
        </p:nvCxnSpPr>
        <p:spPr bwMode="auto">
          <a:xfrm rot="5400000">
            <a:off x="2358231" y="-386556"/>
            <a:ext cx="611188" cy="4140200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28" name="AutoShape 25"/>
          <p:cNvCxnSpPr>
            <a:cxnSpLocks noChangeShapeType="1"/>
            <a:stCxn id="25613" idx="2"/>
            <a:endCxn id="25622" idx="0"/>
          </p:cNvCxnSpPr>
          <p:nvPr/>
        </p:nvCxnSpPr>
        <p:spPr bwMode="auto">
          <a:xfrm rot="16200000" flipH="1">
            <a:off x="6336506" y="-224631"/>
            <a:ext cx="611188" cy="3816350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5629" name="Text Box 26"/>
          <p:cNvSpPr txBox="1">
            <a:spLocks noChangeArrowheads="1"/>
          </p:cNvSpPr>
          <p:nvPr/>
        </p:nvSpPr>
        <p:spPr bwMode="auto">
          <a:xfrm>
            <a:off x="71438" y="1089025"/>
            <a:ext cx="1079500" cy="2873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600" b="1"/>
              <a:t>P&amp;ID</a:t>
            </a:r>
          </a:p>
        </p:txBody>
      </p:sp>
      <p:sp>
        <p:nvSpPr>
          <p:cNvPr id="25630" name="Text Box 27"/>
          <p:cNvSpPr txBox="1">
            <a:spLocks noChangeArrowheads="1"/>
          </p:cNvSpPr>
          <p:nvPr/>
        </p:nvSpPr>
        <p:spPr bwMode="auto">
          <a:xfrm>
            <a:off x="8029575" y="1125538"/>
            <a:ext cx="1079500" cy="287337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600" b="1"/>
              <a:t>R&amp;D</a:t>
            </a:r>
          </a:p>
        </p:txBody>
      </p:sp>
      <p:cxnSp>
        <p:nvCxnSpPr>
          <p:cNvPr id="25631" name="AutoShape 28"/>
          <p:cNvCxnSpPr>
            <a:cxnSpLocks noChangeShapeType="1"/>
            <a:stCxn id="25629" idx="3"/>
            <a:endCxn id="25607" idx="0"/>
          </p:cNvCxnSpPr>
          <p:nvPr/>
        </p:nvCxnSpPr>
        <p:spPr bwMode="auto">
          <a:xfrm>
            <a:off x="1150938" y="1233488"/>
            <a:ext cx="1081087" cy="755650"/>
          </a:xfrm>
          <a:prstGeom prst="straightConnector1">
            <a:avLst/>
          </a:prstGeom>
          <a:noFill/>
          <a:ln w="6350">
            <a:solidFill>
              <a:srgbClr val="000080"/>
            </a:solidFill>
            <a:prstDash val="dash"/>
            <a:round/>
            <a:headEnd/>
            <a:tailEnd type="arrow" w="med" len="med"/>
          </a:ln>
        </p:spPr>
      </p:cxnSp>
      <p:cxnSp>
        <p:nvCxnSpPr>
          <p:cNvPr id="25632" name="AutoShape 29"/>
          <p:cNvCxnSpPr>
            <a:cxnSpLocks noChangeShapeType="1"/>
            <a:stCxn id="25630" idx="1"/>
            <a:endCxn id="25608" idx="0"/>
          </p:cNvCxnSpPr>
          <p:nvPr/>
        </p:nvCxnSpPr>
        <p:spPr bwMode="auto">
          <a:xfrm flipH="1">
            <a:off x="4086225" y="1270000"/>
            <a:ext cx="3943350" cy="719138"/>
          </a:xfrm>
          <a:prstGeom prst="straightConnector1">
            <a:avLst/>
          </a:prstGeom>
          <a:noFill/>
          <a:ln w="6350">
            <a:solidFill>
              <a:srgbClr val="003300"/>
            </a:solidFill>
            <a:prstDash val="dash"/>
            <a:round/>
            <a:headEnd/>
            <a:tailEnd type="arrow" w="med" len="med"/>
          </a:ln>
        </p:spPr>
      </p:cxnSp>
      <p:cxnSp>
        <p:nvCxnSpPr>
          <p:cNvPr id="25633" name="AutoShape 30"/>
          <p:cNvCxnSpPr>
            <a:cxnSpLocks noChangeShapeType="1"/>
            <a:stCxn id="25609" idx="3"/>
            <a:endCxn id="25610" idx="1"/>
          </p:cNvCxnSpPr>
          <p:nvPr/>
        </p:nvCxnSpPr>
        <p:spPr bwMode="auto">
          <a:xfrm>
            <a:off x="2951163" y="3248025"/>
            <a:ext cx="395287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5634" name="AutoShape 31"/>
          <p:cNvSpPr>
            <a:spLocks noChangeArrowheads="1"/>
          </p:cNvSpPr>
          <p:nvPr/>
        </p:nvSpPr>
        <p:spPr bwMode="auto">
          <a:xfrm>
            <a:off x="6586538" y="1989138"/>
            <a:ext cx="1225550" cy="503237"/>
          </a:xfrm>
          <a:prstGeom prst="roundRect">
            <a:avLst>
              <a:gd name="adj" fmla="val 16667"/>
            </a:avLst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1c. Human</a:t>
            </a:r>
          </a:p>
          <a:p>
            <a:pPr algn="ctr"/>
            <a:r>
              <a:rPr lang="en-US" sz="1800"/>
              <a:t>Modelling</a:t>
            </a:r>
          </a:p>
        </p:txBody>
      </p:sp>
      <p:cxnSp>
        <p:nvCxnSpPr>
          <p:cNvPr id="25635" name="AutoShape 32"/>
          <p:cNvCxnSpPr>
            <a:cxnSpLocks noChangeShapeType="1"/>
            <a:stCxn id="25613" idx="2"/>
            <a:endCxn id="25634" idx="0"/>
          </p:cNvCxnSpPr>
          <p:nvPr/>
        </p:nvCxnSpPr>
        <p:spPr bwMode="auto">
          <a:xfrm rot="16200000" flipH="1">
            <a:off x="5661025" y="450850"/>
            <a:ext cx="611188" cy="2465388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36" name="AutoShape 33"/>
          <p:cNvCxnSpPr>
            <a:cxnSpLocks noChangeShapeType="1"/>
            <a:stCxn id="25634" idx="2"/>
            <a:endCxn id="25611" idx="3"/>
          </p:cNvCxnSpPr>
          <p:nvPr/>
        </p:nvCxnSpPr>
        <p:spPr bwMode="auto">
          <a:xfrm rot="5400000">
            <a:off x="5164138" y="2152650"/>
            <a:ext cx="1695450" cy="237490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37" name="AutoShape 34"/>
          <p:cNvCxnSpPr>
            <a:cxnSpLocks noChangeShapeType="1"/>
            <a:stCxn id="25634" idx="2"/>
            <a:endCxn id="25610" idx="3"/>
          </p:cNvCxnSpPr>
          <p:nvPr/>
        </p:nvCxnSpPr>
        <p:spPr bwMode="auto">
          <a:xfrm rot="5400000">
            <a:off x="5634038" y="1682750"/>
            <a:ext cx="755650" cy="2374900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1403350" y="2781300"/>
            <a:ext cx="3492500" cy="971550"/>
            <a:chOff x="1338" y="1162"/>
            <a:chExt cx="2948" cy="1270"/>
          </a:xfrm>
        </p:grpSpPr>
        <p:sp>
          <p:nvSpPr>
            <p:cNvPr id="25654" name="AutoShape 37"/>
            <p:cNvSpPr>
              <a:spLocks noChangeArrowheads="1"/>
            </p:cNvSpPr>
            <p:nvPr/>
          </p:nvSpPr>
          <p:spPr bwMode="auto">
            <a:xfrm>
              <a:off x="1338" y="1162"/>
              <a:ext cx="2948" cy="1270"/>
            </a:xfrm>
            <a:prstGeom prst="roundRect">
              <a:avLst>
                <a:gd name="adj" fmla="val 16667"/>
              </a:avLst>
            </a:prstGeom>
            <a:solidFill>
              <a:srgbClr val="C0C0C0">
                <a:alpha val="50195"/>
              </a:srgbClr>
            </a:solidFill>
            <a:ln w="25400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25655" name="WordArt 38"/>
            <p:cNvSpPr>
              <a:spLocks noChangeArrowheads="1" noChangeShapeType="1" noTextEdit="1"/>
            </p:cNvSpPr>
            <p:nvPr/>
          </p:nvSpPr>
          <p:spPr bwMode="auto">
            <a:xfrm rot="-1186030">
              <a:off x="2313" y="1548"/>
              <a:ext cx="93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fr-FR" sz="3600" kern="1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 Black"/>
                </a:rPr>
                <a:t>ISA-88</a:t>
              </a:r>
              <a:endParaRPr lang="fr-FR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endParaRPr>
            </a:p>
          </p:txBody>
        </p:sp>
      </p:grp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3025775" y="3862388"/>
            <a:ext cx="2195513" cy="1727200"/>
            <a:chOff x="1973" y="2500"/>
            <a:chExt cx="1655" cy="1066"/>
          </a:xfrm>
        </p:grpSpPr>
        <p:sp>
          <p:nvSpPr>
            <p:cNvPr id="25652" name="AutoShape 40"/>
            <p:cNvSpPr>
              <a:spLocks noChangeArrowheads="1"/>
            </p:cNvSpPr>
            <p:nvPr/>
          </p:nvSpPr>
          <p:spPr bwMode="auto">
            <a:xfrm>
              <a:off x="1973" y="2500"/>
              <a:ext cx="1655" cy="1066"/>
            </a:xfrm>
            <a:prstGeom prst="roundRect">
              <a:avLst>
                <a:gd name="adj" fmla="val 16667"/>
              </a:avLst>
            </a:prstGeom>
            <a:solidFill>
              <a:srgbClr val="C0C0C0">
                <a:alpha val="50195"/>
              </a:srgbClr>
            </a:solidFill>
            <a:ln w="25400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25653" name="WordArt 41"/>
            <p:cNvSpPr>
              <a:spLocks noChangeArrowheads="1" noChangeShapeType="1" noTextEdit="1"/>
            </p:cNvSpPr>
            <p:nvPr/>
          </p:nvSpPr>
          <p:spPr bwMode="auto">
            <a:xfrm rot="-1186030">
              <a:off x="2336" y="2773"/>
              <a:ext cx="93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fr-FR" sz="3600" kern="1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 Black"/>
                </a:rPr>
                <a:t>ISA-95</a:t>
              </a:r>
              <a:endParaRPr lang="fr-FR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endParaRPr>
            </a:p>
          </p:txBody>
        </p:sp>
      </p:grpSp>
      <p:cxnSp>
        <p:nvCxnSpPr>
          <p:cNvPr id="25641" name="AutoShape 42"/>
          <p:cNvCxnSpPr>
            <a:cxnSpLocks noChangeShapeType="1"/>
            <a:stCxn id="25623" idx="1"/>
            <a:endCxn id="25613" idx="1"/>
          </p:cNvCxnSpPr>
          <p:nvPr/>
        </p:nvCxnSpPr>
        <p:spPr bwMode="auto">
          <a:xfrm rot="10800000" flipH="1">
            <a:off x="3671888" y="1252538"/>
            <a:ext cx="647700" cy="4572000"/>
          </a:xfrm>
          <a:prstGeom prst="bentConnector3">
            <a:avLst>
              <a:gd name="adj1" fmla="val -35296"/>
            </a:avLst>
          </a:prstGeom>
          <a:noFill/>
          <a:ln w="25400" cap="rnd">
            <a:solidFill>
              <a:schemeClr val="tx2"/>
            </a:solidFill>
            <a:prstDash val="sysDot"/>
            <a:miter lim="800000"/>
            <a:headEnd/>
            <a:tailEnd type="triangle" w="med" len="med"/>
          </a:ln>
        </p:spPr>
      </p:cxnSp>
      <p:sp>
        <p:nvSpPr>
          <p:cNvPr id="25642" name="AutoShape 43"/>
          <p:cNvSpPr>
            <a:spLocks noChangeArrowheads="1"/>
          </p:cNvSpPr>
          <p:nvPr/>
        </p:nvSpPr>
        <p:spPr bwMode="auto">
          <a:xfrm>
            <a:off x="5041900" y="1989138"/>
            <a:ext cx="1474788" cy="503237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1a. Inventory</a:t>
            </a:r>
          </a:p>
          <a:p>
            <a:pPr algn="ctr"/>
            <a:r>
              <a:rPr lang="en-US" sz="1800"/>
              <a:t> Modelling</a:t>
            </a:r>
          </a:p>
        </p:txBody>
      </p:sp>
      <p:cxnSp>
        <p:nvCxnSpPr>
          <p:cNvPr id="25643" name="AutoShape 44"/>
          <p:cNvCxnSpPr>
            <a:cxnSpLocks noChangeShapeType="1"/>
            <a:stCxn id="25642" idx="2"/>
            <a:endCxn id="25610" idx="3"/>
          </p:cNvCxnSpPr>
          <p:nvPr/>
        </p:nvCxnSpPr>
        <p:spPr bwMode="auto">
          <a:xfrm rot="5400000">
            <a:off x="4924426" y="2392362"/>
            <a:ext cx="755650" cy="955675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5644" name="AutoShape 45"/>
          <p:cNvCxnSpPr>
            <a:cxnSpLocks noChangeShapeType="1"/>
            <a:stCxn id="25613" idx="2"/>
            <a:endCxn id="25642" idx="0"/>
          </p:cNvCxnSpPr>
          <p:nvPr/>
        </p:nvCxnSpPr>
        <p:spPr bwMode="auto">
          <a:xfrm rot="16200000" flipH="1">
            <a:off x="4951413" y="1160462"/>
            <a:ext cx="611188" cy="1046163"/>
          </a:xfrm>
          <a:prstGeom prst="bentConnector3">
            <a:avLst>
              <a:gd name="adj1" fmla="val 4987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</p:cxn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4968875" y="1809750"/>
            <a:ext cx="2879725" cy="863600"/>
            <a:chOff x="1973" y="2500"/>
            <a:chExt cx="1655" cy="1066"/>
          </a:xfrm>
        </p:grpSpPr>
        <p:sp>
          <p:nvSpPr>
            <p:cNvPr id="25650" name="AutoShape 47"/>
            <p:cNvSpPr>
              <a:spLocks noChangeArrowheads="1"/>
            </p:cNvSpPr>
            <p:nvPr/>
          </p:nvSpPr>
          <p:spPr bwMode="auto">
            <a:xfrm>
              <a:off x="1973" y="2500"/>
              <a:ext cx="1655" cy="1066"/>
            </a:xfrm>
            <a:prstGeom prst="roundRect">
              <a:avLst>
                <a:gd name="adj" fmla="val 16667"/>
              </a:avLst>
            </a:prstGeom>
            <a:solidFill>
              <a:srgbClr val="C0C0C0">
                <a:alpha val="50195"/>
              </a:srgbClr>
            </a:solidFill>
            <a:ln w="25400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25651" name="WordArt 48"/>
            <p:cNvSpPr>
              <a:spLocks noChangeArrowheads="1" noChangeShapeType="1" noTextEdit="1"/>
            </p:cNvSpPr>
            <p:nvPr/>
          </p:nvSpPr>
          <p:spPr bwMode="auto">
            <a:xfrm rot="-1186030">
              <a:off x="2336" y="2773"/>
              <a:ext cx="93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fr-FR" sz="3600" kern="1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 Black"/>
                </a:rPr>
                <a:t>ISA-95</a:t>
              </a:r>
              <a:endParaRPr lang="fr-FR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endParaRPr>
            </a:p>
          </p:txBody>
        </p:sp>
      </p:grpSp>
      <p:grpSp>
        <p:nvGrpSpPr>
          <p:cNvPr id="5" name="Group 49"/>
          <p:cNvGrpSpPr>
            <a:grpSpLocks/>
          </p:cNvGrpSpPr>
          <p:nvPr/>
        </p:nvGrpSpPr>
        <p:grpSpPr bwMode="auto">
          <a:xfrm>
            <a:off x="1441450" y="1808163"/>
            <a:ext cx="3492500" cy="865187"/>
            <a:chOff x="1338" y="1162"/>
            <a:chExt cx="2948" cy="1270"/>
          </a:xfrm>
        </p:grpSpPr>
        <p:sp>
          <p:nvSpPr>
            <p:cNvPr id="25648" name="AutoShape 50"/>
            <p:cNvSpPr>
              <a:spLocks noChangeArrowheads="1"/>
            </p:cNvSpPr>
            <p:nvPr/>
          </p:nvSpPr>
          <p:spPr bwMode="auto">
            <a:xfrm>
              <a:off x="1338" y="1162"/>
              <a:ext cx="2948" cy="1270"/>
            </a:xfrm>
            <a:prstGeom prst="roundRect">
              <a:avLst>
                <a:gd name="adj" fmla="val 16667"/>
              </a:avLst>
            </a:prstGeom>
            <a:solidFill>
              <a:srgbClr val="C0C0C0">
                <a:alpha val="50195"/>
              </a:srgbClr>
            </a:solidFill>
            <a:ln w="25400">
              <a:solidFill>
                <a:srgbClr val="FF0000"/>
              </a:solidFill>
              <a:prstDash val="dash"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fr-FR"/>
            </a:p>
          </p:txBody>
        </p:sp>
        <p:sp>
          <p:nvSpPr>
            <p:cNvPr id="25649" name="WordArt 51"/>
            <p:cNvSpPr>
              <a:spLocks noChangeArrowheads="1" noChangeShapeType="1" noTextEdit="1"/>
            </p:cNvSpPr>
            <p:nvPr/>
          </p:nvSpPr>
          <p:spPr bwMode="auto">
            <a:xfrm rot="-1186030">
              <a:off x="2313" y="1548"/>
              <a:ext cx="930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fr-FR" sz="3600" kern="1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latin typeface="Arial Black"/>
                </a:rPr>
                <a:t>ISA-88/95</a:t>
              </a:r>
              <a:endParaRPr lang="fr-FR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endParaRPr>
            </a:p>
          </p:txBody>
        </p:sp>
      </p:grpSp>
      <p:sp>
        <p:nvSpPr>
          <p:cNvPr id="25647" name="AutoShape 52"/>
          <p:cNvSpPr>
            <a:spLocks noChangeArrowheads="1"/>
          </p:cNvSpPr>
          <p:nvPr/>
        </p:nvSpPr>
        <p:spPr bwMode="auto">
          <a:xfrm>
            <a:off x="6265863" y="4510088"/>
            <a:ext cx="1225550" cy="503237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pPr algn="ctr"/>
            <a:r>
              <a:rPr lang="en-US" sz="1800"/>
              <a:t>IT modelling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Interactions Hierarchy</a:t>
            </a:r>
            <a:br>
              <a:rPr lang="en-US" smtClean="0"/>
            </a:br>
            <a:endParaRPr lang="en-US" smtClean="0"/>
          </a:p>
        </p:txBody>
      </p:sp>
      <p:sp>
        <p:nvSpPr>
          <p:cNvPr id="26641" name="Espace réservé du pied de page 18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26627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D467971-F66C-472C-92C5-00F0E64A4825}" type="slidenum">
              <a:rPr lang="en-GB"/>
              <a:pPr/>
              <a:t>37</a:t>
            </a:fld>
            <a:endParaRPr lang="en-GB"/>
          </a:p>
        </p:txBody>
      </p:sp>
      <p:sp>
        <p:nvSpPr>
          <p:cNvPr id="26628" name="AutoShape 3"/>
          <p:cNvSpPr>
            <a:spLocks noChangeArrowheads="1"/>
          </p:cNvSpPr>
          <p:nvPr/>
        </p:nvSpPr>
        <p:spPr bwMode="auto">
          <a:xfrm>
            <a:off x="2844800" y="984250"/>
            <a:ext cx="6146800" cy="1676400"/>
          </a:xfrm>
          <a:prstGeom prst="flowChartAlternateProcess">
            <a:avLst/>
          </a:prstGeom>
          <a:solidFill>
            <a:srgbClr val="FF99CC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/>
          <a:lstStyle/>
          <a:p>
            <a:pPr algn="r"/>
            <a:r>
              <a:rPr lang="en-US" sz="2400" b="1">
                <a:solidFill>
                  <a:srgbClr val="FF3399"/>
                </a:solidFill>
              </a:rPr>
              <a:t>Business Processes</a:t>
            </a:r>
          </a:p>
        </p:txBody>
      </p:sp>
      <p:sp>
        <p:nvSpPr>
          <p:cNvPr id="26629" name="AutoShape 4"/>
          <p:cNvSpPr>
            <a:spLocks noChangeArrowheads="1"/>
          </p:cNvSpPr>
          <p:nvPr/>
        </p:nvSpPr>
        <p:spPr bwMode="auto">
          <a:xfrm>
            <a:off x="2830513" y="4149725"/>
            <a:ext cx="6161087" cy="2016125"/>
          </a:xfrm>
          <a:prstGeom prst="flowChartAlternateProcess">
            <a:avLst/>
          </a:prstGeom>
          <a:solidFill>
            <a:srgbClr val="CCFFFF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0" rIns="90000" bIns="46800" anchor="b"/>
          <a:lstStyle/>
          <a:p>
            <a:pPr algn="r"/>
            <a:r>
              <a:rPr lang="en-US" sz="2400" b="1">
                <a:solidFill>
                  <a:srgbClr val="000099"/>
                </a:solidFill>
              </a:rPr>
              <a:t>Physical Processes</a:t>
            </a:r>
          </a:p>
          <a:p>
            <a:pPr algn="r"/>
            <a:r>
              <a:rPr lang="en-US" b="1">
                <a:solidFill>
                  <a:srgbClr val="000099"/>
                </a:solidFill>
              </a:rPr>
              <a:t>Recipes, routing</a:t>
            </a:r>
          </a:p>
        </p:txBody>
      </p:sp>
      <p:sp>
        <p:nvSpPr>
          <p:cNvPr id="2011141" name="Text Box 5"/>
          <p:cNvSpPr txBox="1">
            <a:spLocks noChangeArrowheads="1"/>
          </p:cNvSpPr>
          <p:nvPr/>
        </p:nvSpPr>
        <p:spPr bwMode="auto">
          <a:xfrm>
            <a:off x="1347788" y="4851400"/>
            <a:ext cx="1395412" cy="1006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r"/>
            <a:r>
              <a:rPr lang="en-US"/>
              <a:t>(ISA-88, </a:t>
            </a:r>
          </a:p>
          <a:p>
            <a:pPr algn="r"/>
            <a:r>
              <a:rPr lang="en-US"/>
              <a:t>Equipment</a:t>
            </a:r>
          </a:p>
          <a:p>
            <a:pPr algn="r"/>
            <a:r>
              <a:rPr lang="en-US"/>
              <a:t>Control)</a:t>
            </a:r>
          </a:p>
        </p:txBody>
      </p:sp>
      <p:sp>
        <p:nvSpPr>
          <p:cNvPr id="26631" name="AutoShape 6"/>
          <p:cNvSpPr>
            <a:spLocks noChangeArrowheads="1"/>
          </p:cNvSpPr>
          <p:nvPr/>
        </p:nvSpPr>
        <p:spPr bwMode="auto">
          <a:xfrm>
            <a:off x="2971800" y="5251450"/>
            <a:ext cx="2571750" cy="762000"/>
          </a:xfrm>
          <a:prstGeom prst="flowChartAlternateProcess">
            <a:avLst/>
          </a:prstGeom>
          <a:solidFill>
            <a:srgbClr val="C0C0C0">
              <a:alpha val="50195"/>
            </a:srgbClr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/>
              <a:t>Operating Instructions</a:t>
            </a:r>
          </a:p>
          <a:p>
            <a:pPr algn="ctr"/>
            <a:r>
              <a:rPr lang="en-US"/>
              <a:t>Procedural Elements</a:t>
            </a:r>
          </a:p>
        </p:txBody>
      </p:sp>
      <p:sp>
        <p:nvSpPr>
          <p:cNvPr id="26632" name="AutoShape 7"/>
          <p:cNvSpPr>
            <a:spLocks noChangeArrowheads="1"/>
          </p:cNvSpPr>
          <p:nvPr/>
        </p:nvSpPr>
        <p:spPr bwMode="auto">
          <a:xfrm>
            <a:off x="2819400" y="2127250"/>
            <a:ext cx="6172200" cy="2514600"/>
          </a:xfrm>
          <a:prstGeom prst="flowChartAlternateProcess">
            <a:avLst/>
          </a:prstGeom>
          <a:solidFill>
            <a:srgbClr val="CCFFCC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r>
              <a:rPr lang="en-US" sz="2400" b="1">
                <a:solidFill>
                  <a:srgbClr val="009900"/>
                </a:solidFill>
              </a:rPr>
              <a:t>Operation Processes</a:t>
            </a:r>
            <a:endParaRPr lang="en-US" sz="2400" b="1" i="1">
              <a:solidFill>
                <a:srgbClr val="009900"/>
              </a:solidFill>
            </a:endParaRPr>
          </a:p>
        </p:txBody>
      </p:sp>
      <p:sp>
        <p:nvSpPr>
          <p:cNvPr id="26633" name="AutoShape 8"/>
          <p:cNvSpPr>
            <a:spLocks noChangeArrowheads="1"/>
          </p:cNvSpPr>
          <p:nvPr/>
        </p:nvSpPr>
        <p:spPr bwMode="auto">
          <a:xfrm>
            <a:off x="6551613" y="3956050"/>
            <a:ext cx="2300287" cy="838200"/>
          </a:xfrm>
          <a:prstGeom prst="flowChartAlternateProcess">
            <a:avLst/>
          </a:prstGeom>
          <a:solidFill>
            <a:srgbClr val="C0C0C0">
              <a:alpha val="50195"/>
            </a:srgbClr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r>
              <a:rPr lang="en-US"/>
              <a:t>Operation Activities</a:t>
            </a:r>
            <a:endParaRPr lang="en-US" i="1"/>
          </a:p>
        </p:txBody>
      </p:sp>
      <p:sp>
        <p:nvSpPr>
          <p:cNvPr id="2011145" name="Text Box 9"/>
          <p:cNvSpPr txBox="1">
            <a:spLocks noChangeArrowheads="1"/>
          </p:cNvSpPr>
          <p:nvPr/>
        </p:nvSpPr>
        <p:spPr bwMode="auto">
          <a:xfrm>
            <a:off x="1657350" y="3279775"/>
            <a:ext cx="118110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/>
              <a:t>(ISA-95, </a:t>
            </a:r>
          </a:p>
          <a:p>
            <a:r>
              <a:rPr lang="en-US"/>
              <a:t>MES)</a:t>
            </a:r>
          </a:p>
        </p:txBody>
      </p:sp>
      <p:sp>
        <p:nvSpPr>
          <p:cNvPr id="26635" name="Line 10"/>
          <p:cNvSpPr>
            <a:spLocks noChangeShapeType="1"/>
          </p:cNvSpPr>
          <p:nvPr/>
        </p:nvSpPr>
        <p:spPr bwMode="auto">
          <a:xfrm>
            <a:off x="685800" y="2365375"/>
            <a:ext cx="8458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 wrap="none" lIns="90000" tIns="46800" rIns="90000" bIns="46800"/>
          <a:lstStyle/>
          <a:p>
            <a:endParaRPr lang="fr-FR"/>
          </a:p>
        </p:txBody>
      </p:sp>
      <p:sp>
        <p:nvSpPr>
          <p:cNvPr id="26636" name="AutoShape 11"/>
          <p:cNvSpPr>
            <a:spLocks/>
          </p:cNvSpPr>
          <p:nvPr/>
        </p:nvSpPr>
        <p:spPr bwMode="auto">
          <a:xfrm>
            <a:off x="533400" y="984250"/>
            <a:ext cx="582613" cy="1365250"/>
          </a:xfrm>
          <a:prstGeom prst="leftBrace">
            <a:avLst>
              <a:gd name="adj1" fmla="val 19528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26637" name="AutoShape 12"/>
          <p:cNvSpPr>
            <a:spLocks/>
          </p:cNvSpPr>
          <p:nvPr/>
        </p:nvSpPr>
        <p:spPr bwMode="auto">
          <a:xfrm>
            <a:off x="533400" y="2420938"/>
            <a:ext cx="509588" cy="3744912"/>
          </a:xfrm>
          <a:prstGeom prst="leftBrace">
            <a:avLst>
              <a:gd name="adj1" fmla="val 6124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26638" name="Text Box 13"/>
          <p:cNvSpPr txBox="1">
            <a:spLocks noChangeArrowheads="1"/>
          </p:cNvSpPr>
          <p:nvPr/>
        </p:nvSpPr>
        <p:spPr bwMode="auto">
          <a:xfrm rot="-5400000">
            <a:off x="-404813" y="1519238"/>
            <a:ext cx="14192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fr-FR" sz="2400"/>
              <a:t>Business</a:t>
            </a:r>
          </a:p>
        </p:txBody>
      </p:sp>
      <p:sp>
        <p:nvSpPr>
          <p:cNvPr id="26639" name="Text Box 14"/>
          <p:cNvSpPr txBox="1">
            <a:spLocks noChangeArrowheads="1"/>
          </p:cNvSpPr>
          <p:nvPr/>
        </p:nvSpPr>
        <p:spPr bwMode="auto">
          <a:xfrm rot="-5400000">
            <a:off x="-455613" y="4108451"/>
            <a:ext cx="15208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fr-FR" sz="2400"/>
              <a:t>Exécution</a:t>
            </a:r>
          </a:p>
        </p:txBody>
      </p:sp>
      <p:sp>
        <p:nvSpPr>
          <p:cNvPr id="26640" name="AutoShape 15"/>
          <p:cNvSpPr>
            <a:spLocks noChangeArrowheads="1"/>
          </p:cNvSpPr>
          <p:nvPr/>
        </p:nvSpPr>
        <p:spPr bwMode="auto">
          <a:xfrm>
            <a:off x="3049588" y="1441450"/>
            <a:ext cx="2049462" cy="838200"/>
          </a:xfrm>
          <a:prstGeom prst="flowChartAlternateProcess">
            <a:avLst/>
          </a:prstGeom>
          <a:solidFill>
            <a:srgbClr val="C0C0C0">
              <a:alpha val="50195"/>
            </a:srgbClr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lIns="90000" tIns="46800" rIns="90000" bIns="46800"/>
          <a:lstStyle/>
          <a:p>
            <a:pPr algn="ctr"/>
            <a:r>
              <a:rPr lang="en-US"/>
              <a:t>Business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1141" grpId="0" autoUpdateAnimBg="0"/>
      <p:bldP spid="2011145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4"/>
          <p:cNvSpPr>
            <a:spLocks noChangeArrowheads="1"/>
          </p:cNvSpPr>
          <p:nvPr/>
        </p:nvSpPr>
        <p:spPr bwMode="auto">
          <a:xfrm>
            <a:off x="1547813" y="981075"/>
            <a:ext cx="6119812" cy="4464050"/>
          </a:xfrm>
          <a:prstGeom prst="roundRect">
            <a:avLst>
              <a:gd name="adj" fmla="val 16667"/>
            </a:avLst>
          </a:prstGeom>
          <a:solidFill>
            <a:srgbClr val="FF99CC">
              <a:alpha val="50195"/>
            </a:srgbClr>
          </a:solidFill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0000" tIns="0" rIns="90000" bIns="46800"/>
          <a:lstStyle/>
          <a:p>
            <a:pPr algn="ctr"/>
            <a:r>
              <a:rPr lang="fr-FR">
                <a:solidFill>
                  <a:srgbClr val="FF3399"/>
                </a:solidFill>
              </a:rPr>
              <a:t>Business / Operation process Description: </a:t>
            </a:r>
          </a:p>
          <a:p>
            <a:pPr algn="ctr"/>
            <a:r>
              <a:rPr lang="fr-FR">
                <a:solidFill>
                  <a:srgbClr val="FF3399"/>
                </a:solidFill>
              </a:rPr>
              <a:t>BPMN, OSSAD, UML</a:t>
            </a:r>
          </a:p>
        </p:txBody>
      </p:sp>
      <p:sp>
        <p:nvSpPr>
          <p:cNvPr id="3174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Examples of Description standards</a:t>
            </a:r>
          </a:p>
        </p:txBody>
      </p:sp>
      <p:sp>
        <p:nvSpPr>
          <p:cNvPr id="31771" name="Espace réservé du pied de page 28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31748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6260E69-77D9-42F3-A1C8-5CB0F32BC933}" type="slidenum">
              <a:rPr lang="en-GB"/>
              <a:pPr/>
              <a:t>38</a:t>
            </a:fld>
            <a:endParaRPr lang="en-GB"/>
          </a:p>
        </p:txBody>
      </p:sp>
      <p:sp>
        <p:nvSpPr>
          <p:cNvPr id="31749" name="AutoShape 2"/>
          <p:cNvSpPr>
            <a:spLocks noChangeArrowheads="1"/>
          </p:cNvSpPr>
          <p:nvPr/>
        </p:nvSpPr>
        <p:spPr bwMode="auto">
          <a:xfrm>
            <a:off x="5219700" y="2819400"/>
            <a:ext cx="3848100" cy="3346450"/>
          </a:xfrm>
          <a:prstGeom prst="roundRect">
            <a:avLst>
              <a:gd name="adj" fmla="val 16667"/>
            </a:avLst>
          </a:prstGeom>
          <a:solidFill>
            <a:srgbClr val="CCFFFF">
              <a:alpha val="50195"/>
            </a:srgbClr>
          </a:solidFill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0000" tIns="0" rIns="90000" bIns="46800"/>
          <a:lstStyle/>
          <a:p>
            <a:pPr algn="ctr"/>
            <a:r>
              <a:rPr lang="fr-FR">
                <a:solidFill>
                  <a:srgbClr val="000099"/>
                </a:solidFill>
              </a:rPr>
              <a:t>Physical Process</a:t>
            </a:r>
          </a:p>
          <a:p>
            <a:pPr algn="ctr"/>
            <a:r>
              <a:rPr lang="fr-FR">
                <a:solidFill>
                  <a:srgbClr val="000099"/>
                </a:solidFill>
              </a:rPr>
              <a:t>Description</a:t>
            </a:r>
          </a:p>
          <a:p>
            <a:pPr algn="ctr"/>
            <a:r>
              <a:rPr lang="fr-FR">
                <a:solidFill>
                  <a:srgbClr val="000099"/>
                </a:solidFill>
              </a:rPr>
              <a:t>: PFC</a:t>
            </a:r>
          </a:p>
        </p:txBody>
      </p:sp>
      <p:sp>
        <p:nvSpPr>
          <p:cNvPr id="31750" name="AutoShape 3"/>
          <p:cNvSpPr>
            <a:spLocks noChangeArrowheads="1"/>
          </p:cNvSpPr>
          <p:nvPr/>
        </p:nvSpPr>
        <p:spPr bwMode="auto">
          <a:xfrm>
            <a:off x="76200" y="2819400"/>
            <a:ext cx="3990975" cy="3346450"/>
          </a:xfrm>
          <a:prstGeom prst="roundRect">
            <a:avLst>
              <a:gd name="adj" fmla="val 16667"/>
            </a:avLst>
          </a:prstGeom>
          <a:solidFill>
            <a:srgbClr val="CCFFCC">
              <a:alpha val="50195"/>
            </a:srgbClr>
          </a:solidFill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0000" tIns="0" rIns="90000" bIns="46800"/>
          <a:lstStyle/>
          <a:p>
            <a:pPr algn="ctr"/>
            <a:r>
              <a:rPr lang="fr-FR">
                <a:solidFill>
                  <a:srgbClr val="008000"/>
                </a:solidFill>
              </a:rPr>
              <a:t>Product Definition: </a:t>
            </a:r>
          </a:p>
          <a:p>
            <a:pPr algn="ctr"/>
            <a:r>
              <a:rPr lang="fr-FR">
                <a:solidFill>
                  <a:srgbClr val="008000"/>
                </a:solidFill>
              </a:rPr>
              <a:t>PPC</a:t>
            </a:r>
          </a:p>
        </p:txBody>
      </p:sp>
      <p:sp>
        <p:nvSpPr>
          <p:cNvPr id="31751" name="Rectangle 6"/>
          <p:cNvSpPr>
            <a:spLocks noChangeArrowheads="1"/>
          </p:cNvSpPr>
          <p:nvPr/>
        </p:nvSpPr>
        <p:spPr bwMode="auto">
          <a:xfrm>
            <a:off x="1042988" y="4076700"/>
            <a:ext cx="1241425" cy="71913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Product Definition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31752" name="AutoShape 7"/>
          <p:cNvCxnSpPr>
            <a:cxnSpLocks noChangeShapeType="1"/>
            <a:stCxn id="31757" idx="1"/>
            <a:endCxn id="31751" idx="2"/>
          </p:cNvCxnSpPr>
          <p:nvPr/>
        </p:nvCxnSpPr>
        <p:spPr bwMode="auto">
          <a:xfrm rot="10800000">
            <a:off x="1663700" y="4795838"/>
            <a:ext cx="1539875" cy="86518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1753" name="AutoShape 8"/>
          <p:cNvCxnSpPr>
            <a:cxnSpLocks noChangeShapeType="1"/>
            <a:stCxn id="31751" idx="3"/>
            <a:endCxn id="31754" idx="1"/>
          </p:cNvCxnSpPr>
          <p:nvPr/>
        </p:nvCxnSpPr>
        <p:spPr bwMode="auto">
          <a:xfrm>
            <a:off x="2284413" y="4437063"/>
            <a:ext cx="41433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1754" name="Rectangle 9"/>
          <p:cNvSpPr>
            <a:spLocks noChangeArrowheads="1"/>
          </p:cNvSpPr>
          <p:nvPr/>
        </p:nvSpPr>
        <p:spPr bwMode="auto">
          <a:xfrm>
            <a:off x="2698750" y="4076700"/>
            <a:ext cx="1260475" cy="71913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Segments</a:t>
            </a:r>
          </a:p>
          <a:p>
            <a:pPr algn="ctr"/>
            <a:r>
              <a:rPr lang="fr-FR" sz="1800">
                <a:solidFill>
                  <a:srgbClr val="000066"/>
                </a:solidFill>
              </a:rPr>
              <a:t>PE/RPE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31755" name="Rectangle 10"/>
          <p:cNvSpPr>
            <a:spLocks noChangeArrowheads="1"/>
          </p:cNvSpPr>
          <p:nvPr/>
        </p:nvSpPr>
        <p:spPr bwMode="auto">
          <a:xfrm>
            <a:off x="7010400" y="4076700"/>
            <a:ext cx="1306513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Capability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31756" name="AutoShape 11"/>
          <p:cNvCxnSpPr>
            <a:cxnSpLocks noChangeShapeType="1"/>
            <a:stCxn id="31757" idx="3"/>
            <a:endCxn id="31755" idx="2"/>
          </p:cNvCxnSpPr>
          <p:nvPr/>
        </p:nvCxnSpPr>
        <p:spPr bwMode="auto">
          <a:xfrm flipV="1">
            <a:off x="6011863" y="4795838"/>
            <a:ext cx="1652587" cy="86518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1757" name="Rectangle 12"/>
          <p:cNvSpPr>
            <a:spLocks noChangeArrowheads="1"/>
          </p:cNvSpPr>
          <p:nvPr/>
        </p:nvSpPr>
        <p:spPr bwMode="auto">
          <a:xfrm>
            <a:off x="3203575" y="5300663"/>
            <a:ext cx="2808288" cy="7191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Resources</a:t>
            </a:r>
          </a:p>
          <a:p>
            <a:pPr algn="ctr"/>
            <a:r>
              <a:rPr lang="fr-FR" sz="1800">
                <a:solidFill>
                  <a:srgbClr val="000066"/>
                </a:solidFill>
              </a:rPr>
              <a:t>Personnel / Equipment / Material</a:t>
            </a:r>
            <a:endParaRPr lang="en-US" sz="1800">
              <a:solidFill>
                <a:srgbClr val="000066"/>
              </a:solidFill>
            </a:endParaRPr>
          </a:p>
        </p:txBody>
      </p:sp>
      <p:sp>
        <p:nvSpPr>
          <p:cNvPr id="31758" name="Rectangle 13"/>
          <p:cNvSpPr>
            <a:spLocks noChangeArrowheads="1"/>
          </p:cNvSpPr>
          <p:nvPr/>
        </p:nvSpPr>
        <p:spPr bwMode="auto">
          <a:xfrm>
            <a:off x="5334000" y="4076700"/>
            <a:ext cx="1227138" cy="7191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Segments</a:t>
            </a:r>
          </a:p>
          <a:p>
            <a:pPr algn="ctr"/>
            <a:r>
              <a:rPr lang="fr-FR" sz="1800">
                <a:solidFill>
                  <a:srgbClr val="000066"/>
                </a:solidFill>
              </a:rPr>
              <a:t>EPE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31759" name="AutoShape 14"/>
          <p:cNvCxnSpPr>
            <a:cxnSpLocks noChangeShapeType="1"/>
            <a:stCxn id="31758" idx="2"/>
            <a:endCxn id="31757" idx="0"/>
          </p:cNvCxnSpPr>
          <p:nvPr/>
        </p:nvCxnSpPr>
        <p:spPr bwMode="auto">
          <a:xfrm rot="5400000">
            <a:off x="5026025" y="4378326"/>
            <a:ext cx="504825" cy="1339850"/>
          </a:xfrm>
          <a:prstGeom prst="bentConnector3">
            <a:avLst>
              <a:gd name="adj1" fmla="val 4968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1760" name="AutoShape 15"/>
          <p:cNvCxnSpPr>
            <a:cxnSpLocks noChangeShapeType="1"/>
            <a:stCxn id="31754" idx="3"/>
            <a:endCxn id="31758" idx="1"/>
          </p:cNvCxnSpPr>
          <p:nvPr/>
        </p:nvCxnSpPr>
        <p:spPr bwMode="auto">
          <a:xfrm>
            <a:off x="3959225" y="4437063"/>
            <a:ext cx="13747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cxnSp>
        <p:nvCxnSpPr>
          <p:cNvPr id="31761" name="AutoShape 16"/>
          <p:cNvCxnSpPr>
            <a:cxnSpLocks noChangeShapeType="1"/>
            <a:stCxn id="31755" idx="1"/>
            <a:endCxn id="31758" idx="3"/>
          </p:cNvCxnSpPr>
          <p:nvPr/>
        </p:nvCxnSpPr>
        <p:spPr bwMode="auto">
          <a:xfrm rot="10800000">
            <a:off x="6561138" y="4437063"/>
            <a:ext cx="4492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1762" name="Rectangle 17"/>
          <p:cNvSpPr>
            <a:spLocks noChangeArrowheads="1"/>
          </p:cNvSpPr>
          <p:nvPr/>
        </p:nvSpPr>
        <p:spPr bwMode="auto">
          <a:xfrm>
            <a:off x="3581400" y="1933575"/>
            <a:ext cx="2070100" cy="379413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Schedule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31763" name="AutoShape 18"/>
          <p:cNvCxnSpPr>
            <a:cxnSpLocks noChangeShapeType="1"/>
            <a:stCxn id="31754" idx="2"/>
            <a:endCxn id="31757" idx="0"/>
          </p:cNvCxnSpPr>
          <p:nvPr/>
        </p:nvCxnSpPr>
        <p:spPr bwMode="auto">
          <a:xfrm rot="16200000" flipH="1">
            <a:off x="3716338" y="4408488"/>
            <a:ext cx="504825" cy="1279525"/>
          </a:xfrm>
          <a:prstGeom prst="bentConnector3">
            <a:avLst>
              <a:gd name="adj1" fmla="val 4968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1764" name="Rectangle 19"/>
          <p:cNvSpPr>
            <a:spLocks noChangeArrowheads="1"/>
          </p:cNvSpPr>
          <p:nvPr/>
        </p:nvSpPr>
        <p:spPr bwMode="auto">
          <a:xfrm>
            <a:off x="3581400" y="3481388"/>
            <a:ext cx="2070100" cy="379412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Segments / RPE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31765" name="AutoShape 20"/>
          <p:cNvCxnSpPr>
            <a:cxnSpLocks noChangeShapeType="1"/>
            <a:stCxn id="31754" idx="0"/>
            <a:endCxn id="31764" idx="1"/>
          </p:cNvCxnSpPr>
          <p:nvPr/>
        </p:nvCxnSpPr>
        <p:spPr bwMode="auto">
          <a:xfrm rot="-5400000">
            <a:off x="3252788" y="3748088"/>
            <a:ext cx="404812" cy="2524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1766" name="AutoShape 21"/>
          <p:cNvCxnSpPr>
            <a:cxnSpLocks noChangeShapeType="1"/>
            <a:stCxn id="31769" idx="2"/>
            <a:endCxn id="31764" idx="0"/>
          </p:cNvCxnSpPr>
          <p:nvPr/>
        </p:nvCxnSpPr>
        <p:spPr bwMode="auto">
          <a:xfrm rot="5400000">
            <a:off x="4410075" y="3275013"/>
            <a:ext cx="4127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767" name="AutoShape 22"/>
          <p:cNvCxnSpPr>
            <a:cxnSpLocks noChangeShapeType="1"/>
            <a:stCxn id="31764" idx="2"/>
            <a:endCxn id="31757" idx="0"/>
          </p:cNvCxnSpPr>
          <p:nvPr/>
        </p:nvCxnSpPr>
        <p:spPr bwMode="auto">
          <a:xfrm rot="5400000">
            <a:off x="3892550" y="4576763"/>
            <a:ext cx="1439863" cy="7937"/>
          </a:xfrm>
          <a:prstGeom prst="bentConnector3">
            <a:avLst>
              <a:gd name="adj1" fmla="val 4994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1768" name="AutoShape 23"/>
          <p:cNvCxnSpPr>
            <a:cxnSpLocks noChangeShapeType="1"/>
            <a:stCxn id="31758" idx="0"/>
            <a:endCxn id="31764" idx="3"/>
          </p:cNvCxnSpPr>
          <p:nvPr/>
        </p:nvCxnSpPr>
        <p:spPr bwMode="auto">
          <a:xfrm rot="5400000" flipH="1">
            <a:off x="5597526" y="3725862"/>
            <a:ext cx="404812" cy="29686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1769" name="Rectangle 24"/>
          <p:cNvSpPr>
            <a:spLocks noChangeArrowheads="1"/>
          </p:cNvSpPr>
          <p:nvPr/>
        </p:nvSpPr>
        <p:spPr bwMode="auto">
          <a:xfrm>
            <a:off x="3581400" y="2563813"/>
            <a:ext cx="2070100" cy="504825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1800">
                <a:solidFill>
                  <a:srgbClr val="000066"/>
                </a:solidFill>
              </a:rPr>
              <a:t>Requests / Recipes</a:t>
            </a:r>
            <a:endParaRPr lang="en-US" sz="1800">
              <a:solidFill>
                <a:srgbClr val="000066"/>
              </a:solidFill>
            </a:endParaRPr>
          </a:p>
        </p:txBody>
      </p:sp>
      <p:cxnSp>
        <p:nvCxnSpPr>
          <p:cNvPr id="31770" name="AutoShape 25"/>
          <p:cNvCxnSpPr>
            <a:cxnSpLocks noChangeShapeType="1"/>
            <a:stCxn id="31762" idx="2"/>
            <a:endCxn id="31769" idx="0"/>
          </p:cNvCxnSpPr>
          <p:nvPr/>
        </p:nvCxnSpPr>
        <p:spPr bwMode="auto">
          <a:xfrm rot="5400000">
            <a:off x="4491037" y="2438401"/>
            <a:ext cx="2508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Modular</a:t>
            </a:r>
            <a:r>
              <a:rPr lang="fr-FR" dirty="0" smtClean="0"/>
              <a:t> ISA-88/95 structure</a:t>
            </a:r>
          </a:p>
        </p:txBody>
      </p:sp>
      <p:sp>
        <p:nvSpPr>
          <p:cNvPr id="27668" name="Espace réservé du pied de page 2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27651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1836E28-B37C-4493-8616-E22F3BB9C8AD}" type="slidenum">
              <a:rPr lang="en-GB"/>
              <a:pPr/>
              <a:t>39</a:t>
            </a:fld>
            <a:endParaRPr lang="en-GB"/>
          </a:p>
        </p:txBody>
      </p:sp>
      <p:sp>
        <p:nvSpPr>
          <p:cNvPr id="27652" name="AutoShape 19"/>
          <p:cNvSpPr>
            <a:spLocks noChangeArrowheads="1"/>
          </p:cNvSpPr>
          <p:nvPr/>
        </p:nvSpPr>
        <p:spPr bwMode="auto">
          <a:xfrm>
            <a:off x="2209800" y="1219200"/>
            <a:ext cx="1981200" cy="838200"/>
          </a:xfrm>
          <a:prstGeom prst="flowChartMulti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fr-FR"/>
              <a:t>Physical</a:t>
            </a:r>
          </a:p>
          <a:p>
            <a:pPr algn="ctr" eaLnBrk="1" hangingPunct="1"/>
            <a:r>
              <a:rPr lang="fr-FR"/>
              <a:t>Breakdown</a:t>
            </a:r>
          </a:p>
        </p:txBody>
      </p:sp>
      <p:sp>
        <p:nvSpPr>
          <p:cNvPr id="27653" name="AutoShape 20"/>
          <p:cNvSpPr>
            <a:spLocks noChangeArrowheads="1"/>
          </p:cNvSpPr>
          <p:nvPr/>
        </p:nvSpPr>
        <p:spPr bwMode="auto">
          <a:xfrm>
            <a:off x="3733800" y="4041775"/>
            <a:ext cx="1981200" cy="839788"/>
          </a:xfrm>
          <a:prstGeom prst="flowChartMulti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fr-FR"/>
              <a:t>Functionnal</a:t>
            </a:r>
          </a:p>
          <a:p>
            <a:pPr algn="ctr" eaLnBrk="1" hangingPunct="1"/>
            <a:r>
              <a:rPr lang="fr-FR"/>
              <a:t>Objects</a:t>
            </a:r>
          </a:p>
        </p:txBody>
      </p:sp>
      <p:sp>
        <p:nvSpPr>
          <p:cNvPr id="27654" name="AutoShape 21"/>
          <p:cNvSpPr>
            <a:spLocks noChangeArrowheads="1"/>
          </p:cNvSpPr>
          <p:nvPr/>
        </p:nvSpPr>
        <p:spPr bwMode="auto">
          <a:xfrm>
            <a:off x="5181600" y="5160963"/>
            <a:ext cx="1981200" cy="838200"/>
          </a:xfrm>
          <a:prstGeom prst="flowChartMulti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fr-FR"/>
              <a:t>Exclusive</a:t>
            </a:r>
          </a:p>
          <a:p>
            <a:pPr algn="ctr" eaLnBrk="1" hangingPunct="1"/>
            <a:r>
              <a:rPr lang="fr-FR"/>
              <a:t>States</a:t>
            </a:r>
          </a:p>
        </p:txBody>
      </p:sp>
      <p:sp>
        <p:nvSpPr>
          <p:cNvPr id="27655" name="AutoShape 22"/>
          <p:cNvSpPr>
            <a:spLocks noChangeArrowheads="1"/>
          </p:cNvSpPr>
          <p:nvPr/>
        </p:nvSpPr>
        <p:spPr bwMode="auto">
          <a:xfrm>
            <a:off x="5181600" y="2819400"/>
            <a:ext cx="1981200" cy="838200"/>
          </a:xfrm>
          <a:prstGeom prst="flowChartMulti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fr-FR"/>
              <a:t>Decisional</a:t>
            </a:r>
          </a:p>
          <a:p>
            <a:pPr algn="ctr" eaLnBrk="1" hangingPunct="1"/>
            <a:r>
              <a:rPr lang="fr-FR"/>
              <a:t>Level</a:t>
            </a:r>
          </a:p>
        </p:txBody>
      </p:sp>
      <p:cxnSp>
        <p:nvCxnSpPr>
          <p:cNvPr id="27656" name="AutoShape 23"/>
          <p:cNvCxnSpPr>
            <a:cxnSpLocks noChangeShapeType="1"/>
            <a:stCxn id="27652" idx="2"/>
            <a:endCxn id="27653" idx="0"/>
          </p:cNvCxnSpPr>
          <p:nvPr/>
        </p:nvCxnSpPr>
        <p:spPr bwMode="auto">
          <a:xfrm rot="16200000" flipH="1">
            <a:off x="2936875" y="2254250"/>
            <a:ext cx="2051050" cy="1524000"/>
          </a:xfrm>
          <a:prstGeom prst="bentConnector3">
            <a:avLst>
              <a:gd name="adj1" fmla="val 5162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7657" name="AutoShape 24"/>
          <p:cNvCxnSpPr>
            <a:cxnSpLocks noChangeShapeType="1"/>
            <a:stCxn id="27655" idx="2"/>
            <a:endCxn id="27653" idx="3"/>
          </p:cNvCxnSpPr>
          <p:nvPr/>
        </p:nvCxnSpPr>
        <p:spPr bwMode="auto">
          <a:xfrm rot="5400000">
            <a:off x="5507831" y="3798094"/>
            <a:ext cx="871538" cy="4572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7658" name="AutoShape 25"/>
          <p:cNvCxnSpPr>
            <a:cxnSpLocks noChangeShapeType="1"/>
            <a:stCxn id="27653" idx="2"/>
            <a:endCxn id="27654" idx="1"/>
          </p:cNvCxnSpPr>
          <p:nvPr/>
        </p:nvCxnSpPr>
        <p:spPr bwMode="auto">
          <a:xfrm rot="16200000" flipH="1">
            <a:off x="4570412" y="4968876"/>
            <a:ext cx="765175" cy="4572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7659" name="AutoShape 26"/>
          <p:cNvSpPr>
            <a:spLocks noChangeArrowheads="1"/>
          </p:cNvSpPr>
          <p:nvPr/>
        </p:nvSpPr>
        <p:spPr bwMode="auto">
          <a:xfrm>
            <a:off x="7010400" y="1371600"/>
            <a:ext cx="1981200" cy="838200"/>
          </a:xfrm>
          <a:prstGeom prst="flowChartMulti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fr-FR"/>
              <a:t>Domains</a:t>
            </a:r>
          </a:p>
        </p:txBody>
      </p:sp>
      <p:cxnSp>
        <p:nvCxnSpPr>
          <p:cNvPr id="27660" name="AutoShape 27"/>
          <p:cNvCxnSpPr>
            <a:cxnSpLocks noChangeShapeType="1"/>
            <a:stCxn id="27659" idx="2"/>
            <a:endCxn id="27655" idx="3"/>
          </p:cNvCxnSpPr>
          <p:nvPr/>
        </p:nvCxnSpPr>
        <p:spPr bwMode="auto">
          <a:xfrm rot="5400000">
            <a:off x="7034212" y="2271713"/>
            <a:ext cx="1095375" cy="8382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7661" name="AutoShape 28"/>
          <p:cNvSpPr>
            <a:spLocks/>
          </p:cNvSpPr>
          <p:nvPr/>
        </p:nvSpPr>
        <p:spPr bwMode="auto">
          <a:xfrm>
            <a:off x="152400" y="1371600"/>
            <a:ext cx="1524000" cy="869950"/>
          </a:xfrm>
          <a:prstGeom prst="accentCallout1">
            <a:avLst>
              <a:gd name="adj1" fmla="val 13139"/>
              <a:gd name="adj2" fmla="val 105000"/>
              <a:gd name="adj3" fmla="val 39417"/>
              <a:gd name="adj4" fmla="val 13531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fr-FR" sz="1600">
                <a:latin typeface="Arial Narrow" pitchFamily="34" charset="0"/>
              </a:rPr>
              <a:t>Entreprise, Site, Area, Work Center, Work Unit</a:t>
            </a:r>
          </a:p>
        </p:txBody>
      </p:sp>
      <p:sp>
        <p:nvSpPr>
          <p:cNvPr id="27662" name="AutoShape 29"/>
          <p:cNvSpPr>
            <a:spLocks/>
          </p:cNvSpPr>
          <p:nvPr/>
        </p:nvSpPr>
        <p:spPr bwMode="auto">
          <a:xfrm>
            <a:off x="4953000" y="1447800"/>
            <a:ext cx="1524000" cy="973138"/>
          </a:xfrm>
          <a:prstGeom prst="accentCallout1">
            <a:avLst>
              <a:gd name="adj1" fmla="val 11745"/>
              <a:gd name="adj2" fmla="val 105000"/>
              <a:gd name="adj3" fmla="val 30019"/>
              <a:gd name="adj4" fmla="val 13531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r" eaLnBrk="1" hangingPunct="1"/>
            <a:r>
              <a:rPr lang="fr-FR" sz="1600">
                <a:latin typeface="Arial Narrow" pitchFamily="34" charset="0"/>
              </a:rPr>
              <a:t>Production, Quality, Inventory, Maintenance</a:t>
            </a:r>
          </a:p>
        </p:txBody>
      </p:sp>
      <p:sp>
        <p:nvSpPr>
          <p:cNvPr id="27663" name="AutoShape 30"/>
          <p:cNvSpPr>
            <a:spLocks/>
          </p:cNvSpPr>
          <p:nvPr/>
        </p:nvSpPr>
        <p:spPr bwMode="auto">
          <a:xfrm>
            <a:off x="7162800" y="3733800"/>
            <a:ext cx="1828800" cy="811213"/>
          </a:xfrm>
          <a:prstGeom prst="accentCallout1">
            <a:avLst>
              <a:gd name="adj1" fmla="val 14088"/>
              <a:gd name="adj2" fmla="val -4167"/>
              <a:gd name="adj3" fmla="val -31310"/>
              <a:gd name="adj4" fmla="val -1293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fr-FR" sz="1400">
                <a:latin typeface="Arial Narrow" pitchFamily="34" charset="0"/>
              </a:rPr>
              <a:t>Business Processes,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fr-FR" sz="1400">
                <a:latin typeface="Arial Narrow" pitchFamily="34" charset="0"/>
              </a:rPr>
              <a:t>Operation Processes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fr-FR" sz="1400">
                <a:latin typeface="Arial Narrow" pitchFamily="34" charset="0"/>
              </a:rPr>
              <a:t>Physical Processes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fr-FR" sz="1400">
                <a:latin typeface="Arial Narrow" pitchFamily="34" charset="0"/>
              </a:rPr>
              <a:t>Equipment control</a:t>
            </a:r>
          </a:p>
        </p:txBody>
      </p:sp>
      <p:sp>
        <p:nvSpPr>
          <p:cNvPr id="27664" name="AutoShape 31"/>
          <p:cNvSpPr>
            <a:spLocks/>
          </p:cNvSpPr>
          <p:nvPr/>
        </p:nvSpPr>
        <p:spPr bwMode="auto">
          <a:xfrm>
            <a:off x="7543800" y="5084763"/>
            <a:ext cx="1371600" cy="252412"/>
          </a:xfrm>
          <a:prstGeom prst="accentCallout1">
            <a:avLst>
              <a:gd name="adj1" fmla="val 45282"/>
              <a:gd name="adj2" fmla="val -5556"/>
              <a:gd name="adj3" fmla="val 140880"/>
              <a:gd name="adj4" fmla="val -2835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fr-FR" sz="1400">
                <a:latin typeface="Arial Narrow" pitchFamily="34" charset="0"/>
              </a:rPr>
              <a:t>Run, Stop, Hold…</a:t>
            </a:r>
          </a:p>
        </p:txBody>
      </p:sp>
      <p:sp>
        <p:nvSpPr>
          <p:cNvPr id="27665" name="AutoShape 32"/>
          <p:cNvSpPr>
            <a:spLocks noChangeArrowheads="1"/>
          </p:cNvSpPr>
          <p:nvPr/>
        </p:nvSpPr>
        <p:spPr bwMode="auto">
          <a:xfrm>
            <a:off x="381000" y="3198813"/>
            <a:ext cx="1981200" cy="839787"/>
          </a:xfrm>
          <a:prstGeom prst="flowChartMultidocumen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fr-FR"/>
              <a:t>Object Classes</a:t>
            </a:r>
          </a:p>
          <a:p>
            <a:pPr algn="ctr" eaLnBrk="1" hangingPunct="1"/>
            <a:r>
              <a:rPr lang="fr-FR"/>
              <a:t>(Templates)</a:t>
            </a:r>
          </a:p>
        </p:txBody>
      </p:sp>
      <p:cxnSp>
        <p:nvCxnSpPr>
          <p:cNvPr id="27666" name="AutoShape 33"/>
          <p:cNvCxnSpPr>
            <a:cxnSpLocks noChangeShapeType="1"/>
            <a:stCxn id="27665" idx="0"/>
            <a:endCxn id="27652" idx="1"/>
          </p:cNvCxnSpPr>
          <p:nvPr/>
        </p:nvCxnSpPr>
        <p:spPr bwMode="auto">
          <a:xfrm flipV="1">
            <a:off x="1371600" y="1638300"/>
            <a:ext cx="838200" cy="1560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7667" name="AutoShape 34"/>
          <p:cNvCxnSpPr>
            <a:cxnSpLocks noChangeShapeType="1"/>
            <a:stCxn id="27665" idx="2"/>
            <a:endCxn id="27653" idx="1"/>
          </p:cNvCxnSpPr>
          <p:nvPr/>
        </p:nvCxnSpPr>
        <p:spPr bwMode="auto">
          <a:xfrm>
            <a:off x="1371600" y="3971925"/>
            <a:ext cx="2362200" cy="4905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ISA-88 standard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125538"/>
            <a:ext cx="8485187" cy="4895850"/>
          </a:xfrm>
        </p:spPr>
        <p:txBody>
          <a:bodyPr/>
          <a:lstStyle/>
          <a:p>
            <a:pPr eaLnBrk="1" hangingPunct="1"/>
            <a:r>
              <a:rPr lang="en-US" dirty="0" smtClean="0"/>
              <a:t>US and International “Batch Control” standard</a:t>
            </a:r>
          </a:p>
          <a:p>
            <a:pPr eaLnBrk="1" hangingPunct="1"/>
            <a:r>
              <a:rPr lang="en-US" dirty="0" smtClean="0"/>
              <a:t>The ISA88 committee develops the US ANSI standard</a:t>
            </a:r>
          </a:p>
          <a:p>
            <a:pPr eaLnBrk="1" hangingPunct="1"/>
            <a:r>
              <a:rPr lang="en-US" dirty="0" smtClean="0"/>
              <a:t>The IEC65A WG11 develops the IEC international standard</a:t>
            </a:r>
          </a:p>
        </p:txBody>
      </p:sp>
      <p:sp>
        <p:nvSpPr>
          <p:cNvPr id="13315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13316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39A5758-1B05-4840-A36F-7FEBF0AF3EC3}" type="slidenum">
              <a:rPr lang="en-GB"/>
              <a:pPr/>
              <a:t>4</a:t>
            </a:fld>
            <a:endParaRPr lang="en-GB"/>
          </a:p>
        </p:txBody>
      </p:sp>
      <p:graphicFrame>
        <p:nvGraphicFramePr>
          <p:cNvPr id="1885188" name="Group 4"/>
          <p:cNvGraphicFramePr>
            <a:graphicFrameLocks noGrp="1"/>
          </p:cNvGraphicFramePr>
          <p:nvPr/>
        </p:nvGraphicFramePr>
        <p:xfrm>
          <a:off x="350838" y="2492375"/>
          <a:ext cx="8289925" cy="3316264"/>
        </p:xfrm>
        <a:graphic>
          <a:graphicData uri="http://schemas.openxmlformats.org/drawingml/2006/table">
            <a:tbl>
              <a:tblPr/>
              <a:tblGrid>
                <a:gridCol w="2139921"/>
                <a:gridCol w="1424007"/>
                <a:gridCol w="4725997"/>
              </a:tblGrid>
              <a:tr h="293688"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US standard</a:t>
                      </a:r>
                    </a:p>
                  </a:txBody>
                  <a:tcPr marL="91429" marR="91429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INTL Standard</a:t>
                      </a:r>
                    </a:p>
                  </a:txBody>
                  <a:tcPr marL="91429" marR="9142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Sub Title</a:t>
                      </a:r>
                    </a:p>
                  </a:txBody>
                  <a:tcPr marL="91429" marR="9142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ANSI/ISA-88.00.01: 2010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IEC 61512-1: 1997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Part 1: Models and Terminology”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ANSI/ISA-88.00.02: 2001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IEC 61512-2: 2001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Part 2: </a:t>
                      </a: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Data structures and guidelines for languages</a:t>
                      </a:r>
                    </a:p>
                  </a:txBody>
                  <a:tcPr marL="91429" marR="9142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ANSI/ISA-88.00.03: 2003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IEC 61512-3: 2008 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Part 3: </a:t>
                      </a: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General and Site Recipe - Models and Representation</a:t>
                      </a:r>
                    </a:p>
                  </a:txBody>
                  <a:tcPr marL="91429" marR="9142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ANSI/ISA-88.00.04: 2006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IEC 61512-4: 2009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Part 4: Batch 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Production Records</a:t>
                      </a:r>
                    </a:p>
                  </a:txBody>
                  <a:tcPr marL="91429" marR="9142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ISA Draft88.00.05</a:t>
                      </a:r>
                    </a:p>
                  </a:txBody>
                  <a:tcPr marL="91429" marR="91429"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91429" marR="9142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Part 5: </a:t>
                      </a: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Implementation Models &amp; Terminology for Modular Equipment Control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29" marR="91429"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Information Elements</a:t>
            </a:r>
          </a:p>
        </p:txBody>
      </p:sp>
      <p:graphicFrame>
        <p:nvGraphicFramePr>
          <p:cNvPr id="1883307" name="Group 171"/>
          <p:cNvGraphicFramePr>
            <a:graphicFrameLocks noGrp="1"/>
          </p:cNvGraphicFramePr>
          <p:nvPr>
            <p:ph type="tbl" idx="1"/>
          </p:nvPr>
        </p:nvGraphicFramePr>
        <p:xfrm>
          <a:off x="251520" y="908720"/>
          <a:ext cx="8692551" cy="5176656"/>
        </p:xfrm>
        <a:graphic>
          <a:graphicData uri="http://schemas.openxmlformats.org/drawingml/2006/table">
            <a:tbl>
              <a:tblPr/>
              <a:tblGrid>
                <a:gridCol w="2505203"/>
                <a:gridCol w="1656184"/>
                <a:gridCol w="1005500"/>
                <a:gridCol w="3525664"/>
              </a:tblGrid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Domain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Model 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Std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Information elements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Process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ISA-88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ISA-95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Product Definition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Inventory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Material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ISA-95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Material Resources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Asset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ISA-88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ISA-95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Resources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Human Asset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-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ISA-95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Personnel Resources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Procedural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ISA-88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Functional Hierarchy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Equipment Procedural Elements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Control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Procedural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ISA-88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Processes / Procedural Elements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Transform Components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Physical Process Mngt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Segment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ISA-95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Segments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Process Mngt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Activity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ISA-95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Operation Processes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1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Activities / Tasks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CC"/>
                    </a:solidFill>
                  </a:tcPr>
                </a:tc>
              </a:tr>
            </a:tbl>
          </a:graphicData>
        </a:graphic>
      </p:graphicFrame>
      <p:sp>
        <p:nvSpPr>
          <p:cNvPr id="28728" name="Espace réservé du pied de page 5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28727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4216307-E919-436D-BA28-D3C01F3BF885}" type="slidenum">
              <a:rPr lang="en-GB"/>
              <a:pPr/>
              <a:t>40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Espace réservé du pied de page 5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32770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7D8B988-F73A-4609-93C7-23A639DA312A}" type="slidenum">
              <a:rPr lang="en-GB"/>
              <a:pPr/>
              <a:t>41</a:t>
            </a:fld>
            <a:endParaRPr lang="en-GB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493963"/>
            <a:ext cx="8785225" cy="2089150"/>
          </a:xfrm>
          <a:noFill/>
        </p:spPr>
        <p:txBody>
          <a:bodyPr lIns="0" tIns="0" rIns="0" bIns="0"/>
          <a:lstStyle/>
          <a:p>
            <a:pPr algn="ctr">
              <a:buFont typeface="Arial" charset="0"/>
              <a:buNone/>
            </a:pPr>
            <a:r>
              <a:rPr lang="en-US" sz="4800" smtClean="0">
                <a:solidFill>
                  <a:schemeClr val="folHlink"/>
                </a:solidFill>
              </a:rPr>
              <a:t>Thank You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ISA-88 snapshot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1800" dirty="0" smtClean="0"/>
              <a:t>Object Design of automation applications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dirty="0" smtClean="0"/>
              <a:t>Reuse, Knowledge Management, Robustness</a:t>
            </a:r>
          </a:p>
          <a:p>
            <a:pPr eaLnBrk="1" hangingPunct="1">
              <a:lnSpc>
                <a:spcPct val="90000"/>
              </a:lnSpc>
            </a:pPr>
            <a:r>
              <a:rPr lang="en-GB" sz="1800" dirty="0" smtClean="0"/>
              <a:t>Flexible Design of automation applications - No programming required for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dirty="0" smtClean="0"/>
              <a:t>Modification of recipes, making different products with the same facility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dirty="0" smtClean="0"/>
              <a:t>Using alternate equipment for the same production step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dirty="0" smtClean="0"/>
              <a:t>Sequencing production runs for different products</a:t>
            </a:r>
          </a:p>
          <a:p>
            <a:pPr eaLnBrk="1" hangingPunct="1">
              <a:lnSpc>
                <a:spcPct val="90000"/>
              </a:lnSpc>
            </a:pPr>
            <a:r>
              <a:rPr lang="en-GB" sz="1800" dirty="0" smtClean="0"/>
              <a:t>Interoperability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dirty="0" smtClean="0"/>
              <a:t>Assembling software components from different origins</a:t>
            </a:r>
          </a:p>
          <a:p>
            <a:pPr eaLnBrk="1" hangingPunct="1">
              <a:lnSpc>
                <a:spcPct val="90000"/>
              </a:lnSpc>
            </a:pPr>
            <a:r>
              <a:rPr lang="en-GB" sz="1800" dirty="0" smtClean="0"/>
              <a:t>Product Industrialization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dirty="0" smtClean="0"/>
              <a:t>Neutral specification of product </a:t>
            </a:r>
            <a:r>
              <a:rPr lang="en-GB" sz="1800" dirty="0" err="1" smtClean="0"/>
              <a:t>physico</a:t>
            </a:r>
            <a:r>
              <a:rPr lang="en-GB" sz="1800" dirty="0" smtClean="0"/>
              <a:t>-chemical transformations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dirty="0" smtClean="0"/>
              <a:t>Conversion of this specification into operating procedure for target facilities</a:t>
            </a:r>
          </a:p>
          <a:p>
            <a:pPr eaLnBrk="1" hangingPunct="1">
              <a:lnSpc>
                <a:spcPct val="90000"/>
              </a:lnSpc>
            </a:pPr>
            <a:r>
              <a:rPr lang="en-GB" sz="1800" dirty="0" smtClean="0"/>
              <a:t>Production Information 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dirty="0" smtClean="0"/>
              <a:t>Data structures for production information history 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dirty="0" smtClean="0"/>
              <a:t>Includes several ISA-95 models</a:t>
            </a:r>
          </a:p>
          <a:p>
            <a:pPr eaLnBrk="1" hangingPunct="1">
              <a:lnSpc>
                <a:spcPct val="90000"/>
              </a:lnSpc>
            </a:pPr>
            <a:r>
              <a:rPr lang="en-GB" sz="1800" dirty="0" smtClean="0"/>
              <a:t>Applications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dirty="0" smtClean="0"/>
              <a:t>Initially designed for Batch processes, but applicable to any type of process</a:t>
            </a:r>
          </a:p>
          <a:p>
            <a:pPr lvl="1" eaLnBrk="1" hangingPunct="1">
              <a:lnSpc>
                <a:spcPct val="75000"/>
              </a:lnSpc>
            </a:pPr>
            <a:r>
              <a:rPr lang="en-GB" sz="1800" dirty="0" smtClean="0"/>
              <a:t>Functional specification, batch managers, historians, PDM/PLM</a:t>
            </a:r>
          </a:p>
        </p:txBody>
      </p:sp>
      <p:sp>
        <p:nvSpPr>
          <p:cNvPr id="14339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14340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07DBFCA-310C-49E2-8FE4-F82D19FB5084}" type="slidenum">
              <a:rPr lang="en-GB"/>
              <a:pPr/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ISA-88 Adoption 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1800" smtClean="0"/>
              <a:t>Automation Functional Engineering Good Practices</a:t>
            </a:r>
          </a:p>
          <a:p>
            <a:pPr lvl="1" eaLnBrk="1" hangingPunct="1"/>
            <a:r>
              <a:rPr lang="en-GB" sz="1800" smtClean="0"/>
              <a:t>Largely applied worldwide, proven benefits</a:t>
            </a:r>
          </a:p>
          <a:p>
            <a:pPr eaLnBrk="1" hangingPunct="1"/>
            <a:r>
              <a:rPr lang="en-GB" sz="1800" smtClean="0"/>
              <a:t>Best known in process industries</a:t>
            </a:r>
          </a:p>
          <a:p>
            <a:pPr lvl="1" eaLnBrk="1" hangingPunct="1"/>
            <a:r>
              <a:rPr lang="en-GB" sz="1800" smtClean="0"/>
              <a:t>Less in other domains…</a:t>
            </a:r>
          </a:p>
          <a:p>
            <a:pPr eaLnBrk="1" hangingPunct="1"/>
            <a:r>
              <a:rPr lang="en-GB" sz="1800" smtClean="0"/>
              <a:t>All automation vendors offer solutions</a:t>
            </a:r>
          </a:p>
          <a:p>
            <a:pPr lvl="1" eaLnBrk="1" hangingPunct="1"/>
            <a:r>
              <a:rPr lang="en-GB" sz="1800" smtClean="0"/>
              <a:t>Generally limited to the support of recipes (authoring, execution, reporting) </a:t>
            </a:r>
          </a:p>
          <a:p>
            <a:pPr lvl="1" eaLnBrk="1" hangingPunct="1"/>
            <a:r>
              <a:rPr lang="en-GB" sz="1800" smtClean="0"/>
              <a:t>Sometime at the equipment control level</a:t>
            </a:r>
          </a:p>
          <a:p>
            <a:pPr eaLnBrk="1" hangingPunct="1"/>
            <a:r>
              <a:rPr lang="en-GB" sz="1800" smtClean="0"/>
              <a:t>Applies more and more to all types of production</a:t>
            </a:r>
          </a:p>
          <a:p>
            <a:pPr lvl="1" eaLnBrk="1" hangingPunct="1"/>
            <a:r>
              <a:rPr lang="en-GB" sz="1800" smtClean="0"/>
              <a:t>No equivalent standards for discrete and continuous processes…</a:t>
            </a:r>
          </a:p>
          <a:p>
            <a:pPr lvl="1" eaLnBrk="1" hangingPunct="1"/>
            <a:r>
              <a:rPr lang="en-GB" sz="1800" smtClean="0"/>
              <a:t>Adapt easily</a:t>
            </a:r>
          </a:p>
          <a:p>
            <a:pPr lvl="1" eaLnBrk="1" hangingPunct="1"/>
            <a:r>
              <a:rPr lang="en-GB" sz="1800" smtClean="0"/>
              <a:t>Most benefits with globalized application: all types of processes, all locations</a:t>
            </a:r>
          </a:p>
        </p:txBody>
      </p:sp>
      <p:sp>
        <p:nvSpPr>
          <p:cNvPr id="15363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15364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20382E8-A044-4DB0-A0A2-51CEF2D35181}" type="slidenum">
              <a:rPr lang="en-GB"/>
              <a:pPr/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Agenda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ISA-88 snapshot</a:t>
            </a:r>
          </a:p>
          <a:p>
            <a:r>
              <a:rPr lang="en-GB" dirty="0" smtClean="0"/>
              <a:t>ISA-95 snapshot</a:t>
            </a:r>
          </a:p>
          <a:p>
            <a:r>
              <a:rPr lang="en-GB" dirty="0" smtClean="0"/>
              <a:t>IIPS Lifecycle</a:t>
            </a:r>
          </a:p>
          <a:p>
            <a:r>
              <a:rPr lang="en-GB" dirty="0" smtClean="0"/>
              <a:t>CCM modelling framework</a:t>
            </a:r>
          </a:p>
          <a:p>
            <a:r>
              <a:rPr lang="en-GB" dirty="0" smtClean="0"/>
              <a:t>ISA-88/95 based Models and Objects</a:t>
            </a:r>
          </a:p>
          <a:p>
            <a:r>
              <a:rPr lang="en-GB" dirty="0" smtClean="0"/>
              <a:t>ISA-88/95 in Production Lifecycles</a:t>
            </a:r>
          </a:p>
          <a:p>
            <a:r>
              <a:rPr lang="en-GB" dirty="0" smtClean="0"/>
              <a:t>Methodology</a:t>
            </a:r>
          </a:p>
        </p:txBody>
      </p:sp>
      <p:sp>
        <p:nvSpPr>
          <p:cNvPr id="16387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16388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12503A5-5A66-4BF1-A7A8-0AE59CD98C88}" type="slidenum">
              <a:rPr lang="en-GB"/>
              <a:pPr/>
              <a:t>7</a:t>
            </a:fld>
            <a:endParaRPr lang="en-GB"/>
          </a:p>
        </p:txBody>
      </p:sp>
      <p:sp>
        <p:nvSpPr>
          <p:cNvPr id="16391" name="Rectangle 4"/>
          <p:cNvSpPr>
            <a:spLocks noChangeArrowheads="1"/>
          </p:cNvSpPr>
          <p:nvPr/>
        </p:nvSpPr>
        <p:spPr bwMode="auto">
          <a:xfrm>
            <a:off x="0" y="1477941"/>
            <a:ext cx="9144000" cy="3810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ISA-95 snapshot</a:t>
            </a:r>
          </a:p>
        </p:txBody>
      </p:sp>
      <p:sp>
        <p:nvSpPr>
          <p:cNvPr id="17414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B2M: Collaboration Business / Execution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Communication between execution systems (MES/MOM, DCS, MMS, LIMS, WES, SCADA,…) and business systems (ERP, SCM)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Master data management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MES/MOM : Functional definition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Data and Activity models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Description of resources, capability, products, work order requests and reports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Definition of operation management activities (MES)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Applications: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User requirements and functional specification of MES and B2M interfaces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Native B2M connectors - </a:t>
            </a:r>
            <a:r>
              <a:rPr lang="fr-FR" smtClean="0"/>
              <a:t>MES/ERP </a:t>
            </a:r>
            <a:r>
              <a:rPr lang="en-GB" smtClean="0"/>
              <a:t>(B2MML)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mtClean="0"/>
              <a:t>Possible basis for developing MES applications and software…</a:t>
            </a:r>
          </a:p>
        </p:txBody>
      </p:sp>
      <p:sp>
        <p:nvSpPr>
          <p:cNvPr id="17411" name="Espace réservé du pied de page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17412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6899E2A-4A5F-48A9-A62D-5731D782AE26}" type="slidenum">
              <a:rPr lang="en-GB"/>
              <a:pPr/>
              <a:t>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is ISA-95?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1800" dirty="0" smtClean="0"/>
              <a:t>US &amp; International standard “Enterprise - Control System Integration”</a:t>
            </a:r>
          </a:p>
          <a:p>
            <a:pPr eaLnBrk="1" hangingPunct="1"/>
            <a:r>
              <a:rPr lang="en-US" sz="1800" dirty="0" smtClean="0"/>
              <a:t>The ISA95 committee develops the ISA-95 standards</a:t>
            </a:r>
          </a:p>
          <a:p>
            <a:pPr eaLnBrk="1" hangingPunct="1"/>
            <a:r>
              <a:rPr lang="en-US" sz="1800" dirty="0" smtClean="0"/>
              <a:t>The ISO/IEC JWG5 develops the international standard</a:t>
            </a:r>
          </a:p>
        </p:txBody>
      </p:sp>
      <p:graphicFrame>
        <p:nvGraphicFramePr>
          <p:cNvPr id="1887236" name="Group 4"/>
          <p:cNvGraphicFramePr>
            <a:graphicFrameLocks noGrp="1"/>
          </p:cNvGraphicFramePr>
          <p:nvPr>
            <p:ph sz="half" idx="2"/>
          </p:nvPr>
        </p:nvGraphicFramePr>
        <p:xfrm>
          <a:off x="206375" y="2441575"/>
          <a:ext cx="8783698" cy="2962464"/>
        </p:xfrm>
        <a:graphic>
          <a:graphicData uri="http://schemas.openxmlformats.org/drawingml/2006/table">
            <a:tbl>
              <a:tblPr/>
              <a:tblGrid>
                <a:gridCol w="2028793"/>
                <a:gridCol w="1825650"/>
                <a:gridCol w="4929255"/>
              </a:tblGrid>
              <a:tr h="211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US standard</a:t>
                      </a:r>
                    </a:p>
                  </a:txBody>
                  <a:tcPr marL="91407" marR="91407"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INTL Standard</a:t>
                      </a:r>
                    </a:p>
                  </a:txBody>
                  <a:tcPr marL="91407" marR="91407"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Sub Title</a:t>
                      </a:r>
                    </a:p>
                  </a:txBody>
                  <a:tcPr marL="91407" marR="91407"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ANSI/ISA-95.00.01: 2010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IEC/ISO 62264-1: 2003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Part 1: Models and Terminology”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ANSI/ISA-95.00.02: 2010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IEC/ISO 62264-2: 2004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Part 2: Data Structures and Attributes”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ANSI/ISA-95.00.03: 2005</a:t>
                      </a:r>
                    </a:p>
                  </a:txBody>
                  <a:tcPr marL="91407" marR="91407"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IEC/ISO 62264-3: 2007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Part 3: Activity Models of Manufacturing Operations Management 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ISA draft 95.00.04 </a:t>
                      </a:r>
                    </a:p>
                  </a:txBody>
                  <a:tcPr marL="91407" marR="91407"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91407" marR="91407"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(Part 4: Object Models and Attributes of Manufacturing Operations Management)</a:t>
                      </a:r>
                      <a:r>
                        <a:rPr kumimoji="0" lang="fr-FR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91407" marR="91407"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ASNI/ISA-95.00.05: 2007</a:t>
                      </a: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91407" marR="91407" marT="45704" marB="4570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IEC/ISO 62264-5: </a:t>
                      </a: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2010 (APUB)</a:t>
                      </a:r>
                    </a:p>
                  </a:txBody>
                  <a:tcPr marL="91407" marR="91407"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Part 5: Business to Manufacturing Transactions</a:t>
                      </a:r>
                      <a:r>
                        <a:rPr kumimoji="0" 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91407" marR="91407" marT="45704" marB="4570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35" name="Espace réservé du pied de page 5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GB" smtClean="0"/>
              <a:t>1_12_ISA8895_Overview_Introduction_Modeling</a:t>
            </a:r>
            <a:endParaRPr lang="en-GB"/>
          </a:p>
        </p:txBody>
      </p:sp>
      <p:sp>
        <p:nvSpPr>
          <p:cNvPr id="18436" name="Espace réservé du numéro de diapositive 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65AE5BE-3064-4CF8-82D4-B6EF2C822437}" type="slidenum">
              <a:rPr lang="en-GB"/>
              <a:pPr/>
              <a:t>9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</Template>
  <TotalTime>75</TotalTime>
  <Words>2404</Words>
  <Application>Microsoft Office PowerPoint</Application>
  <PresentationFormat>Affichage à l'écran (4:3)</PresentationFormat>
  <Paragraphs>982</Paragraphs>
  <Slides>41</Slides>
  <Notes>41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41</vt:i4>
      </vt:variant>
    </vt:vector>
  </HeadingPairs>
  <TitlesOfParts>
    <vt:vector size="43" baseType="lpstr">
      <vt:lpstr>ppt_model</vt:lpstr>
      <vt:lpstr>1_ppt_model</vt:lpstr>
      <vt:lpstr>Diapositive 1</vt:lpstr>
      <vt:lpstr>Agenda</vt:lpstr>
      <vt:lpstr>Automation challenge</vt:lpstr>
      <vt:lpstr>ISA-88 standard</vt:lpstr>
      <vt:lpstr>ISA-88 snapshot</vt:lpstr>
      <vt:lpstr>ISA-88 Adoption </vt:lpstr>
      <vt:lpstr>Agenda</vt:lpstr>
      <vt:lpstr>ISA-95 snapshot</vt:lpstr>
      <vt:lpstr>What is ISA-95?</vt:lpstr>
      <vt:lpstr>Benefits and adoption of ISA-95</vt:lpstr>
      <vt:lpstr>Agenda</vt:lpstr>
      <vt:lpstr>CCM global IIPS life cycle</vt:lpstr>
      <vt:lpstr>CCM global IIPS life cycle</vt:lpstr>
      <vt:lpstr>ISA-95 like IIPS life cycle</vt:lpstr>
      <vt:lpstr>Agenda</vt:lpstr>
      <vt:lpstr>Industrial Architecture Models Purpose</vt:lpstr>
      <vt:lpstr>Industrial Architecture Dimensions</vt:lpstr>
      <vt:lpstr>IIPS Scope in Industrial Architecture framework</vt:lpstr>
      <vt:lpstr>Common IT systems involved</vt:lpstr>
      <vt:lpstr>Agenda</vt:lpstr>
      <vt:lpstr>ISA88 Process model (Processing Requirement)</vt:lpstr>
      <vt:lpstr>Resource models (Structural description)</vt:lpstr>
      <vt:lpstr>ISA-95 Material Model</vt:lpstr>
      <vt:lpstr>ISA-95 extended physical model (Actual Facility layout)</vt:lpstr>
      <vt:lpstr>ISA-95 Equipment Model</vt:lpstr>
      <vt:lpstr>ISA-95 Personnel Model</vt:lpstr>
      <vt:lpstr>ISA-88 Procedural Control model (Equipment/Product Interactions)</vt:lpstr>
      <vt:lpstr>ISA-95 Segment Model</vt:lpstr>
      <vt:lpstr>ISA-95 Operational Activity Model</vt:lpstr>
      <vt:lpstr>Agenda</vt:lpstr>
      <vt:lpstr>Production system Lifecycles</vt:lpstr>
      <vt:lpstr>ISA-88 &amp; ISA-95 models in Production Lifecycles</vt:lpstr>
      <vt:lpstr>ISA-88 &amp; ISA-95 Objects in Production Lifecycles</vt:lpstr>
      <vt:lpstr>Agenda</vt:lpstr>
      <vt:lpstr>IAM framework definition overview (see IAP)</vt:lpstr>
      <vt:lpstr>Ongoing Industrial Architecture</vt:lpstr>
      <vt:lpstr>Interactions Hierarchy </vt:lpstr>
      <vt:lpstr>Examples of Description standards</vt:lpstr>
      <vt:lpstr>Modular ISA-88/95 structure</vt:lpstr>
      <vt:lpstr>Information Elements</vt:lpstr>
      <vt:lpstr>Diapositive 41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Jean Vieille</dc:creator>
  <cp:lastModifiedBy>Jean Vieille</cp:lastModifiedBy>
  <cp:revision>14</cp:revision>
  <dcterms:created xsi:type="dcterms:W3CDTF">2010-10-03T09:08:24Z</dcterms:created>
  <dcterms:modified xsi:type="dcterms:W3CDTF">2011-05-23T14:57:10Z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iveCommonsLicenseID">
    <vt:lpwstr>standard&amp;commercial=n&amp;derivatives=sa&amp;jurisdiction=</vt:lpwstr>
  </property>
  <property fmtid="{D5CDD505-2E9C-101B-9397-08002B2CF9AE}" pid="3" name="CreativeCommonsLicenseURL">
    <vt:lpwstr>http://creativecommons.org/licenses/by-nc-sa/3.0/</vt:lpwstr>
  </property>
  <property fmtid="{D5CDD505-2E9C-101B-9397-08002B2CF9AE}" pid="4" name="CreativeCommonsLicenseXml">
    <vt:lpwstr>&lt;?xml version="1.0" encoding="utf-8"?&gt;&lt;result&gt;&lt;license-uri&gt;http://creativecommons.org/licenses/by-nc-sa/3.0/&lt;/license-uri&gt;&lt;license-name&gt;Paternité-Pas d'Utilisation Commerciale-Partage des Conditions Initiales à l'Identique 3.0 Unported&lt;/license-name&gt;&lt;rdf&gt;</vt:lpwstr>
  </property>
</Properties>
</file>