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ms-office.legacyDiagramTex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4" r:id="rId1"/>
    <p:sldMasterId id="2147483723" r:id="rId2"/>
  </p:sldMasterIdLst>
  <p:notesMasterIdLst>
    <p:notesMasterId r:id="rId16"/>
  </p:notesMasterIdLst>
  <p:handoutMasterIdLst>
    <p:handoutMasterId r:id="rId17"/>
  </p:handoutMasterIdLst>
  <p:sldIdLst>
    <p:sldId id="527" r:id="rId3"/>
    <p:sldId id="1316" r:id="rId4"/>
    <p:sldId id="1458" r:id="rId5"/>
    <p:sldId id="1459" r:id="rId6"/>
    <p:sldId id="1461" r:id="rId7"/>
    <p:sldId id="1331" r:id="rId8"/>
    <p:sldId id="1388" r:id="rId9"/>
    <p:sldId id="1462" r:id="rId10"/>
    <p:sldId id="1419" r:id="rId11"/>
    <p:sldId id="1420" r:id="rId12"/>
    <p:sldId id="1421" r:id="rId13"/>
    <p:sldId id="1422" r:id="rId14"/>
    <p:sldId id="847" r:id="rId15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an Vieille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FFFF"/>
    <a:srgbClr val="000066"/>
    <a:srgbClr val="FF99CC"/>
    <a:srgbClr val="FFFF00"/>
    <a:srgbClr val="CCFFCC"/>
    <a:srgbClr val="CCFF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8246" autoAdjust="0"/>
  </p:normalViewPr>
  <p:slideViewPr>
    <p:cSldViewPr>
      <p:cViewPr varScale="1">
        <p:scale>
          <a:sx n="65" d="100"/>
          <a:sy n="65" d="100"/>
        </p:scale>
        <p:origin x="-130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 varScale="1">
        <p:scale>
          <a:sx n="50" d="100"/>
          <a:sy n="50" d="100"/>
        </p:scale>
        <p:origin x="-2712" y="-120"/>
      </p:cViewPr>
      <p:guideLst>
        <p:guide orient="horz" pos="3223"/>
        <p:guide pos="2236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06/relationships/legacyDocTextInfo" Target="legacyDocTextInfo.bin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075" y="111125"/>
            <a:ext cx="561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109875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818188" y="111125"/>
            <a:ext cx="118903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41A6A19E-94C5-4F8E-A16A-050D6912619A}" type="datetime1">
              <a:rPr lang="fr-FR" smtClean="0"/>
              <a:pPr/>
              <a:t>23/05/2011</a:t>
            </a:fld>
            <a:endParaRPr lang="en-GB"/>
          </a:p>
        </p:txBody>
      </p:sp>
      <p:sp>
        <p:nvSpPr>
          <p:cNvPr id="109876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21858" y="9613900"/>
            <a:ext cx="158536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AA3B4B52-4FCC-437C-BC65-F2DDDAA8D804}" type="slidenum">
              <a:rPr lang="en-GB"/>
              <a:pPr/>
              <a:t>‹N°›</a:t>
            </a:fld>
            <a:endParaRPr lang="en-GB"/>
          </a:p>
        </p:txBody>
      </p:sp>
      <p:pic>
        <p:nvPicPr>
          <p:cNvPr id="8" name="Image 7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9310" y="9771704"/>
            <a:ext cx="591320" cy="26711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016162" y="9711300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9pPr>
          </a:lstStyle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CBD36CCF-172D-4B61-81CE-7C38F6941DAC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/>
              <a:t>CCM (R) BOK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1BA55132-3D30-4AB0-A6E5-ACFEEAC124EA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3139FC5-D6D5-43E9-8589-50822F9C09B9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C75BB0-1657-40E7-A888-34493130B938}" type="slidenum">
              <a:rPr lang="fr-FR"/>
              <a:pPr/>
              <a:t>1</a:t>
            </a:fld>
            <a:endParaRPr lang="fr-FR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E6E923B-DA1E-4A33-9ACC-A40DB079BECF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E8B587-C25E-44B2-9057-5D2792A9F3AD}" type="slidenum">
              <a:rPr lang="fr-FR"/>
              <a:pPr/>
              <a:t>10</a:t>
            </a:fld>
            <a:endParaRPr lang="fr-FR"/>
          </a:p>
        </p:txBody>
      </p:sp>
      <p:sp>
        <p:nvSpPr>
          <p:cNvPr id="238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8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383DF99-EEB5-467C-954E-B379E3E0688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235189-9A4D-4F7E-B56A-4E68AF694D0F}" type="slidenum">
              <a:rPr lang="fr-FR"/>
              <a:pPr/>
              <a:t>11</a:t>
            </a:fld>
            <a:endParaRPr lang="fr-FR"/>
          </a:p>
        </p:txBody>
      </p:sp>
      <p:sp>
        <p:nvSpPr>
          <p:cNvPr id="2390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9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74FF98E-19DC-49A1-BCD8-44AF705AE09F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41B09B-C914-4C41-AF45-6535728A3955}" type="slidenum">
              <a:rPr lang="fr-FR"/>
              <a:pPr/>
              <a:t>12</a:t>
            </a:fld>
            <a:endParaRPr lang="fr-FR"/>
          </a:p>
        </p:txBody>
      </p:sp>
      <p:sp>
        <p:nvSpPr>
          <p:cNvPr id="239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9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6731927-B7FF-4E28-9018-3C6E838E2384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4045DF-B447-4B92-91A6-3B7905407CA9}" type="slidenum">
              <a:rPr lang="fr-FR"/>
              <a:pPr/>
              <a:t>13</a:t>
            </a:fld>
            <a:endParaRPr lang="fr-FR"/>
          </a:p>
        </p:txBody>
      </p:sp>
      <p:sp>
        <p:nvSpPr>
          <p:cNvPr id="1084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ln/>
        </p:spPr>
        <p:txBody>
          <a:bodyPr lIns="98017" tIns="48148" rIns="98017" bIns="48148"/>
          <a:lstStyle/>
          <a:p>
            <a:endParaRPr lang="en-GB"/>
          </a:p>
        </p:txBody>
      </p:sp>
      <p:sp>
        <p:nvSpPr>
          <p:cNvPr id="10844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4375" cy="434657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CE584EF-A7A7-4C5C-A146-7E99A1D80E61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48CC6-513A-4337-AE7D-0F8BAE913B12}" type="slidenum">
              <a:rPr lang="fr-FR"/>
              <a:pPr/>
              <a:t>2</a:t>
            </a:fld>
            <a:endParaRPr lang="fr-FR"/>
          </a:p>
        </p:txBody>
      </p:sp>
      <p:sp>
        <p:nvSpPr>
          <p:cNvPr id="208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08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7F645C9-B462-4415-8628-CB1AD2F8D931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3D466-E099-4378-8795-F8B84C65B697}" type="slidenum">
              <a:rPr lang="fr-FR"/>
              <a:pPr/>
              <a:t>3</a:t>
            </a:fld>
            <a:endParaRPr lang="fr-FR"/>
          </a:p>
        </p:txBody>
      </p:sp>
      <p:sp>
        <p:nvSpPr>
          <p:cNvPr id="245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5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0DC5916-7BB4-4956-A83F-4216A1DBE75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E913C3-B4B7-4425-9469-37AEF8658DFA}" type="slidenum">
              <a:rPr lang="fr-FR"/>
              <a:pPr/>
              <a:t>4</a:t>
            </a:fld>
            <a:endParaRPr lang="fr-FR"/>
          </a:p>
        </p:txBody>
      </p:sp>
      <p:sp>
        <p:nvSpPr>
          <p:cNvPr id="2453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5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90B5483-D82E-48DA-8390-FC3655C29229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57ED29-3DE2-42EB-8196-395EBF74D764}" type="slidenum">
              <a:rPr lang="fr-FR"/>
              <a:pPr/>
              <a:t>5</a:t>
            </a:fld>
            <a:endParaRPr lang="fr-FR"/>
          </a:p>
        </p:txBody>
      </p:sp>
      <p:sp>
        <p:nvSpPr>
          <p:cNvPr id="2459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5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4D45E89-D044-45FC-A8DD-D8C81754BF33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A0397C-1D39-4A2C-86AB-1EF9AEC7F48C}" type="slidenum">
              <a:rPr lang="fr-FR"/>
              <a:pPr/>
              <a:t>6</a:t>
            </a:fld>
            <a:endParaRPr lang="fr-FR"/>
          </a:p>
        </p:txBody>
      </p:sp>
      <p:sp>
        <p:nvSpPr>
          <p:cNvPr id="214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4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F605C08-EC4C-4473-8B6C-F2D7543EDB1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5A7F48-F217-4094-B86F-2CE05F0BBB37}" type="slidenum">
              <a:rPr lang="fr-FR"/>
              <a:pPr/>
              <a:t>7</a:t>
            </a:fld>
            <a:endParaRPr lang="fr-FR"/>
          </a:p>
        </p:txBody>
      </p:sp>
      <p:sp>
        <p:nvSpPr>
          <p:cNvPr id="2284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28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7CAF5EA-77FB-45E5-A5E1-275529642B8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5D1211-03D6-47F7-B4FA-2B99384FF98E}" type="slidenum">
              <a:rPr lang="fr-FR"/>
              <a:pPr/>
              <a:t>8</a:t>
            </a:fld>
            <a:endParaRPr lang="fr-FR"/>
          </a:p>
        </p:txBody>
      </p:sp>
      <p:sp>
        <p:nvSpPr>
          <p:cNvPr id="246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6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2_30_ISA8895_Structure_InventoryAsset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9BD2130-4F19-4F66-BB23-6485F8971B3B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4A07C-FEC8-49F1-A616-BB9B97DF0FB6}" type="slidenum">
              <a:rPr lang="fr-FR"/>
              <a:pPr/>
              <a:t>9</a:t>
            </a:fld>
            <a:endParaRPr lang="fr-FR"/>
          </a:p>
        </p:txBody>
      </p:sp>
      <p:sp>
        <p:nvSpPr>
          <p:cNvPr id="238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8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group: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C808D3-CDDD-4A67-9E1B-BFED143B6FEB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F8DD80-9258-40E5-A0C4-8993296F646D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247A81-3156-4272-B948-04A4BA21C1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A9CA6B-8780-4A1B-9628-7B5FC5322A61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05B2CE-9967-48DD-8597-A962337023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F36C10-BD54-4805-960A-902C81B28013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35A70-7EA4-468D-B920-C2500853DA34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F8DD80-9258-40E5-A0C4-8993296F646D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247A81-3156-4272-B948-04A4BA21C170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A9CA6B-8780-4A1B-9628-7B5FC5322A61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05B2CE-9967-48DD-8597-A962337023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F36C10-BD54-4805-960A-902C81B28013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35A70-7EA4-468D-B920-C2500853DA34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45324"/>
            <a:ext cx="83820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12" name="Espace réservé du pied de page 6"/>
          <p:cNvSpPr>
            <a:spLocks noGrp="1"/>
          </p:cNvSpPr>
          <p:nvPr>
            <p:ph type="ftr" sz="quarter" idx="3"/>
          </p:nvPr>
        </p:nvSpPr>
        <p:spPr>
          <a:xfrm>
            <a:off x="1993298" y="6356350"/>
            <a:ext cx="62151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C808D3-CDDD-4A67-9E1B-BFED143B6FEB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4C808D3-CDDD-4A67-9E1B-BFED143B6FEB}" type="slidenum">
              <a:rPr lang="en-GB" smtClean="0"/>
              <a:pPr/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4C808D3-CDDD-4A67-9E1B-BFED143B6FEB}" type="slidenum">
              <a:rPr lang="en-GB" smtClean="0"/>
              <a:pPr/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80901" y="1968480"/>
          <a:ext cx="8523547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5475547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Structure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Inventory</a:t>
                      </a:r>
                      <a:r>
                        <a:rPr lang="fr-FR" sz="2400" b="1" dirty="0" smtClean="0"/>
                        <a:t> </a:t>
                      </a:r>
                      <a:r>
                        <a:rPr lang="fr-FR" sz="2400" b="1" dirty="0" err="1" smtClean="0"/>
                        <a:t>Asset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dirty="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English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05</a:t>
                      </a:r>
                      <a:r>
                        <a:rPr lang="fr-FR" sz="1600" b="1" dirty="0" smtClean="0"/>
                        <a:t>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Material Model elements</a:t>
            </a:r>
          </a:p>
        </p:txBody>
      </p:sp>
      <p:sp>
        <p:nvSpPr>
          <p:cNvPr id="2360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Actual Element</a:t>
            </a:r>
          </a:p>
          <a:p>
            <a:pPr lvl="1"/>
            <a:r>
              <a:rPr lang="en-GB"/>
              <a:t>Material Lot/Sublot:</a:t>
            </a:r>
          </a:p>
          <a:p>
            <a:pPr lvl="2"/>
            <a:r>
              <a:rPr lang="en-GB"/>
              <a:t>“</a:t>
            </a:r>
            <a:r>
              <a:rPr lang="en-US"/>
              <a:t>uniquely identifiable amount of a material”</a:t>
            </a:r>
            <a:endParaRPr lang="en-GB"/>
          </a:p>
          <a:p>
            <a:pPr lvl="2"/>
            <a:r>
              <a:rPr lang="en-GB"/>
              <a:t>Quantity of Material Definition sharing the same properties+ other restrictions. Ex: </a:t>
            </a:r>
          </a:p>
          <a:p>
            <a:pPr lvl="2"/>
            <a:r>
              <a:rPr lang="en-GB"/>
              <a:t>Can be hierarchical: Material SubLot</a:t>
            </a:r>
          </a:p>
          <a:p>
            <a:pPr lvl="3"/>
            <a:r>
              <a:rPr lang="en-GB"/>
              <a:t>“</a:t>
            </a:r>
            <a:r>
              <a:rPr lang="en-US"/>
              <a:t>uniquely identifiable subset of a material lot, containing quantity and location”</a:t>
            </a:r>
          </a:p>
          <a:p>
            <a:pPr lvl="3"/>
            <a:r>
              <a:rPr lang="en-GB"/>
              <a:t>Subset of the Lot based on SKU, location</a:t>
            </a:r>
          </a:p>
          <a:p>
            <a:pPr lvl="1"/>
            <a:r>
              <a:rPr lang="en-GB"/>
              <a:t>Material Test Result</a:t>
            </a:r>
          </a:p>
          <a:p>
            <a:pPr lvl="2"/>
            <a:r>
              <a:rPr lang="en-GB"/>
              <a:t>“</a:t>
            </a:r>
            <a:r>
              <a:rPr lang="en-US"/>
              <a:t>records the results from a material test for a specific material lot”</a:t>
            </a:r>
            <a:endParaRPr lang="en-GB"/>
          </a:p>
          <a:p>
            <a:r>
              <a:rPr lang="en-GB"/>
              <a:t>Assemblies are handled by the recursive structure of actual elements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5120B0-D49E-4A5E-A47D-11FC0BF86677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Material Model elements</a:t>
            </a:r>
          </a:p>
        </p:txBody>
      </p:sp>
      <p:sp>
        <p:nvSpPr>
          <p:cNvPr id="2361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Property (Definition)</a:t>
            </a:r>
          </a:p>
          <a:p>
            <a:pPr lvl="1"/>
            <a:r>
              <a:rPr lang="en-GB"/>
              <a:t>“</a:t>
            </a:r>
            <a:r>
              <a:rPr lang="en-US"/>
              <a:t>object denoting an implementation specific characteristic of an entity”</a:t>
            </a:r>
          </a:p>
          <a:p>
            <a:pPr lvl="1"/>
            <a:r>
              <a:rPr lang="en-GB"/>
              <a:t>Characterization entities for Material Classes/Definition/Lot/Sublot</a:t>
            </a:r>
          </a:p>
          <a:p>
            <a:pPr lvl="2"/>
            <a:r>
              <a:rPr lang="en-GB"/>
              <a:t>Ex: Density, Purity, brightness…</a:t>
            </a:r>
          </a:p>
          <a:p>
            <a:r>
              <a:rPr lang="en-GB"/>
              <a:t>Property (Value)</a:t>
            </a:r>
          </a:p>
          <a:p>
            <a:pPr lvl="1"/>
            <a:r>
              <a:rPr lang="en-GB"/>
              <a:t>Valuation of the property as a requirement (for Material Class/Definition)</a:t>
            </a:r>
          </a:p>
          <a:p>
            <a:pPr lvl="1"/>
            <a:r>
              <a:rPr lang="en-GB"/>
              <a:t>Valuation of a property from actual assessment (For Material Lot/Sublot)</a:t>
            </a:r>
          </a:p>
          <a:p>
            <a:pPr lvl="1"/>
            <a:r>
              <a:rPr lang="en-GB"/>
              <a:t>Ex: Density = 1,45</a:t>
            </a:r>
          </a:p>
          <a:p>
            <a:pPr lvl="1"/>
            <a:endParaRPr lang="en-GB"/>
          </a:p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0BDA9B-4CE8-46D3-B685-E39027DFCF4C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Exercises - Excel spreadsheet</a:t>
            </a:r>
          </a:p>
        </p:txBody>
      </p:sp>
      <p:sp>
        <p:nvSpPr>
          <p:cNvPr id="2362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(1) Properties</a:t>
            </a:r>
          </a:p>
          <a:p>
            <a:pPr lvl="1"/>
            <a:r>
              <a:rPr lang="en-GB"/>
              <a:t>Identify some typical material properties: name, range, </a:t>
            </a:r>
          </a:p>
          <a:p>
            <a:r>
              <a:rPr lang="en-GB"/>
              <a:t>(2) Material Test Specification</a:t>
            </a:r>
          </a:p>
          <a:p>
            <a:pPr lvl="1"/>
            <a:r>
              <a:rPr lang="en-GB"/>
              <a:t>Identify typical Test Specifications</a:t>
            </a:r>
          </a:p>
          <a:p>
            <a:r>
              <a:rPr lang="en-GB"/>
              <a:t>(3) Material classes</a:t>
            </a:r>
          </a:p>
          <a:p>
            <a:pPr lvl="1"/>
            <a:r>
              <a:rPr lang="en-GB"/>
              <a:t>Identify typical material classes</a:t>
            </a:r>
          </a:p>
          <a:p>
            <a:pPr lvl="2"/>
            <a:r>
              <a:rPr lang="en-GB"/>
              <a:t>Possibly hierarchically</a:t>
            </a:r>
          </a:p>
          <a:p>
            <a:r>
              <a:rPr lang="en-GB"/>
              <a:t>(4) Material Definition</a:t>
            </a:r>
          </a:p>
          <a:p>
            <a:pPr lvl="1"/>
            <a:r>
              <a:rPr lang="en-GB"/>
              <a:t>Fill up a set of material master records</a:t>
            </a:r>
          </a:p>
          <a:p>
            <a:pPr lvl="2"/>
            <a:r>
              <a:rPr lang="en-GB"/>
              <a:t>Possibly hierarchically</a:t>
            </a:r>
          </a:p>
          <a:p>
            <a:r>
              <a:rPr lang="en-GB"/>
              <a:t>(5) Material Lot</a:t>
            </a:r>
          </a:p>
          <a:p>
            <a:pPr lvl="1"/>
            <a:r>
              <a:rPr lang="en-GB"/>
              <a:t>Fill up a set of material inventory records</a:t>
            </a:r>
          </a:p>
          <a:p>
            <a:pPr lvl="2"/>
            <a:r>
              <a:rPr lang="en-GB"/>
              <a:t>Possibly hierarchically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71FF5-9EFE-4629-B368-84EB7E38485C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69FDE-594C-49F6-9610-F7B9C86BB574}" type="slidenum">
              <a:rPr lang="en-GB"/>
              <a:pPr/>
              <a:t>13</a:t>
            </a:fld>
            <a:endParaRPr lang="en-GB"/>
          </a:p>
        </p:txBody>
      </p:sp>
      <p:sp>
        <p:nvSpPr>
          <p:cNvPr id="1083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93963"/>
            <a:ext cx="8785225" cy="2089150"/>
          </a:xfrm>
          <a:noFill/>
          <a:ln/>
        </p:spPr>
        <p:txBody>
          <a:bodyPr lIns="0" tIns="0" rIns="0" bIns="0"/>
          <a:lstStyle/>
          <a:p>
            <a:pPr algn="ctr">
              <a:buFont typeface="Arial" charset="0"/>
              <a:buNone/>
            </a:pPr>
            <a:r>
              <a:rPr lang="en-US" sz="4800">
                <a:solidFill>
                  <a:schemeClr val="folHlink"/>
                </a:solidFill>
              </a:rPr>
              <a:t>Thank You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07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2080774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Introduction</a:t>
            </a:r>
          </a:p>
          <a:p>
            <a:r>
              <a:rPr lang="en-GB"/>
              <a:t>ISA95 Material Model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DD1E8-B0DF-4458-ACD5-6E126276C4C2}" type="slidenum">
              <a:rPr lang="en-GB"/>
              <a:pPr/>
              <a:t>2</a:t>
            </a:fld>
            <a:endParaRPr lang="en-GB"/>
          </a:p>
        </p:txBody>
      </p:sp>
      <p:sp>
        <p:nvSpPr>
          <p:cNvPr id="2080770" name="Rectangle 2"/>
          <p:cNvSpPr>
            <a:spLocks noChangeArrowheads="1"/>
          </p:cNvSpPr>
          <p:nvPr/>
        </p:nvSpPr>
        <p:spPr bwMode="auto">
          <a:xfrm>
            <a:off x="0" y="1125538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CC functional domains </a:t>
            </a:r>
          </a:p>
        </p:txBody>
      </p:sp>
      <p:graphicFrame>
        <p:nvGraphicFramePr>
          <p:cNvPr id="2450435" name="Diagram 3"/>
          <p:cNvGraphicFramePr>
            <a:graphicFrameLocks/>
          </p:cNvGraphicFramePr>
          <p:nvPr>
            <p:ph idx="1"/>
          </p:nvPr>
        </p:nvGraphicFramePr>
        <p:xfrm>
          <a:off x="1403350" y="1052513"/>
          <a:ext cx="4897438" cy="5076825"/>
        </p:xfrm>
        <a:graphic>
          <a:graphicData uri="http://schemas.openxmlformats.org/drawingml/2006/compatibility">
            <com:legacyDrawing xmlns:com="http://schemas.openxmlformats.org/drawingml/2006/compatibility" spid="_x0000_s2450435"/>
          </a:graphicData>
        </a:graphic>
      </p:graphicFrame>
      <p:sp>
        <p:nvSpPr>
          <p:cNvPr id="18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1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71AEAF-3501-4D5B-8729-36E2672B0A4E}" type="slidenum">
              <a:rPr lang="en-GB"/>
              <a:pPr/>
              <a:t>3</a:t>
            </a:fld>
            <a:endParaRPr lang="en-GB"/>
          </a:p>
        </p:txBody>
      </p:sp>
      <p:sp>
        <p:nvSpPr>
          <p:cNvPr id="2450441" name="Rectangle 9"/>
          <p:cNvSpPr>
            <a:spLocks noChangeArrowheads="1"/>
          </p:cNvSpPr>
          <p:nvPr/>
        </p:nvSpPr>
        <p:spPr bwMode="auto">
          <a:xfrm rot="-5400000">
            <a:off x="4529137" y="3294063"/>
            <a:ext cx="4175125" cy="3429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Product Asset Management </a:t>
            </a:r>
          </a:p>
        </p:txBody>
      </p:sp>
      <p:sp>
        <p:nvSpPr>
          <p:cNvPr id="2450442" name="Text Box 10"/>
          <p:cNvSpPr txBox="1">
            <a:spLocks noChangeArrowheads="1"/>
          </p:cNvSpPr>
          <p:nvPr/>
        </p:nvSpPr>
        <p:spPr bwMode="auto">
          <a:xfrm>
            <a:off x="250825" y="4391025"/>
            <a:ext cx="849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ISA-88</a:t>
            </a:r>
          </a:p>
        </p:txBody>
      </p:sp>
      <p:sp>
        <p:nvSpPr>
          <p:cNvPr id="2450443" name="AutoShape 11"/>
          <p:cNvSpPr>
            <a:spLocks/>
          </p:cNvSpPr>
          <p:nvPr/>
        </p:nvSpPr>
        <p:spPr bwMode="auto">
          <a:xfrm>
            <a:off x="1158875" y="3575050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450444" name="AutoShape 12"/>
          <p:cNvSpPr>
            <a:spLocks/>
          </p:cNvSpPr>
          <p:nvPr/>
        </p:nvSpPr>
        <p:spPr bwMode="auto">
          <a:xfrm>
            <a:off x="1158875" y="1558925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450445" name="Text Box 13"/>
          <p:cNvSpPr txBox="1">
            <a:spLocks noChangeArrowheads="1"/>
          </p:cNvSpPr>
          <p:nvPr/>
        </p:nvSpPr>
        <p:spPr bwMode="auto">
          <a:xfrm>
            <a:off x="277813" y="2327275"/>
            <a:ext cx="849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ISA-95</a:t>
            </a:r>
          </a:p>
        </p:txBody>
      </p:sp>
      <p:sp>
        <p:nvSpPr>
          <p:cNvPr id="2450446" name="Rectangle 14"/>
          <p:cNvSpPr>
            <a:spLocks noChangeArrowheads="1"/>
          </p:cNvSpPr>
          <p:nvPr/>
        </p:nvSpPr>
        <p:spPr bwMode="auto">
          <a:xfrm rot="-5400000">
            <a:off x="5499894" y="3294856"/>
            <a:ext cx="4175125" cy="341313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Physical Asset Management</a:t>
            </a:r>
          </a:p>
        </p:txBody>
      </p:sp>
      <p:sp>
        <p:nvSpPr>
          <p:cNvPr id="2450447" name="Rectangle 15"/>
          <p:cNvSpPr>
            <a:spLocks noChangeArrowheads="1"/>
          </p:cNvSpPr>
          <p:nvPr/>
        </p:nvSpPr>
        <p:spPr bwMode="auto">
          <a:xfrm rot="-5400000">
            <a:off x="5985669" y="3294856"/>
            <a:ext cx="4175125" cy="341313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Human Asset Management</a:t>
            </a:r>
          </a:p>
        </p:txBody>
      </p:sp>
      <p:sp>
        <p:nvSpPr>
          <p:cNvPr id="2450448" name="Text Box 16"/>
          <p:cNvSpPr txBox="1">
            <a:spLocks noChangeArrowheads="1"/>
          </p:cNvSpPr>
          <p:nvPr/>
        </p:nvSpPr>
        <p:spPr bwMode="auto">
          <a:xfrm>
            <a:off x="6589713" y="5757863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 sz="1600">
                <a:latin typeface="Tahoma" pitchFamily="34" charset="0"/>
              </a:rPr>
              <a:t>ISA-88 + ISA-95</a:t>
            </a:r>
          </a:p>
        </p:txBody>
      </p:sp>
      <p:sp>
        <p:nvSpPr>
          <p:cNvPr id="2450449" name="AutoShape 17"/>
          <p:cNvSpPr>
            <a:spLocks/>
          </p:cNvSpPr>
          <p:nvPr/>
        </p:nvSpPr>
        <p:spPr bwMode="auto">
          <a:xfrm rot="-5400000">
            <a:off x="7200900" y="4762500"/>
            <a:ext cx="285750" cy="1873250"/>
          </a:xfrm>
          <a:prstGeom prst="leftBrace">
            <a:avLst>
              <a:gd name="adj1" fmla="val 54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450450" name="Rectangle 18"/>
          <p:cNvSpPr>
            <a:spLocks noChangeArrowheads="1"/>
          </p:cNvSpPr>
          <p:nvPr/>
        </p:nvSpPr>
        <p:spPr bwMode="auto">
          <a:xfrm rot="-5400000">
            <a:off x="6468269" y="3294856"/>
            <a:ext cx="4175125" cy="34131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IT Asset Management</a:t>
            </a:r>
          </a:p>
        </p:txBody>
      </p:sp>
      <p:sp>
        <p:nvSpPr>
          <p:cNvPr id="2450451" name="Text Box 19"/>
          <p:cNvSpPr txBox="1">
            <a:spLocks noChangeArrowheads="1"/>
          </p:cNvSpPr>
          <p:nvPr/>
        </p:nvSpPr>
        <p:spPr bwMode="auto">
          <a:xfrm>
            <a:off x="8315325" y="5589588"/>
            <a:ext cx="7191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algn="ctr" eaLnBrk="1" hangingPunct="1"/>
            <a:r>
              <a:rPr lang="en-GB" sz="1600">
                <a:latin typeface="Tahoma" pitchFamily="34" charset="0"/>
              </a:rPr>
              <a:t>TOGAF</a:t>
            </a:r>
          </a:p>
          <a:p>
            <a:pPr algn="ctr" eaLnBrk="1" hangingPunct="1"/>
            <a:r>
              <a:rPr lang="en-GB" sz="1600">
                <a:latin typeface="Tahoma" pitchFamily="34" charset="0"/>
              </a:rPr>
              <a:t>ITIL</a:t>
            </a:r>
          </a:p>
        </p:txBody>
      </p:sp>
      <p:sp>
        <p:nvSpPr>
          <p:cNvPr id="2450452" name="Rectangle 20"/>
          <p:cNvSpPr>
            <a:spLocks noChangeArrowheads="1"/>
          </p:cNvSpPr>
          <p:nvPr/>
        </p:nvSpPr>
        <p:spPr bwMode="auto">
          <a:xfrm rot="-5400000">
            <a:off x="5030787" y="3294063"/>
            <a:ext cx="4175125" cy="3429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Inventory Asset Management </a:t>
            </a:r>
          </a:p>
        </p:txBody>
      </p:sp>
      <p:sp>
        <p:nvSpPr>
          <p:cNvPr id="2450453" name="Oval 21"/>
          <p:cNvSpPr>
            <a:spLocks noChangeArrowheads="1"/>
          </p:cNvSpPr>
          <p:nvPr/>
        </p:nvSpPr>
        <p:spPr bwMode="auto">
          <a:xfrm>
            <a:off x="6767513" y="800100"/>
            <a:ext cx="757237" cy="5365750"/>
          </a:xfrm>
          <a:prstGeom prst="ellipse">
            <a:avLst/>
          </a:prstGeom>
          <a:solidFill>
            <a:srgbClr val="FF0000">
              <a:alpha val="20000"/>
            </a:srgbClr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Information Elements</a:t>
            </a:r>
          </a:p>
        </p:txBody>
      </p:sp>
      <p:graphicFrame>
        <p:nvGraphicFramePr>
          <p:cNvPr id="2452483" name="Group 3"/>
          <p:cNvGraphicFramePr>
            <a:graphicFrameLocks noGrp="1"/>
          </p:cNvGraphicFramePr>
          <p:nvPr>
            <p:ph type="tbl" idx="1"/>
          </p:nvPr>
        </p:nvGraphicFramePr>
        <p:xfrm>
          <a:off x="142875" y="1211263"/>
          <a:ext cx="8893175" cy="4682880"/>
        </p:xfrm>
        <a:graphic>
          <a:graphicData uri="http://schemas.openxmlformats.org/drawingml/2006/table">
            <a:tbl>
              <a:tblPr/>
              <a:tblGrid>
                <a:gridCol w="1871663"/>
                <a:gridCol w="1331912"/>
                <a:gridCol w="866775"/>
                <a:gridCol w="4822825"/>
              </a:tblGrid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Domain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Model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Std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Information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Definition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Inventory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Human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Functional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Procedural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Processes / Procedural Elements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Transform Components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Activity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Activities / Tasks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  <p:sp>
        <p:nvSpPr>
          <p:cNvPr id="5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58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26A2CD-9D3D-4FF0-A47B-A9174AAC8879}" type="slidenum">
              <a:rPr lang="en-GB"/>
              <a:pPr/>
              <a:t>4</a:t>
            </a:fld>
            <a:endParaRPr lang="en-GB"/>
          </a:p>
        </p:txBody>
      </p:sp>
      <p:sp>
        <p:nvSpPr>
          <p:cNvPr id="2452535" name="Rectangle 55"/>
          <p:cNvSpPr>
            <a:spLocks noChangeArrowheads="1"/>
          </p:cNvSpPr>
          <p:nvPr/>
        </p:nvSpPr>
        <p:spPr bwMode="auto">
          <a:xfrm>
            <a:off x="142875" y="2060575"/>
            <a:ext cx="8893175" cy="358775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Who’s / What’s concerned?</a:t>
            </a:r>
          </a:p>
        </p:txBody>
      </p:sp>
      <p:graphicFrame>
        <p:nvGraphicFramePr>
          <p:cNvPr id="2457704" name="Group 104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856662" cy="4959240"/>
        </p:xfrm>
        <a:graphic>
          <a:graphicData uri="http://schemas.openxmlformats.org/drawingml/2006/table">
            <a:tbl>
              <a:tblPr/>
              <a:tblGrid>
                <a:gridCol w="2557462"/>
                <a:gridCol w="862013"/>
                <a:gridCol w="4286250"/>
                <a:gridCol w="1150937"/>
              </a:tblGrid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PRM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Usr/Rsp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Usage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Typ.IT app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Customer order processing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planning &amp; scheduling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Material and energy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Procurement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Quality assurance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inventory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cost accounting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shipping administration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Maintenance management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Research &amp; development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Engineering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Marketing and sales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Finances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Human Resources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Information technologies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9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E70D7-2D94-4126-93A5-D056C7226716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2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2144260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Introduction</a:t>
            </a:r>
          </a:p>
          <a:p>
            <a:r>
              <a:rPr lang="en-GB"/>
              <a:t>ISA95 Material Model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E3C28B-F7E0-46BB-9111-4D0DC8464EA0}" type="slidenum">
              <a:rPr lang="en-GB"/>
              <a:pPr/>
              <a:t>6</a:t>
            </a:fld>
            <a:endParaRPr lang="en-GB"/>
          </a:p>
        </p:txBody>
      </p:sp>
      <p:sp>
        <p:nvSpPr>
          <p:cNvPr id="2144258" name="Rectangle 2"/>
          <p:cNvSpPr>
            <a:spLocks noChangeArrowheads="1"/>
          </p:cNvSpPr>
          <p:nvPr/>
        </p:nvSpPr>
        <p:spPr bwMode="auto">
          <a:xfrm>
            <a:off x="0" y="1520825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ISA95 Material Model</a:t>
            </a:r>
          </a:p>
        </p:txBody>
      </p:sp>
      <p:sp>
        <p:nvSpPr>
          <p:cNvPr id="2283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Addresses tangible possession of the enterprise</a:t>
            </a:r>
          </a:p>
          <a:p>
            <a:pPr lvl="1"/>
            <a:r>
              <a:rPr lang="en-GB" dirty="0"/>
              <a:t>Similar to the Equipment asset</a:t>
            </a:r>
          </a:p>
          <a:p>
            <a:r>
              <a:rPr lang="en-GB" dirty="0"/>
              <a:t>Identifies the material assets </a:t>
            </a:r>
          </a:p>
          <a:p>
            <a:pPr lvl="1"/>
            <a:r>
              <a:rPr lang="en-GB" dirty="0"/>
              <a:t>As an evolving component along the energy chain</a:t>
            </a:r>
          </a:p>
          <a:p>
            <a:pPr lvl="2"/>
            <a:r>
              <a:rPr lang="en-GB" dirty="0"/>
              <a:t>Raw material =&gt; semi finished =&gt; finished product</a:t>
            </a:r>
          </a:p>
          <a:p>
            <a:pPr lvl="2"/>
            <a:r>
              <a:rPr lang="en-GB" dirty="0"/>
              <a:t>Regardless the incorporated value (see Product Asset)</a:t>
            </a:r>
          </a:p>
          <a:p>
            <a:pPr lvl="1"/>
            <a:r>
              <a:rPr lang="en-GB" dirty="0" smtClean="0"/>
              <a:t>As </a:t>
            </a:r>
            <a:r>
              <a:rPr lang="en-GB" dirty="0"/>
              <a:t>a defined structure</a:t>
            </a:r>
          </a:p>
          <a:p>
            <a:pPr lvl="2"/>
            <a:r>
              <a:rPr lang="en-GB" dirty="0"/>
              <a:t>Defines category (class), master material definition, assemblies, properties…</a:t>
            </a:r>
          </a:p>
          <a:p>
            <a:pPr lvl="1"/>
            <a:r>
              <a:rPr lang="en-GB" dirty="0"/>
              <a:t>As actual asset</a:t>
            </a:r>
          </a:p>
          <a:p>
            <a:pPr lvl="2"/>
            <a:r>
              <a:rPr lang="en-GB" dirty="0"/>
              <a:t>Inventory entity (lot/</a:t>
            </a:r>
            <a:r>
              <a:rPr lang="en-GB" dirty="0" err="1"/>
              <a:t>sublots</a:t>
            </a:r>
            <a:r>
              <a:rPr lang="en-GB" dirty="0"/>
              <a:t>) and properties</a:t>
            </a:r>
          </a:p>
          <a:p>
            <a:pPr>
              <a:buFont typeface="Arial" charset="0"/>
              <a:buNone/>
            </a:pP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25A739-5541-4F6B-889C-F72D5A5DE93A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ISA95 Material Resource </a:t>
            </a:r>
            <a:r>
              <a:rPr lang="en-US" dirty="0" smtClean="0"/>
              <a:t>Model</a:t>
            </a:r>
            <a:endParaRPr lang="en-GB" dirty="0"/>
          </a:p>
        </p:txBody>
      </p:sp>
      <p:sp>
        <p:nvSpPr>
          <p:cNvPr id="107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108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507340-B8C2-45BB-85AD-DD76524404BF}" type="slidenum">
              <a:rPr lang="en-GB"/>
              <a:pPr/>
              <a:t>8</a:t>
            </a:fld>
            <a:endParaRPr lang="en-GB"/>
          </a:p>
        </p:txBody>
      </p:sp>
      <p:pic>
        <p:nvPicPr>
          <p:cNvPr id="24698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875" y="763551"/>
            <a:ext cx="9144000" cy="510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Material Model elements</a:t>
            </a:r>
          </a:p>
        </p:txBody>
      </p:sp>
      <p:sp>
        <p:nvSpPr>
          <p:cNvPr id="2359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Definition Elements</a:t>
            </a:r>
          </a:p>
          <a:p>
            <a:pPr lvl="1"/>
            <a:r>
              <a:rPr lang="en-GB"/>
              <a:t>Material Class: </a:t>
            </a:r>
          </a:p>
          <a:p>
            <a:pPr lvl="2"/>
            <a:r>
              <a:rPr lang="en-US"/>
              <a:t>“a grouping of materials with similar characteristics for purposes of information exchange”</a:t>
            </a:r>
            <a:endParaRPr lang="en-GB"/>
          </a:p>
          <a:p>
            <a:pPr lvl="2"/>
            <a:r>
              <a:rPr lang="en-GB"/>
              <a:t>Multidimensional categories of materiel. Ex: Liquid, Ingredients, Acid…</a:t>
            </a:r>
          </a:p>
          <a:p>
            <a:pPr lvl="2"/>
            <a:r>
              <a:rPr lang="en-GB"/>
              <a:t>One of the Class dimension is the Product Hierarchy Level</a:t>
            </a:r>
          </a:p>
          <a:p>
            <a:pPr lvl="1"/>
            <a:r>
              <a:rPr lang="en-GB"/>
              <a:t>Material Definition:</a:t>
            </a:r>
          </a:p>
          <a:p>
            <a:pPr lvl="2"/>
            <a:r>
              <a:rPr lang="en-GB"/>
              <a:t>“</a:t>
            </a:r>
            <a:r>
              <a:rPr lang="en-US"/>
              <a:t>definition of the properties and characteristics for a substance”</a:t>
            </a:r>
            <a:endParaRPr lang="en-GB"/>
          </a:p>
          <a:p>
            <a:pPr lvl="2"/>
            <a:r>
              <a:rPr lang="en-GB"/>
              <a:t>Specific material identification. Ex: City Water, NaCH, HCL 50%</a:t>
            </a:r>
          </a:p>
          <a:p>
            <a:pPr lvl="1"/>
            <a:r>
              <a:rPr lang="en-GB"/>
              <a:t>Material Test Specification</a:t>
            </a:r>
          </a:p>
          <a:p>
            <a:pPr lvl="2"/>
            <a:r>
              <a:rPr lang="en-GB"/>
              <a:t>“</a:t>
            </a:r>
            <a:r>
              <a:rPr lang="en-US"/>
              <a:t>may identify a test for one or more material definition</a:t>
            </a:r>
            <a:r>
              <a:rPr lang="en-US" i="1"/>
              <a:t> </a:t>
            </a:r>
            <a:r>
              <a:rPr lang="en-US"/>
              <a:t>properties”</a:t>
            </a:r>
          </a:p>
          <a:p>
            <a:r>
              <a:rPr lang="en-GB"/>
              <a:t>Assemblies are handled by the recursive structure of definition elements</a:t>
            </a:r>
          </a:p>
          <a:p>
            <a:pPr lvl="1"/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2_30_ISA8895_Structure_InventoryAsset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AEF71A-F092-4191-9D6A-4695608AF75C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C4_ISAF-JEV-1_FR_Cours_V2</Template>
  <TotalTime>35604</TotalTime>
  <Words>663</Words>
  <Application>Microsoft Office PowerPoint</Application>
  <PresentationFormat>Affichage à l'écran (4:3)</PresentationFormat>
  <Paragraphs>231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Times New Roman</vt:lpstr>
      <vt:lpstr>Arial Narrow</vt:lpstr>
      <vt:lpstr>Arial</vt:lpstr>
      <vt:lpstr>Wingdings</vt:lpstr>
      <vt:lpstr>Arial Black</vt:lpstr>
      <vt:lpstr>Tahoma</vt:lpstr>
      <vt:lpstr>ppt_model</vt:lpstr>
      <vt:lpstr>1_ppt_model</vt:lpstr>
      <vt:lpstr>Diapositive 1</vt:lpstr>
      <vt:lpstr>Agenda</vt:lpstr>
      <vt:lpstr>CC functional domains </vt:lpstr>
      <vt:lpstr>Information Elements</vt:lpstr>
      <vt:lpstr>Who’s / What’s concerned?</vt:lpstr>
      <vt:lpstr>Agenda</vt:lpstr>
      <vt:lpstr>ISA95 Material Model</vt:lpstr>
      <vt:lpstr>ISA95 Material Resource Model</vt:lpstr>
      <vt:lpstr>Material Model elements</vt:lpstr>
      <vt:lpstr>Material Model elements</vt:lpstr>
      <vt:lpstr>Material Model elements</vt:lpstr>
      <vt:lpstr>Exercises - Excel spreadsheet</vt:lpstr>
      <vt:lpstr>Diapositive 13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CCM2-10 (en) Manufacturing Architecture - Inventory Asset</dc:title>
  <dc:creator>Jean Vieille</dc:creator>
  <cp:lastModifiedBy>Jean Vieille</cp:lastModifiedBy>
  <cp:revision>381</cp:revision>
  <dcterms:created xsi:type="dcterms:W3CDTF">2003-05-29T15:53:55Z</dcterms:created>
  <dcterms:modified xsi:type="dcterms:W3CDTF">2011-05-23T15:13:16Z</dcterms:modified>
</cp:coreProperties>
</file>