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ms-office.legacyDiagramTex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3" r:id="rId1"/>
  </p:sldMasterIdLst>
  <p:notesMasterIdLst>
    <p:notesMasterId r:id="rId11"/>
  </p:notesMasterIdLst>
  <p:handoutMasterIdLst>
    <p:handoutMasterId r:id="rId12"/>
  </p:handoutMasterIdLst>
  <p:sldIdLst>
    <p:sldId id="527" r:id="rId2"/>
    <p:sldId id="1316" r:id="rId3"/>
    <p:sldId id="1336" r:id="rId4"/>
    <p:sldId id="1337" r:id="rId5"/>
    <p:sldId id="1338" r:id="rId6"/>
    <p:sldId id="1339" r:id="rId7"/>
    <p:sldId id="1335" r:id="rId8"/>
    <p:sldId id="1343" r:id="rId9"/>
    <p:sldId id="847" r:id="rId10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  <a:srgbClr val="000066"/>
    <a:srgbClr val="FF99CC"/>
    <a:srgbClr val="FFFF00"/>
    <a:srgbClr val="CCFFCC"/>
    <a:srgbClr val="CCFF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1754" autoAdjust="0"/>
  </p:normalViewPr>
  <p:slideViewPr>
    <p:cSldViewPr>
      <p:cViewPr varScale="1">
        <p:scale>
          <a:sx n="60" d="100"/>
          <a:sy n="60" d="100"/>
        </p:scale>
        <p:origin x="-14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06/relationships/legacyDocTextInfo" Target="legacyDocTextInfo.bin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554513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10238" y="111125"/>
            <a:ext cx="12969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161EC3BE-423B-4E50-A715-D9B3FDAFB33C}" type="datetime1">
              <a:rPr lang="fr-FR" smtClean="0"/>
              <a:pPr/>
              <a:t>23/05/2011</a:t>
            </a:fld>
            <a:endParaRPr lang="en-GB"/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D8E26D12-9D1C-4900-98B1-E77CB6F2188B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10" name="Image 9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518" y="9786222"/>
            <a:ext cx="591320" cy="267117"/>
          </a:xfrm>
          <a:prstGeom prst="rect">
            <a:avLst/>
          </a:prstGeom>
        </p:spPr>
      </p:pic>
      <p:sp>
        <p:nvSpPr>
          <p:cNvPr id="11" name="ZoneTexte 8"/>
          <p:cNvSpPr txBox="1"/>
          <p:nvPr/>
        </p:nvSpPr>
        <p:spPr>
          <a:xfrm>
            <a:off x="1029370" y="9725818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84860FF0-B7B6-401E-98C7-1CCDCD48766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8ADCD834-3689-4B02-A646-8D86FDAD0ED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D8D12E2-40C0-49F5-ABB7-06917E93FD9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338F31-376D-41A6-9E8F-41F470F4211E}" type="slidenum">
              <a:rPr lang="fr-FR"/>
              <a:pPr/>
              <a:t>1</a:t>
            </a:fld>
            <a:endParaRPr lang="fr-FR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0B46F28-E819-4A7E-B9F8-D1666B5190A6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76C17F-250C-44E4-86BC-DEC5211CFA05}" type="slidenum">
              <a:rPr lang="fr-FR"/>
              <a:pPr/>
              <a:t>2</a:t>
            </a:fld>
            <a:endParaRPr lang="fr-FR"/>
          </a:p>
        </p:txBody>
      </p:sp>
      <p:sp>
        <p:nvSpPr>
          <p:cNvPr id="208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08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38AC743-1116-4908-A99C-DBE0008BD62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3F99E6-C279-43A1-94B2-1296B836F09C}" type="slidenum">
              <a:rPr lang="fr-FR"/>
              <a:pPr/>
              <a:t>3</a:t>
            </a:fld>
            <a:endParaRPr lang="fr-FR"/>
          </a:p>
        </p:txBody>
      </p:sp>
      <p:sp>
        <p:nvSpPr>
          <p:cNvPr id="216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6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E932895-10B7-47E7-B680-6FC682EC2B1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7F5F26-8908-4842-AE9E-DAFFA043F108}" type="slidenum">
              <a:rPr lang="fr-FR"/>
              <a:pPr/>
              <a:t>4</a:t>
            </a:fld>
            <a:endParaRPr lang="fr-FR"/>
          </a:p>
        </p:txBody>
      </p:sp>
      <p:sp>
        <p:nvSpPr>
          <p:cNvPr id="216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6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51FD022-9456-4019-924C-9573170367F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D5184C-508E-41F8-AB3F-B44EA0F6A145}" type="slidenum">
              <a:rPr lang="fr-FR"/>
              <a:pPr/>
              <a:t>5</a:t>
            </a:fld>
            <a:endParaRPr lang="fr-FR"/>
          </a:p>
        </p:txBody>
      </p:sp>
      <p:sp>
        <p:nvSpPr>
          <p:cNvPr id="216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6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F1124F7-2029-46E2-842F-D3029BF43E2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E81FE3-7D37-458F-8C25-BAD20F0B447B}" type="slidenum">
              <a:rPr lang="fr-FR"/>
              <a:pPr/>
              <a:t>6</a:t>
            </a:fld>
            <a:endParaRPr lang="fr-FR"/>
          </a:p>
        </p:txBody>
      </p:sp>
      <p:sp>
        <p:nvSpPr>
          <p:cNvPr id="218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8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2E15FDE-AF4F-4095-9D1A-B4AFC16FBAF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8694F-53D7-48B5-B404-AA46B9411CC1}" type="slidenum">
              <a:rPr lang="fr-FR"/>
              <a:pPr/>
              <a:t>7</a:t>
            </a:fld>
            <a:endParaRPr lang="fr-FR"/>
          </a:p>
        </p:txBody>
      </p:sp>
      <p:sp>
        <p:nvSpPr>
          <p:cNvPr id="215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ln/>
        </p:spPr>
      </p:sp>
      <p:sp>
        <p:nvSpPr>
          <p:cNvPr id="215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62513"/>
            <a:ext cx="5676900" cy="460375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E5865F7-8DE4-482B-87D2-6CD453DEA3DE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0AC1E-3CC3-426F-A7E0-77669CC35275}" type="slidenum">
              <a:rPr lang="fr-FR"/>
              <a:pPr/>
              <a:t>8</a:t>
            </a:fld>
            <a:endParaRPr lang="fr-FR"/>
          </a:p>
        </p:txBody>
      </p:sp>
      <p:sp>
        <p:nvSpPr>
          <p:cNvPr id="218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8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2_20_ISA8895_Structure_HumanAsset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C701377-794D-4E0F-92B6-D42960EA460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79F161-7D6B-4EA5-B4A9-6CB062DDEB57}" type="slidenum">
              <a:rPr lang="fr-FR"/>
              <a:pPr/>
              <a:t>9</a:t>
            </a:fld>
            <a:endParaRPr lang="fr-FR"/>
          </a:p>
        </p:txBody>
      </p:sp>
      <p:sp>
        <p:nvSpPr>
          <p:cNvPr id="1084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ln/>
        </p:spPr>
        <p:txBody>
          <a:bodyPr lIns="98017" tIns="48148" rIns="98017" bIns="48148"/>
          <a:lstStyle/>
          <a:p>
            <a:endParaRPr lang="en-GB"/>
          </a:p>
        </p:txBody>
      </p:sp>
      <p:sp>
        <p:nvSpPr>
          <p:cNvPr id="10844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4375" cy="43465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42411-4925-42DA-8BE5-C2CFDA81E743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6D8DF-CA5B-4EE1-82EF-814E289AD1F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A97AE-F56D-4F57-BDA0-40B9C06AB28D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B46069-E1FD-4BF7-B852-D7FF5E065041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0387B-23F2-4CD3-8735-17458DABB9E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CB635-68E2-47CD-AF81-A8B97FD6B27B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982823-EEBF-4C32-AE09-5DBA08BE8B54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A42411-4925-42DA-8BE5-C2CFDA81E743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0901" y="1968480"/>
          <a:ext cx="8811579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5763579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Structure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Human</a:t>
                      </a:r>
                      <a:r>
                        <a:rPr lang="fr-FR" sz="2400" b="1" dirty="0" smtClean="0"/>
                        <a:t> </a:t>
                      </a:r>
                      <a:r>
                        <a:rPr lang="fr-FR" sz="2400" b="1" dirty="0" err="1" smtClean="0"/>
                        <a:t>Asset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</a:t>
                      </a:r>
                      <a:r>
                        <a:rPr lang="fr-FR" sz="1600" b="1" dirty="0" smtClean="0"/>
                        <a:t>05/2011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7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20807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Introduction</a:t>
            </a:r>
          </a:p>
          <a:p>
            <a:r>
              <a:rPr lang="en-GB"/>
              <a:t>Personnel model</a:t>
            </a:r>
          </a:p>
          <a:p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DA6E23-9AED-4D53-B4F1-F33F2671E35B}" type="slidenum">
              <a:rPr lang="en-GB"/>
              <a:pPr/>
              <a:t>2</a:t>
            </a:fld>
            <a:endParaRPr lang="en-GB"/>
          </a:p>
        </p:txBody>
      </p:sp>
      <p:sp>
        <p:nvSpPr>
          <p:cNvPr id="2080770" name="Rectangle 2"/>
          <p:cNvSpPr>
            <a:spLocks noChangeArrowheads="1"/>
          </p:cNvSpPr>
          <p:nvPr/>
        </p:nvSpPr>
        <p:spPr bwMode="auto">
          <a:xfrm>
            <a:off x="0" y="1125538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CC functional domains </a:t>
            </a:r>
          </a:p>
        </p:txBody>
      </p:sp>
      <p:graphicFrame>
        <p:nvGraphicFramePr>
          <p:cNvPr id="2161667" name="Diagram 3"/>
          <p:cNvGraphicFramePr>
            <a:graphicFrameLocks/>
          </p:cNvGraphicFramePr>
          <p:nvPr>
            <p:ph idx="1"/>
          </p:nvPr>
        </p:nvGraphicFramePr>
        <p:xfrm>
          <a:off x="1403350" y="1052513"/>
          <a:ext cx="4897438" cy="5076825"/>
        </p:xfrm>
        <a:graphic>
          <a:graphicData uri="http://schemas.openxmlformats.org/drawingml/2006/compatibility">
            <com:legacyDrawing xmlns:com="http://schemas.openxmlformats.org/drawingml/2006/compatibility" spid="_x0000_s2161667"/>
          </a:graphicData>
        </a:graphic>
      </p:graphicFrame>
      <p:sp>
        <p:nvSpPr>
          <p:cNvPr id="18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61A65A-6BDF-4A5A-AA6B-5727826BD464}" type="slidenum">
              <a:rPr lang="en-GB"/>
              <a:pPr/>
              <a:t>3</a:t>
            </a:fld>
            <a:endParaRPr lang="en-GB"/>
          </a:p>
        </p:txBody>
      </p:sp>
      <p:sp>
        <p:nvSpPr>
          <p:cNvPr id="2161673" name="Rectangle 9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2161674" name="Text Box 10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2161675" name="AutoShape 11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61676" name="AutoShape 12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61677" name="Text Box 13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2161678" name="Rectangle 14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2161679" name="Rectangle 15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2161680" name="Text Box 16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2161681" name="AutoShape 17"/>
          <p:cNvSpPr>
            <a:spLocks/>
          </p:cNvSpPr>
          <p:nvPr/>
        </p:nvSpPr>
        <p:spPr bwMode="auto">
          <a:xfrm rot="-5400000">
            <a:off x="7200900" y="4762500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61682" name="Rectangle 18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2161683" name="Text Box 19"/>
          <p:cNvSpPr txBox="1">
            <a:spLocks noChangeArrowheads="1"/>
          </p:cNvSpPr>
          <p:nvPr/>
        </p:nvSpPr>
        <p:spPr bwMode="auto">
          <a:xfrm>
            <a:off x="8315325" y="5589588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2161684" name="Rectangle 20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  <p:sp>
        <p:nvSpPr>
          <p:cNvPr id="2161685" name="Oval 21"/>
          <p:cNvSpPr>
            <a:spLocks noChangeArrowheads="1"/>
          </p:cNvSpPr>
          <p:nvPr/>
        </p:nvSpPr>
        <p:spPr bwMode="auto">
          <a:xfrm>
            <a:off x="7702550" y="800100"/>
            <a:ext cx="757238" cy="5365750"/>
          </a:xfrm>
          <a:prstGeom prst="ellipse">
            <a:avLst/>
          </a:prstGeom>
          <a:solidFill>
            <a:srgbClr val="FF0000">
              <a:alpha val="20000"/>
            </a:srgbClr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Information Elements</a:t>
            </a:r>
          </a:p>
        </p:txBody>
      </p:sp>
      <p:graphicFrame>
        <p:nvGraphicFramePr>
          <p:cNvPr id="2163715" name="Group 3"/>
          <p:cNvGraphicFramePr>
            <a:graphicFrameLocks noGrp="1"/>
          </p:cNvGraphicFramePr>
          <p:nvPr>
            <p:ph type="tbl" idx="1"/>
          </p:nvPr>
        </p:nvGraphicFramePr>
        <p:xfrm>
          <a:off x="142875" y="1211263"/>
          <a:ext cx="8893175" cy="4682880"/>
        </p:xfrm>
        <a:graphic>
          <a:graphicData uri="http://schemas.openxmlformats.org/drawingml/2006/table">
            <a:tbl>
              <a:tblPr/>
              <a:tblGrid>
                <a:gridCol w="1871663"/>
                <a:gridCol w="1331912"/>
                <a:gridCol w="866775"/>
                <a:gridCol w="4822825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5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5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0198E3-91F3-4339-8DEA-F0ADC0B126A3}" type="slidenum">
              <a:rPr lang="en-GB"/>
              <a:pPr/>
              <a:t>4</a:t>
            </a:fld>
            <a:endParaRPr lang="en-GB"/>
          </a:p>
        </p:txBody>
      </p:sp>
      <p:sp>
        <p:nvSpPr>
          <p:cNvPr id="2163767" name="Rectangle 55"/>
          <p:cNvSpPr>
            <a:spLocks noChangeArrowheads="1"/>
          </p:cNvSpPr>
          <p:nvPr/>
        </p:nvSpPr>
        <p:spPr bwMode="auto">
          <a:xfrm>
            <a:off x="142875" y="2997200"/>
            <a:ext cx="8893175" cy="57467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Who’s / What’s concerned?</a:t>
            </a:r>
          </a:p>
        </p:txBody>
      </p:sp>
      <p:graphicFrame>
        <p:nvGraphicFramePr>
          <p:cNvPr id="2167913" name="Group 105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856662" cy="4959240"/>
        </p:xfrm>
        <a:graphic>
          <a:graphicData uri="http://schemas.openxmlformats.org/drawingml/2006/table">
            <a:tbl>
              <a:tblPr/>
              <a:tblGrid>
                <a:gridCol w="2557462"/>
                <a:gridCol w="862013"/>
                <a:gridCol w="4286250"/>
                <a:gridCol w="1150937"/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PRM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Usr/Rsp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Usage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Typ.IT app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Customer order processing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planning &amp; scheduling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Production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Material and energy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Procurement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Quality assurance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inventory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cost accounting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Product shipping administration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Maintenance management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Research &amp; development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Engineering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Marketing and sales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Finances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Human Resources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R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Narrow" pitchFamily="34" charset="0"/>
                        </a:rPr>
                        <a:t>Information Technologies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1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9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64A652-9C3C-48B4-A082-6DCBA564E071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Resource </a:t>
            </a:r>
            <a:r>
              <a:rPr lang="en-US" dirty="0" smtClean="0"/>
              <a:t>Model </a:t>
            </a:r>
            <a:endParaRPr lang="en-GB" dirty="0"/>
          </a:p>
        </p:txBody>
      </p:sp>
      <p:sp>
        <p:nvSpPr>
          <p:cNvPr id="4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43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6EE369-48AB-4552-9412-3C358704579F}" type="slidenum">
              <a:rPr lang="en-GB"/>
              <a:pPr/>
              <a:t>6</a:t>
            </a:fld>
            <a:endParaRPr lang="en-GB"/>
          </a:p>
        </p:txBody>
      </p:sp>
      <p:sp>
        <p:nvSpPr>
          <p:cNvPr id="2169859" name="Rectangle 3"/>
          <p:cNvSpPr>
            <a:spLocks noChangeArrowheads="1"/>
          </p:cNvSpPr>
          <p:nvPr/>
        </p:nvSpPr>
        <p:spPr bwMode="auto">
          <a:xfrm>
            <a:off x="4354513" y="2290763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60" name="Rectangle 4"/>
          <p:cNvSpPr>
            <a:spLocks noChangeArrowheads="1"/>
          </p:cNvSpPr>
          <p:nvPr/>
        </p:nvSpPr>
        <p:spPr bwMode="auto">
          <a:xfrm>
            <a:off x="2728913" y="3184525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Specification</a:t>
            </a:r>
          </a:p>
        </p:txBody>
      </p:sp>
      <p:sp>
        <p:nvSpPr>
          <p:cNvPr id="2169861" name="Rectangle 5"/>
          <p:cNvSpPr>
            <a:spLocks noChangeArrowheads="1"/>
          </p:cNvSpPr>
          <p:nvPr/>
        </p:nvSpPr>
        <p:spPr bwMode="auto">
          <a:xfrm>
            <a:off x="5802313" y="2252663"/>
            <a:ext cx="97313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r>
              <a:rPr lang="en-US" sz="1200">
                <a:solidFill>
                  <a:srgbClr val="000000"/>
                </a:solidFill>
              </a:rPr>
              <a:t>values for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62" name="Rectangle 6"/>
          <p:cNvSpPr>
            <a:spLocks noChangeArrowheads="1"/>
          </p:cNvSpPr>
          <p:nvPr/>
        </p:nvSpPr>
        <p:spPr bwMode="auto">
          <a:xfrm>
            <a:off x="4362450" y="4067175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63" name="Rectangle 7"/>
          <p:cNvSpPr>
            <a:spLocks noChangeArrowheads="1"/>
          </p:cNvSpPr>
          <p:nvPr/>
        </p:nvSpPr>
        <p:spPr bwMode="auto">
          <a:xfrm>
            <a:off x="5294313" y="468471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64" name="Rectangle 8"/>
          <p:cNvSpPr>
            <a:spLocks noChangeArrowheads="1"/>
          </p:cNvSpPr>
          <p:nvPr/>
        </p:nvSpPr>
        <p:spPr bwMode="auto">
          <a:xfrm>
            <a:off x="4545013" y="1447800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65" name="Rectangle 9"/>
          <p:cNvSpPr>
            <a:spLocks noChangeArrowheads="1"/>
          </p:cNvSpPr>
          <p:nvPr/>
        </p:nvSpPr>
        <p:spPr bwMode="auto">
          <a:xfrm>
            <a:off x="828675" y="468471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66" name="Rectangle 10"/>
          <p:cNvSpPr>
            <a:spLocks noChangeArrowheads="1"/>
          </p:cNvSpPr>
          <p:nvPr/>
        </p:nvSpPr>
        <p:spPr bwMode="auto">
          <a:xfrm>
            <a:off x="2446338" y="4067175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67" name="Rectangle 11"/>
          <p:cNvSpPr>
            <a:spLocks noChangeArrowheads="1"/>
          </p:cNvSpPr>
          <p:nvPr/>
        </p:nvSpPr>
        <p:spPr bwMode="auto">
          <a:xfrm>
            <a:off x="7197725" y="3883025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Result</a:t>
            </a:r>
          </a:p>
        </p:txBody>
      </p:sp>
      <p:cxnSp>
        <p:nvCxnSpPr>
          <p:cNvPr id="2169868" name="AutoShape 12"/>
          <p:cNvCxnSpPr>
            <a:cxnSpLocks noChangeShapeType="1"/>
            <a:stCxn id="2169896" idx="2"/>
            <a:endCxn id="2169895" idx="0"/>
          </p:cNvCxnSpPr>
          <p:nvPr/>
        </p:nvCxnSpPr>
        <p:spPr bwMode="auto">
          <a:xfrm>
            <a:off x="1341438" y="2184400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69869" name="AutoShape 13"/>
          <p:cNvCxnSpPr>
            <a:cxnSpLocks noChangeShapeType="1"/>
            <a:stCxn id="2169894" idx="1"/>
            <a:endCxn id="2169896" idx="3"/>
          </p:cNvCxnSpPr>
          <p:nvPr/>
        </p:nvCxnSpPr>
        <p:spPr bwMode="auto">
          <a:xfrm flipH="1">
            <a:off x="2238375" y="1739900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69870" name="AutoShape 14"/>
          <p:cNvCxnSpPr>
            <a:cxnSpLocks noChangeShapeType="1"/>
            <a:stCxn id="2169894" idx="2"/>
            <a:endCxn id="2169893" idx="0"/>
          </p:cNvCxnSpPr>
          <p:nvPr/>
        </p:nvCxnSpPr>
        <p:spPr bwMode="auto">
          <a:xfrm>
            <a:off x="5815013" y="2184400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69871" name="AutoShape 15"/>
          <p:cNvCxnSpPr>
            <a:cxnSpLocks noChangeShapeType="1"/>
            <a:stCxn id="2169893" idx="1"/>
            <a:endCxn id="2169895" idx="3"/>
          </p:cNvCxnSpPr>
          <p:nvPr/>
        </p:nvCxnSpPr>
        <p:spPr bwMode="auto">
          <a:xfrm flipH="1">
            <a:off x="2238375" y="5499100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2169872" name="Rectangle 16"/>
          <p:cNvSpPr>
            <a:spLocks noChangeArrowheads="1"/>
          </p:cNvSpPr>
          <p:nvPr/>
        </p:nvSpPr>
        <p:spPr bwMode="auto">
          <a:xfrm>
            <a:off x="2312988" y="147796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73" name="Line 17"/>
          <p:cNvSpPr>
            <a:spLocks noChangeShapeType="1"/>
          </p:cNvSpPr>
          <p:nvPr/>
        </p:nvSpPr>
        <p:spPr bwMode="auto">
          <a:xfrm flipH="1">
            <a:off x="4354513" y="4459288"/>
            <a:ext cx="28432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69874" name="AutoShape 18"/>
          <p:cNvSpPr>
            <a:spLocks noChangeArrowheads="1"/>
          </p:cNvSpPr>
          <p:nvPr/>
        </p:nvSpPr>
        <p:spPr bwMode="auto">
          <a:xfrm>
            <a:off x="5681663" y="2184400"/>
            <a:ext cx="255587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69875" name="AutoShape 19"/>
          <p:cNvSpPr>
            <a:spLocks noChangeArrowheads="1"/>
          </p:cNvSpPr>
          <p:nvPr/>
        </p:nvSpPr>
        <p:spPr bwMode="auto">
          <a:xfrm>
            <a:off x="1212850" y="2184400"/>
            <a:ext cx="257175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69876" name="Rectangle 20"/>
          <p:cNvSpPr>
            <a:spLocks noChangeArrowheads="1"/>
          </p:cNvSpPr>
          <p:nvPr/>
        </p:nvSpPr>
        <p:spPr bwMode="auto">
          <a:xfrm>
            <a:off x="4389438" y="5108575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77" name="Rectangle 21"/>
          <p:cNvSpPr>
            <a:spLocks noChangeArrowheads="1"/>
          </p:cNvSpPr>
          <p:nvPr/>
        </p:nvSpPr>
        <p:spPr bwMode="auto">
          <a:xfrm>
            <a:off x="2147888" y="5133975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78" name="Rectangle 22"/>
          <p:cNvSpPr>
            <a:spLocks noChangeArrowheads="1"/>
          </p:cNvSpPr>
          <p:nvPr/>
        </p:nvSpPr>
        <p:spPr bwMode="auto">
          <a:xfrm>
            <a:off x="511175" y="2252663"/>
            <a:ext cx="858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properties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 of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79" name="Rectangle 23"/>
          <p:cNvSpPr>
            <a:spLocks noChangeArrowheads="1"/>
          </p:cNvSpPr>
          <p:nvPr/>
        </p:nvSpPr>
        <p:spPr bwMode="auto">
          <a:xfrm>
            <a:off x="2160588" y="2133600"/>
            <a:ext cx="76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80" name="Rectangle 24"/>
          <p:cNvSpPr>
            <a:spLocks noChangeArrowheads="1"/>
          </p:cNvSpPr>
          <p:nvPr/>
        </p:nvSpPr>
        <p:spPr bwMode="auto">
          <a:xfrm>
            <a:off x="4024313" y="5486400"/>
            <a:ext cx="857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Maps to</a:t>
            </a:r>
          </a:p>
        </p:txBody>
      </p:sp>
      <p:sp>
        <p:nvSpPr>
          <p:cNvPr id="2169881" name="Rectangle 25"/>
          <p:cNvSpPr>
            <a:spLocks noChangeArrowheads="1"/>
          </p:cNvSpPr>
          <p:nvPr/>
        </p:nvSpPr>
        <p:spPr bwMode="auto">
          <a:xfrm>
            <a:off x="3773488" y="1704975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 &lt; Defined by</a:t>
            </a:r>
          </a:p>
        </p:txBody>
      </p:sp>
      <p:sp>
        <p:nvSpPr>
          <p:cNvPr id="2169882" name="Rectangle 26"/>
          <p:cNvSpPr>
            <a:spLocks noChangeArrowheads="1"/>
          </p:cNvSpPr>
          <p:nvPr/>
        </p:nvSpPr>
        <p:spPr bwMode="auto">
          <a:xfrm>
            <a:off x="6029325" y="3903663"/>
            <a:ext cx="113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Records the</a:t>
            </a:r>
          </a:p>
          <a:p>
            <a:pPr algn="ctr"/>
            <a:r>
              <a:rPr lang="en-US" sz="1200">
                <a:solidFill>
                  <a:srgbClr val="000000"/>
                </a:solidFill>
              </a:rPr>
              <a:t>execution of</a:t>
            </a: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69883" name="Rectangle 27"/>
          <p:cNvSpPr>
            <a:spLocks noChangeArrowheads="1"/>
          </p:cNvSpPr>
          <p:nvPr/>
        </p:nvSpPr>
        <p:spPr bwMode="auto">
          <a:xfrm>
            <a:off x="3089275" y="4340225"/>
            <a:ext cx="10874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Defines a</a:t>
            </a:r>
          </a:p>
          <a:p>
            <a:r>
              <a:rPr lang="en-US" sz="1200">
                <a:solidFill>
                  <a:srgbClr val="000000"/>
                </a:solidFill>
              </a:rPr>
              <a:t>procedure for</a:t>
            </a:r>
          </a:p>
          <a:p>
            <a:r>
              <a:rPr lang="en-US" sz="1200">
                <a:solidFill>
                  <a:srgbClr val="000000"/>
                </a:solidFill>
              </a:rPr>
              <a:t>obtaining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84" name="Freeform 28"/>
          <p:cNvSpPr>
            <a:spLocks/>
          </p:cNvSpPr>
          <p:nvPr/>
        </p:nvSpPr>
        <p:spPr bwMode="auto">
          <a:xfrm>
            <a:off x="2198688" y="2092325"/>
            <a:ext cx="658812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69885" name="Rectangle 29"/>
          <p:cNvSpPr>
            <a:spLocks noChangeArrowheads="1"/>
          </p:cNvSpPr>
          <p:nvPr/>
        </p:nvSpPr>
        <p:spPr bwMode="auto">
          <a:xfrm>
            <a:off x="2286000" y="1858963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86" name="Rectangle 30"/>
          <p:cNvSpPr>
            <a:spLocks noChangeArrowheads="1"/>
          </p:cNvSpPr>
          <p:nvPr/>
        </p:nvSpPr>
        <p:spPr bwMode="auto">
          <a:xfrm>
            <a:off x="2438400" y="2924175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87" name="Freeform 31"/>
          <p:cNvSpPr>
            <a:spLocks/>
          </p:cNvSpPr>
          <p:nvPr/>
        </p:nvSpPr>
        <p:spPr bwMode="auto">
          <a:xfrm flipH="1">
            <a:off x="4368800" y="2092325"/>
            <a:ext cx="581025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69888" name="Rectangle 32"/>
          <p:cNvSpPr>
            <a:spLocks noChangeArrowheads="1"/>
          </p:cNvSpPr>
          <p:nvPr/>
        </p:nvSpPr>
        <p:spPr bwMode="auto">
          <a:xfrm>
            <a:off x="4530725" y="2057400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89" name="Rectangle 33"/>
          <p:cNvSpPr>
            <a:spLocks noChangeArrowheads="1"/>
          </p:cNvSpPr>
          <p:nvPr/>
        </p:nvSpPr>
        <p:spPr bwMode="auto">
          <a:xfrm>
            <a:off x="4373563" y="2924175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69890" name="Freeform 34"/>
          <p:cNvSpPr>
            <a:spLocks/>
          </p:cNvSpPr>
          <p:nvPr/>
        </p:nvSpPr>
        <p:spPr bwMode="auto">
          <a:xfrm flipV="1">
            <a:off x="2211388" y="4075113"/>
            <a:ext cx="6588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69891" name="Freeform 35"/>
          <p:cNvSpPr>
            <a:spLocks/>
          </p:cNvSpPr>
          <p:nvPr/>
        </p:nvSpPr>
        <p:spPr bwMode="auto">
          <a:xfrm flipH="1" flipV="1">
            <a:off x="4354513" y="4075113"/>
            <a:ext cx="5826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69892" name="Rectangle 36"/>
          <p:cNvSpPr>
            <a:spLocks noChangeArrowheads="1"/>
          </p:cNvSpPr>
          <p:nvPr/>
        </p:nvSpPr>
        <p:spPr bwMode="auto">
          <a:xfrm>
            <a:off x="2152650" y="4543425"/>
            <a:ext cx="76041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2169893" name="Rectangle 37"/>
          <p:cNvSpPr>
            <a:spLocks noChangeArrowheads="1"/>
          </p:cNvSpPr>
          <p:nvPr/>
        </p:nvSpPr>
        <p:spPr bwMode="auto">
          <a:xfrm>
            <a:off x="4918075" y="5054600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  <a:p>
            <a:pPr algn="ctr"/>
            <a:r>
              <a:rPr lang="en-US"/>
              <a:t>Property</a:t>
            </a:r>
          </a:p>
        </p:txBody>
      </p:sp>
      <p:sp>
        <p:nvSpPr>
          <p:cNvPr id="2169894" name="Rectangle 38"/>
          <p:cNvSpPr>
            <a:spLocks noChangeArrowheads="1"/>
          </p:cNvSpPr>
          <p:nvPr/>
        </p:nvSpPr>
        <p:spPr bwMode="auto">
          <a:xfrm>
            <a:off x="4918075" y="1295400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</p:txBody>
      </p:sp>
      <p:sp>
        <p:nvSpPr>
          <p:cNvPr id="2169895" name="Rectangle 39"/>
          <p:cNvSpPr>
            <a:spLocks noChangeArrowheads="1"/>
          </p:cNvSpPr>
          <p:nvPr/>
        </p:nvSpPr>
        <p:spPr bwMode="auto">
          <a:xfrm>
            <a:off x="444500" y="5054600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 Property</a:t>
            </a:r>
          </a:p>
        </p:txBody>
      </p:sp>
      <p:sp>
        <p:nvSpPr>
          <p:cNvPr id="2169896" name="Rectangle 40"/>
          <p:cNvSpPr>
            <a:spLocks noChangeArrowheads="1"/>
          </p:cNvSpPr>
          <p:nvPr/>
        </p:nvSpPr>
        <p:spPr bwMode="auto">
          <a:xfrm>
            <a:off x="444500" y="1295400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Personnel Model elements</a:t>
            </a:r>
          </a:p>
        </p:txBody>
      </p:sp>
      <p:sp>
        <p:nvSpPr>
          <p:cNvPr id="215757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7434262" cy="4895850"/>
          </a:xfrm>
        </p:spPr>
        <p:txBody>
          <a:bodyPr/>
          <a:lstStyle/>
          <a:p>
            <a:r>
              <a:rPr lang="fr-FR"/>
              <a:t>Personnel Class</a:t>
            </a:r>
          </a:p>
          <a:p>
            <a:pPr lvl="1"/>
            <a:r>
              <a:rPr lang="fr-FR"/>
              <a:t>Role specification</a:t>
            </a:r>
          </a:p>
          <a:p>
            <a:pPr lvl="1"/>
            <a:r>
              <a:rPr lang="fr-FR"/>
              <a:t>Skill specification</a:t>
            </a:r>
          </a:p>
          <a:p>
            <a:pPr lvl="1"/>
            <a:r>
              <a:rPr lang="fr-FR"/>
              <a:t>Information access profiles</a:t>
            </a:r>
          </a:p>
          <a:p>
            <a:pPr lvl="1"/>
            <a:r>
              <a:rPr lang="fr-FR"/>
              <a:t>…</a:t>
            </a:r>
          </a:p>
          <a:p>
            <a:r>
              <a:rPr lang="fr-FR"/>
              <a:t>Person</a:t>
            </a:r>
          </a:p>
          <a:p>
            <a:pPr lvl="1"/>
            <a:r>
              <a:rPr lang="fr-FR"/>
              <a:t>Specific individuals</a:t>
            </a:r>
          </a:p>
          <a:p>
            <a:r>
              <a:rPr lang="fr-FR"/>
              <a:t>Property</a:t>
            </a:r>
          </a:p>
          <a:p>
            <a:pPr lvl="1"/>
            <a:r>
              <a:rPr lang="fr-FR"/>
              <a:t>Role specification</a:t>
            </a:r>
          </a:p>
          <a:p>
            <a:pPr lvl="1"/>
            <a:r>
              <a:rPr lang="fr-FR"/>
              <a:t>Skill specification</a:t>
            </a:r>
          </a:p>
          <a:p>
            <a:pPr lvl="1"/>
            <a:r>
              <a:rPr lang="fr-FR"/>
              <a:t>Information access profiles</a:t>
            </a:r>
          </a:p>
          <a:p>
            <a:pPr lvl="1"/>
            <a:r>
              <a:rPr lang="fr-FR"/>
              <a:t>…</a:t>
            </a:r>
          </a:p>
          <a:p>
            <a:endParaRPr lang="fr-FR"/>
          </a:p>
          <a:p>
            <a:pPr lvl="1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E7DA5D-5115-4325-9B34-6D540F2A1BC5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Practice - </a:t>
            </a:r>
            <a:r>
              <a:rPr lang="en-GB" dirty="0"/>
              <a:t>Excel spreadsheet</a:t>
            </a:r>
          </a:p>
        </p:txBody>
      </p:sp>
      <p:sp>
        <p:nvSpPr>
          <p:cNvPr id="2179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(1) Properties</a:t>
            </a:r>
          </a:p>
          <a:p>
            <a:pPr lvl="1"/>
            <a:r>
              <a:rPr lang="en-GB"/>
              <a:t>Identify some typical personnel properties: name, range, </a:t>
            </a:r>
          </a:p>
          <a:p>
            <a:r>
              <a:rPr lang="en-GB"/>
              <a:t>(3) Test Specification</a:t>
            </a:r>
          </a:p>
          <a:p>
            <a:pPr lvl="1"/>
            <a:r>
              <a:rPr lang="en-GB"/>
              <a:t>Identify typical Test Specifications</a:t>
            </a:r>
          </a:p>
          <a:p>
            <a:r>
              <a:rPr lang="en-GB"/>
              <a:t>(2) Personnel classes</a:t>
            </a:r>
          </a:p>
          <a:p>
            <a:pPr lvl="1"/>
            <a:r>
              <a:rPr lang="en-GB"/>
              <a:t>Identify typical personnel classes</a:t>
            </a:r>
          </a:p>
          <a:p>
            <a:pPr lvl="2"/>
            <a:r>
              <a:rPr lang="en-GB"/>
              <a:t>Possibly multidimensional</a:t>
            </a:r>
          </a:p>
          <a:p>
            <a:r>
              <a:rPr lang="en-GB"/>
              <a:t>(4) Person</a:t>
            </a:r>
          </a:p>
          <a:p>
            <a:pPr lvl="1"/>
            <a:r>
              <a:rPr lang="en-GB"/>
              <a:t>Fill up a set of personnel master records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31D6F-DEAF-4F09-B50B-AA9CBB672A15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2_20_ISA8895_Structure_HumanAsset</a:t>
            </a:r>
            <a:endParaRPr lang="en-GB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248462-0500-40FF-A57E-1CEB1D9B06FF}" type="slidenum">
              <a:rPr lang="en-GB"/>
              <a:pPr/>
              <a:t>9</a:t>
            </a:fld>
            <a:endParaRPr lang="en-GB"/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  <a:noFill/>
          <a:ln/>
        </p:spPr>
        <p:txBody>
          <a:bodyPr lIns="0" tIns="0" rIns="0" bIns="0"/>
          <a:lstStyle/>
          <a:p>
            <a:pPr algn="ctr">
              <a:buFont typeface="Arial" charset="0"/>
              <a:buNone/>
            </a:pPr>
            <a:r>
              <a:rPr lang="en-US" sz="480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C4_ISAF-JEV-1_FR_Cours_V2</Template>
  <TotalTime>32637</TotalTime>
  <Words>411</Words>
  <Application>Microsoft Office PowerPoint</Application>
  <PresentationFormat>Affichage à l'écran (4:3)</PresentationFormat>
  <Paragraphs>212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Times New Roman</vt:lpstr>
      <vt:lpstr>Arial Narrow</vt:lpstr>
      <vt:lpstr>Arial</vt:lpstr>
      <vt:lpstr>Wingdings</vt:lpstr>
      <vt:lpstr>Arial Black</vt:lpstr>
      <vt:lpstr>Tahoma</vt:lpstr>
      <vt:lpstr>1_ppt_model</vt:lpstr>
      <vt:lpstr>Diapositive 1</vt:lpstr>
      <vt:lpstr>Agenda</vt:lpstr>
      <vt:lpstr>CC functional domains </vt:lpstr>
      <vt:lpstr>Information Elements</vt:lpstr>
      <vt:lpstr>Who’s / What’s concerned?</vt:lpstr>
      <vt:lpstr>Personnel Resource Model </vt:lpstr>
      <vt:lpstr>Personnel Model elements</vt:lpstr>
      <vt:lpstr>Practice - Excel spreadsheet</vt:lpstr>
      <vt:lpstr>Diapositive 9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CCM2-30 (en) Manufacturing Architecture - Human Asset</dc:title>
  <dc:creator>Jean Vieille</dc:creator>
  <cp:lastModifiedBy>Jean Vieille</cp:lastModifiedBy>
  <cp:revision>359</cp:revision>
  <dcterms:created xsi:type="dcterms:W3CDTF">2003-05-29T15:53:55Z</dcterms:created>
  <dcterms:modified xsi:type="dcterms:W3CDTF">2011-05-23T15:09:53Z</dcterms:modified>
</cp:coreProperties>
</file>