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2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316" r:id="rId16"/>
    <p:sldId id="271" r:id="rId17"/>
    <p:sldId id="308" r:id="rId18"/>
    <p:sldId id="309" r:id="rId19"/>
    <p:sldId id="272" r:id="rId20"/>
    <p:sldId id="274" r:id="rId21"/>
    <p:sldId id="273" r:id="rId22"/>
    <p:sldId id="275" r:id="rId23"/>
    <p:sldId id="276" r:id="rId24"/>
    <p:sldId id="277" r:id="rId25"/>
    <p:sldId id="318" r:id="rId26"/>
    <p:sldId id="301" r:id="rId27"/>
    <p:sldId id="311" r:id="rId28"/>
    <p:sldId id="302" r:id="rId29"/>
    <p:sldId id="303" r:id="rId30"/>
    <p:sldId id="304" r:id="rId31"/>
    <p:sldId id="306" r:id="rId32"/>
    <p:sldId id="307" r:id="rId33"/>
    <p:sldId id="305" r:id="rId34"/>
    <p:sldId id="315" r:id="rId35"/>
    <p:sldId id="310" r:id="rId36"/>
    <p:sldId id="313" r:id="rId37"/>
    <p:sldId id="319" r:id="rId38"/>
    <p:sldId id="314" r:id="rId39"/>
    <p:sldId id="317" r:id="rId4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EAEAEA"/>
    <a:srgbClr val="FFFFFF"/>
    <a:srgbClr val="DDDDDD"/>
    <a:srgbClr val="FFCC66"/>
    <a:srgbClr val="FF9966"/>
    <a:srgbClr val="FFFF66"/>
    <a:srgbClr val="C0C0C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124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0"/>
    </p:cViewPr>
  </p:sorterViewPr>
  <p:notesViewPr>
    <p:cSldViewPr>
      <p:cViewPr varScale="1">
        <p:scale>
          <a:sx n="50" d="100"/>
          <a:sy n="50" d="100"/>
        </p:scale>
        <p:origin x="-2724" y="-12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2075" y="111125"/>
            <a:ext cx="568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000">
                <a:latin typeface="Arial" charset="0"/>
                <a:cs typeface="Times New Roman" pitchFamily="18" charset="0"/>
              </a:defRPr>
            </a:lvl1pPr>
          </a:lstStyle>
          <a:p>
            <a:r>
              <a:rPr lang="en-GB" smtClean="0"/>
              <a:t>3_21_ISA8895_Function_PhysicalProcessControl_OpenBatch_v2_en.pptx</a:t>
            </a: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54700" y="111125"/>
            <a:ext cx="11525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000">
                <a:latin typeface="Arial" charset="0"/>
                <a:cs typeface="Times New Roman" pitchFamily="18" charset="0"/>
              </a:defRPr>
            </a:lvl1pPr>
          </a:lstStyle>
          <a:p>
            <a:fld id="{F7F2885E-CA26-43E9-AAF8-F424F9CB4E43}" type="datetime1">
              <a:rPr lang="fr-FR" smtClean="0"/>
              <a:t>10/10/2010</a:t>
            </a:fld>
            <a:endParaRPr lang="en-GB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2075" y="961390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000">
                <a:latin typeface="Arial" charset="0"/>
                <a:cs typeface="Times New Roman" pitchFamily="18" charset="0"/>
              </a:defRPr>
            </a:lvl1pPr>
          </a:lstStyle>
          <a:p>
            <a:r>
              <a:rPr lang="en-GB"/>
              <a:t>Sequencia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961390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000">
                <a:latin typeface="Arial" charset="0"/>
                <a:cs typeface="Times New Roman" pitchFamily="18" charset="0"/>
              </a:defRPr>
            </a:lvl1pPr>
          </a:lstStyle>
          <a:p>
            <a:fld id="{516A27E6-B30A-4B79-B81F-68BE7F0B0D8A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82C8C15-BC19-4919-9ECE-837DE5E00567}" type="datetime1">
              <a:rPr lang="fr-FR" smtClean="0"/>
              <a:t>10/10/2010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r>
              <a:rPr lang="en-US"/>
              <a:t>Sequencia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BA127DF6-88F9-4A0A-8B36-4E90FF7DE60E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C7D5077-12EA-4B97-A675-5A13C80E67CF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FA6D-CDEA-4D30-BB4F-D72AE4A48292}" type="slidenum">
              <a:rPr lang="en-US"/>
              <a:pPr/>
              <a:t>1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AC97A5-928A-4398-AD28-69996EA95EA2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6D75C-4423-4496-8388-3BE30523CFAF}" type="slidenum">
              <a:rPr lang="en-US"/>
              <a:pPr/>
              <a:t>10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431472B-855E-409C-AE45-16250B7BC463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7082A-7498-4D5E-95E5-D0DF8D58D3FC}" type="slidenum">
              <a:rPr lang="en-US"/>
              <a:pPr/>
              <a:t>11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1EAC419-50B8-441F-9B51-BD82234D5A4B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99CCE-849E-47C2-B965-CD076D89A6CA}" type="slidenum">
              <a:rPr lang="en-US"/>
              <a:pPr/>
              <a:t>12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F334F45-F426-41D3-8BC0-50450C94FED1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1199C-8F0E-4ABC-B7B4-353EADBFDCA0}" type="slidenum">
              <a:rPr lang="en-US"/>
              <a:pPr/>
              <a:t>13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60E37A-D41A-4B2E-93E0-968F5E6DAE1E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03F16-A9F1-4321-936C-D39E613B591B}" type="slidenum">
              <a:rPr lang="en-US"/>
              <a:pPr/>
              <a:t>14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AED21F7-C723-4259-82B2-C7220D32DBBA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5305E-CD39-4A79-8484-9370F15FFE12}" type="slidenum">
              <a:rPr lang="en-US"/>
              <a:pPr/>
              <a:t>15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2E41511-E7D7-412A-9DD1-E918E76AD55D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7EC0D-BB0D-46A8-8C21-5E4BB61ADFD1}" type="slidenum">
              <a:rPr lang="en-US"/>
              <a:pPr/>
              <a:t>16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2A9BBE8-C9F8-420C-BE26-3F35516995B9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8C7AA-A7E2-4B94-A7DE-02BB3D5BCC0F}" type="slidenum">
              <a:rPr lang="en-US"/>
              <a:pPr/>
              <a:t>17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3653D7-096F-4CF6-BEF8-41C858FEAED5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A582B-D523-4B15-9EF2-8EE2FF78C21D}" type="slidenum">
              <a:rPr lang="en-US"/>
              <a:pPr/>
              <a:t>18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149AE7-A523-41EC-945E-543E72EEA625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62693-F027-4A4E-89F0-2D077D8A2284}" type="slidenum">
              <a:rPr lang="en-US"/>
              <a:pPr/>
              <a:t>19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32EEA5D-3567-4343-8A2B-0E42E626A7AB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FD04-99D0-4242-8D18-0E6120CF268A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6F9694-072B-46B4-BA45-991DBFB5A88A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52F01-ABC3-436D-854F-B7FD2D7CE6F9}" type="slidenum">
              <a:rPr lang="en-US"/>
              <a:pPr/>
              <a:t>20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834F35E-E7AB-4530-831F-C6F22CC65974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A366A-94A2-4B8E-A087-F4BD70B38968}" type="slidenum">
              <a:rPr lang="en-US"/>
              <a:pPr/>
              <a:t>21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B235FD5-5272-48E5-89AF-C724D9907B44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350C1-F2EC-49B6-8A7C-6552CFE90817}" type="slidenum">
              <a:rPr lang="en-US"/>
              <a:pPr/>
              <a:t>22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5FD5DAD-427C-48E1-820B-3BBAD2F150A2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5C71D-8ECE-4970-BB21-D6A46DA613AE}" type="slidenum">
              <a:rPr lang="en-US"/>
              <a:pPr/>
              <a:t>23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6FE060-9F26-476A-AD32-66146C00064A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70D1F-92AA-4101-909F-69087F1CBF04}" type="slidenum">
              <a:rPr lang="en-US"/>
              <a:pPr/>
              <a:t>24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A6D4059-6B26-4921-A8F3-BDF879DA1A8D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22981-8575-41C6-8A46-CDE252A1E4B7}" type="slidenum">
              <a:rPr lang="en-US"/>
              <a:pPr/>
              <a:t>25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503AF0-4868-444E-8CA6-7527BAF16A6C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5FBF3-1D8A-4AD6-B6B2-05C69176CE58}" type="slidenum">
              <a:rPr lang="en-US"/>
              <a:pPr/>
              <a:t>26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B58E263-4837-4170-8554-4931A41615DD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8457D-91A7-485D-B851-3CBEF1360656}" type="slidenum">
              <a:rPr lang="en-US"/>
              <a:pPr/>
              <a:t>27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E49A14B-45BD-4E22-B025-84D48640F1BF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E1A4E-64FD-4341-9CC8-414410AF3606}" type="slidenum">
              <a:rPr lang="en-US"/>
              <a:pPr/>
              <a:t>28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F799859-6DB1-4886-885F-392BF3DC9245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9BF73-64CE-442D-8ADF-F6474FD10937}" type="slidenum">
              <a:rPr lang="en-US"/>
              <a:pPr/>
              <a:t>29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0F94688-0C4D-44C7-B783-B01181C0ADBE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BB31B-78E7-4189-8AE1-FEECF1443B4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79FC52-7A0E-4B41-B033-B34906FD5CE1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E0C2C-00E1-41AD-8BEE-2B686FBF1596}" type="slidenum">
              <a:rPr lang="en-US"/>
              <a:pPr/>
              <a:t>30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D69DBEC-B723-4B8F-9E99-CAFF78C03079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C7CBD-FA90-49B0-BF10-8A748CEFFF7F}" type="slidenum">
              <a:rPr lang="en-US"/>
              <a:pPr/>
              <a:t>31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4626330-39C4-4FCC-AA8F-1E8D110CE8F4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D36A1-8160-49BC-B4D1-B14B0CC7CBD3}" type="slidenum">
              <a:rPr lang="en-US"/>
              <a:pPr/>
              <a:t>32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BE1B0E7-F0D0-43E7-88CE-FEF1BAC6A011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9745E-FBB2-419C-8D87-95FC9899D94E}" type="slidenum">
              <a:rPr lang="en-US"/>
              <a:pPr/>
              <a:t>33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3E3D93B-EB9A-4C90-8C46-27D36F32311E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78BCC-D796-44AB-A410-75959483B315}" type="slidenum">
              <a:rPr lang="en-US"/>
              <a:pPr/>
              <a:t>34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B2DEA9-2F41-42E8-891B-9DF3DEE65B2E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CABC6-E534-4493-9138-C5F8EA8BB5CE}" type="slidenum">
              <a:rPr lang="en-US"/>
              <a:pPr/>
              <a:t>35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0D91362-0FF1-445E-9CC4-392B0A9BB6F9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402C1-7ACC-4F73-9F85-6A1953E43E00}" type="slidenum">
              <a:rPr lang="en-US"/>
              <a:pPr/>
              <a:t>36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FA1B25A-692F-4B61-97C6-3615D0FFC151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FC8FA-20E4-4939-AAEF-6DA0BD8DEF3D}" type="slidenum">
              <a:rPr lang="en-US"/>
              <a:pPr/>
              <a:t>37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E61EC1F-4071-4DA7-9A34-77F2F401DF1D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BB4C8-B322-4912-9F1B-B1A06B5224BE}" type="slidenum">
              <a:rPr lang="en-US"/>
              <a:pPr/>
              <a:t>38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45424E2-E8A7-48D0-AD74-18949147FFDB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7002B-36C1-4B7F-B065-0800B8C65512}" type="slidenum">
              <a:rPr lang="en-US"/>
              <a:pPr/>
              <a:t>39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899764-3B61-4025-A759-CCA44C0989A7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97DCD-4FDA-4CD1-9D0A-77A6EED743A9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628A4D-9885-4D25-923F-20C06F73051D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3E6FF-7DCE-4BC7-A98F-A2D165DA5129}" type="slidenum">
              <a:rPr lang="en-US"/>
              <a:pPr/>
              <a:t>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39EBDD-7AC0-4C38-8689-CE4C045F6E91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ED397-7327-477C-9037-40A0301715C3}" type="slidenum">
              <a:rPr lang="en-US"/>
              <a:pPr/>
              <a:t>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C3493AC-1774-44E7-B2B4-12690D9250DC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A8950-B169-4F30-80D5-5DCAD28B1886}" type="slidenum">
              <a:rPr lang="en-US"/>
              <a:pPr/>
              <a:t>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D85224-2393-4877-98BD-1D838D643AE9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FCA04-243A-48A8-95DE-9960A2B67FE2}" type="slidenum">
              <a:rPr lang="en-US"/>
              <a:pPr/>
              <a:t>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19DAB9A-D838-4551-AD03-5278FC29F4AC}" type="datetime1">
              <a:rPr lang="fr-FR" smtClean="0"/>
              <a:t>10/10/2010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Sequencia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01B4F-A903-4F05-BC8A-789EEB1E51A7}" type="slidenum">
              <a:rPr lang="en-US"/>
              <a:pPr/>
              <a:t>9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2200" y="1524000"/>
            <a:ext cx="6934200" cy="1447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5613" y="3886200"/>
            <a:ext cx="5710237" cy="1600200"/>
          </a:xfrm>
          <a:effectLst>
            <a:outerShdw dist="35921" dir="2700000" algn="ctr" rotWithShape="0">
              <a:srgbClr val="DDDDDD">
                <a:alpha val="50000"/>
              </a:srgbClr>
            </a:outerShdw>
          </a:effectLst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1476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2195736" y="6237312"/>
            <a:ext cx="4824536" cy="163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3_21_ISA8895_Function_PhysicalProcessControl_OpenBatch_v2_en.pptx</a:t>
            </a:r>
            <a:endParaRPr lang="en-US" dirty="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14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Page: </a:t>
            </a:r>
            <a:fld id="{B0E296E1-BD76-4EF8-9834-3171073CB67A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5138" name="Picture 18" descr="SEQ PowerPoint Foo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</p:spPr>
      </p:pic>
      <p:pic>
        <p:nvPicPr>
          <p:cNvPr id="5139" name="Picture 19" descr="S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9275" y="149225"/>
            <a:ext cx="731838" cy="1371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Page: </a:t>
            </a:r>
            <a:fld id="{E3C5D042-44ED-493A-9558-EB271518DE8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Page: </a:t>
            </a:r>
            <a:fld id="{6D2C6538-03BD-478B-8255-68188072DD8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11760" y="6256338"/>
            <a:ext cx="4392488" cy="1969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Page: </a:t>
            </a:r>
            <a:fld id="{DFEB18E7-7DE1-4DEF-BEE8-CDB3734CA6E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Page: </a:t>
            </a:r>
            <a:fld id="{E1F2407D-C7FB-410D-89E8-C8BE2E4658F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9413"/>
            <a:ext cx="40386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9413"/>
            <a:ext cx="40386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Page: </a:t>
            </a:r>
            <a:fld id="{A1CD9D0D-E08D-49EE-B64A-3861A8B39FC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Page: </a:t>
            </a:r>
            <a:fld id="{65297435-A143-4687-B45F-9B5087539E0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Page: </a:t>
            </a:r>
            <a:fld id="{E7F9486F-61CB-46A1-B219-668B69828A0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Page: </a:t>
            </a:r>
            <a:fld id="{B412F1AA-5223-4D67-B95F-AEA0FDEDCD3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Page: </a:t>
            </a:r>
            <a:fld id="{E2747421-216A-4CE0-B8CD-1BEAEEADC12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Page: </a:t>
            </a:r>
            <a:fld id="{42D60E74-9EBB-48C9-85F5-2175AE00908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9413"/>
            <a:ext cx="82296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AEAEA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19050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752" y="6237312"/>
            <a:ext cx="4464496" cy="1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r>
              <a:rPr lang="en-US" dirty="0" smtClean="0"/>
              <a:t>3_21_ISA8895_Function_PhysicalProcessControl_OpenBatch_v2_en.pptx</a:t>
            </a:r>
            <a:endParaRPr lang="en-US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3638"/>
            <a:ext cx="19050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Page: </a:t>
            </a:r>
            <a:fld id="{37E0A98E-3AC1-437D-976D-7038305B2DBD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1043" name="Picture 19" descr="SEQ PowerPoint Foot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91288"/>
            <a:ext cx="9144000" cy="361950"/>
          </a:xfrm>
          <a:prstGeom prst="rect">
            <a:avLst/>
          </a:prstGeom>
          <a:noFill/>
        </p:spPr>
      </p:pic>
      <p:pic>
        <p:nvPicPr>
          <p:cNvPr id="1046" name="Picture 22" descr="Seq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69275" y="149225"/>
            <a:ext cx="731838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18.png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2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8.png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6.xml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Sequencia</a:t>
            </a:r>
            <a:br>
              <a:rPr lang="en-US"/>
            </a:br>
            <a:r>
              <a:rPr lang="en-US"/>
              <a:t>Partner Tools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 Minute OpenBatch</a:t>
            </a:r>
          </a:p>
          <a:p>
            <a:r>
              <a:rPr lang="en-US"/>
              <a:t>Review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B0E296E1-BD76-4EF8-9834-3171073CB67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701800"/>
            <a:ext cx="5195888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3200400" cy="4522787"/>
          </a:xfrm>
        </p:spPr>
        <p:txBody>
          <a:bodyPr/>
          <a:lstStyle/>
          <a:p>
            <a:r>
              <a:rPr lang="en-US" sz="1800"/>
              <a:t>Equipment phases define what the basic processing equipment is capable of doing</a:t>
            </a:r>
          </a:p>
          <a:p>
            <a:pPr lvl="1"/>
            <a:r>
              <a:rPr lang="en-US" sz="1600"/>
              <a:t>Such as heating, mixing, adding ingredients, transferring materials, …</a:t>
            </a:r>
          </a:p>
          <a:p>
            <a:r>
              <a:rPr lang="en-US" sz="1800"/>
              <a:t>Each phase is a minor processing action on the batch </a:t>
            </a:r>
          </a:p>
          <a:p>
            <a:r>
              <a:rPr lang="en-US" sz="1800"/>
              <a:t>It does not matter if the function is performed manually or automatically</a:t>
            </a:r>
          </a:p>
          <a:p>
            <a:endParaRPr lang="en-US" sz="18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 Phase - </a:t>
            </a:r>
            <a:br>
              <a:rPr lang="en-US"/>
            </a:br>
            <a:r>
              <a:rPr lang="en-US"/>
              <a:t>Basic Equipment Capability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343400" y="1676400"/>
            <a:ext cx="4495800" cy="976313"/>
          </a:xfrm>
          <a:prstGeom prst="wedgeRoundRectCallout">
            <a:avLst>
              <a:gd name="adj1" fmla="val -9532"/>
              <a:gd name="adj2" fmla="val 1280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600">
                <a:latin typeface="Arial" charset="0"/>
              </a:rPr>
              <a:t>Define a phase and drop it onto the unit definition.  This defines an equipment capability available in the unit.</a:t>
            </a: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25" y="3492500"/>
            <a:ext cx="1590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5638800" y="4481513"/>
            <a:ext cx="2819400" cy="895350"/>
          </a:xfrm>
          <a:prstGeom prst="wedgeRoundRectCallout">
            <a:avLst>
              <a:gd name="adj1" fmla="val -71227"/>
              <a:gd name="adj2" fmla="val -6822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Define the parameters sent to the phase from the recipe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181600" y="2057400"/>
            <a:ext cx="3349625" cy="1409700"/>
          </a:xfrm>
          <a:prstGeom prst="cloudCallout">
            <a:avLst>
              <a:gd name="adj1" fmla="val -61657"/>
              <a:gd name="adj2" fmla="val 6497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The parameter may be used by the controller logic, or referenced in manual instructions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Parameters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2438400" cy="4522787"/>
          </a:xfrm>
        </p:spPr>
        <p:txBody>
          <a:bodyPr/>
          <a:lstStyle/>
          <a:p>
            <a:r>
              <a:rPr lang="en-US" sz="1800"/>
              <a:t>Phases may have parameters</a:t>
            </a:r>
          </a:p>
          <a:p>
            <a:r>
              <a:rPr lang="en-US" sz="1800"/>
              <a:t>Parameters define information to be sent to the phase before it executes</a:t>
            </a:r>
          </a:p>
          <a:p>
            <a:r>
              <a:rPr lang="en-US" sz="1800"/>
              <a:t>Examples are</a:t>
            </a:r>
          </a:p>
          <a:p>
            <a:pPr lvl="1"/>
            <a:r>
              <a:rPr lang="en-US" sz="1600"/>
              <a:t>temperature setpoints</a:t>
            </a:r>
          </a:p>
          <a:p>
            <a:pPr lvl="1"/>
            <a:r>
              <a:rPr lang="en-US" sz="1600"/>
              <a:t>materials to be added</a:t>
            </a:r>
          </a:p>
          <a:p>
            <a:pPr lvl="1"/>
            <a:r>
              <a:rPr lang="en-US" sz="1600"/>
              <a:t>amount to be added</a:t>
            </a:r>
          </a:p>
          <a:p>
            <a:pPr lvl="1"/>
            <a:r>
              <a:rPr lang="en-US" sz="1600"/>
              <a:t>mixing times</a:t>
            </a:r>
          </a:p>
          <a:p>
            <a:pPr lvl="1"/>
            <a:r>
              <a:rPr lang="en-US" sz="1600"/>
              <a:t>heating times</a:t>
            </a:r>
          </a:p>
          <a:p>
            <a:pPr lvl="1"/>
            <a:r>
              <a:rPr lang="en-US" sz="1600"/>
              <a:t>...</a:t>
            </a: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429000"/>
            <a:ext cx="933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19800" y="1676400"/>
            <a:ext cx="2743200" cy="4522788"/>
          </a:xfrm>
        </p:spPr>
        <p:txBody>
          <a:bodyPr/>
          <a:lstStyle/>
          <a:p>
            <a:r>
              <a:rPr lang="en-US" sz="1800"/>
              <a:t>Phases may report back values during or after their execution</a:t>
            </a:r>
          </a:p>
          <a:p>
            <a:r>
              <a:rPr lang="en-US" sz="1800"/>
              <a:t>Such as</a:t>
            </a:r>
          </a:p>
          <a:p>
            <a:pPr lvl="1"/>
            <a:r>
              <a:rPr lang="en-US" sz="1600"/>
              <a:t>Actual amount added</a:t>
            </a:r>
          </a:p>
          <a:p>
            <a:pPr lvl="1"/>
            <a:r>
              <a:rPr lang="en-US" sz="1600"/>
              <a:t>Actual temperature</a:t>
            </a:r>
          </a:p>
          <a:p>
            <a:pPr lvl="1"/>
            <a:r>
              <a:rPr lang="en-US" sz="1600"/>
              <a:t>Actual pressure</a:t>
            </a:r>
          </a:p>
          <a:p>
            <a:r>
              <a:rPr lang="en-US" sz="1800"/>
              <a:t>Report parameters may be manually entered by the operator or automatically collected by control equipment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2895600" y="3740150"/>
            <a:ext cx="2819400" cy="1289050"/>
          </a:xfrm>
          <a:prstGeom prst="wedgeRoundRectCallout">
            <a:avLst>
              <a:gd name="adj1" fmla="val -102870"/>
              <a:gd name="adj2" fmla="val -13830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Define the parameters reported back to the recipe from the phase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133600" y="1377950"/>
            <a:ext cx="3349625" cy="1735138"/>
          </a:xfrm>
          <a:prstGeom prst="cloudCallout">
            <a:avLst>
              <a:gd name="adj1" fmla="val -64931"/>
              <a:gd name="adj2" fmla="val -1980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The reports are sent back by the controller logic, or entered by operators for manual phases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 Parameters</a:t>
            </a:r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682750"/>
            <a:ext cx="1236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 autoUpdateAnimBg="0"/>
      <p:bldP spid="4506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2971800" y="2846388"/>
            <a:ext cx="2819400" cy="631825"/>
          </a:xfrm>
          <a:prstGeom prst="wedgeRoundRectCallout">
            <a:avLst>
              <a:gd name="adj1" fmla="val 8500"/>
              <a:gd name="adj2" fmla="val 15603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This defines the interface to controller logic.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4419600" y="1524000"/>
            <a:ext cx="3729038" cy="1409700"/>
          </a:xfrm>
          <a:prstGeom prst="cloudCallout">
            <a:avLst>
              <a:gd name="adj1" fmla="val -44125"/>
              <a:gd name="adj2" fmla="val 14921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These are tags in the DCS, or registers in the PLC that the controller logic uses to communicate to OpenBatch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 Interface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49413"/>
            <a:ext cx="2514600" cy="4522787"/>
          </a:xfrm>
        </p:spPr>
        <p:txBody>
          <a:bodyPr/>
          <a:lstStyle/>
          <a:p>
            <a:r>
              <a:rPr lang="en-US" sz="1800"/>
              <a:t>The equipment editor is where you specify the interface to the control equipment for the phase</a:t>
            </a:r>
          </a:p>
          <a:p>
            <a:r>
              <a:rPr lang="en-US" sz="1800"/>
              <a:t>The interface can be DDE or OPC to PLC or DCS systems</a:t>
            </a:r>
          </a:p>
          <a:p>
            <a:r>
              <a:rPr lang="en-US" sz="1800"/>
              <a:t>The interface may be an annotated SOP document for manual operations using Procedure Manager</a:t>
            </a: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2863" y="3962400"/>
            <a:ext cx="12811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 autoUpdateAnimBg="0"/>
      <p:bldP spid="4710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Manual or Automated Functions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Equipment phases may be executed in control equipment, such as DCS or PLC systems</a:t>
            </a:r>
          </a:p>
          <a:p>
            <a:r>
              <a:rPr lang="en-US" sz="2000"/>
              <a:t>Equipment phases may be executed manually, where instructions are presented to operators using Sequencia's Procedure Manager</a:t>
            </a:r>
          </a:p>
        </p:txBody>
      </p:sp>
      <p:grpSp>
        <p:nvGrpSpPr>
          <p:cNvPr id="48748" name="Group 620"/>
          <p:cNvGrpSpPr>
            <a:grpSpLocks/>
          </p:cNvGrpSpPr>
          <p:nvPr/>
        </p:nvGrpSpPr>
        <p:grpSpPr bwMode="auto">
          <a:xfrm>
            <a:off x="4105275" y="3276600"/>
            <a:ext cx="1163638" cy="1419225"/>
            <a:chOff x="1440" y="2112"/>
            <a:chExt cx="733" cy="894"/>
          </a:xfrm>
        </p:grpSpPr>
        <p:pic>
          <p:nvPicPr>
            <p:cNvPr id="48133" name="Picture 5" descr="spiralconvey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2112"/>
              <a:ext cx="528" cy="528"/>
            </a:xfrm>
            <a:prstGeom prst="rect">
              <a:avLst/>
            </a:prstGeom>
            <a:noFill/>
          </p:spPr>
        </p:pic>
        <p:sp>
          <p:nvSpPr>
            <p:cNvPr id="48746" name="Text Box 618"/>
            <p:cNvSpPr txBox="1">
              <a:spLocks noChangeArrowheads="1"/>
            </p:cNvSpPr>
            <p:nvPr/>
          </p:nvSpPr>
          <p:spPr bwMode="auto">
            <a:xfrm>
              <a:off x="1440" y="2640"/>
              <a:ext cx="73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Tahoma" pitchFamily="34" charset="0"/>
                </a:rPr>
                <a:t>Automated</a:t>
              </a:r>
            </a:p>
            <a:p>
              <a:pPr algn="ctr"/>
              <a:r>
                <a:rPr lang="en-US" sz="1600">
                  <a:latin typeface="Tahoma" pitchFamily="34" charset="0"/>
                </a:rPr>
                <a:t>Phase</a:t>
              </a:r>
            </a:p>
          </p:txBody>
        </p:sp>
      </p:grpSp>
      <p:grpSp>
        <p:nvGrpSpPr>
          <p:cNvPr id="48749" name="Group 621"/>
          <p:cNvGrpSpPr>
            <a:grpSpLocks/>
          </p:cNvGrpSpPr>
          <p:nvPr/>
        </p:nvGrpSpPr>
        <p:grpSpPr bwMode="auto">
          <a:xfrm>
            <a:off x="762000" y="3276600"/>
            <a:ext cx="876300" cy="1419225"/>
            <a:chOff x="1824" y="3168"/>
            <a:chExt cx="552" cy="894"/>
          </a:xfrm>
        </p:grpSpPr>
        <p:pic>
          <p:nvPicPr>
            <p:cNvPr id="48132" name="Picture 4" descr="LGM-Du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3168"/>
              <a:ext cx="552" cy="552"/>
            </a:xfrm>
            <a:prstGeom prst="rect">
              <a:avLst/>
            </a:prstGeom>
            <a:noFill/>
          </p:spPr>
        </p:pic>
        <p:sp>
          <p:nvSpPr>
            <p:cNvPr id="48747" name="Text Box 619"/>
            <p:cNvSpPr txBox="1">
              <a:spLocks noChangeArrowheads="1"/>
            </p:cNvSpPr>
            <p:nvPr/>
          </p:nvSpPr>
          <p:spPr bwMode="auto">
            <a:xfrm>
              <a:off x="1835" y="3696"/>
              <a:ext cx="5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Tahoma" pitchFamily="34" charset="0"/>
                </a:rPr>
                <a:t>Manual</a:t>
              </a:r>
            </a:p>
            <a:p>
              <a:pPr algn="ctr"/>
              <a:r>
                <a:rPr lang="en-US" sz="1600">
                  <a:latin typeface="Tahoma" pitchFamily="34" charset="0"/>
                </a:rPr>
                <a:t>Phase</a:t>
              </a:r>
            </a:p>
          </p:txBody>
        </p:sp>
      </p:grpSp>
      <p:grpSp>
        <p:nvGrpSpPr>
          <p:cNvPr id="48759" name="Group 631"/>
          <p:cNvGrpSpPr>
            <a:grpSpLocks/>
          </p:cNvGrpSpPr>
          <p:nvPr/>
        </p:nvGrpSpPr>
        <p:grpSpPr bwMode="auto">
          <a:xfrm>
            <a:off x="1524000" y="3505200"/>
            <a:ext cx="2076450" cy="2743200"/>
            <a:chOff x="960" y="2208"/>
            <a:chExt cx="1308" cy="1728"/>
          </a:xfrm>
        </p:grpSpPr>
        <p:sp>
          <p:nvSpPr>
            <p:cNvPr id="48663" name="AutoShape 535"/>
            <p:cNvSpPr>
              <a:spLocks noChangeArrowheads="1"/>
            </p:cNvSpPr>
            <p:nvPr/>
          </p:nvSpPr>
          <p:spPr bwMode="auto">
            <a:xfrm>
              <a:off x="960" y="3072"/>
              <a:ext cx="816" cy="864"/>
            </a:xfrm>
            <a:prstGeom prst="flowChartMultidocumen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200">
                  <a:latin typeface="Arial" charset="0"/>
                </a:rPr>
                <a:t>Step 1: Check  vessel</a:t>
              </a:r>
            </a:p>
            <a:p>
              <a:r>
                <a:rPr lang="en-US" sz="1200">
                  <a:latin typeface="Arial" charset="0"/>
                </a:rPr>
                <a:t>Step 2: Open the drain valve</a:t>
              </a:r>
            </a:p>
            <a:p>
              <a:r>
                <a:rPr lang="en-US" sz="1200">
                  <a:latin typeface="Arial" charset="0"/>
                </a:rPr>
                <a:t>...</a:t>
              </a:r>
            </a:p>
          </p:txBody>
        </p:sp>
        <p:sp>
          <p:nvSpPr>
            <p:cNvPr id="48751" name="Arc 623"/>
            <p:cNvSpPr>
              <a:spLocks/>
            </p:cNvSpPr>
            <p:nvPr/>
          </p:nvSpPr>
          <p:spPr bwMode="auto">
            <a:xfrm>
              <a:off x="1056" y="2352"/>
              <a:ext cx="384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752" name="Rectangle 624"/>
            <p:cNvSpPr>
              <a:spLocks noChangeArrowheads="1"/>
            </p:cNvSpPr>
            <p:nvPr/>
          </p:nvSpPr>
          <p:spPr bwMode="auto">
            <a:xfrm>
              <a:off x="1248" y="2208"/>
              <a:ext cx="102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ahoma" pitchFamily="34" charset="0"/>
                </a:rPr>
                <a:t>Identify document</a:t>
              </a:r>
            </a:p>
            <a:p>
              <a:pPr algn="ctr"/>
              <a:r>
                <a:rPr lang="en-US" sz="1400">
                  <a:latin typeface="Tahoma" pitchFamily="34" charset="0"/>
                </a:rPr>
                <a:t>that specifies how</a:t>
              </a:r>
            </a:p>
            <a:p>
              <a:pPr algn="ctr"/>
              <a:r>
                <a:rPr lang="en-US" sz="1400">
                  <a:latin typeface="Tahoma" pitchFamily="34" charset="0"/>
                </a:rPr>
                <a:t>to accomplish</a:t>
              </a:r>
            </a:p>
            <a:p>
              <a:pPr algn="ctr"/>
              <a:r>
                <a:rPr lang="en-US" sz="1400">
                  <a:latin typeface="Tahoma" pitchFamily="34" charset="0"/>
                </a:rPr>
                <a:t>the function</a:t>
              </a:r>
            </a:p>
          </p:txBody>
        </p:sp>
      </p:grpSp>
      <p:grpSp>
        <p:nvGrpSpPr>
          <p:cNvPr id="48761" name="Group 633"/>
          <p:cNvGrpSpPr>
            <a:grpSpLocks/>
          </p:cNvGrpSpPr>
          <p:nvPr/>
        </p:nvGrpSpPr>
        <p:grpSpPr bwMode="auto">
          <a:xfrm>
            <a:off x="4191000" y="3505200"/>
            <a:ext cx="4648200" cy="2795588"/>
            <a:chOff x="2640" y="2208"/>
            <a:chExt cx="2928" cy="1761"/>
          </a:xfrm>
        </p:grpSpPr>
        <p:pic>
          <p:nvPicPr>
            <p:cNvPr id="48134" name="Picture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0" y="3456"/>
              <a:ext cx="697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8137" name="Group 9"/>
            <p:cNvGrpSpPr>
              <a:grpSpLocks/>
            </p:cNvGrpSpPr>
            <p:nvPr/>
          </p:nvGrpSpPr>
          <p:grpSpPr bwMode="auto">
            <a:xfrm>
              <a:off x="4506" y="3335"/>
              <a:ext cx="1062" cy="601"/>
              <a:chOff x="464" y="2158"/>
              <a:chExt cx="1542" cy="841"/>
            </a:xfrm>
          </p:grpSpPr>
          <p:grpSp>
            <p:nvGrpSpPr>
              <p:cNvPr id="48138" name="Group 10"/>
              <p:cNvGrpSpPr>
                <a:grpSpLocks/>
              </p:cNvGrpSpPr>
              <p:nvPr/>
            </p:nvGrpSpPr>
            <p:grpSpPr bwMode="auto">
              <a:xfrm>
                <a:off x="464" y="2178"/>
                <a:ext cx="608" cy="821"/>
                <a:chOff x="464" y="2178"/>
                <a:chExt cx="608" cy="821"/>
              </a:xfrm>
            </p:grpSpPr>
            <p:sp>
              <p:nvSpPr>
                <p:cNvPr id="48139" name="Freeform 11"/>
                <p:cNvSpPr>
                  <a:spLocks/>
                </p:cNvSpPr>
                <p:nvPr/>
              </p:nvSpPr>
              <p:spPr bwMode="auto">
                <a:xfrm>
                  <a:off x="646" y="2847"/>
                  <a:ext cx="315" cy="152"/>
                </a:xfrm>
                <a:custGeom>
                  <a:avLst/>
                  <a:gdLst/>
                  <a:ahLst/>
                  <a:cxnLst>
                    <a:cxn ang="0">
                      <a:pos x="291" y="0"/>
                    </a:cxn>
                    <a:cxn ang="0">
                      <a:pos x="0" y="75"/>
                    </a:cxn>
                    <a:cxn ang="0">
                      <a:pos x="23" y="151"/>
                    </a:cxn>
                    <a:cxn ang="0">
                      <a:pos x="314" y="78"/>
                    </a:cxn>
                    <a:cxn ang="0">
                      <a:pos x="291" y="0"/>
                    </a:cxn>
                  </a:cxnLst>
                  <a:rect l="0" t="0" r="r" b="b"/>
                  <a:pathLst>
                    <a:path w="315" h="152">
                      <a:moveTo>
                        <a:pt x="291" y="0"/>
                      </a:moveTo>
                      <a:lnTo>
                        <a:pt x="0" y="75"/>
                      </a:lnTo>
                      <a:lnTo>
                        <a:pt x="23" y="151"/>
                      </a:lnTo>
                      <a:lnTo>
                        <a:pt x="314" y="78"/>
                      </a:lnTo>
                      <a:lnTo>
                        <a:pt x="29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14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663" y="2740"/>
                  <a:ext cx="0" cy="17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41" name="Line 13"/>
                <p:cNvSpPr>
                  <a:spLocks noChangeShapeType="1"/>
                </p:cNvSpPr>
                <p:nvPr/>
              </p:nvSpPr>
              <p:spPr bwMode="auto">
                <a:xfrm>
                  <a:off x="926" y="2682"/>
                  <a:ext cx="0" cy="1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4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675" y="2710"/>
                  <a:ext cx="243" cy="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43" name="Line 15"/>
                <p:cNvSpPr>
                  <a:spLocks noChangeShapeType="1"/>
                </p:cNvSpPr>
                <p:nvPr/>
              </p:nvSpPr>
              <p:spPr bwMode="auto">
                <a:xfrm>
                  <a:off x="679" y="2769"/>
                  <a:ext cx="0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44" name="Line 16"/>
                <p:cNvSpPr>
                  <a:spLocks noChangeShapeType="1"/>
                </p:cNvSpPr>
                <p:nvPr/>
              </p:nvSpPr>
              <p:spPr bwMode="auto">
                <a:xfrm>
                  <a:off x="914" y="2710"/>
                  <a:ext cx="0" cy="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4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75" y="2748"/>
                  <a:ext cx="243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4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75" y="2787"/>
                  <a:ext cx="243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4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914" y="2779"/>
                  <a:ext cx="0" cy="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4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79" y="2840"/>
                  <a:ext cx="0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4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675" y="2826"/>
                  <a:ext cx="243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5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635" y="2668"/>
                  <a:ext cx="304" cy="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51" name="Line 23"/>
                <p:cNvSpPr>
                  <a:spLocks noChangeShapeType="1"/>
                </p:cNvSpPr>
                <p:nvPr/>
              </p:nvSpPr>
              <p:spPr bwMode="auto">
                <a:xfrm>
                  <a:off x="600" y="2938"/>
                  <a:ext cx="65" cy="5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52" name="Line 24"/>
                <p:cNvSpPr>
                  <a:spLocks noChangeShapeType="1"/>
                </p:cNvSpPr>
                <p:nvPr/>
              </p:nvSpPr>
              <p:spPr bwMode="auto">
                <a:xfrm>
                  <a:off x="464" y="2824"/>
                  <a:ext cx="67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5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600" y="2918"/>
                  <a:ext cx="42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54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464" y="2804"/>
                  <a:ext cx="44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55" name="Line 27"/>
                <p:cNvSpPr>
                  <a:spLocks noChangeShapeType="1"/>
                </p:cNvSpPr>
                <p:nvPr/>
              </p:nvSpPr>
              <p:spPr bwMode="auto">
                <a:xfrm>
                  <a:off x="516" y="2812"/>
                  <a:ext cx="15" cy="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56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531" y="2876"/>
                  <a:ext cx="24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57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508" y="2803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58" name="Line 30"/>
                <p:cNvSpPr>
                  <a:spLocks noChangeShapeType="1"/>
                </p:cNvSpPr>
                <p:nvPr/>
              </p:nvSpPr>
              <p:spPr bwMode="auto">
                <a:xfrm>
                  <a:off x="532" y="2803"/>
                  <a:ext cx="15" cy="6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59" name="Line 31"/>
                <p:cNvSpPr>
                  <a:spLocks noChangeShapeType="1"/>
                </p:cNvSpPr>
                <p:nvPr/>
              </p:nvSpPr>
              <p:spPr bwMode="auto">
                <a:xfrm>
                  <a:off x="555" y="2880"/>
                  <a:ext cx="53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6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535" y="2473"/>
                  <a:ext cx="0" cy="3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6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512" y="2498"/>
                  <a:ext cx="0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62" name="Line 34"/>
                <p:cNvSpPr>
                  <a:spLocks noChangeShapeType="1"/>
                </p:cNvSpPr>
                <p:nvPr/>
              </p:nvSpPr>
              <p:spPr bwMode="auto">
                <a:xfrm>
                  <a:off x="669" y="2919"/>
                  <a:ext cx="12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63" name="Line 35"/>
                <p:cNvSpPr>
                  <a:spLocks noChangeShapeType="1"/>
                </p:cNvSpPr>
                <p:nvPr/>
              </p:nvSpPr>
              <p:spPr bwMode="auto">
                <a:xfrm>
                  <a:off x="930" y="2853"/>
                  <a:ext cx="12" cy="6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64" name="Line 36"/>
                <p:cNvSpPr>
                  <a:spLocks noChangeShapeType="1"/>
                </p:cNvSpPr>
                <p:nvPr/>
              </p:nvSpPr>
              <p:spPr bwMode="auto">
                <a:xfrm>
                  <a:off x="547" y="2451"/>
                  <a:ext cx="80" cy="2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65" name="Line 37"/>
                <p:cNvSpPr>
                  <a:spLocks noChangeShapeType="1"/>
                </p:cNvSpPr>
                <p:nvPr/>
              </p:nvSpPr>
              <p:spPr bwMode="auto">
                <a:xfrm>
                  <a:off x="593" y="2463"/>
                  <a:ext cx="62" cy="2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6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627" y="2707"/>
                  <a:ext cx="36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67" name="Line 39"/>
                <p:cNvSpPr>
                  <a:spLocks noChangeShapeType="1"/>
                </p:cNvSpPr>
                <p:nvPr/>
              </p:nvSpPr>
              <p:spPr bwMode="auto">
                <a:xfrm>
                  <a:off x="547" y="2451"/>
                  <a:ext cx="38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6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40" y="2656"/>
                  <a:ext cx="0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69" name="Line 41"/>
                <p:cNvSpPr>
                  <a:spLocks noChangeShapeType="1"/>
                </p:cNvSpPr>
                <p:nvPr/>
              </p:nvSpPr>
              <p:spPr bwMode="auto">
                <a:xfrm>
                  <a:off x="547" y="2818"/>
                  <a:ext cx="7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70" name="Line 42"/>
                <p:cNvSpPr>
                  <a:spLocks noChangeShapeType="1"/>
                </p:cNvSpPr>
                <p:nvPr/>
              </p:nvSpPr>
              <p:spPr bwMode="auto">
                <a:xfrm>
                  <a:off x="567" y="2877"/>
                  <a:ext cx="8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71" name="Line 43"/>
                <p:cNvSpPr>
                  <a:spLocks noChangeShapeType="1"/>
                </p:cNvSpPr>
                <p:nvPr/>
              </p:nvSpPr>
              <p:spPr bwMode="auto">
                <a:xfrm>
                  <a:off x="649" y="2787"/>
                  <a:ext cx="0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7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649" y="2855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7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620" y="2881"/>
                  <a:ext cx="25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74" name="Line 46"/>
                <p:cNvSpPr>
                  <a:spLocks noChangeShapeType="1"/>
                </p:cNvSpPr>
                <p:nvPr/>
              </p:nvSpPr>
              <p:spPr bwMode="auto">
                <a:xfrm>
                  <a:off x="512" y="2577"/>
                  <a:ext cx="0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75" name="Line 47"/>
                <p:cNvSpPr>
                  <a:spLocks noChangeShapeType="1"/>
                </p:cNvSpPr>
                <p:nvPr/>
              </p:nvSpPr>
              <p:spPr bwMode="auto">
                <a:xfrm>
                  <a:off x="512" y="2649"/>
                  <a:ext cx="0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7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08" y="2463"/>
                  <a:ext cx="43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7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605" y="2855"/>
                  <a:ext cx="40" cy="5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7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567" y="2779"/>
                  <a:ext cx="78" cy="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7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583" y="2810"/>
                  <a:ext cx="62" cy="7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80" name="Line 52"/>
                <p:cNvSpPr>
                  <a:spLocks noChangeShapeType="1"/>
                </p:cNvSpPr>
                <p:nvPr/>
              </p:nvSpPr>
              <p:spPr bwMode="auto">
                <a:xfrm>
                  <a:off x="605" y="2911"/>
                  <a:ext cx="7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8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551" y="2728"/>
                  <a:ext cx="69" cy="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8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558" y="2749"/>
                  <a:ext cx="73" cy="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83" name="Freeform 55"/>
                <p:cNvSpPr>
                  <a:spLocks/>
                </p:cNvSpPr>
                <p:nvPr/>
              </p:nvSpPr>
              <p:spPr bwMode="auto">
                <a:xfrm>
                  <a:off x="631" y="2224"/>
                  <a:ext cx="168" cy="177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0" y="19"/>
                    </a:cxn>
                    <a:cxn ang="0">
                      <a:pos x="167" y="0"/>
                    </a:cxn>
                    <a:cxn ang="0">
                      <a:pos x="167" y="152"/>
                    </a:cxn>
                    <a:cxn ang="0">
                      <a:pos x="0" y="176"/>
                    </a:cxn>
                  </a:cxnLst>
                  <a:rect l="0" t="0" r="r" b="b"/>
                  <a:pathLst>
                    <a:path w="168" h="177">
                      <a:moveTo>
                        <a:pt x="0" y="176"/>
                      </a:moveTo>
                      <a:lnTo>
                        <a:pt x="0" y="19"/>
                      </a:lnTo>
                      <a:lnTo>
                        <a:pt x="167" y="0"/>
                      </a:lnTo>
                      <a:lnTo>
                        <a:pt x="167" y="152"/>
                      </a:lnTo>
                      <a:lnTo>
                        <a:pt x="0" y="17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184" name="Freeform 56"/>
                <p:cNvSpPr>
                  <a:spLocks/>
                </p:cNvSpPr>
                <p:nvPr/>
              </p:nvSpPr>
              <p:spPr bwMode="auto">
                <a:xfrm>
                  <a:off x="711" y="2459"/>
                  <a:ext cx="146" cy="119"/>
                </a:xfrm>
                <a:custGeom>
                  <a:avLst/>
                  <a:gdLst/>
                  <a:ahLst/>
                  <a:cxnLst>
                    <a:cxn ang="0">
                      <a:pos x="27" y="118"/>
                    </a:cxn>
                    <a:cxn ang="0">
                      <a:pos x="0" y="17"/>
                    </a:cxn>
                    <a:cxn ang="0">
                      <a:pos x="118" y="0"/>
                    </a:cxn>
                    <a:cxn ang="0">
                      <a:pos x="145" y="87"/>
                    </a:cxn>
                    <a:cxn ang="0">
                      <a:pos x="27" y="118"/>
                    </a:cxn>
                  </a:cxnLst>
                  <a:rect l="0" t="0" r="r" b="b"/>
                  <a:pathLst>
                    <a:path w="146" h="119">
                      <a:moveTo>
                        <a:pt x="27" y="118"/>
                      </a:moveTo>
                      <a:lnTo>
                        <a:pt x="0" y="17"/>
                      </a:lnTo>
                      <a:lnTo>
                        <a:pt x="118" y="0"/>
                      </a:lnTo>
                      <a:lnTo>
                        <a:pt x="145" y="87"/>
                      </a:lnTo>
                      <a:lnTo>
                        <a:pt x="27" y="11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18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16" y="2749"/>
                  <a:ext cx="4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8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540" y="2731"/>
                  <a:ext cx="0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8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516" y="2674"/>
                  <a:ext cx="4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8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516" y="2699"/>
                  <a:ext cx="4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89" name="Line 61"/>
                <p:cNvSpPr>
                  <a:spLocks noChangeShapeType="1"/>
                </p:cNvSpPr>
                <p:nvPr/>
              </p:nvSpPr>
              <p:spPr bwMode="auto">
                <a:xfrm>
                  <a:off x="524" y="2682"/>
                  <a:ext cx="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90" name="Line 62"/>
                <p:cNvSpPr>
                  <a:spLocks noChangeShapeType="1"/>
                </p:cNvSpPr>
                <p:nvPr/>
              </p:nvSpPr>
              <p:spPr bwMode="auto">
                <a:xfrm>
                  <a:off x="512" y="2721"/>
                  <a:ext cx="0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9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17" y="2695"/>
                  <a:ext cx="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92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508" y="2686"/>
                  <a:ext cx="13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9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544" y="2606"/>
                  <a:ext cx="45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9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544" y="2627"/>
                  <a:ext cx="48" cy="6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95" name="Line 67"/>
                <p:cNvSpPr>
                  <a:spLocks noChangeShapeType="1"/>
                </p:cNvSpPr>
                <p:nvPr/>
              </p:nvSpPr>
              <p:spPr bwMode="auto">
                <a:xfrm>
                  <a:off x="524" y="2757"/>
                  <a:ext cx="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96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508" y="2761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97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517" y="2767"/>
                  <a:ext cx="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98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517" y="2770"/>
                  <a:ext cx="7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99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544" y="2663"/>
                  <a:ext cx="57" cy="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00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544" y="2680"/>
                  <a:ext cx="64" cy="8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01" name="Line 73"/>
                <p:cNvSpPr>
                  <a:spLocks noChangeShapeType="1"/>
                </p:cNvSpPr>
                <p:nvPr/>
              </p:nvSpPr>
              <p:spPr bwMode="auto">
                <a:xfrm>
                  <a:off x="521" y="2784"/>
                  <a:ext cx="10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02" name="Line 74"/>
                <p:cNvSpPr>
                  <a:spLocks noChangeShapeType="1"/>
                </p:cNvSpPr>
                <p:nvPr/>
              </p:nvSpPr>
              <p:spPr bwMode="auto">
                <a:xfrm flipH="1" flipV="1">
                  <a:off x="508" y="2617"/>
                  <a:ext cx="13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0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517" y="2627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04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516" y="2629"/>
                  <a:ext cx="4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05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516" y="2606"/>
                  <a:ext cx="4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06" name="Line 78"/>
                <p:cNvSpPr>
                  <a:spLocks noChangeShapeType="1"/>
                </p:cNvSpPr>
                <p:nvPr/>
              </p:nvSpPr>
              <p:spPr bwMode="auto">
                <a:xfrm>
                  <a:off x="524" y="2614"/>
                  <a:ext cx="0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07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540" y="2588"/>
                  <a:ext cx="0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08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544" y="2554"/>
                  <a:ext cx="29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09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44" y="2569"/>
                  <a:ext cx="34" cy="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10" name="Line 82"/>
                <p:cNvSpPr>
                  <a:spLocks noChangeShapeType="1"/>
                </p:cNvSpPr>
                <p:nvPr/>
              </p:nvSpPr>
              <p:spPr bwMode="auto">
                <a:xfrm flipH="1" flipV="1">
                  <a:off x="508" y="2548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1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17" y="2554"/>
                  <a:ext cx="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1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516" y="2556"/>
                  <a:ext cx="4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13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516" y="2533"/>
                  <a:ext cx="4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14" name="Line 86"/>
                <p:cNvSpPr>
                  <a:spLocks noChangeShapeType="1"/>
                </p:cNvSpPr>
                <p:nvPr/>
              </p:nvSpPr>
              <p:spPr bwMode="auto">
                <a:xfrm>
                  <a:off x="524" y="2541"/>
                  <a:ext cx="0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15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540" y="2515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1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544" y="2498"/>
                  <a:ext cx="11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1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544" y="2515"/>
                  <a:ext cx="18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18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593" y="2402"/>
                  <a:ext cx="310" cy="6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1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547" y="2438"/>
                  <a:ext cx="28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0" name="Line 92"/>
                <p:cNvSpPr>
                  <a:spLocks noChangeShapeType="1"/>
                </p:cNvSpPr>
                <p:nvPr/>
              </p:nvSpPr>
              <p:spPr bwMode="auto">
                <a:xfrm>
                  <a:off x="563" y="2439"/>
                  <a:ext cx="34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559" y="2208"/>
                  <a:ext cx="0" cy="2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2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605" y="2399"/>
                  <a:ext cx="273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3" name="Line 95"/>
                <p:cNvSpPr>
                  <a:spLocks noChangeShapeType="1"/>
                </p:cNvSpPr>
                <p:nvPr/>
              </p:nvSpPr>
              <p:spPr bwMode="auto">
                <a:xfrm>
                  <a:off x="563" y="2216"/>
                  <a:ext cx="34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4" name="Line 96"/>
                <p:cNvSpPr>
                  <a:spLocks noChangeShapeType="1"/>
                </p:cNvSpPr>
                <p:nvPr/>
              </p:nvSpPr>
              <p:spPr bwMode="auto">
                <a:xfrm>
                  <a:off x="601" y="2228"/>
                  <a:ext cx="0" cy="2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882" y="2190"/>
                  <a:ext cx="0" cy="2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6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605" y="2190"/>
                  <a:ext cx="273" cy="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7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563" y="2178"/>
                  <a:ext cx="275" cy="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8" name="Line 100"/>
                <p:cNvSpPr>
                  <a:spLocks noChangeShapeType="1"/>
                </p:cNvSpPr>
                <p:nvPr/>
              </p:nvSpPr>
              <p:spPr bwMode="auto">
                <a:xfrm flipH="1" flipV="1">
                  <a:off x="838" y="2178"/>
                  <a:ext cx="48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9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663" y="2674"/>
                  <a:ext cx="89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30" name="Line 102"/>
                <p:cNvSpPr>
                  <a:spLocks noChangeShapeType="1"/>
                </p:cNvSpPr>
                <p:nvPr/>
              </p:nvSpPr>
              <p:spPr bwMode="auto">
                <a:xfrm>
                  <a:off x="696" y="2639"/>
                  <a:ext cx="95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3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799" y="2631"/>
                  <a:ext cx="240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32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799" y="2614"/>
                  <a:ext cx="240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33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696" y="2563"/>
                  <a:ext cx="256" cy="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34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043" y="2614"/>
                  <a:ext cx="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35" name="Line 107"/>
                <p:cNvSpPr>
                  <a:spLocks noChangeShapeType="1"/>
                </p:cNvSpPr>
                <p:nvPr/>
              </p:nvSpPr>
              <p:spPr bwMode="auto">
                <a:xfrm>
                  <a:off x="945" y="2577"/>
                  <a:ext cx="94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36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663" y="2674"/>
                  <a:ext cx="89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37" name="Line 109"/>
                <p:cNvSpPr>
                  <a:spLocks noChangeShapeType="1"/>
                </p:cNvSpPr>
                <p:nvPr/>
              </p:nvSpPr>
              <p:spPr bwMode="auto">
                <a:xfrm>
                  <a:off x="911" y="2410"/>
                  <a:ext cx="41" cy="1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38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939" y="2661"/>
                  <a:ext cx="18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39" name="Line 111"/>
                <p:cNvSpPr>
                  <a:spLocks noChangeShapeType="1"/>
                </p:cNvSpPr>
                <p:nvPr/>
              </p:nvSpPr>
              <p:spPr bwMode="auto">
                <a:xfrm>
                  <a:off x="872" y="2406"/>
                  <a:ext cx="3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40" name="Line 112"/>
                <p:cNvSpPr>
                  <a:spLocks noChangeShapeType="1"/>
                </p:cNvSpPr>
                <p:nvPr/>
              </p:nvSpPr>
              <p:spPr bwMode="auto">
                <a:xfrm>
                  <a:off x="496" y="2395"/>
                  <a:ext cx="59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41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496" y="2223"/>
                  <a:ext cx="59" cy="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42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479" y="2259"/>
                  <a:ext cx="17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43" name="Line 115"/>
                <p:cNvSpPr>
                  <a:spLocks noChangeShapeType="1"/>
                </p:cNvSpPr>
                <p:nvPr/>
              </p:nvSpPr>
              <p:spPr bwMode="auto">
                <a:xfrm>
                  <a:off x="487" y="2359"/>
                  <a:ext cx="1" cy="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44" name="Line 116"/>
                <p:cNvSpPr>
                  <a:spLocks noChangeShapeType="1"/>
                </p:cNvSpPr>
                <p:nvPr/>
              </p:nvSpPr>
              <p:spPr bwMode="auto">
                <a:xfrm>
                  <a:off x="483" y="2274"/>
                  <a:ext cx="0" cy="7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45" name="Line 117"/>
                <p:cNvSpPr>
                  <a:spLocks noChangeShapeType="1"/>
                </p:cNvSpPr>
                <p:nvPr/>
              </p:nvSpPr>
              <p:spPr bwMode="auto">
                <a:xfrm>
                  <a:off x="493" y="2267"/>
                  <a:ext cx="62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46" name="Line 118"/>
                <p:cNvSpPr>
                  <a:spLocks noChangeShapeType="1"/>
                </p:cNvSpPr>
                <p:nvPr/>
              </p:nvSpPr>
              <p:spPr bwMode="auto">
                <a:xfrm>
                  <a:off x="493" y="2376"/>
                  <a:ext cx="62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47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635" y="2380"/>
                  <a:ext cx="168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48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635" y="2220"/>
                  <a:ext cx="168" cy="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49" name="Line 121"/>
                <p:cNvSpPr>
                  <a:spLocks noChangeShapeType="1"/>
                </p:cNvSpPr>
                <p:nvPr/>
              </p:nvSpPr>
              <p:spPr bwMode="auto">
                <a:xfrm>
                  <a:off x="631" y="2247"/>
                  <a:ext cx="0" cy="1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50" name="Line 122"/>
                <p:cNvSpPr>
                  <a:spLocks noChangeShapeType="1"/>
                </p:cNvSpPr>
                <p:nvPr/>
              </p:nvSpPr>
              <p:spPr bwMode="auto">
                <a:xfrm>
                  <a:off x="807" y="2228"/>
                  <a:ext cx="0" cy="1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51" name="Line 123"/>
                <p:cNvSpPr>
                  <a:spLocks noChangeShapeType="1"/>
                </p:cNvSpPr>
                <p:nvPr/>
              </p:nvSpPr>
              <p:spPr bwMode="auto">
                <a:xfrm>
                  <a:off x="676" y="2467"/>
                  <a:ext cx="38" cy="1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52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676" y="2426"/>
                  <a:ext cx="181" cy="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53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722" y="2563"/>
                  <a:ext cx="176" cy="5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54" name="Line 126"/>
                <p:cNvSpPr>
                  <a:spLocks noChangeShapeType="1"/>
                </p:cNvSpPr>
                <p:nvPr/>
              </p:nvSpPr>
              <p:spPr bwMode="auto">
                <a:xfrm>
                  <a:off x="865" y="2434"/>
                  <a:ext cx="33" cy="1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55" name="Line 127"/>
                <p:cNvSpPr>
                  <a:spLocks noChangeShapeType="1"/>
                </p:cNvSpPr>
                <p:nvPr/>
              </p:nvSpPr>
              <p:spPr bwMode="auto">
                <a:xfrm>
                  <a:off x="715" y="2481"/>
                  <a:ext cx="21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56" name="Line 128"/>
                <p:cNvSpPr>
                  <a:spLocks noChangeShapeType="1"/>
                </p:cNvSpPr>
                <p:nvPr/>
              </p:nvSpPr>
              <p:spPr bwMode="auto">
                <a:xfrm>
                  <a:off x="841" y="2463"/>
                  <a:ext cx="20" cy="8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57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715" y="2455"/>
                  <a:ext cx="118" cy="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58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745" y="2548"/>
                  <a:ext cx="116" cy="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59" name="Line 131"/>
                <p:cNvSpPr>
                  <a:spLocks noChangeShapeType="1"/>
                </p:cNvSpPr>
                <p:nvPr/>
              </p:nvSpPr>
              <p:spPr bwMode="auto">
                <a:xfrm>
                  <a:off x="669" y="2474"/>
                  <a:ext cx="38" cy="1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0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715" y="2569"/>
                  <a:ext cx="176" cy="5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1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711" y="2609"/>
                  <a:ext cx="7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2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665" y="2459"/>
                  <a:ext cx="7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895" y="2563"/>
                  <a:ext cx="7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818" y="2214"/>
                  <a:ext cx="6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818" y="2366"/>
                  <a:ext cx="60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6" name="Line 138"/>
                <p:cNvSpPr>
                  <a:spLocks noChangeShapeType="1"/>
                </p:cNvSpPr>
                <p:nvPr/>
              </p:nvSpPr>
              <p:spPr bwMode="auto">
                <a:xfrm>
                  <a:off x="814" y="2228"/>
                  <a:ext cx="0" cy="1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7" name="Line 139"/>
                <p:cNvSpPr>
                  <a:spLocks noChangeShapeType="1"/>
                </p:cNvSpPr>
                <p:nvPr/>
              </p:nvSpPr>
              <p:spPr bwMode="auto">
                <a:xfrm>
                  <a:off x="849" y="2222"/>
                  <a:ext cx="0" cy="1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8" name="Line 140"/>
                <p:cNvSpPr>
                  <a:spLocks noChangeShapeType="1"/>
                </p:cNvSpPr>
                <p:nvPr/>
              </p:nvSpPr>
              <p:spPr bwMode="auto">
                <a:xfrm>
                  <a:off x="860" y="2222"/>
                  <a:ext cx="0" cy="1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9" name="Line 141"/>
                <p:cNvSpPr>
                  <a:spLocks noChangeShapeType="1"/>
                </p:cNvSpPr>
                <p:nvPr/>
              </p:nvSpPr>
              <p:spPr bwMode="auto">
                <a:xfrm>
                  <a:off x="865" y="2222"/>
                  <a:ext cx="0" cy="1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70" name="Line 142"/>
                <p:cNvSpPr>
                  <a:spLocks noChangeShapeType="1"/>
                </p:cNvSpPr>
                <p:nvPr/>
              </p:nvSpPr>
              <p:spPr bwMode="auto">
                <a:xfrm>
                  <a:off x="876" y="2222"/>
                  <a:ext cx="0" cy="1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71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876" y="2423"/>
                  <a:ext cx="6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72" name="Line 144"/>
                <p:cNvSpPr>
                  <a:spLocks noChangeShapeType="1"/>
                </p:cNvSpPr>
                <p:nvPr/>
              </p:nvSpPr>
              <p:spPr bwMode="auto">
                <a:xfrm>
                  <a:off x="880" y="2439"/>
                  <a:ext cx="30" cy="1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73" name="Line 145"/>
                <p:cNvSpPr>
                  <a:spLocks noChangeShapeType="1"/>
                </p:cNvSpPr>
                <p:nvPr/>
              </p:nvSpPr>
              <p:spPr bwMode="auto">
                <a:xfrm>
                  <a:off x="906" y="2428"/>
                  <a:ext cx="31" cy="1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74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886" y="2420"/>
                  <a:ext cx="12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75" name="Line 147"/>
                <p:cNvSpPr>
                  <a:spLocks noChangeShapeType="1"/>
                </p:cNvSpPr>
                <p:nvPr/>
              </p:nvSpPr>
              <p:spPr bwMode="auto">
                <a:xfrm>
                  <a:off x="886" y="2431"/>
                  <a:ext cx="31" cy="1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76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914" y="2554"/>
                  <a:ext cx="7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77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925" y="2548"/>
                  <a:ext cx="12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78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937" y="2548"/>
                  <a:ext cx="0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79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918" y="2559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80" name="Line 152"/>
                <p:cNvSpPr>
                  <a:spLocks noChangeShapeType="1"/>
                </p:cNvSpPr>
                <p:nvPr/>
              </p:nvSpPr>
              <p:spPr bwMode="auto">
                <a:xfrm>
                  <a:off x="657" y="2470"/>
                  <a:ext cx="11" cy="6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8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620" y="2462"/>
                  <a:ext cx="29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82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663" y="2612"/>
                  <a:ext cx="32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83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612" y="2466"/>
                  <a:ext cx="4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84" name="Freeform 156"/>
                <p:cNvSpPr>
                  <a:spLocks/>
                </p:cNvSpPr>
                <p:nvPr/>
              </p:nvSpPr>
              <p:spPr bwMode="auto">
                <a:xfrm>
                  <a:off x="692" y="2635"/>
                  <a:ext cx="17" cy="38"/>
                </a:xfrm>
                <a:custGeom>
                  <a:avLst/>
                  <a:gdLst/>
                  <a:ahLst/>
                  <a:cxnLst>
                    <a:cxn ang="0">
                      <a:pos x="9" y="37"/>
                    </a:cxn>
                    <a:cxn ang="0">
                      <a:pos x="13" y="37"/>
                    </a:cxn>
                    <a:cxn ang="0">
                      <a:pos x="16" y="32"/>
                    </a:cxn>
                    <a:cxn ang="0">
                      <a:pos x="16" y="19"/>
                    </a:cxn>
                    <a:cxn ang="0">
                      <a:pos x="13" y="14"/>
                    </a:cxn>
                    <a:cxn ang="0">
                      <a:pos x="13" y="10"/>
                    </a:cxn>
                    <a:cxn ang="0">
                      <a:pos x="7" y="4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38">
                      <a:moveTo>
                        <a:pt x="9" y="37"/>
                      </a:moveTo>
                      <a:lnTo>
                        <a:pt x="13" y="37"/>
                      </a:lnTo>
                      <a:lnTo>
                        <a:pt x="16" y="32"/>
                      </a:lnTo>
                      <a:lnTo>
                        <a:pt x="16" y="19"/>
                      </a:lnTo>
                      <a:lnTo>
                        <a:pt x="13" y="14"/>
                      </a:lnTo>
                      <a:lnTo>
                        <a:pt x="13" y="10"/>
                      </a:lnTo>
                      <a:lnTo>
                        <a:pt x="7" y="4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285" name="Line 157"/>
                <p:cNvSpPr>
                  <a:spLocks noChangeShapeType="1"/>
                </p:cNvSpPr>
                <p:nvPr/>
              </p:nvSpPr>
              <p:spPr bwMode="auto">
                <a:xfrm>
                  <a:off x="616" y="2481"/>
                  <a:ext cx="15" cy="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86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659" y="2620"/>
                  <a:ext cx="0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8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692" y="2612"/>
                  <a:ext cx="7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8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663" y="2617"/>
                  <a:ext cx="25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89" name="Line 161"/>
                <p:cNvSpPr>
                  <a:spLocks noChangeShapeType="1"/>
                </p:cNvSpPr>
                <p:nvPr/>
              </p:nvSpPr>
              <p:spPr bwMode="auto">
                <a:xfrm>
                  <a:off x="620" y="2474"/>
                  <a:ext cx="14" cy="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90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635" y="2538"/>
                  <a:ext cx="3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91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42" y="2536"/>
                  <a:ext cx="26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92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669" y="2533"/>
                  <a:ext cx="3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93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639" y="2538"/>
                  <a:ext cx="26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94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635" y="2545"/>
                  <a:ext cx="3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95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642" y="2538"/>
                  <a:ext cx="30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96" name="Line 168"/>
                <p:cNvSpPr>
                  <a:spLocks noChangeShapeType="1"/>
                </p:cNvSpPr>
                <p:nvPr/>
              </p:nvSpPr>
              <p:spPr bwMode="auto">
                <a:xfrm>
                  <a:off x="639" y="2562"/>
                  <a:ext cx="14" cy="6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97" name="Line 169"/>
                <p:cNvSpPr>
                  <a:spLocks noChangeShapeType="1"/>
                </p:cNvSpPr>
                <p:nvPr/>
              </p:nvSpPr>
              <p:spPr bwMode="auto">
                <a:xfrm>
                  <a:off x="642" y="2553"/>
                  <a:ext cx="13" cy="6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98" name="Line 170"/>
                <p:cNvSpPr>
                  <a:spLocks noChangeShapeType="1"/>
                </p:cNvSpPr>
                <p:nvPr/>
              </p:nvSpPr>
              <p:spPr bwMode="auto">
                <a:xfrm>
                  <a:off x="680" y="2546"/>
                  <a:ext cx="15" cy="6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99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659" y="2639"/>
                  <a:ext cx="37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00" name="Line 172"/>
                <p:cNvSpPr>
                  <a:spLocks noChangeShapeType="1"/>
                </p:cNvSpPr>
                <p:nvPr/>
              </p:nvSpPr>
              <p:spPr bwMode="auto">
                <a:xfrm>
                  <a:off x="667" y="2655"/>
                  <a:ext cx="1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01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668" y="2676"/>
                  <a:ext cx="3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02" name="Line 174"/>
                <p:cNvSpPr>
                  <a:spLocks noChangeShapeType="1"/>
                </p:cNvSpPr>
                <p:nvPr/>
              </p:nvSpPr>
              <p:spPr bwMode="auto">
                <a:xfrm>
                  <a:off x="712" y="2664"/>
                  <a:ext cx="79" cy="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03" name="Freeform 175"/>
                <p:cNvSpPr>
                  <a:spLocks/>
                </p:cNvSpPr>
                <p:nvPr/>
              </p:nvSpPr>
              <p:spPr bwMode="auto">
                <a:xfrm>
                  <a:off x="926" y="2585"/>
                  <a:ext cx="46" cy="16"/>
                </a:xfrm>
                <a:custGeom>
                  <a:avLst/>
                  <a:gdLst/>
                  <a:ahLst/>
                  <a:cxnLst>
                    <a:cxn ang="0">
                      <a:pos x="45" y="10"/>
                    </a:cxn>
                    <a:cxn ang="0">
                      <a:pos x="36" y="0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7" y="4"/>
                    </a:cxn>
                    <a:cxn ang="0">
                      <a:pos x="7" y="6"/>
                    </a:cxn>
                    <a:cxn ang="0">
                      <a:pos x="4" y="11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46" h="16">
                      <a:moveTo>
                        <a:pt x="45" y="10"/>
                      </a:moveTo>
                      <a:lnTo>
                        <a:pt x="36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4" y="11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04" name="Freeform 176"/>
                <p:cNvSpPr>
                  <a:spLocks/>
                </p:cNvSpPr>
                <p:nvPr/>
              </p:nvSpPr>
              <p:spPr bwMode="auto">
                <a:xfrm>
                  <a:off x="963" y="2595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5" y="8"/>
                    </a:cxn>
                    <a:cxn ang="0">
                      <a:pos x="5" y="5"/>
                    </a:cxn>
                    <a:cxn ang="0">
                      <a:pos x="8" y="2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9" h="9">
                      <a:moveTo>
                        <a:pt x="0" y="8"/>
                      </a:moveTo>
                      <a:lnTo>
                        <a:pt x="2" y="8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05" name="Freeform 177"/>
                <p:cNvSpPr>
                  <a:spLocks/>
                </p:cNvSpPr>
                <p:nvPr/>
              </p:nvSpPr>
              <p:spPr bwMode="auto">
                <a:xfrm>
                  <a:off x="926" y="2600"/>
                  <a:ext cx="38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3"/>
                    </a:cxn>
                    <a:cxn ang="0">
                      <a:pos x="20" y="3"/>
                    </a:cxn>
                    <a:cxn ang="0">
                      <a:pos x="37" y="3"/>
                    </a:cxn>
                  </a:cxnLst>
                  <a:rect l="0" t="0" r="r" b="b"/>
                  <a:pathLst>
                    <a:path w="38" h="4">
                      <a:moveTo>
                        <a:pt x="0" y="0"/>
                      </a:moveTo>
                      <a:lnTo>
                        <a:pt x="11" y="3"/>
                      </a:lnTo>
                      <a:lnTo>
                        <a:pt x="20" y="3"/>
                      </a:lnTo>
                      <a:lnTo>
                        <a:pt x="37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06" name="Freeform 178"/>
                <p:cNvSpPr>
                  <a:spLocks/>
                </p:cNvSpPr>
                <p:nvPr/>
              </p:nvSpPr>
              <p:spPr bwMode="auto">
                <a:xfrm>
                  <a:off x="926" y="2597"/>
                  <a:ext cx="38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3"/>
                    </a:cxn>
                    <a:cxn ang="0">
                      <a:pos x="17" y="6"/>
                    </a:cxn>
                    <a:cxn ang="0">
                      <a:pos x="37" y="6"/>
                    </a:cxn>
                  </a:cxnLst>
                  <a:rect l="0" t="0" r="r" b="b"/>
                  <a:pathLst>
                    <a:path w="38" h="7">
                      <a:moveTo>
                        <a:pt x="0" y="0"/>
                      </a:moveTo>
                      <a:lnTo>
                        <a:pt x="11" y="3"/>
                      </a:lnTo>
                      <a:lnTo>
                        <a:pt x="17" y="6"/>
                      </a:lnTo>
                      <a:lnTo>
                        <a:pt x="37" y="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07" name="Freeform 179"/>
                <p:cNvSpPr>
                  <a:spLocks/>
                </p:cNvSpPr>
                <p:nvPr/>
              </p:nvSpPr>
              <p:spPr bwMode="auto">
                <a:xfrm>
                  <a:off x="963" y="2595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5" y="5"/>
                    </a:cxn>
                    <a:cxn ang="0">
                      <a:pos x="5" y="2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9" h="9">
                      <a:moveTo>
                        <a:pt x="0" y="8"/>
                      </a:move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08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906" y="2575"/>
                  <a:ext cx="27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09" name="Line 181"/>
                <p:cNvSpPr>
                  <a:spLocks noChangeShapeType="1"/>
                </p:cNvSpPr>
                <p:nvPr/>
              </p:nvSpPr>
              <p:spPr bwMode="auto">
                <a:xfrm>
                  <a:off x="941" y="2579"/>
                  <a:ext cx="1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0" name="Line 182"/>
                <p:cNvSpPr>
                  <a:spLocks noChangeShapeType="1"/>
                </p:cNvSpPr>
                <p:nvPr/>
              </p:nvSpPr>
              <p:spPr bwMode="auto">
                <a:xfrm>
                  <a:off x="906" y="2593"/>
                  <a:ext cx="16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1" name="Line 183"/>
                <p:cNvSpPr>
                  <a:spLocks noChangeShapeType="1"/>
                </p:cNvSpPr>
                <p:nvPr/>
              </p:nvSpPr>
              <p:spPr bwMode="auto">
                <a:xfrm>
                  <a:off x="937" y="2579"/>
                  <a:ext cx="0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2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911" y="2581"/>
                  <a:ext cx="22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3" name="Line 185"/>
                <p:cNvSpPr>
                  <a:spLocks noChangeShapeType="1"/>
                </p:cNvSpPr>
                <p:nvPr/>
              </p:nvSpPr>
              <p:spPr bwMode="auto">
                <a:xfrm>
                  <a:off x="937" y="2585"/>
                  <a:ext cx="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4" name="Freeform 186"/>
                <p:cNvSpPr>
                  <a:spLocks/>
                </p:cNvSpPr>
                <p:nvPr/>
              </p:nvSpPr>
              <p:spPr bwMode="auto">
                <a:xfrm>
                  <a:off x="795" y="2678"/>
                  <a:ext cx="5" cy="18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1"/>
                    </a:cxn>
                    <a:cxn ang="0">
                      <a:pos x="4" y="11"/>
                    </a:cxn>
                    <a:cxn ang="0">
                      <a:pos x="4" y="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18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15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1055" y="2548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6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035" y="2381"/>
                  <a:ext cx="24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7" name="Line 189"/>
                <p:cNvSpPr>
                  <a:spLocks noChangeShapeType="1"/>
                </p:cNvSpPr>
                <p:nvPr/>
              </p:nvSpPr>
              <p:spPr bwMode="auto">
                <a:xfrm>
                  <a:off x="1039" y="2392"/>
                  <a:ext cx="0" cy="15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8" name="Line 190"/>
                <p:cNvSpPr>
                  <a:spLocks noChangeShapeType="1"/>
                </p:cNvSpPr>
                <p:nvPr/>
              </p:nvSpPr>
              <p:spPr bwMode="auto">
                <a:xfrm>
                  <a:off x="1072" y="2180"/>
                  <a:ext cx="0" cy="1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9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911" y="2384"/>
                  <a:ext cx="124" cy="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20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960" y="2548"/>
                  <a:ext cx="75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21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886" y="2377"/>
                  <a:ext cx="165" cy="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22" name="Line 194"/>
                <p:cNvSpPr>
                  <a:spLocks noChangeShapeType="1"/>
                </p:cNvSpPr>
                <p:nvPr/>
              </p:nvSpPr>
              <p:spPr bwMode="auto">
                <a:xfrm>
                  <a:off x="1047" y="2635"/>
                  <a:ext cx="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23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47" y="2612"/>
                  <a:ext cx="4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24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1035" y="2655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25" name="Line 197"/>
                <p:cNvSpPr>
                  <a:spLocks noChangeShapeType="1"/>
                </p:cNvSpPr>
                <p:nvPr/>
              </p:nvSpPr>
              <p:spPr bwMode="auto">
                <a:xfrm flipH="1">
                  <a:off x="990" y="2664"/>
                  <a:ext cx="53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26" name="Line 198"/>
                <p:cNvSpPr>
                  <a:spLocks noChangeShapeType="1"/>
                </p:cNvSpPr>
                <p:nvPr/>
              </p:nvSpPr>
              <p:spPr bwMode="auto">
                <a:xfrm>
                  <a:off x="988" y="2667"/>
                  <a:ext cx="2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27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939" y="2667"/>
                  <a:ext cx="49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8328" name="Group 200"/>
              <p:cNvGrpSpPr>
                <a:grpSpLocks/>
              </p:cNvGrpSpPr>
              <p:nvPr/>
            </p:nvGrpSpPr>
            <p:grpSpPr bwMode="auto">
              <a:xfrm>
                <a:off x="1051" y="2158"/>
                <a:ext cx="357" cy="750"/>
                <a:chOff x="1051" y="2158"/>
                <a:chExt cx="357" cy="750"/>
              </a:xfrm>
            </p:grpSpPr>
            <p:sp>
              <p:nvSpPr>
                <p:cNvPr id="48329" name="Freeform 201"/>
                <p:cNvSpPr>
                  <a:spLocks/>
                </p:cNvSpPr>
                <p:nvPr/>
              </p:nvSpPr>
              <p:spPr bwMode="auto">
                <a:xfrm>
                  <a:off x="1079" y="2825"/>
                  <a:ext cx="301" cy="83"/>
                </a:xfrm>
                <a:custGeom>
                  <a:avLst/>
                  <a:gdLst/>
                  <a:ahLst/>
                  <a:cxnLst>
                    <a:cxn ang="0">
                      <a:pos x="300" y="0"/>
                    </a:cxn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300" y="82"/>
                    </a:cxn>
                    <a:cxn ang="0">
                      <a:pos x="300" y="0"/>
                    </a:cxn>
                  </a:cxnLst>
                  <a:rect l="0" t="0" r="r" b="b"/>
                  <a:pathLst>
                    <a:path w="301" h="83">
                      <a:moveTo>
                        <a:pt x="300" y="0"/>
                      </a:move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300" y="82"/>
                      </a:lnTo>
                      <a:lnTo>
                        <a:pt x="30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30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1112" y="2368"/>
                  <a:ext cx="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31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1351" y="2368"/>
                  <a:ext cx="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32" name="Freeform 204"/>
                <p:cNvSpPr>
                  <a:spLocks/>
                </p:cNvSpPr>
                <p:nvPr/>
              </p:nvSpPr>
              <p:spPr bwMode="auto">
                <a:xfrm>
                  <a:off x="1079" y="2635"/>
                  <a:ext cx="20" cy="191"/>
                </a:xfrm>
                <a:custGeom>
                  <a:avLst/>
                  <a:gdLst/>
                  <a:ahLst/>
                  <a:cxnLst>
                    <a:cxn ang="0">
                      <a:pos x="19" y="190"/>
                    </a:cxn>
                    <a:cxn ang="0">
                      <a:pos x="19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91">
                      <a:moveTo>
                        <a:pt x="19" y="190"/>
                      </a:moveTo>
                      <a:lnTo>
                        <a:pt x="19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33" name="Freeform 205"/>
                <p:cNvSpPr>
                  <a:spLocks/>
                </p:cNvSpPr>
                <p:nvPr/>
              </p:nvSpPr>
              <p:spPr bwMode="auto">
                <a:xfrm>
                  <a:off x="1363" y="2635"/>
                  <a:ext cx="20" cy="191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15"/>
                    </a:cxn>
                    <a:cxn ang="0">
                      <a:pos x="0" y="190"/>
                    </a:cxn>
                  </a:cxnLst>
                  <a:rect l="0" t="0" r="r" b="b"/>
                  <a:pathLst>
                    <a:path w="20" h="191">
                      <a:moveTo>
                        <a:pt x="19" y="0"/>
                      </a:moveTo>
                      <a:lnTo>
                        <a:pt x="0" y="15"/>
                      </a:lnTo>
                      <a:lnTo>
                        <a:pt x="0" y="19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34" name="Line 206"/>
                <p:cNvSpPr>
                  <a:spLocks noChangeShapeType="1"/>
                </p:cNvSpPr>
                <p:nvPr/>
              </p:nvSpPr>
              <p:spPr bwMode="auto">
                <a:xfrm>
                  <a:off x="1102" y="2651"/>
                  <a:ext cx="2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35" name="Line 207"/>
                <p:cNvSpPr>
                  <a:spLocks noChangeShapeType="1"/>
                </p:cNvSpPr>
                <p:nvPr/>
              </p:nvSpPr>
              <p:spPr bwMode="auto">
                <a:xfrm>
                  <a:off x="1051" y="2388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36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1075" y="2176"/>
                  <a:ext cx="30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37" name="Line 209"/>
                <p:cNvSpPr>
                  <a:spLocks noChangeShapeType="1"/>
                </p:cNvSpPr>
                <p:nvPr/>
              </p:nvSpPr>
              <p:spPr bwMode="auto">
                <a:xfrm>
                  <a:off x="1112" y="2198"/>
                  <a:ext cx="0" cy="1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38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1108" y="2194"/>
                  <a:ext cx="20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39" name="Line 211"/>
                <p:cNvSpPr>
                  <a:spLocks noChangeShapeType="1"/>
                </p:cNvSpPr>
                <p:nvPr/>
              </p:nvSpPr>
              <p:spPr bwMode="auto">
                <a:xfrm>
                  <a:off x="1116" y="2348"/>
                  <a:ext cx="18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40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1305" y="2190"/>
                  <a:ext cx="0" cy="1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41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1108" y="2796"/>
                  <a:ext cx="24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42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1112" y="2752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43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1351" y="2752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4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108" y="2756"/>
                  <a:ext cx="24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45" name="Line 217"/>
                <p:cNvSpPr>
                  <a:spLocks noChangeShapeType="1"/>
                </p:cNvSpPr>
                <p:nvPr/>
              </p:nvSpPr>
              <p:spPr bwMode="auto">
                <a:xfrm flipH="1">
                  <a:off x="1108" y="2717"/>
                  <a:ext cx="24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46" name="Line 218"/>
                <p:cNvSpPr>
                  <a:spLocks noChangeShapeType="1"/>
                </p:cNvSpPr>
                <p:nvPr/>
              </p:nvSpPr>
              <p:spPr bwMode="auto">
                <a:xfrm>
                  <a:off x="1351" y="2682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47" name="Line 219"/>
                <p:cNvSpPr>
                  <a:spLocks noChangeShapeType="1"/>
                </p:cNvSpPr>
                <p:nvPr/>
              </p:nvSpPr>
              <p:spPr bwMode="auto">
                <a:xfrm>
                  <a:off x="1112" y="2682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48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108" y="2678"/>
                  <a:ext cx="24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49" name="Line 221"/>
                <p:cNvSpPr>
                  <a:spLocks noChangeShapeType="1"/>
                </p:cNvSpPr>
                <p:nvPr/>
              </p:nvSpPr>
              <p:spPr bwMode="auto">
                <a:xfrm>
                  <a:off x="1067" y="2635"/>
                  <a:ext cx="33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50" name="Line 222"/>
                <p:cNvSpPr>
                  <a:spLocks noChangeShapeType="1"/>
                </p:cNvSpPr>
                <p:nvPr/>
              </p:nvSpPr>
              <p:spPr bwMode="auto">
                <a:xfrm>
                  <a:off x="1067" y="2616"/>
                  <a:ext cx="33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51" name="Line 223"/>
                <p:cNvSpPr>
                  <a:spLocks noChangeShapeType="1"/>
                </p:cNvSpPr>
                <p:nvPr/>
              </p:nvSpPr>
              <p:spPr bwMode="auto">
                <a:xfrm>
                  <a:off x="1051" y="255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52" name="Line 224"/>
                <p:cNvSpPr>
                  <a:spLocks noChangeShapeType="1"/>
                </p:cNvSpPr>
                <p:nvPr/>
              </p:nvSpPr>
              <p:spPr bwMode="auto">
                <a:xfrm>
                  <a:off x="1098" y="2829"/>
                  <a:ext cx="0" cy="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53" name="Line 225"/>
                <p:cNvSpPr>
                  <a:spLocks noChangeShapeType="1"/>
                </p:cNvSpPr>
                <p:nvPr/>
              </p:nvSpPr>
              <p:spPr bwMode="auto">
                <a:xfrm>
                  <a:off x="1363" y="2829"/>
                  <a:ext cx="0" cy="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54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1059" y="2381"/>
                  <a:ext cx="34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55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1075" y="2166"/>
                  <a:ext cx="27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56" name="Line 228"/>
                <p:cNvSpPr>
                  <a:spLocks noChangeShapeType="1"/>
                </p:cNvSpPr>
                <p:nvPr/>
              </p:nvSpPr>
              <p:spPr bwMode="auto">
                <a:xfrm>
                  <a:off x="1083" y="2372"/>
                  <a:ext cx="29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57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1379" y="2172"/>
                  <a:ext cx="0" cy="2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58" name="Line 230"/>
                <p:cNvSpPr>
                  <a:spLocks noChangeShapeType="1"/>
                </p:cNvSpPr>
                <p:nvPr/>
              </p:nvSpPr>
              <p:spPr bwMode="auto">
                <a:xfrm flipH="1" flipV="1">
                  <a:off x="1359" y="2158"/>
                  <a:ext cx="24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59" name="Line 231"/>
                <p:cNvSpPr>
                  <a:spLocks noChangeShapeType="1"/>
                </p:cNvSpPr>
                <p:nvPr/>
              </p:nvSpPr>
              <p:spPr bwMode="auto">
                <a:xfrm>
                  <a:off x="1102" y="2162"/>
                  <a:ext cx="2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60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1370" y="2190"/>
                  <a:ext cx="0" cy="1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61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363" y="2190"/>
                  <a:ext cx="0" cy="1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62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357" y="2190"/>
                  <a:ext cx="0" cy="1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63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1351" y="2190"/>
                  <a:ext cx="0" cy="1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64" name="Line 236"/>
                <p:cNvSpPr>
                  <a:spLocks noChangeShapeType="1"/>
                </p:cNvSpPr>
                <p:nvPr/>
              </p:nvSpPr>
              <p:spPr bwMode="auto">
                <a:xfrm>
                  <a:off x="1316" y="2194"/>
                  <a:ext cx="5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65" name="Line 237"/>
                <p:cNvSpPr>
                  <a:spLocks noChangeShapeType="1"/>
                </p:cNvSpPr>
                <p:nvPr/>
              </p:nvSpPr>
              <p:spPr bwMode="auto">
                <a:xfrm>
                  <a:off x="1316" y="2348"/>
                  <a:ext cx="5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66" name="Line 238"/>
                <p:cNvSpPr>
                  <a:spLocks noChangeShapeType="1"/>
                </p:cNvSpPr>
                <p:nvPr/>
              </p:nvSpPr>
              <p:spPr bwMode="auto">
                <a:xfrm>
                  <a:off x="1312" y="2198"/>
                  <a:ext cx="0" cy="1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67" name="Line 239"/>
                <p:cNvSpPr>
                  <a:spLocks noChangeShapeType="1"/>
                </p:cNvSpPr>
                <p:nvPr/>
              </p:nvSpPr>
              <p:spPr bwMode="auto">
                <a:xfrm>
                  <a:off x="1367" y="2651"/>
                  <a:ext cx="4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68" name="Line 240"/>
                <p:cNvSpPr>
                  <a:spLocks noChangeShapeType="1"/>
                </p:cNvSpPr>
                <p:nvPr/>
              </p:nvSpPr>
              <p:spPr bwMode="auto">
                <a:xfrm flipH="1">
                  <a:off x="1056" y="2651"/>
                  <a:ext cx="4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69" name="Line 241"/>
                <p:cNvSpPr>
                  <a:spLocks noChangeShapeType="1"/>
                </p:cNvSpPr>
                <p:nvPr/>
              </p:nvSpPr>
              <p:spPr bwMode="auto">
                <a:xfrm flipH="1">
                  <a:off x="1105" y="2468"/>
                  <a:ext cx="2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70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1105" y="2531"/>
                  <a:ext cx="2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71" name="Line 243"/>
                <p:cNvSpPr>
                  <a:spLocks noChangeShapeType="1"/>
                </p:cNvSpPr>
                <p:nvPr/>
              </p:nvSpPr>
              <p:spPr bwMode="auto">
                <a:xfrm>
                  <a:off x="1109" y="2472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72" name="Line 244"/>
                <p:cNvSpPr>
                  <a:spLocks noChangeShapeType="1"/>
                </p:cNvSpPr>
                <p:nvPr/>
              </p:nvSpPr>
              <p:spPr bwMode="auto">
                <a:xfrm>
                  <a:off x="1150" y="2472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73" name="Line 245"/>
                <p:cNvSpPr>
                  <a:spLocks noChangeShapeType="1"/>
                </p:cNvSpPr>
                <p:nvPr/>
              </p:nvSpPr>
              <p:spPr bwMode="auto">
                <a:xfrm>
                  <a:off x="1215" y="2472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74" name="Line 246"/>
                <p:cNvSpPr>
                  <a:spLocks noChangeShapeType="1"/>
                </p:cNvSpPr>
                <p:nvPr/>
              </p:nvSpPr>
              <p:spPr bwMode="auto">
                <a:xfrm>
                  <a:off x="1282" y="2472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75" name="Line 247"/>
                <p:cNvSpPr>
                  <a:spLocks noChangeShapeType="1"/>
                </p:cNvSpPr>
                <p:nvPr/>
              </p:nvSpPr>
              <p:spPr bwMode="auto">
                <a:xfrm>
                  <a:off x="1351" y="2472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76" name="Line 248"/>
                <p:cNvSpPr>
                  <a:spLocks noChangeShapeType="1"/>
                </p:cNvSpPr>
                <p:nvPr/>
              </p:nvSpPr>
              <p:spPr bwMode="auto">
                <a:xfrm>
                  <a:off x="1159" y="2478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7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209" y="2470"/>
                  <a:ext cx="0" cy="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78" name="Line 250"/>
                <p:cNvSpPr>
                  <a:spLocks noChangeShapeType="1"/>
                </p:cNvSpPr>
                <p:nvPr/>
              </p:nvSpPr>
              <p:spPr bwMode="auto">
                <a:xfrm>
                  <a:off x="1163" y="2513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79" name="Line 251"/>
                <p:cNvSpPr>
                  <a:spLocks noChangeShapeType="1"/>
                </p:cNvSpPr>
                <p:nvPr/>
              </p:nvSpPr>
              <p:spPr bwMode="auto">
                <a:xfrm>
                  <a:off x="1115" y="2478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80" name="Line 252"/>
                <p:cNvSpPr>
                  <a:spLocks noChangeShapeType="1"/>
                </p:cNvSpPr>
                <p:nvPr/>
              </p:nvSpPr>
              <p:spPr bwMode="auto">
                <a:xfrm>
                  <a:off x="1143" y="2478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81" name="Line 253"/>
                <p:cNvSpPr>
                  <a:spLocks noChangeShapeType="1"/>
                </p:cNvSpPr>
                <p:nvPr/>
              </p:nvSpPr>
              <p:spPr bwMode="auto">
                <a:xfrm>
                  <a:off x="1163" y="2506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82" name="Line 254"/>
                <p:cNvSpPr>
                  <a:spLocks noChangeShapeType="1"/>
                </p:cNvSpPr>
                <p:nvPr/>
              </p:nvSpPr>
              <p:spPr bwMode="auto">
                <a:xfrm>
                  <a:off x="1163" y="2504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83" name="Line 255"/>
                <p:cNvSpPr>
                  <a:spLocks noChangeShapeType="1"/>
                </p:cNvSpPr>
                <p:nvPr/>
              </p:nvSpPr>
              <p:spPr bwMode="auto">
                <a:xfrm>
                  <a:off x="1163" y="2498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84" name="Line 256"/>
                <p:cNvSpPr>
                  <a:spLocks noChangeShapeType="1"/>
                </p:cNvSpPr>
                <p:nvPr/>
              </p:nvSpPr>
              <p:spPr bwMode="auto">
                <a:xfrm>
                  <a:off x="1163" y="2495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85" name="Line 257"/>
                <p:cNvSpPr>
                  <a:spLocks noChangeShapeType="1"/>
                </p:cNvSpPr>
                <p:nvPr/>
              </p:nvSpPr>
              <p:spPr bwMode="auto">
                <a:xfrm>
                  <a:off x="1163" y="2489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86" name="Line 258"/>
                <p:cNvSpPr>
                  <a:spLocks noChangeShapeType="1"/>
                </p:cNvSpPr>
                <p:nvPr/>
              </p:nvSpPr>
              <p:spPr bwMode="auto">
                <a:xfrm>
                  <a:off x="1163" y="2484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87" name="Line 259"/>
                <p:cNvSpPr>
                  <a:spLocks noChangeShapeType="1"/>
                </p:cNvSpPr>
                <p:nvPr/>
              </p:nvSpPr>
              <p:spPr bwMode="auto">
                <a:xfrm>
                  <a:off x="1163" y="2477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88" name="Line 260"/>
                <p:cNvSpPr>
                  <a:spLocks noChangeShapeType="1"/>
                </p:cNvSpPr>
                <p:nvPr/>
              </p:nvSpPr>
              <p:spPr bwMode="auto">
                <a:xfrm>
                  <a:off x="1163" y="2474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89" name="Line 261"/>
                <p:cNvSpPr>
                  <a:spLocks noChangeShapeType="1"/>
                </p:cNvSpPr>
                <p:nvPr/>
              </p:nvSpPr>
              <p:spPr bwMode="auto">
                <a:xfrm>
                  <a:off x="1183" y="2478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90" name="Line 262"/>
                <p:cNvSpPr>
                  <a:spLocks noChangeShapeType="1"/>
                </p:cNvSpPr>
                <p:nvPr/>
              </p:nvSpPr>
              <p:spPr bwMode="auto">
                <a:xfrm>
                  <a:off x="1119" y="2474"/>
                  <a:ext cx="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91" name="Line 263"/>
                <p:cNvSpPr>
                  <a:spLocks noChangeShapeType="1"/>
                </p:cNvSpPr>
                <p:nvPr/>
              </p:nvSpPr>
              <p:spPr bwMode="auto">
                <a:xfrm>
                  <a:off x="1119" y="2477"/>
                  <a:ext cx="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92" name="Freeform 264"/>
                <p:cNvSpPr>
                  <a:spLocks/>
                </p:cNvSpPr>
                <p:nvPr/>
              </p:nvSpPr>
              <p:spPr bwMode="auto">
                <a:xfrm>
                  <a:off x="1125" y="2506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8" y="11"/>
                    </a:cxn>
                    <a:cxn ang="0">
                      <a:pos x="6" y="13"/>
                    </a:cxn>
                    <a:cxn ang="0">
                      <a:pos x="3" y="13"/>
                    </a:cxn>
                    <a:cxn ang="0">
                      <a:pos x="1" y="12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1" y="2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3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9" h="14">
                      <a:moveTo>
                        <a:pt x="8" y="7"/>
                      </a:moveTo>
                      <a:lnTo>
                        <a:pt x="8" y="11"/>
                      </a:lnTo>
                      <a:lnTo>
                        <a:pt x="6" y="13"/>
                      </a:lnTo>
                      <a:lnTo>
                        <a:pt x="3" y="13"/>
                      </a:lnTo>
                      <a:lnTo>
                        <a:pt x="1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3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93" name="Freeform 265"/>
                <p:cNvSpPr>
                  <a:spLocks/>
                </p:cNvSpPr>
                <p:nvPr/>
              </p:nvSpPr>
              <p:spPr bwMode="auto">
                <a:xfrm>
                  <a:off x="1125" y="2506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8" y="11"/>
                    </a:cxn>
                    <a:cxn ang="0">
                      <a:pos x="6" y="13"/>
                    </a:cxn>
                    <a:cxn ang="0">
                      <a:pos x="3" y="13"/>
                    </a:cxn>
                    <a:cxn ang="0">
                      <a:pos x="1" y="12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1" y="2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3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9" h="14">
                      <a:moveTo>
                        <a:pt x="8" y="7"/>
                      </a:moveTo>
                      <a:lnTo>
                        <a:pt x="8" y="11"/>
                      </a:lnTo>
                      <a:lnTo>
                        <a:pt x="6" y="13"/>
                      </a:lnTo>
                      <a:lnTo>
                        <a:pt x="3" y="13"/>
                      </a:lnTo>
                      <a:lnTo>
                        <a:pt x="1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3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94" name="Freeform 266"/>
                <p:cNvSpPr>
                  <a:spLocks/>
                </p:cNvSpPr>
                <p:nvPr/>
              </p:nvSpPr>
              <p:spPr bwMode="auto">
                <a:xfrm>
                  <a:off x="1112" y="2194"/>
                  <a:ext cx="184" cy="146"/>
                </a:xfrm>
                <a:custGeom>
                  <a:avLst/>
                  <a:gdLst/>
                  <a:ahLst/>
                  <a:cxnLst>
                    <a:cxn ang="0">
                      <a:pos x="0" y="145"/>
                    </a:cxn>
                    <a:cxn ang="0">
                      <a:pos x="0" y="0"/>
                    </a:cxn>
                    <a:cxn ang="0">
                      <a:pos x="183" y="0"/>
                    </a:cxn>
                    <a:cxn ang="0">
                      <a:pos x="183" y="145"/>
                    </a:cxn>
                    <a:cxn ang="0">
                      <a:pos x="0" y="145"/>
                    </a:cxn>
                  </a:cxnLst>
                  <a:rect l="0" t="0" r="r" b="b"/>
                  <a:pathLst>
                    <a:path w="184" h="146">
                      <a:moveTo>
                        <a:pt x="0" y="145"/>
                      </a:moveTo>
                      <a:lnTo>
                        <a:pt x="0" y="0"/>
                      </a:lnTo>
                      <a:lnTo>
                        <a:pt x="183" y="0"/>
                      </a:lnTo>
                      <a:lnTo>
                        <a:pt x="183" y="145"/>
                      </a:lnTo>
                      <a:lnTo>
                        <a:pt x="0" y="145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95" name="Line 267"/>
                <p:cNvSpPr>
                  <a:spLocks noChangeShapeType="1"/>
                </p:cNvSpPr>
                <p:nvPr/>
              </p:nvSpPr>
              <p:spPr bwMode="auto">
                <a:xfrm>
                  <a:off x="1119" y="2484"/>
                  <a:ext cx="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96" name="Line 268"/>
                <p:cNvSpPr>
                  <a:spLocks noChangeShapeType="1"/>
                </p:cNvSpPr>
                <p:nvPr/>
              </p:nvSpPr>
              <p:spPr bwMode="auto">
                <a:xfrm>
                  <a:off x="1119" y="2489"/>
                  <a:ext cx="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97" name="Line 269"/>
                <p:cNvSpPr>
                  <a:spLocks noChangeShapeType="1"/>
                </p:cNvSpPr>
                <p:nvPr/>
              </p:nvSpPr>
              <p:spPr bwMode="auto">
                <a:xfrm>
                  <a:off x="1119" y="2495"/>
                  <a:ext cx="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98" name="Line 270"/>
                <p:cNvSpPr>
                  <a:spLocks noChangeShapeType="1"/>
                </p:cNvSpPr>
                <p:nvPr/>
              </p:nvSpPr>
              <p:spPr bwMode="auto">
                <a:xfrm>
                  <a:off x="1119" y="2498"/>
                  <a:ext cx="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99" name="Line 271"/>
                <p:cNvSpPr>
                  <a:spLocks noChangeShapeType="1"/>
                </p:cNvSpPr>
                <p:nvPr/>
              </p:nvSpPr>
              <p:spPr bwMode="auto">
                <a:xfrm>
                  <a:off x="1251" y="2478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00" name="Line 272"/>
                <p:cNvSpPr>
                  <a:spLocks noChangeShapeType="1"/>
                </p:cNvSpPr>
                <p:nvPr/>
              </p:nvSpPr>
              <p:spPr bwMode="auto">
                <a:xfrm>
                  <a:off x="1230" y="2474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01" name="Line 273"/>
                <p:cNvSpPr>
                  <a:spLocks noChangeShapeType="1"/>
                </p:cNvSpPr>
                <p:nvPr/>
              </p:nvSpPr>
              <p:spPr bwMode="auto">
                <a:xfrm>
                  <a:off x="1230" y="2477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02" name="Line 274"/>
                <p:cNvSpPr>
                  <a:spLocks noChangeShapeType="1"/>
                </p:cNvSpPr>
                <p:nvPr/>
              </p:nvSpPr>
              <p:spPr bwMode="auto">
                <a:xfrm>
                  <a:off x="1230" y="2484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03" name="Line 275"/>
                <p:cNvSpPr>
                  <a:spLocks noChangeShapeType="1"/>
                </p:cNvSpPr>
                <p:nvPr/>
              </p:nvSpPr>
              <p:spPr bwMode="auto">
                <a:xfrm>
                  <a:off x="1230" y="2489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04" name="Line 276"/>
                <p:cNvSpPr>
                  <a:spLocks noChangeShapeType="1"/>
                </p:cNvSpPr>
                <p:nvPr/>
              </p:nvSpPr>
              <p:spPr bwMode="auto">
                <a:xfrm>
                  <a:off x="1230" y="2495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05" name="Line 277"/>
                <p:cNvSpPr>
                  <a:spLocks noChangeShapeType="1"/>
                </p:cNvSpPr>
                <p:nvPr/>
              </p:nvSpPr>
              <p:spPr bwMode="auto">
                <a:xfrm>
                  <a:off x="1230" y="2498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06" name="Line 278"/>
                <p:cNvSpPr>
                  <a:spLocks noChangeShapeType="1"/>
                </p:cNvSpPr>
                <p:nvPr/>
              </p:nvSpPr>
              <p:spPr bwMode="auto">
                <a:xfrm>
                  <a:off x="1230" y="2504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07" name="Line 279"/>
                <p:cNvSpPr>
                  <a:spLocks noChangeShapeType="1"/>
                </p:cNvSpPr>
                <p:nvPr/>
              </p:nvSpPr>
              <p:spPr bwMode="auto">
                <a:xfrm>
                  <a:off x="1230" y="2506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08" name="Line 280"/>
                <p:cNvSpPr>
                  <a:spLocks noChangeShapeType="1"/>
                </p:cNvSpPr>
                <p:nvPr/>
              </p:nvSpPr>
              <p:spPr bwMode="auto">
                <a:xfrm>
                  <a:off x="1230" y="2513"/>
                  <a:ext cx="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0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1276" y="2470"/>
                  <a:ext cx="0" cy="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10" name="Line 282"/>
                <p:cNvSpPr>
                  <a:spLocks noChangeShapeType="1"/>
                </p:cNvSpPr>
                <p:nvPr/>
              </p:nvSpPr>
              <p:spPr bwMode="auto">
                <a:xfrm>
                  <a:off x="1226" y="2478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11" name="Line 283"/>
                <p:cNvSpPr>
                  <a:spLocks noChangeShapeType="1"/>
                </p:cNvSpPr>
                <p:nvPr/>
              </p:nvSpPr>
              <p:spPr bwMode="auto">
                <a:xfrm>
                  <a:off x="1292" y="2478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12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1340" y="2470"/>
                  <a:ext cx="0" cy="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13" name="Line 285"/>
                <p:cNvSpPr>
                  <a:spLocks noChangeShapeType="1"/>
                </p:cNvSpPr>
                <p:nvPr/>
              </p:nvSpPr>
              <p:spPr bwMode="auto">
                <a:xfrm>
                  <a:off x="1296" y="2513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14" name="Line 286"/>
                <p:cNvSpPr>
                  <a:spLocks noChangeShapeType="1"/>
                </p:cNvSpPr>
                <p:nvPr/>
              </p:nvSpPr>
              <p:spPr bwMode="auto">
                <a:xfrm>
                  <a:off x="1296" y="2506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15" name="Line 287"/>
                <p:cNvSpPr>
                  <a:spLocks noChangeShapeType="1"/>
                </p:cNvSpPr>
                <p:nvPr/>
              </p:nvSpPr>
              <p:spPr bwMode="auto">
                <a:xfrm>
                  <a:off x="1296" y="2504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16" name="Line 288"/>
                <p:cNvSpPr>
                  <a:spLocks noChangeShapeType="1"/>
                </p:cNvSpPr>
                <p:nvPr/>
              </p:nvSpPr>
              <p:spPr bwMode="auto">
                <a:xfrm>
                  <a:off x="1296" y="2498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17" name="Line 289"/>
                <p:cNvSpPr>
                  <a:spLocks noChangeShapeType="1"/>
                </p:cNvSpPr>
                <p:nvPr/>
              </p:nvSpPr>
              <p:spPr bwMode="auto">
                <a:xfrm>
                  <a:off x="1296" y="2495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18" name="Line 290"/>
                <p:cNvSpPr>
                  <a:spLocks noChangeShapeType="1"/>
                </p:cNvSpPr>
                <p:nvPr/>
              </p:nvSpPr>
              <p:spPr bwMode="auto">
                <a:xfrm>
                  <a:off x="1296" y="2489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19" name="Line 291"/>
                <p:cNvSpPr>
                  <a:spLocks noChangeShapeType="1"/>
                </p:cNvSpPr>
                <p:nvPr/>
              </p:nvSpPr>
              <p:spPr bwMode="auto">
                <a:xfrm>
                  <a:off x="1296" y="2484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20" name="Line 292"/>
                <p:cNvSpPr>
                  <a:spLocks noChangeShapeType="1"/>
                </p:cNvSpPr>
                <p:nvPr/>
              </p:nvSpPr>
              <p:spPr bwMode="auto">
                <a:xfrm>
                  <a:off x="1296" y="2477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21" name="Line 293"/>
                <p:cNvSpPr>
                  <a:spLocks noChangeShapeType="1"/>
                </p:cNvSpPr>
                <p:nvPr/>
              </p:nvSpPr>
              <p:spPr bwMode="auto">
                <a:xfrm>
                  <a:off x="1296" y="2474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22" name="Line 294"/>
                <p:cNvSpPr>
                  <a:spLocks noChangeShapeType="1"/>
                </p:cNvSpPr>
                <p:nvPr/>
              </p:nvSpPr>
              <p:spPr bwMode="auto">
                <a:xfrm>
                  <a:off x="1315" y="2478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8423" name="Group 295"/>
              <p:cNvGrpSpPr>
                <a:grpSpLocks/>
              </p:cNvGrpSpPr>
              <p:nvPr/>
            </p:nvGrpSpPr>
            <p:grpSpPr bwMode="auto">
              <a:xfrm>
                <a:off x="1400" y="2178"/>
                <a:ext cx="606" cy="821"/>
                <a:chOff x="1400" y="2178"/>
                <a:chExt cx="606" cy="821"/>
              </a:xfrm>
            </p:grpSpPr>
            <p:sp>
              <p:nvSpPr>
                <p:cNvPr id="48424" name="Freeform 296"/>
                <p:cNvSpPr>
                  <a:spLocks/>
                </p:cNvSpPr>
                <p:nvPr/>
              </p:nvSpPr>
              <p:spPr bwMode="auto">
                <a:xfrm>
                  <a:off x="1753" y="2635"/>
                  <a:ext cx="13" cy="3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4"/>
                    </a:cxn>
                    <a:cxn ang="0">
                      <a:pos x="6" y="10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0" y="25"/>
                    </a:cxn>
                    <a:cxn ang="0">
                      <a:pos x="0" y="32"/>
                    </a:cxn>
                    <a:cxn ang="0">
                      <a:pos x="3" y="37"/>
                    </a:cxn>
                    <a:cxn ang="0">
                      <a:pos x="6" y="37"/>
                    </a:cxn>
                  </a:cxnLst>
                  <a:rect l="0" t="0" r="r" b="b"/>
                  <a:pathLst>
                    <a:path w="13" h="38">
                      <a:moveTo>
                        <a:pt x="12" y="0"/>
                      </a:moveTo>
                      <a:lnTo>
                        <a:pt x="6" y="4"/>
                      </a:lnTo>
                      <a:lnTo>
                        <a:pt x="6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3" y="37"/>
                      </a:lnTo>
                      <a:lnTo>
                        <a:pt x="6" y="3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25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1658" y="2664"/>
                  <a:ext cx="99" cy="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26" name="Line 298"/>
                <p:cNvSpPr>
                  <a:spLocks noChangeShapeType="1"/>
                </p:cNvSpPr>
                <p:nvPr/>
              </p:nvSpPr>
              <p:spPr bwMode="auto">
                <a:xfrm>
                  <a:off x="1763" y="2676"/>
                  <a:ext cx="1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27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1780" y="2655"/>
                  <a:ext cx="22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28" name="Line 300"/>
                <p:cNvSpPr>
                  <a:spLocks noChangeShapeType="1"/>
                </p:cNvSpPr>
                <p:nvPr/>
              </p:nvSpPr>
              <p:spPr bwMode="auto">
                <a:xfrm>
                  <a:off x="1769" y="2639"/>
                  <a:ext cx="25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29" name="Line 301"/>
                <p:cNvSpPr>
                  <a:spLocks noChangeShapeType="1"/>
                </p:cNvSpPr>
                <p:nvPr/>
              </p:nvSpPr>
              <p:spPr bwMode="auto">
                <a:xfrm flipH="1">
                  <a:off x="1897" y="2376"/>
                  <a:ext cx="79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30" name="Line 302"/>
                <p:cNvSpPr>
                  <a:spLocks noChangeShapeType="1"/>
                </p:cNvSpPr>
                <p:nvPr/>
              </p:nvSpPr>
              <p:spPr bwMode="auto">
                <a:xfrm flipH="1">
                  <a:off x="1897" y="2267"/>
                  <a:ext cx="83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31" name="Line 303"/>
                <p:cNvSpPr>
                  <a:spLocks noChangeShapeType="1"/>
                </p:cNvSpPr>
                <p:nvPr/>
              </p:nvSpPr>
              <p:spPr bwMode="auto">
                <a:xfrm flipH="1" flipV="1">
                  <a:off x="1897" y="2223"/>
                  <a:ext cx="76" cy="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32" name="Line 304"/>
                <p:cNvSpPr>
                  <a:spLocks noChangeShapeType="1"/>
                </p:cNvSpPr>
                <p:nvPr/>
              </p:nvSpPr>
              <p:spPr bwMode="auto">
                <a:xfrm flipH="1">
                  <a:off x="1897" y="2387"/>
                  <a:ext cx="80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33" name="Line 305"/>
                <p:cNvSpPr>
                  <a:spLocks noChangeShapeType="1"/>
                </p:cNvSpPr>
                <p:nvPr/>
              </p:nvSpPr>
              <p:spPr bwMode="auto">
                <a:xfrm flipH="1">
                  <a:off x="1549" y="2406"/>
                  <a:ext cx="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34" name="Line 306"/>
                <p:cNvSpPr>
                  <a:spLocks noChangeShapeType="1"/>
                </p:cNvSpPr>
                <p:nvPr/>
              </p:nvSpPr>
              <p:spPr bwMode="auto">
                <a:xfrm>
                  <a:off x="1512" y="2661"/>
                  <a:ext cx="2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35" name="Line 307"/>
                <p:cNvSpPr>
                  <a:spLocks noChangeShapeType="1"/>
                </p:cNvSpPr>
                <p:nvPr/>
              </p:nvSpPr>
              <p:spPr bwMode="auto">
                <a:xfrm flipH="1">
                  <a:off x="1504" y="2410"/>
                  <a:ext cx="53" cy="1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36" name="Line 308"/>
                <p:cNvSpPr>
                  <a:spLocks noChangeShapeType="1"/>
                </p:cNvSpPr>
                <p:nvPr/>
              </p:nvSpPr>
              <p:spPr bwMode="auto">
                <a:xfrm flipH="1" flipV="1">
                  <a:off x="1700" y="2674"/>
                  <a:ext cx="105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37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1418" y="2614"/>
                  <a:ext cx="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38" name="Line 3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14" y="2614"/>
                  <a:ext cx="252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39" name="Line 311"/>
                <p:cNvSpPr>
                  <a:spLocks noChangeShapeType="1"/>
                </p:cNvSpPr>
                <p:nvPr/>
              </p:nvSpPr>
              <p:spPr bwMode="auto">
                <a:xfrm flipH="1" flipV="1">
                  <a:off x="1414" y="2631"/>
                  <a:ext cx="252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40" name="Line 312"/>
                <p:cNvSpPr>
                  <a:spLocks noChangeShapeType="1"/>
                </p:cNvSpPr>
                <p:nvPr/>
              </p:nvSpPr>
              <p:spPr bwMode="auto">
                <a:xfrm flipH="1">
                  <a:off x="1658" y="2639"/>
                  <a:ext cx="111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41" name="Line 313"/>
                <p:cNvSpPr>
                  <a:spLocks noChangeShapeType="1"/>
                </p:cNvSpPr>
                <p:nvPr/>
              </p:nvSpPr>
              <p:spPr bwMode="auto">
                <a:xfrm flipH="1" flipV="1">
                  <a:off x="1700" y="2674"/>
                  <a:ext cx="105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42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1580" y="2178"/>
                  <a:ext cx="33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43" name="Line 315"/>
                <p:cNvSpPr>
                  <a:spLocks noChangeShapeType="1"/>
                </p:cNvSpPr>
                <p:nvPr/>
              </p:nvSpPr>
              <p:spPr bwMode="auto">
                <a:xfrm flipH="1" flipV="1">
                  <a:off x="1613" y="2178"/>
                  <a:ext cx="292" cy="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44" name="Line 316"/>
                <p:cNvSpPr>
                  <a:spLocks noChangeShapeType="1"/>
                </p:cNvSpPr>
                <p:nvPr/>
              </p:nvSpPr>
              <p:spPr bwMode="auto">
                <a:xfrm flipH="1" flipV="1">
                  <a:off x="1572" y="2190"/>
                  <a:ext cx="291" cy="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45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1576" y="2190"/>
                  <a:ext cx="0" cy="2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46" name="Line 318"/>
                <p:cNvSpPr>
                  <a:spLocks noChangeShapeType="1"/>
                </p:cNvSpPr>
                <p:nvPr/>
              </p:nvSpPr>
              <p:spPr bwMode="auto">
                <a:xfrm>
                  <a:off x="1859" y="2228"/>
                  <a:ext cx="0" cy="2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47" name="Line 319"/>
                <p:cNvSpPr>
                  <a:spLocks noChangeShapeType="1"/>
                </p:cNvSpPr>
                <p:nvPr/>
              </p:nvSpPr>
              <p:spPr bwMode="auto">
                <a:xfrm flipH="1">
                  <a:off x="1855" y="2216"/>
                  <a:ext cx="5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48" name="Line 320"/>
                <p:cNvSpPr>
                  <a:spLocks noChangeShapeType="1"/>
                </p:cNvSpPr>
                <p:nvPr/>
              </p:nvSpPr>
              <p:spPr bwMode="auto">
                <a:xfrm flipH="1" flipV="1">
                  <a:off x="1572" y="2399"/>
                  <a:ext cx="291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49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1901" y="2208"/>
                  <a:ext cx="0" cy="2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50" name="Line 322"/>
                <p:cNvSpPr>
                  <a:spLocks noChangeShapeType="1"/>
                </p:cNvSpPr>
                <p:nvPr/>
              </p:nvSpPr>
              <p:spPr bwMode="auto">
                <a:xfrm flipH="1">
                  <a:off x="1855" y="2439"/>
                  <a:ext cx="5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51" name="Line 323"/>
                <p:cNvSpPr>
                  <a:spLocks noChangeShapeType="1"/>
                </p:cNvSpPr>
                <p:nvPr/>
              </p:nvSpPr>
              <p:spPr bwMode="auto">
                <a:xfrm flipH="1" flipV="1">
                  <a:off x="1878" y="2438"/>
                  <a:ext cx="43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52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549" y="2402"/>
                  <a:ext cx="327" cy="6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53" name="Line 325"/>
                <p:cNvSpPr>
                  <a:spLocks noChangeShapeType="1"/>
                </p:cNvSpPr>
                <p:nvPr/>
              </p:nvSpPr>
              <p:spPr bwMode="auto">
                <a:xfrm flipH="1" flipV="1">
                  <a:off x="1891" y="2515"/>
                  <a:ext cx="3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54" name="Line 326"/>
                <p:cNvSpPr>
                  <a:spLocks noChangeShapeType="1"/>
                </p:cNvSpPr>
                <p:nvPr/>
              </p:nvSpPr>
              <p:spPr bwMode="auto">
                <a:xfrm flipH="1" flipV="1">
                  <a:off x="1897" y="2498"/>
                  <a:ext cx="24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55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1917" y="2515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56" name="Line 328"/>
                <p:cNvSpPr>
                  <a:spLocks noChangeShapeType="1"/>
                </p:cNvSpPr>
                <p:nvPr/>
              </p:nvSpPr>
              <p:spPr bwMode="auto">
                <a:xfrm>
                  <a:off x="1937" y="2541"/>
                  <a:ext cx="0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57" name="Line 329"/>
                <p:cNvSpPr>
                  <a:spLocks noChangeShapeType="1"/>
                </p:cNvSpPr>
                <p:nvPr/>
              </p:nvSpPr>
              <p:spPr bwMode="auto">
                <a:xfrm flipH="1" flipV="1">
                  <a:off x="1933" y="2533"/>
                  <a:ext cx="20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58" name="Line 330"/>
                <p:cNvSpPr>
                  <a:spLocks noChangeShapeType="1"/>
                </p:cNvSpPr>
                <p:nvPr/>
              </p:nvSpPr>
              <p:spPr bwMode="auto">
                <a:xfrm flipH="1" flipV="1">
                  <a:off x="1933" y="2556"/>
                  <a:ext cx="20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59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1940" y="2554"/>
                  <a:ext cx="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60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1944" y="2548"/>
                  <a:ext cx="1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61" name="Line 333"/>
                <p:cNvSpPr>
                  <a:spLocks noChangeShapeType="1"/>
                </p:cNvSpPr>
                <p:nvPr/>
              </p:nvSpPr>
              <p:spPr bwMode="auto">
                <a:xfrm flipH="1" flipV="1">
                  <a:off x="1878" y="2569"/>
                  <a:ext cx="43" cy="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62" name="Line 334"/>
                <p:cNvSpPr>
                  <a:spLocks noChangeShapeType="1"/>
                </p:cNvSpPr>
                <p:nvPr/>
              </p:nvSpPr>
              <p:spPr bwMode="auto">
                <a:xfrm flipH="1" flipV="1">
                  <a:off x="1878" y="2554"/>
                  <a:ext cx="43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63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1917" y="2588"/>
                  <a:ext cx="0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64" name="Line 336"/>
                <p:cNvSpPr>
                  <a:spLocks noChangeShapeType="1"/>
                </p:cNvSpPr>
                <p:nvPr/>
              </p:nvSpPr>
              <p:spPr bwMode="auto">
                <a:xfrm>
                  <a:off x="1937" y="2614"/>
                  <a:ext cx="0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65" name="Line 337"/>
                <p:cNvSpPr>
                  <a:spLocks noChangeShapeType="1"/>
                </p:cNvSpPr>
                <p:nvPr/>
              </p:nvSpPr>
              <p:spPr bwMode="auto">
                <a:xfrm flipH="1" flipV="1">
                  <a:off x="1933" y="2606"/>
                  <a:ext cx="20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66" name="Line 338"/>
                <p:cNvSpPr>
                  <a:spLocks noChangeShapeType="1"/>
                </p:cNvSpPr>
                <p:nvPr/>
              </p:nvSpPr>
              <p:spPr bwMode="auto">
                <a:xfrm flipH="1" flipV="1">
                  <a:off x="1933" y="2629"/>
                  <a:ext cx="20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67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1940" y="2627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68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1944" y="2617"/>
                  <a:ext cx="1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69" name="Line 341"/>
                <p:cNvSpPr>
                  <a:spLocks noChangeShapeType="1"/>
                </p:cNvSpPr>
                <p:nvPr/>
              </p:nvSpPr>
              <p:spPr bwMode="auto">
                <a:xfrm flipH="1">
                  <a:off x="1922" y="2784"/>
                  <a:ext cx="22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70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1845" y="2680"/>
                  <a:ext cx="76" cy="8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71" name="Line 343"/>
                <p:cNvSpPr>
                  <a:spLocks noChangeShapeType="1"/>
                </p:cNvSpPr>
                <p:nvPr/>
              </p:nvSpPr>
              <p:spPr bwMode="auto">
                <a:xfrm flipH="1" flipV="1">
                  <a:off x="1849" y="2663"/>
                  <a:ext cx="72" cy="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72" name="Line 344"/>
                <p:cNvSpPr>
                  <a:spLocks noChangeShapeType="1"/>
                </p:cNvSpPr>
                <p:nvPr/>
              </p:nvSpPr>
              <p:spPr bwMode="auto">
                <a:xfrm flipH="1" flipV="1">
                  <a:off x="1933" y="2770"/>
                  <a:ext cx="11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73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1940" y="2767"/>
                  <a:ext cx="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74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1944" y="2761"/>
                  <a:ext cx="1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75" name="Line 347"/>
                <p:cNvSpPr>
                  <a:spLocks noChangeShapeType="1"/>
                </p:cNvSpPr>
                <p:nvPr/>
              </p:nvSpPr>
              <p:spPr bwMode="auto">
                <a:xfrm>
                  <a:off x="1937" y="2757"/>
                  <a:ext cx="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76" name="Line 348"/>
                <p:cNvSpPr>
                  <a:spLocks noChangeShapeType="1"/>
                </p:cNvSpPr>
                <p:nvPr/>
              </p:nvSpPr>
              <p:spPr bwMode="auto">
                <a:xfrm flipH="1" flipV="1">
                  <a:off x="1859" y="2627"/>
                  <a:ext cx="62" cy="6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77" name="Line 349"/>
                <p:cNvSpPr>
                  <a:spLocks noChangeShapeType="1"/>
                </p:cNvSpPr>
                <p:nvPr/>
              </p:nvSpPr>
              <p:spPr bwMode="auto">
                <a:xfrm flipH="1" flipV="1">
                  <a:off x="1864" y="2606"/>
                  <a:ext cx="57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78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1944" y="2686"/>
                  <a:ext cx="1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79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940" y="2695"/>
                  <a:ext cx="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80" name="Line 352"/>
                <p:cNvSpPr>
                  <a:spLocks noChangeShapeType="1"/>
                </p:cNvSpPr>
                <p:nvPr/>
              </p:nvSpPr>
              <p:spPr bwMode="auto">
                <a:xfrm>
                  <a:off x="1949" y="2721"/>
                  <a:ext cx="0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81" name="Line 353"/>
                <p:cNvSpPr>
                  <a:spLocks noChangeShapeType="1"/>
                </p:cNvSpPr>
                <p:nvPr/>
              </p:nvSpPr>
              <p:spPr bwMode="auto">
                <a:xfrm>
                  <a:off x="1937" y="2682"/>
                  <a:ext cx="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82" name="Line 354"/>
                <p:cNvSpPr>
                  <a:spLocks noChangeShapeType="1"/>
                </p:cNvSpPr>
                <p:nvPr/>
              </p:nvSpPr>
              <p:spPr bwMode="auto">
                <a:xfrm flipH="1" flipV="1">
                  <a:off x="1933" y="2699"/>
                  <a:ext cx="20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83" name="Line 355"/>
                <p:cNvSpPr>
                  <a:spLocks noChangeShapeType="1"/>
                </p:cNvSpPr>
                <p:nvPr/>
              </p:nvSpPr>
              <p:spPr bwMode="auto">
                <a:xfrm flipH="1" flipV="1">
                  <a:off x="1933" y="2674"/>
                  <a:ext cx="20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84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1917" y="2731"/>
                  <a:ext cx="0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85" name="Line 357"/>
                <p:cNvSpPr>
                  <a:spLocks noChangeShapeType="1"/>
                </p:cNvSpPr>
                <p:nvPr/>
              </p:nvSpPr>
              <p:spPr bwMode="auto">
                <a:xfrm flipH="1" flipV="1">
                  <a:off x="1933" y="2749"/>
                  <a:ext cx="20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86" name="Line 358"/>
                <p:cNvSpPr>
                  <a:spLocks noChangeShapeType="1"/>
                </p:cNvSpPr>
                <p:nvPr/>
              </p:nvSpPr>
              <p:spPr bwMode="auto">
                <a:xfrm flipH="1" flipV="1">
                  <a:off x="1822" y="2749"/>
                  <a:ext cx="89" cy="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87" name="Line 359"/>
                <p:cNvSpPr>
                  <a:spLocks noChangeShapeType="1"/>
                </p:cNvSpPr>
                <p:nvPr/>
              </p:nvSpPr>
              <p:spPr bwMode="auto">
                <a:xfrm flipH="1" flipV="1">
                  <a:off x="1829" y="2728"/>
                  <a:ext cx="86" cy="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88" name="Line 360"/>
                <p:cNvSpPr>
                  <a:spLocks noChangeShapeType="1"/>
                </p:cNvSpPr>
                <p:nvPr/>
              </p:nvSpPr>
              <p:spPr bwMode="auto">
                <a:xfrm flipH="1">
                  <a:off x="1838" y="2911"/>
                  <a:ext cx="21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89" name="Line 361"/>
                <p:cNvSpPr>
                  <a:spLocks noChangeShapeType="1"/>
                </p:cNvSpPr>
                <p:nvPr/>
              </p:nvSpPr>
              <p:spPr bwMode="auto">
                <a:xfrm flipH="1" flipV="1">
                  <a:off x="1806" y="2810"/>
                  <a:ext cx="80" cy="7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90" name="Line 362"/>
                <p:cNvSpPr>
                  <a:spLocks noChangeShapeType="1"/>
                </p:cNvSpPr>
                <p:nvPr/>
              </p:nvSpPr>
              <p:spPr bwMode="auto">
                <a:xfrm flipH="1" flipV="1">
                  <a:off x="1806" y="2779"/>
                  <a:ext cx="95" cy="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91" name="Line 363"/>
                <p:cNvSpPr>
                  <a:spLocks noChangeShapeType="1"/>
                </p:cNvSpPr>
                <p:nvPr/>
              </p:nvSpPr>
              <p:spPr bwMode="auto">
                <a:xfrm flipH="1" flipV="1">
                  <a:off x="1806" y="2855"/>
                  <a:ext cx="53" cy="5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92" name="Line 364"/>
                <p:cNvSpPr>
                  <a:spLocks noChangeShapeType="1"/>
                </p:cNvSpPr>
                <p:nvPr/>
              </p:nvSpPr>
              <p:spPr bwMode="auto">
                <a:xfrm>
                  <a:off x="1915" y="2463"/>
                  <a:ext cx="30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93" name="Line 365"/>
                <p:cNvSpPr>
                  <a:spLocks noChangeShapeType="1"/>
                </p:cNvSpPr>
                <p:nvPr/>
              </p:nvSpPr>
              <p:spPr bwMode="auto">
                <a:xfrm>
                  <a:off x="1949" y="2649"/>
                  <a:ext cx="0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94" name="Line 366"/>
                <p:cNvSpPr>
                  <a:spLocks noChangeShapeType="1"/>
                </p:cNvSpPr>
                <p:nvPr/>
              </p:nvSpPr>
              <p:spPr bwMode="auto">
                <a:xfrm>
                  <a:off x="1949" y="2577"/>
                  <a:ext cx="0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95" name="Line 367"/>
                <p:cNvSpPr>
                  <a:spLocks noChangeShapeType="1"/>
                </p:cNvSpPr>
                <p:nvPr/>
              </p:nvSpPr>
              <p:spPr bwMode="auto">
                <a:xfrm flipH="1" flipV="1">
                  <a:off x="1806" y="2881"/>
                  <a:ext cx="40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96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1810" y="2855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97" name="Line 369"/>
                <p:cNvSpPr>
                  <a:spLocks noChangeShapeType="1"/>
                </p:cNvSpPr>
                <p:nvPr/>
              </p:nvSpPr>
              <p:spPr bwMode="auto">
                <a:xfrm>
                  <a:off x="1810" y="2787"/>
                  <a:ext cx="0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98" name="Line 370"/>
                <p:cNvSpPr>
                  <a:spLocks noChangeShapeType="1"/>
                </p:cNvSpPr>
                <p:nvPr/>
              </p:nvSpPr>
              <p:spPr bwMode="auto">
                <a:xfrm flipH="1">
                  <a:off x="1878" y="2877"/>
                  <a:ext cx="23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99" name="Line 371"/>
                <p:cNvSpPr>
                  <a:spLocks noChangeShapeType="1"/>
                </p:cNvSpPr>
                <p:nvPr/>
              </p:nvSpPr>
              <p:spPr bwMode="auto">
                <a:xfrm flipH="1">
                  <a:off x="1903" y="2818"/>
                  <a:ext cx="12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00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1917" y="2656"/>
                  <a:ext cx="0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01" name="Line 373"/>
                <p:cNvSpPr>
                  <a:spLocks noChangeShapeType="1"/>
                </p:cNvSpPr>
                <p:nvPr/>
              </p:nvSpPr>
              <p:spPr bwMode="auto">
                <a:xfrm flipH="1">
                  <a:off x="1868" y="2451"/>
                  <a:ext cx="53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02" name="Line 374"/>
                <p:cNvSpPr>
                  <a:spLocks noChangeShapeType="1"/>
                </p:cNvSpPr>
                <p:nvPr/>
              </p:nvSpPr>
              <p:spPr bwMode="auto">
                <a:xfrm>
                  <a:off x="1805" y="2707"/>
                  <a:ext cx="21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03" name="Line 375"/>
                <p:cNvSpPr>
                  <a:spLocks noChangeShapeType="1"/>
                </p:cNvSpPr>
                <p:nvPr/>
              </p:nvSpPr>
              <p:spPr bwMode="auto">
                <a:xfrm>
                  <a:off x="1537" y="2682"/>
                  <a:ext cx="0" cy="1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04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794" y="2740"/>
                  <a:ext cx="0" cy="17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05" name="Freeform 377"/>
                <p:cNvSpPr>
                  <a:spLocks/>
                </p:cNvSpPr>
                <p:nvPr/>
              </p:nvSpPr>
              <p:spPr bwMode="auto">
                <a:xfrm>
                  <a:off x="1501" y="2847"/>
                  <a:ext cx="310" cy="152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309" y="75"/>
                    </a:cxn>
                    <a:cxn ang="0">
                      <a:pos x="289" y="151"/>
                    </a:cxn>
                    <a:cxn ang="0">
                      <a:pos x="0" y="78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310" h="152">
                      <a:moveTo>
                        <a:pt x="23" y="0"/>
                      </a:moveTo>
                      <a:lnTo>
                        <a:pt x="309" y="75"/>
                      </a:lnTo>
                      <a:lnTo>
                        <a:pt x="289" y="151"/>
                      </a:lnTo>
                      <a:lnTo>
                        <a:pt x="0" y="78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506" name="Freeform 378"/>
                <p:cNvSpPr>
                  <a:spLocks/>
                </p:cNvSpPr>
                <p:nvPr/>
              </p:nvSpPr>
              <p:spPr bwMode="auto">
                <a:xfrm>
                  <a:off x="1607" y="2218"/>
                  <a:ext cx="168" cy="179"/>
                </a:xfrm>
                <a:custGeom>
                  <a:avLst/>
                  <a:gdLst/>
                  <a:ahLst/>
                  <a:cxnLst>
                    <a:cxn ang="0">
                      <a:pos x="167" y="178"/>
                    </a:cxn>
                    <a:cxn ang="0">
                      <a:pos x="167" y="20"/>
                    </a:cxn>
                    <a:cxn ang="0">
                      <a:pos x="0" y="0"/>
                    </a:cxn>
                    <a:cxn ang="0">
                      <a:pos x="0" y="152"/>
                    </a:cxn>
                    <a:cxn ang="0">
                      <a:pos x="167" y="178"/>
                    </a:cxn>
                  </a:cxnLst>
                  <a:rect l="0" t="0" r="r" b="b"/>
                  <a:pathLst>
                    <a:path w="168" h="179">
                      <a:moveTo>
                        <a:pt x="167" y="178"/>
                      </a:moveTo>
                      <a:lnTo>
                        <a:pt x="167" y="20"/>
                      </a:lnTo>
                      <a:lnTo>
                        <a:pt x="0" y="0"/>
                      </a:lnTo>
                      <a:lnTo>
                        <a:pt x="0" y="152"/>
                      </a:lnTo>
                      <a:lnTo>
                        <a:pt x="167" y="17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507" name="Line 379"/>
                <p:cNvSpPr>
                  <a:spLocks noChangeShapeType="1"/>
                </p:cNvSpPr>
                <p:nvPr/>
              </p:nvSpPr>
              <p:spPr bwMode="auto">
                <a:xfrm flipH="1">
                  <a:off x="1797" y="2463"/>
                  <a:ext cx="79" cy="2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08" name="Line 380"/>
                <p:cNvSpPr>
                  <a:spLocks noChangeShapeType="1"/>
                </p:cNvSpPr>
                <p:nvPr/>
              </p:nvSpPr>
              <p:spPr bwMode="auto">
                <a:xfrm flipH="1">
                  <a:off x="1826" y="2451"/>
                  <a:ext cx="95" cy="2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09" name="Line 381"/>
                <p:cNvSpPr>
                  <a:spLocks noChangeShapeType="1"/>
                </p:cNvSpPr>
                <p:nvPr/>
              </p:nvSpPr>
              <p:spPr bwMode="auto">
                <a:xfrm flipH="1">
                  <a:off x="1507" y="2853"/>
                  <a:ext cx="34" cy="6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10" name="Line 382"/>
                <p:cNvSpPr>
                  <a:spLocks noChangeShapeType="1"/>
                </p:cNvSpPr>
                <p:nvPr/>
              </p:nvSpPr>
              <p:spPr bwMode="auto">
                <a:xfrm flipH="1">
                  <a:off x="1771" y="2919"/>
                  <a:ext cx="27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11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1949" y="2498"/>
                  <a:ext cx="0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12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1926" y="2473"/>
                  <a:ext cx="0" cy="3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13" name="Line 385"/>
                <p:cNvSpPr>
                  <a:spLocks noChangeShapeType="1"/>
                </p:cNvSpPr>
                <p:nvPr/>
              </p:nvSpPr>
              <p:spPr bwMode="auto">
                <a:xfrm flipH="1">
                  <a:off x="1845" y="2880"/>
                  <a:ext cx="7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14" name="Line 386"/>
                <p:cNvSpPr>
                  <a:spLocks noChangeShapeType="1"/>
                </p:cNvSpPr>
                <p:nvPr/>
              </p:nvSpPr>
              <p:spPr bwMode="auto">
                <a:xfrm flipH="1">
                  <a:off x="1907" y="2803"/>
                  <a:ext cx="27" cy="6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15" name="Line 387"/>
                <p:cNvSpPr>
                  <a:spLocks noChangeShapeType="1"/>
                </p:cNvSpPr>
                <p:nvPr/>
              </p:nvSpPr>
              <p:spPr bwMode="auto">
                <a:xfrm>
                  <a:off x="1934" y="2803"/>
                  <a:ext cx="1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16" name="Line 388"/>
                <p:cNvSpPr>
                  <a:spLocks noChangeShapeType="1"/>
                </p:cNvSpPr>
                <p:nvPr/>
              </p:nvSpPr>
              <p:spPr bwMode="auto">
                <a:xfrm>
                  <a:off x="1915" y="2876"/>
                  <a:ext cx="7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17" name="Line 389"/>
                <p:cNvSpPr>
                  <a:spLocks noChangeShapeType="1"/>
                </p:cNvSpPr>
                <p:nvPr/>
              </p:nvSpPr>
              <p:spPr bwMode="auto">
                <a:xfrm flipH="1">
                  <a:off x="1922" y="2812"/>
                  <a:ext cx="31" cy="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18" name="Line 390"/>
                <p:cNvSpPr>
                  <a:spLocks noChangeShapeType="1"/>
                </p:cNvSpPr>
                <p:nvPr/>
              </p:nvSpPr>
              <p:spPr bwMode="auto">
                <a:xfrm flipH="1" flipV="1">
                  <a:off x="1945" y="2804"/>
                  <a:ext cx="61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19" name="Line 391"/>
                <p:cNvSpPr>
                  <a:spLocks noChangeShapeType="1"/>
                </p:cNvSpPr>
                <p:nvPr/>
              </p:nvSpPr>
              <p:spPr bwMode="auto">
                <a:xfrm flipH="1" flipV="1">
                  <a:off x="1806" y="2918"/>
                  <a:ext cx="61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20" name="Line 392"/>
                <p:cNvSpPr>
                  <a:spLocks noChangeShapeType="1"/>
                </p:cNvSpPr>
                <p:nvPr/>
              </p:nvSpPr>
              <p:spPr bwMode="auto">
                <a:xfrm flipH="1">
                  <a:off x="1922" y="2824"/>
                  <a:ext cx="84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21" name="Line 393"/>
                <p:cNvSpPr>
                  <a:spLocks noChangeShapeType="1"/>
                </p:cNvSpPr>
                <p:nvPr/>
              </p:nvSpPr>
              <p:spPr bwMode="auto">
                <a:xfrm flipH="1">
                  <a:off x="1786" y="2938"/>
                  <a:ext cx="81" cy="5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22" name="Line 394"/>
                <p:cNvSpPr>
                  <a:spLocks noChangeShapeType="1"/>
                </p:cNvSpPr>
                <p:nvPr/>
              </p:nvSpPr>
              <p:spPr bwMode="auto">
                <a:xfrm flipH="1" flipV="1">
                  <a:off x="1514" y="2668"/>
                  <a:ext cx="320" cy="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23" name="Line 395"/>
                <p:cNvSpPr>
                  <a:spLocks noChangeShapeType="1"/>
                </p:cNvSpPr>
                <p:nvPr/>
              </p:nvSpPr>
              <p:spPr bwMode="auto">
                <a:xfrm>
                  <a:off x="1551" y="2826"/>
                  <a:ext cx="226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24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1781" y="2840"/>
                  <a:ext cx="0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25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1547" y="2779"/>
                  <a:ext cx="0" cy="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26" name="Line 398"/>
                <p:cNvSpPr>
                  <a:spLocks noChangeShapeType="1"/>
                </p:cNvSpPr>
                <p:nvPr/>
              </p:nvSpPr>
              <p:spPr bwMode="auto">
                <a:xfrm>
                  <a:off x="1551" y="2787"/>
                  <a:ext cx="226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27" name="Line 399"/>
                <p:cNvSpPr>
                  <a:spLocks noChangeShapeType="1"/>
                </p:cNvSpPr>
                <p:nvPr/>
              </p:nvSpPr>
              <p:spPr bwMode="auto">
                <a:xfrm>
                  <a:off x="1551" y="2748"/>
                  <a:ext cx="226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28" name="Line 400"/>
                <p:cNvSpPr>
                  <a:spLocks noChangeShapeType="1"/>
                </p:cNvSpPr>
                <p:nvPr/>
              </p:nvSpPr>
              <p:spPr bwMode="auto">
                <a:xfrm>
                  <a:off x="1547" y="2710"/>
                  <a:ext cx="0" cy="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29" name="Line 401"/>
                <p:cNvSpPr>
                  <a:spLocks noChangeShapeType="1"/>
                </p:cNvSpPr>
                <p:nvPr/>
              </p:nvSpPr>
              <p:spPr bwMode="auto">
                <a:xfrm>
                  <a:off x="1781" y="2769"/>
                  <a:ext cx="0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30" name="Line 402"/>
                <p:cNvSpPr>
                  <a:spLocks noChangeShapeType="1"/>
                </p:cNvSpPr>
                <p:nvPr/>
              </p:nvSpPr>
              <p:spPr bwMode="auto">
                <a:xfrm>
                  <a:off x="1551" y="2710"/>
                  <a:ext cx="226" cy="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31" name="Line 403"/>
                <p:cNvSpPr>
                  <a:spLocks noChangeShapeType="1"/>
                </p:cNvSpPr>
                <p:nvPr/>
              </p:nvSpPr>
              <p:spPr bwMode="auto">
                <a:xfrm flipH="1" flipV="1">
                  <a:off x="1786" y="2239"/>
                  <a:ext cx="77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32" name="Line 404"/>
                <p:cNvSpPr>
                  <a:spLocks noChangeShapeType="1"/>
                </p:cNvSpPr>
                <p:nvPr/>
              </p:nvSpPr>
              <p:spPr bwMode="auto">
                <a:xfrm flipH="1" flipV="1">
                  <a:off x="1786" y="2402"/>
                  <a:ext cx="77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33" name="Line 405"/>
                <p:cNvSpPr>
                  <a:spLocks noChangeShapeType="1"/>
                </p:cNvSpPr>
                <p:nvPr/>
              </p:nvSpPr>
              <p:spPr bwMode="auto">
                <a:xfrm>
                  <a:off x="1853" y="2253"/>
                  <a:ext cx="0" cy="1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34" name="Line 406"/>
                <p:cNvSpPr>
                  <a:spLocks noChangeShapeType="1"/>
                </p:cNvSpPr>
                <p:nvPr/>
              </p:nvSpPr>
              <p:spPr bwMode="auto">
                <a:xfrm>
                  <a:off x="1842" y="2249"/>
                  <a:ext cx="0" cy="16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35" name="Line 407"/>
                <p:cNvSpPr>
                  <a:spLocks noChangeShapeType="1"/>
                </p:cNvSpPr>
                <p:nvPr/>
              </p:nvSpPr>
              <p:spPr bwMode="auto">
                <a:xfrm>
                  <a:off x="1833" y="2247"/>
                  <a:ext cx="0" cy="15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36" name="Line 408"/>
                <p:cNvSpPr>
                  <a:spLocks noChangeShapeType="1"/>
                </p:cNvSpPr>
                <p:nvPr/>
              </p:nvSpPr>
              <p:spPr bwMode="auto">
                <a:xfrm>
                  <a:off x="1826" y="2247"/>
                  <a:ext cx="0" cy="1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37" name="Line 409"/>
                <p:cNvSpPr>
                  <a:spLocks noChangeShapeType="1"/>
                </p:cNvSpPr>
                <p:nvPr/>
              </p:nvSpPr>
              <p:spPr bwMode="auto">
                <a:xfrm>
                  <a:off x="1790" y="2247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38" name="Line 410"/>
                <p:cNvSpPr>
                  <a:spLocks noChangeShapeType="1"/>
                </p:cNvSpPr>
                <p:nvPr/>
              </p:nvSpPr>
              <p:spPr bwMode="auto">
                <a:xfrm>
                  <a:off x="1607" y="2222"/>
                  <a:ext cx="0" cy="1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39" name="Line 411"/>
                <p:cNvSpPr>
                  <a:spLocks noChangeShapeType="1"/>
                </p:cNvSpPr>
                <p:nvPr/>
              </p:nvSpPr>
              <p:spPr bwMode="auto">
                <a:xfrm>
                  <a:off x="1784" y="2243"/>
                  <a:ext cx="0" cy="15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40" name="Line 412"/>
                <p:cNvSpPr>
                  <a:spLocks noChangeShapeType="1"/>
                </p:cNvSpPr>
                <p:nvPr/>
              </p:nvSpPr>
              <p:spPr bwMode="auto">
                <a:xfrm flipH="1" flipV="1">
                  <a:off x="1603" y="2214"/>
                  <a:ext cx="185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41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1603" y="2374"/>
                  <a:ext cx="185" cy="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42" name="Line 414"/>
                <p:cNvSpPr>
                  <a:spLocks noChangeShapeType="1"/>
                </p:cNvSpPr>
                <p:nvPr/>
              </p:nvSpPr>
              <p:spPr bwMode="auto">
                <a:xfrm flipH="1" flipV="1">
                  <a:off x="1553" y="2563"/>
                  <a:ext cx="210" cy="5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43" name="Line 415"/>
                <p:cNvSpPr>
                  <a:spLocks noChangeShapeType="1"/>
                </p:cNvSpPr>
                <p:nvPr/>
              </p:nvSpPr>
              <p:spPr bwMode="auto">
                <a:xfrm flipH="1">
                  <a:off x="1553" y="2506"/>
                  <a:ext cx="27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44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591" y="2510"/>
                  <a:ext cx="28" cy="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45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649" y="2523"/>
                  <a:ext cx="27" cy="6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46" name="Line 418"/>
                <p:cNvSpPr>
                  <a:spLocks noChangeShapeType="1"/>
                </p:cNvSpPr>
                <p:nvPr/>
              </p:nvSpPr>
              <p:spPr bwMode="auto">
                <a:xfrm flipH="1">
                  <a:off x="1700" y="2535"/>
                  <a:ext cx="30" cy="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47" name="Line 419"/>
                <p:cNvSpPr>
                  <a:spLocks noChangeShapeType="1"/>
                </p:cNvSpPr>
                <p:nvPr/>
              </p:nvSpPr>
              <p:spPr bwMode="auto">
                <a:xfrm flipH="1">
                  <a:off x="1755" y="2546"/>
                  <a:ext cx="30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48" name="Line 420"/>
                <p:cNvSpPr>
                  <a:spLocks noChangeShapeType="1"/>
                </p:cNvSpPr>
                <p:nvPr/>
              </p:nvSpPr>
              <p:spPr bwMode="auto">
                <a:xfrm flipH="1" flipV="1">
                  <a:off x="1572" y="2498"/>
                  <a:ext cx="213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49" name="Line 4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1" y="2593"/>
                  <a:ext cx="212" cy="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50" name="Line 422"/>
                <p:cNvSpPr>
                  <a:spLocks noChangeShapeType="1"/>
                </p:cNvSpPr>
                <p:nvPr/>
              </p:nvSpPr>
              <p:spPr bwMode="auto">
                <a:xfrm flipH="1" flipV="1">
                  <a:off x="1431" y="2606"/>
                  <a:ext cx="212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51" name="Line 423"/>
                <p:cNvSpPr>
                  <a:spLocks noChangeShapeType="1"/>
                </p:cNvSpPr>
                <p:nvPr/>
              </p:nvSpPr>
              <p:spPr bwMode="auto">
                <a:xfrm>
                  <a:off x="1701" y="2614"/>
                  <a:ext cx="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52" name="Line 424"/>
                <p:cNvSpPr>
                  <a:spLocks noChangeShapeType="1"/>
                </p:cNvSpPr>
                <p:nvPr/>
              </p:nvSpPr>
              <p:spPr bwMode="auto">
                <a:xfrm flipV="1">
                  <a:off x="1435" y="2593"/>
                  <a:ext cx="0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53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1439" y="2559"/>
                  <a:ext cx="65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54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1643" y="2606"/>
                  <a:ext cx="54" cy="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55" name="Line 427"/>
                <p:cNvSpPr>
                  <a:spLocks noChangeShapeType="1"/>
                </p:cNvSpPr>
                <p:nvPr/>
              </p:nvSpPr>
              <p:spPr bwMode="auto">
                <a:xfrm flipH="1" flipV="1">
                  <a:off x="1504" y="2559"/>
                  <a:ext cx="201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56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639" y="2645"/>
                  <a:ext cx="0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57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414" y="2614"/>
                  <a:ext cx="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58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635" y="2639"/>
                  <a:ext cx="70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59" name="Line 431"/>
                <p:cNvSpPr>
                  <a:spLocks noChangeShapeType="1"/>
                </p:cNvSpPr>
                <p:nvPr/>
              </p:nvSpPr>
              <p:spPr bwMode="auto">
                <a:xfrm flipH="1">
                  <a:off x="1603" y="2517"/>
                  <a:ext cx="20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60" name="Line 432"/>
                <p:cNvSpPr>
                  <a:spLocks noChangeShapeType="1"/>
                </p:cNvSpPr>
                <p:nvPr/>
              </p:nvSpPr>
              <p:spPr bwMode="auto">
                <a:xfrm flipH="1">
                  <a:off x="1649" y="2526"/>
                  <a:ext cx="20" cy="3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61" name="Line 433"/>
                <p:cNvSpPr>
                  <a:spLocks noChangeShapeType="1"/>
                </p:cNvSpPr>
                <p:nvPr/>
              </p:nvSpPr>
              <p:spPr bwMode="auto">
                <a:xfrm flipH="1">
                  <a:off x="1626" y="2523"/>
                  <a:ext cx="20" cy="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62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1603" y="2554"/>
                  <a:ext cx="54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63" name="Line 435"/>
                <p:cNvSpPr>
                  <a:spLocks noChangeShapeType="1"/>
                </p:cNvSpPr>
                <p:nvPr/>
              </p:nvSpPr>
              <p:spPr bwMode="auto">
                <a:xfrm flipH="1" flipV="1">
                  <a:off x="1603" y="2552"/>
                  <a:ext cx="58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64" name="Line 436"/>
                <p:cNvSpPr>
                  <a:spLocks noChangeShapeType="1"/>
                </p:cNvSpPr>
                <p:nvPr/>
              </p:nvSpPr>
              <p:spPr bwMode="auto">
                <a:xfrm flipH="1" flipV="1">
                  <a:off x="1603" y="2545"/>
                  <a:ext cx="58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65" name="Line 437"/>
                <p:cNvSpPr>
                  <a:spLocks noChangeShapeType="1"/>
                </p:cNvSpPr>
                <p:nvPr/>
              </p:nvSpPr>
              <p:spPr bwMode="auto">
                <a:xfrm flipH="1" flipV="1">
                  <a:off x="1607" y="2538"/>
                  <a:ext cx="54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66" name="Line 438"/>
                <p:cNvSpPr>
                  <a:spLocks noChangeShapeType="1"/>
                </p:cNvSpPr>
                <p:nvPr/>
              </p:nvSpPr>
              <p:spPr bwMode="auto">
                <a:xfrm flipH="1" flipV="1">
                  <a:off x="1611" y="2533"/>
                  <a:ext cx="52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67" name="Line 439"/>
                <p:cNvSpPr>
                  <a:spLocks noChangeShapeType="1"/>
                </p:cNvSpPr>
                <p:nvPr/>
              </p:nvSpPr>
              <p:spPr bwMode="auto">
                <a:xfrm flipH="1" flipV="1">
                  <a:off x="1611" y="2527"/>
                  <a:ext cx="55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68" name="Line 440"/>
                <p:cNvSpPr>
                  <a:spLocks noChangeShapeType="1"/>
                </p:cNvSpPr>
                <p:nvPr/>
              </p:nvSpPr>
              <p:spPr bwMode="auto">
                <a:xfrm flipH="1" flipV="1">
                  <a:off x="1611" y="2520"/>
                  <a:ext cx="55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69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1613" y="2515"/>
                  <a:ext cx="53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70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668" y="2527"/>
                  <a:ext cx="58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71" name="Line 443"/>
                <p:cNvSpPr>
                  <a:spLocks noChangeShapeType="1"/>
                </p:cNvSpPr>
                <p:nvPr/>
              </p:nvSpPr>
              <p:spPr bwMode="auto">
                <a:xfrm flipH="1" flipV="1">
                  <a:off x="1668" y="2533"/>
                  <a:ext cx="54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72" name="Line 444"/>
                <p:cNvSpPr>
                  <a:spLocks noChangeShapeType="1"/>
                </p:cNvSpPr>
                <p:nvPr/>
              </p:nvSpPr>
              <p:spPr bwMode="auto">
                <a:xfrm flipH="1" flipV="1">
                  <a:off x="1668" y="2538"/>
                  <a:ext cx="50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73" name="Line 445"/>
                <p:cNvSpPr>
                  <a:spLocks noChangeShapeType="1"/>
                </p:cNvSpPr>
                <p:nvPr/>
              </p:nvSpPr>
              <p:spPr bwMode="auto">
                <a:xfrm flipH="1" flipV="1">
                  <a:off x="1665" y="2545"/>
                  <a:ext cx="53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74" name="Line 446"/>
                <p:cNvSpPr>
                  <a:spLocks noChangeShapeType="1"/>
                </p:cNvSpPr>
                <p:nvPr/>
              </p:nvSpPr>
              <p:spPr bwMode="auto">
                <a:xfrm flipH="1" flipV="1">
                  <a:off x="1661" y="2552"/>
                  <a:ext cx="57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75" name="Line 447"/>
                <p:cNvSpPr>
                  <a:spLocks noChangeShapeType="1"/>
                </p:cNvSpPr>
                <p:nvPr/>
              </p:nvSpPr>
              <p:spPr bwMode="auto">
                <a:xfrm flipH="1" flipV="1">
                  <a:off x="1661" y="2554"/>
                  <a:ext cx="54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76" name="Line 448"/>
                <p:cNvSpPr>
                  <a:spLocks noChangeShapeType="1"/>
                </p:cNvSpPr>
                <p:nvPr/>
              </p:nvSpPr>
              <p:spPr bwMode="auto">
                <a:xfrm flipH="1" flipV="1">
                  <a:off x="1658" y="2563"/>
                  <a:ext cx="53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77" name="Line 449"/>
                <p:cNvSpPr>
                  <a:spLocks noChangeShapeType="1"/>
                </p:cNvSpPr>
                <p:nvPr/>
              </p:nvSpPr>
              <p:spPr bwMode="auto">
                <a:xfrm flipH="1" flipV="1">
                  <a:off x="1658" y="2565"/>
                  <a:ext cx="50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78" name="Line 450"/>
                <p:cNvSpPr>
                  <a:spLocks noChangeShapeType="1"/>
                </p:cNvSpPr>
                <p:nvPr/>
              </p:nvSpPr>
              <p:spPr bwMode="auto">
                <a:xfrm flipH="1">
                  <a:off x="1680" y="2535"/>
                  <a:ext cx="23" cy="3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79" name="Line 451"/>
                <p:cNvSpPr>
                  <a:spLocks noChangeShapeType="1"/>
                </p:cNvSpPr>
                <p:nvPr/>
              </p:nvSpPr>
              <p:spPr bwMode="auto">
                <a:xfrm flipH="1">
                  <a:off x="1700" y="2538"/>
                  <a:ext cx="26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80" name="Line 452"/>
                <p:cNvSpPr>
                  <a:spLocks noChangeShapeType="1"/>
                </p:cNvSpPr>
                <p:nvPr/>
              </p:nvSpPr>
              <p:spPr bwMode="auto">
                <a:xfrm flipH="1">
                  <a:off x="1658" y="2528"/>
                  <a:ext cx="22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81" name="Line 453"/>
                <p:cNvSpPr>
                  <a:spLocks noChangeShapeType="1"/>
                </p:cNvSpPr>
                <p:nvPr/>
              </p:nvSpPr>
              <p:spPr bwMode="auto">
                <a:xfrm flipH="1" flipV="1">
                  <a:off x="1672" y="2520"/>
                  <a:ext cx="54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82" name="Line 454"/>
                <p:cNvSpPr>
                  <a:spLocks noChangeShapeType="1"/>
                </p:cNvSpPr>
                <p:nvPr/>
              </p:nvSpPr>
              <p:spPr bwMode="auto">
                <a:xfrm flipH="1" flipV="1">
                  <a:off x="1615" y="2509"/>
                  <a:ext cx="54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83" name="Line 455"/>
                <p:cNvSpPr>
                  <a:spLocks noChangeShapeType="1"/>
                </p:cNvSpPr>
                <p:nvPr/>
              </p:nvSpPr>
              <p:spPr bwMode="auto">
                <a:xfrm flipH="1" flipV="1">
                  <a:off x="1726" y="2533"/>
                  <a:ext cx="53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84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714" y="2541"/>
                  <a:ext cx="20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85" name="Line 457"/>
                <p:cNvSpPr>
                  <a:spLocks noChangeShapeType="1"/>
                </p:cNvSpPr>
                <p:nvPr/>
              </p:nvSpPr>
              <p:spPr bwMode="auto">
                <a:xfrm flipH="1">
                  <a:off x="1757" y="2549"/>
                  <a:ext cx="22" cy="3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86" name="Line 458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" y="2578"/>
                  <a:ext cx="51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87" name="Line 459"/>
                <p:cNvSpPr>
                  <a:spLocks noChangeShapeType="1"/>
                </p:cNvSpPr>
                <p:nvPr/>
              </p:nvSpPr>
              <p:spPr bwMode="auto">
                <a:xfrm flipH="1">
                  <a:off x="1726" y="2544"/>
                  <a:ext cx="19" cy="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88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1737" y="2544"/>
                  <a:ext cx="20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89" name="Line 461"/>
                <p:cNvSpPr>
                  <a:spLocks noChangeShapeType="1"/>
                </p:cNvSpPr>
                <p:nvPr/>
              </p:nvSpPr>
              <p:spPr bwMode="auto">
                <a:xfrm flipH="1">
                  <a:off x="1745" y="2546"/>
                  <a:ext cx="24" cy="3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90" name="Line 462"/>
                <p:cNvSpPr>
                  <a:spLocks noChangeShapeType="1"/>
                </p:cNvSpPr>
                <p:nvPr/>
              </p:nvSpPr>
              <p:spPr bwMode="auto">
                <a:xfrm flipH="1" flipV="1">
                  <a:off x="1718" y="2569"/>
                  <a:ext cx="39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91" name="Line 463"/>
                <p:cNvSpPr>
                  <a:spLocks noChangeShapeType="1"/>
                </p:cNvSpPr>
                <p:nvPr/>
              </p:nvSpPr>
              <p:spPr bwMode="auto">
                <a:xfrm flipH="1" flipV="1">
                  <a:off x="1718" y="2563"/>
                  <a:ext cx="51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92" name="Line 464"/>
                <p:cNvSpPr>
                  <a:spLocks noChangeShapeType="1"/>
                </p:cNvSpPr>
                <p:nvPr/>
              </p:nvSpPr>
              <p:spPr bwMode="auto">
                <a:xfrm flipH="1" flipV="1">
                  <a:off x="1720" y="2554"/>
                  <a:ext cx="52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93" name="Line 465"/>
                <p:cNvSpPr>
                  <a:spLocks noChangeShapeType="1"/>
                </p:cNvSpPr>
                <p:nvPr/>
              </p:nvSpPr>
              <p:spPr bwMode="auto">
                <a:xfrm flipH="1" flipV="1">
                  <a:off x="1722" y="2548"/>
                  <a:ext cx="53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94" name="Line 466"/>
                <p:cNvSpPr>
                  <a:spLocks noChangeShapeType="1"/>
                </p:cNvSpPr>
                <p:nvPr/>
              </p:nvSpPr>
              <p:spPr bwMode="auto">
                <a:xfrm flipH="1" flipV="1">
                  <a:off x="1722" y="2541"/>
                  <a:ext cx="53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95" name="Line 467"/>
                <p:cNvSpPr>
                  <a:spLocks noChangeShapeType="1"/>
                </p:cNvSpPr>
                <p:nvPr/>
              </p:nvSpPr>
              <p:spPr bwMode="auto">
                <a:xfrm flipH="1" flipV="1">
                  <a:off x="1578" y="2500"/>
                  <a:ext cx="33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96" name="Line 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574" y="2509"/>
                  <a:ext cx="37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97" name="Line 469"/>
                <p:cNvSpPr>
                  <a:spLocks noChangeShapeType="1"/>
                </p:cNvSpPr>
                <p:nvPr/>
              </p:nvSpPr>
              <p:spPr bwMode="auto">
                <a:xfrm flipH="1" flipV="1">
                  <a:off x="1574" y="2515"/>
                  <a:ext cx="37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98" name="Line 470"/>
                <p:cNvSpPr>
                  <a:spLocks noChangeShapeType="1"/>
                </p:cNvSpPr>
                <p:nvPr/>
              </p:nvSpPr>
              <p:spPr bwMode="auto">
                <a:xfrm flipH="1" flipV="1">
                  <a:off x="1572" y="2520"/>
                  <a:ext cx="36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99" name="Line 471"/>
                <p:cNvSpPr>
                  <a:spLocks noChangeShapeType="1"/>
                </p:cNvSpPr>
                <p:nvPr/>
              </p:nvSpPr>
              <p:spPr bwMode="auto">
                <a:xfrm flipH="1" flipV="1">
                  <a:off x="1572" y="2527"/>
                  <a:ext cx="32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00" name="Freeform 472"/>
                <p:cNvSpPr>
                  <a:spLocks/>
                </p:cNvSpPr>
                <p:nvPr/>
              </p:nvSpPr>
              <p:spPr bwMode="auto">
                <a:xfrm>
                  <a:off x="1576" y="255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11" y="7"/>
                    </a:cxn>
                    <a:cxn ang="0">
                      <a:pos x="8" y="9"/>
                    </a:cxn>
                    <a:cxn ang="0">
                      <a:pos x="4" y="9"/>
                    </a:cxn>
                    <a:cxn ang="0">
                      <a:pos x="1" y="7"/>
                    </a:cxn>
                    <a:cxn ang="0">
                      <a:pos x="0" y="4"/>
                    </a:cxn>
                    <a:cxn ang="0">
                      <a:pos x="1" y="2"/>
                    </a:cxn>
                    <a:cxn ang="0">
                      <a:pos x="4" y="0"/>
                    </a:cxn>
                    <a:cxn ang="0">
                      <a:pos x="8" y="0"/>
                    </a:cxn>
                    <a:cxn ang="0">
                      <a:pos x="11" y="2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13" h="10">
                      <a:moveTo>
                        <a:pt x="12" y="4"/>
                      </a:moveTo>
                      <a:lnTo>
                        <a:pt x="11" y="7"/>
                      </a:lnTo>
                      <a:lnTo>
                        <a:pt x="8" y="9"/>
                      </a:lnTo>
                      <a:lnTo>
                        <a:pt x="4" y="9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601" name="Freeform 473"/>
                <p:cNvSpPr>
                  <a:spLocks/>
                </p:cNvSpPr>
                <p:nvPr/>
              </p:nvSpPr>
              <p:spPr bwMode="auto">
                <a:xfrm>
                  <a:off x="1576" y="255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11" y="7"/>
                    </a:cxn>
                    <a:cxn ang="0">
                      <a:pos x="8" y="9"/>
                    </a:cxn>
                    <a:cxn ang="0">
                      <a:pos x="4" y="9"/>
                    </a:cxn>
                    <a:cxn ang="0">
                      <a:pos x="1" y="7"/>
                    </a:cxn>
                    <a:cxn ang="0">
                      <a:pos x="0" y="4"/>
                    </a:cxn>
                    <a:cxn ang="0">
                      <a:pos x="1" y="2"/>
                    </a:cxn>
                    <a:cxn ang="0">
                      <a:pos x="4" y="0"/>
                    </a:cxn>
                    <a:cxn ang="0">
                      <a:pos x="8" y="0"/>
                    </a:cxn>
                    <a:cxn ang="0">
                      <a:pos x="11" y="2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13" h="10">
                      <a:moveTo>
                        <a:pt x="12" y="4"/>
                      </a:moveTo>
                      <a:lnTo>
                        <a:pt x="11" y="7"/>
                      </a:lnTo>
                      <a:lnTo>
                        <a:pt x="8" y="9"/>
                      </a:lnTo>
                      <a:lnTo>
                        <a:pt x="4" y="9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602" name="Freeform 474"/>
                <p:cNvSpPr>
                  <a:spLocks/>
                </p:cNvSpPr>
                <p:nvPr/>
              </p:nvSpPr>
              <p:spPr bwMode="auto">
                <a:xfrm>
                  <a:off x="1662" y="2678"/>
                  <a:ext cx="1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1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603" name="Line 475"/>
                <p:cNvSpPr>
                  <a:spLocks noChangeShapeType="1"/>
                </p:cNvSpPr>
                <p:nvPr/>
              </p:nvSpPr>
              <p:spPr bwMode="auto">
                <a:xfrm flipH="1" flipV="1">
                  <a:off x="1569" y="2530"/>
                  <a:ext cx="35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04" name="Line 476"/>
                <p:cNvSpPr>
                  <a:spLocks noChangeShapeType="1"/>
                </p:cNvSpPr>
                <p:nvPr/>
              </p:nvSpPr>
              <p:spPr bwMode="auto">
                <a:xfrm flipH="1" flipV="1">
                  <a:off x="1569" y="2536"/>
                  <a:ext cx="33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05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1594" y="2517"/>
                  <a:ext cx="17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06" name="Line 478"/>
                <p:cNvSpPr>
                  <a:spLocks noChangeShapeType="1"/>
                </p:cNvSpPr>
                <p:nvPr/>
              </p:nvSpPr>
              <p:spPr bwMode="auto">
                <a:xfrm flipH="1">
                  <a:off x="1569" y="2508"/>
                  <a:ext cx="17" cy="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07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1405" y="2548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08" name="Line 480"/>
                <p:cNvSpPr>
                  <a:spLocks noChangeShapeType="1"/>
                </p:cNvSpPr>
                <p:nvPr/>
              </p:nvSpPr>
              <p:spPr bwMode="auto">
                <a:xfrm>
                  <a:off x="1400" y="2381"/>
                  <a:ext cx="8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09" name="Line 481"/>
                <p:cNvSpPr>
                  <a:spLocks noChangeShapeType="1"/>
                </p:cNvSpPr>
                <p:nvPr/>
              </p:nvSpPr>
              <p:spPr bwMode="auto">
                <a:xfrm>
                  <a:off x="1412" y="2392"/>
                  <a:ext cx="0" cy="15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10" name="Line 482"/>
                <p:cNvSpPr>
                  <a:spLocks noChangeShapeType="1"/>
                </p:cNvSpPr>
                <p:nvPr/>
              </p:nvSpPr>
              <p:spPr bwMode="auto">
                <a:xfrm>
                  <a:off x="1416" y="2392"/>
                  <a:ext cx="133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11" name="Line 483"/>
                <p:cNvSpPr>
                  <a:spLocks noChangeShapeType="1"/>
                </p:cNvSpPr>
                <p:nvPr/>
              </p:nvSpPr>
              <p:spPr bwMode="auto">
                <a:xfrm>
                  <a:off x="1400" y="2385"/>
                  <a:ext cx="172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12" name="Line 484"/>
                <p:cNvSpPr>
                  <a:spLocks noChangeShapeType="1"/>
                </p:cNvSpPr>
                <p:nvPr/>
              </p:nvSpPr>
              <p:spPr bwMode="auto">
                <a:xfrm>
                  <a:off x="1416" y="2556"/>
                  <a:ext cx="75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13" name="Line 485"/>
                <p:cNvSpPr>
                  <a:spLocks noChangeShapeType="1"/>
                </p:cNvSpPr>
                <p:nvPr/>
              </p:nvSpPr>
              <p:spPr bwMode="auto">
                <a:xfrm flipH="1" flipV="1">
                  <a:off x="1697" y="2614"/>
                  <a:ext cx="72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14" name="Line 486"/>
                <p:cNvSpPr>
                  <a:spLocks noChangeShapeType="1"/>
                </p:cNvSpPr>
                <p:nvPr/>
              </p:nvSpPr>
              <p:spPr bwMode="auto">
                <a:xfrm>
                  <a:off x="1409" y="2616"/>
                  <a:ext cx="5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15" name="Line 487"/>
                <p:cNvSpPr>
                  <a:spLocks noChangeShapeType="1"/>
                </p:cNvSpPr>
                <p:nvPr/>
              </p:nvSpPr>
              <p:spPr bwMode="auto">
                <a:xfrm>
                  <a:off x="1409" y="2635"/>
                  <a:ext cx="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16" name="Line 488"/>
                <p:cNvSpPr>
                  <a:spLocks noChangeShapeType="1"/>
                </p:cNvSpPr>
                <p:nvPr/>
              </p:nvSpPr>
              <p:spPr bwMode="auto">
                <a:xfrm>
                  <a:off x="1425" y="2664"/>
                  <a:ext cx="36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17" name="Line 489"/>
                <p:cNvSpPr>
                  <a:spLocks noChangeShapeType="1"/>
                </p:cNvSpPr>
                <p:nvPr/>
              </p:nvSpPr>
              <p:spPr bwMode="auto">
                <a:xfrm flipH="1">
                  <a:off x="1461" y="2667"/>
                  <a:ext cx="21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18" name="Line 490"/>
                <p:cNvSpPr>
                  <a:spLocks noChangeShapeType="1"/>
                </p:cNvSpPr>
                <p:nvPr/>
              </p:nvSpPr>
              <p:spPr bwMode="auto">
                <a:xfrm>
                  <a:off x="1416" y="2655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19" name="Line 491"/>
                <p:cNvSpPr>
                  <a:spLocks noChangeShapeType="1"/>
                </p:cNvSpPr>
                <p:nvPr/>
              </p:nvSpPr>
              <p:spPr bwMode="auto">
                <a:xfrm>
                  <a:off x="1482" y="2667"/>
                  <a:ext cx="32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20" name="Line 492"/>
                <p:cNvSpPr>
                  <a:spLocks noChangeShapeType="1"/>
                </p:cNvSpPr>
                <p:nvPr/>
              </p:nvSpPr>
              <p:spPr bwMode="auto">
                <a:xfrm flipH="1" flipV="1">
                  <a:off x="1720" y="2627"/>
                  <a:ext cx="3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21" name="Line 493"/>
                <p:cNvSpPr>
                  <a:spLocks noChangeShapeType="1"/>
                </p:cNvSpPr>
                <p:nvPr/>
              </p:nvSpPr>
              <p:spPr bwMode="auto">
                <a:xfrm>
                  <a:off x="1746" y="2635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22" name="Line 494"/>
                <p:cNvSpPr>
                  <a:spLocks noChangeShapeType="1"/>
                </p:cNvSpPr>
                <p:nvPr/>
              </p:nvSpPr>
              <p:spPr bwMode="auto">
                <a:xfrm>
                  <a:off x="1722" y="2649"/>
                  <a:ext cx="0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23" name="Line 495"/>
                <p:cNvSpPr>
                  <a:spLocks noChangeShapeType="1"/>
                </p:cNvSpPr>
                <p:nvPr/>
              </p:nvSpPr>
              <p:spPr bwMode="auto">
                <a:xfrm flipH="1" flipV="1">
                  <a:off x="1691" y="2639"/>
                  <a:ext cx="35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24" name="Line 496"/>
                <p:cNvSpPr>
                  <a:spLocks noChangeShapeType="1"/>
                </p:cNvSpPr>
                <p:nvPr/>
              </p:nvSpPr>
              <p:spPr bwMode="auto">
                <a:xfrm flipH="1" flipV="1">
                  <a:off x="1691" y="2641"/>
                  <a:ext cx="35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25" name="Line 497"/>
                <p:cNvSpPr>
                  <a:spLocks noChangeShapeType="1"/>
                </p:cNvSpPr>
                <p:nvPr/>
              </p:nvSpPr>
              <p:spPr bwMode="auto">
                <a:xfrm>
                  <a:off x="1695" y="2643"/>
                  <a:ext cx="0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26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1699" y="2627"/>
                  <a:ext cx="21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27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1726" y="2631"/>
                  <a:ext cx="16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28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1726" y="2635"/>
                  <a:ext cx="16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29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1726" y="2627"/>
                  <a:ext cx="0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30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1734" y="2629"/>
                  <a:ext cx="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31" name="Line 503"/>
                <p:cNvSpPr>
                  <a:spLocks noChangeShapeType="1"/>
                </p:cNvSpPr>
                <p:nvPr/>
              </p:nvSpPr>
              <p:spPr bwMode="auto">
                <a:xfrm>
                  <a:off x="1478" y="2595"/>
                  <a:ext cx="0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32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1478" y="2591"/>
                  <a:ext cx="0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33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1478" y="2588"/>
                  <a:ext cx="0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34" name="Line 506"/>
                <p:cNvSpPr>
                  <a:spLocks noChangeShapeType="1"/>
                </p:cNvSpPr>
                <p:nvPr/>
              </p:nvSpPr>
              <p:spPr bwMode="auto">
                <a:xfrm>
                  <a:off x="1478" y="2592"/>
                  <a:ext cx="0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35" name="Line 507"/>
                <p:cNvSpPr>
                  <a:spLocks noChangeShapeType="1"/>
                </p:cNvSpPr>
                <p:nvPr/>
              </p:nvSpPr>
              <p:spPr bwMode="auto">
                <a:xfrm flipH="1" flipV="1">
                  <a:off x="1504" y="2563"/>
                  <a:ext cx="184" cy="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36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1497" y="2565"/>
                  <a:ext cx="186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37" name="Line 509"/>
                <p:cNvSpPr>
                  <a:spLocks noChangeShapeType="1"/>
                </p:cNvSpPr>
                <p:nvPr/>
              </p:nvSpPr>
              <p:spPr bwMode="auto">
                <a:xfrm flipH="1" flipV="1">
                  <a:off x="1543" y="2581"/>
                  <a:ext cx="130" cy="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38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1638" y="2614"/>
                  <a:ext cx="27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39" name="Line 511"/>
                <p:cNvSpPr>
                  <a:spLocks noChangeShapeType="1"/>
                </p:cNvSpPr>
                <p:nvPr/>
              </p:nvSpPr>
              <p:spPr bwMode="auto">
                <a:xfrm flipH="1" flipV="1">
                  <a:off x="1494" y="2569"/>
                  <a:ext cx="38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40" name="Line 512"/>
                <p:cNvSpPr>
                  <a:spLocks noChangeShapeType="1"/>
                </p:cNvSpPr>
                <p:nvPr/>
              </p:nvSpPr>
              <p:spPr bwMode="auto">
                <a:xfrm flipH="1" flipV="1">
                  <a:off x="1484" y="2574"/>
                  <a:ext cx="38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41" name="Line 513"/>
                <p:cNvSpPr>
                  <a:spLocks noChangeShapeType="1"/>
                </p:cNvSpPr>
                <p:nvPr/>
              </p:nvSpPr>
              <p:spPr bwMode="auto">
                <a:xfrm flipH="1" flipV="1">
                  <a:off x="1474" y="2578"/>
                  <a:ext cx="38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42" name="Line 514"/>
                <p:cNvSpPr>
                  <a:spLocks noChangeShapeType="1"/>
                </p:cNvSpPr>
                <p:nvPr/>
              </p:nvSpPr>
              <p:spPr bwMode="auto">
                <a:xfrm flipH="1" flipV="1">
                  <a:off x="1469" y="2581"/>
                  <a:ext cx="33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43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1461" y="2563"/>
                  <a:ext cx="43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44" name="Line 516"/>
                <p:cNvSpPr>
                  <a:spLocks noChangeShapeType="1"/>
                </p:cNvSpPr>
                <p:nvPr/>
              </p:nvSpPr>
              <p:spPr bwMode="auto">
                <a:xfrm flipV="1">
                  <a:off x="1627" y="2609"/>
                  <a:ext cx="28" cy="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45" name="Line 517"/>
                <p:cNvSpPr>
                  <a:spLocks noChangeShapeType="1"/>
                </p:cNvSpPr>
                <p:nvPr/>
              </p:nvSpPr>
              <p:spPr bwMode="auto">
                <a:xfrm flipV="1">
                  <a:off x="1619" y="2606"/>
                  <a:ext cx="26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46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1608" y="2606"/>
                  <a:ext cx="30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47" name="Line 519"/>
                <p:cNvSpPr>
                  <a:spLocks noChangeShapeType="1"/>
                </p:cNvSpPr>
                <p:nvPr/>
              </p:nvSpPr>
              <p:spPr bwMode="auto">
                <a:xfrm flipV="1">
                  <a:off x="1599" y="2603"/>
                  <a:ext cx="27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48" name="Line 520"/>
                <p:cNvSpPr>
                  <a:spLocks noChangeShapeType="1"/>
                </p:cNvSpPr>
                <p:nvPr/>
              </p:nvSpPr>
              <p:spPr bwMode="auto">
                <a:xfrm flipV="1">
                  <a:off x="1599" y="2599"/>
                  <a:ext cx="16" cy="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49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1586" y="2599"/>
                  <a:ext cx="25" cy="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50" name="Line 522"/>
                <p:cNvSpPr>
                  <a:spLocks noChangeShapeType="1"/>
                </p:cNvSpPr>
                <p:nvPr/>
              </p:nvSpPr>
              <p:spPr bwMode="auto">
                <a:xfrm flipV="1">
                  <a:off x="1580" y="2596"/>
                  <a:ext cx="16" cy="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51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1570" y="2593"/>
                  <a:ext cx="21" cy="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52" name="Line 524"/>
                <p:cNvSpPr>
                  <a:spLocks noChangeShapeType="1"/>
                </p:cNvSpPr>
                <p:nvPr/>
              </p:nvSpPr>
              <p:spPr bwMode="auto">
                <a:xfrm flipV="1">
                  <a:off x="1561" y="2591"/>
                  <a:ext cx="17" cy="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53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1551" y="2588"/>
                  <a:ext cx="21" cy="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54" name="Line 526"/>
                <p:cNvSpPr>
                  <a:spLocks noChangeShapeType="1"/>
                </p:cNvSpPr>
                <p:nvPr/>
              </p:nvSpPr>
              <p:spPr bwMode="auto">
                <a:xfrm flipV="1">
                  <a:off x="1532" y="2588"/>
                  <a:ext cx="30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55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1522" y="2585"/>
                  <a:ext cx="31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56" name="Line 528"/>
                <p:cNvSpPr>
                  <a:spLocks noChangeShapeType="1"/>
                </p:cNvSpPr>
                <p:nvPr/>
              </p:nvSpPr>
              <p:spPr bwMode="auto">
                <a:xfrm flipV="1">
                  <a:off x="1512" y="2581"/>
                  <a:ext cx="31" cy="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57" name="Line 529"/>
                <p:cNvSpPr>
                  <a:spLocks noChangeShapeType="1"/>
                </p:cNvSpPr>
                <p:nvPr/>
              </p:nvSpPr>
              <p:spPr bwMode="auto">
                <a:xfrm flipH="1" flipV="1">
                  <a:off x="1533" y="2588"/>
                  <a:ext cx="133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58" name="Line 530"/>
                <p:cNvSpPr>
                  <a:spLocks noChangeShapeType="1"/>
                </p:cNvSpPr>
                <p:nvPr/>
              </p:nvSpPr>
              <p:spPr bwMode="auto">
                <a:xfrm flipH="1" flipV="1">
                  <a:off x="1526" y="2591"/>
                  <a:ext cx="135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59" name="Line 531"/>
                <p:cNvSpPr>
                  <a:spLocks noChangeShapeType="1"/>
                </p:cNvSpPr>
                <p:nvPr/>
              </p:nvSpPr>
              <p:spPr bwMode="auto">
                <a:xfrm flipH="1" flipV="1">
                  <a:off x="1520" y="2593"/>
                  <a:ext cx="121" cy="3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60" name="Line 532"/>
                <p:cNvSpPr>
                  <a:spLocks noChangeShapeType="1"/>
                </p:cNvSpPr>
                <p:nvPr/>
              </p:nvSpPr>
              <p:spPr bwMode="auto">
                <a:xfrm flipH="1" flipV="1">
                  <a:off x="1514" y="2599"/>
                  <a:ext cx="120" cy="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61" name="Line 533"/>
                <p:cNvSpPr>
                  <a:spLocks noChangeShapeType="1"/>
                </p:cNvSpPr>
                <p:nvPr/>
              </p:nvSpPr>
              <p:spPr bwMode="auto">
                <a:xfrm flipH="1" flipV="1">
                  <a:off x="1504" y="2603"/>
                  <a:ext cx="134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62" name="Line 534"/>
                <p:cNvSpPr>
                  <a:spLocks noChangeShapeType="1"/>
                </p:cNvSpPr>
                <p:nvPr/>
              </p:nvSpPr>
              <p:spPr bwMode="auto">
                <a:xfrm>
                  <a:off x="1976" y="2258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8757" name="Group 629"/>
            <p:cNvGrpSpPr>
              <a:grpSpLocks/>
            </p:cNvGrpSpPr>
            <p:nvPr/>
          </p:nvGrpSpPr>
          <p:grpSpPr bwMode="auto">
            <a:xfrm>
              <a:off x="3882" y="2976"/>
              <a:ext cx="582" cy="624"/>
              <a:chOff x="3882" y="3264"/>
              <a:chExt cx="582" cy="624"/>
            </a:xfrm>
          </p:grpSpPr>
          <p:sp>
            <p:nvSpPr>
              <p:cNvPr id="48701" name="AutoShape 573"/>
              <p:cNvSpPr>
                <a:spLocks noChangeArrowheads="1"/>
              </p:cNvSpPr>
              <p:nvPr/>
            </p:nvSpPr>
            <p:spPr bwMode="auto">
              <a:xfrm>
                <a:off x="3882" y="3264"/>
                <a:ext cx="582" cy="624"/>
              </a:xfrm>
              <a:prstGeom prst="flowChartDocument">
                <a:avLst/>
              </a:prstGeom>
              <a:solidFill>
                <a:srgbClr val="C0C0C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30" name="Rectangle 602"/>
              <p:cNvSpPr>
                <a:spLocks noChangeArrowheads="1"/>
              </p:cNvSpPr>
              <p:nvPr/>
            </p:nvSpPr>
            <p:spPr bwMode="auto">
              <a:xfrm>
                <a:off x="3984" y="3312"/>
                <a:ext cx="192" cy="4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31" name="Rectangle 603"/>
              <p:cNvSpPr>
                <a:spLocks noChangeArrowheads="1"/>
              </p:cNvSpPr>
              <p:nvPr/>
            </p:nvSpPr>
            <p:spPr bwMode="auto">
              <a:xfrm>
                <a:off x="3984" y="3600"/>
                <a:ext cx="192" cy="4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32" name="Rectangle 604"/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192" cy="4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33" name="Rectangle 605"/>
              <p:cNvSpPr>
                <a:spLocks noChangeArrowheads="1"/>
              </p:cNvSpPr>
              <p:nvPr/>
            </p:nvSpPr>
            <p:spPr bwMode="auto">
              <a:xfrm>
                <a:off x="3984" y="3744"/>
                <a:ext cx="192" cy="4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34" name="Rectangle 606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92" cy="4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35" name="Line 607"/>
              <p:cNvSpPr>
                <a:spLocks noChangeShapeType="1"/>
              </p:cNvSpPr>
              <p:nvPr/>
            </p:nvSpPr>
            <p:spPr bwMode="auto">
              <a:xfrm>
                <a:off x="4080" y="33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37" name="Line 609"/>
              <p:cNvSpPr>
                <a:spLocks noChangeShapeType="1"/>
              </p:cNvSpPr>
              <p:nvPr/>
            </p:nvSpPr>
            <p:spPr bwMode="auto">
              <a:xfrm>
                <a:off x="4080" y="35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38" name="Line 610"/>
              <p:cNvSpPr>
                <a:spLocks noChangeShapeType="1"/>
              </p:cNvSpPr>
              <p:nvPr/>
            </p:nvSpPr>
            <p:spPr bwMode="auto">
              <a:xfrm>
                <a:off x="4080" y="36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39" name="Line 611"/>
              <p:cNvSpPr>
                <a:spLocks noChangeShapeType="1"/>
              </p:cNvSpPr>
              <p:nvPr/>
            </p:nvSpPr>
            <p:spPr bwMode="auto">
              <a:xfrm>
                <a:off x="4080" y="340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41" name="Line 613"/>
              <p:cNvSpPr>
                <a:spLocks noChangeShapeType="1"/>
              </p:cNvSpPr>
              <p:nvPr/>
            </p:nvSpPr>
            <p:spPr bwMode="auto">
              <a:xfrm>
                <a:off x="4320" y="34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42" name="Line 614"/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43" name="Line 615"/>
              <p:cNvSpPr>
                <a:spLocks noChangeShapeType="1"/>
              </p:cNvSpPr>
              <p:nvPr/>
            </p:nvSpPr>
            <p:spPr bwMode="auto">
              <a:xfrm flipH="1">
                <a:off x="4080" y="369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8753" name="Rectangle 625"/>
            <p:cNvSpPr>
              <a:spLocks noChangeArrowheads="1"/>
            </p:cNvSpPr>
            <p:nvPr/>
          </p:nvSpPr>
          <p:spPr bwMode="auto">
            <a:xfrm>
              <a:off x="3360" y="2208"/>
              <a:ext cx="17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Tahoma" pitchFamily="34" charset="0"/>
                </a:rPr>
                <a:t>Identifies the data exchanged with a section of code in the controller that implements</a:t>
              </a:r>
            </a:p>
            <a:p>
              <a:pPr algn="ctr"/>
              <a:r>
                <a:rPr lang="en-US" sz="1400">
                  <a:latin typeface="Tahoma" pitchFamily="34" charset="0"/>
                </a:rPr>
                <a:t>the function</a:t>
              </a:r>
            </a:p>
          </p:txBody>
        </p:sp>
        <p:grpSp>
          <p:nvGrpSpPr>
            <p:cNvPr id="48755" name="Group 627"/>
            <p:cNvGrpSpPr>
              <a:grpSpLocks/>
            </p:cNvGrpSpPr>
            <p:nvPr/>
          </p:nvGrpSpPr>
          <p:grpSpPr bwMode="auto">
            <a:xfrm>
              <a:off x="3354" y="3168"/>
              <a:ext cx="582" cy="624"/>
              <a:chOff x="3306" y="3120"/>
              <a:chExt cx="582" cy="624"/>
            </a:xfrm>
          </p:grpSpPr>
          <p:sp>
            <p:nvSpPr>
              <p:cNvPr id="48664" name="AutoShape 536"/>
              <p:cNvSpPr>
                <a:spLocks noChangeArrowheads="1"/>
              </p:cNvSpPr>
              <p:nvPr/>
            </p:nvSpPr>
            <p:spPr bwMode="auto">
              <a:xfrm>
                <a:off x="3306" y="3120"/>
                <a:ext cx="582" cy="624"/>
              </a:xfrm>
              <a:prstGeom prst="flowChartDocument">
                <a:avLst/>
              </a:prstGeom>
              <a:solidFill>
                <a:srgbClr val="C0C0C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65" name="Line 537"/>
              <p:cNvSpPr>
                <a:spLocks noChangeShapeType="1"/>
              </p:cNvSpPr>
              <p:nvPr/>
            </p:nvSpPr>
            <p:spPr bwMode="auto">
              <a:xfrm>
                <a:off x="3360" y="316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66" name="Line 538"/>
              <p:cNvSpPr>
                <a:spLocks noChangeShapeType="1"/>
              </p:cNvSpPr>
              <p:nvPr/>
            </p:nvSpPr>
            <p:spPr bwMode="auto">
              <a:xfrm>
                <a:off x="3840" y="316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67" name="Line 539"/>
              <p:cNvSpPr>
                <a:spLocks noChangeShapeType="1"/>
              </p:cNvSpPr>
              <p:nvPr/>
            </p:nvSpPr>
            <p:spPr bwMode="auto">
              <a:xfrm>
                <a:off x="3360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68" name="Line 540"/>
              <p:cNvSpPr>
                <a:spLocks noChangeShapeType="1"/>
              </p:cNvSpPr>
              <p:nvPr/>
            </p:nvSpPr>
            <p:spPr bwMode="auto">
              <a:xfrm>
                <a:off x="3408" y="31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69" name="Line 541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70" name="Line 542"/>
              <p:cNvSpPr>
                <a:spLocks noChangeShapeType="1"/>
              </p:cNvSpPr>
              <p:nvPr/>
            </p:nvSpPr>
            <p:spPr bwMode="auto">
              <a:xfrm>
                <a:off x="3456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71" name="Line 543"/>
              <p:cNvSpPr>
                <a:spLocks noChangeShapeType="1"/>
              </p:cNvSpPr>
              <p:nvPr/>
            </p:nvSpPr>
            <p:spPr bwMode="auto">
              <a:xfrm>
                <a:off x="3504" y="31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72" name="Line 544"/>
              <p:cNvSpPr>
                <a:spLocks noChangeShapeType="1"/>
              </p:cNvSpPr>
              <p:nvPr/>
            </p:nvSpPr>
            <p:spPr bwMode="auto">
              <a:xfrm>
                <a:off x="3552" y="31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73" name="Line 545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74" name="Line 546"/>
              <p:cNvSpPr>
                <a:spLocks noChangeShapeType="1"/>
              </p:cNvSpPr>
              <p:nvPr/>
            </p:nvSpPr>
            <p:spPr bwMode="auto">
              <a:xfrm>
                <a:off x="3792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75" name="Line 547"/>
              <p:cNvSpPr>
                <a:spLocks noChangeShapeType="1"/>
              </p:cNvSpPr>
              <p:nvPr/>
            </p:nvSpPr>
            <p:spPr bwMode="auto">
              <a:xfrm>
                <a:off x="3360" y="336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76" name="Line 548"/>
              <p:cNvSpPr>
                <a:spLocks noChangeShapeType="1"/>
              </p:cNvSpPr>
              <p:nvPr/>
            </p:nvSpPr>
            <p:spPr bwMode="auto">
              <a:xfrm>
                <a:off x="3408" y="33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77" name="Line 549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78" name="Line 550"/>
              <p:cNvSpPr>
                <a:spLocks noChangeShapeType="1"/>
              </p:cNvSpPr>
              <p:nvPr/>
            </p:nvSpPr>
            <p:spPr bwMode="auto">
              <a:xfrm>
                <a:off x="3456" y="336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79" name="Line 551"/>
              <p:cNvSpPr>
                <a:spLocks noChangeShapeType="1"/>
              </p:cNvSpPr>
              <p:nvPr/>
            </p:nvSpPr>
            <p:spPr bwMode="auto">
              <a:xfrm flipV="1">
                <a:off x="3484" y="32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80" name="Line 552"/>
              <p:cNvSpPr>
                <a:spLocks noChangeShapeType="1"/>
              </p:cNvSpPr>
              <p:nvPr/>
            </p:nvSpPr>
            <p:spPr bwMode="auto">
              <a:xfrm>
                <a:off x="3456" y="336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83" name="Arc 555"/>
              <p:cNvSpPr>
                <a:spLocks/>
              </p:cNvSpPr>
              <p:nvPr/>
            </p:nvSpPr>
            <p:spPr bwMode="auto">
              <a:xfrm rot="5400000">
                <a:off x="3720" y="3192"/>
                <a:ext cx="96" cy="4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99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84" name="Arc 556"/>
              <p:cNvSpPr>
                <a:spLocks/>
              </p:cNvSpPr>
              <p:nvPr/>
            </p:nvSpPr>
            <p:spPr bwMode="auto">
              <a:xfrm rot="16200000" flipH="1">
                <a:off x="3672" y="3192"/>
                <a:ext cx="96" cy="4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99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85" name="Line 557"/>
              <p:cNvSpPr>
                <a:spLocks noChangeShapeType="1"/>
              </p:cNvSpPr>
              <p:nvPr/>
            </p:nvSpPr>
            <p:spPr bwMode="auto">
              <a:xfrm>
                <a:off x="3360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86" name="Line 558"/>
              <p:cNvSpPr>
                <a:spLocks noChangeShapeType="1"/>
              </p:cNvSpPr>
              <p:nvPr/>
            </p:nvSpPr>
            <p:spPr bwMode="auto">
              <a:xfrm>
                <a:off x="3408" y="34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87" name="Line 559"/>
              <p:cNvSpPr>
                <a:spLocks noChangeShapeType="1"/>
              </p:cNvSpPr>
              <p:nvPr/>
            </p:nvSpPr>
            <p:spPr bwMode="auto">
              <a:xfrm>
                <a:off x="3456" y="34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88" name="Line 560"/>
              <p:cNvSpPr>
                <a:spLocks noChangeShapeType="1"/>
              </p:cNvSpPr>
              <p:nvPr/>
            </p:nvSpPr>
            <p:spPr bwMode="auto">
              <a:xfrm>
                <a:off x="3456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89" name="Line 561"/>
              <p:cNvSpPr>
                <a:spLocks noChangeShapeType="1"/>
              </p:cNvSpPr>
              <p:nvPr/>
            </p:nvSpPr>
            <p:spPr bwMode="auto">
              <a:xfrm>
                <a:off x="3504" y="34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90" name="Line 562"/>
              <p:cNvSpPr>
                <a:spLocks noChangeShapeType="1"/>
              </p:cNvSpPr>
              <p:nvPr/>
            </p:nvSpPr>
            <p:spPr bwMode="auto">
              <a:xfrm>
                <a:off x="3552" y="34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91" name="Line 563"/>
              <p:cNvSpPr>
                <a:spLocks noChangeShapeType="1"/>
              </p:cNvSpPr>
              <p:nvPr/>
            </p:nvSpPr>
            <p:spPr bwMode="auto">
              <a:xfrm>
                <a:off x="3552" y="35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92" name="Line 564"/>
              <p:cNvSpPr>
                <a:spLocks noChangeShapeType="1"/>
              </p:cNvSpPr>
              <p:nvPr/>
            </p:nvSpPr>
            <p:spPr bwMode="auto">
              <a:xfrm>
                <a:off x="3792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97" name="Arc 569"/>
              <p:cNvSpPr>
                <a:spLocks/>
              </p:cNvSpPr>
              <p:nvPr/>
            </p:nvSpPr>
            <p:spPr bwMode="auto">
              <a:xfrm rot="5400000">
                <a:off x="3720" y="3480"/>
                <a:ext cx="96" cy="4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99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98" name="Arc 570"/>
              <p:cNvSpPr>
                <a:spLocks/>
              </p:cNvSpPr>
              <p:nvPr/>
            </p:nvSpPr>
            <p:spPr bwMode="auto">
              <a:xfrm rot="16200000" flipH="1">
                <a:off x="3672" y="3480"/>
                <a:ext cx="96" cy="4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99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8754" name="Arc 626"/>
            <p:cNvSpPr>
              <a:spLocks/>
            </p:cNvSpPr>
            <p:nvPr/>
          </p:nvSpPr>
          <p:spPr bwMode="auto">
            <a:xfrm>
              <a:off x="3258" y="2400"/>
              <a:ext cx="384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756" name="Arc 628"/>
            <p:cNvSpPr>
              <a:spLocks/>
            </p:cNvSpPr>
            <p:nvPr/>
          </p:nvSpPr>
          <p:spPr bwMode="auto">
            <a:xfrm flipH="1">
              <a:off x="2976" y="3216"/>
              <a:ext cx="336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758" name="Arc 630"/>
            <p:cNvSpPr>
              <a:spLocks/>
            </p:cNvSpPr>
            <p:nvPr/>
          </p:nvSpPr>
          <p:spPr bwMode="auto">
            <a:xfrm>
              <a:off x="4512" y="3024"/>
              <a:ext cx="336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90" name="Espace réservé du numéro de diapositive 5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91" name="Espace réservé du pied de page 5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9" name="Rectangle 110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Summary</a:t>
            </a:r>
          </a:p>
          <a:p>
            <a:pPr lvl="1"/>
            <a:r>
              <a:rPr lang="en-US"/>
              <a:t>OpenBatch's Equipment Editor is used to define the process cells, units, and equipment phases available for batch manufacturing</a:t>
            </a:r>
          </a:p>
          <a:p>
            <a:pPr lvl="1"/>
            <a:r>
              <a:rPr lang="en-US"/>
              <a:t>The equipment model is used when creating recipes and when creating batches</a:t>
            </a:r>
          </a:p>
          <a:p>
            <a:pPr lvl="1"/>
            <a:r>
              <a:rPr lang="en-US"/>
              <a:t>Click again to see a complete process cell definition</a:t>
            </a:r>
          </a:p>
        </p:txBody>
      </p:sp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Full Equipment Model</a:t>
            </a:r>
          </a:p>
        </p:txBody>
      </p:sp>
      <p:grpSp>
        <p:nvGrpSpPr>
          <p:cNvPr id="102481" name="Group 1105"/>
          <p:cNvGrpSpPr>
            <a:grpSpLocks/>
          </p:cNvGrpSpPr>
          <p:nvPr/>
        </p:nvGrpSpPr>
        <p:grpSpPr bwMode="auto">
          <a:xfrm>
            <a:off x="533400" y="304800"/>
            <a:ext cx="8382000" cy="6172200"/>
            <a:chOff x="336" y="192"/>
            <a:chExt cx="5280" cy="3888"/>
          </a:xfrm>
        </p:grpSpPr>
        <p:sp>
          <p:nvSpPr>
            <p:cNvPr id="102405" name="Freeform 1029"/>
            <p:cNvSpPr>
              <a:spLocks/>
            </p:cNvSpPr>
            <p:nvPr/>
          </p:nvSpPr>
          <p:spPr bwMode="auto">
            <a:xfrm>
              <a:off x="5280" y="288"/>
              <a:ext cx="336" cy="3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960"/>
                </a:cxn>
                <a:cxn ang="0">
                  <a:pos x="288" y="3840"/>
                </a:cxn>
                <a:cxn ang="0">
                  <a:pos x="0" y="672"/>
                </a:cxn>
              </a:cxnLst>
              <a:rect l="0" t="0" r="r" b="b"/>
              <a:pathLst>
                <a:path w="288" h="3840">
                  <a:moveTo>
                    <a:pt x="0" y="0"/>
                  </a:moveTo>
                  <a:lnTo>
                    <a:pt x="288" y="960"/>
                  </a:lnTo>
                  <a:lnTo>
                    <a:pt x="288" y="3840"/>
                  </a:lnTo>
                  <a:lnTo>
                    <a:pt x="0" y="672"/>
                  </a:lnTo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63137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06" name="Freeform 1030" descr="Light horizontal"/>
            <p:cNvSpPr>
              <a:spLocks/>
            </p:cNvSpPr>
            <p:nvPr/>
          </p:nvSpPr>
          <p:spPr bwMode="auto">
            <a:xfrm>
              <a:off x="336" y="816"/>
              <a:ext cx="5184" cy="3264"/>
            </a:xfrm>
            <a:custGeom>
              <a:avLst/>
              <a:gdLst/>
              <a:ahLst/>
              <a:cxnLst>
                <a:cxn ang="0">
                  <a:pos x="0" y="3227"/>
                </a:cxn>
                <a:cxn ang="0">
                  <a:pos x="4080" y="11"/>
                </a:cxn>
                <a:cxn ang="0">
                  <a:pos x="4748" y="0"/>
                </a:cxn>
                <a:cxn ang="0">
                  <a:pos x="4992" y="3227"/>
                </a:cxn>
              </a:cxnLst>
              <a:rect l="0" t="0" r="r" b="b"/>
              <a:pathLst>
                <a:path w="4992" h="3227">
                  <a:moveTo>
                    <a:pt x="0" y="3227"/>
                  </a:moveTo>
                  <a:lnTo>
                    <a:pt x="4080" y="11"/>
                  </a:lnTo>
                  <a:lnTo>
                    <a:pt x="4748" y="0"/>
                  </a:lnTo>
                  <a:lnTo>
                    <a:pt x="4992" y="3227"/>
                  </a:lnTo>
                </a:path>
              </a:pathLst>
            </a:custGeom>
            <a:pattFill prst="ltHorz">
              <a:fgClr>
                <a:schemeClr val="bg2"/>
              </a:fgClr>
              <a:bgClr>
                <a:srgbClr val="FFFFFF"/>
              </a:bgClr>
            </a:patt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07" name="Freeform 1031"/>
            <p:cNvSpPr>
              <a:spLocks/>
            </p:cNvSpPr>
            <p:nvPr/>
          </p:nvSpPr>
          <p:spPr bwMode="auto">
            <a:xfrm>
              <a:off x="336" y="192"/>
              <a:ext cx="4272" cy="3888"/>
            </a:xfrm>
            <a:custGeom>
              <a:avLst/>
              <a:gdLst/>
              <a:ahLst/>
              <a:cxnLst>
                <a:cxn ang="0">
                  <a:pos x="0" y="912"/>
                </a:cxn>
                <a:cxn ang="0">
                  <a:pos x="0" y="3792"/>
                </a:cxn>
                <a:cxn ang="0">
                  <a:pos x="4080" y="576"/>
                </a:cxn>
                <a:cxn ang="0">
                  <a:pos x="4080" y="0"/>
                </a:cxn>
                <a:cxn ang="0">
                  <a:pos x="0" y="912"/>
                </a:cxn>
              </a:cxnLst>
              <a:rect l="0" t="0" r="r" b="b"/>
              <a:pathLst>
                <a:path w="4080" h="3792">
                  <a:moveTo>
                    <a:pt x="0" y="912"/>
                  </a:moveTo>
                  <a:lnTo>
                    <a:pt x="0" y="3792"/>
                  </a:lnTo>
                  <a:lnTo>
                    <a:pt x="4080" y="576"/>
                  </a:lnTo>
                  <a:lnTo>
                    <a:pt x="4080" y="0"/>
                  </a:lnTo>
                  <a:lnTo>
                    <a:pt x="0" y="912"/>
                  </a:ln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63137"/>
                    <a:invGamma/>
                  </a:schemeClr>
                </a:gs>
              </a:gsLst>
              <a:lin ang="1890000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2476" name="Group 1100"/>
          <p:cNvGrpSpPr>
            <a:grpSpLocks/>
          </p:cNvGrpSpPr>
          <p:nvPr/>
        </p:nvGrpSpPr>
        <p:grpSpPr bwMode="auto">
          <a:xfrm>
            <a:off x="493713" y="1676400"/>
            <a:ext cx="8345487" cy="4800600"/>
            <a:chOff x="311" y="1056"/>
            <a:chExt cx="5257" cy="3024"/>
          </a:xfrm>
        </p:grpSpPr>
        <p:sp>
          <p:nvSpPr>
            <p:cNvPr id="102409" name="Rectangle 1033"/>
            <p:cNvSpPr>
              <a:spLocks noChangeArrowheads="1"/>
            </p:cNvSpPr>
            <p:nvPr/>
          </p:nvSpPr>
          <p:spPr bwMode="auto">
            <a:xfrm>
              <a:off x="336" y="1200"/>
              <a:ext cx="5232" cy="288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52593" name="Object 1041"/>
            <p:cNvGraphicFramePr>
              <a:graphicFrameLocks noChangeAspect="1"/>
            </p:cNvGraphicFramePr>
            <p:nvPr/>
          </p:nvGraphicFramePr>
          <p:xfrm>
            <a:off x="347" y="2454"/>
            <a:ext cx="767" cy="1008"/>
          </p:xfrm>
          <a:graphic>
            <a:graphicData uri="http://schemas.openxmlformats.org/presentationml/2006/ole">
              <p:oleObj spid="_x0000_s152593" name="Bitmap Image" r:id="rId4" imgW="2857899" imgH="2857899" progId="PBrush">
                <p:embed/>
              </p:oleObj>
            </a:graphicData>
          </a:graphic>
        </p:graphicFrame>
        <p:graphicFrame>
          <p:nvGraphicFramePr>
            <p:cNvPr id="152594" name="Object 1042"/>
            <p:cNvGraphicFramePr>
              <a:graphicFrameLocks noChangeAspect="1"/>
            </p:cNvGraphicFramePr>
            <p:nvPr/>
          </p:nvGraphicFramePr>
          <p:xfrm>
            <a:off x="1488" y="1668"/>
            <a:ext cx="996" cy="996"/>
          </p:xfrm>
          <a:graphic>
            <a:graphicData uri="http://schemas.openxmlformats.org/presentationml/2006/ole">
              <p:oleObj spid="_x0000_s152594" name="Bitmap Image" r:id="rId5" imgW="2857899" imgH="2857899" progId="PBrush">
                <p:embed/>
              </p:oleObj>
            </a:graphicData>
          </a:graphic>
        </p:graphicFrame>
        <p:graphicFrame>
          <p:nvGraphicFramePr>
            <p:cNvPr id="152595" name="Object 1043"/>
            <p:cNvGraphicFramePr>
              <a:graphicFrameLocks noChangeAspect="1"/>
            </p:cNvGraphicFramePr>
            <p:nvPr/>
          </p:nvGraphicFramePr>
          <p:xfrm>
            <a:off x="4368" y="3003"/>
            <a:ext cx="960" cy="720"/>
          </p:xfrm>
          <a:graphic>
            <a:graphicData uri="http://schemas.openxmlformats.org/presentationml/2006/ole">
              <p:oleObj spid="_x0000_s152595" name="Bitmap Image" r:id="rId6" imgW="2857899" imgH="2857899" progId="PBrush">
                <p:embed/>
              </p:oleObj>
            </a:graphicData>
          </a:graphic>
        </p:graphicFrame>
        <p:sp>
          <p:nvSpPr>
            <p:cNvPr id="102413" name="Text Box 1037"/>
            <p:cNvSpPr txBox="1">
              <a:spLocks noChangeArrowheads="1"/>
            </p:cNvSpPr>
            <p:nvPr/>
          </p:nvSpPr>
          <p:spPr bwMode="auto">
            <a:xfrm>
              <a:off x="1654" y="1344"/>
              <a:ext cx="63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UNIT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Premix B</a:t>
              </a:r>
            </a:p>
          </p:txBody>
        </p:sp>
        <p:sp>
          <p:nvSpPr>
            <p:cNvPr id="102414" name="Text Box 1038"/>
            <p:cNvSpPr txBox="1">
              <a:spLocks noChangeArrowheads="1"/>
            </p:cNvSpPr>
            <p:nvPr/>
          </p:nvSpPr>
          <p:spPr bwMode="auto">
            <a:xfrm>
              <a:off x="311" y="2130"/>
              <a:ext cx="827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UNIT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Precharge B</a:t>
              </a:r>
            </a:p>
          </p:txBody>
        </p:sp>
        <p:sp>
          <p:nvSpPr>
            <p:cNvPr id="102415" name="Text Box 1039"/>
            <p:cNvSpPr txBox="1">
              <a:spLocks noChangeArrowheads="1"/>
            </p:cNvSpPr>
            <p:nvPr/>
          </p:nvSpPr>
          <p:spPr bwMode="auto">
            <a:xfrm>
              <a:off x="4499" y="3696"/>
              <a:ext cx="6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UNIT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Storage B</a:t>
              </a:r>
            </a:p>
          </p:txBody>
        </p:sp>
        <p:graphicFrame>
          <p:nvGraphicFramePr>
            <p:cNvPr id="152596" name="Object 1044"/>
            <p:cNvGraphicFramePr>
              <a:graphicFrameLocks noChangeAspect="1"/>
            </p:cNvGraphicFramePr>
            <p:nvPr/>
          </p:nvGraphicFramePr>
          <p:xfrm>
            <a:off x="3042" y="1392"/>
            <a:ext cx="767" cy="720"/>
          </p:xfrm>
          <a:graphic>
            <a:graphicData uri="http://schemas.openxmlformats.org/presentationml/2006/ole">
              <p:oleObj spid="_x0000_s152596" name="Bitmap Image" r:id="rId7" imgW="2857899" imgH="2857899" progId="PBrush">
                <p:embed/>
              </p:oleObj>
            </a:graphicData>
          </a:graphic>
        </p:graphicFrame>
        <p:graphicFrame>
          <p:nvGraphicFramePr>
            <p:cNvPr id="152597" name="Object 1045"/>
            <p:cNvGraphicFramePr>
              <a:graphicFrameLocks noChangeAspect="1"/>
            </p:cNvGraphicFramePr>
            <p:nvPr/>
          </p:nvGraphicFramePr>
          <p:xfrm>
            <a:off x="1488" y="3069"/>
            <a:ext cx="996" cy="996"/>
          </p:xfrm>
          <a:graphic>
            <a:graphicData uri="http://schemas.openxmlformats.org/presentationml/2006/ole">
              <p:oleObj spid="_x0000_s152597" name="Bitmap Image" r:id="rId8" imgW="2857899" imgH="2857899" progId="PBrush">
                <p:embed/>
              </p:oleObj>
            </a:graphicData>
          </a:graphic>
        </p:graphicFrame>
        <p:graphicFrame>
          <p:nvGraphicFramePr>
            <p:cNvPr id="152598" name="Object 1046"/>
            <p:cNvGraphicFramePr>
              <a:graphicFrameLocks noChangeAspect="1"/>
            </p:cNvGraphicFramePr>
            <p:nvPr/>
          </p:nvGraphicFramePr>
          <p:xfrm>
            <a:off x="4368" y="2043"/>
            <a:ext cx="960" cy="720"/>
          </p:xfrm>
          <a:graphic>
            <a:graphicData uri="http://schemas.openxmlformats.org/presentationml/2006/ole">
              <p:oleObj spid="_x0000_s152598" name="Bitmap Image" r:id="rId9" imgW="2857899" imgH="2857899" progId="PBrush">
                <p:embed/>
              </p:oleObj>
            </a:graphicData>
          </a:graphic>
        </p:graphicFrame>
        <p:graphicFrame>
          <p:nvGraphicFramePr>
            <p:cNvPr id="152599" name="Object 1047"/>
            <p:cNvGraphicFramePr>
              <a:graphicFrameLocks noChangeAspect="1"/>
            </p:cNvGraphicFramePr>
            <p:nvPr/>
          </p:nvGraphicFramePr>
          <p:xfrm>
            <a:off x="2832" y="2352"/>
            <a:ext cx="1188" cy="1188"/>
          </p:xfrm>
          <a:graphic>
            <a:graphicData uri="http://schemas.openxmlformats.org/presentationml/2006/ole">
              <p:oleObj spid="_x0000_s152599" name="Bitmap Image" r:id="rId10" imgW="2857899" imgH="2857899" progId="PBrush">
                <p:embed/>
              </p:oleObj>
            </a:graphicData>
          </a:graphic>
        </p:graphicFrame>
        <p:sp>
          <p:nvSpPr>
            <p:cNvPr id="102436" name="Text Box 1060"/>
            <p:cNvSpPr txBox="1">
              <a:spLocks noChangeArrowheads="1"/>
            </p:cNvSpPr>
            <p:nvPr/>
          </p:nvSpPr>
          <p:spPr bwMode="auto">
            <a:xfrm>
              <a:off x="1632" y="2736"/>
              <a:ext cx="63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UNIT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Premix A</a:t>
              </a:r>
            </a:p>
          </p:txBody>
        </p:sp>
        <p:sp>
          <p:nvSpPr>
            <p:cNvPr id="102437" name="Text Box 1061"/>
            <p:cNvSpPr txBox="1">
              <a:spLocks noChangeArrowheads="1"/>
            </p:cNvSpPr>
            <p:nvPr/>
          </p:nvSpPr>
          <p:spPr bwMode="auto">
            <a:xfrm>
              <a:off x="2994" y="1056"/>
              <a:ext cx="870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UNIT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Precharge  D</a:t>
              </a:r>
            </a:p>
          </p:txBody>
        </p:sp>
        <p:sp>
          <p:nvSpPr>
            <p:cNvPr id="102438" name="Text Box 1062"/>
            <p:cNvSpPr txBox="1">
              <a:spLocks noChangeArrowheads="1"/>
            </p:cNvSpPr>
            <p:nvPr/>
          </p:nvSpPr>
          <p:spPr bwMode="auto">
            <a:xfrm>
              <a:off x="3147" y="3504"/>
              <a:ext cx="564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UNIT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Reactor</a:t>
              </a:r>
            </a:p>
          </p:txBody>
        </p:sp>
        <p:sp>
          <p:nvSpPr>
            <p:cNvPr id="102439" name="Text Box 1063"/>
            <p:cNvSpPr txBox="1">
              <a:spLocks noChangeArrowheads="1"/>
            </p:cNvSpPr>
            <p:nvPr/>
          </p:nvSpPr>
          <p:spPr bwMode="auto">
            <a:xfrm>
              <a:off x="4499" y="1680"/>
              <a:ext cx="6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UNIT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Arial" charset="0"/>
                </a:rPr>
                <a:t>Storage A</a:t>
              </a:r>
            </a:p>
          </p:txBody>
        </p:sp>
      </p:grpSp>
      <p:grpSp>
        <p:nvGrpSpPr>
          <p:cNvPr id="102457" name="Group 1081"/>
          <p:cNvGrpSpPr>
            <a:grpSpLocks/>
          </p:cNvGrpSpPr>
          <p:nvPr/>
        </p:nvGrpSpPr>
        <p:grpSpPr bwMode="auto">
          <a:xfrm>
            <a:off x="7308850" y="228600"/>
            <a:ext cx="1073150" cy="1631950"/>
            <a:chOff x="4604" y="144"/>
            <a:chExt cx="676" cy="1028"/>
          </a:xfrm>
        </p:grpSpPr>
        <p:graphicFrame>
          <p:nvGraphicFramePr>
            <p:cNvPr id="152592" name="Object 1040"/>
            <p:cNvGraphicFramePr>
              <a:graphicFrameLocks noChangeAspect="1"/>
            </p:cNvGraphicFramePr>
            <p:nvPr/>
          </p:nvGraphicFramePr>
          <p:xfrm>
            <a:off x="4608" y="144"/>
            <a:ext cx="672" cy="672"/>
          </p:xfrm>
          <a:graphic>
            <a:graphicData uri="http://schemas.openxmlformats.org/presentationml/2006/ole">
              <p:oleObj spid="_x0000_s152592" name="Bitmap Image" r:id="rId11" imgW="533474" imgH="533474" progId="PBrush">
                <p:embed/>
              </p:oleObj>
            </a:graphicData>
          </a:graphic>
        </p:graphicFrame>
        <p:sp>
          <p:nvSpPr>
            <p:cNvPr id="102417" name="Text Box 1041"/>
            <p:cNvSpPr txBox="1">
              <a:spLocks noChangeArrowheads="1"/>
            </p:cNvSpPr>
            <p:nvPr/>
          </p:nvSpPr>
          <p:spPr bwMode="auto">
            <a:xfrm>
              <a:off x="4604" y="768"/>
              <a:ext cx="67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1">
                  <a:latin typeface="Arial" charset="0"/>
                </a:rPr>
                <a:t>Process</a:t>
              </a:r>
            </a:p>
            <a:p>
              <a:pPr algn="ctr" eaLnBrk="1" hangingPunct="1"/>
              <a:r>
                <a:rPr lang="en-US" sz="1800" b="1">
                  <a:latin typeface="Arial" charset="0"/>
                </a:rPr>
                <a:t>Cell</a:t>
              </a:r>
            </a:p>
          </p:txBody>
        </p:sp>
      </p:grpSp>
      <p:grpSp>
        <p:nvGrpSpPr>
          <p:cNvPr id="102478" name="Group 1102"/>
          <p:cNvGrpSpPr>
            <a:grpSpLocks/>
          </p:cNvGrpSpPr>
          <p:nvPr/>
        </p:nvGrpSpPr>
        <p:grpSpPr bwMode="auto">
          <a:xfrm>
            <a:off x="1752600" y="3352800"/>
            <a:ext cx="5181600" cy="2300288"/>
            <a:chOff x="1104" y="2112"/>
            <a:chExt cx="3264" cy="1449"/>
          </a:xfrm>
        </p:grpSpPr>
        <p:cxnSp>
          <p:nvCxnSpPr>
            <p:cNvPr id="102424" name="AutoShape 1048"/>
            <p:cNvCxnSpPr>
              <a:cxnSpLocks noChangeShapeType="1"/>
              <a:stCxn id="0" idx="3"/>
              <a:endCxn id="102425" idx="0"/>
            </p:cNvCxnSpPr>
            <p:nvPr/>
          </p:nvCxnSpPr>
          <p:spPr bwMode="auto">
            <a:xfrm>
              <a:off x="2484" y="2166"/>
              <a:ext cx="156" cy="3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02425" name="Freeform 1049"/>
            <p:cNvSpPr>
              <a:spLocks/>
            </p:cNvSpPr>
            <p:nvPr/>
          </p:nvSpPr>
          <p:spPr bwMode="auto">
            <a:xfrm>
              <a:off x="2640" y="2169"/>
              <a:ext cx="49" cy="1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6"/>
                </a:cxn>
                <a:cxn ang="0">
                  <a:pos x="0" y="1440"/>
                </a:cxn>
              </a:cxnLst>
              <a:rect l="0" t="0" r="r" b="b"/>
              <a:pathLst>
                <a:path w="1" h="1440">
                  <a:moveTo>
                    <a:pt x="0" y="0"/>
                  </a:moveTo>
                  <a:lnTo>
                    <a:pt x="0" y="816"/>
                  </a:lnTo>
                  <a:lnTo>
                    <a:pt x="0" y="1440"/>
                  </a:lnTo>
                </a:path>
              </a:pathLst>
            </a:custGeom>
            <a:solidFill>
              <a:schemeClr val="tx1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29" name="Freeform 1053"/>
            <p:cNvSpPr>
              <a:spLocks/>
            </p:cNvSpPr>
            <p:nvPr/>
          </p:nvSpPr>
          <p:spPr bwMode="auto">
            <a:xfrm>
              <a:off x="4176" y="2406"/>
              <a:ext cx="48" cy="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6"/>
                </a:cxn>
                <a:cxn ang="0">
                  <a:pos x="0" y="1440"/>
                </a:cxn>
              </a:cxnLst>
              <a:rect l="0" t="0" r="r" b="b"/>
              <a:pathLst>
                <a:path w="1" h="1440">
                  <a:moveTo>
                    <a:pt x="0" y="0"/>
                  </a:moveTo>
                  <a:lnTo>
                    <a:pt x="0" y="816"/>
                  </a:lnTo>
                  <a:lnTo>
                    <a:pt x="0" y="1440"/>
                  </a:lnTo>
                </a:path>
              </a:pathLst>
            </a:custGeom>
            <a:solidFill>
              <a:schemeClr val="tx1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02430" name="AutoShape 1054"/>
            <p:cNvCxnSpPr>
              <a:cxnSpLocks noChangeShapeType="1"/>
              <a:stCxn id="0" idx="1"/>
              <a:endCxn id="102429" idx="2"/>
            </p:cNvCxnSpPr>
            <p:nvPr/>
          </p:nvCxnSpPr>
          <p:spPr bwMode="auto">
            <a:xfrm flipH="1">
              <a:off x="4176" y="3363"/>
              <a:ext cx="192" cy="3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432" name="AutoShape 1056"/>
            <p:cNvCxnSpPr>
              <a:cxnSpLocks noChangeShapeType="1"/>
              <a:stCxn id="0" idx="1"/>
              <a:endCxn id="102433" idx="0"/>
            </p:cNvCxnSpPr>
            <p:nvPr/>
          </p:nvCxnSpPr>
          <p:spPr bwMode="auto">
            <a:xfrm flipH="1">
              <a:off x="1296" y="2166"/>
              <a:ext cx="192" cy="0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02433" name="Freeform 1057"/>
            <p:cNvSpPr>
              <a:spLocks/>
            </p:cNvSpPr>
            <p:nvPr/>
          </p:nvSpPr>
          <p:spPr bwMode="auto">
            <a:xfrm>
              <a:off x="1296" y="2166"/>
              <a:ext cx="48" cy="1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6"/>
                </a:cxn>
                <a:cxn ang="0">
                  <a:pos x="0" y="1440"/>
                </a:cxn>
              </a:cxnLst>
              <a:rect l="0" t="0" r="r" b="b"/>
              <a:pathLst>
                <a:path w="1" h="1440">
                  <a:moveTo>
                    <a:pt x="0" y="0"/>
                  </a:moveTo>
                  <a:lnTo>
                    <a:pt x="0" y="816"/>
                  </a:lnTo>
                  <a:lnTo>
                    <a:pt x="0" y="1440"/>
                  </a:lnTo>
                </a:path>
              </a:pathLst>
            </a:custGeom>
            <a:solidFill>
              <a:schemeClr val="tx1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68" name="Line 1092"/>
            <p:cNvSpPr>
              <a:spLocks noChangeShapeType="1"/>
            </p:cNvSpPr>
            <p:nvPr/>
          </p:nvSpPr>
          <p:spPr bwMode="auto">
            <a:xfrm>
              <a:off x="4176" y="2400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69" name="Line 1093"/>
            <p:cNvSpPr>
              <a:spLocks noChangeShapeType="1"/>
            </p:cNvSpPr>
            <p:nvPr/>
          </p:nvSpPr>
          <p:spPr bwMode="auto">
            <a:xfrm>
              <a:off x="1296" y="3552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70" name="Line 1094"/>
            <p:cNvSpPr>
              <a:spLocks noChangeShapeType="1"/>
            </p:cNvSpPr>
            <p:nvPr/>
          </p:nvSpPr>
          <p:spPr bwMode="auto">
            <a:xfrm flipH="1">
              <a:off x="2496" y="35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71" name="Line 1095"/>
            <p:cNvSpPr>
              <a:spLocks noChangeShapeType="1"/>
            </p:cNvSpPr>
            <p:nvPr/>
          </p:nvSpPr>
          <p:spPr bwMode="auto">
            <a:xfrm>
              <a:off x="2640" y="2832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72" name="Line 1096"/>
            <p:cNvSpPr>
              <a:spLocks noChangeShapeType="1"/>
            </p:cNvSpPr>
            <p:nvPr/>
          </p:nvSpPr>
          <p:spPr bwMode="auto">
            <a:xfrm>
              <a:off x="1104" y="2976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73" name="Line 1097"/>
            <p:cNvSpPr>
              <a:spLocks noChangeShapeType="1"/>
            </p:cNvSpPr>
            <p:nvPr/>
          </p:nvSpPr>
          <p:spPr bwMode="auto">
            <a:xfrm>
              <a:off x="3984" y="2976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74" name="Line 1098"/>
            <p:cNvSpPr>
              <a:spLocks noChangeShapeType="1"/>
            </p:cNvSpPr>
            <p:nvPr/>
          </p:nvSpPr>
          <p:spPr bwMode="auto">
            <a:xfrm>
              <a:off x="3408" y="2112"/>
              <a:ext cx="0" cy="24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2477" name="Group 1101"/>
          <p:cNvGrpSpPr>
            <a:grpSpLocks/>
          </p:cNvGrpSpPr>
          <p:nvPr/>
        </p:nvGrpSpPr>
        <p:grpSpPr bwMode="auto">
          <a:xfrm>
            <a:off x="609600" y="2286000"/>
            <a:ext cx="7170738" cy="3962400"/>
            <a:chOff x="384" y="1440"/>
            <a:chExt cx="4517" cy="2496"/>
          </a:xfrm>
        </p:grpSpPr>
        <p:graphicFrame>
          <p:nvGraphicFramePr>
            <p:cNvPr id="152576" name="Object 1024"/>
            <p:cNvGraphicFramePr>
              <a:graphicFrameLocks noChangeAspect="1"/>
            </p:cNvGraphicFramePr>
            <p:nvPr/>
          </p:nvGraphicFramePr>
          <p:xfrm>
            <a:off x="3327" y="2400"/>
            <a:ext cx="167" cy="167"/>
          </p:xfrm>
          <a:graphic>
            <a:graphicData uri="http://schemas.openxmlformats.org/presentationml/2006/ole">
              <p:oleObj spid="_x0000_s152576" name="Clip" r:id="rId12" imgW="533192" imgH="533192" progId="">
                <p:embed/>
              </p:oleObj>
            </a:graphicData>
          </a:graphic>
        </p:graphicFrame>
        <p:graphicFrame>
          <p:nvGraphicFramePr>
            <p:cNvPr id="152577" name="Object 1025"/>
            <p:cNvGraphicFramePr>
              <a:graphicFrameLocks noChangeAspect="1"/>
            </p:cNvGraphicFramePr>
            <p:nvPr/>
          </p:nvGraphicFramePr>
          <p:xfrm>
            <a:off x="596" y="3024"/>
            <a:ext cx="191" cy="191"/>
          </p:xfrm>
          <a:graphic>
            <a:graphicData uri="http://schemas.openxmlformats.org/presentationml/2006/ole">
              <p:oleObj spid="_x0000_s152577" name="Clip" r:id="rId13" imgW="533192" imgH="533192" progId="">
                <p:embed/>
              </p:oleObj>
            </a:graphicData>
          </a:graphic>
        </p:graphicFrame>
        <p:graphicFrame>
          <p:nvGraphicFramePr>
            <p:cNvPr id="152578" name="Object 1026"/>
            <p:cNvGraphicFramePr>
              <a:graphicFrameLocks noChangeAspect="1"/>
            </p:cNvGraphicFramePr>
            <p:nvPr/>
          </p:nvGraphicFramePr>
          <p:xfrm>
            <a:off x="3315" y="2904"/>
            <a:ext cx="192" cy="192"/>
          </p:xfrm>
          <a:graphic>
            <a:graphicData uri="http://schemas.openxmlformats.org/presentationml/2006/ole">
              <p:oleObj spid="_x0000_s152578" name="Bitmap Image" r:id="rId14" imgW="533474" imgH="533474" progId="PBrush">
                <p:embed/>
              </p:oleObj>
            </a:graphicData>
          </a:graphic>
        </p:graphicFrame>
        <p:graphicFrame>
          <p:nvGraphicFramePr>
            <p:cNvPr id="152579" name="Object 1027"/>
            <p:cNvGraphicFramePr>
              <a:graphicFrameLocks noChangeAspect="1"/>
            </p:cNvGraphicFramePr>
            <p:nvPr/>
          </p:nvGraphicFramePr>
          <p:xfrm>
            <a:off x="1536" y="1776"/>
            <a:ext cx="192" cy="192"/>
          </p:xfrm>
          <a:graphic>
            <a:graphicData uri="http://schemas.openxmlformats.org/presentationml/2006/ole">
              <p:oleObj spid="_x0000_s152579" name="Bitmap Image" r:id="rId15" imgW="533474" imgH="533474" progId="PBrush">
                <p:embed/>
              </p:oleObj>
            </a:graphicData>
          </a:graphic>
        </p:graphicFrame>
        <p:graphicFrame>
          <p:nvGraphicFramePr>
            <p:cNvPr id="152580" name="Object 1028"/>
            <p:cNvGraphicFramePr>
              <a:graphicFrameLocks noChangeAspect="1"/>
            </p:cNvGraphicFramePr>
            <p:nvPr/>
          </p:nvGraphicFramePr>
          <p:xfrm>
            <a:off x="1884" y="1920"/>
            <a:ext cx="192" cy="192"/>
          </p:xfrm>
          <a:graphic>
            <a:graphicData uri="http://schemas.openxmlformats.org/presentationml/2006/ole">
              <p:oleObj spid="_x0000_s152580" name="Bitmap Image" r:id="rId16" imgW="533474" imgH="533474" progId="PBrush">
                <p:embed/>
              </p:oleObj>
            </a:graphicData>
          </a:graphic>
        </p:graphicFrame>
        <p:graphicFrame>
          <p:nvGraphicFramePr>
            <p:cNvPr id="152581" name="Object 1029"/>
            <p:cNvGraphicFramePr>
              <a:graphicFrameLocks noChangeAspect="1"/>
            </p:cNvGraphicFramePr>
            <p:nvPr/>
          </p:nvGraphicFramePr>
          <p:xfrm>
            <a:off x="2208" y="1776"/>
            <a:ext cx="192" cy="192"/>
          </p:xfrm>
          <a:graphic>
            <a:graphicData uri="http://schemas.openxmlformats.org/presentationml/2006/ole">
              <p:oleObj spid="_x0000_s152581" name="Bitmap Image" r:id="rId17" imgW="533474" imgH="533474" progId="PBrush">
                <p:embed/>
              </p:oleObj>
            </a:graphicData>
          </a:graphic>
        </p:graphicFrame>
        <p:graphicFrame>
          <p:nvGraphicFramePr>
            <p:cNvPr id="152582" name="Object 1030"/>
            <p:cNvGraphicFramePr>
              <a:graphicFrameLocks noChangeAspect="1"/>
            </p:cNvGraphicFramePr>
            <p:nvPr/>
          </p:nvGraphicFramePr>
          <p:xfrm>
            <a:off x="1872" y="2304"/>
            <a:ext cx="216" cy="216"/>
          </p:xfrm>
          <a:graphic>
            <a:graphicData uri="http://schemas.openxmlformats.org/presentationml/2006/ole">
              <p:oleObj spid="_x0000_s152582" name="Bitmap Image" r:id="rId18" imgW="533474" imgH="533474" progId="PBrush">
                <p:embed/>
              </p:oleObj>
            </a:graphicData>
          </a:graphic>
        </p:graphicFrame>
        <p:graphicFrame>
          <p:nvGraphicFramePr>
            <p:cNvPr id="152583" name="Object 1031"/>
            <p:cNvGraphicFramePr>
              <a:graphicFrameLocks noChangeAspect="1"/>
            </p:cNvGraphicFramePr>
            <p:nvPr/>
          </p:nvGraphicFramePr>
          <p:xfrm>
            <a:off x="3315" y="1776"/>
            <a:ext cx="191" cy="191"/>
          </p:xfrm>
          <a:graphic>
            <a:graphicData uri="http://schemas.openxmlformats.org/presentationml/2006/ole">
              <p:oleObj spid="_x0000_s152583" name="Clip" r:id="rId19" imgW="533192" imgH="533192" progId="">
                <p:embed/>
              </p:oleObj>
            </a:graphicData>
          </a:graphic>
        </p:graphicFrame>
        <p:graphicFrame>
          <p:nvGraphicFramePr>
            <p:cNvPr id="152584" name="Object 1032"/>
            <p:cNvGraphicFramePr>
              <a:graphicFrameLocks noChangeAspect="1"/>
            </p:cNvGraphicFramePr>
            <p:nvPr/>
          </p:nvGraphicFramePr>
          <p:xfrm>
            <a:off x="4729" y="2089"/>
            <a:ext cx="167" cy="167"/>
          </p:xfrm>
          <a:graphic>
            <a:graphicData uri="http://schemas.openxmlformats.org/presentationml/2006/ole">
              <p:oleObj spid="_x0000_s152584" name="Clip" r:id="rId20" imgW="533192" imgH="533192" progId="">
                <p:embed/>
              </p:oleObj>
            </a:graphicData>
          </a:graphic>
        </p:graphicFrame>
        <p:graphicFrame>
          <p:nvGraphicFramePr>
            <p:cNvPr id="152585" name="Object 1033"/>
            <p:cNvGraphicFramePr>
              <a:graphicFrameLocks noChangeAspect="1"/>
            </p:cNvGraphicFramePr>
            <p:nvPr/>
          </p:nvGraphicFramePr>
          <p:xfrm>
            <a:off x="4733" y="3049"/>
            <a:ext cx="167" cy="167"/>
          </p:xfrm>
          <a:graphic>
            <a:graphicData uri="http://schemas.openxmlformats.org/presentationml/2006/ole">
              <p:oleObj spid="_x0000_s152585" name="Clip" r:id="rId21" imgW="533192" imgH="533192" progId="">
                <p:embed/>
              </p:oleObj>
            </a:graphicData>
          </a:graphic>
        </p:graphicFrame>
        <p:graphicFrame>
          <p:nvGraphicFramePr>
            <p:cNvPr id="152586" name="Object 1034"/>
            <p:cNvGraphicFramePr>
              <a:graphicFrameLocks noChangeAspect="1"/>
            </p:cNvGraphicFramePr>
            <p:nvPr/>
          </p:nvGraphicFramePr>
          <p:xfrm>
            <a:off x="2208" y="3216"/>
            <a:ext cx="192" cy="192"/>
          </p:xfrm>
          <a:graphic>
            <a:graphicData uri="http://schemas.openxmlformats.org/presentationml/2006/ole">
              <p:oleObj spid="_x0000_s152586" name="Clip" r:id="rId22" imgW="533192" imgH="533192" progId="">
                <p:embed/>
              </p:oleObj>
            </a:graphicData>
          </a:graphic>
        </p:graphicFrame>
        <p:graphicFrame>
          <p:nvGraphicFramePr>
            <p:cNvPr id="152587" name="Object 1035"/>
            <p:cNvGraphicFramePr>
              <a:graphicFrameLocks noChangeAspect="1"/>
            </p:cNvGraphicFramePr>
            <p:nvPr/>
          </p:nvGraphicFramePr>
          <p:xfrm>
            <a:off x="1536" y="3216"/>
            <a:ext cx="192" cy="192"/>
          </p:xfrm>
          <a:graphic>
            <a:graphicData uri="http://schemas.openxmlformats.org/presentationml/2006/ole">
              <p:oleObj spid="_x0000_s152587" name="Bitmap Image" r:id="rId23" imgW="533474" imgH="533474" progId="PBrush">
                <p:embed/>
              </p:oleObj>
            </a:graphicData>
          </a:graphic>
        </p:graphicFrame>
        <p:graphicFrame>
          <p:nvGraphicFramePr>
            <p:cNvPr id="152588" name="Object 1036"/>
            <p:cNvGraphicFramePr>
              <a:graphicFrameLocks noChangeAspect="1"/>
            </p:cNvGraphicFramePr>
            <p:nvPr/>
          </p:nvGraphicFramePr>
          <p:xfrm>
            <a:off x="1884" y="3336"/>
            <a:ext cx="192" cy="192"/>
          </p:xfrm>
          <a:graphic>
            <a:graphicData uri="http://schemas.openxmlformats.org/presentationml/2006/ole">
              <p:oleObj spid="_x0000_s152588" name="Bitmap Image" r:id="rId24" imgW="533474" imgH="533474" progId="PBrush">
                <p:embed/>
              </p:oleObj>
            </a:graphicData>
          </a:graphic>
        </p:graphicFrame>
        <p:graphicFrame>
          <p:nvGraphicFramePr>
            <p:cNvPr id="152589" name="Object 1037"/>
            <p:cNvGraphicFramePr>
              <a:graphicFrameLocks noChangeAspect="1"/>
            </p:cNvGraphicFramePr>
            <p:nvPr/>
          </p:nvGraphicFramePr>
          <p:xfrm>
            <a:off x="1872" y="3720"/>
            <a:ext cx="216" cy="216"/>
          </p:xfrm>
          <a:graphic>
            <a:graphicData uri="http://schemas.openxmlformats.org/presentationml/2006/ole">
              <p:oleObj spid="_x0000_s152589" name="Bitmap Image" r:id="rId25" imgW="533474" imgH="533474" progId="PBrush">
                <p:embed/>
              </p:oleObj>
            </a:graphicData>
          </a:graphic>
        </p:graphicFrame>
        <p:graphicFrame>
          <p:nvGraphicFramePr>
            <p:cNvPr id="152590" name="Object 1038"/>
            <p:cNvGraphicFramePr>
              <a:graphicFrameLocks noChangeAspect="1"/>
            </p:cNvGraphicFramePr>
            <p:nvPr/>
          </p:nvGraphicFramePr>
          <p:xfrm>
            <a:off x="3303" y="3288"/>
            <a:ext cx="216" cy="216"/>
          </p:xfrm>
          <a:graphic>
            <a:graphicData uri="http://schemas.openxmlformats.org/presentationml/2006/ole">
              <p:oleObj spid="_x0000_s152590" name="Bitmap Image" r:id="rId26" imgW="533474" imgH="533474" progId="PBrush">
                <p:embed/>
              </p:oleObj>
            </a:graphicData>
          </a:graphic>
        </p:graphicFrame>
        <p:graphicFrame>
          <p:nvGraphicFramePr>
            <p:cNvPr id="152591" name="Object 1039"/>
            <p:cNvGraphicFramePr>
              <a:graphicFrameLocks noChangeAspect="1"/>
            </p:cNvGraphicFramePr>
            <p:nvPr/>
          </p:nvGraphicFramePr>
          <p:xfrm>
            <a:off x="2880" y="2832"/>
            <a:ext cx="239" cy="239"/>
          </p:xfrm>
          <a:graphic>
            <a:graphicData uri="http://schemas.openxmlformats.org/presentationml/2006/ole">
              <p:oleObj spid="_x0000_s152591" name="Clip" r:id="rId27" imgW="533192" imgH="533192" progId="">
                <p:embed/>
              </p:oleObj>
            </a:graphicData>
          </a:graphic>
        </p:graphicFrame>
        <p:pic>
          <p:nvPicPr>
            <p:cNvPr id="102459" name="Picture 1083" descr="LGM-Dump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733" y="3456"/>
              <a:ext cx="168" cy="168"/>
            </a:xfrm>
            <a:prstGeom prst="rect">
              <a:avLst/>
            </a:prstGeom>
            <a:noFill/>
          </p:spPr>
        </p:pic>
        <p:pic>
          <p:nvPicPr>
            <p:cNvPr id="102460" name="Picture 1084" descr="LGM-Dump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728" y="2496"/>
              <a:ext cx="168" cy="168"/>
            </a:xfrm>
            <a:prstGeom prst="rect">
              <a:avLst/>
            </a:prstGeom>
            <a:noFill/>
          </p:spPr>
        </p:pic>
        <p:pic>
          <p:nvPicPr>
            <p:cNvPr id="102461" name="Picture 1085" descr="LGM-LargeCharg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84" y="2592"/>
              <a:ext cx="240" cy="240"/>
            </a:xfrm>
            <a:prstGeom prst="rect">
              <a:avLst/>
            </a:prstGeom>
            <a:noFill/>
          </p:spPr>
        </p:pic>
        <p:pic>
          <p:nvPicPr>
            <p:cNvPr id="102475" name="Picture 1099" descr="LGM-LargeCharge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072" y="1440"/>
              <a:ext cx="240" cy="240"/>
            </a:xfrm>
            <a:prstGeom prst="rect">
              <a:avLst/>
            </a:prstGeom>
            <a:noFill/>
          </p:spPr>
        </p:pic>
      </p:grpSp>
      <p:sp>
        <p:nvSpPr>
          <p:cNvPr id="62" name="Espace réservé du numéro de diapositive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3" name="Espace réservé du pied de page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Recipes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6248400" cy="4522787"/>
          </a:xfrm>
        </p:spPr>
        <p:txBody>
          <a:bodyPr/>
          <a:lstStyle/>
          <a:p>
            <a:r>
              <a:rPr lang="en-US"/>
              <a:t>Recipes define how to make products</a:t>
            </a:r>
          </a:p>
          <a:p>
            <a:r>
              <a:rPr lang="en-US"/>
              <a:t>Recipes are </a:t>
            </a:r>
            <a:r>
              <a:rPr lang="en-US" u="sng"/>
              <a:t>created</a:t>
            </a:r>
            <a:r>
              <a:rPr lang="en-US"/>
              <a:t> using the Recipe Editor </a:t>
            </a:r>
          </a:p>
          <a:p>
            <a:r>
              <a:rPr lang="en-US"/>
              <a:t>Recipes are </a:t>
            </a:r>
            <a:r>
              <a:rPr lang="en-US" u="sng"/>
              <a:t>executed</a:t>
            </a:r>
            <a:r>
              <a:rPr lang="en-US"/>
              <a:t> in the OpenBatch run time system</a:t>
            </a:r>
          </a:p>
          <a:p>
            <a:r>
              <a:rPr lang="en-US"/>
              <a:t>Recipes follow the S88.01 standard</a:t>
            </a:r>
          </a:p>
          <a:p>
            <a:endParaRPr lang="en-US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6172200" y="1752600"/>
            <a:ext cx="2417763" cy="4098925"/>
            <a:chOff x="3840" y="1104"/>
            <a:chExt cx="1523" cy="2582"/>
          </a:xfrm>
        </p:grpSpPr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4143" y="3168"/>
              <a:ext cx="91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Recipe</a:t>
              </a:r>
            </a:p>
            <a:p>
              <a:pPr algn="ctr"/>
              <a:r>
                <a:rPr lang="en-US">
                  <a:latin typeface="Arial" charset="0"/>
                </a:rPr>
                <a:t>Definition</a:t>
              </a:r>
            </a:p>
          </p:txBody>
        </p:sp>
        <p:pic>
          <p:nvPicPr>
            <p:cNvPr id="49158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0" y="1104"/>
              <a:ext cx="1523" cy="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Recipes and Equipment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Recipes use the equipment information defined in the Equipment Editor</a:t>
            </a:r>
          </a:p>
          <a:p>
            <a:r>
              <a:rPr lang="en-US"/>
              <a:t>Recipes define the ordering and sequencing of the equipment phases</a:t>
            </a:r>
          </a:p>
          <a:p>
            <a:r>
              <a:rPr lang="en-US"/>
              <a:t>The recipes specify when the</a:t>
            </a:r>
            <a:br>
              <a:rPr lang="en-US"/>
            </a:br>
            <a:r>
              <a:rPr lang="en-US"/>
              <a:t>phases are to run, but the</a:t>
            </a:r>
            <a:br>
              <a:rPr lang="en-US"/>
            </a:br>
            <a:r>
              <a:rPr lang="en-US"/>
              <a:t>equipment phases do all of</a:t>
            </a:r>
            <a:br>
              <a:rPr lang="en-US"/>
            </a:br>
            <a:r>
              <a:rPr lang="en-US"/>
              <a:t>the real work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733800"/>
            <a:ext cx="268128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7049" name="Group 9"/>
          <p:cNvGrpSpPr>
            <a:grpSpLocks/>
          </p:cNvGrpSpPr>
          <p:nvPr/>
        </p:nvGrpSpPr>
        <p:grpSpPr bwMode="auto">
          <a:xfrm>
            <a:off x="5562600" y="3124200"/>
            <a:ext cx="3276600" cy="609600"/>
            <a:chOff x="3504" y="1968"/>
            <a:chExt cx="2064" cy="384"/>
          </a:xfrm>
        </p:grpSpPr>
        <p:sp>
          <p:nvSpPr>
            <p:cNvPr id="87047" name="AutoShape 7"/>
            <p:cNvSpPr>
              <a:spLocks noChangeArrowheads="1"/>
            </p:cNvSpPr>
            <p:nvPr/>
          </p:nvSpPr>
          <p:spPr bwMode="auto">
            <a:xfrm>
              <a:off x="4992" y="1968"/>
              <a:ext cx="576" cy="336"/>
            </a:xfrm>
            <a:prstGeom prst="wedgeRoundRectCallout">
              <a:avLst>
                <a:gd name="adj1" fmla="val -42185"/>
                <a:gd name="adj2" fmla="val 8393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I say</a:t>
              </a:r>
            </a:p>
            <a:p>
              <a:pPr algn="ctr"/>
              <a:r>
                <a:rPr lang="en-US" sz="1800">
                  <a:latin typeface="Arial" charset="0"/>
                </a:rPr>
                <a:t>when</a:t>
              </a:r>
            </a:p>
          </p:txBody>
        </p:sp>
        <p:sp>
          <p:nvSpPr>
            <p:cNvPr id="87048" name="AutoShape 8"/>
            <p:cNvSpPr>
              <a:spLocks noChangeArrowheads="1"/>
            </p:cNvSpPr>
            <p:nvPr/>
          </p:nvSpPr>
          <p:spPr bwMode="auto">
            <a:xfrm>
              <a:off x="3504" y="2016"/>
              <a:ext cx="576" cy="336"/>
            </a:xfrm>
            <a:prstGeom prst="wedgeRoundRectCallout">
              <a:avLst>
                <a:gd name="adj1" fmla="val 50176"/>
                <a:gd name="adj2" fmla="val 8184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I define</a:t>
              </a:r>
            </a:p>
            <a:p>
              <a:pPr algn="ctr"/>
              <a:r>
                <a:rPr lang="en-US" sz="1800">
                  <a:latin typeface="Arial" charset="0"/>
                </a:rPr>
                <a:t>how</a:t>
              </a:r>
            </a:p>
          </p:txBody>
        </p:sp>
      </p:grp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5867400" y="618648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Equipment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7715250" y="618648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Recipe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Recipe Format</a:t>
            </a:r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Recipes are created, and displayed in a graphical format called SFCs - Sequential Function Charts</a:t>
            </a:r>
          </a:p>
          <a:p>
            <a:r>
              <a:rPr lang="en-US"/>
              <a:t>This format allows the easy</a:t>
            </a:r>
            <a:br>
              <a:rPr lang="en-US"/>
            </a:br>
            <a:r>
              <a:rPr lang="en-US"/>
              <a:t>display of sequential steps,</a:t>
            </a:r>
            <a:br>
              <a:rPr lang="en-US"/>
            </a:br>
            <a:r>
              <a:rPr lang="en-US"/>
              <a:t>alternate steps, and</a:t>
            </a:r>
            <a:br>
              <a:rPr lang="en-US"/>
            </a:br>
            <a:r>
              <a:rPr lang="en-US"/>
              <a:t>parallel steps</a:t>
            </a:r>
          </a:p>
        </p:txBody>
      </p:sp>
      <p:pic>
        <p:nvPicPr>
          <p:cNvPr id="90116" name="Picture 1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200400"/>
            <a:ext cx="39909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2590800" cy="4522787"/>
          </a:xfrm>
        </p:spPr>
        <p:txBody>
          <a:bodyPr/>
          <a:lstStyle/>
          <a:p>
            <a:r>
              <a:rPr lang="en-US" sz="1800"/>
              <a:t>The recipe editor is used to create and modify recipes</a:t>
            </a:r>
          </a:p>
          <a:p>
            <a:r>
              <a:rPr lang="en-US" sz="1800"/>
              <a:t>Usually there is one recipe per product</a:t>
            </a:r>
          </a:p>
          <a:p>
            <a:r>
              <a:rPr lang="en-US" sz="1800"/>
              <a:t>The main part of a recipe is the "PROCEDURE"</a:t>
            </a:r>
          </a:p>
          <a:p>
            <a:pPr lvl="1"/>
            <a:r>
              <a:rPr lang="en-US" sz="1600"/>
              <a:t>The ordering of actions required to make the product</a:t>
            </a:r>
          </a:p>
          <a:p>
            <a:r>
              <a:rPr lang="en-US" sz="1800"/>
              <a:t>The procedure is structured according to the S88.01 model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938" y="1697038"/>
            <a:ext cx="5181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4956175" y="4876800"/>
            <a:ext cx="4187825" cy="1603375"/>
          </a:xfrm>
          <a:prstGeom prst="cloudCallout">
            <a:avLst>
              <a:gd name="adj1" fmla="val -25000"/>
              <a:gd name="adj2" fmla="val -9983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The same Unit Procedures and Operations can be used in multiple recipes to speed recipe development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5646738" y="1524000"/>
            <a:ext cx="3124200" cy="992188"/>
          </a:xfrm>
          <a:prstGeom prst="wedgeRoundRectCallout">
            <a:avLst>
              <a:gd name="adj1" fmla="val -43088"/>
              <a:gd name="adj2" fmla="val 10024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Tahoma" pitchFamily="34" charset="0"/>
              </a:rPr>
              <a:t>Recipes are made up of Unit Procedures, Operations, and phases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6575" y="2743200"/>
            <a:ext cx="20034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Recipe Editor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 autoUpdateAnimBg="0"/>
      <p:bldP spid="5018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 Minute Review</a:t>
            </a:r>
          </a:p>
        </p:txBody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Suggested use</a:t>
            </a:r>
          </a:p>
          <a:p>
            <a:pPr lvl="1"/>
            <a:r>
              <a:rPr lang="en-US"/>
              <a:t>This is intended to show some of the basic functionality of OpenBatch and explain some of the concepts of batch automation</a:t>
            </a:r>
          </a:p>
          <a:p>
            <a:pPr lvl="2"/>
            <a:r>
              <a:rPr lang="en-US"/>
              <a:t>It lists the high points of the product</a:t>
            </a:r>
          </a:p>
          <a:p>
            <a:pPr lvl="2"/>
            <a:r>
              <a:rPr lang="en-US"/>
              <a:t>It shows some of the typical product screens </a:t>
            </a:r>
          </a:p>
          <a:p>
            <a:pPr lvl="1"/>
            <a:r>
              <a:rPr lang="en-US"/>
              <a:t>The first time through run through this slowly, </a:t>
            </a:r>
          </a:p>
          <a:p>
            <a:pPr lvl="1"/>
            <a:r>
              <a:rPr lang="en-US"/>
              <a:t>Run through this quickly for a review</a:t>
            </a:r>
          </a:p>
          <a:p>
            <a:pPr lvl="1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24025"/>
            <a:ext cx="5181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10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125" y="2614613"/>
            <a:ext cx="11985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9" name="AutoShape 1029"/>
          <p:cNvSpPr>
            <a:spLocks noChangeArrowheads="1"/>
          </p:cNvSpPr>
          <p:nvPr/>
        </p:nvSpPr>
        <p:spPr bwMode="auto">
          <a:xfrm>
            <a:off x="5795963" y="1549400"/>
            <a:ext cx="2819400" cy="992188"/>
          </a:xfrm>
          <a:prstGeom prst="wedgeRoundRectCallout">
            <a:avLst>
              <a:gd name="adj1" fmla="val -56139"/>
              <a:gd name="adj2" fmla="val 10600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Tahoma" pitchFamily="34" charset="0"/>
              </a:rPr>
              <a:t>Editing shortcuts make it easy to create and edit recipes</a:t>
            </a:r>
          </a:p>
        </p:txBody>
      </p:sp>
      <p:sp>
        <p:nvSpPr>
          <p:cNvPr id="52230" name="AutoShape 1030"/>
          <p:cNvSpPr>
            <a:spLocks noChangeArrowheads="1"/>
          </p:cNvSpPr>
          <p:nvPr/>
        </p:nvSpPr>
        <p:spPr bwMode="auto">
          <a:xfrm>
            <a:off x="5262563" y="4906963"/>
            <a:ext cx="3729037" cy="1228725"/>
          </a:xfrm>
          <a:prstGeom prst="cloudCallout">
            <a:avLst>
              <a:gd name="adj1" fmla="val -38546"/>
              <a:gd name="adj2" fmla="val -15090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The shortcuts make sure the recipes are correctly defined.</a:t>
            </a:r>
          </a:p>
        </p:txBody>
      </p:sp>
      <p:sp>
        <p:nvSpPr>
          <p:cNvPr id="52231" name="Rectangle 10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Rapid Editing</a:t>
            </a:r>
          </a:p>
        </p:txBody>
      </p:sp>
      <p:sp>
        <p:nvSpPr>
          <p:cNvPr id="52232" name="Rectangle 1032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2667000" cy="4522787"/>
          </a:xfrm>
        </p:spPr>
        <p:txBody>
          <a:bodyPr/>
          <a:lstStyle/>
          <a:p>
            <a:r>
              <a:rPr lang="en-US" sz="2000"/>
              <a:t>The recipe editor has features to make recipe creation and editing easy and error free.</a:t>
            </a:r>
          </a:p>
          <a:p>
            <a:r>
              <a:rPr lang="en-US" sz="2000"/>
              <a:t>Recipes can be modified at any time and made immediately available for execution.</a:t>
            </a:r>
          </a:p>
          <a:p>
            <a:endParaRPr lang="en-US" sz="200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 autoUpdateAnimBg="0"/>
      <p:bldP spid="5223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2514600" cy="4522787"/>
          </a:xfrm>
        </p:spPr>
        <p:txBody>
          <a:bodyPr/>
          <a:lstStyle/>
          <a:p>
            <a:r>
              <a:rPr lang="en-US" sz="1800"/>
              <a:t>The lowest level of the procedure is a "Recipe Phase"</a:t>
            </a:r>
          </a:p>
          <a:p>
            <a:r>
              <a:rPr lang="en-US" sz="1800"/>
              <a:t>A recipe phase references an equipment phase</a:t>
            </a:r>
          </a:p>
          <a:p>
            <a:pPr lvl="1"/>
            <a:r>
              <a:rPr lang="en-US" sz="1600"/>
              <a:t>For a specific piece of equipment</a:t>
            </a:r>
          </a:p>
          <a:p>
            <a:pPr lvl="1"/>
            <a:r>
              <a:rPr lang="en-US" sz="1600"/>
              <a:t>Or for a class of equipment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74825"/>
            <a:ext cx="5181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6096000" y="1066800"/>
            <a:ext cx="2819400" cy="992188"/>
          </a:xfrm>
          <a:prstGeom prst="wedgeRoundRectCallout">
            <a:avLst>
              <a:gd name="adj1" fmla="val -36259"/>
              <a:gd name="adj2" fmla="val 751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Tahoma" pitchFamily="34" charset="0"/>
              </a:rPr>
              <a:t>Recipes use the phases defined in the equipment model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Recipe Editing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209800"/>
            <a:ext cx="17160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2819400" y="5035550"/>
            <a:ext cx="5105400" cy="1228725"/>
          </a:xfrm>
          <a:prstGeom prst="cloudCallout">
            <a:avLst>
              <a:gd name="adj1" fmla="val 13463"/>
              <a:gd name="adj2" fmla="val -20090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I can only use the phases defined in the equipment editor, but I select the order of execution !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 autoUpdateAnimBg="0"/>
      <p:bldP spid="5120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225" y="1724025"/>
            <a:ext cx="60483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819400"/>
            <a:ext cx="1254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4572000" y="4659313"/>
            <a:ext cx="4186238" cy="1603375"/>
          </a:xfrm>
          <a:prstGeom prst="cloudCallout">
            <a:avLst>
              <a:gd name="adj1" fmla="val -38699"/>
              <a:gd name="adj2" fmla="val -11099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The table view is more compact and easier to understand for simple recipes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657600" y="1447800"/>
            <a:ext cx="3886200" cy="992188"/>
          </a:xfrm>
          <a:prstGeom prst="wedgeRoundRectCallout">
            <a:avLst>
              <a:gd name="adj1" fmla="val -20097"/>
              <a:gd name="adj2" fmla="val 7736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Tahoma" pitchFamily="34" charset="0"/>
              </a:rPr>
              <a:t>Recipes can be displayed and edited in the graphical view or in the table view.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Recipes in a Simple Table Format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2438400" cy="4522787"/>
          </a:xfrm>
        </p:spPr>
        <p:txBody>
          <a:bodyPr/>
          <a:lstStyle/>
          <a:p>
            <a:r>
              <a:rPr lang="en-US" sz="2000"/>
              <a:t>Simple recipes require simple display</a:t>
            </a:r>
          </a:p>
          <a:p>
            <a:r>
              <a:rPr lang="en-US" sz="2000"/>
              <a:t>So simple recipes can be displayed in a table format for occasional users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 autoUpdateAnimBg="0"/>
      <p:bldP spid="5325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225" y="1724025"/>
            <a:ext cx="60483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224213"/>
            <a:ext cx="17510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3148013" y="1625600"/>
            <a:ext cx="3124200" cy="992188"/>
          </a:xfrm>
          <a:prstGeom prst="wedgeRoundRectCallout">
            <a:avLst>
              <a:gd name="adj1" fmla="val -11181"/>
              <a:gd name="adj2" fmla="val 16119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Tahoma" pitchFamily="34" charset="0"/>
              </a:rPr>
              <a:t>It is even possible to see the table and graphical view at the same time.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Views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2590800" cy="4522787"/>
          </a:xfrm>
        </p:spPr>
        <p:txBody>
          <a:bodyPr/>
          <a:lstStyle/>
          <a:p>
            <a:r>
              <a:rPr lang="en-US" sz="1800"/>
              <a:t>You can even show the table view and the graphical SFC view at the same time</a:t>
            </a:r>
          </a:p>
          <a:p>
            <a:r>
              <a:rPr lang="en-US" sz="1800"/>
              <a:t>Using the recipe editor, recipes can be created in very short times</a:t>
            </a:r>
          </a:p>
          <a:p>
            <a:r>
              <a:rPr lang="en-US" sz="1800"/>
              <a:t>Using the alternate views, recipes can be read and reviewed by people not familiar with OpenBatch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4268788" y="5111750"/>
            <a:ext cx="4489450" cy="1228725"/>
          </a:xfrm>
          <a:prstGeom prst="cloudCallout">
            <a:avLst>
              <a:gd name="adj1" fmla="val -42329"/>
              <a:gd name="adj2" fmla="val -12004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These are easy to understand, but they are also very powerful tools !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 autoUpdateAnimBg="0"/>
      <p:bldP spid="5428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77165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5029200" y="685800"/>
            <a:ext cx="3124200" cy="1289050"/>
          </a:xfrm>
          <a:prstGeom prst="wedgeRoundRectCallout">
            <a:avLst>
              <a:gd name="adj1" fmla="val -51523"/>
              <a:gd name="adj2" fmla="val 8349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Tahoma" pitchFamily="34" charset="0"/>
              </a:rPr>
              <a:t>Define the parameter values that will be sent to the equipment phase when this recipe runs.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Parameters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2057400" cy="4522787"/>
          </a:xfrm>
        </p:spPr>
        <p:txBody>
          <a:bodyPr/>
          <a:lstStyle/>
          <a:p>
            <a:r>
              <a:rPr lang="en-US" sz="1800"/>
              <a:t>When you create a recipe you can specify the specific parameters to be sent to a phase before it executes</a:t>
            </a:r>
          </a:p>
          <a:p>
            <a:r>
              <a:rPr lang="en-US" sz="1800"/>
              <a:t>Such as a temperature setpoint, or the amount of material to add</a:t>
            </a: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362200"/>
            <a:ext cx="14525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3962400" y="4837113"/>
            <a:ext cx="4795838" cy="1228725"/>
          </a:xfrm>
          <a:prstGeom prst="cloudCallout">
            <a:avLst>
              <a:gd name="adj1" fmla="val -31560"/>
              <a:gd name="adj2" fmla="val -17881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This is how I use a phase to perform different tasks based on the recipe I am defining !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 autoUpdateAnimBg="0"/>
      <p:bldP spid="5530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Recipe Summary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3048000" cy="4522787"/>
          </a:xfrm>
        </p:spPr>
        <p:txBody>
          <a:bodyPr/>
          <a:lstStyle/>
          <a:p>
            <a:r>
              <a:rPr lang="en-US" sz="1800"/>
              <a:t>Recipes are the key element of batch automation</a:t>
            </a:r>
          </a:p>
          <a:p>
            <a:r>
              <a:rPr lang="en-US" sz="1800"/>
              <a:t>They define how to make a specific product, without specifying how the underlying functions are preformed</a:t>
            </a:r>
          </a:p>
          <a:p>
            <a:r>
              <a:rPr lang="en-US" sz="1800"/>
              <a:t>OpenBatch includes other information as well</a:t>
            </a:r>
          </a:p>
          <a:p>
            <a:pPr lvl="1"/>
            <a:r>
              <a:rPr lang="en-US" sz="1600"/>
              <a:t>Formula values</a:t>
            </a:r>
          </a:p>
          <a:p>
            <a:pPr lvl="1"/>
            <a:r>
              <a:rPr lang="en-US" sz="1600"/>
              <a:t>Author identification</a:t>
            </a:r>
          </a:p>
          <a:p>
            <a:pPr lvl="1"/>
            <a:r>
              <a:rPr lang="en-US" sz="1600"/>
              <a:t>Comments</a:t>
            </a:r>
          </a:p>
          <a:p>
            <a:pPr lvl="1"/>
            <a:r>
              <a:rPr lang="en-US" sz="1600"/>
              <a:t>Equipment requirements</a:t>
            </a:r>
          </a:p>
        </p:txBody>
      </p:sp>
      <p:pic>
        <p:nvPicPr>
          <p:cNvPr id="107524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0"/>
            <a:ext cx="5181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5" name="Picture 10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990600"/>
            <a:ext cx="16875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6" name="AutoShape 1030"/>
          <p:cNvSpPr>
            <a:spLocks noChangeArrowheads="1"/>
          </p:cNvSpPr>
          <p:nvPr/>
        </p:nvSpPr>
        <p:spPr bwMode="auto">
          <a:xfrm>
            <a:off x="3276600" y="995363"/>
            <a:ext cx="3124200" cy="992187"/>
          </a:xfrm>
          <a:prstGeom prst="wedgeRoundRectCallout">
            <a:avLst>
              <a:gd name="adj1" fmla="val 63162"/>
              <a:gd name="adj2" fmla="val -936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Tahoma" pitchFamily="34" charset="0"/>
              </a:rPr>
              <a:t>With the right authority, recipes can be created and modified at any time.</a:t>
            </a:r>
          </a:p>
        </p:txBody>
      </p:sp>
      <p:sp>
        <p:nvSpPr>
          <p:cNvPr id="107527" name="AutoShape 1031"/>
          <p:cNvSpPr>
            <a:spLocks noChangeArrowheads="1"/>
          </p:cNvSpPr>
          <p:nvPr/>
        </p:nvSpPr>
        <p:spPr bwMode="auto">
          <a:xfrm>
            <a:off x="3962400" y="4837113"/>
            <a:ext cx="4795838" cy="1228725"/>
          </a:xfrm>
          <a:prstGeom prst="cloudCallout">
            <a:avLst>
              <a:gd name="adj1" fmla="val 16139"/>
              <a:gd name="adj2" fmla="val -26640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The next time the recipe is used, the new definition is picked up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 autoUpdateAnimBg="0"/>
      <p:bldP spid="10752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Batch Execution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6096000" cy="4522787"/>
          </a:xfrm>
        </p:spPr>
        <p:txBody>
          <a:bodyPr/>
          <a:lstStyle/>
          <a:p>
            <a:r>
              <a:rPr lang="en-US"/>
              <a:t>OpenBatch is not just a recipe editor, it also executes the recipes</a:t>
            </a:r>
          </a:p>
          <a:p>
            <a:r>
              <a:rPr lang="en-US"/>
              <a:t>There is a run-time component of OpenBatch that runs recipes under operator control</a:t>
            </a: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6477000" y="1752600"/>
            <a:ext cx="2162175" cy="4251325"/>
            <a:chOff x="2304" y="1536"/>
            <a:chExt cx="1362" cy="2678"/>
          </a:xfrm>
        </p:grpSpPr>
        <p:pic>
          <p:nvPicPr>
            <p:cNvPr id="798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536"/>
              <a:ext cx="1362" cy="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2505" y="3696"/>
              <a:ext cx="9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Batch</a:t>
              </a:r>
            </a:p>
            <a:p>
              <a:pPr algn="ctr"/>
              <a:r>
                <a:rPr lang="en-US">
                  <a:latin typeface="Arial" charset="0"/>
                </a:rPr>
                <a:t>Execution</a:t>
              </a:r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Recipes and Operations</a:t>
            </a:r>
          </a:p>
        </p:txBody>
      </p:sp>
      <p:sp>
        <p:nvSpPr>
          <p:cNvPr id="93187" name="AutoShape 1027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Operations is where it all comes together</a:t>
            </a:r>
          </a:p>
          <a:p>
            <a:r>
              <a:rPr lang="en-US" sz="2400"/>
              <a:t>Operators execute batches and select equipment they will run against</a:t>
            </a:r>
          </a:p>
        </p:txBody>
      </p:sp>
      <p:grpSp>
        <p:nvGrpSpPr>
          <p:cNvPr id="93195" name="Group 1035"/>
          <p:cNvGrpSpPr>
            <a:grpSpLocks/>
          </p:cNvGrpSpPr>
          <p:nvPr/>
        </p:nvGrpSpPr>
        <p:grpSpPr bwMode="auto">
          <a:xfrm>
            <a:off x="4724400" y="2971800"/>
            <a:ext cx="4114800" cy="3319463"/>
            <a:chOff x="2976" y="1872"/>
            <a:chExt cx="2592" cy="2091"/>
          </a:xfrm>
        </p:grpSpPr>
        <p:pic>
          <p:nvPicPr>
            <p:cNvPr id="93189" name="Picture 10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2403"/>
              <a:ext cx="1584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3191" name="AutoShape 1031"/>
            <p:cNvSpPr>
              <a:spLocks noChangeArrowheads="1"/>
            </p:cNvSpPr>
            <p:nvPr/>
          </p:nvSpPr>
          <p:spPr bwMode="auto">
            <a:xfrm>
              <a:off x="3840" y="1872"/>
              <a:ext cx="1728" cy="438"/>
            </a:xfrm>
            <a:prstGeom prst="wedgeRoundRectCallout">
              <a:avLst>
                <a:gd name="adj1" fmla="val -66380"/>
                <a:gd name="adj2" fmla="val 8401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I will use your equipment definitions</a:t>
              </a:r>
            </a:p>
          </p:txBody>
        </p:sp>
      </p:grpSp>
      <p:grpSp>
        <p:nvGrpSpPr>
          <p:cNvPr id="93199" name="Group 1039"/>
          <p:cNvGrpSpPr>
            <a:grpSpLocks/>
          </p:cNvGrpSpPr>
          <p:nvPr/>
        </p:nvGrpSpPr>
        <p:grpSpPr bwMode="auto">
          <a:xfrm>
            <a:off x="990600" y="2976563"/>
            <a:ext cx="3200400" cy="3365500"/>
            <a:chOff x="624" y="1875"/>
            <a:chExt cx="2016" cy="2120"/>
          </a:xfrm>
        </p:grpSpPr>
        <p:pic>
          <p:nvPicPr>
            <p:cNvPr id="93198" name="Picture 10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2400"/>
              <a:ext cx="1680" cy="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3190" name="AutoShape 1030"/>
            <p:cNvSpPr>
              <a:spLocks noChangeArrowheads="1"/>
            </p:cNvSpPr>
            <p:nvPr/>
          </p:nvSpPr>
          <p:spPr bwMode="auto">
            <a:xfrm>
              <a:off x="624" y="1875"/>
              <a:ext cx="1392" cy="438"/>
            </a:xfrm>
            <a:prstGeom prst="wedgeRoundRectCallout">
              <a:avLst>
                <a:gd name="adj1" fmla="val 48634"/>
                <a:gd name="adj2" fmla="val 83792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I will use your recipe definitions</a:t>
              </a:r>
            </a:p>
          </p:txBody>
        </p:sp>
      </p:grp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Batch Execution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4495800" cy="4522787"/>
          </a:xfrm>
        </p:spPr>
        <p:txBody>
          <a:bodyPr/>
          <a:lstStyle/>
          <a:p>
            <a:r>
              <a:rPr lang="en-US" sz="1800"/>
              <a:t>Batches are executed in the OpenBatch run time system</a:t>
            </a:r>
          </a:p>
          <a:p>
            <a:r>
              <a:rPr lang="en-US" sz="1800"/>
              <a:t>OpenBatch runs as a Windows-NT service</a:t>
            </a:r>
          </a:p>
          <a:p>
            <a:pPr lvl="1"/>
            <a:r>
              <a:rPr lang="en-US" sz="1600"/>
              <a:t>OpenBatch can auto start, so no operator intervention is required</a:t>
            </a:r>
          </a:p>
          <a:p>
            <a:r>
              <a:rPr lang="en-US" sz="1800"/>
              <a:t>An OpenBatch server can communicate to multiple PLC and DCS systems to control multiple process cells</a:t>
            </a:r>
          </a:p>
          <a:p>
            <a:r>
              <a:rPr lang="en-US" sz="1800"/>
              <a:t>OpenBatch uses DDE and OPC to communicate to control equipment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71800"/>
            <a:ext cx="3629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971800"/>
            <a:ext cx="20002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4800600" y="1087438"/>
            <a:ext cx="3429000" cy="1289050"/>
          </a:xfrm>
          <a:prstGeom prst="wedgeRoundRectCallout">
            <a:avLst>
              <a:gd name="adj1" fmla="val 22176"/>
              <a:gd name="adj2" fmla="val 9138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Tahoma" pitchFamily="34" charset="0"/>
              </a:rPr>
              <a:t>Usually the OpenBatch server is configured to auto start, so I don't have to worry about this software stuff</a:t>
            </a:r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3963988" y="5053013"/>
            <a:ext cx="3959225" cy="1228725"/>
          </a:xfrm>
          <a:prstGeom prst="cloudCallout">
            <a:avLst>
              <a:gd name="adj1" fmla="val 26644"/>
              <a:gd name="adj2" fmla="val -109102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This is sometimes used to aid in startup and commissioning !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 autoUpdateAnimBg="0"/>
      <p:bldP spid="8090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0" name="Object 1024"/>
          <p:cNvGraphicFramePr>
            <a:graphicFrameLocks noChangeAspect="1"/>
          </p:cNvGraphicFramePr>
          <p:nvPr/>
        </p:nvGraphicFramePr>
        <p:xfrm>
          <a:off x="457200" y="4629150"/>
          <a:ext cx="8231188" cy="1236663"/>
        </p:xfrm>
        <a:graphic>
          <a:graphicData uri="http://schemas.openxmlformats.org/presentationml/2006/ole">
            <p:oleObj spid="_x0000_s153600" name="Bitmap Image" r:id="rId4" imgW="8685714" imgH="1305107" progId="PBrush">
              <p:embed/>
            </p:oleObj>
          </a:graphicData>
        </a:graphic>
      </p:graphicFrame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- Batch List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The Batch List is usually shown as an Active-X control in an HMI, or in a WEB Browser</a:t>
            </a:r>
          </a:p>
          <a:p>
            <a:r>
              <a:rPr lang="en-US" sz="2000"/>
              <a:t>This shows all of the batches currently scheduled, running, and completed in the process cell.</a:t>
            </a:r>
          </a:p>
        </p:txBody>
      </p:sp>
      <p:grpSp>
        <p:nvGrpSpPr>
          <p:cNvPr id="82011" name="Group 91"/>
          <p:cNvGrpSpPr>
            <a:grpSpLocks/>
          </p:cNvGrpSpPr>
          <p:nvPr/>
        </p:nvGrpSpPr>
        <p:grpSpPr bwMode="auto">
          <a:xfrm>
            <a:off x="533400" y="2495550"/>
            <a:ext cx="3124200" cy="3752850"/>
            <a:chOff x="336" y="1572"/>
            <a:chExt cx="1968" cy="2364"/>
          </a:xfrm>
        </p:grpSpPr>
        <p:sp>
          <p:nvSpPr>
            <p:cNvPr id="81927" name="AutoShape 7"/>
            <p:cNvSpPr>
              <a:spLocks noChangeArrowheads="1"/>
            </p:cNvSpPr>
            <p:nvPr/>
          </p:nvSpPr>
          <p:spPr bwMode="auto">
            <a:xfrm>
              <a:off x="336" y="1572"/>
              <a:ext cx="1968" cy="438"/>
            </a:xfrm>
            <a:prstGeom prst="wedgeRoundRectCallout">
              <a:avLst>
                <a:gd name="adj1" fmla="val -4014"/>
                <a:gd name="adj2" fmla="val 12351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This shows the batches currently in the batch list.</a:t>
              </a:r>
            </a:p>
          </p:txBody>
        </p:sp>
        <p:grpSp>
          <p:nvGrpSpPr>
            <p:cNvPr id="81954" name="Group 34"/>
            <p:cNvGrpSpPr>
              <a:grpSpLocks/>
            </p:cNvGrpSpPr>
            <p:nvPr/>
          </p:nvGrpSpPr>
          <p:grpSpPr bwMode="auto">
            <a:xfrm>
              <a:off x="720" y="2400"/>
              <a:ext cx="870" cy="1536"/>
              <a:chOff x="672" y="2304"/>
              <a:chExt cx="870" cy="1536"/>
            </a:xfrm>
          </p:grpSpPr>
          <p:sp>
            <p:nvSpPr>
              <p:cNvPr id="81946" name="Freeform 26"/>
              <p:cNvSpPr>
                <a:spLocks/>
              </p:cNvSpPr>
              <p:nvPr/>
            </p:nvSpPr>
            <p:spPr bwMode="auto">
              <a:xfrm flipH="1">
                <a:off x="672" y="2694"/>
                <a:ext cx="571" cy="34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8" y="30"/>
                  </a:cxn>
                  <a:cxn ang="0">
                    <a:pos x="495" y="258"/>
                  </a:cxn>
                  <a:cxn ang="0">
                    <a:pos x="702" y="367"/>
                  </a:cxn>
                  <a:cxn ang="0">
                    <a:pos x="1018" y="565"/>
                  </a:cxn>
                  <a:cxn ang="0">
                    <a:pos x="1336" y="753"/>
                  </a:cxn>
                  <a:cxn ang="0">
                    <a:pos x="1336" y="802"/>
                  </a:cxn>
                  <a:cxn ang="0">
                    <a:pos x="1287" y="813"/>
                  </a:cxn>
                  <a:cxn ang="0">
                    <a:pos x="1089" y="684"/>
                  </a:cxn>
                  <a:cxn ang="0">
                    <a:pos x="1039" y="684"/>
                  </a:cxn>
                  <a:cxn ang="0">
                    <a:pos x="1009" y="723"/>
                  </a:cxn>
                  <a:cxn ang="0">
                    <a:pos x="949" y="753"/>
                  </a:cxn>
                  <a:cxn ang="0">
                    <a:pos x="880" y="753"/>
                  </a:cxn>
                  <a:cxn ang="0">
                    <a:pos x="801" y="673"/>
                  </a:cxn>
                  <a:cxn ang="0">
                    <a:pos x="771" y="574"/>
                  </a:cxn>
                  <a:cxn ang="0">
                    <a:pos x="792" y="495"/>
                  </a:cxn>
                  <a:cxn ang="0">
                    <a:pos x="652" y="417"/>
                  </a:cxn>
                  <a:cxn ang="0">
                    <a:pos x="474" y="346"/>
                  </a:cxn>
                  <a:cxn ang="0">
                    <a:pos x="286" y="268"/>
                  </a:cxn>
                  <a:cxn ang="0">
                    <a:pos x="148" y="219"/>
                  </a:cxn>
                  <a:cxn ang="0">
                    <a:pos x="39" y="139"/>
                  </a:cxn>
                  <a:cxn ang="0">
                    <a:pos x="0" y="60"/>
                  </a:cxn>
                  <a:cxn ang="0">
                    <a:pos x="58" y="0"/>
                  </a:cxn>
                </a:cxnLst>
                <a:rect l="0" t="0" r="r" b="b"/>
                <a:pathLst>
                  <a:path w="1336" h="813">
                    <a:moveTo>
                      <a:pt x="58" y="0"/>
                    </a:moveTo>
                    <a:lnTo>
                      <a:pt x="148" y="30"/>
                    </a:lnTo>
                    <a:lnTo>
                      <a:pt x="495" y="258"/>
                    </a:lnTo>
                    <a:lnTo>
                      <a:pt x="702" y="367"/>
                    </a:lnTo>
                    <a:lnTo>
                      <a:pt x="1018" y="565"/>
                    </a:lnTo>
                    <a:lnTo>
                      <a:pt x="1336" y="753"/>
                    </a:lnTo>
                    <a:lnTo>
                      <a:pt x="1336" y="802"/>
                    </a:lnTo>
                    <a:lnTo>
                      <a:pt x="1287" y="813"/>
                    </a:lnTo>
                    <a:lnTo>
                      <a:pt x="1089" y="684"/>
                    </a:lnTo>
                    <a:lnTo>
                      <a:pt x="1039" y="684"/>
                    </a:lnTo>
                    <a:lnTo>
                      <a:pt x="1009" y="723"/>
                    </a:lnTo>
                    <a:lnTo>
                      <a:pt x="949" y="753"/>
                    </a:lnTo>
                    <a:lnTo>
                      <a:pt x="880" y="753"/>
                    </a:lnTo>
                    <a:lnTo>
                      <a:pt x="801" y="673"/>
                    </a:lnTo>
                    <a:lnTo>
                      <a:pt x="771" y="574"/>
                    </a:lnTo>
                    <a:lnTo>
                      <a:pt x="792" y="495"/>
                    </a:lnTo>
                    <a:lnTo>
                      <a:pt x="652" y="417"/>
                    </a:lnTo>
                    <a:lnTo>
                      <a:pt x="474" y="346"/>
                    </a:lnTo>
                    <a:lnTo>
                      <a:pt x="286" y="268"/>
                    </a:lnTo>
                    <a:lnTo>
                      <a:pt x="148" y="219"/>
                    </a:lnTo>
                    <a:lnTo>
                      <a:pt x="39" y="139"/>
                    </a:lnTo>
                    <a:lnTo>
                      <a:pt x="0" y="60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44" name="Freeform 24"/>
              <p:cNvSpPr>
                <a:spLocks/>
              </p:cNvSpPr>
              <p:nvPr/>
            </p:nvSpPr>
            <p:spPr bwMode="auto">
              <a:xfrm rot="725693" flipH="1">
                <a:off x="1043" y="3176"/>
                <a:ext cx="203" cy="628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28" y="50"/>
                  </a:cxn>
                  <a:cxn ang="0">
                    <a:pos x="258" y="119"/>
                  </a:cxn>
                  <a:cxn ang="0">
                    <a:pos x="298" y="297"/>
                  </a:cxn>
                  <a:cxn ang="0">
                    <a:pos x="307" y="534"/>
                  </a:cxn>
                  <a:cxn ang="0">
                    <a:pos x="277" y="860"/>
                  </a:cxn>
                  <a:cxn ang="0">
                    <a:pos x="189" y="1088"/>
                  </a:cxn>
                  <a:cxn ang="0">
                    <a:pos x="139" y="1187"/>
                  </a:cxn>
                  <a:cxn ang="0">
                    <a:pos x="139" y="1275"/>
                  </a:cxn>
                  <a:cxn ang="0">
                    <a:pos x="337" y="1335"/>
                  </a:cxn>
                  <a:cxn ang="0">
                    <a:pos x="466" y="1394"/>
                  </a:cxn>
                  <a:cxn ang="0">
                    <a:pos x="475" y="1424"/>
                  </a:cxn>
                  <a:cxn ang="0">
                    <a:pos x="426" y="1473"/>
                  </a:cxn>
                  <a:cxn ang="0">
                    <a:pos x="298" y="1473"/>
                  </a:cxn>
                  <a:cxn ang="0">
                    <a:pos x="228" y="1413"/>
                  </a:cxn>
                  <a:cxn ang="0">
                    <a:pos x="150" y="1365"/>
                  </a:cxn>
                  <a:cxn ang="0">
                    <a:pos x="79" y="1305"/>
                  </a:cxn>
                  <a:cxn ang="0">
                    <a:pos x="0" y="1275"/>
                  </a:cxn>
                  <a:cxn ang="0">
                    <a:pos x="10" y="1236"/>
                  </a:cxn>
                  <a:cxn ang="0">
                    <a:pos x="79" y="1157"/>
                  </a:cxn>
                  <a:cxn ang="0">
                    <a:pos x="150" y="1049"/>
                  </a:cxn>
                  <a:cxn ang="0">
                    <a:pos x="208" y="900"/>
                  </a:cxn>
                  <a:cxn ang="0">
                    <a:pos x="228" y="713"/>
                  </a:cxn>
                  <a:cxn ang="0">
                    <a:pos x="208" y="504"/>
                  </a:cxn>
                  <a:cxn ang="0">
                    <a:pos x="150" y="336"/>
                  </a:cxn>
                  <a:cxn ang="0">
                    <a:pos x="90" y="257"/>
                  </a:cxn>
                  <a:cxn ang="0">
                    <a:pos x="51" y="129"/>
                  </a:cxn>
                  <a:cxn ang="0">
                    <a:pos x="139" y="0"/>
                  </a:cxn>
                </a:cxnLst>
                <a:rect l="0" t="0" r="r" b="b"/>
                <a:pathLst>
                  <a:path w="475" h="1473">
                    <a:moveTo>
                      <a:pt x="139" y="0"/>
                    </a:moveTo>
                    <a:lnTo>
                      <a:pt x="228" y="50"/>
                    </a:lnTo>
                    <a:lnTo>
                      <a:pt x="258" y="119"/>
                    </a:lnTo>
                    <a:lnTo>
                      <a:pt x="298" y="297"/>
                    </a:lnTo>
                    <a:lnTo>
                      <a:pt x="307" y="534"/>
                    </a:lnTo>
                    <a:lnTo>
                      <a:pt x="277" y="860"/>
                    </a:lnTo>
                    <a:lnTo>
                      <a:pt x="189" y="1088"/>
                    </a:lnTo>
                    <a:lnTo>
                      <a:pt x="139" y="1187"/>
                    </a:lnTo>
                    <a:lnTo>
                      <a:pt x="139" y="1275"/>
                    </a:lnTo>
                    <a:lnTo>
                      <a:pt x="337" y="1335"/>
                    </a:lnTo>
                    <a:lnTo>
                      <a:pt x="466" y="1394"/>
                    </a:lnTo>
                    <a:lnTo>
                      <a:pt x="475" y="1424"/>
                    </a:lnTo>
                    <a:lnTo>
                      <a:pt x="426" y="1473"/>
                    </a:lnTo>
                    <a:lnTo>
                      <a:pt x="298" y="1473"/>
                    </a:lnTo>
                    <a:lnTo>
                      <a:pt x="228" y="1413"/>
                    </a:lnTo>
                    <a:lnTo>
                      <a:pt x="150" y="1365"/>
                    </a:lnTo>
                    <a:lnTo>
                      <a:pt x="79" y="1305"/>
                    </a:lnTo>
                    <a:lnTo>
                      <a:pt x="0" y="1275"/>
                    </a:lnTo>
                    <a:lnTo>
                      <a:pt x="10" y="1236"/>
                    </a:lnTo>
                    <a:lnTo>
                      <a:pt x="79" y="1157"/>
                    </a:lnTo>
                    <a:lnTo>
                      <a:pt x="150" y="1049"/>
                    </a:lnTo>
                    <a:lnTo>
                      <a:pt x="208" y="900"/>
                    </a:lnTo>
                    <a:lnTo>
                      <a:pt x="228" y="713"/>
                    </a:lnTo>
                    <a:lnTo>
                      <a:pt x="208" y="504"/>
                    </a:lnTo>
                    <a:lnTo>
                      <a:pt x="150" y="336"/>
                    </a:lnTo>
                    <a:lnTo>
                      <a:pt x="90" y="257"/>
                    </a:lnTo>
                    <a:lnTo>
                      <a:pt x="51" y="129"/>
                    </a:lnTo>
                    <a:lnTo>
                      <a:pt x="13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45" name="Freeform 25"/>
              <p:cNvSpPr>
                <a:spLocks/>
              </p:cNvSpPr>
              <p:nvPr/>
            </p:nvSpPr>
            <p:spPr bwMode="auto">
              <a:xfrm>
                <a:off x="1121" y="2680"/>
                <a:ext cx="215" cy="592"/>
              </a:xfrm>
              <a:custGeom>
                <a:avLst/>
                <a:gdLst/>
                <a:ahLst/>
                <a:cxnLst>
                  <a:cxn ang="0">
                    <a:pos x="198" y="85"/>
                  </a:cxn>
                  <a:cxn ang="0">
                    <a:pos x="189" y="38"/>
                  </a:cxn>
                  <a:cxn ang="0">
                    <a:pos x="165" y="0"/>
                  </a:cxn>
                  <a:cxn ang="0">
                    <a:pos x="139" y="0"/>
                  </a:cxn>
                  <a:cxn ang="0">
                    <a:pos x="95" y="32"/>
                  </a:cxn>
                  <a:cxn ang="0">
                    <a:pos x="63" y="71"/>
                  </a:cxn>
                  <a:cxn ang="0">
                    <a:pos x="35" y="174"/>
                  </a:cxn>
                  <a:cxn ang="0">
                    <a:pos x="12" y="270"/>
                  </a:cxn>
                  <a:cxn ang="0">
                    <a:pos x="0" y="384"/>
                  </a:cxn>
                  <a:cxn ang="0">
                    <a:pos x="0" y="457"/>
                  </a:cxn>
                  <a:cxn ang="0">
                    <a:pos x="12" y="511"/>
                  </a:cxn>
                  <a:cxn ang="0">
                    <a:pos x="30" y="566"/>
                  </a:cxn>
                  <a:cxn ang="0">
                    <a:pos x="68" y="588"/>
                  </a:cxn>
                  <a:cxn ang="0">
                    <a:pos x="97" y="592"/>
                  </a:cxn>
                  <a:cxn ang="0">
                    <a:pos x="151" y="588"/>
                  </a:cxn>
                  <a:cxn ang="0">
                    <a:pos x="179" y="541"/>
                  </a:cxn>
                  <a:cxn ang="0">
                    <a:pos x="208" y="486"/>
                  </a:cxn>
                  <a:cxn ang="0">
                    <a:pos x="215" y="415"/>
                  </a:cxn>
                  <a:cxn ang="0">
                    <a:pos x="215" y="338"/>
                  </a:cxn>
                  <a:cxn ang="0">
                    <a:pos x="205" y="187"/>
                  </a:cxn>
                  <a:cxn ang="0">
                    <a:pos x="198" y="85"/>
                  </a:cxn>
                </a:cxnLst>
                <a:rect l="0" t="0" r="r" b="b"/>
                <a:pathLst>
                  <a:path w="215" h="592">
                    <a:moveTo>
                      <a:pt x="198" y="85"/>
                    </a:moveTo>
                    <a:lnTo>
                      <a:pt x="189" y="38"/>
                    </a:lnTo>
                    <a:lnTo>
                      <a:pt x="165" y="0"/>
                    </a:lnTo>
                    <a:lnTo>
                      <a:pt x="139" y="0"/>
                    </a:lnTo>
                    <a:lnTo>
                      <a:pt x="95" y="32"/>
                    </a:lnTo>
                    <a:lnTo>
                      <a:pt x="63" y="71"/>
                    </a:lnTo>
                    <a:lnTo>
                      <a:pt x="35" y="174"/>
                    </a:lnTo>
                    <a:lnTo>
                      <a:pt x="12" y="270"/>
                    </a:lnTo>
                    <a:lnTo>
                      <a:pt x="0" y="384"/>
                    </a:lnTo>
                    <a:lnTo>
                      <a:pt x="0" y="457"/>
                    </a:lnTo>
                    <a:lnTo>
                      <a:pt x="12" y="511"/>
                    </a:lnTo>
                    <a:lnTo>
                      <a:pt x="30" y="566"/>
                    </a:lnTo>
                    <a:lnTo>
                      <a:pt x="68" y="588"/>
                    </a:lnTo>
                    <a:lnTo>
                      <a:pt x="97" y="592"/>
                    </a:lnTo>
                    <a:lnTo>
                      <a:pt x="151" y="588"/>
                    </a:lnTo>
                    <a:lnTo>
                      <a:pt x="179" y="541"/>
                    </a:lnTo>
                    <a:lnTo>
                      <a:pt x="208" y="486"/>
                    </a:lnTo>
                    <a:lnTo>
                      <a:pt x="215" y="415"/>
                    </a:lnTo>
                    <a:lnTo>
                      <a:pt x="215" y="338"/>
                    </a:lnTo>
                    <a:lnTo>
                      <a:pt x="205" y="187"/>
                    </a:lnTo>
                    <a:lnTo>
                      <a:pt x="198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47" name="Freeform 27"/>
              <p:cNvSpPr>
                <a:spLocks/>
              </p:cNvSpPr>
              <p:nvPr/>
            </p:nvSpPr>
            <p:spPr bwMode="auto">
              <a:xfrm flipH="1">
                <a:off x="1305" y="2678"/>
                <a:ext cx="237" cy="574"/>
              </a:xfrm>
              <a:custGeom>
                <a:avLst/>
                <a:gdLst/>
                <a:ahLst/>
                <a:cxnLst>
                  <a:cxn ang="0">
                    <a:pos x="308" y="129"/>
                  </a:cxn>
                  <a:cxn ang="0">
                    <a:pos x="426" y="0"/>
                  </a:cxn>
                  <a:cxn ang="0">
                    <a:pos x="516" y="10"/>
                  </a:cxn>
                  <a:cxn ang="0">
                    <a:pos x="555" y="79"/>
                  </a:cxn>
                  <a:cxn ang="0">
                    <a:pos x="506" y="169"/>
                  </a:cxn>
                  <a:cxn ang="0">
                    <a:pos x="357" y="297"/>
                  </a:cxn>
                  <a:cxn ang="0">
                    <a:pos x="239" y="417"/>
                  </a:cxn>
                  <a:cxn ang="0">
                    <a:pos x="89" y="535"/>
                  </a:cxn>
                  <a:cxn ang="0">
                    <a:pos x="89" y="594"/>
                  </a:cxn>
                  <a:cxn ang="0">
                    <a:pos x="119" y="684"/>
                  </a:cxn>
                  <a:cxn ang="0">
                    <a:pos x="308" y="832"/>
                  </a:cxn>
                  <a:cxn ang="0">
                    <a:pos x="387" y="921"/>
                  </a:cxn>
                  <a:cxn ang="0">
                    <a:pos x="396" y="970"/>
                  </a:cxn>
                  <a:cxn ang="0">
                    <a:pos x="366" y="1029"/>
                  </a:cxn>
                  <a:cxn ang="0">
                    <a:pos x="308" y="1089"/>
                  </a:cxn>
                  <a:cxn ang="0">
                    <a:pos x="288" y="1207"/>
                  </a:cxn>
                  <a:cxn ang="0">
                    <a:pos x="327" y="1317"/>
                  </a:cxn>
                  <a:cxn ang="0">
                    <a:pos x="317" y="1347"/>
                  </a:cxn>
                  <a:cxn ang="0">
                    <a:pos x="267" y="1326"/>
                  </a:cxn>
                  <a:cxn ang="0">
                    <a:pos x="239" y="1237"/>
                  </a:cxn>
                  <a:cxn ang="0">
                    <a:pos x="239" y="1119"/>
                  </a:cxn>
                  <a:cxn ang="0">
                    <a:pos x="278" y="1039"/>
                  </a:cxn>
                  <a:cxn ang="0">
                    <a:pos x="327" y="951"/>
                  </a:cxn>
                  <a:cxn ang="0">
                    <a:pos x="297" y="921"/>
                  </a:cxn>
                  <a:cxn ang="0">
                    <a:pos x="198" y="822"/>
                  </a:cxn>
                  <a:cxn ang="0">
                    <a:pos x="80" y="742"/>
                  </a:cxn>
                  <a:cxn ang="0">
                    <a:pos x="0" y="643"/>
                  </a:cxn>
                  <a:cxn ang="0">
                    <a:pos x="0" y="495"/>
                  </a:cxn>
                  <a:cxn ang="0">
                    <a:pos x="50" y="426"/>
                  </a:cxn>
                  <a:cxn ang="0">
                    <a:pos x="159" y="357"/>
                  </a:cxn>
                  <a:cxn ang="0">
                    <a:pos x="267" y="228"/>
                  </a:cxn>
                  <a:cxn ang="0">
                    <a:pos x="308" y="129"/>
                  </a:cxn>
                </a:cxnLst>
                <a:rect l="0" t="0" r="r" b="b"/>
                <a:pathLst>
                  <a:path w="555" h="1347">
                    <a:moveTo>
                      <a:pt x="308" y="129"/>
                    </a:moveTo>
                    <a:lnTo>
                      <a:pt x="426" y="0"/>
                    </a:lnTo>
                    <a:lnTo>
                      <a:pt x="516" y="10"/>
                    </a:lnTo>
                    <a:lnTo>
                      <a:pt x="555" y="79"/>
                    </a:lnTo>
                    <a:lnTo>
                      <a:pt x="506" y="169"/>
                    </a:lnTo>
                    <a:lnTo>
                      <a:pt x="357" y="297"/>
                    </a:lnTo>
                    <a:lnTo>
                      <a:pt x="239" y="417"/>
                    </a:lnTo>
                    <a:lnTo>
                      <a:pt x="89" y="535"/>
                    </a:lnTo>
                    <a:lnTo>
                      <a:pt x="89" y="594"/>
                    </a:lnTo>
                    <a:lnTo>
                      <a:pt x="119" y="684"/>
                    </a:lnTo>
                    <a:lnTo>
                      <a:pt x="308" y="832"/>
                    </a:lnTo>
                    <a:lnTo>
                      <a:pt x="387" y="921"/>
                    </a:lnTo>
                    <a:lnTo>
                      <a:pt x="396" y="970"/>
                    </a:lnTo>
                    <a:lnTo>
                      <a:pt x="366" y="1029"/>
                    </a:lnTo>
                    <a:lnTo>
                      <a:pt x="308" y="1089"/>
                    </a:lnTo>
                    <a:lnTo>
                      <a:pt x="288" y="1207"/>
                    </a:lnTo>
                    <a:lnTo>
                      <a:pt x="327" y="1317"/>
                    </a:lnTo>
                    <a:lnTo>
                      <a:pt x="317" y="1347"/>
                    </a:lnTo>
                    <a:lnTo>
                      <a:pt x="267" y="1326"/>
                    </a:lnTo>
                    <a:lnTo>
                      <a:pt x="239" y="1237"/>
                    </a:lnTo>
                    <a:lnTo>
                      <a:pt x="239" y="1119"/>
                    </a:lnTo>
                    <a:lnTo>
                      <a:pt x="278" y="1039"/>
                    </a:lnTo>
                    <a:lnTo>
                      <a:pt x="327" y="951"/>
                    </a:lnTo>
                    <a:lnTo>
                      <a:pt x="297" y="921"/>
                    </a:lnTo>
                    <a:lnTo>
                      <a:pt x="198" y="822"/>
                    </a:lnTo>
                    <a:lnTo>
                      <a:pt x="80" y="742"/>
                    </a:lnTo>
                    <a:lnTo>
                      <a:pt x="0" y="643"/>
                    </a:lnTo>
                    <a:lnTo>
                      <a:pt x="0" y="495"/>
                    </a:lnTo>
                    <a:lnTo>
                      <a:pt x="50" y="426"/>
                    </a:lnTo>
                    <a:lnTo>
                      <a:pt x="159" y="357"/>
                    </a:lnTo>
                    <a:lnTo>
                      <a:pt x="267" y="228"/>
                    </a:lnTo>
                    <a:lnTo>
                      <a:pt x="308" y="1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48" name="Freeform 28"/>
              <p:cNvSpPr>
                <a:spLocks/>
              </p:cNvSpPr>
              <p:nvPr/>
            </p:nvSpPr>
            <p:spPr bwMode="auto">
              <a:xfrm flipH="1">
                <a:off x="1060" y="2365"/>
                <a:ext cx="263" cy="296"/>
              </a:xfrm>
              <a:custGeom>
                <a:avLst/>
                <a:gdLst/>
                <a:ahLst/>
                <a:cxnLst>
                  <a:cxn ang="0">
                    <a:pos x="208" y="693"/>
                  </a:cxn>
                  <a:cxn ang="0">
                    <a:pos x="129" y="693"/>
                  </a:cxn>
                  <a:cxn ang="0">
                    <a:pos x="49" y="654"/>
                  </a:cxn>
                  <a:cxn ang="0">
                    <a:pos x="0" y="545"/>
                  </a:cxn>
                  <a:cxn ang="0">
                    <a:pos x="0" y="357"/>
                  </a:cxn>
                  <a:cxn ang="0">
                    <a:pos x="69" y="149"/>
                  </a:cxn>
                  <a:cxn ang="0">
                    <a:pos x="178" y="11"/>
                  </a:cxn>
                  <a:cxn ang="0">
                    <a:pos x="277" y="0"/>
                  </a:cxn>
                  <a:cxn ang="0">
                    <a:pos x="397" y="20"/>
                  </a:cxn>
                  <a:cxn ang="0">
                    <a:pos x="456" y="110"/>
                  </a:cxn>
                  <a:cxn ang="0">
                    <a:pos x="477" y="198"/>
                  </a:cxn>
                  <a:cxn ang="0">
                    <a:pos x="456" y="317"/>
                  </a:cxn>
                  <a:cxn ang="0">
                    <a:pos x="436" y="426"/>
                  </a:cxn>
                  <a:cxn ang="0">
                    <a:pos x="556" y="525"/>
                  </a:cxn>
                  <a:cxn ang="0">
                    <a:pos x="616" y="584"/>
                  </a:cxn>
                  <a:cxn ang="0">
                    <a:pos x="616" y="624"/>
                  </a:cxn>
                  <a:cxn ang="0">
                    <a:pos x="586" y="624"/>
                  </a:cxn>
                  <a:cxn ang="0">
                    <a:pos x="417" y="495"/>
                  </a:cxn>
                  <a:cxn ang="0">
                    <a:pos x="357" y="584"/>
                  </a:cxn>
                  <a:cxn ang="0">
                    <a:pos x="258" y="663"/>
                  </a:cxn>
                  <a:cxn ang="0">
                    <a:pos x="208" y="693"/>
                  </a:cxn>
                </a:cxnLst>
                <a:rect l="0" t="0" r="r" b="b"/>
                <a:pathLst>
                  <a:path w="616" h="693">
                    <a:moveTo>
                      <a:pt x="208" y="693"/>
                    </a:moveTo>
                    <a:lnTo>
                      <a:pt x="129" y="693"/>
                    </a:lnTo>
                    <a:lnTo>
                      <a:pt x="49" y="654"/>
                    </a:lnTo>
                    <a:lnTo>
                      <a:pt x="0" y="545"/>
                    </a:lnTo>
                    <a:lnTo>
                      <a:pt x="0" y="357"/>
                    </a:lnTo>
                    <a:lnTo>
                      <a:pt x="69" y="149"/>
                    </a:lnTo>
                    <a:lnTo>
                      <a:pt x="178" y="11"/>
                    </a:lnTo>
                    <a:lnTo>
                      <a:pt x="277" y="0"/>
                    </a:lnTo>
                    <a:lnTo>
                      <a:pt x="397" y="20"/>
                    </a:lnTo>
                    <a:lnTo>
                      <a:pt x="456" y="110"/>
                    </a:lnTo>
                    <a:lnTo>
                      <a:pt x="477" y="198"/>
                    </a:lnTo>
                    <a:lnTo>
                      <a:pt x="456" y="317"/>
                    </a:lnTo>
                    <a:lnTo>
                      <a:pt x="436" y="426"/>
                    </a:lnTo>
                    <a:lnTo>
                      <a:pt x="556" y="525"/>
                    </a:lnTo>
                    <a:lnTo>
                      <a:pt x="616" y="584"/>
                    </a:lnTo>
                    <a:lnTo>
                      <a:pt x="616" y="624"/>
                    </a:lnTo>
                    <a:lnTo>
                      <a:pt x="586" y="624"/>
                    </a:lnTo>
                    <a:lnTo>
                      <a:pt x="417" y="495"/>
                    </a:lnTo>
                    <a:lnTo>
                      <a:pt x="357" y="584"/>
                    </a:lnTo>
                    <a:lnTo>
                      <a:pt x="258" y="663"/>
                    </a:lnTo>
                    <a:lnTo>
                      <a:pt x="208" y="69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49" name="Freeform 29"/>
              <p:cNvSpPr>
                <a:spLocks/>
              </p:cNvSpPr>
              <p:nvPr/>
            </p:nvSpPr>
            <p:spPr bwMode="auto">
              <a:xfrm rot="20859836" flipH="1">
                <a:off x="1212" y="3169"/>
                <a:ext cx="216" cy="671"/>
              </a:xfrm>
              <a:custGeom>
                <a:avLst/>
                <a:gdLst/>
                <a:ahLst/>
                <a:cxnLst>
                  <a:cxn ang="0">
                    <a:pos x="167" y="484"/>
                  </a:cxn>
                  <a:cxn ang="0">
                    <a:pos x="158" y="316"/>
                  </a:cxn>
                  <a:cxn ang="0">
                    <a:pos x="137" y="109"/>
                  </a:cxn>
                  <a:cxn ang="0">
                    <a:pos x="227" y="0"/>
                  </a:cxn>
                  <a:cxn ang="0">
                    <a:pos x="344" y="49"/>
                  </a:cxn>
                  <a:cxn ang="0">
                    <a:pos x="374" y="297"/>
                  </a:cxn>
                  <a:cxn ang="0">
                    <a:pos x="374" y="523"/>
                  </a:cxn>
                  <a:cxn ang="0">
                    <a:pos x="344" y="810"/>
                  </a:cxn>
                  <a:cxn ang="0">
                    <a:pos x="266" y="988"/>
                  </a:cxn>
                  <a:cxn ang="0">
                    <a:pos x="206" y="1167"/>
                  </a:cxn>
                  <a:cxn ang="0">
                    <a:pos x="128" y="1285"/>
                  </a:cxn>
                  <a:cxn ang="0">
                    <a:pos x="128" y="1333"/>
                  </a:cxn>
                  <a:cxn ang="0">
                    <a:pos x="266" y="1363"/>
                  </a:cxn>
                  <a:cxn ang="0">
                    <a:pos x="384" y="1413"/>
                  </a:cxn>
                  <a:cxn ang="0">
                    <a:pos x="503" y="1522"/>
                  </a:cxn>
                  <a:cxn ang="0">
                    <a:pos x="473" y="1551"/>
                  </a:cxn>
                  <a:cxn ang="0">
                    <a:pos x="374" y="1572"/>
                  </a:cxn>
                  <a:cxn ang="0">
                    <a:pos x="305" y="1531"/>
                  </a:cxn>
                  <a:cxn ang="0">
                    <a:pos x="177" y="1432"/>
                  </a:cxn>
                  <a:cxn ang="0">
                    <a:pos x="68" y="1374"/>
                  </a:cxn>
                  <a:cxn ang="0">
                    <a:pos x="9" y="1363"/>
                  </a:cxn>
                  <a:cxn ang="0">
                    <a:pos x="0" y="1294"/>
                  </a:cxn>
                  <a:cxn ang="0">
                    <a:pos x="78" y="1186"/>
                  </a:cxn>
                  <a:cxn ang="0">
                    <a:pos x="158" y="1096"/>
                  </a:cxn>
                  <a:cxn ang="0">
                    <a:pos x="216" y="958"/>
                  </a:cxn>
                  <a:cxn ang="0">
                    <a:pos x="246" y="790"/>
                  </a:cxn>
                  <a:cxn ang="0">
                    <a:pos x="227" y="633"/>
                  </a:cxn>
                  <a:cxn ang="0">
                    <a:pos x="177" y="435"/>
                  </a:cxn>
                  <a:cxn ang="0">
                    <a:pos x="167" y="484"/>
                  </a:cxn>
                </a:cxnLst>
                <a:rect l="0" t="0" r="r" b="b"/>
                <a:pathLst>
                  <a:path w="503" h="1572">
                    <a:moveTo>
                      <a:pt x="167" y="484"/>
                    </a:moveTo>
                    <a:lnTo>
                      <a:pt x="158" y="316"/>
                    </a:lnTo>
                    <a:lnTo>
                      <a:pt x="137" y="109"/>
                    </a:lnTo>
                    <a:lnTo>
                      <a:pt x="227" y="0"/>
                    </a:lnTo>
                    <a:lnTo>
                      <a:pt x="344" y="49"/>
                    </a:lnTo>
                    <a:lnTo>
                      <a:pt x="374" y="297"/>
                    </a:lnTo>
                    <a:lnTo>
                      <a:pt x="374" y="523"/>
                    </a:lnTo>
                    <a:lnTo>
                      <a:pt x="344" y="810"/>
                    </a:lnTo>
                    <a:lnTo>
                      <a:pt x="266" y="988"/>
                    </a:lnTo>
                    <a:lnTo>
                      <a:pt x="206" y="1167"/>
                    </a:lnTo>
                    <a:lnTo>
                      <a:pt x="128" y="1285"/>
                    </a:lnTo>
                    <a:lnTo>
                      <a:pt x="128" y="1333"/>
                    </a:lnTo>
                    <a:lnTo>
                      <a:pt x="266" y="1363"/>
                    </a:lnTo>
                    <a:lnTo>
                      <a:pt x="384" y="1413"/>
                    </a:lnTo>
                    <a:lnTo>
                      <a:pt x="503" y="1522"/>
                    </a:lnTo>
                    <a:lnTo>
                      <a:pt x="473" y="1551"/>
                    </a:lnTo>
                    <a:lnTo>
                      <a:pt x="374" y="1572"/>
                    </a:lnTo>
                    <a:lnTo>
                      <a:pt x="305" y="1531"/>
                    </a:lnTo>
                    <a:lnTo>
                      <a:pt x="177" y="1432"/>
                    </a:lnTo>
                    <a:lnTo>
                      <a:pt x="68" y="1374"/>
                    </a:lnTo>
                    <a:lnTo>
                      <a:pt x="9" y="1363"/>
                    </a:lnTo>
                    <a:lnTo>
                      <a:pt x="0" y="1294"/>
                    </a:lnTo>
                    <a:lnTo>
                      <a:pt x="78" y="1186"/>
                    </a:lnTo>
                    <a:lnTo>
                      <a:pt x="158" y="1096"/>
                    </a:lnTo>
                    <a:lnTo>
                      <a:pt x="216" y="958"/>
                    </a:lnTo>
                    <a:lnTo>
                      <a:pt x="246" y="790"/>
                    </a:lnTo>
                    <a:lnTo>
                      <a:pt x="227" y="633"/>
                    </a:lnTo>
                    <a:lnTo>
                      <a:pt x="177" y="435"/>
                    </a:lnTo>
                    <a:lnTo>
                      <a:pt x="167" y="4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50" name="Freeform 30"/>
              <p:cNvSpPr>
                <a:spLocks/>
              </p:cNvSpPr>
              <p:nvPr/>
            </p:nvSpPr>
            <p:spPr bwMode="auto">
              <a:xfrm rot="19985680" flipH="1">
                <a:off x="965" y="2304"/>
                <a:ext cx="340" cy="18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1951" name="Group 31"/>
              <p:cNvGrpSpPr>
                <a:grpSpLocks/>
              </p:cNvGrpSpPr>
              <p:nvPr/>
            </p:nvGrpSpPr>
            <p:grpSpPr bwMode="auto">
              <a:xfrm flipH="1">
                <a:off x="1095" y="3003"/>
                <a:ext cx="270" cy="248"/>
                <a:chOff x="3450" y="3330"/>
                <a:chExt cx="210" cy="194"/>
              </a:xfrm>
            </p:grpSpPr>
            <p:sp>
              <p:nvSpPr>
                <p:cNvPr id="81952" name="Freeform 32"/>
                <p:cNvSpPr>
                  <a:spLocks/>
                </p:cNvSpPr>
                <p:nvPr/>
              </p:nvSpPr>
              <p:spPr bwMode="auto">
                <a:xfrm flipH="1">
                  <a:off x="3465" y="333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1953" name="Freeform 33"/>
                <p:cNvSpPr>
                  <a:spLocks/>
                </p:cNvSpPr>
                <p:nvPr/>
              </p:nvSpPr>
              <p:spPr bwMode="auto">
                <a:xfrm rot="1713776" flipH="1">
                  <a:off x="3450" y="337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2012" name="Group 92"/>
          <p:cNvGrpSpPr>
            <a:grpSpLocks/>
          </p:cNvGrpSpPr>
          <p:nvPr/>
        </p:nvGrpSpPr>
        <p:grpSpPr bwMode="auto">
          <a:xfrm>
            <a:off x="1143000" y="2495550"/>
            <a:ext cx="3124200" cy="3752850"/>
            <a:chOff x="720" y="1572"/>
            <a:chExt cx="1968" cy="2364"/>
          </a:xfrm>
        </p:grpSpPr>
        <p:sp>
          <p:nvSpPr>
            <p:cNvPr id="81930" name="AutoShape 10"/>
            <p:cNvSpPr>
              <a:spLocks noChangeArrowheads="1"/>
            </p:cNvSpPr>
            <p:nvPr/>
          </p:nvSpPr>
          <p:spPr bwMode="auto">
            <a:xfrm>
              <a:off x="720" y="1572"/>
              <a:ext cx="1968" cy="438"/>
            </a:xfrm>
            <a:prstGeom prst="wedgeRoundRectCallout">
              <a:avLst>
                <a:gd name="adj1" fmla="val -2032"/>
                <a:gd name="adj2" fmla="val 11826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This shows the recipe the batch is running.</a:t>
              </a:r>
            </a:p>
          </p:txBody>
        </p:sp>
        <p:grpSp>
          <p:nvGrpSpPr>
            <p:cNvPr id="81956" name="Group 36"/>
            <p:cNvGrpSpPr>
              <a:grpSpLocks/>
            </p:cNvGrpSpPr>
            <p:nvPr/>
          </p:nvGrpSpPr>
          <p:grpSpPr bwMode="auto">
            <a:xfrm>
              <a:off x="1194" y="2400"/>
              <a:ext cx="870" cy="1536"/>
              <a:chOff x="672" y="2304"/>
              <a:chExt cx="870" cy="1536"/>
            </a:xfrm>
          </p:grpSpPr>
          <p:sp>
            <p:nvSpPr>
              <p:cNvPr id="81957" name="Freeform 37"/>
              <p:cNvSpPr>
                <a:spLocks/>
              </p:cNvSpPr>
              <p:nvPr/>
            </p:nvSpPr>
            <p:spPr bwMode="auto">
              <a:xfrm flipH="1">
                <a:off x="672" y="2694"/>
                <a:ext cx="571" cy="34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8" y="30"/>
                  </a:cxn>
                  <a:cxn ang="0">
                    <a:pos x="495" y="258"/>
                  </a:cxn>
                  <a:cxn ang="0">
                    <a:pos x="702" y="367"/>
                  </a:cxn>
                  <a:cxn ang="0">
                    <a:pos x="1018" y="565"/>
                  </a:cxn>
                  <a:cxn ang="0">
                    <a:pos x="1336" y="753"/>
                  </a:cxn>
                  <a:cxn ang="0">
                    <a:pos x="1336" y="802"/>
                  </a:cxn>
                  <a:cxn ang="0">
                    <a:pos x="1287" y="813"/>
                  </a:cxn>
                  <a:cxn ang="0">
                    <a:pos x="1089" y="684"/>
                  </a:cxn>
                  <a:cxn ang="0">
                    <a:pos x="1039" y="684"/>
                  </a:cxn>
                  <a:cxn ang="0">
                    <a:pos x="1009" y="723"/>
                  </a:cxn>
                  <a:cxn ang="0">
                    <a:pos x="949" y="753"/>
                  </a:cxn>
                  <a:cxn ang="0">
                    <a:pos x="880" y="753"/>
                  </a:cxn>
                  <a:cxn ang="0">
                    <a:pos x="801" y="673"/>
                  </a:cxn>
                  <a:cxn ang="0">
                    <a:pos x="771" y="574"/>
                  </a:cxn>
                  <a:cxn ang="0">
                    <a:pos x="792" y="495"/>
                  </a:cxn>
                  <a:cxn ang="0">
                    <a:pos x="652" y="417"/>
                  </a:cxn>
                  <a:cxn ang="0">
                    <a:pos x="474" y="346"/>
                  </a:cxn>
                  <a:cxn ang="0">
                    <a:pos x="286" y="268"/>
                  </a:cxn>
                  <a:cxn ang="0">
                    <a:pos x="148" y="219"/>
                  </a:cxn>
                  <a:cxn ang="0">
                    <a:pos x="39" y="139"/>
                  </a:cxn>
                  <a:cxn ang="0">
                    <a:pos x="0" y="60"/>
                  </a:cxn>
                  <a:cxn ang="0">
                    <a:pos x="58" y="0"/>
                  </a:cxn>
                </a:cxnLst>
                <a:rect l="0" t="0" r="r" b="b"/>
                <a:pathLst>
                  <a:path w="1336" h="813">
                    <a:moveTo>
                      <a:pt x="58" y="0"/>
                    </a:moveTo>
                    <a:lnTo>
                      <a:pt x="148" y="30"/>
                    </a:lnTo>
                    <a:lnTo>
                      <a:pt x="495" y="258"/>
                    </a:lnTo>
                    <a:lnTo>
                      <a:pt x="702" y="367"/>
                    </a:lnTo>
                    <a:lnTo>
                      <a:pt x="1018" y="565"/>
                    </a:lnTo>
                    <a:lnTo>
                      <a:pt x="1336" y="753"/>
                    </a:lnTo>
                    <a:lnTo>
                      <a:pt x="1336" y="802"/>
                    </a:lnTo>
                    <a:lnTo>
                      <a:pt x="1287" y="813"/>
                    </a:lnTo>
                    <a:lnTo>
                      <a:pt x="1089" y="684"/>
                    </a:lnTo>
                    <a:lnTo>
                      <a:pt x="1039" y="684"/>
                    </a:lnTo>
                    <a:lnTo>
                      <a:pt x="1009" y="723"/>
                    </a:lnTo>
                    <a:lnTo>
                      <a:pt x="949" y="753"/>
                    </a:lnTo>
                    <a:lnTo>
                      <a:pt x="880" y="753"/>
                    </a:lnTo>
                    <a:lnTo>
                      <a:pt x="801" y="673"/>
                    </a:lnTo>
                    <a:lnTo>
                      <a:pt x="771" y="574"/>
                    </a:lnTo>
                    <a:lnTo>
                      <a:pt x="792" y="495"/>
                    </a:lnTo>
                    <a:lnTo>
                      <a:pt x="652" y="417"/>
                    </a:lnTo>
                    <a:lnTo>
                      <a:pt x="474" y="346"/>
                    </a:lnTo>
                    <a:lnTo>
                      <a:pt x="286" y="268"/>
                    </a:lnTo>
                    <a:lnTo>
                      <a:pt x="148" y="219"/>
                    </a:lnTo>
                    <a:lnTo>
                      <a:pt x="39" y="139"/>
                    </a:lnTo>
                    <a:lnTo>
                      <a:pt x="0" y="60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58" name="Freeform 38"/>
              <p:cNvSpPr>
                <a:spLocks/>
              </p:cNvSpPr>
              <p:nvPr/>
            </p:nvSpPr>
            <p:spPr bwMode="auto">
              <a:xfrm rot="725693" flipH="1">
                <a:off x="1043" y="3176"/>
                <a:ext cx="203" cy="628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28" y="50"/>
                  </a:cxn>
                  <a:cxn ang="0">
                    <a:pos x="258" y="119"/>
                  </a:cxn>
                  <a:cxn ang="0">
                    <a:pos x="298" y="297"/>
                  </a:cxn>
                  <a:cxn ang="0">
                    <a:pos x="307" y="534"/>
                  </a:cxn>
                  <a:cxn ang="0">
                    <a:pos x="277" y="860"/>
                  </a:cxn>
                  <a:cxn ang="0">
                    <a:pos x="189" y="1088"/>
                  </a:cxn>
                  <a:cxn ang="0">
                    <a:pos x="139" y="1187"/>
                  </a:cxn>
                  <a:cxn ang="0">
                    <a:pos x="139" y="1275"/>
                  </a:cxn>
                  <a:cxn ang="0">
                    <a:pos x="337" y="1335"/>
                  </a:cxn>
                  <a:cxn ang="0">
                    <a:pos x="466" y="1394"/>
                  </a:cxn>
                  <a:cxn ang="0">
                    <a:pos x="475" y="1424"/>
                  </a:cxn>
                  <a:cxn ang="0">
                    <a:pos x="426" y="1473"/>
                  </a:cxn>
                  <a:cxn ang="0">
                    <a:pos x="298" y="1473"/>
                  </a:cxn>
                  <a:cxn ang="0">
                    <a:pos x="228" y="1413"/>
                  </a:cxn>
                  <a:cxn ang="0">
                    <a:pos x="150" y="1365"/>
                  </a:cxn>
                  <a:cxn ang="0">
                    <a:pos x="79" y="1305"/>
                  </a:cxn>
                  <a:cxn ang="0">
                    <a:pos x="0" y="1275"/>
                  </a:cxn>
                  <a:cxn ang="0">
                    <a:pos x="10" y="1236"/>
                  </a:cxn>
                  <a:cxn ang="0">
                    <a:pos x="79" y="1157"/>
                  </a:cxn>
                  <a:cxn ang="0">
                    <a:pos x="150" y="1049"/>
                  </a:cxn>
                  <a:cxn ang="0">
                    <a:pos x="208" y="900"/>
                  </a:cxn>
                  <a:cxn ang="0">
                    <a:pos x="228" y="713"/>
                  </a:cxn>
                  <a:cxn ang="0">
                    <a:pos x="208" y="504"/>
                  </a:cxn>
                  <a:cxn ang="0">
                    <a:pos x="150" y="336"/>
                  </a:cxn>
                  <a:cxn ang="0">
                    <a:pos x="90" y="257"/>
                  </a:cxn>
                  <a:cxn ang="0">
                    <a:pos x="51" y="129"/>
                  </a:cxn>
                  <a:cxn ang="0">
                    <a:pos x="139" y="0"/>
                  </a:cxn>
                </a:cxnLst>
                <a:rect l="0" t="0" r="r" b="b"/>
                <a:pathLst>
                  <a:path w="475" h="1473">
                    <a:moveTo>
                      <a:pt x="139" y="0"/>
                    </a:moveTo>
                    <a:lnTo>
                      <a:pt x="228" y="50"/>
                    </a:lnTo>
                    <a:lnTo>
                      <a:pt x="258" y="119"/>
                    </a:lnTo>
                    <a:lnTo>
                      <a:pt x="298" y="297"/>
                    </a:lnTo>
                    <a:lnTo>
                      <a:pt x="307" y="534"/>
                    </a:lnTo>
                    <a:lnTo>
                      <a:pt x="277" y="860"/>
                    </a:lnTo>
                    <a:lnTo>
                      <a:pt x="189" y="1088"/>
                    </a:lnTo>
                    <a:lnTo>
                      <a:pt x="139" y="1187"/>
                    </a:lnTo>
                    <a:lnTo>
                      <a:pt x="139" y="1275"/>
                    </a:lnTo>
                    <a:lnTo>
                      <a:pt x="337" y="1335"/>
                    </a:lnTo>
                    <a:lnTo>
                      <a:pt x="466" y="1394"/>
                    </a:lnTo>
                    <a:lnTo>
                      <a:pt x="475" y="1424"/>
                    </a:lnTo>
                    <a:lnTo>
                      <a:pt x="426" y="1473"/>
                    </a:lnTo>
                    <a:lnTo>
                      <a:pt x="298" y="1473"/>
                    </a:lnTo>
                    <a:lnTo>
                      <a:pt x="228" y="1413"/>
                    </a:lnTo>
                    <a:lnTo>
                      <a:pt x="150" y="1365"/>
                    </a:lnTo>
                    <a:lnTo>
                      <a:pt x="79" y="1305"/>
                    </a:lnTo>
                    <a:lnTo>
                      <a:pt x="0" y="1275"/>
                    </a:lnTo>
                    <a:lnTo>
                      <a:pt x="10" y="1236"/>
                    </a:lnTo>
                    <a:lnTo>
                      <a:pt x="79" y="1157"/>
                    </a:lnTo>
                    <a:lnTo>
                      <a:pt x="150" y="1049"/>
                    </a:lnTo>
                    <a:lnTo>
                      <a:pt x="208" y="900"/>
                    </a:lnTo>
                    <a:lnTo>
                      <a:pt x="228" y="713"/>
                    </a:lnTo>
                    <a:lnTo>
                      <a:pt x="208" y="504"/>
                    </a:lnTo>
                    <a:lnTo>
                      <a:pt x="150" y="336"/>
                    </a:lnTo>
                    <a:lnTo>
                      <a:pt x="90" y="257"/>
                    </a:lnTo>
                    <a:lnTo>
                      <a:pt x="51" y="129"/>
                    </a:lnTo>
                    <a:lnTo>
                      <a:pt x="13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59" name="Freeform 39"/>
              <p:cNvSpPr>
                <a:spLocks/>
              </p:cNvSpPr>
              <p:nvPr/>
            </p:nvSpPr>
            <p:spPr bwMode="auto">
              <a:xfrm>
                <a:off x="1121" y="2680"/>
                <a:ext cx="215" cy="592"/>
              </a:xfrm>
              <a:custGeom>
                <a:avLst/>
                <a:gdLst/>
                <a:ahLst/>
                <a:cxnLst>
                  <a:cxn ang="0">
                    <a:pos x="198" y="85"/>
                  </a:cxn>
                  <a:cxn ang="0">
                    <a:pos x="189" y="38"/>
                  </a:cxn>
                  <a:cxn ang="0">
                    <a:pos x="165" y="0"/>
                  </a:cxn>
                  <a:cxn ang="0">
                    <a:pos x="139" y="0"/>
                  </a:cxn>
                  <a:cxn ang="0">
                    <a:pos x="95" y="32"/>
                  </a:cxn>
                  <a:cxn ang="0">
                    <a:pos x="63" y="71"/>
                  </a:cxn>
                  <a:cxn ang="0">
                    <a:pos x="35" y="174"/>
                  </a:cxn>
                  <a:cxn ang="0">
                    <a:pos x="12" y="270"/>
                  </a:cxn>
                  <a:cxn ang="0">
                    <a:pos x="0" y="384"/>
                  </a:cxn>
                  <a:cxn ang="0">
                    <a:pos x="0" y="457"/>
                  </a:cxn>
                  <a:cxn ang="0">
                    <a:pos x="12" y="511"/>
                  </a:cxn>
                  <a:cxn ang="0">
                    <a:pos x="30" y="566"/>
                  </a:cxn>
                  <a:cxn ang="0">
                    <a:pos x="68" y="588"/>
                  </a:cxn>
                  <a:cxn ang="0">
                    <a:pos x="97" y="592"/>
                  </a:cxn>
                  <a:cxn ang="0">
                    <a:pos x="151" y="588"/>
                  </a:cxn>
                  <a:cxn ang="0">
                    <a:pos x="179" y="541"/>
                  </a:cxn>
                  <a:cxn ang="0">
                    <a:pos x="208" y="486"/>
                  </a:cxn>
                  <a:cxn ang="0">
                    <a:pos x="215" y="415"/>
                  </a:cxn>
                  <a:cxn ang="0">
                    <a:pos x="215" y="338"/>
                  </a:cxn>
                  <a:cxn ang="0">
                    <a:pos x="205" y="187"/>
                  </a:cxn>
                  <a:cxn ang="0">
                    <a:pos x="198" y="85"/>
                  </a:cxn>
                </a:cxnLst>
                <a:rect l="0" t="0" r="r" b="b"/>
                <a:pathLst>
                  <a:path w="215" h="592">
                    <a:moveTo>
                      <a:pt x="198" y="85"/>
                    </a:moveTo>
                    <a:lnTo>
                      <a:pt x="189" y="38"/>
                    </a:lnTo>
                    <a:lnTo>
                      <a:pt x="165" y="0"/>
                    </a:lnTo>
                    <a:lnTo>
                      <a:pt x="139" y="0"/>
                    </a:lnTo>
                    <a:lnTo>
                      <a:pt x="95" y="32"/>
                    </a:lnTo>
                    <a:lnTo>
                      <a:pt x="63" y="71"/>
                    </a:lnTo>
                    <a:lnTo>
                      <a:pt x="35" y="174"/>
                    </a:lnTo>
                    <a:lnTo>
                      <a:pt x="12" y="270"/>
                    </a:lnTo>
                    <a:lnTo>
                      <a:pt x="0" y="384"/>
                    </a:lnTo>
                    <a:lnTo>
                      <a:pt x="0" y="457"/>
                    </a:lnTo>
                    <a:lnTo>
                      <a:pt x="12" y="511"/>
                    </a:lnTo>
                    <a:lnTo>
                      <a:pt x="30" y="566"/>
                    </a:lnTo>
                    <a:lnTo>
                      <a:pt x="68" y="588"/>
                    </a:lnTo>
                    <a:lnTo>
                      <a:pt x="97" y="592"/>
                    </a:lnTo>
                    <a:lnTo>
                      <a:pt x="151" y="588"/>
                    </a:lnTo>
                    <a:lnTo>
                      <a:pt x="179" y="541"/>
                    </a:lnTo>
                    <a:lnTo>
                      <a:pt x="208" y="486"/>
                    </a:lnTo>
                    <a:lnTo>
                      <a:pt x="215" y="415"/>
                    </a:lnTo>
                    <a:lnTo>
                      <a:pt x="215" y="338"/>
                    </a:lnTo>
                    <a:lnTo>
                      <a:pt x="205" y="187"/>
                    </a:lnTo>
                    <a:lnTo>
                      <a:pt x="198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60" name="Freeform 40"/>
              <p:cNvSpPr>
                <a:spLocks/>
              </p:cNvSpPr>
              <p:nvPr/>
            </p:nvSpPr>
            <p:spPr bwMode="auto">
              <a:xfrm flipH="1">
                <a:off x="1305" y="2678"/>
                <a:ext cx="237" cy="574"/>
              </a:xfrm>
              <a:custGeom>
                <a:avLst/>
                <a:gdLst/>
                <a:ahLst/>
                <a:cxnLst>
                  <a:cxn ang="0">
                    <a:pos x="308" y="129"/>
                  </a:cxn>
                  <a:cxn ang="0">
                    <a:pos x="426" y="0"/>
                  </a:cxn>
                  <a:cxn ang="0">
                    <a:pos x="516" y="10"/>
                  </a:cxn>
                  <a:cxn ang="0">
                    <a:pos x="555" y="79"/>
                  </a:cxn>
                  <a:cxn ang="0">
                    <a:pos x="506" y="169"/>
                  </a:cxn>
                  <a:cxn ang="0">
                    <a:pos x="357" y="297"/>
                  </a:cxn>
                  <a:cxn ang="0">
                    <a:pos x="239" y="417"/>
                  </a:cxn>
                  <a:cxn ang="0">
                    <a:pos x="89" y="535"/>
                  </a:cxn>
                  <a:cxn ang="0">
                    <a:pos x="89" y="594"/>
                  </a:cxn>
                  <a:cxn ang="0">
                    <a:pos x="119" y="684"/>
                  </a:cxn>
                  <a:cxn ang="0">
                    <a:pos x="308" y="832"/>
                  </a:cxn>
                  <a:cxn ang="0">
                    <a:pos x="387" y="921"/>
                  </a:cxn>
                  <a:cxn ang="0">
                    <a:pos x="396" y="970"/>
                  </a:cxn>
                  <a:cxn ang="0">
                    <a:pos x="366" y="1029"/>
                  </a:cxn>
                  <a:cxn ang="0">
                    <a:pos x="308" y="1089"/>
                  </a:cxn>
                  <a:cxn ang="0">
                    <a:pos x="288" y="1207"/>
                  </a:cxn>
                  <a:cxn ang="0">
                    <a:pos x="327" y="1317"/>
                  </a:cxn>
                  <a:cxn ang="0">
                    <a:pos x="317" y="1347"/>
                  </a:cxn>
                  <a:cxn ang="0">
                    <a:pos x="267" y="1326"/>
                  </a:cxn>
                  <a:cxn ang="0">
                    <a:pos x="239" y="1237"/>
                  </a:cxn>
                  <a:cxn ang="0">
                    <a:pos x="239" y="1119"/>
                  </a:cxn>
                  <a:cxn ang="0">
                    <a:pos x="278" y="1039"/>
                  </a:cxn>
                  <a:cxn ang="0">
                    <a:pos x="327" y="951"/>
                  </a:cxn>
                  <a:cxn ang="0">
                    <a:pos x="297" y="921"/>
                  </a:cxn>
                  <a:cxn ang="0">
                    <a:pos x="198" y="822"/>
                  </a:cxn>
                  <a:cxn ang="0">
                    <a:pos x="80" y="742"/>
                  </a:cxn>
                  <a:cxn ang="0">
                    <a:pos x="0" y="643"/>
                  </a:cxn>
                  <a:cxn ang="0">
                    <a:pos x="0" y="495"/>
                  </a:cxn>
                  <a:cxn ang="0">
                    <a:pos x="50" y="426"/>
                  </a:cxn>
                  <a:cxn ang="0">
                    <a:pos x="159" y="357"/>
                  </a:cxn>
                  <a:cxn ang="0">
                    <a:pos x="267" y="228"/>
                  </a:cxn>
                  <a:cxn ang="0">
                    <a:pos x="308" y="129"/>
                  </a:cxn>
                </a:cxnLst>
                <a:rect l="0" t="0" r="r" b="b"/>
                <a:pathLst>
                  <a:path w="555" h="1347">
                    <a:moveTo>
                      <a:pt x="308" y="129"/>
                    </a:moveTo>
                    <a:lnTo>
                      <a:pt x="426" y="0"/>
                    </a:lnTo>
                    <a:lnTo>
                      <a:pt x="516" y="10"/>
                    </a:lnTo>
                    <a:lnTo>
                      <a:pt x="555" y="79"/>
                    </a:lnTo>
                    <a:lnTo>
                      <a:pt x="506" y="169"/>
                    </a:lnTo>
                    <a:lnTo>
                      <a:pt x="357" y="297"/>
                    </a:lnTo>
                    <a:lnTo>
                      <a:pt x="239" y="417"/>
                    </a:lnTo>
                    <a:lnTo>
                      <a:pt x="89" y="535"/>
                    </a:lnTo>
                    <a:lnTo>
                      <a:pt x="89" y="594"/>
                    </a:lnTo>
                    <a:lnTo>
                      <a:pt x="119" y="684"/>
                    </a:lnTo>
                    <a:lnTo>
                      <a:pt x="308" y="832"/>
                    </a:lnTo>
                    <a:lnTo>
                      <a:pt x="387" y="921"/>
                    </a:lnTo>
                    <a:lnTo>
                      <a:pt x="396" y="970"/>
                    </a:lnTo>
                    <a:lnTo>
                      <a:pt x="366" y="1029"/>
                    </a:lnTo>
                    <a:lnTo>
                      <a:pt x="308" y="1089"/>
                    </a:lnTo>
                    <a:lnTo>
                      <a:pt x="288" y="1207"/>
                    </a:lnTo>
                    <a:lnTo>
                      <a:pt x="327" y="1317"/>
                    </a:lnTo>
                    <a:lnTo>
                      <a:pt x="317" y="1347"/>
                    </a:lnTo>
                    <a:lnTo>
                      <a:pt x="267" y="1326"/>
                    </a:lnTo>
                    <a:lnTo>
                      <a:pt x="239" y="1237"/>
                    </a:lnTo>
                    <a:lnTo>
                      <a:pt x="239" y="1119"/>
                    </a:lnTo>
                    <a:lnTo>
                      <a:pt x="278" y="1039"/>
                    </a:lnTo>
                    <a:lnTo>
                      <a:pt x="327" y="951"/>
                    </a:lnTo>
                    <a:lnTo>
                      <a:pt x="297" y="921"/>
                    </a:lnTo>
                    <a:lnTo>
                      <a:pt x="198" y="822"/>
                    </a:lnTo>
                    <a:lnTo>
                      <a:pt x="80" y="742"/>
                    </a:lnTo>
                    <a:lnTo>
                      <a:pt x="0" y="643"/>
                    </a:lnTo>
                    <a:lnTo>
                      <a:pt x="0" y="495"/>
                    </a:lnTo>
                    <a:lnTo>
                      <a:pt x="50" y="426"/>
                    </a:lnTo>
                    <a:lnTo>
                      <a:pt x="159" y="357"/>
                    </a:lnTo>
                    <a:lnTo>
                      <a:pt x="267" y="228"/>
                    </a:lnTo>
                    <a:lnTo>
                      <a:pt x="308" y="1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61" name="Freeform 41"/>
              <p:cNvSpPr>
                <a:spLocks/>
              </p:cNvSpPr>
              <p:nvPr/>
            </p:nvSpPr>
            <p:spPr bwMode="auto">
              <a:xfrm flipH="1">
                <a:off x="1060" y="2365"/>
                <a:ext cx="263" cy="296"/>
              </a:xfrm>
              <a:custGeom>
                <a:avLst/>
                <a:gdLst/>
                <a:ahLst/>
                <a:cxnLst>
                  <a:cxn ang="0">
                    <a:pos x="208" y="693"/>
                  </a:cxn>
                  <a:cxn ang="0">
                    <a:pos x="129" y="693"/>
                  </a:cxn>
                  <a:cxn ang="0">
                    <a:pos x="49" y="654"/>
                  </a:cxn>
                  <a:cxn ang="0">
                    <a:pos x="0" y="545"/>
                  </a:cxn>
                  <a:cxn ang="0">
                    <a:pos x="0" y="357"/>
                  </a:cxn>
                  <a:cxn ang="0">
                    <a:pos x="69" y="149"/>
                  </a:cxn>
                  <a:cxn ang="0">
                    <a:pos x="178" y="11"/>
                  </a:cxn>
                  <a:cxn ang="0">
                    <a:pos x="277" y="0"/>
                  </a:cxn>
                  <a:cxn ang="0">
                    <a:pos x="397" y="20"/>
                  </a:cxn>
                  <a:cxn ang="0">
                    <a:pos x="456" y="110"/>
                  </a:cxn>
                  <a:cxn ang="0">
                    <a:pos x="477" y="198"/>
                  </a:cxn>
                  <a:cxn ang="0">
                    <a:pos x="456" y="317"/>
                  </a:cxn>
                  <a:cxn ang="0">
                    <a:pos x="436" y="426"/>
                  </a:cxn>
                  <a:cxn ang="0">
                    <a:pos x="556" y="525"/>
                  </a:cxn>
                  <a:cxn ang="0">
                    <a:pos x="616" y="584"/>
                  </a:cxn>
                  <a:cxn ang="0">
                    <a:pos x="616" y="624"/>
                  </a:cxn>
                  <a:cxn ang="0">
                    <a:pos x="586" y="624"/>
                  </a:cxn>
                  <a:cxn ang="0">
                    <a:pos x="417" y="495"/>
                  </a:cxn>
                  <a:cxn ang="0">
                    <a:pos x="357" y="584"/>
                  </a:cxn>
                  <a:cxn ang="0">
                    <a:pos x="258" y="663"/>
                  </a:cxn>
                  <a:cxn ang="0">
                    <a:pos x="208" y="693"/>
                  </a:cxn>
                </a:cxnLst>
                <a:rect l="0" t="0" r="r" b="b"/>
                <a:pathLst>
                  <a:path w="616" h="693">
                    <a:moveTo>
                      <a:pt x="208" y="693"/>
                    </a:moveTo>
                    <a:lnTo>
                      <a:pt x="129" y="693"/>
                    </a:lnTo>
                    <a:lnTo>
                      <a:pt x="49" y="654"/>
                    </a:lnTo>
                    <a:lnTo>
                      <a:pt x="0" y="545"/>
                    </a:lnTo>
                    <a:lnTo>
                      <a:pt x="0" y="357"/>
                    </a:lnTo>
                    <a:lnTo>
                      <a:pt x="69" y="149"/>
                    </a:lnTo>
                    <a:lnTo>
                      <a:pt x="178" y="11"/>
                    </a:lnTo>
                    <a:lnTo>
                      <a:pt x="277" y="0"/>
                    </a:lnTo>
                    <a:lnTo>
                      <a:pt x="397" y="20"/>
                    </a:lnTo>
                    <a:lnTo>
                      <a:pt x="456" y="110"/>
                    </a:lnTo>
                    <a:lnTo>
                      <a:pt x="477" y="198"/>
                    </a:lnTo>
                    <a:lnTo>
                      <a:pt x="456" y="317"/>
                    </a:lnTo>
                    <a:lnTo>
                      <a:pt x="436" y="426"/>
                    </a:lnTo>
                    <a:lnTo>
                      <a:pt x="556" y="525"/>
                    </a:lnTo>
                    <a:lnTo>
                      <a:pt x="616" y="584"/>
                    </a:lnTo>
                    <a:lnTo>
                      <a:pt x="616" y="624"/>
                    </a:lnTo>
                    <a:lnTo>
                      <a:pt x="586" y="624"/>
                    </a:lnTo>
                    <a:lnTo>
                      <a:pt x="417" y="495"/>
                    </a:lnTo>
                    <a:lnTo>
                      <a:pt x="357" y="584"/>
                    </a:lnTo>
                    <a:lnTo>
                      <a:pt x="258" y="663"/>
                    </a:lnTo>
                    <a:lnTo>
                      <a:pt x="208" y="69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62" name="Freeform 42"/>
              <p:cNvSpPr>
                <a:spLocks/>
              </p:cNvSpPr>
              <p:nvPr/>
            </p:nvSpPr>
            <p:spPr bwMode="auto">
              <a:xfrm rot="20859836" flipH="1">
                <a:off x="1212" y="3169"/>
                <a:ext cx="216" cy="671"/>
              </a:xfrm>
              <a:custGeom>
                <a:avLst/>
                <a:gdLst/>
                <a:ahLst/>
                <a:cxnLst>
                  <a:cxn ang="0">
                    <a:pos x="167" y="484"/>
                  </a:cxn>
                  <a:cxn ang="0">
                    <a:pos x="158" y="316"/>
                  </a:cxn>
                  <a:cxn ang="0">
                    <a:pos x="137" y="109"/>
                  </a:cxn>
                  <a:cxn ang="0">
                    <a:pos x="227" y="0"/>
                  </a:cxn>
                  <a:cxn ang="0">
                    <a:pos x="344" y="49"/>
                  </a:cxn>
                  <a:cxn ang="0">
                    <a:pos x="374" y="297"/>
                  </a:cxn>
                  <a:cxn ang="0">
                    <a:pos x="374" y="523"/>
                  </a:cxn>
                  <a:cxn ang="0">
                    <a:pos x="344" y="810"/>
                  </a:cxn>
                  <a:cxn ang="0">
                    <a:pos x="266" y="988"/>
                  </a:cxn>
                  <a:cxn ang="0">
                    <a:pos x="206" y="1167"/>
                  </a:cxn>
                  <a:cxn ang="0">
                    <a:pos x="128" y="1285"/>
                  </a:cxn>
                  <a:cxn ang="0">
                    <a:pos x="128" y="1333"/>
                  </a:cxn>
                  <a:cxn ang="0">
                    <a:pos x="266" y="1363"/>
                  </a:cxn>
                  <a:cxn ang="0">
                    <a:pos x="384" y="1413"/>
                  </a:cxn>
                  <a:cxn ang="0">
                    <a:pos x="503" y="1522"/>
                  </a:cxn>
                  <a:cxn ang="0">
                    <a:pos x="473" y="1551"/>
                  </a:cxn>
                  <a:cxn ang="0">
                    <a:pos x="374" y="1572"/>
                  </a:cxn>
                  <a:cxn ang="0">
                    <a:pos x="305" y="1531"/>
                  </a:cxn>
                  <a:cxn ang="0">
                    <a:pos x="177" y="1432"/>
                  </a:cxn>
                  <a:cxn ang="0">
                    <a:pos x="68" y="1374"/>
                  </a:cxn>
                  <a:cxn ang="0">
                    <a:pos x="9" y="1363"/>
                  </a:cxn>
                  <a:cxn ang="0">
                    <a:pos x="0" y="1294"/>
                  </a:cxn>
                  <a:cxn ang="0">
                    <a:pos x="78" y="1186"/>
                  </a:cxn>
                  <a:cxn ang="0">
                    <a:pos x="158" y="1096"/>
                  </a:cxn>
                  <a:cxn ang="0">
                    <a:pos x="216" y="958"/>
                  </a:cxn>
                  <a:cxn ang="0">
                    <a:pos x="246" y="790"/>
                  </a:cxn>
                  <a:cxn ang="0">
                    <a:pos x="227" y="633"/>
                  </a:cxn>
                  <a:cxn ang="0">
                    <a:pos x="177" y="435"/>
                  </a:cxn>
                  <a:cxn ang="0">
                    <a:pos x="167" y="484"/>
                  </a:cxn>
                </a:cxnLst>
                <a:rect l="0" t="0" r="r" b="b"/>
                <a:pathLst>
                  <a:path w="503" h="1572">
                    <a:moveTo>
                      <a:pt x="167" y="484"/>
                    </a:moveTo>
                    <a:lnTo>
                      <a:pt x="158" y="316"/>
                    </a:lnTo>
                    <a:lnTo>
                      <a:pt x="137" y="109"/>
                    </a:lnTo>
                    <a:lnTo>
                      <a:pt x="227" y="0"/>
                    </a:lnTo>
                    <a:lnTo>
                      <a:pt x="344" y="49"/>
                    </a:lnTo>
                    <a:lnTo>
                      <a:pt x="374" y="297"/>
                    </a:lnTo>
                    <a:lnTo>
                      <a:pt x="374" y="523"/>
                    </a:lnTo>
                    <a:lnTo>
                      <a:pt x="344" y="810"/>
                    </a:lnTo>
                    <a:lnTo>
                      <a:pt x="266" y="988"/>
                    </a:lnTo>
                    <a:lnTo>
                      <a:pt x="206" y="1167"/>
                    </a:lnTo>
                    <a:lnTo>
                      <a:pt x="128" y="1285"/>
                    </a:lnTo>
                    <a:lnTo>
                      <a:pt x="128" y="1333"/>
                    </a:lnTo>
                    <a:lnTo>
                      <a:pt x="266" y="1363"/>
                    </a:lnTo>
                    <a:lnTo>
                      <a:pt x="384" y="1413"/>
                    </a:lnTo>
                    <a:lnTo>
                      <a:pt x="503" y="1522"/>
                    </a:lnTo>
                    <a:lnTo>
                      <a:pt x="473" y="1551"/>
                    </a:lnTo>
                    <a:lnTo>
                      <a:pt x="374" y="1572"/>
                    </a:lnTo>
                    <a:lnTo>
                      <a:pt x="305" y="1531"/>
                    </a:lnTo>
                    <a:lnTo>
                      <a:pt x="177" y="1432"/>
                    </a:lnTo>
                    <a:lnTo>
                      <a:pt x="68" y="1374"/>
                    </a:lnTo>
                    <a:lnTo>
                      <a:pt x="9" y="1363"/>
                    </a:lnTo>
                    <a:lnTo>
                      <a:pt x="0" y="1294"/>
                    </a:lnTo>
                    <a:lnTo>
                      <a:pt x="78" y="1186"/>
                    </a:lnTo>
                    <a:lnTo>
                      <a:pt x="158" y="1096"/>
                    </a:lnTo>
                    <a:lnTo>
                      <a:pt x="216" y="958"/>
                    </a:lnTo>
                    <a:lnTo>
                      <a:pt x="246" y="790"/>
                    </a:lnTo>
                    <a:lnTo>
                      <a:pt x="227" y="633"/>
                    </a:lnTo>
                    <a:lnTo>
                      <a:pt x="177" y="435"/>
                    </a:lnTo>
                    <a:lnTo>
                      <a:pt x="167" y="4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63" name="Freeform 43"/>
              <p:cNvSpPr>
                <a:spLocks/>
              </p:cNvSpPr>
              <p:nvPr/>
            </p:nvSpPr>
            <p:spPr bwMode="auto">
              <a:xfrm rot="19985680" flipH="1">
                <a:off x="965" y="2304"/>
                <a:ext cx="340" cy="18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1964" name="Group 44"/>
              <p:cNvGrpSpPr>
                <a:grpSpLocks/>
              </p:cNvGrpSpPr>
              <p:nvPr/>
            </p:nvGrpSpPr>
            <p:grpSpPr bwMode="auto">
              <a:xfrm flipH="1">
                <a:off x="1095" y="3003"/>
                <a:ext cx="270" cy="248"/>
                <a:chOff x="3450" y="3330"/>
                <a:chExt cx="210" cy="194"/>
              </a:xfrm>
            </p:grpSpPr>
            <p:sp>
              <p:nvSpPr>
                <p:cNvPr id="81965" name="Freeform 45"/>
                <p:cNvSpPr>
                  <a:spLocks/>
                </p:cNvSpPr>
                <p:nvPr/>
              </p:nvSpPr>
              <p:spPr bwMode="auto">
                <a:xfrm flipH="1">
                  <a:off x="3465" y="333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1966" name="Freeform 46"/>
                <p:cNvSpPr>
                  <a:spLocks/>
                </p:cNvSpPr>
                <p:nvPr/>
              </p:nvSpPr>
              <p:spPr bwMode="auto">
                <a:xfrm rot="1713776" flipH="1">
                  <a:off x="3450" y="337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2013" name="Group 93"/>
          <p:cNvGrpSpPr>
            <a:grpSpLocks/>
          </p:cNvGrpSpPr>
          <p:nvPr/>
        </p:nvGrpSpPr>
        <p:grpSpPr bwMode="auto">
          <a:xfrm>
            <a:off x="2819400" y="2435225"/>
            <a:ext cx="3124200" cy="3813175"/>
            <a:chOff x="1776" y="1534"/>
            <a:chExt cx="1968" cy="2402"/>
          </a:xfrm>
        </p:grpSpPr>
        <p:sp>
          <p:nvSpPr>
            <p:cNvPr id="81936" name="AutoShape 16"/>
            <p:cNvSpPr>
              <a:spLocks noChangeArrowheads="1"/>
            </p:cNvSpPr>
            <p:nvPr/>
          </p:nvSpPr>
          <p:spPr bwMode="auto">
            <a:xfrm>
              <a:off x="1776" y="1534"/>
              <a:ext cx="1968" cy="438"/>
            </a:xfrm>
            <a:prstGeom prst="wedgeRoundRectCallout">
              <a:avLst>
                <a:gd name="adj1" fmla="val -5588"/>
                <a:gd name="adj2" fmla="val 125343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This shows when the batch started.</a:t>
              </a:r>
            </a:p>
          </p:txBody>
        </p:sp>
        <p:grpSp>
          <p:nvGrpSpPr>
            <p:cNvPr id="81967" name="Group 47"/>
            <p:cNvGrpSpPr>
              <a:grpSpLocks/>
            </p:cNvGrpSpPr>
            <p:nvPr/>
          </p:nvGrpSpPr>
          <p:grpSpPr bwMode="auto">
            <a:xfrm>
              <a:off x="2202" y="2400"/>
              <a:ext cx="870" cy="1536"/>
              <a:chOff x="672" y="2304"/>
              <a:chExt cx="870" cy="1536"/>
            </a:xfrm>
          </p:grpSpPr>
          <p:sp>
            <p:nvSpPr>
              <p:cNvPr id="81968" name="Freeform 48"/>
              <p:cNvSpPr>
                <a:spLocks/>
              </p:cNvSpPr>
              <p:nvPr/>
            </p:nvSpPr>
            <p:spPr bwMode="auto">
              <a:xfrm flipH="1">
                <a:off x="672" y="2694"/>
                <a:ext cx="571" cy="34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8" y="30"/>
                  </a:cxn>
                  <a:cxn ang="0">
                    <a:pos x="495" y="258"/>
                  </a:cxn>
                  <a:cxn ang="0">
                    <a:pos x="702" y="367"/>
                  </a:cxn>
                  <a:cxn ang="0">
                    <a:pos x="1018" y="565"/>
                  </a:cxn>
                  <a:cxn ang="0">
                    <a:pos x="1336" y="753"/>
                  </a:cxn>
                  <a:cxn ang="0">
                    <a:pos x="1336" y="802"/>
                  </a:cxn>
                  <a:cxn ang="0">
                    <a:pos x="1287" y="813"/>
                  </a:cxn>
                  <a:cxn ang="0">
                    <a:pos x="1089" y="684"/>
                  </a:cxn>
                  <a:cxn ang="0">
                    <a:pos x="1039" y="684"/>
                  </a:cxn>
                  <a:cxn ang="0">
                    <a:pos x="1009" y="723"/>
                  </a:cxn>
                  <a:cxn ang="0">
                    <a:pos x="949" y="753"/>
                  </a:cxn>
                  <a:cxn ang="0">
                    <a:pos x="880" y="753"/>
                  </a:cxn>
                  <a:cxn ang="0">
                    <a:pos x="801" y="673"/>
                  </a:cxn>
                  <a:cxn ang="0">
                    <a:pos x="771" y="574"/>
                  </a:cxn>
                  <a:cxn ang="0">
                    <a:pos x="792" y="495"/>
                  </a:cxn>
                  <a:cxn ang="0">
                    <a:pos x="652" y="417"/>
                  </a:cxn>
                  <a:cxn ang="0">
                    <a:pos x="474" y="346"/>
                  </a:cxn>
                  <a:cxn ang="0">
                    <a:pos x="286" y="268"/>
                  </a:cxn>
                  <a:cxn ang="0">
                    <a:pos x="148" y="219"/>
                  </a:cxn>
                  <a:cxn ang="0">
                    <a:pos x="39" y="139"/>
                  </a:cxn>
                  <a:cxn ang="0">
                    <a:pos x="0" y="60"/>
                  </a:cxn>
                  <a:cxn ang="0">
                    <a:pos x="58" y="0"/>
                  </a:cxn>
                </a:cxnLst>
                <a:rect l="0" t="0" r="r" b="b"/>
                <a:pathLst>
                  <a:path w="1336" h="813">
                    <a:moveTo>
                      <a:pt x="58" y="0"/>
                    </a:moveTo>
                    <a:lnTo>
                      <a:pt x="148" y="30"/>
                    </a:lnTo>
                    <a:lnTo>
                      <a:pt x="495" y="258"/>
                    </a:lnTo>
                    <a:lnTo>
                      <a:pt x="702" y="367"/>
                    </a:lnTo>
                    <a:lnTo>
                      <a:pt x="1018" y="565"/>
                    </a:lnTo>
                    <a:lnTo>
                      <a:pt x="1336" y="753"/>
                    </a:lnTo>
                    <a:lnTo>
                      <a:pt x="1336" y="802"/>
                    </a:lnTo>
                    <a:lnTo>
                      <a:pt x="1287" y="813"/>
                    </a:lnTo>
                    <a:lnTo>
                      <a:pt x="1089" y="684"/>
                    </a:lnTo>
                    <a:lnTo>
                      <a:pt x="1039" y="684"/>
                    </a:lnTo>
                    <a:lnTo>
                      <a:pt x="1009" y="723"/>
                    </a:lnTo>
                    <a:lnTo>
                      <a:pt x="949" y="753"/>
                    </a:lnTo>
                    <a:lnTo>
                      <a:pt x="880" y="753"/>
                    </a:lnTo>
                    <a:lnTo>
                      <a:pt x="801" y="673"/>
                    </a:lnTo>
                    <a:lnTo>
                      <a:pt x="771" y="574"/>
                    </a:lnTo>
                    <a:lnTo>
                      <a:pt x="792" y="495"/>
                    </a:lnTo>
                    <a:lnTo>
                      <a:pt x="652" y="417"/>
                    </a:lnTo>
                    <a:lnTo>
                      <a:pt x="474" y="346"/>
                    </a:lnTo>
                    <a:lnTo>
                      <a:pt x="286" y="268"/>
                    </a:lnTo>
                    <a:lnTo>
                      <a:pt x="148" y="219"/>
                    </a:lnTo>
                    <a:lnTo>
                      <a:pt x="39" y="139"/>
                    </a:lnTo>
                    <a:lnTo>
                      <a:pt x="0" y="60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69" name="Freeform 49"/>
              <p:cNvSpPr>
                <a:spLocks/>
              </p:cNvSpPr>
              <p:nvPr/>
            </p:nvSpPr>
            <p:spPr bwMode="auto">
              <a:xfrm rot="725693" flipH="1">
                <a:off x="1043" y="3176"/>
                <a:ext cx="203" cy="628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28" y="50"/>
                  </a:cxn>
                  <a:cxn ang="0">
                    <a:pos x="258" y="119"/>
                  </a:cxn>
                  <a:cxn ang="0">
                    <a:pos x="298" y="297"/>
                  </a:cxn>
                  <a:cxn ang="0">
                    <a:pos x="307" y="534"/>
                  </a:cxn>
                  <a:cxn ang="0">
                    <a:pos x="277" y="860"/>
                  </a:cxn>
                  <a:cxn ang="0">
                    <a:pos x="189" y="1088"/>
                  </a:cxn>
                  <a:cxn ang="0">
                    <a:pos x="139" y="1187"/>
                  </a:cxn>
                  <a:cxn ang="0">
                    <a:pos x="139" y="1275"/>
                  </a:cxn>
                  <a:cxn ang="0">
                    <a:pos x="337" y="1335"/>
                  </a:cxn>
                  <a:cxn ang="0">
                    <a:pos x="466" y="1394"/>
                  </a:cxn>
                  <a:cxn ang="0">
                    <a:pos x="475" y="1424"/>
                  </a:cxn>
                  <a:cxn ang="0">
                    <a:pos x="426" y="1473"/>
                  </a:cxn>
                  <a:cxn ang="0">
                    <a:pos x="298" y="1473"/>
                  </a:cxn>
                  <a:cxn ang="0">
                    <a:pos x="228" y="1413"/>
                  </a:cxn>
                  <a:cxn ang="0">
                    <a:pos x="150" y="1365"/>
                  </a:cxn>
                  <a:cxn ang="0">
                    <a:pos x="79" y="1305"/>
                  </a:cxn>
                  <a:cxn ang="0">
                    <a:pos x="0" y="1275"/>
                  </a:cxn>
                  <a:cxn ang="0">
                    <a:pos x="10" y="1236"/>
                  </a:cxn>
                  <a:cxn ang="0">
                    <a:pos x="79" y="1157"/>
                  </a:cxn>
                  <a:cxn ang="0">
                    <a:pos x="150" y="1049"/>
                  </a:cxn>
                  <a:cxn ang="0">
                    <a:pos x="208" y="900"/>
                  </a:cxn>
                  <a:cxn ang="0">
                    <a:pos x="228" y="713"/>
                  </a:cxn>
                  <a:cxn ang="0">
                    <a:pos x="208" y="504"/>
                  </a:cxn>
                  <a:cxn ang="0">
                    <a:pos x="150" y="336"/>
                  </a:cxn>
                  <a:cxn ang="0">
                    <a:pos x="90" y="257"/>
                  </a:cxn>
                  <a:cxn ang="0">
                    <a:pos x="51" y="129"/>
                  </a:cxn>
                  <a:cxn ang="0">
                    <a:pos x="139" y="0"/>
                  </a:cxn>
                </a:cxnLst>
                <a:rect l="0" t="0" r="r" b="b"/>
                <a:pathLst>
                  <a:path w="475" h="1473">
                    <a:moveTo>
                      <a:pt x="139" y="0"/>
                    </a:moveTo>
                    <a:lnTo>
                      <a:pt x="228" y="50"/>
                    </a:lnTo>
                    <a:lnTo>
                      <a:pt x="258" y="119"/>
                    </a:lnTo>
                    <a:lnTo>
                      <a:pt x="298" y="297"/>
                    </a:lnTo>
                    <a:lnTo>
                      <a:pt x="307" y="534"/>
                    </a:lnTo>
                    <a:lnTo>
                      <a:pt x="277" y="860"/>
                    </a:lnTo>
                    <a:lnTo>
                      <a:pt x="189" y="1088"/>
                    </a:lnTo>
                    <a:lnTo>
                      <a:pt x="139" y="1187"/>
                    </a:lnTo>
                    <a:lnTo>
                      <a:pt x="139" y="1275"/>
                    </a:lnTo>
                    <a:lnTo>
                      <a:pt x="337" y="1335"/>
                    </a:lnTo>
                    <a:lnTo>
                      <a:pt x="466" y="1394"/>
                    </a:lnTo>
                    <a:lnTo>
                      <a:pt x="475" y="1424"/>
                    </a:lnTo>
                    <a:lnTo>
                      <a:pt x="426" y="1473"/>
                    </a:lnTo>
                    <a:lnTo>
                      <a:pt x="298" y="1473"/>
                    </a:lnTo>
                    <a:lnTo>
                      <a:pt x="228" y="1413"/>
                    </a:lnTo>
                    <a:lnTo>
                      <a:pt x="150" y="1365"/>
                    </a:lnTo>
                    <a:lnTo>
                      <a:pt x="79" y="1305"/>
                    </a:lnTo>
                    <a:lnTo>
                      <a:pt x="0" y="1275"/>
                    </a:lnTo>
                    <a:lnTo>
                      <a:pt x="10" y="1236"/>
                    </a:lnTo>
                    <a:lnTo>
                      <a:pt x="79" y="1157"/>
                    </a:lnTo>
                    <a:lnTo>
                      <a:pt x="150" y="1049"/>
                    </a:lnTo>
                    <a:lnTo>
                      <a:pt x="208" y="900"/>
                    </a:lnTo>
                    <a:lnTo>
                      <a:pt x="228" y="713"/>
                    </a:lnTo>
                    <a:lnTo>
                      <a:pt x="208" y="504"/>
                    </a:lnTo>
                    <a:lnTo>
                      <a:pt x="150" y="336"/>
                    </a:lnTo>
                    <a:lnTo>
                      <a:pt x="90" y="257"/>
                    </a:lnTo>
                    <a:lnTo>
                      <a:pt x="51" y="129"/>
                    </a:lnTo>
                    <a:lnTo>
                      <a:pt x="13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0" name="Freeform 50"/>
              <p:cNvSpPr>
                <a:spLocks/>
              </p:cNvSpPr>
              <p:nvPr/>
            </p:nvSpPr>
            <p:spPr bwMode="auto">
              <a:xfrm>
                <a:off x="1121" y="2680"/>
                <a:ext cx="215" cy="592"/>
              </a:xfrm>
              <a:custGeom>
                <a:avLst/>
                <a:gdLst/>
                <a:ahLst/>
                <a:cxnLst>
                  <a:cxn ang="0">
                    <a:pos x="198" y="85"/>
                  </a:cxn>
                  <a:cxn ang="0">
                    <a:pos x="189" y="38"/>
                  </a:cxn>
                  <a:cxn ang="0">
                    <a:pos x="165" y="0"/>
                  </a:cxn>
                  <a:cxn ang="0">
                    <a:pos x="139" y="0"/>
                  </a:cxn>
                  <a:cxn ang="0">
                    <a:pos x="95" y="32"/>
                  </a:cxn>
                  <a:cxn ang="0">
                    <a:pos x="63" y="71"/>
                  </a:cxn>
                  <a:cxn ang="0">
                    <a:pos x="35" y="174"/>
                  </a:cxn>
                  <a:cxn ang="0">
                    <a:pos x="12" y="270"/>
                  </a:cxn>
                  <a:cxn ang="0">
                    <a:pos x="0" y="384"/>
                  </a:cxn>
                  <a:cxn ang="0">
                    <a:pos x="0" y="457"/>
                  </a:cxn>
                  <a:cxn ang="0">
                    <a:pos x="12" y="511"/>
                  </a:cxn>
                  <a:cxn ang="0">
                    <a:pos x="30" y="566"/>
                  </a:cxn>
                  <a:cxn ang="0">
                    <a:pos x="68" y="588"/>
                  </a:cxn>
                  <a:cxn ang="0">
                    <a:pos x="97" y="592"/>
                  </a:cxn>
                  <a:cxn ang="0">
                    <a:pos x="151" y="588"/>
                  </a:cxn>
                  <a:cxn ang="0">
                    <a:pos x="179" y="541"/>
                  </a:cxn>
                  <a:cxn ang="0">
                    <a:pos x="208" y="486"/>
                  </a:cxn>
                  <a:cxn ang="0">
                    <a:pos x="215" y="415"/>
                  </a:cxn>
                  <a:cxn ang="0">
                    <a:pos x="215" y="338"/>
                  </a:cxn>
                  <a:cxn ang="0">
                    <a:pos x="205" y="187"/>
                  </a:cxn>
                  <a:cxn ang="0">
                    <a:pos x="198" y="85"/>
                  </a:cxn>
                </a:cxnLst>
                <a:rect l="0" t="0" r="r" b="b"/>
                <a:pathLst>
                  <a:path w="215" h="592">
                    <a:moveTo>
                      <a:pt x="198" y="85"/>
                    </a:moveTo>
                    <a:lnTo>
                      <a:pt x="189" y="38"/>
                    </a:lnTo>
                    <a:lnTo>
                      <a:pt x="165" y="0"/>
                    </a:lnTo>
                    <a:lnTo>
                      <a:pt x="139" y="0"/>
                    </a:lnTo>
                    <a:lnTo>
                      <a:pt x="95" y="32"/>
                    </a:lnTo>
                    <a:lnTo>
                      <a:pt x="63" y="71"/>
                    </a:lnTo>
                    <a:lnTo>
                      <a:pt x="35" y="174"/>
                    </a:lnTo>
                    <a:lnTo>
                      <a:pt x="12" y="270"/>
                    </a:lnTo>
                    <a:lnTo>
                      <a:pt x="0" y="384"/>
                    </a:lnTo>
                    <a:lnTo>
                      <a:pt x="0" y="457"/>
                    </a:lnTo>
                    <a:lnTo>
                      <a:pt x="12" y="511"/>
                    </a:lnTo>
                    <a:lnTo>
                      <a:pt x="30" y="566"/>
                    </a:lnTo>
                    <a:lnTo>
                      <a:pt x="68" y="588"/>
                    </a:lnTo>
                    <a:lnTo>
                      <a:pt x="97" y="592"/>
                    </a:lnTo>
                    <a:lnTo>
                      <a:pt x="151" y="588"/>
                    </a:lnTo>
                    <a:lnTo>
                      <a:pt x="179" y="541"/>
                    </a:lnTo>
                    <a:lnTo>
                      <a:pt x="208" y="486"/>
                    </a:lnTo>
                    <a:lnTo>
                      <a:pt x="215" y="415"/>
                    </a:lnTo>
                    <a:lnTo>
                      <a:pt x="215" y="338"/>
                    </a:lnTo>
                    <a:lnTo>
                      <a:pt x="205" y="187"/>
                    </a:lnTo>
                    <a:lnTo>
                      <a:pt x="198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1" name="Freeform 51"/>
              <p:cNvSpPr>
                <a:spLocks/>
              </p:cNvSpPr>
              <p:nvPr/>
            </p:nvSpPr>
            <p:spPr bwMode="auto">
              <a:xfrm flipH="1">
                <a:off x="1305" y="2678"/>
                <a:ext cx="237" cy="574"/>
              </a:xfrm>
              <a:custGeom>
                <a:avLst/>
                <a:gdLst/>
                <a:ahLst/>
                <a:cxnLst>
                  <a:cxn ang="0">
                    <a:pos x="308" y="129"/>
                  </a:cxn>
                  <a:cxn ang="0">
                    <a:pos x="426" y="0"/>
                  </a:cxn>
                  <a:cxn ang="0">
                    <a:pos x="516" y="10"/>
                  </a:cxn>
                  <a:cxn ang="0">
                    <a:pos x="555" y="79"/>
                  </a:cxn>
                  <a:cxn ang="0">
                    <a:pos x="506" y="169"/>
                  </a:cxn>
                  <a:cxn ang="0">
                    <a:pos x="357" y="297"/>
                  </a:cxn>
                  <a:cxn ang="0">
                    <a:pos x="239" y="417"/>
                  </a:cxn>
                  <a:cxn ang="0">
                    <a:pos x="89" y="535"/>
                  </a:cxn>
                  <a:cxn ang="0">
                    <a:pos x="89" y="594"/>
                  </a:cxn>
                  <a:cxn ang="0">
                    <a:pos x="119" y="684"/>
                  </a:cxn>
                  <a:cxn ang="0">
                    <a:pos x="308" y="832"/>
                  </a:cxn>
                  <a:cxn ang="0">
                    <a:pos x="387" y="921"/>
                  </a:cxn>
                  <a:cxn ang="0">
                    <a:pos x="396" y="970"/>
                  </a:cxn>
                  <a:cxn ang="0">
                    <a:pos x="366" y="1029"/>
                  </a:cxn>
                  <a:cxn ang="0">
                    <a:pos x="308" y="1089"/>
                  </a:cxn>
                  <a:cxn ang="0">
                    <a:pos x="288" y="1207"/>
                  </a:cxn>
                  <a:cxn ang="0">
                    <a:pos x="327" y="1317"/>
                  </a:cxn>
                  <a:cxn ang="0">
                    <a:pos x="317" y="1347"/>
                  </a:cxn>
                  <a:cxn ang="0">
                    <a:pos x="267" y="1326"/>
                  </a:cxn>
                  <a:cxn ang="0">
                    <a:pos x="239" y="1237"/>
                  </a:cxn>
                  <a:cxn ang="0">
                    <a:pos x="239" y="1119"/>
                  </a:cxn>
                  <a:cxn ang="0">
                    <a:pos x="278" y="1039"/>
                  </a:cxn>
                  <a:cxn ang="0">
                    <a:pos x="327" y="951"/>
                  </a:cxn>
                  <a:cxn ang="0">
                    <a:pos x="297" y="921"/>
                  </a:cxn>
                  <a:cxn ang="0">
                    <a:pos x="198" y="822"/>
                  </a:cxn>
                  <a:cxn ang="0">
                    <a:pos x="80" y="742"/>
                  </a:cxn>
                  <a:cxn ang="0">
                    <a:pos x="0" y="643"/>
                  </a:cxn>
                  <a:cxn ang="0">
                    <a:pos x="0" y="495"/>
                  </a:cxn>
                  <a:cxn ang="0">
                    <a:pos x="50" y="426"/>
                  </a:cxn>
                  <a:cxn ang="0">
                    <a:pos x="159" y="357"/>
                  </a:cxn>
                  <a:cxn ang="0">
                    <a:pos x="267" y="228"/>
                  </a:cxn>
                  <a:cxn ang="0">
                    <a:pos x="308" y="129"/>
                  </a:cxn>
                </a:cxnLst>
                <a:rect l="0" t="0" r="r" b="b"/>
                <a:pathLst>
                  <a:path w="555" h="1347">
                    <a:moveTo>
                      <a:pt x="308" y="129"/>
                    </a:moveTo>
                    <a:lnTo>
                      <a:pt x="426" y="0"/>
                    </a:lnTo>
                    <a:lnTo>
                      <a:pt x="516" y="10"/>
                    </a:lnTo>
                    <a:lnTo>
                      <a:pt x="555" y="79"/>
                    </a:lnTo>
                    <a:lnTo>
                      <a:pt x="506" y="169"/>
                    </a:lnTo>
                    <a:lnTo>
                      <a:pt x="357" y="297"/>
                    </a:lnTo>
                    <a:lnTo>
                      <a:pt x="239" y="417"/>
                    </a:lnTo>
                    <a:lnTo>
                      <a:pt x="89" y="535"/>
                    </a:lnTo>
                    <a:lnTo>
                      <a:pt x="89" y="594"/>
                    </a:lnTo>
                    <a:lnTo>
                      <a:pt x="119" y="684"/>
                    </a:lnTo>
                    <a:lnTo>
                      <a:pt x="308" y="832"/>
                    </a:lnTo>
                    <a:lnTo>
                      <a:pt x="387" y="921"/>
                    </a:lnTo>
                    <a:lnTo>
                      <a:pt x="396" y="970"/>
                    </a:lnTo>
                    <a:lnTo>
                      <a:pt x="366" y="1029"/>
                    </a:lnTo>
                    <a:lnTo>
                      <a:pt x="308" y="1089"/>
                    </a:lnTo>
                    <a:lnTo>
                      <a:pt x="288" y="1207"/>
                    </a:lnTo>
                    <a:lnTo>
                      <a:pt x="327" y="1317"/>
                    </a:lnTo>
                    <a:lnTo>
                      <a:pt x="317" y="1347"/>
                    </a:lnTo>
                    <a:lnTo>
                      <a:pt x="267" y="1326"/>
                    </a:lnTo>
                    <a:lnTo>
                      <a:pt x="239" y="1237"/>
                    </a:lnTo>
                    <a:lnTo>
                      <a:pt x="239" y="1119"/>
                    </a:lnTo>
                    <a:lnTo>
                      <a:pt x="278" y="1039"/>
                    </a:lnTo>
                    <a:lnTo>
                      <a:pt x="327" y="951"/>
                    </a:lnTo>
                    <a:lnTo>
                      <a:pt x="297" y="921"/>
                    </a:lnTo>
                    <a:lnTo>
                      <a:pt x="198" y="822"/>
                    </a:lnTo>
                    <a:lnTo>
                      <a:pt x="80" y="742"/>
                    </a:lnTo>
                    <a:lnTo>
                      <a:pt x="0" y="643"/>
                    </a:lnTo>
                    <a:lnTo>
                      <a:pt x="0" y="495"/>
                    </a:lnTo>
                    <a:lnTo>
                      <a:pt x="50" y="426"/>
                    </a:lnTo>
                    <a:lnTo>
                      <a:pt x="159" y="357"/>
                    </a:lnTo>
                    <a:lnTo>
                      <a:pt x="267" y="228"/>
                    </a:lnTo>
                    <a:lnTo>
                      <a:pt x="308" y="1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2" name="Freeform 52"/>
              <p:cNvSpPr>
                <a:spLocks/>
              </p:cNvSpPr>
              <p:nvPr/>
            </p:nvSpPr>
            <p:spPr bwMode="auto">
              <a:xfrm flipH="1">
                <a:off x="1060" y="2365"/>
                <a:ext cx="263" cy="296"/>
              </a:xfrm>
              <a:custGeom>
                <a:avLst/>
                <a:gdLst/>
                <a:ahLst/>
                <a:cxnLst>
                  <a:cxn ang="0">
                    <a:pos x="208" y="693"/>
                  </a:cxn>
                  <a:cxn ang="0">
                    <a:pos x="129" y="693"/>
                  </a:cxn>
                  <a:cxn ang="0">
                    <a:pos x="49" y="654"/>
                  </a:cxn>
                  <a:cxn ang="0">
                    <a:pos x="0" y="545"/>
                  </a:cxn>
                  <a:cxn ang="0">
                    <a:pos x="0" y="357"/>
                  </a:cxn>
                  <a:cxn ang="0">
                    <a:pos x="69" y="149"/>
                  </a:cxn>
                  <a:cxn ang="0">
                    <a:pos x="178" y="11"/>
                  </a:cxn>
                  <a:cxn ang="0">
                    <a:pos x="277" y="0"/>
                  </a:cxn>
                  <a:cxn ang="0">
                    <a:pos x="397" y="20"/>
                  </a:cxn>
                  <a:cxn ang="0">
                    <a:pos x="456" y="110"/>
                  </a:cxn>
                  <a:cxn ang="0">
                    <a:pos x="477" y="198"/>
                  </a:cxn>
                  <a:cxn ang="0">
                    <a:pos x="456" y="317"/>
                  </a:cxn>
                  <a:cxn ang="0">
                    <a:pos x="436" y="426"/>
                  </a:cxn>
                  <a:cxn ang="0">
                    <a:pos x="556" y="525"/>
                  </a:cxn>
                  <a:cxn ang="0">
                    <a:pos x="616" y="584"/>
                  </a:cxn>
                  <a:cxn ang="0">
                    <a:pos x="616" y="624"/>
                  </a:cxn>
                  <a:cxn ang="0">
                    <a:pos x="586" y="624"/>
                  </a:cxn>
                  <a:cxn ang="0">
                    <a:pos x="417" y="495"/>
                  </a:cxn>
                  <a:cxn ang="0">
                    <a:pos x="357" y="584"/>
                  </a:cxn>
                  <a:cxn ang="0">
                    <a:pos x="258" y="663"/>
                  </a:cxn>
                  <a:cxn ang="0">
                    <a:pos x="208" y="693"/>
                  </a:cxn>
                </a:cxnLst>
                <a:rect l="0" t="0" r="r" b="b"/>
                <a:pathLst>
                  <a:path w="616" h="693">
                    <a:moveTo>
                      <a:pt x="208" y="693"/>
                    </a:moveTo>
                    <a:lnTo>
                      <a:pt x="129" y="693"/>
                    </a:lnTo>
                    <a:lnTo>
                      <a:pt x="49" y="654"/>
                    </a:lnTo>
                    <a:lnTo>
                      <a:pt x="0" y="545"/>
                    </a:lnTo>
                    <a:lnTo>
                      <a:pt x="0" y="357"/>
                    </a:lnTo>
                    <a:lnTo>
                      <a:pt x="69" y="149"/>
                    </a:lnTo>
                    <a:lnTo>
                      <a:pt x="178" y="11"/>
                    </a:lnTo>
                    <a:lnTo>
                      <a:pt x="277" y="0"/>
                    </a:lnTo>
                    <a:lnTo>
                      <a:pt x="397" y="20"/>
                    </a:lnTo>
                    <a:lnTo>
                      <a:pt x="456" y="110"/>
                    </a:lnTo>
                    <a:lnTo>
                      <a:pt x="477" y="198"/>
                    </a:lnTo>
                    <a:lnTo>
                      <a:pt x="456" y="317"/>
                    </a:lnTo>
                    <a:lnTo>
                      <a:pt x="436" y="426"/>
                    </a:lnTo>
                    <a:lnTo>
                      <a:pt x="556" y="525"/>
                    </a:lnTo>
                    <a:lnTo>
                      <a:pt x="616" y="584"/>
                    </a:lnTo>
                    <a:lnTo>
                      <a:pt x="616" y="624"/>
                    </a:lnTo>
                    <a:lnTo>
                      <a:pt x="586" y="624"/>
                    </a:lnTo>
                    <a:lnTo>
                      <a:pt x="417" y="495"/>
                    </a:lnTo>
                    <a:lnTo>
                      <a:pt x="357" y="584"/>
                    </a:lnTo>
                    <a:lnTo>
                      <a:pt x="258" y="663"/>
                    </a:lnTo>
                    <a:lnTo>
                      <a:pt x="208" y="69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3" name="Freeform 53"/>
              <p:cNvSpPr>
                <a:spLocks/>
              </p:cNvSpPr>
              <p:nvPr/>
            </p:nvSpPr>
            <p:spPr bwMode="auto">
              <a:xfrm rot="20859836" flipH="1">
                <a:off x="1212" y="3169"/>
                <a:ext cx="216" cy="671"/>
              </a:xfrm>
              <a:custGeom>
                <a:avLst/>
                <a:gdLst/>
                <a:ahLst/>
                <a:cxnLst>
                  <a:cxn ang="0">
                    <a:pos x="167" y="484"/>
                  </a:cxn>
                  <a:cxn ang="0">
                    <a:pos x="158" y="316"/>
                  </a:cxn>
                  <a:cxn ang="0">
                    <a:pos x="137" y="109"/>
                  </a:cxn>
                  <a:cxn ang="0">
                    <a:pos x="227" y="0"/>
                  </a:cxn>
                  <a:cxn ang="0">
                    <a:pos x="344" y="49"/>
                  </a:cxn>
                  <a:cxn ang="0">
                    <a:pos x="374" y="297"/>
                  </a:cxn>
                  <a:cxn ang="0">
                    <a:pos x="374" y="523"/>
                  </a:cxn>
                  <a:cxn ang="0">
                    <a:pos x="344" y="810"/>
                  </a:cxn>
                  <a:cxn ang="0">
                    <a:pos x="266" y="988"/>
                  </a:cxn>
                  <a:cxn ang="0">
                    <a:pos x="206" y="1167"/>
                  </a:cxn>
                  <a:cxn ang="0">
                    <a:pos x="128" y="1285"/>
                  </a:cxn>
                  <a:cxn ang="0">
                    <a:pos x="128" y="1333"/>
                  </a:cxn>
                  <a:cxn ang="0">
                    <a:pos x="266" y="1363"/>
                  </a:cxn>
                  <a:cxn ang="0">
                    <a:pos x="384" y="1413"/>
                  </a:cxn>
                  <a:cxn ang="0">
                    <a:pos x="503" y="1522"/>
                  </a:cxn>
                  <a:cxn ang="0">
                    <a:pos x="473" y="1551"/>
                  </a:cxn>
                  <a:cxn ang="0">
                    <a:pos x="374" y="1572"/>
                  </a:cxn>
                  <a:cxn ang="0">
                    <a:pos x="305" y="1531"/>
                  </a:cxn>
                  <a:cxn ang="0">
                    <a:pos x="177" y="1432"/>
                  </a:cxn>
                  <a:cxn ang="0">
                    <a:pos x="68" y="1374"/>
                  </a:cxn>
                  <a:cxn ang="0">
                    <a:pos x="9" y="1363"/>
                  </a:cxn>
                  <a:cxn ang="0">
                    <a:pos x="0" y="1294"/>
                  </a:cxn>
                  <a:cxn ang="0">
                    <a:pos x="78" y="1186"/>
                  </a:cxn>
                  <a:cxn ang="0">
                    <a:pos x="158" y="1096"/>
                  </a:cxn>
                  <a:cxn ang="0">
                    <a:pos x="216" y="958"/>
                  </a:cxn>
                  <a:cxn ang="0">
                    <a:pos x="246" y="790"/>
                  </a:cxn>
                  <a:cxn ang="0">
                    <a:pos x="227" y="633"/>
                  </a:cxn>
                  <a:cxn ang="0">
                    <a:pos x="177" y="435"/>
                  </a:cxn>
                  <a:cxn ang="0">
                    <a:pos x="167" y="484"/>
                  </a:cxn>
                </a:cxnLst>
                <a:rect l="0" t="0" r="r" b="b"/>
                <a:pathLst>
                  <a:path w="503" h="1572">
                    <a:moveTo>
                      <a:pt x="167" y="484"/>
                    </a:moveTo>
                    <a:lnTo>
                      <a:pt x="158" y="316"/>
                    </a:lnTo>
                    <a:lnTo>
                      <a:pt x="137" y="109"/>
                    </a:lnTo>
                    <a:lnTo>
                      <a:pt x="227" y="0"/>
                    </a:lnTo>
                    <a:lnTo>
                      <a:pt x="344" y="49"/>
                    </a:lnTo>
                    <a:lnTo>
                      <a:pt x="374" y="297"/>
                    </a:lnTo>
                    <a:lnTo>
                      <a:pt x="374" y="523"/>
                    </a:lnTo>
                    <a:lnTo>
                      <a:pt x="344" y="810"/>
                    </a:lnTo>
                    <a:lnTo>
                      <a:pt x="266" y="988"/>
                    </a:lnTo>
                    <a:lnTo>
                      <a:pt x="206" y="1167"/>
                    </a:lnTo>
                    <a:lnTo>
                      <a:pt x="128" y="1285"/>
                    </a:lnTo>
                    <a:lnTo>
                      <a:pt x="128" y="1333"/>
                    </a:lnTo>
                    <a:lnTo>
                      <a:pt x="266" y="1363"/>
                    </a:lnTo>
                    <a:lnTo>
                      <a:pt x="384" y="1413"/>
                    </a:lnTo>
                    <a:lnTo>
                      <a:pt x="503" y="1522"/>
                    </a:lnTo>
                    <a:lnTo>
                      <a:pt x="473" y="1551"/>
                    </a:lnTo>
                    <a:lnTo>
                      <a:pt x="374" y="1572"/>
                    </a:lnTo>
                    <a:lnTo>
                      <a:pt x="305" y="1531"/>
                    </a:lnTo>
                    <a:lnTo>
                      <a:pt x="177" y="1432"/>
                    </a:lnTo>
                    <a:lnTo>
                      <a:pt x="68" y="1374"/>
                    </a:lnTo>
                    <a:lnTo>
                      <a:pt x="9" y="1363"/>
                    </a:lnTo>
                    <a:lnTo>
                      <a:pt x="0" y="1294"/>
                    </a:lnTo>
                    <a:lnTo>
                      <a:pt x="78" y="1186"/>
                    </a:lnTo>
                    <a:lnTo>
                      <a:pt x="158" y="1096"/>
                    </a:lnTo>
                    <a:lnTo>
                      <a:pt x="216" y="958"/>
                    </a:lnTo>
                    <a:lnTo>
                      <a:pt x="246" y="790"/>
                    </a:lnTo>
                    <a:lnTo>
                      <a:pt x="227" y="633"/>
                    </a:lnTo>
                    <a:lnTo>
                      <a:pt x="177" y="435"/>
                    </a:lnTo>
                    <a:lnTo>
                      <a:pt x="167" y="4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4" name="Freeform 54"/>
              <p:cNvSpPr>
                <a:spLocks/>
              </p:cNvSpPr>
              <p:nvPr/>
            </p:nvSpPr>
            <p:spPr bwMode="auto">
              <a:xfrm rot="19985680" flipH="1">
                <a:off x="965" y="2304"/>
                <a:ext cx="340" cy="18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1975" name="Group 55"/>
              <p:cNvGrpSpPr>
                <a:grpSpLocks/>
              </p:cNvGrpSpPr>
              <p:nvPr/>
            </p:nvGrpSpPr>
            <p:grpSpPr bwMode="auto">
              <a:xfrm flipH="1">
                <a:off x="1095" y="3003"/>
                <a:ext cx="270" cy="248"/>
                <a:chOff x="3450" y="3330"/>
                <a:chExt cx="210" cy="194"/>
              </a:xfrm>
            </p:grpSpPr>
            <p:sp>
              <p:nvSpPr>
                <p:cNvPr id="81976" name="Freeform 56"/>
                <p:cNvSpPr>
                  <a:spLocks/>
                </p:cNvSpPr>
                <p:nvPr/>
              </p:nvSpPr>
              <p:spPr bwMode="auto">
                <a:xfrm flipH="1">
                  <a:off x="3465" y="333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1977" name="Freeform 57"/>
                <p:cNvSpPr>
                  <a:spLocks/>
                </p:cNvSpPr>
                <p:nvPr/>
              </p:nvSpPr>
              <p:spPr bwMode="auto">
                <a:xfrm rot="1713776" flipH="1">
                  <a:off x="3450" y="337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2014" name="Group 94"/>
          <p:cNvGrpSpPr>
            <a:grpSpLocks/>
          </p:cNvGrpSpPr>
          <p:nvPr/>
        </p:nvGrpSpPr>
        <p:grpSpPr bwMode="auto">
          <a:xfrm>
            <a:off x="3429000" y="2438400"/>
            <a:ext cx="3124200" cy="3810000"/>
            <a:chOff x="2160" y="1536"/>
            <a:chExt cx="1968" cy="2400"/>
          </a:xfrm>
        </p:grpSpPr>
        <p:sp>
          <p:nvSpPr>
            <p:cNvPr id="81939" name="AutoShape 19"/>
            <p:cNvSpPr>
              <a:spLocks noChangeArrowheads="1"/>
            </p:cNvSpPr>
            <p:nvPr/>
          </p:nvSpPr>
          <p:spPr bwMode="auto">
            <a:xfrm>
              <a:off x="2160" y="1536"/>
              <a:ext cx="1968" cy="438"/>
            </a:xfrm>
            <a:prstGeom prst="wedgeRoundRectCallout">
              <a:avLst>
                <a:gd name="adj1" fmla="val -407"/>
                <a:gd name="adj2" fmla="val 125343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This shows how long the batch has been running.</a:t>
              </a:r>
            </a:p>
          </p:txBody>
        </p:sp>
        <p:grpSp>
          <p:nvGrpSpPr>
            <p:cNvPr id="81978" name="Group 58"/>
            <p:cNvGrpSpPr>
              <a:grpSpLocks/>
            </p:cNvGrpSpPr>
            <p:nvPr/>
          </p:nvGrpSpPr>
          <p:grpSpPr bwMode="auto">
            <a:xfrm>
              <a:off x="2640" y="2400"/>
              <a:ext cx="870" cy="1536"/>
              <a:chOff x="672" y="2304"/>
              <a:chExt cx="870" cy="1536"/>
            </a:xfrm>
          </p:grpSpPr>
          <p:sp>
            <p:nvSpPr>
              <p:cNvPr id="81979" name="Freeform 59"/>
              <p:cNvSpPr>
                <a:spLocks/>
              </p:cNvSpPr>
              <p:nvPr/>
            </p:nvSpPr>
            <p:spPr bwMode="auto">
              <a:xfrm flipH="1">
                <a:off x="672" y="2694"/>
                <a:ext cx="571" cy="34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8" y="30"/>
                  </a:cxn>
                  <a:cxn ang="0">
                    <a:pos x="495" y="258"/>
                  </a:cxn>
                  <a:cxn ang="0">
                    <a:pos x="702" y="367"/>
                  </a:cxn>
                  <a:cxn ang="0">
                    <a:pos x="1018" y="565"/>
                  </a:cxn>
                  <a:cxn ang="0">
                    <a:pos x="1336" y="753"/>
                  </a:cxn>
                  <a:cxn ang="0">
                    <a:pos x="1336" y="802"/>
                  </a:cxn>
                  <a:cxn ang="0">
                    <a:pos x="1287" y="813"/>
                  </a:cxn>
                  <a:cxn ang="0">
                    <a:pos x="1089" y="684"/>
                  </a:cxn>
                  <a:cxn ang="0">
                    <a:pos x="1039" y="684"/>
                  </a:cxn>
                  <a:cxn ang="0">
                    <a:pos x="1009" y="723"/>
                  </a:cxn>
                  <a:cxn ang="0">
                    <a:pos x="949" y="753"/>
                  </a:cxn>
                  <a:cxn ang="0">
                    <a:pos x="880" y="753"/>
                  </a:cxn>
                  <a:cxn ang="0">
                    <a:pos x="801" y="673"/>
                  </a:cxn>
                  <a:cxn ang="0">
                    <a:pos x="771" y="574"/>
                  </a:cxn>
                  <a:cxn ang="0">
                    <a:pos x="792" y="495"/>
                  </a:cxn>
                  <a:cxn ang="0">
                    <a:pos x="652" y="417"/>
                  </a:cxn>
                  <a:cxn ang="0">
                    <a:pos x="474" y="346"/>
                  </a:cxn>
                  <a:cxn ang="0">
                    <a:pos x="286" y="268"/>
                  </a:cxn>
                  <a:cxn ang="0">
                    <a:pos x="148" y="219"/>
                  </a:cxn>
                  <a:cxn ang="0">
                    <a:pos x="39" y="139"/>
                  </a:cxn>
                  <a:cxn ang="0">
                    <a:pos x="0" y="60"/>
                  </a:cxn>
                  <a:cxn ang="0">
                    <a:pos x="58" y="0"/>
                  </a:cxn>
                </a:cxnLst>
                <a:rect l="0" t="0" r="r" b="b"/>
                <a:pathLst>
                  <a:path w="1336" h="813">
                    <a:moveTo>
                      <a:pt x="58" y="0"/>
                    </a:moveTo>
                    <a:lnTo>
                      <a:pt x="148" y="30"/>
                    </a:lnTo>
                    <a:lnTo>
                      <a:pt x="495" y="258"/>
                    </a:lnTo>
                    <a:lnTo>
                      <a:pt x="702" y="367"/>
                    </a:lnTo>
                    <a:lnTo>
                      <a:pt x="1018" y="565"/>
                    </a:lnTo>
                    <a:lnTo>
                      <a:pt x="1336" y="753"/>
                    </a:lnTo>
                    <a:lnTo>
                      <a:pt x="1336" y="802"/>
                    </a:lnTo>
                    <a:lnTo>
                      <a:pt x="1287" y="813"/>
                    </a:lnTo>
                    <a:lnTo>
                      <a:pt x="1089" y="684"/>
                    </a:lnTo>
                    <a:lnTo>
                      <a:pt x="1039" y="684"/>
                    </a:lnTo>
                    <a:lnTo>
                      <a:pt x="1009" y="723"/>
                    </a:lnTo>
                    <a:lnTo>
                      <a:pt x="949" y="753"/>
                    </a:lnTo>
                    <a:lnTo>
                      <a:pt x="880" y="753"/>
                    </a:lnTo>
                    <a:lnTo>
                      <a:pt x="801" y="673"/>
                    </a:lnTo>
                    <a:lnTo>
                      <a:pt x="771" y="574"/>
                    </a:lnTo>
                    <a:lnTo>
                      <a:pt x="792" y="495"/>
                    </a:lnTo>
                    <a:lnTo>
                      <a:pt x="652" y="417"/>
                    </a:lnTo>
                    <a:lnTo>
                      <a:pt x="474" y="346"/>
                    </a:lnTo>
                    <a:lnTo>
                      <a:pt x="286" y="268"/>
                    </a:lnTo>
                    <a:lnTo>
                      <a:pt x="148" y="219"/>
                    </a:lnTo>
                    <a:lnTo>
                      <a:pt x="39" y="139"/>
                    </a:lnTo>
                    <a:lnTo>
                      <a:pt x="0" y="60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80" name="Freeform 60"/>
              <p:cNvSpPr>
                <a:spLocks/>
              </p:cNvSpPr>
              <p:nvPr/>
            </p:nvSpPr>
            <p:spPr bwMode="auto">
              <a:xfrm rot="725693" flipH="1">
                <a:off x="1043" y="3176"/>
                <a:ext cx="203" cy="628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28" y="50"/>
                  </a:cxn>
                  <a:cxn ang="0">
                    <a:pos x="258" y="119"/>
                  </a:cxn>
                  <a:cxn ang="0">
                    <a:pos x="298" y="297"/>
                  </a:cxn>
                  <a:cxn ang="0">
                    <a:pos x="307" y="534"/>
                  </a:cxn>
                  <a:cxn ang="0">
                    <a:pos x="277" y="860"/>
                  </a:cxn>
                  <a:cxn ang="0">
                    <a:pos x="189" y="1088"/>
                  </a:cxn>
                  <a:cxn ang="0">
                    <a:pos x="139" y="1187"/>
                  </a:cxn>
                  <a:cxn ang="0">
                    <a:pos x="139" y="1275"/>
                  </a:cxn>
                  <a:cxn ang="0">
                    <a:pos x="337" y="1335"/>
                  </a:cxn>
                  <a:cxn ang="0">
                    <a:pos x="466" y="1394"/>
                  </a:cxn>
                  <a:cxn ang="0">
                    <a:pos x="475" y="1424"/>
                  </a:cxn>
                  <a:cxn ang="0">
                    <a:pos x="426" y="1473"/>
                  </a:cxn>
                  <a:cxn ang="0">
                    <a:pos x="298" y="1473"/>
                  </a:cxn>
                  <a:cxn ang="0">
                    <a:pos x="228" y="1413"/>
                  </a:cxn>
                  <a:cxn ang="0">
                    <a:pos x="150" y="1365"/>
                  </a:cxn>
                  <a:cxn ang="0">
                    <a:pos x="79" y="1305"/>
                  </a:cxn>
                  <a:cxn ang="0">
                    <a:pos x="0" y="1275"/>
                  </a:cxn>
                  <a:cxn ang="0">
                    <a:pos x="10" y="1236"/>
                  </a:cxn>
                  <a:cxn ang="0">
                    <a:pos x="79" y="1157"/>
                  </a:cxn>
                  <a:cxn ang="0">
                    <a:pos x="150" y="1049"/>
                  </a:cxn>
                  <a:cxn ang="0">
                    <a:pos x="208" y="900"/>
                  </a:cxn>
                  <a:cxn ang="0">
                    <a:pos x="228" y="713"/>
                  </a:cxn>
                  <a:cxn ang="0">
                    <a:pos x="208" y="504"/>
                  </a:cxn>
                  <a:cxn ang="0">
                    <a:pos x="150" y="336"/>
                  </a:cxn>
                  <a:cxn ang="0">
                    <a:pos x="90" y="257"/>
                  </a:cxn>
                  <a:cxn ang="0">
                    <a:pos x="51" y="129"/>
                  </a:cxn>
                  <a:cxn ang="0">
                    <a:pos x="139" y="0"/>
                  </a:cxn>
                </a:cxnLst>
                <a:rect l="0" t="0" r="r" b="b"/>
                <a:pathLst>
                  <a:path w="475" h="1473">
                    <a:moveTo>
                      <a:pt x="139" y="0"/>
                    </a:moveTo>
                    <a:lnTo>
                      <a:pt x="228" y="50"/>
                    </a:lnTo>
                    <a:lnTo>
                      <a:pt x="258" y="119"/>
                    </a:lnTo>
                    <a:lnTo>
                      <a:pt x="298" y="297"/>
                    </a:lnTo>
                    <a:lnTo>
                      <a:pt x="307" y="534"/>
                    </a:lnTo>
                    <a:lnTo>
                      <a:pt x="277" y="860"/>
                    </a:lnTo>
                    <a:lnTo>
                      <a:pt x="189" y="1088"/>
                    </a:lnTo>
                    <a:lnTo>
                      <a:pt x="139" y="1187"/>
                    </a:lnTo>
                    <a:lnTo>
                      <a:pt x="139" y="1275"/>
                    </a:lnTo>
                    <a:lnTo>
                      <a:pt x="337" y="1335"/>
                    </a:lnTo>
                    <a:lnTo>
                      <a:pt x="466" y="1394"/>
                    </a:lnTo>
                    <a:lnTo>
                      <a:pt x="475" y="1424"/>
                    </a:lnTo>
                    <a:lnTo>
                      <a:pt x="426" y="1473"/>
                    </a:lnTo>
                    <a:lnTo>
                      <a:pt x="298" y="1473"/>
                    </a:lnTo>
                    <a:lnTo>
                      <a:pt x="228" y="1413"/>
                    </a:lnTo>
                    <a:lnTo>
                      <a:pt x="150" y="1365"/>
                    </a:lnTo>
                    <a:lnTo>
                      <a:pt x="79" y="1305"/>
                    </a:lnTo>
                    <a:lnTo>
                      <a:pt x="0" y="1275"/>
                    </a:lnTo>
                    <a:lnTo>
                      <a:pt x="10" y="1236"/>
                    </a:lnTo>
                    <a:lnTo>
                      <a:pt x="79" y="1157"/>
                    </a:lnTo>
                    <a:lnTo>
                      <a:pt x="150" y="1049"/>
                    </a:lnTo>
                    <a:lnTo>
                      <a:pt x="208" y="900"/>
                    </a:lnTo>
                    <a:lnTo>
                      <a:pt x="228" y="713"/>
                    </a:lnTo>
                    <a:lnTo>
                      <a:pt x="208" y="504"/>
                    </a:lnTo>
                    <a:lnTo>
                      <a:pt x="150" y="336"/>
                    </a:lnTo>
                    <a:lnTo>
                      <a:pt x="90" y="257"/>
                    </a:lnTo>
                    <a:lnTo>
                      <a:pt x="51" y="129"/>
                    </a:lnTo>
                    <a:lnTo>
                      <a:pt x="13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81" name="Freeform 61"/>
              <p:cNvSpPr>
                <a:spLocks/>
              </p:cNvSpPr>
              <p:nvPr/>
            </p:nvSpPr>
            <p:spPr bwMode="auto">
              <a:xfrm>
                <a:off x="1121" y="2680"/>
                <a:ext cx="215" cy="592"/>
              </a:xfrm>
              <a:custGeom>
                <a:avLst/>
                <a:gdLst/>
                <a:ahLst/>
                <a:cxnLst>
                  <a:cxn ang="0">
                    <a:pos x="198" y="85"/>
                  </a:cxn>
                  <a:cxn ang="0">
                    <a:pos x="189" y="38"/>
                  </a:cxn>
                  <a:cxn ang="0">
                    <a:pos x="165" y="0"/>
                  </a:cxn>
                  <a:cxn ang="0">
                    <a:pos x="139" y="0"/>
                  </a:cxn>
                  <a:cxn ang="0">
                    <a:pos x="95" y="32"/>
                  </a:cxn>
                  <a:cxn ang="0">
                    <a:pos x="63" y="71"/>
                  </a:cxn>
                  <a:cxn ang="0">
                    <a:pos x="35" y="174"/>
                  </a:cxn>
                  <a:cxn ang="0">
                    <a:pos x="12" y="270"/>
                  </a:cxn>
                  <a:cxn ang="0">
                    <a:pos x="0" y="384"/>
                  </a:cxn>
                  <a:cxn ang="0">
                    <a:pos x="0" y="457"/>
                  </a:cxn>
                  <a:cxn ang="0">
                    <a:pos x="12" y="511"/>
                  </a:cxn>
                  <a:cxn ang="0">
                    <a:pos x="30" y="566"/>
                  </a:cxn>
                  <a:cxn ang="0">
                    <a:pos x="68" y="588"/>
                  </a:cxn>
                  <a:cxn ang="0">
                    <a:pos x="97" y="592"/>
                  </a:cxn>
                  <a:cxn ang="0">
                    <a:pos x="151" y="588"/>
                  </a:cxn>
                  <a:cxn ang="0">
                    <a:pos x="179" y="541"/>
                  </a:cxn>
                  <a:cxn ang="0">
                    <a:pos x="208" y="486"/>
                  </a:cxn>
                  <a:cxn ang="0">
                    <a:pos x="215" y="415"/>
                  </a:cxn>
                  <a:cxn ang="0">
                    <a:pos x="215" y="338"/>
                  </a:cxn>
                  <a:cxn ang="0">
                    <a:pos x="205" y="187"/>
                  </a:cxn>
                  <a:cxn ang="0">
                    <a:pos x="198" y="85"/>
                  </a:cxn>
                </a:cxnLst>
                <a:rect l="0" t="0" r="r" b="b"/>
                <a:pathLst>
                  <a:path w="215" h="592">
                    <a:moveTo>
                      <a:pt x="198" y="85"/>
                    </a:moveTo>
                    <a:lnTo>
                      <a:pt x="189" y="38"/>
                    </a:lnTo>
                    <a:lnTo>
                      <a:pt x="165" y="0"/>
                    </a:lnTo>
                    <a:lnTo>
                      <a:pt x="139" y="0"/>
                    </a:lnTo>
                    <a:lnTo>
                      <a:pt x="95" y="32"/>
                    </a:lnTo>
                    <a:lnTo>
                      <a:pt x="63" y="71"/>
                    </a:lnTo>
                    <a:lnTo>
                      <a:pt x="35" y="174"/>
                    </a:lnTo>
                    <a:lnTo>
                      <a:pt x="12" y="270"/>
                    </a:lnTo>
                    <a:lnTo>
                      <a:pt x="0" y="384"/>
                    </a:lnTo>
                    <a:lnTo>
                      <a:pt x="0" y="457"/>
                    </a:lnTo>
                    <a:lnTo>
                      <a:pt x="12" y="511"/>
                    </a:lnTo>
                    <a:lnTo>
                      <a:pt x="30" y="566"/>
                    </a:lnTo>
                    <a:lnTo>
                      <a:pt x="68" y="588"/>
                    </a:lnTo>
                    <a:lnTo>
                      <a:pt x="97" y="592"/>
                    </a:lnTo>
                    <a:lnTo>
                      <a:pt x="151" y="588"/>
                    </a:lnTo>
                    <a:lnTo>
                      <a:pt x="179" y="541"/>
                    </a:lnTo>
                    <a:lnTo>
                      <a:pt x="208" y="486"/>
                    </a:lnTo>
                    <a:lnTo>
                      <a:pt x="215" y="415"/>
                    </a:lnTo>
                    <a:lnTo>
                      <a:pt x="215" y="338"/>
                    </a:lnTo>
                    <a:lnTo>
                      <a:pt x="205" y="187"/>
                    </a:lnTo>
                    <a:lnTo>
                      <a:pt x="198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82" name="Freeform 62"/>
              <p:cNvSpPr>
                <a:spLocks/>
              </p:cNvSpPr>
              <p:nvPr/>
            </p:nvSpPr>
            <p:spPr bwMode="auto">
              <a:xfrm flipH="1">
                <a:off x="1305" y="2678"/>
                <a:ext cx="237" cy="574"/>
              </a:xfrm>
              <a:custGeom>
                <a:avLst/>
                <a:gdLst/>
                <a:ahLst/>
                <a:cxnLst>
                  <a:cxn ang="0">
                    <a:pos x="308" y="129"/>
                  </a:cxn>
                  <a:cxn ang="0">
                    <a:pos x="426" y="0"/>
                  </a:cxn>
                  <a:cxn ang="0">
                    <a:pos x="516" y="10"/>
                  </a:cxn>
                  <a:cxn ang="0">
                    <a:pos x="555" y="79"/>
                  </a:cxn>
                  <a:cxn ang="0">
                    <a:pos x="506" y="169"/>
                  </a:cxn>
                  <a:cxn ang="0">
                    <a:pos x="357" y="297"/>
                  </a:cxn>
                  <a:cxn ang="0">
                    <a:pos x="239" y="417"/>
                  </a:cxn>
                  <a:cxn ang="0">
                    <a:pos x="89" y="535"/>
                  </a:cxn>
                  <a:cxn ang="0">
                    <a:pos x="89" y="594"/>
                  </a:cxn>
                  <a:cxn ang="0">
                    <a:pos x="119" y="684"/>
                  </a:cxn>
                  <a:cxn ang="0">
                    <a:pos x="308" y="832"/>
                  </a:cxn>
                  <a:cxn ang="0">
                    <a:pos x="387" y="921"/>
                  </a:cxn>
                  <a:cxn ang="0">
                    <a:pos x="396" y="970"/>
                  </a:cxn>
                  <a:cxn ang="0">
                    <a:pos x="366" y="1029"/>
                  </a:cxn>
                  <a:cxn ang="0">
                    <a:pos x="308" y="1089"/>
                  </a:cxn>
                  <a:cxn ang="0">
                    <a:pos x="288" y="1207"/>
                  </a:cxn>
                  <a:cxn ang="0">
                    <a:pos x="327" y="1317"/>
                  </a:cxn>
                  <a:cxn ang="0">
                    <a:pos x="317" y="1347"/>
                  </a:cxn>
                  <a:cxn ang="0">
                    <a:pos x="267" y="1326"/>
                  </a:cxn>
                  <a:cxn ang="0">
                    <a:pos x="239" y="1237"/>
                  </a:cxn>
                  <a:cxn ang="0">
                    <a:pos x="239" y="1119"/>
                  </a:cxn>
                  <a:cxn ang="0">
                    <a:pos x="278" y="1039"/>
                  </a:cxn>
                  <a:cxn ang="0">
                    <a:pos x="327" y="951"/>
                  </a:cxn>
                  <a:cxn ang="0">
                    <a:pos x="297" y="921"/>
                  </a:cxn>
                  <a:cxn ang="0">
                    <a:pos x="198" y="822"/>
                  </a:cxn>
                  <a:cxn ang="0">
                    <a:pos x="80" y="742"/>
                  </a:cxn>
                  <a:cxn ang="0">
                    <a:pos x="0" y="643"/>
                  </a:cxn>
                  <a:cxn ang="0">
                    <a:pos x="0" y="495"/>
                  </a:cxn>
                  <a:cxn ang="0">
                    <a:pos x="50" y="426"/>
                  </a:cxn>
                  <a:cxn ang="0">
                    <a:pos x="159" y="357"/>
                  </a:cxn>
                  <a:cxn ang="0">
                    <a:pos x="267" y="228"/>
                  </a:cxn>
                  <a:cxn ang="0">
                    <a:pos x="308" y="129"/>
                  </a:cxn>
                </a:cxnLst>
                <a:rect l="0" t="0" r="r" b="b"/>
                <a:pathLst>
                  <a:path w="555" h="1347">
                    <a:moveTo>
                      <a:pt x="308" y="129"/>
                    </a:moveTo>
                    <a:lnTo>
                      <a:pt x="426" y="0"/>
                    </a:lnTo>
                    <a:lnTo>
                      <a:pt x="516" y="10"/>
                    </a:lnTo>
                    <a:lnTo>
                      <a:pt x="555" y="79"/>
                    </a:lnTo>
                    <a:lnTo>
                      <a:pt x="506" y="169"/>
                    </a:lnTo>
                    <a:lnTo>
                      <a:pt x="357" y="297"/>
                    </a:lnTo>
                    <a:lnTo>
                      <a:pt x="239" y="417"/>
                    </a:lnTo>
                    <a:lnTo>
                      <a:pt x="89" y="535"/>
                    </a:lnTo>
                    <a:lnTo>
                      <a:pt x="89" y="594"/>
                    </a:lnTo>
                    <a:lnTo>
                      <a:pt x="119" y="684"/>
                    </a:lnTo>
                    <a:lnTo>
                      <a:pt x="308" y="832"/>
                    </a:lnTo>
                    <a:lnTo>
                      <a:pt x="387" y="921"/>
                    </a:lnTo>
                    <a:lnTo>
                      <a:pt x="396" y="970"/>
                    </a:lnTo>
                    <a:lnTo>
                      <a:pt x="366" y="1029"/>
                    </a:lnTo>
                    <a:lnTo>
                      <a:pt x="308" y="1089"/>
                    </a:lnTo>
                    <a:lnTo>
                      <a:pt x="288" y="1207"/>
                    </a:lnTo>
                    <a:lnTo>
                      <a:pt x="327" y="1317"/>
                    </a:lnTo>
                    <a:lnTo>
                      <a:pt x="317" y="1347"/>
                    </a:lnTo>
                    <a:lnTo>
                      <a:pt x="267" y="1326"/>
                    </a:lnTo>
                    <a:lnTo>
                      <a:pt x="239" y="1237"/>
                    </a:lnTo>
                    <a:lnTo>
                      <a:pt x="239" y="1119"/>
                    </a:lnTo>
                    <a:lnTo>
                      <a:pt x="278" y="1039"/>
                    </a:lnTo>
                    <a:lnTo>
                      <a:pt x="327" y="951"/>
                    </a:lnTo>
                    <a:lnTo>
                      <a:pt x="297" y="921"/>
                    </a:lnTo>
                    <a:lnTo>
                      <a:pt x="198" y="822"/>
                    </a:lnTo>
                    <a:lnTo>
                      <a:pt x="80" y="742"/>
                    </a:lnTo>
                    <a:lnTo>
                      <a:pt x="0" y="643"/>
                    </a:lnTo>
                    <a:lnTo>
                      <a:pt x="0" y="495"/>
                    </a:lnTo>
                    <a:lnTo>
                      <a:pt x="50" y="426"/>
                    </a:lnTo>
                    <a:lnTo>
                      <a:pt x="159" y="357"/>
                    </a:lnTo>
                    <a:lnTo>
                      <a:pt x="267" y="228"/>
                    </a:lnTo>
                    <a:lnTo>
                      <a:pt x="308" y="1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83" name="Freeform 63"/>
              <p:cNvSpPr>
                <a:spLocks/>
              </p:cNvSpPr>
              <p:nvPr/>
            </p:nvSpPr>
            <p:spPr bwMode="auto">
              <a:xfrm flipH="1">
                <a:off x="1060" y="2365"/>
                <a:ext cx="263" cy="296"/>
              </a:xfrm>
              <a:custGeom>
                <a:avLst/>
                <a:gdLst/>
                <a:ahLst/>
                <a:cxnLst>
                  <a:cxn ang="0">
                    <a:pos x="208" y="693"/>
                  </a:cxn>
                  <a:cxn ang="0">
                    <a:pos x="129" y="693"/>
                  </a:cxn>
                  <a:cxn ang="0">
                    <a:pos x="49" y="654"/>
                  </a:cxn>
                  <a:cxn ang="0">
                    <a:pos x="0" y="545"/>
                  </a:cxn>
                  <a:cxn ang="0">
                    <a:pos x="0" y="357"/>
                  </a:cxn>
                  <a:cxn ang="0">
                    <a:pos x="69" y="149"/>
                  </a:cxn>
                  <a:cxn ang="0">
                    <a:pos x="178" y="11"/>
                  </a:cxn>
                  <a:cxn ang="0">
                    <a:pos x="277" y="0"/>
                  </a:cxn>
                  <a:cxn ang="0">
                    <a:pos x="397" y="20"/>
                  </a:cxn>
                  <a:cxn ang="0">
                    <a:pos x="456" y="110"/>
                  </a:cxn>
                  <a:cxn ang="0">
                    <a:pos x="477" y="198"/>
                  </a:cxn>
                  <a:cxn ang="0">
                    <a:pos x="456" y="317"/>
                  </a:cxn>
                  <a:cxn ang="0">
                    <a:pos x="436" y="426"/>
                  </a:cxn>
                  <a:cxn ang="0">
                    <a:pos x="556" y="525"/>
                  </a:cxn>
                  <a:cxn ang="0">
                    <a:pos x="616" y="584"/>
                  </a:cxn>
                  <a:cxn ang="0">
                    <a:pos x="616" y="624"/>
                  </a:cxn>
                  <a:cxn ang="0">
                    <a:pos x="586" y="624"/>
                  </a:cxn>
                  <a:cxn ang="0">
                    <a:pos x="417" y="495"/>
                  </a:cxn>
                  <a:cxn ang="0">
                    <a:pos x="357" y="584"/>
                  </a:cxn>
                  <a:cxn ang="0">
                    <a:pos x="258" y="663"/>
                  </a:cxn>
                  <a:cxn ang="0">
                    <a:pos x="208" y="693"/>
                  </a:cxn>
                </a:cxnLst>
                <a:rect l="0" t="0" r="r" b="b"/>
                <a:pathLst>
                  <a:path w="616" h="693">
                    <a:moveTo>
                      <a:pt x="208" y="693"/>
                    </a:moveTo>
                    <a:lnTo>
                      <a:pt x="129" y="693"/>
                    </a:lnTo>
                    <a:lnTo>
                      <a:pt x="49" y="654"/>
                    </a:lnTo>
                    <a:lnTo>
                      <a:pt x="0" y="545"/>
                    </a:lnTo>
                    <a:lnTo>
                      <a:pt x="0" y="357"/>
                    </a:lnTo>
                    <a:lnTo>
                      <a:pt x="69" y="149"/>
                    </a:lnTo>
                    <a:lnTo>
                      <a:pt x="178" y="11"/>
                    </a:lnTo>
                    <a:lnTo>
                      <a:pt x="277" y="0"/>
                    </a:lnTo>
                    <a:lnTo>
                      <a:pt x="397" y="20"/>
                    </a:lnTo>
                    <a:lnTo>
                      <a:pt x="456" y="110"/>
                    </a:lnTo>
                    <a:lnTo>
                      <a:pt x="477" y="198"/>
                    </a:lnTo>
                    <a:lnTo>
                      <a:pt x="456" y="317"/>
                    </a:lnTo>
                    <a:lnTo>
                      <a:pt x="436" y="426"/>
                    </a:lnTo>
                    <a:lnTo>
                      <a:pt x="556" y="525"/>
                    </a:lnTo>
                    <a:lnTo>
                      <a:pt x="616" y="584"/>
                    </a:lnTo>
                    <a:lnTo>
                      <a:pt x="616" y="624"/>
                    </a:lnTo>
                    <a:lnTo>
                      <a:pt x="586" y="624"/>
                    </a:lnTo>
                    <a:lnTo>
                      <a:pt x="417" y="495"/>
                    </a:lnTo>
                    <a:lnTo>
                      <a:pt x="357" y="584"/>
                    </a:lnTo>
                    <a:lnTo>
                      <a:pt x="258" y="663"/>
                    </a:lnTo>
                    <a:lnTo>
                      <a:pt x="208" y="69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84" name="Freeform 64"/>
              <p:cNvSpPr>
                <a:spLocks/>
              </p:cNvSpPr>
              <p:nvPr/>
            </p:nvSpPr>
            <p:spPr bwMode="auto">
              <a:xfrm rot="20859836" flipH="1">
                <a:off x="1212" y="3169"/>
                <a:ext cx="216" cy="671"/>
              </a:xfrm>
              <a:custGeom>
                <a:avLst/>
                <a:gdLst/>
                <a:ahLst/>
                <a:cxnLst>
                  <a:cxn ang="0">
                    <a:pos x="167" y="484"/>
                  </a:cxn>
                  <a:cxn ang="0">
                    <a:pos x="158" y="316"/>
                  </a:cxn>
                  <a:cxn ang="0">
                    <a:pos x="137" y="109"/>
                  </a:cxn>
                  <a:cxn ang="0">
                    <a:pos x="227" y="0"/>
                  </a:cxn>
                  <a:cxn ang="0">
                    <a:pos x="344" y="49"/>
                  </a:cxn>
                  <a:cxn ang="0">
                    <a:pos x="374" y="297"/>
                  </a:cxn>
                  <a:cxn ang="0">
                    <a:pos x="374" y="523"/>
                  </a:cxn>
                  <a:cxn ang="0">
                    <a:pos x="344" y="810"/>
                  </a:cxn>
                  <a:cxn ang="0">
                    <a:pos x="266" y="988"/>
                  </a:cxn>
                  <a:cxn ang="0">
                    <a:pos x="206" y="1167"/>
                  </a:cxn>
                  <a:cxn ang="0">
                    <a:pos x="128" y="1285"/>
                  </a:cxn>
                  <a:cxn ang="0">
                    <a:pos x="128" y="1333"/>
                  </a:cxn>
                  <a:cxn ang="0">
                    <a:pos x="266" y="1363"/>
                  </a:cxn>
                  <a:cxn ang="0">
                    <a:pos x="384" y="1413"/>
                  </a:cxn>
                  <a:cxn ang="0">
                    <a:pos x="503" y="1522"/>
                  </a:cxn>
                  <a:cxn ang="0">
                    <a:pos x="473" y="1551"/>
                  </a:cxn>
                  <a:cxn ang="0">
                    <a:pos x="374" y="1572"/>
                  </a:cxn>
                  <a:cxn ang="0">
                    <a:pos x="305" y="1531"/>
                  </a:cxn>
                  <a:cxn ang="0">
                    <a:pos x="177" y="1432"/>
                  </a:cxn>
                  <a:cxn ang="0">
                    <a:pos x="68" y="1374"/>
                  </a:cxn>
                  <a:cxn ang="0">
                    <a:pos x="9" y="1363"/>
                  </a:cxn>
                  <a:cxn ang="0">
                    <a:pos x="0" y="1294"/>
                  </a:cxn>
                  <a:cxn ang="0">
                    <a:pos x="78" y="1186"/>
                  </a:cxn>
                  <a:cxn ang="0">
                    <a:pos x="158" y="1096"/>
                  </a:cxn>
                  <a:cxn ang="0">
                    <a:pos x="216" y="958"/>
                  </a:cxn>
                  <a:cxn ang="0">
                    <a:pos x="246" y="790"/>
                  </a:cxn>
                  <a:cxn ang="0">
                    <a:pos x="227" y="633"/>
                  </a:cxn>
                  <a:cxn ang="0">
                    <a:pos x="177" y="435"/>
                  </a:cxn>
                  <a:cxn ang="0">
                    <a:pos x="167" y="484"/>
                  </a:cxn>
                </a:cxnLst>
                <a:rect l="0" t="0" r="r" b="b"/>
                <a:pathLst>
                  <a:path w="503" h="1572">
                    <a:moveTo>
                      <a:pt x="167" y="484"/>
                    </a:moveTo>
                    <a:lnTo>
                      <a:pt x="158" y="316"/>
                    </a:lnTo>
                    <a:lnTo>
                      <a:pt x="137" y="109"/>
                    </a:lnTo>
                    <a:lnTo>
                      <a:pt x="227" y="0"/>
                    </a:lnTo>
                    <a:lnTo>
                      <a:pt x="344" y="49"/>
                    </a:lnTo>
                    <a:lnTo>
                      <a:pt x="374" y="297"/>
                    </a:lnTo>
                    <a:lnTo>
                      <a:pt x="374" y="523"/>
                    </a:lnTo>
                    <a:lnTo>
                      <a:pt x="344" y="810"/>
                    </a:lnTo>
                    <a:lnTo>
                      <a:pt x="266" y="988"/>
                    </a:lnTo>
                    <a:lnTo>
                      <a:pt x="206" y="1167"/>
                    </a:lnTo>
                    <a:lnTo>
                      <a:pt x="128" y="1285"/>
                    </a:lnTo>
                    <a:lnTo>
                      <a:pt x="128" y="1333"/>
                    </a:lnTo>
                    <a:lnTo>
                      <a:pt x="266" y="1363"/>
                    </a:lnTo>
                    <a:lnTo>
                      <a:pt x="384" y="1413"/>
                    </a:lnTo>
                    <a:lnTo>
                      <a:pt x="503" y="1522"/>
                    </a:lnTo>
                    <a:lnTo>
                      <a:pt x="473" y="1551"/>
                    </a:lnTo>
                    <a:lnTo>
                      <a:pt x="374" y="1572"/>
                    </a:lnTo>
                    <a:lnTo>
                      <a:pt x="305" y="1531"/>
                    </a:lnTo>
                    <a:lnTo>
                      <a:pt x="177" y="1432"/>
                    </a:lnTo>
                    <a:lnTo>
                      <a:pt x="68" y="1374"/>
                    </a:lnTo>
                    <a:lnTo>
                      <a:pt x="9" y="1363"/>
                    </a:lnTo>
                    <a:lnTo>
                      <a:pt x="0" y="1294"/>
                    </a:lnTo>
                    <a:lnTo>
                      <a:pt x="78" y="1186"/>
                    </a:lnTo>
                    <a:lnTo>
                      <a:pt x="158" y="1096"/>
                    </a:lnTo>
                    <a:lnTo>
                      <a:pt x="216" y="958"/>
                    </a:lnTo>
                    <a:lnTo>
                      <a:pt x="246" y="790"/>
                    </a:lnTo>
                    <a:lnTo>
                      <a:pt x="227" y="633"/>
                    </a:lnTo>
                    <a:lnTo>
                      <a:pt x="177" y="435"/>
                    </a:lnTo>
                    <a:lnTo>
                      <a:pt x="167" y="4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85" name="Freeform 65"/>
              <p:cNvSpPr>
                <a:spLocks/>
              </p:cNvSpPr>
              <p:nvPr/>
            </p:nvSpPr>
            <p:spPr bwMode="auto">
              <a:xfrm rot="19985680" flipH="1">
                <a:off x="965" y="2304"/>
                <a:ext cx="340" cy="18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1986" name="Group 66"/>
              <p:cNvGrpSpPr>
                <a:grpSpLocks/>
              </p:cNvGrpSpPr>
              <p:nvPr/>
            </p:nvGrpSpPr>
            <p:grpSpPr bwMode="auto">
              <a:xfrm flipH="1">
                <a:off x="1095" y="3003"/>
                <a:ext cx="270" cy="248"/>
                <a:chOff x="3450" y="3330"/>
                <a:chExt cx="210" cy="194"/>
              </a:xfrm>
            </p:grpSpPr>
            <p:sp>
              <p:nvSpPr>
                <p:cNvPr id="81987" name="Freeform 67"/>
                <p:cNvSpPr>
                  <a:spLocks/>
                </p:cNvSpPr>
                <p:nvPr/>
              </p:nvSpPr>
              <p:spPr bwMode="auto">
                <a:xfrm flipH="1">
                  <a:off x="3465" y="333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1988" name="Freeform 68"/>
                <p:cNvSpPr>
                  <a:spLocks/>
                </p:cNvSpPr>
                <p:nvPr/>
              </p:nvSpPr>
              <p:spPr bwMode="auto">
                <a:xfrm rot="1713776" flipH="1">
                  <a:off x="3450" y="337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2015" name="Group 95"/>
          <p:cNvGrpSpPr>
            <a:grpSpLocks/>
          </p:cNvGrpSpPr>
          <p:nvPr/>
        </p:nvGrpSpPr>
        <p:grpSpPr bwMode="auto">
          <a:xfrm>
            <a:off x="4267200" y="2347913"/>
            <a:ext cx="3124200" cy="3900487"/>
            <a:chOff x="2688" y="1479"/>
            <a:chExt cx="1968" cy="2457"/>
          </a:xfrm>
        </p:grpSpPr>
        <p:sp>
          <p:nvSpPr>
            <p:cNvPr id="81933" name="AutoShape 13"/>
            <p:cNvSpPr>
              <a:spLocks noChangeArrowheads="1"/>
            </p:cNvSpPr>
            <p:nvPr/>
          </p:nvSpPr>
          <p:spPr bwMode="auto">
            <a:xfrm>
              <a:off x="2688" y="1479"/>
              <a:ext cx="1968" cy="625"/>
            </a:xfrm>
            <a:prstGeom prst="wedgeRoundRectCallout">
              <a:avLst>
                <a:gd name="adj1" fmla="val 1167"/>
                <a:gd name="adj2" fmla="val 85838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This shows the state of the batch; idle, running, complete, held, aborted.</a:t>
              </a:r>
            </a:p>
          </p:txBody>
        </p:sp>
        <p:grpSp>
          <p:nvGrpSpPr>
            <p:cNvPr id="81989" name="Group 69"/>
            <p:cNvGrpSpPr>
              <a:grpSpLocks/>
            </p:cNvGrpSpPr>
            <p:nvPr/>
          </p:nvGrpSpPr>
          <p:grpSpPr bwMode="auto">
            <a:xfrm>
              <a:off x="3120" y="2400"/>
              <a:ext cx="870" cy="1536"/>
              <a:chOff x="672" y="2304"/>
              <a:chExt cx="870" cy="1536"/>
            </a:xfrm>
          </p:grpSpPr>
          <p:sp>
            <p:nvSpPr>
              <p:cNvPr id="81990" name="Freeform 70"/>
              <p:cNvSpPr>
                <a:spLocks/>
              </p:cNvSpPr>
              <p:nvPr/>
            </p:nvSpPr>
            <p:spPr bwMode="auto">
              <a:xfrm flipH="1">
                <a:off x="672" y="2694"/>
                <a:ext cx="571" cy="34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8" y="30"/>
                  </a:cxn>
                  <a:cxn ang="0">
                    <a:pos x="495" y="258"/>
                  </a:cxn>
                  <a:cxn ang="0">
                    <a:pos x="702" y="367"/>
                  </a:cxn>
                  <a:cxn ang="0">
                    <a:pos x="1018" y="565"/>
                  </a:cxn>
                  <a:cxn ang="0">
                    <a:pos x="1336" y="753"/>
                  </a:cxn>
                  <a:cxn ang="0">
                    <a:pos x="1336" y="802"/>
                  </a:cxn>
                  <a:cxn ang="0">
                    <a:pos x="1287" y="813"/>
                  </a:cxn>
                  <a:cxn ang="0">
                    <a:pos x="1089" y="684"/>
                  </a:cxn>
                  <a:cxn ang="0">
                    <a:pos x="1039" y="684"/>
                  </a:cxn>
                  <a:cxn ang="0">
                    <a:pos x="1009" y="723"/>
                  </a:cxn>
                  <a:cxn ang="0">
                    <a:pos x="949" y="753"/>
                  </a:cxn>
                  <a:cxn ang="0">
                    <a:pos x="880" y="753"/>
                  </a:cxn>
                  <a:cxn ang="0">
                    <a:pos x="801" y="673"/>
                  </a:cxn>
                  <a:cxn ang="0">
                    <a:pos x="771" y="574"/>
                  </a:cxn>
                  <a:cxn ang="0">
                    <a:pos x="792" y="495"/>
                  </a:cxn>
                  <a:cxn ang="0">
                    <a:pos x="652" y="417"/>
                  </a:cxn>
                  <a:cxn ang="0">
                    <a:pos x="474" y="346"/>
                  </a:cxn>
                  <a:cxn ang="0">
                    <a:pos x="286" y="268"/>
                  </a:cxn>
                  <a:cxn ang="0">
                    <a:pos x="148" y="219"/>
                  </a:cxn>
                  <a:cxn ang="0">
                    <a:pos x="39" y="139"/>
                  </a:cxn>
                  <a:cxn ang="0">
                    <a:pos x="0" y="60"/>
                  </a:cxn>
                  <a:cxn ang="0">
                    <a:pos x="58" y="0"/>
                  </a:cxn>
                </a:cxnLst>
                <a:rect l="0" t="0" r="r" b="b"/>
                <a:pathLst>
                  <a:path w="1336" h="813">
                    <a:moveTo>
                      <a:pt x="58" y="0"/>
                    </a:moveTo>
                    <a:lnTo>
                      <a:pt x="148" y="30"/>
                    </a:lnTo>
                    <a:lnTo>
                      <a:pt x="495" y="258"/>
                    </a:lnTo>
                    <a:lnTo>
                      <a:pt x="702" y="367"/>
                    </a:lnTo>
                    <a:lnTo>
                      <a:pt x="1018" y="565"/>
                    </a:lnTo>
                    <a:lnTo>
                      <a:pt x="1336" y="753"/>
                    </a:lnTo>
                    <a:lnTo>
                      <a:pt x="1336" y="802"/>
                    </a:lnTo>
                    <a:lnTo>
                      <a:pt x="1287" y="813"/>
                    </a:lnTo>
                    <a:lnTo>
                      <a:pt x="1089" y="684"/>
                    </a:lnTo>
                    <a:lnTo>
                      <a:pt x="1039" y="684"/>
                    </a:lnTo>
                    <a:lnTo>
                      <a:pt x="1009" y="723"/>
                    </a:lnTo>
                    <a:lnTo>
                      <a:pt x="949" y="753"/>
                    </a:lnTo>
                    <a:lnTo>
                      <a:pt x="880" y="753"/>
                    </a:lnTo>
                    <a:lnTo>
                      <a:pt x="801" y="673"/>
                    </a:lnTo>
                    <a:lnTo>
                      <a:pt x="771" y="574"/>
                    </a:lnTo>
                    <a:lnTo>
                      <a:pt x="792" y="495"/>
                    </a:lnTo>
                    <a:lnTo>
                      <a:pt x="652" y="417"/>
                    </a:lnTo>
                    <a:lnTo>
                      <a:pt x="474" y="346"/>
                    </a:lnTo>
                    <a:lnTo>
                      <a:pt x="286" y="268"/>
                    </a:lnTo>
                    <a:lnTo>
                      <a:pt x="148" y="219"/>
                    </a:lnTo>
                    <a:lnTo>
                      <a:pt x="39" y="139"/>
                    </a:lnTo>
                    <a:lnTo>
                      <a:pt x="0" y="60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91" name="Freeform 71"/>
              <p:cNvSpPr>
                <a:spLocks/>
              </p:cNvSpPr>
              <p:nvPr/>
            </p:nvSpPr>
            <p:spPr bwMode="auto">
              <a:xfrm rot="725693" flipH="1">
                <a:off x="1043" y="3176"/>
                <a:ext cx="203" cy="628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28" y="50"/>
                  </a:cxn>
                  <a:cxn ang="0">
                    <a:pos x="258" y="119"/>
                  </a:cxn>
                  <a:cxn ang="0">
                    <a:pos x="298" y="297"/>
                  </a:cxn>
                  <a:cxn ang="0">
                    <a:pos x="307" y="534"/>
                  </a:cxn>
                  <a:cxn ang="0">
                    <a:pos x="277" y="860"/>
                  </a:cxn>
                  <a:cxn ang="0">
                    <a:pos x="189" y="1088"/>
                  </a:cxn>
                  <a:cxn ang="0">
                    <a:pos x="139" y="1187"/>
                  </a:cxn>
                  <a:cxn ang="0">
                    <a:pos x="139" y="1275"/>
                  </a:cxn>
                  <a:cxn ang="0">
                    <a:pos x="337" y="1335"/>
                  </a:cxn>
                  <a:cxn ang="0">
                    <a:pos x="466" y="1394"/>
                  </a:cxn>
                  <a:cxn ang="0">
                    <a:pos x="475" y="1424"/>
                  </a:cxn>
                  <a:cxn ang="0">
                    <a:pos x="426" y="1473"/>
                  </a:cxn>
                  <a:cxn ang="0">
                    <a:pos x="298" y="1473"/>
                  </a:cxn>
                  <a:cxn ang="0">
                    <a:pos x="228" y="1413"/>
                  </a:cxn>
                  <a:cxn ang="0">
                    <a:pos x="150" y="1365"/>
                  </a:cxn>
                  <a:cxn ang="0">
                    <a:pos x="79" y="1305"/>
                  </a:cxn>
                  <a:cxn ang="0">
                    <a:pos x="0" y="1275"/>
                  </a:cxn>
                  <a:cxn ang="0">
                    <a:pos x="10" y="1236"/>
                  </a:cxn>
                  <a:cxn ang="0">
                    <a:pos x="79" y="1157"/>
                  </a:cxn>
                  <a:cxn ang="0">
                    <a:pos x="150" y="1049"/>
                  </a:cxn>
                  <a:cxn ang="0">
                    <a:pos x="208" y="900"/>
                  </a:cxn>
                  <a:cxn ang="0">
                    <a:pos x="228" y="713"/>
                  </a:cxn>
                  <a:cxn ang="0">
                    <a:pos x="208" y="504"/>
                  </a:cxn>
                  <a:cxn ang="0">
                    <a:pos x="150" y="336"/>
                  </a:cxn>
                  <a:cxn ang="0">
                    <a:pos x="90" y="257"/>
                  </a:cxn>
                  <a:cxn ang="0">
                    <a:pos x="51" y="129"/>
                  </a:cxn>
                  <a:cxn ang="0">
                    <a:pos x="139" y="0"/>
                  </a:cxn>
                </a:cxnLst>
                <a:rect l="0" t="0" r="r" b="b"/>
                <a:pathLst>
                  <a:path w="475" h="1473">
                    <a:moveTo>
                      <a:pt x="139" y="0"/>
                    </a:moveTo>
                    <a:lnTo>
                      <a:pt x="228" y="50"/>
                    </a:lnTo>
                    <a:lnTo>
                      <a:pt x="258" y="119"/>
                    </a:lnTo>
                    <a:lnTo>
                      <a:pt x="298" y="297"/>
                    </a:lnTo>
                    <a:lnTo>
                      <a:pt x="307" y="534"/>
                    </a:lnTo>
                    <a:lnTo>
                      <a:pt x="277" y="860"/>
                    </a:lnTo>
                    <a:lnTo>
                      <a:pt x="189" y="1088"/>
                    </a:lnTo>
                    <a:lnTo>
                      <a:pt x="139" y="1187"/>
                    </a:lnTo>
                    <a:lnTo>
                      <a:pt x="139" y="1275"/>
                    </a:lnTo>
                    <a:lnTo>
                      <a:pt x="337" y="1335"/>
                    </a:lnTo>
                    <a:lnTo>
                      <a:pt x="466" y="1394"/>
                    </a:lnTo>
                    <a:lnTo>
                      <a:pt x="475" y="1424"/>
                    </a:lnTo>
                    <a:lnTo>
                      <a:pt x="426" y="1473"/>
                    </a:lnTo>
                    <a:lnTo>
                      <a:pt x="298" y="1473"/>
                    </a:lnTo>
                    <a:lnTo>
                      <a:pt x="228" y="1413"/>
                    </a:lnTo>
                    <a:lnTo>
                      <a:pt x="150" y="1365"/>
                    </a:lnTo>
                    <a:lnTo>
                      <a:pt x="79" y="1305"/>
                    </a:lnTo>
                    <a:lnTo>
                      <a:pt x="0" y="1275"/>
                    </a:lnTo>
                    <a:lnTo>
                      <a:pt x="10" y="1236"/>
                    </a:lnTo>
                    <a:lnTo>
                      <a:pt x="79" y="1157"/>
                    </a:lnTo>
                    <a:lnTo>
                      <a:pt x="150" y="1049"/>
                    </a:lnTo>
                    <a:lnTo>
                      <a:pt x="208" y="900"/>
                    </a:lnTo>
                    <a:lnTo>
                      <a:pt x="228" y="713"/>
                    </a:lnTo>
                    <a:lnTo>
                      <a:pt x="208" y="504"/>
                    </a:lnTo>
                    <a:lnTo>
                      <a:pt x="150" y="336"/>
                    </a:lnTo>
                    <a:lnTo>
                      <a:pt x="90" y="257"/>
                    </a:lnTo>
                    <a:lnTo>
                      <a:pt x="51" y="129"/>
                    </a:lnTo>
                    <a:lnTo>
                      <a:pt x="13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92" name="Freeform 72"/>
              <p:cNvSpPr>
                <a:spLocks/>
              </p:cNvSpPr>
              <p:nvPr/>
            </p:nvSpPr>
            <p:spPr bwMode="auto">
              <a:xfrm>
                <a:off x="1121" y="2680"/>
                <a:ext cx="215" cy="592"/>
              </a:xfrm>
              <a:custGeom>
                <a:avLst/>
                <a:gdLst/>
                <a:ahLst/>
                <a:cxnLst>
                  <a:cxn ang="0">
                    <a:pos x="198" y="85"/>
                  </a:cxn>
                  <a:cxn ang="0">
                    <a:pos x="189" y="38"/>
                  </a:cxn>
                  <a:cxn ang="0">
                    <a:pos x="165" y="0"/>
                  </a:cxn>
                  <a:cxn ang="0">
                    <a:pos x="139" y="0"/>
                  </a:cxn>
                  <a:cxn ang="0">
                    <a:pos x="95" y="32"/>
                  </a:cxn>
                  <a:cxn ang="0">
                    <a:pos x="63" y="71"/>
                  </a:cxn>
                  <a:cxn ang="0">
                    <a:pos x="35" y="174"/>
                  </a:cxn>
                  <a:cxn ang="0">
                    <a:pos x="12" y="270"/>
                  </a:cxn>
                  <a:cxn ang="0">
                    <a:pos x="0" y="384"/>
                  </a:cxn>
                  <a:cxn ang="0">
                    <a:pos x="0" y="457"/>
                  </a:cxn>
                  <a:cxn ang="0">
                    <a:pos x="12" y="511"/>
                  </a:cxn>
                  <a:cxn ang="0">
                    <a:pos x="30" y="566"/>
                  </a:cxn>
                  <a:cxn ang="0">
                    <a:pos x="68" y="588"/>
                  </a:cxn>
                  <a:cxn ang="0">
                    <a:pos x="97" y="592"/>
                  </a:cxn>
                  <a:cxn ang="0">
                    <a:pos x="151" y="588"/>
                  </a:cxn>
                  <a:cxn ang="0">
                    <a:pos x="179" y="541"/>
                  </a:cxn>
                  <a:cxn ang="0">
                    <a:pos x="208" y="486"/>
                  </a:cxn>
                  <a:cxn ang="0">
                    <a:pos x="215" y="415"/>
                  </a:cxn>
                  <a:cxn ang="0">
                    <a:pos x="215" y="338"/>
                  </a:cxn>
                  <a:cxn ang="0">
                    <a:pos x="205" y="187"/>
                  </a:cxn>
                  <a:cxn ang="0">
                    <a:pos x="198" y="85"/>
                  </a:cxn>
                </a:cxnLst>
                <a:rect l="0" t="0" r="r" b="b"/>
                <a:pathLst>
                  <a:path w="215" h="592">
                    <a:moveTo>
                      <a:pt x="198" y="85"/>
                    </a:moveTo>
                    <a:lnTo>
                      <a:pt x="189" y="38"/>
                    </a:lnTo>
                    <a:lnTo>
                      <a:pt x="165" y="0"/>
                    </a:lnTo>
                    <a:lnTo>
                      <a:pt x="139" y="0"/>
                    </a:lnTo>
                    <a:lnTo>
                      <a:pt x="95" y="32"/>
                    </a:lnTo>
                    <a:lnTo>
                      <a:pt x="63" y="71"/>
                    </a:lnTo>
                    <a:lnTo>
                      <a:pt x="35" y="174"/>
                    </a:lnTo>
                    <a:lnTo>
                      <a:pt x="12" y="270"/>
                    </a:lnTo>
                    <a:lnTo>
                      <a:pt x="0" y="384"/>
                    </a:lnTo>
                    <a:lnTo>
                      <a:pt x="0" y="457"/>
                    </a:lnTo>
                    <a:lnTo>
                      <a:pt x="12" y="511"/>
                    </a:lnTo>
                    <a:lnTo>
                      <a:pt x="30" y="566"/>
                    </a:lnTo>
                    <a:lnTo>
                      <a:pt x="68" y="588"/>
                    </a:lnTo>
                    <a:lnTo>
                      <a:pt x="97" y="592"/>
                    </a:lnTo>
                    <a:lnTo>
                      <a:pt x="151" y="588"/>
                    </a:lnTo>
                    <a:lnTo>
                      <a:pt x="179" y="541"/>
                    </a:lnTo>
                    <a:lnTo>
                      <a:pt x="208" y="486"/>
                    </a:lnTo>
                    <a:lnTo>
                      <a:pt x="215" y="415"/>
                    </a:lnTo>
                    <a:lnTo>
                      <a:pt x="215" y="338"/>
                    </a:lnTo>
                    <a:lnTo>
                      <a:pt x="205" y="187"/>
                    </a:lnTo>
                    <a:lnTo>
                      <a:pt x="198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93" name="Freeform 73"/>
              <p:cNvSpPr>
                <a:spLocks/>
              </p:cNvSpPr>
              <p:nvPr/>
            </p:nvSpPr>
            <p:spPr bwMode="auto">
              <a:xfrm flipH="1">
                <a:off x="1305" y="2678"/>
                <a:ext cx="237" cy="574"/>
              </a:xfrm>
              <a:custGeom>
                <a:avLst/>
                <a:gdLst/>
                <a:ahLst/>
                <a:cxnLst>
                  <a:cxn ang="0">
                    <a:pos x="308" y="129"/>
                  </a:cxn>
                  <a:cxn ang="0">
                    <a:pos x="426" y="0"/>
                  </a:cxn>
                  <a:cxn ang="0">
                    <a:pos x="516" y="10"/>
                  </a:cxn>
                  <a:cxn ang="0">
                    <a:pos x="555" y="79"/>
                  </a:cxn>
                  <a:cxn ang="0">
                    <a:pos x="506" y="169"/>
                  </a:cxn>
                  <a:cxn ang="0">
                    <a:pos x="357" y="297"/>
                  </a:cxn>
                  <a:cxn ang="0">
                    <a:pos x="239" y="417"/>
                  </a:cxn>
                  <a:cxn ang="0">
                    <a:pos x="89" y="535"/>
                  </a:cxn>
                  <a:cxn ang="0">
                    <a:pos x="89" y="594"/>
                  </a:cxn>
                  <a:cxn ang="0">
                    <a:pos x="119" y="684"/>
                  </a:cxn>
                  <a:cxn ang="0">
                    <a:pos x="308" y="832"/>
                  </a:cxn>
                  <a:cxn ang="0">
                    <a:pos x="387" y="921"/>
                  </a:cxn>
                  <a:cxn ang="0">
                    <a:pos x="396" y="970"/>
                  </a:cxn>
                  <a:cxn ang="0">
                    <a:pos x="366" y="1029"/>
                  </a:cxn>
                  <a:cxn ang="0">
                    <a:pos x="308" y="1089"/>
                  </a:cxn>
                  <a:cxn ang="0">
                    <a:pos x="288" y="1207"/>
                  </a:cxn>
                  <a:cxn ang="0">
                    <a:pos x="327" y="1317"/>
                  </a:cxn>
                  <a:cxn ang="0">
                    <a:pos x="317" y="1347"/>
                  </a:cxn>
                  <a:cxn ang="0">
                    <a:pos x="267" y="1326"/>
                  </a:cxn>
                  <a:cxn ang="0">
                    <a:pos x="239" y="1237"/>
                  </a:cxn>
                  <a:cxn ang="0">
                    <a:pos x="239" y="1119"/>
                  </a:cxn>
                  <a:cxn ang="0">
                    <a:pos x="278" y="1039"/>
                  </a:cxn>
                  <a:cxn ang="0">
                    <a:pos x="327" y="951"/>
                  </a:cxn>
                  <a:cxn ang="0">
                    <a:pos x="297" y="921"/>
                  </a:cxn>
                  <a:cxn ang="0">
                    <a:pos x="198" y="822"/>
                  </a:cxn>
                  <a:cxn ang="0">
                    <a:pos x="80" y="742"/>
                  </a:cxn>
                  <a:cxn ang="0">
                    <a:pos x="0" y="643"/>
                  </a:cxn>
                  <a:cxn ang="0">
                    <a:pos x="0" y="495"/>
                  </a:cxn>
                  <a:cxn ang="0">
                    <a:pos x="50" y="426"/>
                  </a:cxn>
                  <a:cxn ang="0">
                    <a:pos x="159" y="357"/>
                  </a:cxn>
                  <a:cxn ang="0">
                    <a:pos x="267" y="228"/>
                  </a:cxn>
                  <a:cxn ang="0">
                    <a:pos x="308" y="129"/>
                  </a:cxn>
                </a:cxnLst>
                <a:rect l="0" t="0" r="r" b="b"/>
                <a:pathLst>
                  <a:path w="555" h="1347">
                    <a:moveTo>
                      <a:pt x="308" y="129"/>
                    </a:moveTo>
                    <a:lnTo>
                      <a:pt x="426" y="0"/>
                    </a:lnTo>
                    <a:lnTo>
                      <a:pt x="516" y="10"/>
                    </a:lnTo>
                    <a:lnTo>
                      <a:pt x="555" y="79"/>
                    </a:lnTo>
                    <a:lnTo>
                      <a:pt x="506" y="169"/>
                    </a:lnTo>
                    <a:lnTo>
                      <a:pt x="357" y="297"/>
                    </a:lnTo>
                    <a:lnTo>
                      <a:pt x="239" y="417"/>
                    </a:lnTo>
                    <a:lnTo>
                      <a:pt x="89" y="535"/>
                    </a:lnTo>
                    <a:lnTo>
                      <a:pt x="89" y="594"/>
                    </a:lnTo>
                    <a:lnTo>
                      <a:pt x="119" y="684"/>
                    </a:lnTo>
                    <a:lnTo>
                      <a:pt x="308" y="832"/>
                    </a:lnTo>
                    <a:lnTo>
                      <a:pt x="387" y="921"/>
                    </a:lnTo>
                    <a:lnTo>
                      <a:pt x="396" y="970"/>
                    </a:lnTo>
                    <a:lnTo>
                      <a:pt x="366" y="1029"/>
                    </a:lnTo>
                    <a:lnTo>
                      <a:pt x="308" y="1089"/>
                    </a:lnTo>
                    <a:lnTo>
                      <a:pt x="288" y="1207"/>
                    </a:lnTo>
                    <a:lnTo>
                      <a:pt x="327" y="1317"/>
                    </a:lnTo>
                    <a:lnTo>
                      <a:pt x="317" y="1347"/>
                    </a:lnTo>
                    <a:lnTo>
                      <a:pt x="267" y="1326"/>
                    </a:lnTo>
                    <a:lnTo>
                      <a:pt x="239" y="1237"/>
                    </a:lnTo>
                    <a:lnTo>
                      <a:pt x="239" y="1119"/>
                    </a:lnTo>
                    <a:lnTo>
                      <a:pt x="278" y="1039"/>
                    </a:lnTo>
                    <a:lnTo>
                      <a:pt x="327" y="951"/>
                    </a:lnTo>
                    <a:lnTo>
                      <a:pt x="297" y="921"/>
                    </a:lnTo>
                    <a:lnTo>
                      <a:pt x="198" y="822"/>
                    </a:lnTo>
                    <a:lnTo>
                      <a:pt x="80" y="742"/>
                    </a:lnTo>
                    <a:lnTo>
                      <a:pt x="0" y="643"/>
                    </a:lnTo>
                    <a:lnTo>
                      <a:pt x="0" y="495"/>
                    </a:lnTo>
                    <a:lnTo>
                      <a:pt x="50" y="426"/>
                    </a:lnTo>
                    <a:lnTo>
                      <a:pt x="159" y="357"/>
                    </a:lnTo>
                    <a:lnTo>
                      <a:pt x="267" y="228"/>
                    </a:lnTo>
                    <a:lnTo>
                      <a:pt x="308" y="1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94" name="Freeform 74"/>
              <p:cNvSpPr>
                <a:spLocks/>
              </p:cNvSpPr>
              <p:nvPr/>
            </p:nvSpPr>
            <p:spPr bwMode="auto">
              <a:xfrm flipH="1">
                <a:off x="1060" y="2365"/>
                <a:ext cx="263" cy="296"/>
              </a:xfrm>
              <a:custGeom>
                <a:avLst/>
                <a:gdLst/>
                <a:ahLst/>
                <a:cxnLst>
                  <a:cxn ang="0">
                    <a:pos x="208" y="693"/>
                  </a:cxn>
                  <a:cxn ang="0">
                    <a:pos x="129" y="693"/>
                  </a:cxn>
                  <a:cxn ang="0">
                    <a:pos x="49" y="654"/>
                  </a:cxn>
                  <a:cxn ang="0">
                    <a:pos x="0" y="545"/>
                  </a:cxn>
                  <a:cxn ang="0">
                    <a:pos x="0" y="357"/>
                  </a:cxn>
                  <a:cxn ang="0">
                    <a:pos x="69" y="149"/>
                  </a:cxn>
                  <a:cxn ang="0">
                    <a:pos x="178" y="11"/>
                  </a:cxn>
                  <a:cxn ang="0">
                    <a:pos x="277" y="0"/>
                  </a:cxn>
                  <a:cxn ang="0">
                    <a:pos x="397" y="20"/>
                  </a:cxn>
                  <a:cxn ang="0">
                    <a:pos x="456" y="110"/>
                  </a:cxn>
                  <a:cxn ang="0">
                    <a:pos x="477" y="198"/>
                  </a:cxn>
                  <a:cxn ang="0">
                    <a:pos x="456" y="317"/>
                  </a:cxn>
                  <a:cxn ang="0">
                    <a:pos x="436" y="426"/>
                  </a:cxn>
                  <a:cxn ang="0">
                    <a:pos x="556" y="525"/>
                  </a:cxn>
                  <a:cxn ang="0">
                    <a:pos x="616" y="584"/>
                  </a:cxn>
                  <a:cxn ang="0">
                    <a:pos x="616" y="624"/>
                  </a:cxn>
                  <a:cxn ang="0">
                    <a:pos x="586" y="624"/>
                  </a:cxn>
                  <a:cxn ang="0">
                    <a:pos x="417" y="495"/>
                  </a:cxn>
                  <a:cxn ang="0">
                    <a:pos x="357" y="584"/>
                  </a:cxn>
                  <a:cxn ang="0">
                    <a:pos x="258" y="663"/>
                  </a:cxn>
                  <a:cxn ang="0">
                    <a:pos x="208" y="693"/>
                  </a:cxn>
                </a:cxnLst>
                <a:rect l="0" t="0" r="r" b="b"/>
                <a:pathLst>
                  <a:path w="616" h="693">
                    <a:moveTo>
                      <a:pt x="208" y="693"/>
                    </a:moveTo>
                    <a:lnTo>
                      <a:pt x="129" y="693"/>
                    </a:lnTo>
                    <a:lnTo>
                      <a:pt x="49" y="654"/>
                    </a:lnTo>
                    <a:lnTo>
                      <a:pt x="0" y="545"/>
                    </a:lnTo>
                    <a:lnTo>
                      <a:pt x="0" y="357"/>
                    </a:lnTo>
                    <a:lnTo>
                      <a:pt x="69" y="149"/>
                    </a:lnTo>
                    <a:lnTo>
                      <a:pt x="178" y="11"/>
                    </a:lnTo>
                    <a:lnTo>
                      <a:pt x="277" y="0"/>
                    </a:lnTo>
                    <a:lnTo>
                      <a:pt x="397" y="20"/>
                    </a:lnTo>
                    <a:lnTo>
                      <a:pt x="456" y="110"/>
                    </a:lnTo>
                    <a:lnTo>
                      <a:pt x="477" y="198"/>
                    </a:lnTo>
                    <a:lnTo>
                      <a:pt x="456" y="317"/>
                    </a:lnTo>
                    <a:lnTo>
                      <a:pt x="436" y="426"/>
                    </a:lnTo>
                    <a:lnTo>
                      <a:pt x="556" y="525"/>
                    </a:lnTo>
                    <a:lnTo>
                      <a:pt x="616" y="584"/>
                    </a:lnTo>
                    <a:lnTo>
                      <a:pt x="616" y="624"/>
                    </a:lnTo>
                    <a:lnTo>
                      <a:pt x="586" y="624"/>
                    </a:lnTo>
                    <a:lnTo>
                      <a:pt x="417" y="495"/>
                    </a:lnTo>
                    <a:lnTo>
                      <a:pt x="357" y="584"/>
                    </a:lnTo>
                    <a:lnTo>
                      <a:pt x="258" y="663"/>
                    </a:lnTo>
                    <a:lnTo>
                      <a:pt x="208" y="69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95" name="Freeform 75"/>
              <p:cNvSpPr>
                <a:spLocks/>
              </p:cNvSpPr>
              <p:nvPr/>
            </p:nvSpPr>
            <p:spPr bwMode="auto">
              <a:xfrm rot="20859836" flipH="1">
                <a:off x="1212" y="3169"/>
                <a:ext cx="216" cy="671"/>
              </a:xfrm>
              <a:custGeom>
                <a:avLst/>
                <a:gdLst/>
                <a:ahLst/>
                <a:cxnLst>
                  <a:cxn ang="0">
                    <a:pos x="167" y="484"/>
                  </a:cxn>
                  <a:cxn ang="0">
                    <a:pos x="158" y="316"/>
                  </a:cxn>
                  <a:cxn ang="0">
                    <a:pos x="137" y="109"/>
                  </a:cxn>
                  <a:cxn ang="0">
                    <a:pos x="227" y="0"/>
                  </a:cxn>
                  <a:cxn ang="0">
                    <a:pos x="344" y="49"/>
                  </a:cxn>
                  <a:cxn ang="0">
                    <a:pos x="374" y="297"/>
                  </a:cxn>
                  <a:cxn ang="0">
                    <a:pos x="374" y="523"/>
                  </a:cxn>
                  <a:cxn ang="0">
                    <a:pos x="344" y="810"/>
                  </a:cxn>
                  <a:cxn ang="0">
                    <a:pos x="266" y="988"/>
                  </a:cxn>
                  <a:cxn ang="0">
                    <a:pos x="206" y="1167"/>
                  </a:cxn>
                  <a:cxn ang="0">
                    <a:pos x="128" y="1285"/>
                  </a:cxn>
                  <a:cxn ang="0">
                    <a:pos x="128" y="1333"/>
                  </a:cxn>
                  <a:cxn ang="0">
                    <a:pos x="266" y="1363"/>
                  </a:cxn>
                  <a:cxn ang="0">
                    <a:pos x="384" y="1413"/>
                  </a:cxn>
                  <a:cxn ang="0">
                    <a:pos x="503" y="1522"/>
                  </a:cxn>
                  <a:cxn ang="0">
                    <a:pos x="473" y="1551"/>
                  </a:cxn>
                  <a:cxn ang="0">
                    <a:pos x="374" y="1572"/>
                  </a:cxn>
                  <a:cxn ang="0">
                    <a:pos x="305" y="1531"/>
                  </a:cxn>
                  <a:cxn ang="0">
                    <a:pos x="177" y="1432"/>
                  </a:cxn>
                  <a:cxn ang="0">
                    <a:pos x="68" y="1374"/>
                  </a:cxn>
                  <a:cxn ang="0">
                    <a:pos x="9" y="1363"/>
                  </a:cxn>
                  <a:cxn ang="0">
                    <a:pos x="0" y="1294"/>
                  </a:cxn>
                  <a:cxn ang="0">
                    <a:pos x="78" y="1186"/>
                  </a:cxn>
                  <a:cxn ang="0">
                    <a:pos x="158" y="1096"/>
                  </a:cxn>
                  <a:cxn ang="0">
                    <a:pos x="216" y="958"/>
                  </a:cxn>
                  <a:cxn ang="0">
                    <a:pos x="246" y="790"/>
                  </a:cxn>
                  <a:cxn ang="0">
                    <a:pos x="227" y="633"/>
                  </a:cxn>
                  <a:cxn ang="0">
                    <a:pos x="177" y="435"/>
                  </a:cxn>
                  <a:cxn ang="0">
                    <a:pos x="167" y="484"/>
                  </a:cxn>
                </a:cxnLst>
                <a:rect l="0" t="0" r="r" b="b"/>
                <a:pathLst>
                  <a:path w="503" h="1572">
                    <a:moveTo>
                      <a:pt x="167" y="484"/>
                    </a:moveTo>
                    <a:lnTo>
                      <a:pt x="158" y="316"/>
                    </a:lnTo>
                    <a:lnTo>
                      <a:pt x="137" y="109"/>
                    </a:lnTo>
                    <a:lnTo>
                      <a:pt x="227" y="0"/>
                    </a:lnTo>
                    <a:lnTo>
                      <a:pt x="344" y="49"/>
                    </a:lnTo>
                    <a:lnTo>
                      <a:pt x="374" y="297"/>
                    </a:lnTo>
                    <a:lnTo>
                      <a:pt x="374" y="523"/>
                    </a:lnTo>
                    <a:lnTo>
                      <a:pt x="344" y="810"/>
                    </a:lnTo>
                    <a:lnTo>
                      <a:pt x="266" y="988"/>
                    </a:lnTo>
                    <a:lnTo>
                      <a:pt x="206" y="1167"/>
                    </a:lnTo>
                    <a:lnTo>
                      <a:pt x="128" y="1285"/>
                    </a:lnTo>
                    <a:lnTo>
                      <a:pt x="128" y="1333"/>
                    </a:lnTo>
                    <a:lnTo>
                      <a:pt x="266" y="1363"/>
                    </a:lnTo>
                    <a:lnTo>
                      <a:pt x="384" y="1413"/>
                    </a:lnTo>
                    <a:lnTo>
                      <a:pt x="503" y="1522"/>
                    </a:lnTo>
                    <a:lnTo>
                      <a:pt x="473" y="1551"/>
                    </a:lnTo>
                    <a:lnTo>
                      <a:pt x="374" y="1572"/>
                    </a:lnTo>
                    <a:lnTo>
                      <a:pt x="305" y="1531"/>
                    </a:lnTo>
                    <a:lnTo>
                      <a:pt x="177" y="1432"/>
                    </a:lnTo>
                    <a:lnTo>
                      <a:pt x="68" y="1374"/>
                    </a:lnTo>
                    <a:lnTo>
                      <a:pt x="9" y="1363"/>
                    </a:lnTo>
                    <a:lnTo>
                      <a:pt x="0" y="1294"/>
                    </a:lnTo>
                    <a:lnTo>
                      <a:pt x="78" y="1186"/>
                    </a:lnTo>
                    <a:lnTo>
                      <a:pt x="158" y="1096"/>
                    </a:lnTo>
                    <a:lnTo>
                      <a:pt x="216" y="958"/>
                    </a:lnTo>
                    <a:lnTo>
                      <a:pt x="246" y="790"/>
                    </a:lnTo>
                    <a:lnTo>
                      <a:pt x="227" y="633"/>
                    </a:lnTo>
                    <a:lnTo>
                      <a:pt x="177" y="435"/>
                    </a:lnTo>
                    <a:lnTo>
                      <a:pt x="167" y="4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96" name="Freeform 76"/>
              <p:cNvSpPr>
                <a:spLocks/>
              </p:cNvSpPr>
              <p:nvPr/>
            </p:nvSpPr>
            <p:spPr bwMode="auto">
              <a:xfrm rot="19985680" flipH="1">
                <a:off x="965" y="2304"/>
                <a:ext cx="340" cy="18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1997" name="Group 77"/>
              <p:cNvGrpSpPr>
                <a:grpSpLocks/>
              </p:cNvGrpSpPr>
              <p:nvPr/>
            </p:nvGrpSpPr>
            <p:grpSpPr bwMode="auto">
              <a:xfrm flipH="1">
                <a:off x="1095" y="3003"/>
                <a:ext cx="270" cy="248"/>
                <a:chOff x="3450" y="3330"/>
                <a:chExt cx="210" cy="194"/>
              </a:xfrm>
            </p:grpSpPr>
            <p:sp>
              <p:nvSpPr>
                <p:cNvPr id="81998" name="Freeform 78"/>
                <p:cNvSpPr>
                  <a:spLocks/>
                </p:cNvSpPr>
                <p:nvPr/>
              </p:nvSpPr>
              <p:spPr bwMode="auto">
                <a:xfrm flipH="1">
                  <a:off x="3465" y="333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1999" name="Freeform 79"/>
                <p:cNvSpPr>
                  <a:spLocks/>
                </p:cNvSpPr>
                <p:nvPr/>
              </p:nvSpPr>
              <p:spPr bwMode="auto">
                <a:xfrm rot="1713776" flipH="1">
                  <a:off x="3450" y="337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2016" name="Group 96"/>
          <p:cNvGrpSpPr>
            <a:grpSpLocks/>
          </p:cNvGrpSpPr>
          <p:nvPr/>
        </p:nvGrpSpPr>
        <p:grpSpPr bwMode="auto">
          <a:xfrm>
            <a:off x="5486400" y="2273300"/>
            <a:ext cx="3124200" cy="3975100"/>
            <a:chOff x="3456" y="1432"/>
            <a:chExt cx="1968" cy="2504"/>
          </a:xfrm>
        </p:grpSpPr>
        <p:sp>
          <p:nvSpPr>
            <p:cNvPr id="81942" name="AutoShape 22"/>
            <p:cNvSpPr>
              <a:spLocks noChangeArrowheads="1"/>
            </p:cNvSpPr>
            <p:nvPr/>
          </p:nvSpPr>
          <p:spPr bwMode="auto">
            <a:xfrm>
              <a:off x="3456" y="1432"/>
              <a:ext cx="1968" cy="625"/>
            </a:xfrm>
            <a:prstGeom prst="wedgeRoundRectCallout">
              <a:avLst>
                <a:gd name="adj1" fmla="val 12296"/>
                <a:gd name="adj2" fmla="val 88398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This shows what equipment the batch is running in.</a:t>
              </a:r>
            </a:p>
          </p:txBody>
        </p:sp>
        <p:grpSp>
          <p:nvGrpSpPr>
            <p:cNvPr id="82000" name="Group 80"/>
            <p:cNvGrpSpPr>
              <a:grpSpLocks/>
            </p:cNvGrpSpPr>
            <p:nvPr/>
          </p:nvGrpSpPr>
          <p:grpSpPr bwMode="auto">
            <a:xfrm>
              <a:off x="4074" y="2400"/>
              <a:ext cx="870" cy="1536"/>
              <a:chOff x="672" y="2304"/>
              <a:chExt cx="870" cy="1536"/>
            </a:xfrm>
          </p:grpSpPr>
          <p:sp>
            <p:nvSpPr>
              <p:cNvPr id="82001" name="Freeform 81"/>
              <p:cNvSpPr>
                <a:spLocks/>
              </p:cNvSpPr>
              <p:nvPr/>
            </p:nvSpPr>
            <p:spPr bwMode="auto">
              <a:xfrm flipH="1">
                <a:off x="672" y="2694"/>
                <a:ext cx="571" cy="34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8" y="30"/>
                  </a:cxn>
                  <a:cxn ang="0">
                    <a:pos x="495" y="258"/>
                  </a:cxn>
                  <a:cxn ang="0">
                    <a:pos x="702" y="367"/>
                  </a:cxn>
                  <a:cxn ang="0">
                    <a:pos x="1018" y="565"/>
                  </a:cxn>
                  <a:cxn ang="0">
                    <a:pos x="1336" y="753"/>
                  </a:cxn>
                  <a:cxn ang="0">
                    <a:pos x="1336" y="802"/>
                  </a:cxn>
                  <a:cxn ang="0">
                    <a:pos x="1287" y="813"/>
                  </a:cxn>
                  <a:cxn ang="0">
                    <a:pos x="1089" y="684"/>
                  </a:cxn>
                  <a:cxn ang="0">
                    <a:pos x="1039" y="684"/>
                  </a:cxn>
                  <a:cxn ang="0">
                    <a:pos x="1009" y="723"/>
                  </a:cxn>
                  <a:cxn ang="0">
                    <a:pos x="949" y="753"/>
                  </a:cxn>
                  <a:cxn ang="0">
                    <a:pos x="880" y="753"/>
                  </a:cxn>
                  <a:cxn ang="0">
                    <a:pos x="801" y="673"/>
                  </a:cxn>
                  <a:cxn ang="0">
                    <a:pos x="771" y="574"/>
                  </a:cxn>
                  <a:cxn ang="0">
                    <a:pos x="792" y="495"/>
                  </a:cxn>
                  <a:cxn ang="0">
                    <a:pos x="652" y="417"/>
                  </a:cxn>
                  <a:cxn ang="0">
                    <a:pos x="474" y="346"/>
                  </a:cxn>
                  <a:cxn ang="0">
                    <a:pos x="286" y="268"/>
                  </a:cxn>
                  <a:cxn ang="0">
                    <a:pos x="148" y="219"/>
                  </a:cxn>
                  <a:cxn ang="0">
                    <a:pos x="39" y="139"/>
                  </a:cxn>
                  <a:cxn ang="0">
                    <a:pos x="0" y="60"/>
                  </a:cxn>
                  <a:cxn ang="0">
                    <a:pos x="58" y="0"/>
                  </a:cxn>
                </a:cxnLst>
                <a:rect l="0" t="0" r="r" b="b"/>
                <a:pathLst>
                  <a:path w="1336" h="813">
                    <a:moveTo>
                      <a:pt x="58" y="0"/>
                    </a:moveTo>
                    <a:lnTo>
                      <a:pt x="148" y="30"/>
                    </a:lnTo>
                    <a:lnTo>
                      <a:pt x="495" y="258"/>
                    </a:lnTo>
                    <a:lnTo>
                      <a:pt x="702" y="367"/>
                    </a:lnTo>
                    <a:lnTo>
                      <a:pt x="1018" y="565"/>
                    </a:lnTo>
                    <a:lnTo>
                      <a:pt x="1336" y="753"/>
                    </a:lnTo>
                    <a:lnTo>
                      <a:pt x="1336" y="802"/>
                    </a:lnTo>
                    <a:lnTo>
                      <a:pt x="1287" y="813"/>
                    </a:lnTo>
                    <a:lnTo>
                      <a:pt x="1089" y="684"/>
                    </a:lnTo>
                    <a:lnTo>
                      <a:pt x="1039" y="684"/>
                    </a:lnTo>
                    <a:lnTo>
                      <a:pt x="1009" y="723"/>
                    </a:lnTo>
                    <a:lnTo>
                      <a:pt x="949" y="753"/>
                    </a:lnTo>
                    <a:lnTo>
                      <a:pt x="880" y="753"/>
                    </a:lnTo>
                    <a:lnTo>
                      <a:pt x="801" y="673"/>
                    </a:lnTo>
                    <a:lnTo>
                      <a:pt x="771" y="574"/>
                    </a:lnTo>
                    <a:lnTo>
                      <a:pt x="792" y="495"/>
                    </a:lnTo>
                    <a:lnTo>
                      <a:pt x="652" y="417"/>
                    </a:lnTo>
                    <a:lnTo>
                      <a:pt x="474" y="346"/>
                    </a:lnTo>
                    <a:lnTo>
                      <a:pt x="286" y="268"/>
                    </a:lnTo>
                    <a:lnTo>
                      <a:pt x="148" y="219"/>
                    </a:lnTo>
                    <a:lnTo>
                      <a:pt x="39" y="139"/>
                    </a:lnTo>
                    <a:lnTo>
                      <a:pt x="0" y="60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02" name="Freeform 82"/>
              <p:cNvSpPr>
                <a:spLocks/>
              </p:cNvSpPr>
              <p:nvPr/>
            </p:nvSpPr>
            <p:spPr bwMode="auto">
              <a:xfrm rot="725693" flipH="1">
                <a:off x="1043" y="3176"/>
                <a:ext cx="203" cy="628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28" y="50"/>
                  </a:cxn>
                  <a:cxn ang="0">
                    <a:pos x="258" y="119"/>
                  </a:cxn>
                  <a:cxn ang="0">
                    <a:pos x="298" y="297"/>
                  </a:cxn>
                  <a:cxn ang="0">
                    <a:pos x="307" y="534"/>
                  </a:cxn>
                  <a:cxn ang="0">
                    <a:pos x="277" y="860"/>
                  </a:cxn>
                  <a:cxn ang="0">
                    <a:pos x="189" y="1088"/>
                  </a:cxn>
                  <a:cxn ang="0">
                    <a:pos x="139" y="1187"/>
                  </a:cxn>
                  <a:cxn ang="0">
                    <a:pos x="139" y="1275"/>
                  </a:cxn>
                  <a:cxn ang="0">
                    <a:pos x="337" y="1335"/>
                  </a:cxn>
                  <a:cxn ang="0">
                    <a:pos x="466" y="1394"/>
                  </a:cxn>
                  <a:cxn ang="0">
                    <a:pos x="475" y="1424"/>
                  </a:cxn>
                  <a:cxn ang="0">
                    <a:pos x="426" y="1473"/>
                  </a:cxn>
                  <a:cxn ang="0">
                    <a:pos x="298" y="1473"/>
                  </a:cxn>
                  <a:cxn ang="0">
                    <a:pos x="228" y="1413"/>
                  </a:cxn>
                  <a:cxn ang="0">
                    <a:pos x="150" y="1365"/>
                  </a:cxn>
                  <a:cxn ang="0">
                    <a:pos x="79" y="1305"/>
                  </a:cxn>
                  <a:cxn ang="0">
                    <a:pos x="0" y="1275"/>
                  </a:cxn>
                  <a:cxn ang="0">
                    <a:pos x="10" y="1236"/>
                  </a:cxn>
                  <a:cxn ang="0">
                    <a:pos x="79" y="1157"/>
                  </a:cxn>
                  <a:cxn ang="0">
                    <a:pos x="150" y="1049"/>
                  </a:cxn>
                  <a:cxn ang="0">
                    <a:pos x="208" y="900"/>
                  </a:cxn>
                  <a:cxn ang="0">
                    <a:pos x="228" y="713"/>
                  </a:cxn>
                  <a:cxn ang="0">
                    <a:pos x="208" y="504"/>
                  </a:cxn>
                  <a:cxn ang="0">
                    <a:pos x="150" y="336"/>
                  </a:cxn>
                  <a:cxn ang="0">
                    <a:pos x="90" y="257"/>
                  </a:cxn>
                  <a:cxn ang="0">
                    <a:pos x="51" y="129"/>
                  </a:cxn>
                  <a:cxn ang="0">
                    <a:pos x="139" y="0"/>
                  </a:cxn>
                </a:cxnLst>
                <a:rect l="0" t="0" r="r" b="b"/>
                <a:pathLst>
                  <a:path w="475" h="1473">
                    <a:moveTo>
                      <a:pt x="139" y="0"/>
                    </a:moveTo>
                    <a:lnTo>
                      <a:pt x="228" y="50"/>
                    </a:lnTo>
                    <a:lnTo>
                      <a:pt x="258" y="119"/>
                    </a:lnTo>
                    <a:lnTo>
                      <a:pt x="298" y="297"/>
                    </a:lnTo>
                    <a:lnTo>
                      <a:pt x="307" y="534"/>
                    </a:lnTo>
                    <a:lnTo>
                      <a:pt x="277" y="860"/>
                    </a:lnTo>
                    <a:lnTo>
                      <a:pt x="189" y="1088"/>
                    </a:lnTo>
                    <a:lnTo>
                      <a:pt x="139" y="1187"/>
                    </a:lnTo>
                    <a:lnTo>
                      <a:pt x="139" y="1275"/>
                    </a:lnTo>
                    <a:lnTo>
                      <a:pt x="337" y="1335"/>
                    </a:lnTo>
                    <a:lnTo>
                      <a:pt x="466" y="1394"/>
                    </a:lnTo>
                    <a:lnTo>
                      <a:pt x="475" y="1424"/>
                    </a:lnTo>
                    <a:lnTo>
                      <a:pt x="426" y="1473"/>
                    </a:lnTo>
                    <a:lnTo>
                      <a:pt x="298" y="1473"/>
                    </a:lnTo>
                    <a:lnTo>
                      <a:pt x="228" y="1413"/>
                    </a:lnTo>
                    <a:lnTo>
                      <a:pt x="150" y="1365"/>
                    </a:lnTo>
                    <a:lnTo>
                      <a:pt x="79" y="1305"/>
                    </a:lnTo>
                    <a:lnTo>
                      <a:pt x="0" y="1275"/>
                    </a:lnTo>
                    <a:lnTo>
                      <a:pt x="10" y="1236"/>
                    </a:lnTo>
                    <a:lnTo>
                      <a:pt x="79" y="1157"/>
                    </a:lnTo>
                    <a:lnTo>
                      <a:pt x="150" y="1049"/>
                    </a:lnTo>
                    <a:lnTo>
                      <a:pt x="208" y="900"/>
                    </a:lnTo>
                    <a:lnTo>
                      <a:pt x="228" y="713"/>
                    </a:lnTo>
                    <a:lnTo>
                      <a:pt x="208" y="504"/>
                    </a:lnTo>
                    <a:lnTo>
                      <a:pt x="150" y="336"/>
                    </a:lnTo>
                    <a:lnTo>
                      <a:pt x="90" y="257"/>
                    </a:lnTo>
                    <a:lnTo>
                      <a:pt x="51" y="129"/>
                    </a:lnTo>
                    <a:lnTo>
                      <a:pt x="13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03" name="Freeform 83"/>
              <p:cNvSpPr>
                <a:spLocks/>
              </p:cNvSpPr>
              <p:nvPr/>
            </p:nvSpPr>
            <p:spPr bwMode="auto">
              <a:xfrm>
                <a:off x="1121" y="2680"/>
                <a:ext cx="215" cy="592"/>
              </a:xfrm>
              <a:custGeom>
                <a:avLst/>
                <a:gdLst/>
                <a:ahLst/>
                <a:cxnLst>
                  <a:cxn ang="0">
                    <a:pos x="198" y="85"/>
                  </a:cxn>
                  <a:cxn ang="0">
                    <a:pos x="189" y="38"/>
                  </a:cxn>
                  <a:cxn ang="0">
                    <a:pos x="165" y="0"/>
                  </a:cxn>
                  <a:cxn ang="0">
                    <a:pos x="139" y="0"/>
                  </a:cxn>
                  <a:cxn ang="0">
                    <a:pos x="95" y="32"/>
                  </a:cxn>
                  <a:cxn ang="0">
                    <a:pos x="63" y="71"/>
                  </a:cxn>
                  <a:cxn ang="0">
                    <a:pos x="35" y="174"/>
                  </a:cxn>
                  <a:cxn ang="0">
                    <a:pos x="12" y="270"/>
                  </a:cxn>
                  <a:cxn ang="0">
                    <a:pos x="0" y="384"/>
                  </a:cxn>
                  <a:cxn ang="0">
                    <a:pos x="0" y="457"/>
                  </a:cxn>
                  <a:cxn ang="0">
                    <a:pos x="12" y="511"/>
                  </a:cxn>
                  <a:cxn ang="0">
                    <a:pos x="30" y="566"/>
                  </a:cxn>
                  <a:cxn ang="0">
                    <a:pos x="68" y="588"/>
                  </a:cxn>
                  <a:cxn ang="0">
                    <a:pos x="97" y="592"/>
                  </a:cxn>
                  <a:cxn ang="0">
                    <a:pos x="151" y="588"/>
                  </a:cxn>
                  <a:cxn ang="0">
                    <a:pos x="179" y="541"/>
                  </a:cxn>
                  <a:cxn ang="0">
                    <a:pos x="208" y="486"/>
                  </a:cxn>
                  <a:cxn ang="0">
                    <a:pos x="215" y="415"/>
                  </a:cxn>
                  <a:cxn ang="0">
                    <a:pos x="215" y="338"/>
                  </a:cxn>
                  <a:cxn ang="0">
                    <a:pos x="205" y="187"/>
                  </a:cxn>
                  <a:cxn ang="0">
                    <a:pos x="198" y="85"/>
                  </a:cxn>
                </a:cxnLst>
                <a:rect l="0" t="0" r="r" b="b"/>
                <a:pathLst>
                  <a:path w="215" h="592">
                    <a:moveTo>
                      <a:pt x="198" y="85"/>
                    </a:moveTo>
                    <a:lnTo>
                      <a:pt x="189" y="38"/>
                    </a:lnTo>
                    <a:lnTo>
                      <a:pt x="165" y="0"/>
                    </a:lnTo>
                    <a:lnTo>
                      <a:pt x="139" y="0"/>
                    </a:lnTo>
                    <a:lnTo>
                      <a:pt x="95" y="32"/>
                    </a:lnTo>
                    <a:lnTo>
                      <a:pt x="63" y="71"/>
                    </a:lnTo>
                    <a:lnTo>
                      <a:pt x="35" y="174"/>
                    </a:lnTo>
                    <a:lnTo>
                      <a:pt x="12" y="270"/>
                    </a:lnTo>
                    <a:lnTo>
                      <a:pt x="0" y="384"/>
                    </a:lnTo>
                    <a:lnTo>
                      <a:pt x="0" y="457"/>
                    </a:lnTo>
                    <a:lnTo>
                      <a:pt x="12" y="511"/>
                    </a:lnTo>
                    <a:lnTo>
                      <a:pt x="30" y="566"/>
                    </a:lnTo>
                    <a:lnTo>
                      <a:pt x="68" y="588"/>
                    </a:lnTo>
                    <a:lnTo>
                      <a:pt x="97" y="592"/>
                    </a:lnTo>
                    <a:lnTo>
                      <a:pt x="151" y="588"/>
                    </a:lnTo>
                    <a:lnTo>
                      <a:pt x="179" y="541"/>
                    </a:lnTo>
                    <a:lnTo>
                      <a:pt x="208" y="486"/>
                    </a:lnTo>
                    <a:lnTo>
                      <a:pt x="215" y="415"/>
                    </a:lnTo>
                    <a:lnTo>
                      <a:pt x="215" y="338"/>
                    </a:lnTo>
                    <a:lnTo>
                      <a:pt x="205" y="187"/>
                    </a:lnTo>
                    <a:lnTo>
                      <a:pt x="198" y="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04" name="Freeform 84"/>
              <p:cNvSpPr>
                <a:spLocks/>
              </p:cNvSpPr>
              <p:nvPr/>
            </p:nvSpPr>
            <p:spPr bwMode="auto">
              <a:xfrm flipH="1">
                <a:off x="1305" y="2678"/>
                <a:ext cx="237" cy="574"/>
              </a:xfrm>
              <a:custGeom>
                <a:avLst/>
                <a:gdLst/>
                <a:ahLst/>
                <a:cxnLst>
                  <a:cxn ang="0">
                    <a:pos x="308" y="129"/>
                  </a:cxn>
                  <a:cxn ang="0">
                    <a:pos x="426" y="0"/>
                  </a:cxn>
                  <a:cxn ang="0">
                    <a:pos x="516" y="10"/>
                  </a:cxn>
                  <a:cxn ang="0">
                    <a:pos x="555" y="79"/>
                  </a:cxn>
                  <a:cxn ang="0">
                    <a:pos x="506" y="169"/>
                  </a:cxn>
                  <a:cxn ang="0">
                    <a:pos x="357" y="297"/>
                  </a:cxn>
                  <a:cxn ang="0">
                    <a:pos x="239" y="417"/>
                  </a:cxn>
                  <a:cxn ang="0">
                    <a:pos x="89" y="535"/>
                  </a:cxn>
                  <a:cxn ang="0">
                    <a:pos x="89" y="594"/>
                  </a:cxn>
                  <a:cxn ang="0">
                    <a:pos x="119" y="684"/>
                  </a:cxn>
                  <a:cxn ang="0">
                    <a:pos x="308" y="832"/>
                  </a:cxn>
                  <a:cxn ang="0">
                    <a:pos x="387" y="921"/>
                  </a:cxn>
                  <a:cxn ang="0">
                    <a:pos x="396" y="970"/>
                  </a:cxn>
                  <a:cxn ang="0">
                    <a:pos x="366" y="1029"/>
                  </a:cxn>
                  <a:cxn ang="0">
                    <a:pos x="308" y="1089"/>
                  </a:cxn>
                  <a:cxn ang="0">
                    <a:pos x="288" y="1207"/>
                  </a:cxn>
                  <a:cxn ang="0">
                    <a:pos x="327" y="1317"/>
                  </a:cxn>
                  <a:cxn ang="0">
                    <a:pos x="317" y="1347"/>
                  </a:cxn>
                  <a:cxn ang="0">
                    <a:pos x="267" y="1326"/>
                  </a:cxn>
                  <a:cxn ang="0">
                    <a:pos x="239" y="1237"/>
                  </a:cxn>
                  <a:cxn ang="0">
                    <a:pos x="239" y="1119"/>
                  </a:cxn>
                  <a:cxn ang="0">
                    <a:pos x="278" y="1039"/>
                  </a:cxn>
                  <a:cxn ang="0">
                    <a:pos x="327" y="951"/>
                  </a:cxn>
                  <a:cxn ang="0">
                    <a:pos x="297" y="921"/>
                  </a:cxn>
                  <a:cxn ang="0">
                    <a:pos x="198" y="822"/>
                  </a:cxn>
                  <a:cxn ang="0">
                    <a:pos x="80" y="742"/>
                  </a:cxn>
                  <a:cxn ang="0">
                    <a:pos x="0" y="643"/>
                  </a:cxn>
                  <a:cxn ang="0">
                    <a:pos x="0" y="495"/>
                  </a:cxn>
                  <a:cxn ang="0">
                    <a:pos x="50" y="426"/>
                  </a:cxn>
                  <a:cxn ang="0">
                    <a:pos x="159" y="357"/>
                  </a:cxn>
                  <a:cxn ang="0">
                    <a:pos x="267" y="228"/>
                  </a:cxn>
                  <a:cxn ang="0">
                    <a:pos x="308" y="129"/>
                  </a:cxn>
                </a:cxnLst>
                <a:rect l="0" t="0" r="r" b="b"/>
                <a:pathLst>
                  <a:path w="555" h="1347">
                    <a:moveTo>
                      <a:pt x="308" y="129"/>
                    </a:moveTo>
                    <a:lnTo>
                      <a:pt x="426" y="0"/>
                    </a:lnTo>
                    <a:lnTo>
                      <a:pt x="516" y="10"/>
                    </a:lnTo>
                    <a:lnTo>
                      <a:pt x="555" y="79"/>
                    </a:lnTo>
                    <a:lnTo>
                      <a:pt x="506" y="169"/>
                    </a:lnTo>
                    <a:lnTo>
                      <a:pt x="357" y="297"/>
                    </a:lnTo>
                    <a:lnTo>
                      <a:pt x="239" y="417"/>
                    </a:lnTo>
                    <a:lnTo>
                      <a:pt x="89" y="535"/>
                    </a:lnTo>
                    <a:lnTo>
                      <a:pt x="89" y="594"/>
                    </a:lnTo>
                    <a:lnTo>
                      <a:pt x="119" y="684"/>
                    </a:lnTo>
                    <a:lnTo>
                      <a:pt x="308" y="832"/>
                    </a:lnTo>
                    <a:lnTo>
                      <a:pt x="387" y="921"/>
                    </a:lnTo>
                    <a:lnTo>
                      <a:pt x="396" y="970"/>
                    </a:lnTo>
                    <a:lnTo>
                      <a:pt x="366" y="1029"/>
                    </a:lnTo>
                    <a:lnTo>
                      <a:pt x="308" y="1089"/>
                    </a:lnTo>
                    <a:lnTo>
                      <a:pt x="288" y="1207"/>
                    </a:lnTo>
                    <a:lnTo>
                      <a:pt x="327" y="1317"/>
                    </a:lnTo>
                    <a:lnTo>
                      <a:pt x="317" y="1347"/>
                    </a:lnTo>
                    <a:lnTo>
                      <a:pt x="267" y="1326"/>
                    </a:lnTo>
                    <a:lnTo>
                      <a:pt x="239" y="1237"/>
                    </a:lnTo>
                    <a:lnTo>
                      <a:pt x="239" y="1119"/>
                    </a:lnTo>
                    <a:lnTo>
                      <a:pt x="278" y="1039"/>
                    </a:lnTo>
                    <a:lnTo>
                      <a:pt x="327" y="951"/>
                    </a:lnTo>
                    <a:lnTo>
                      <a:pt x="297" y="921"/>
                    </a:lnTo>
                    <a:lnTo>
                      <a:pt x="198" y="822"/>
                    </a:lnTo>
                    <a:lnTo>
                      <a:pt x="80" y="742"/>
                    </a:lnTo>
                    <a:lnTo>
                      <a:pt x="0" y="643"/>
                    </a:lnTo>
                    <a:lnTo>
                      <a:pt x="0" y="495"/>
                    </a:lnTo>
                    <a:lnTo>
                      <a:pt x="50" y="426"/>
                    </a:lnTo>
                    <a:lnTo>
                      <a:pt x="159" y="357"/>
                    </a:lnTo>
                    <a:lnTo>
                      <a:pt x="267" y="228"/>
                    </a:lnTo>
                    <a:lnTo>
                      <a:pt x="308" y="1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05" name="Freeform 85"/>
              <p:cNvSpPr>
                <a:spLocks/>
              </p:cNvSpPr>
              <p:nvPr/>
            </p:nvSpPr>
            <p:spPr bwMode="auto">
              <a:xfrm flipH="1">
                <a:off x="1060" y="2365"/>
                <a:ext cx="263" cy="296"/>
              </a:xfrm>
              <a:custGeom>
                <a:avLst/>
                <a:gdLst/>
                <a:ahLst/>
                <a:cxnLst>
                  <a:cxn ang="0">
                    <a:pos x="208" y="693"/>
                  </a:cxn>
                  <a:cxn ang="0">
                    <a:pos x="129" y="693"/>
                  </a:cxn>
                  <a:cxn ang="0">
                    <a:pos x="49" y="654"/>
                  </a:cxn>
                  <a:cxn ang="0">
                    <a:pos x="0" y="545"/>
                  </a:cxn>
                  <a:cxn ang="0">
                    <a:pos x="0" y="357"/>
                  </a:cxn>
                  <a:cxn ang="0">
                    <a:pos x="69" y="149"/>
                  </a:cxn>
                  <a:cxn ang="0">
                    <a:pos x="178" y="11"/>
                  </a:cxn>
                  <a:cxn ang="0">
                    <a:pos x="277" y="0"/>
                  </a:cxn>
                  <a:cxn ang="0">
                    <a:pos x="397" y="20"/>
                  </a:cxn>
                  <a:cxn ang="0">
                    <a:pos x="456" y="110"/>
                  </a:cxn>
                  <a:cxn ang="0">
                    <a:pos x="477" y="198"/>
                  </a:cxn>
                  <a:cxn ang="0">
                    <a:pos x="456" y="317"/>
                  </a:cxn>
                  <a:cxn ang="0">
                    <a:pos x="436" y="426"/>
                  </a:cxn>
                  <a:cxn ang="0">
                    <a:pos x="556" y="525"/>
                  </a:cxn>
                  <a:cxn ang="0">
                    <a:pos x="616" y="584"/>
                  </a:cxn>
                  <a:cxn ang="0">
                    <a:pos x="616" y="624"/>
                  </a:cxn>
                  <a:cxn ang="0">
                    <a:pos x="586" y="624"/>
                  </a:cxn>
                  <a:cxn ang="0">
                    <a:pos x="417" y="495"/>
                  </a:cxn>
                  <a:cxn ang="0">
                    <a:pos x="357" y="584"/>
                  </a:cxn>
                  <a:cxn ang="0">
                    <a:pos x="258" y="663"/>
                  </a:cxn>
                  <a:cxn ang="0">
                    <a:pos x="208" y="693"/>
                  </a:cxn>
                </a:cxnLst>
                <a:rect l="0" t="0" r="r" b="b"/>
                <a:pathLst>
                  <a:path w="616" h="693">
                    <a:moveTo>
                      <a:pt x="208" y="693"/>
                    </a:moveTo>
                    <a:lnTo>
                      <a:pt x="129" y="693"/>
                    </a:lnTo>
                    <a:lnTo>
                      <a:pt x="49" y="654"/>
                    </a:lnTo>
                    <a:lnTo>
                      <a:pt x="0" y="545"/>
                    </a:lnTo>
                    <a:lnTo>
                      <a:pt x="0" y="357"/>
                    </a:lnTo>
                    <a:lnTo>
                      <a:pt x="69" y="149"/>
                    </a:lnTo>
                    <a:lnTo>
                      <a:pt x="178" y="11"/>
                    </a:lnTo>
                    <a:lnTo>
                      <a:pt x="277" y="0"/>
                    </a:lnTo>
                    <a:lnTo>
                      <a:pt x="397" y="20"/>
                    </a:lnTo>
                    <a:lnTo>
                      <a:pt x="456" y="110"/>
                    </a:lnTo>
                    <a:lnTo>
                      <a:pt x="477" y="198"/>
                    </a:lnTo>
                    <a:lnTo>
                      <a:pt x="456" y="317"/>
                    </a:lnTo>
                    <a:lnTo>
                      <a:pt x="436" y="426"/>
                    </a:lnTo>
                    <a:lnTo>
                      <a:pt x="556" y="525"/>
                    </a:lnTo>
                    <a:lnTo>
                      <a:pt x="616" y="584"/>
                    </a:lnTo>
                    <a:lnTo>
                      <a:pt x="616" y="624"/>
                    </a:lnTo>
                    <a:lnTo>
                      <a:pt x="586" y="624"/>
                    </a:lnTo>
                    <a:lnTo>
                      <a:pt x="417" y="495"/>
                    </a:lnTo>
                    <a:lnTo>
                      <a:pt x="357" y="584"/>
                    </a:lnTo>
                    <a:lnTo>
                      <a:pt x="258" y="663"/>
                    </a:lnTo>
                    <a:lnTo>
                      <a:pt x="208" y="69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06" name="Freeform 86"/>
              <p:cNvSpPr>
                <a:spLocks/>
              </p:cNvSpPr>
              <p:nvPr/>
            </p:nvSpPr>
            <p:spPr bwMode="auto">
              <a:xfrm rot="20859836" flipH="1">
                <a:off x="1212" y="3169"/>
                <a:ext cx="216" cy="671"/>
              </a:xfrm>
              <a:custGeom>
                <a:avLst/>
                <a:gdLst/>
                <a:ahLst/>
                <a:cxnLst>
                  <a:cxn ang="0">
                    <a:pos x="167" y="484"/>
                  </a:cxn>
                  <a:cxn ang="0">
                    <a:pos x="158" y="316"/>
                  </a:cxn>
                  <a:cxn ang="0">
                    <a:pos x="137" y="109"/>
                  </a:cxn>
                  <a:cxn ang="0">
                    <a:pos x="227" y="0"/>
                  </a:cxn>
                  <a:cxn ang="0">
                    <a:pos x="344" y="49"/>
                  </a:cxn>
                  <a:cxn ang="0">
                    <a:pos x="374" y="297"/>
                  </a:cxn>
                  <a:cxn ang="0">
                    <a:pos x="374" y="523"/>
                  </a:cxn>
                  <a:cxn ang="0">
                    <a:pos x="344" y="810"/>
                  </a:cxn>
                  <a:cxn ang="0">
                    <a:pos x="266" y="988"/>
                  </a:cxn>
                  <a:cxn ang="0">
                    <a:pos x="206" y="1167"/>
                  </a:cxn>
                  <a:cxn ang="0">
                    <a:pos x="128" y="1285"/>
                  </a:cxn>
                  <a:cxn ang="0">
                    <a:pos x="128" y="1333"/>
                  </a:cxn>
                  <a:cxn ang="0">
                    <a:pos x="266" y="1363"/>
                  </a:cxn>
                  <a:cxn ang="0">
                    <a:pos x="384" y="1413"/>
                  </a:cxn>
                  <a:cxn ang="0">
                    <a:pos x="503" y="1522"/>
                  </a:cxn>
                  <a:cxn ang="0">
                    <a:pos x="473" y="1551"/>
                  </a:cxn>
                  <a:cxn ang="0">
                    <a:pos x="374" y="1572"/>
                  </a:cxn>
                  <a:cxn ang="0">
                    <a:pos x="305" y="1531"/>
                  </a:cxn>
                  <a:cxn ang="0">
                    <a:pos x="177" y="1432"/>
                  </a:cxn>
                  <a:cxn ang="0">
                    <a:pos x="68" y="1374"/>
                  </a:cxn>
                  <a:cxn ang="0">
                    <a:pos x="9" y="1363"/>
                  </a:cxn>
                  <a:cxn ang="0">
                    <a:pos x="0" y="1294"/>
                  </a:cxn>
                  <a:cxn ang="0">
                    <a:pos x="78" y="1186"/>
                  </a:cxn>
                  <a:cxn ang="0">
                    <a:pos x="158" y="1096"/>
                  </a:cxn>
                  <a:cxn ang="0">
                    <a:pos x="216" y="958"/>
                  </a:cxn>
                  <a:cxn ang="0">
                    <a:pos x="246" y="790"/>
                  </a:cxn>
                  <a:cxn ang="0">
                    <a:pos x="227" y="633"/>
                  </a:cxn>
                  <a:cxn ang="0">
                    <a:pos x="177" y="435"/>
                  </a:cxn>
                  <a:cxn ang="0">
                    <a:pos x="167" y="484"/>
                  </a:cxn>
                </a:cxnLst>
                <a:rect l="0" t="0" r="r" b="b"/>
                <a:pathLst>
                  <a:path w="503" h="1572">
                    <a:moveTo>
                      <a:pt x="167" y="484"/>
                    </a:moveTo>
                    <a:lnTo>
                      <a:pt x="158" y="316"/>
                    </a:lnTo>
                    <a:lnTo>
                      <a:pt x="137" y="109"/>
                    </a:lnTo>
                    <a:lnTo>
                      <a:pt x="227" y="0"/>
                    </a:lnTo>
                    <a:lnTo>
                      <a:pt x="344" y="49"/>
                    </a:lnTo>
                    <a:lnTo>
                      <a:pt x="374" y="297"/>
                    </a:lnTo>
                    <a:lnTo>
                      <a:pt x="374" y="523"/>
                    </a:lnTo>
                    <a:lnTo>
                      <a:pt x="344" y="810"/>
                    </a:lnTo>
                    <a:lnTo>
                      <a:pt x="266" y="988"/>
                    </a:lnTo>
                    <a:lnTo>
                      <a:pt x="206" y="1167"/>
                    </a:lnTo>
                    <a:lnTo>
                      <a:pt x="128" y="1285"/>
                    </a:lnTo>
                    <a:lnTo>
                      <a:pt x="128" y="1333"/>
                    </a:lnTo>
                    <a:lnTo>
                      <a:pt x="266" y="1363"/>
                    </a:lnTo>
                    <a:lnTo>
                      <a:pt x="384" y="1413"/>
                    </a:lnTo>
                    <a:lnTo>
                      <a:pt x="503" y="1522"/>
                    </a:lnTo>
                    <a:lnTo>
                      <a:pt x="473" y="1551"/>
                    </a:lnTo>
                    <a:lnTo>
                      <a:pt x="374" y="1572"/>
                    </a:lnTo>
                    <a:lnTo>
                      <a:pt x="305" y="1531"/>
                    </a:lnTo>
                    <a:lnTo>
                      <a:pt x="177" y="1432"/>
                    </a:lnTo>
                    <a:lnTo>
                      <a:pt x="68" y="1374"/>
                    </a:lnTo>
                    <a:lnTo>
                      <a:pt x="9" y="1363"/>
                    </a:lnTo>
                    <a:lnTo>
                      <a:pt x="0" y="1294"/>
                    </a:lnTo>
                    <a:lnTo>
                      <a:pt x="78" y="1186"/>
                    </a:lnTo>
                    <a:lnTo>
                      <a:pt x="158" y="1096"/>
                    </a:lnTo>
                    <a:lnTo>
                      <a:pt x="216" y="958"/>
                    </a:lnTo>
                    <a:lnTo>
                      <a:pt x="246" y="790"/>
                    </a:lnTo>
                    <a:lnTo>
                      <a:pt x="227" y="633"/>
                    </a:lnTo>
                    <a:lnTo>
                      <a:pt x="177" y="435"/>
                    </a:lnTo>
                    <a:lnTo>
                      <a:pt x="167" y="4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07" name="Freeform 87"/>
              <p:cNvSpPr>
                <a:spLocks/>
              </p:cNvSpPr>
              <p:nvPr/>
            </p:nvSpPr>
            <p:spPr bwMode="auto">
              <a:xfrm rot="19985680" flipH="1">
                <a:off x="965" y="2304"/>
                <a:ext cx="340" cy="18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2008" name="Group 88"/>
              <p:cNvGrpSpPr>
                <a:grpSpLocks/>
              </p:cNvGrpSpPr>
              <p:nvPr/>
            </p:nvGrpSpPr>
            <p:grpSpPr bwMode="auto">
              <a:xfrm flipH="1">
                <a:off x="1095" y="3003"/>
                <a:ext cx="270" cy="248"/>
                <a:chOff x="3450" y="3330"/>
                <a:chExt cx="210" cy="194"/>
              </a:xfrm>
            </p:grpSpPr>
            <p:sp>
              <p:nvSpPr>
                <p:cNvPr id="82009" name="Freeform 89"/>
                <p:cNvSpPr>
                  <a:spLocks/>
                </p:cNvSpPr>
                <p:nvPr/>
              </p:nvSpPr>
              <p:spPr bwMode="auto">
                <a:xfrm flipH="1">
                  <a:off x="3465" y="333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010" name="Freeform 90"/>
                <p:cNvSpPr>
                  <a:spLocks/>
                </p:cNvSpPr>
                <p:nvPr/>
              </p:nvSpPr>
              <p:spPr bwMode="auto">
                <a:xfrm rot="1713776" flipH="1">
                  <a:off x="3450" y="337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83" name="Espace réservé du numéro de diapositive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4" name="Espace réservé du pied de page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Batch Automation Elements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three basic elements involved in batch automation</a:t>
            </a:r>
          </a:p>
          <a:p>
            <a:pPr lvl="1">
              <a:buFontTx/>
              <a:buNone/>
            </a:pPr>
            <a:r>
              <a:rPr lang="en-US"/>
              <a:t>1: Defining the basic processing capability of the equipment</a:t>
            </a:r>
          </a:p>
          <a:p>
            <a:pPr lvl="1">
              <a:buFontTx/>
              <a:buNone/>
            </a:pPr>
            <a:r>
              <a:rPr lang="en-US"/>
              <a:t>2: Defining recipes for products</a:t>
            </a:r>
          </a:p>
          <a:p>
            <a:pPr lvl="1">
              <a:buFontTx/>
              <a:buNone/>
            </a:pPr>
            <a:r>
              <a:rPr lang="en-US"/>
              <a:t>3: Making batches</a:t>
            </a:r>
          </a:p>
          <a:p>
            <a:r>
              <a:rPr lang="en-US"/>
              <a:t>This is all based on the international standard for batch control systems</a:t>
            </a:r>
          </a:p>
          <a:p>
            <a:pPr algn="ctr">
              <a:buFontTx/>
              <a:buNone/>
            </a:pPr>
            <a:r>
              <a:rPr lang="en-US"/>
              <a:t>ISA S88.01 (also known as IEC 61512-01)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- Controlling Batches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A simple right click brings up the menu to add and control batches</a:t>
            </a:r>
          </a:p>
          <a:p>
            <a:r>
              <a:rPr lang="en-US" sz="2000"/>
              <a:t>Batches can run in manual, semi-automatic, or automatic mode</a:t>
            </a:r>
          </a:p>
          <a:p>
            <a:r>
              <a:rPr lang="en-US" sz="2000"/>
              <a:t>Operators can start, hold, restart, stop, or abort batches</a:t>
            </a:r>
          </a:p>
          <a:p>
            <a:pPr lvl="1"/>
            <a:r>
              <a:rPr lang="en-US" sz="1800"/>
              <a:t>If they have the correct privileges</a:t>
            </a:r>
          </a:p>
        </p:txBody>
      </p:sp>
      <p:graphicFrame>
        <p:nvGraphicFramePr>
          <p:cNvPr id="154624" name="Object 1024"/>
          <p:cNvGraphicFramePr>
            <a:graphicFrameLocks noChangeAspect="1"/>
          </p:cNvGraphicFramePr>
          <p:nvPr/>
        </p:nvGraphicFramePr>
        <p:xfrm>
          <a:off x="1143000" y="3352800"/>
          <a:ext cx="6764338" cy="3057525"/>
        </p:xfrm>
        <a:graphic>
          <a:graphicData uri="http://schemas.openxmlformats.org/presentationml/2006/ole">
            <p:oleObj spid="_x0000_s154624" name="Bitmap Image" r:id="rId4" imgW="6761905" imgH="3057143" progId="PBrush">
              <p:embed/>
            </p:oleObj>
          </a:graphicData>
        </a:graphic>
      </p:graphicFrame>
      <p:grpSp>
        <p:nvGrpSpPr>
          <p:cNvPr id="82998" name="Group 54"/>
          <p:cNvGrpSpPr>
            <a:grpSpLocks/>
          </p:cNvGrpSpPr>
          <p:nvPr/>
        </p:nvGrpSpPr>
        <p:grpSpPr bwMode="auto">
          <a:xfrm>
            <a:off x="533400" y="2825750"/>
            <a:ext cx="2667000" cy="3575050"/>
            <a:chOff x="336" y="1780"/>
            <a:chExt cx="1680" cy="2252"/>
          </a:xfrm>
        </p:grpSpPr>
        <p:sp>
          <p:nvSpPr>
            <p:cNvPr id="82951" name="AutoShape 7"/>
            <p:cNvSpPr>
              <a:spLocks noChangeArrowheads="1"/>
            </p:cNvSpPr>
            <p:nvPr/>
          </p:nvSpPr>
          <p:spPr bwMode="auto">
            <a:xfrm>
              <a:off x="336" y="1780"/>
              <a:ext cx="1296" cy="999"/>
            </a:xfrm>
            <a:prstGeom prst="wedgeRoundRectCallout">
              <a:avLst>
                <a:gd name="adj1" fmla="val 43056"/>
                <a:gd name="adj2" fmla="val 54306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I use the "Create Control Recipe" command to add new batches to the batch list</a:t>
              </a:r>
              <a:endParaRPr lang="en-US"/>
            </a:p>
          </p:txBody>
        </p:sp>
        <p:grpSp>
          <p:nvGrpSpPr>
            <p:cNvPr id="82975" name="Group 31"/>
            <p:cNvGrpSpPr>
              <a:grpSpLocks/>
            </p:cNvGrpSpPr>
            <p:nvPr/>
          </p:nvGrpSpPr>
          <p:grpSpPr bwMode="auto">
            <a:xfrm>
              <a:off x="1338" y="2832"/>
              <a:ext cx="678" cy="1200"/>
              <a:chOff x="192" y="2928"/>
              <a:chExt cx="678" cy="1200"/>
            </a:xfrm>
          </p:grpSpPr>
          <p:sp>
            <p:nvSpPr>
              <p:cNvPr id="82963" name="Freeform 19"/>
              <p:cNvSpPr>
                <a:spLocks/>
              </p:cNvSpPr>
              <p:nvPr/>
            </p:nvSpPr>
            <p:spPr bwMode="auto">
              <a:xfrm rot="-725693">
                <a:off x="423" y="3609"/>
                <a:ext cx="158" cy="491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28" y="50"/>
                  </a:cxn>
                  <a:cxn ang="0">
                    <a:pos x="258" y="119"/>
                  </a:cxn>
                  <a:cxn ang="0">
                    <a:pos x="298" y="297"/>
                  </a:cxn>
                  <a:cxn ang="0">
                    <a:pos x="307" y="534"/>
                  </a:cxn>
                  <a:cxn ang="0">
                    <a:pos x="277" y="860"/>
                  </a:cxn>
                  <a:cxn ang="0">
                    <a:pos x="189" y="1088"/>
                  </a:cxn>
                  <a:cxn ang="0">
                    <a:pos x="139" y="1187"/>
                  </a:cxn>
                  <a:cxn ang="0">
                    <a:pos x="139" y="1275"/>
                  </a:cxn>
                  <a:cxn ang="0">
                    <a:pos x="337" y="1335"/>
                  </a:cxn>
                  <a:cxn ang="0">
                    <a:pos x="466" y="1394"/>
                  </a:cxn>
                  <a:cxn ang="0">
                    <a:pos x="475" y="1424"/>
                  </a:cxn>
                  <a:cxn ang="0">
                    <a:pos x="426" y="1473"/>
                  </a:cxn>
                  <a:cxn ang="0">
                    <a:pos x="298" y="1473"/>
                  </a:cxn>
                  <a:cxn ang="0">
                    <a:pos x="228" y="1413"/>
                  </a:cxn>
                  <a:cxn ang="0">
                    <a:pos x="150" y="1365"/>
                  </a:cxn>
                  <a:cxn ang="0">
                    <a:pos x="79" y="1305"/>
                  </a:cxn>
                  <a:cxn ang="0">
                    <a:pos x="0" y="1275"/>
                  </a:cxn>
                  <a:cxn ang="0">
                    <a:pos x="10" y="1236"/>
                  </a:cxn>
                  <a:cxn ang="0">
                    <a:pos x="79" y="1157"/>
                  </a:cxn>
                  <a:cxn ang="0">
                    <a:pos x="150" y="1049"/>
                  </a:cxn>
                  <a:cxn ang="0">
                    <a:pos x="208" y="900"/>
                  </a:cxn>
                  <a:cxn ang="0">
                    <a:pos x="228" y="713"/>
                  </a:cxn>
                  <a:cxn ang="0">
                    <a:pos x="208" y="504"/>
                  </a:cxn>
                  <a:cxn ang="0">
                    <a:pos x="150" y="336"/>
                  </a:cxn>
                  <a:cxn ang="0">
                    <a:pos x="90" y="257"/>
                  </a:cxn>
                  <a:cxn ang="0">
                    <a:pos x="51" y="129"/>
                  </a:cxn>
                  <a:cxn ang="0">
                    <a:pos x="139" y="0"/>
                  </a:cxn>
                </a:cxnLst>
                <a:rect l="0" t="0" r="r" b="b"/>
                <a:pathLst>
                  <a:path w="475" h="1473">
                    <a:moveTo>
                      <a:pt x="139" y="0"/>
                    </a:moveTo>
                    <a:lnTo>
                      <a:pt x="228" y="50"/>
                    </a:lnTo>
                    <a:lnTo>
                      <a:pt x="258" y="119"/>
                    </a:lnTo>
                    <a:lnTo>
                      <a:pt x="298" y="297"/>
                    </a:lnTo>
                    <a:lnTo>
                      <a:pt x="307" y="534"/>
                    </a:lnTo>
                    <a:lnTo>
                      <a:pt x="277" y="860"/>
                    </a:lnTo>
                    <a:lnTo>
                      <a:pt x="189" y="1088"/>
                    </a:lnTo>
                    <a:lnTo>
                      <a:pt x="139" y="1187"/>
                    </a:lnTo>
                    <a:lnTo>
                      <a:pt x="139" y="1275"/>
                    </a:lnTo>
                    <a:lnTo>
                      <a:pt x="337" y="1335"/>
                    </a:lnTo>
                    <a:lnTo>
                      <a:pt x="466" y="1394"/>
                    </a:lnTo>
                    <a:lnTo>
                      <a:pt x="475" y="1424"/>
                    </a:lnTo>
                    <a:lnTo>
                      <a:pt x="426" y="1473"/>
                    </a:lnTo>
                    <a:lnTo>
                      <a:pt x="298" y="1473"/>
                    </a:lnTo>
                    <a:lnTo>
                      <a:pt x="228" y="1413"/>
                    </a:lnTo>
                    <a:lnTo>
                      <a:pt x="150" y="1365"/>
                    </a:lnTo>
                    <a:lnTo>
                      <a:pt x="79" y="1305"/>
                    </a:lnTo>
                    <a:lnTo>
                      <a:pt x="0" y="1275"/>
                    </a:lnTo>
                    <a:lnTo>
                      <a:pt x="10" y="1236"/>
                    </a:lnTo>
                    <a:lnTo>
                      <a:pt x="79" y="1157"/>
                    </a:lnTo>
                    <a:lnTo>
                      <a:pt x="150" y="1049"/>
                    </a:lnTo>
                    <a:lnTo>
                      <a:pt x="208" y="900"/>
                    </a:lnTo>
                    <a:lnTo>
                      <a:pt x="228" y="713"/>
                    </a:lnTo>
                    <a:lnTo>
                      <a:pt x="208" y="504"/>
                    </a:lnTo>
                    <a:lnTo>
                      <a:pt x="150" y="336"/>
                    </a:lnTo>
                    <a:lnTo>
                      <a:pt x="90" y="257"/>
                    </a:lnTo>
                    <a:lnTo>
                      <a:pt x="51" y="129"/>
                    </a:lnTo>
                    <a:lnTo>
                      <a:pt x="13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64" name="Freeform 20"/>
              <p:cNvSpPr>
                <a:spLocks/>
              </p:cNvSpPr>
              <p:nvPr/>
            </p:nvSpPr>
            <p:spPr bwMode="auto">
              <a:xfrm>
                <a:off x="353" y="3222"/>
                <a:ext cx="168" cy="462"/>
              </a:xfrm>
              <a:custGeom>
                <a:avLst/>
                <a:gdLst/>
                <a:ahLst/>
                <a:cxnLst>
                  <a:cxn ang="0">
                    <a:pos x="70" y="198"/>
                  </a:cxn>
                  <a:cxn ang="0">
                    <a:pos x="109" y="90"/>
                  </a:cxn>
                  <a:cxn ang="0">
                    <a:pos x="208" y="0"/>
                  </a:cxn>
                  <a:cxn ang="0">
                    <a:pos x="318" y="0"/>
                  </a:cxn>
                  <a:cxn ang="0">
                    <a:pos x="447" y="90"/>
                  </a:cxn>
                  <a:cxn ang="0">
                    <a:pos x="576" y="198"/>
                  </a:cxn>
                  <a:cxn ang="0">
                    <a:pos x="753" y="407"/>
                  </a:cxn>
                  <a:cxn ang="0">
                    <a:pos x="852" y="633"/>
                  </a:cxn>
                  <a:cxn ang="0">
                    <a:pos x="901" y="900"/>
                  </a:cxn>
                  <a:cxn ang="0">
                    <a:pos x="901" y="1070"/>
                  </a:cxn>
                  <a:cxn ang="0">
                    <a:pos x="852" y="1197"/>
                  </a:cxn>
                  <a:cxn ang="0">
                    <a:pos x="774" y="1326"/>
                  </a:cxn>
                  <a:cxn ang="0">
                    <a:pos x="615" y="1376"/>
                  </a:cxn>
                  <a:cxn ang="0">
                    <a:pos x="496" y="1386"/>
                  </a:cxn>
                  <a:cxn ang="0">
                    <a:pos x="268" y="1376"/>
                  </a:cxn>
                  <a:cxn ang="0">
                    <a:pos x="150" y="1266"/>
                  </a:cxn>
                  <a:cxn ang="0">
                    <a:pos x="30" y="1139"/>
                  </a:cxn>
                  <a:cxn ang="0">
                    <a:pos x="0" y="971"/>
                  </a:cxn>
                  <a:cxn ang="0">
                    <a:pos x="0" y="792"/>
                  </a:cxn>
                  <a:cxn ang="0">
                    <a:pos x="40" y="437"/>
                  </a:cxn>
                  <a:cxn ang="0">
                    <a:pos x="70" y="198"/>
                  </a:cxn>
                </a:cxnLst>
                <a:rect l="0" t="0" r="r" b="b"/>
                <a:pathLst>
                  <a:path w="901" h="1386">
                    <a:moveTo>
                      <a:pt x="70" y="198"/>
                    </a:moveTo>
                    <a:lnTo>
                      <a:pt x="109" y="90"/>
                    </a:lnTo>
                    <a:lnTo>
                      <a:pt x="208" y="0"/>
                    </a:lnTo>
                    <a:lnTo>
                      <a:pt x="318" y="0"/>
                    </a:lnTo>
                    <a:lnTo>
                      <a:pt x="447" y="90"/>
                    </a:lnTo>
                    <a:lnTo>
                      <a:pt x="576" y="198"/>
                    </a:lnTo>
                    <a:lnTo>
                      <a:pt x="753" y="407"/>
                    </a:lnTo>
                    <a:lnTo>
                      <a:pt x="852" y="633"/>
                    </a:lnTo>
                    <a:lnTo>
                      <a:pt x="901" y="900"/>
                    </a:lnTo>
                    <a:lnTo>
                      <a:pt x="901" y="1070"/>
                    </a:lnTo>
                    <a:lnTo>
                      <a:pt x="852" y="1197"/>
                    </a:lnTo>
                    <a:lnTo>
                      <a:pt x="774" y="1326"/>
                    </a:lnTo>
                    <a:lnTo>
                      <a:pt x="615" y="1376"/>
                    </a:lnTo>
                    <a:lnTo>
                      <a:pt x="496" y="1386"/>
                    </a:lnTo>
                    <a:lnTo>
                      <a:pt x="268" y="1376"/>
                    </a:lnTo>
                    <a:lnTo>
                      <a:pt x="150" y="1266"/>
                    </a:lnTo>
                    <a:lnTo>
                      <a:pt x="30" y="1139"/>
                    </a:lnTo>
                    <a:lnTo>
                      <a:pt x="0" y="971"/>
                    </a:lnTo>
                    <a:lnTo>
                      <a:pt x="0" y="792"/>
                    </a:lnTo>
                    <a:lnTo>
                      <a:pt x="40" y="437"/>
                    </a:lnTo>
                    <a:lnTo>
                      <a:pt x="70" y="1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65" name="Freeform 21"/>
              <p:cNvSpPr>
                <a:spLocks/>
              </p:cNvSpPr>
              <p:nvPr/>
            </p:nvSpPr>
            <p:spPr bwMode="auto">
              <a:xfrm>
                <a:off x="425" y="3233"/>
                <a:ext cx="445" cy="27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8" y="30"/>
                  </a:cxn>
                  <a:cxn ang="0">
                    <a:pos x="495" y="258"/>
                  </a:cxn>
                  <a:cxn ang="0">
                    <a:pos x="702" y="367"/>
                  </a:cxn>
                  <a:cxn ang="0">
                    <a:pos x="1018" y="565"/>
                  </a:cxn>
                  <a:cxn ang="0">
                    <a:pos x="1336" y="753"/>
                  </a:cxn>
                  <a:cxn ang="0">
                    <a:pos x="1336" y="802"/>
                  </a:cxn>
                  <a:cxn ang="0">
                    <a:pos x="1287" y="813"/>
                  </a:cxn>
                  <a:cxn ang="0">
                    <a:pos x="1089" y="684"/>
                  </a:cxn>
                  <a:cxn ang="0">
                    <a:pos x="1039" y="684"/>
                  </a:cxn>
                  <a:cxn ang="0">
                    <a:pos x="1009" y="723"/>
                  </a:cxn>
                  <a:cxn ang="0">
                    <a:pos x="949" y="753"/>
                  </a:cxn>
                  <a:cxn ang="0">
                    <a:pos x="880" y="753"/>
                  </a:cxn>
                  <a:cxn ang="0">
                    <a:pos x="801" y="673"/>
                  </a:cxn>
                  <a:cxn ang="0">
                    <a:pos x="771" y="574"/>
                  </a:cxn>
                  <a:cxn ang="0">
                    <a:pos x="792" y="495"/>
                  </a:cxn>
                  <a:cxn ang="0">
                    <a:pos x="652" y="417"/>
                  </a:cxn>
                  <a:cxn ang="0">
                    <a:pos x="474" y="346"/>
                  </a:cxn>
                  <a:cxn ang="0">
                    <a:pos x="286" y="268"/>
                  </a:cxn>
                  <a:cxn ang="0">
                    <a:pos x="148" y="219"/>
                  </a:cxn>
                  <a:cxn ang="0">
                    <a:pos x="39" y="139"/>
                  </a:cxn>
                  <a:cxn ang="0">
                    <a:pos x="0" y="60"/>
                  </a:cxn>
                  <a:cxn ang="0">
                    <a:pos x="58" y="0"/>
                  </a:cxn>
                </a:cxnLst>
                <a:rect l="0" t="0" r="r" b="b"/>
                <a:pathLst>
                  <a:path w="1336" h="813">
                    <a:moveTo>
                      <a:pt x="58" y="0"/>
                    </a:moveTo>
                    <a:lnTo>
                      <a:pt x="148" y="30"/>
                    </a:lnTo>
                    <a:lnTo>
                      <a:pt x="495" y="258"/>
                    </a:lnTo>
                    <a:lnTo>
                      <a:pt x="702" y="367"/>
                    </a:lnTo>
                    <a:lnTo>
                      <a:pt x="1018" y="565"/>
                    </a:lnTo>
                    <a:lnTo>
                      <a:pt x="1336" y="753"/>
                    </a:lnTo>
                    <a:lnTo>
                      <a:pt x="1336" y="802"/>
                    </a:lnTo>
                    <a:lnTo>
                      <a:pt x="1287" y="813"/>
                    </a:lnTo>
                    <a:lnTo>
                      <a:pt x="1089" y="684"/>
                    </a:lnTo>
                    <a:lnTo>
                      <a:pt x="1039" y="684"/>
                    </a:lnTo>
                    <a:lnTo>
                      <a:pt x="1009" y="723"/>
                    </a:lnTo>
                    <a:lnTo>
                      <a:pt x="949" y="753"/>
                    </a:lnTo>
                    <a:lnTo>
                      <a:pt x="880" y="753"/>
                    </a:lnTo>
                    <a:lnTo>
                      <a:pt x="801" y="673"/>
                    </a:lnTo>
                    <a:lnTo>
                      <a:pt x="771" y="574"/>
                    </a:lnTo>
                    <a:lnTo>
                      <a:pt x="792" y="495"/>
                    </a:lnTo>
                    <a:lnTo>
                      <a:pt x="652" y="417"/>
                    </a:lnTo>
                    <a:lnTo>
                      <a:pt x="474" y="346"/>
                    </a:lnTo>
                    <a:lnTo>
                      <a:pt x="286" y="268"/>
                    </a:lnTo>
                    <a:lnTo>
                      <a:pt x="148" y="219"/>
                    </a:lnTo>
                    <a:lnTo>
                      <a:pt x="39" y="139"/>
                    </a:lnTo>
                    <a:lnTo>
                      <a:pt x="0" y="60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66" name="Freeform 22"/>
              <p:cNvSpPr>
                <a:spLocks/>
              </p:cNvSpPr>
              <p:nvPr/>
            </p:nvSpPr>
            <p:spPr bwMode="auto">
              <a:xfrm>
                <a:off x="192" y="3220"/>
                <a:ext cx="185" cy="449"/>
              </a:xfrm>
              <a:custGeom>
                <a:avLst/>
                <a:gdLst/>
                <a:ahLst/>
                <a:cxnLst>
                  <a:cxn ang="0">
                    <a:pos x="308" y="129"/>
                  </a:cxn>
                  <a:cxn ang="0">
                    <a:pos x="426" y="0"/>
                  </a:cxn>
                  <a:cxn ang="0">
                    <a:pos x="516" y="10"/>
                  </a:cxn>
                  <a:cxn ang="0">
                    <a:pos x="555" y="79"/>
                  </a:cxn>
                  <a:cxn ang="0">
                    <a:pos x="506" y="169"/>
                  </a:cxn>
                  <a:cxn ang="0">
                    <a:pos x="357" y="297"/>
                  </a:cxn>
                  <a:cxn ang="0">
                    <a:pos x="239" y="417"/>
                  </a:cxn>
                  <a:cxn ang="0">
                    <a:pos x="89" y="535"/>
                  </a:cxn>
                  <a:cxn ang="0">
                    <a:pos x="89" y="594"/>
                  </a:cxn>
                  <a:cxn ang="0">
                    <a:pos x="119" y="684"/>
                  </a:cxn>
                  <a:cxn ang="0">
                    <a:pos x="308" y="832"/>
                  </a:cxn>
                  <a:cxn ang="0">
                    <a:pos x="387" y="921"/>
                  </a:cxn>
                  <a:cxn ang="0">
                    <a:pos x="396" y="970"/>
                  </a:cxn>
                  <a:cxn ang="0">
                    <a:pos x="366" y="1029"/>
                  </a:cxn>
                  <a:cxn ang="0">
                    <a:pos x="308" y="1089"/>
                  </a:cxn>
                  <a:cxn ang="0">
                    <a:pos x="288" y="1207"/>
                  </a:cxn>
                  <a:cxn ang="0">
                    <a:pos x="327" y="1317"/>
                  </a:cxn>
                  <a:cxn ang="0">
                    <a:pos x="317" y="1347"/>
                  </a:cxn>
                  <a:cxn ang="0">
                    <a:pos x="267" y="1326"/>
                  </a:cxn>
                  <a:cxn ang="0">
                    <a:pos x="239" y="1237"/>
                  </a:cxn>
                  <a:cxn ang="0">
                    <a:pos x="239" y="1119"/>
                  </a:cxn>
                  <a:cxn ang="0">
                    <a:pos x="278" y="1039"/>
                  </a:cxn>
                  <a:cxn ang="0">
                    <a:pos x="327" y="951"/>
                  </a:cxn>
                  <a:cxn ang="0">
                    <a:pos x="297" y="921"/>
                  </a:cxn>
                  <a:cxn ang="0">
                    <a:pos x="198" y="822"/>
                  </a:cxn>
                  <a:cxn ang="0">
                    <a:pos x="80" y="742"/>
                  </a:cxn>
                  <a:cxn ang="0">
                    <a:pos x="0" y="643"/>
                  </a:cxn>
                  <a:cxn ang="0">
                    <a:pos x="0" y="495"/>
                  </a:cxn>
                  <a:cxn ang="0">
                    <a:pos x="50" y="426"/>
                  </a:cxn>
                  <a:cxn ang="0">
                    <a:pos x="159" y="357"/>
                  </a:cxn>
                  <a:cxn ang="0">
                    <a:pos x="267" y="228"/>
                  </a:cxn>
                  <a:cxn ang="0">
                    <a:pos x="308" y="129"/>
                  </a:cxn>
                </a:cxnLst>
                <a:rect l="0" t="0" r="r" b="b"/>
                <a:pathLst>
                  <a:path w="555" h="1347">
                    <a:moveTo>
                      <a:pt x="308" y="129"/>
                    </a:moveTo>
                    <a:lnTo>
                      <a:pt x="426" y="0"/>
                    </a:lnTo>
                    <a:lnTo>
                      <a:pt x="516" y="10"/>
                    </a:lnTo>
                    <a:lnTo>
                      <a:pt x="555" y="79"/>
                    </a:lnTo>
                    <a:lnTo>
                      <a:pt x="506" y="169"/>
                    </a:lnTo>
                    <a:lnTo>
                      <a:pt x="357" y="297"/>
                    </a:lnTo>
                    <a:lnTo>
                      <a:pt x="239" y="417"/>
                    </a:lnTo>
                    <a:lnTo>
                      <a:pt x="89" y="535"/>
                    </a:lnTo>
                    <a:lnTo>
                      <a:pt x="89" y="594"/>
                    </a:lnTo>
                    <a:lnTo>
                      <a:pt x="119" y="684"/>
                    </a:lnTo>
                    <a:lnTo>
                      <a:pt x="308" y="832"/>
                    </a:lnTo>
                    <a:lnTo>
                      <a:pt x="387" y="921"/>
                    </a:lnTo>
                    <a:lnTo>
                      <a:pt x="396" y="970"/>
                    </a:lnTo>
                    <a:lnTo>
                      <a:pt x="366" y="1029"/>
                    </a:lnTo>
                    <a:lnTo>
                      <a:pt x="308" y="1089"/>
                    </a:lnTo>
                    <a:lnTo>
                      <a:pt x="288" y="1207"/>
                    </a:lnTo>
                    <a:lnTo>
                      <a:pt x="327" y="1317"/>
                    </a:lnTo>
                    <a:lnTo>
                      <a:pt x="317" y="1347"/>
                    </a:lnTo>
                    <a:lnTo>
                      <a:pt x="267" y="1326"/>
                    </a:lnTo>
                    <a:lnTo>
                      <a:pt x="239" y="1237"/>
                    </a:lnTo>
                    <a:lnTo>
                      <a:pt x="239" y="1119"/>
                    </a:lnTo>
                    <a:lnTo>
                      <a:pt x="278" y="1039"/>
                    </a:lnTo>
                    <a:lnTo>
                      <a:pt x="327" y="951"/>
                    </a:lnTo>
                    <a:lnTo>
                      <a:pt x="297" y="921"/>
                    </a:lnTo>
                    <a:lnTo>
                      <a:pt x="198" y="822"/>
                    </a:lnTo>
                    <a:lnTo>
                      <a:pt x="80" y="742"/>
                    </a:lnTo>
                    <a:lnTo>
                      <a:pt x="0" y="643"/>
                    </a:lnTo>
                    <a:lnTo>
                      <a:pt x="0" y="495"/>
                    </a:lnTo>
                    <a:lnTo>
                      <a:pt x="50" y="426"/>
                    </a:lnTo>
                    <a:lnTo>
                      <a:pt x="159" y="357"/>
                    </a:lnTo>
                    <a:lnTo>
                      <a:pt x="267" y="228"/>
                    </a:lnTo>
                    <a:lnTo>
                      <a:pt x="308" y="1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67" name="Freeform 23"/>
              <p:cNvSpPr>
                <a:spLocks/>
              </p:cNvSpPr>
              <p:nvPr/>
            </p:nvSpPr>
            <p:spPr bwMode="auto">
              <a:xfrm>
                <a:off x="363" y="2976"/>
                <a:ext cx="205" cy="231"/>
              </a:xfrm>
              <a:custGeom>
                <a:avLst/>
                <a:gdLst/>
                <a:ahLst/>
                <a:cxnLst>
                  <a:cxn ang="0">
                    <a:pos x="208" y="693"/>
                  </a:cxn>
                  <a:cxn ang="0">
                    <a:pos x="129" y="693"/>
                  </a:cxn>
                  <a:cxn ang="0">
                    <a:pos x="49" y="654"/>
                  </a:cxn>
                  <a:cxn ang="0">
                    <a:pos x="0" y="545"/>
                  </a:cxn>
                  <a:cxn ang="0">
                    <a:pos x="0" y="357"/>
                  </a:cxn>
                  <a:cxn ang="0">
                    <a:pos x="69" y="149"/>
                  </a:cxn>
                  <a:cxn ang="0">
                    <a:pos x="178" y="11"/>
                  </a:cxn>
                  <a:cxn ang="0">
                    <a:pos x="277" y="0"/>
                  </a:cxn>
                  <a:cxn ang="0">
                    <a:pos x="397" y="20"/>
                  </a:cxn>
                  <a:cxn ang="0">
                    <a:pos x="456" y="110"/>
                  </a:cxn>
                  <a:cxn ang="0">
                    <a:pos x="477" y="198"/>
                  </a:cxn>
                  <a:cxn ang="0">
                    <a:pos x="456" y="317"/>
                  </a:cxn>
                  <a:cxn ang="0">
                    <a:pos x="436" y="426"/>
                  </a:cxn>
                  <a:cxn ang="0">
                    <a:pos x="556" y="525"/>
                  </a:cxn>
                  <a:cxn ang="0">
                    <a:pos x="616" y="584"/>
                  </a:cxn>
                  <a:cxn ang="0">
                    <a:pos x="616" y="624"/>
                  </a:cxn>
                  <a:cxn ang="0">
                    <a:pos x="586" y="624"/>
                  </a:cxn>
                  <a:cxn ang="0">
                    <a:pos x="417" y="495"/>
                  </a:cxn>
                  <a:cxn ang="0">
                    <a:pos x="357" y="584"/>
                  </a:cxn>
                  <a:cxn ang="0">
                    <a:pos x="258" y="663"/>
                  </a:cxn>
                  <a:cxn ang="0">
                    <a:pos x="208" y="693"/>
                  </a:cxn>
                </a:cxnLst>
                <a:rect l="0" t="0" r="r" b="b"/>
                <a:pathLst>
                  <a:path w="616" h="693">
                    <a:moveTo>
                      <a:pt x="208" y="693"/>
                    </a:moveTo>
                    <a:lnTo>
                      <a:pt x="129" y="693"/>
                    </a:lnTo>
                    <a:lnTo>
                      <a:pt x="49" y="654"/>
                    </a:lnTo>
                    <a:lnTo>
                      <a:pt x="0" y="545"/>
                    </a:lnTo>
                    <a:lnTo>
                      <a:pt x="0" y="357"/>
                    </a:lnTo>
                    <a:lnTo>
                      <a:pt x="69" y="149"/>
                    </a:lnTo>
                    <a:lnTo>
                      <a:pt x="178" y="11"/>
                    </a:lnTo>
                    <a:lnTo>
                      <a:pt x="277" y="0"/>
                    </a:lnTo>
                    <a:lnTo>
                      <a:pt x="397" y="20"/>
                    </a:lnTo>
                    <a:lnTo>
                      <a:pt x="456" y="110"/>
                    </a:lnTo>
                    <a:lnTo>
                      <a:pt x="477" y="198"/>
                    </a:lnTo>
                    <a:lnTo>
                      <a:pt x="456" y="317"/>
                    </a:lnTo>
                    <a:lnTo>
                      <a:pt x="436" y="426"/>
                    </a:lnTo>
                    <a:lnTo>
                      <a:pt x="556" y="525"/>
                    </a:lnTo>
                    <a:lnTo>
                      <a:pt x="616" y="584"/>
                    </a:lnTo>
                    <a:lnTo>
                      <a:pt x="616" y="624"/>
                    </a:lnTo>
                    <a:lnTo>
                      <a:pt x="586" y="624"/>
                    </a:lnTo>
                    <a:lnTo>
                      <a:pt x="417" y="495"/>
                    </a:lnTo>
                    <a:lnTo>
                      <a:pt x="357" y="584"/>
                    </a:lnTo>
                    <a:lnTo>
                      <a:pt x="258" y="663"/>
                    </a:lnTo>
                    <a:lnTo>
                      <a:pt x="208" y="69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68" name="Freeform 24"/>
              <p:cNvSpPr>
                <a:spLocks/>
              </p:cNvSpPr>
              <p:nvPr/>
            </p:nvSpPr>
            <p:spPr bwMode="auto">
              <a:xfrm rot="740164">
                <a:off x="281" y="3604"/>
                <a:ext cx="168" cy="524"/>
              </a:xfrm>
              <a:custGeom>
                <a:avLst/>
                <a:gdLst/>
                <a:ahLst/>
                <a:cxnLst>
                  <a:cxn ang="0">
                    <a:pos x="167" y="484"/>
                  </a:cxn>
                  <a:cxn ang="0">
                    <a:pos x="158" y="316"/>
                  </a:cxn>
                  <a:cxn ang="0">
                    <a:pos x="137" y="109"/>
                  </a:cxn>
                  <a:cxn ang="0">
                    <a:pos x="227" y="0"/>
                  </a:cxn>
                  <a:cxn ang="0">
                    <a:pos x="344" y="49"/>
                  </a:cxn>
                  <a:cxn ang="0">
                    <a:pos x="374" y="297"/>
                  </a:cxn>
                  <a:cxn ang="0">
                    <a:pos x="374" y="523"/>
                  </a:cxn>
                  <a:cxn ang="0">
                    <a:pos x="344" y="810"/>
                  </a:cxn>
                  <a:cxn ang="0">
                    <a:pos x="266" y="988"/>
                  </a:cxn>
                  <a:cxn ang="0">
                    <a:pos x="206" y="1167"/>
                  </a:cxn>
                  <a:cxn ang="0">
                    <a:pos x="128" y="1285"/>
                  </a:cxn>
                  <a:cxn ang="0">
                    <a:pos x="128" y="1333"/>
                  </a:cxn>
                  <a:cxn ang="0">
                    <a:pos x="266" y="1363"/>
                  </a:cxn>
                  <a:cxn ang="0">
                    <a:pos x="384" y="1413"/>
                  </a:cxn>
                  <a:cxn ang="0">
                    <a:pos x="503" y="1522"/>
                  </a:cxn>
                  <a:cxn ang="0">
                    <a:pos x="473" y="1551"/>
                  </a:cxn>
                  <a:cxn ang="0">
                    <a:pos x="374" y="1572"/>
                  </a:cxn>
                  <a:cxn ang="0">
                    <a:pos x="305" y="1531"/>
                  </a:cxn>
                  <a:cxn ang="0">
                    <a:pos x="177" y="1432"/>
                  </a:cxn>
                  <a:cxn ang="0">
                    <a:pos x="68" y="1374"/>
                  </a:cxn>
                  <a:cxn ang="0">
                    <a:pos x="9" y="1363"/>
                  </a:cxn>
                  <a:cxn ang="0">
                    <a:pos x="0" y="1294"/>
                  </a:cxn>
                  <a:cxn ang="0">
                    <a:pos x="78" y="1186"/>
                  </a:cxn>
                  <a:cxn ang="0">
                    <a:pos x="158" y="1096"/>
                  </a:cxn>
                  <a:cxn ang="0">
                    <a:pos x="216" y="958"/>
                  </a:cxn>
                  <a:cxn ang="0">
                    <a:pos x="246" y="790"/>
                  </a:cxn>
                  <a:cxn ang="0">
                    <a:pos x="227" y="633"/>
                  </a:cxn>
                  <a:cxn ang="0">
                    <a:pos x="177" y="435"/>
                  </a:cxn>
                  <a:cxn ang="0">
                    <a:pos x="167" y="484"/>
                  </a:cxn>
                </a:cxnLst>
                <a:rect l="0" t="0" r="r" b="b"/>
                <a:pathLst>
                  <a:path w="503" h="1572">
                    <a:moveTo>
                      <a:pt x="167" y="484"/>
                    </a:moveTo>
                    <a:lnTo>
                      <a:pt x="158" y="316"/>
                    </a:lnTo>
                    <a:lnTo>
                      <a:pt x="137" y="109"/>
                    </a:lnTo>
                    <a:lnTo>
                      <a:pt x="227" y="0"/>
                    </a:lnTo>
                    <a:lnTo>
                      <a:pt x="344" y="49"/>
                    </a:lnTo>
                    <a:lnTo>
                      <a:pt x="374" y="297"/>
                    </a:lnTo>
                    <a:lnTo>
                      <a:pt x="374" y="523"/>
                    </a:lnTo>
                    <a:lnTo>
                      <a:pt x="344" y="810"/>
                    </a:lnTo>
                    <a:lnTo>
                      <a:pt x="266" y="988"/>
                    </a:lnTo>
                    <a:lnTo>
                      <a:pt x="206" y="1167"/>
                    </a:lnTo>
                    <a:lnTo>
                      <a:pt x="128" y="1285"/>
                    </a:lnTo>
                    <a:lnTo>
                      <a:pt x="128" y="1333"/>
                    </a:lnTo>
                    <a:lnTo>
                      <a:pt x="266" y="1363"/>
                    </a:lnTo>
                    <a:lnTo>
                      <a:pt x="384" y="1413"/>
                    </a:lnTo>
                    <a:lnTo>
                      <a:pt x="503" y="1522"/>
                    </a:lnTo>
                    <a:lnTo>
                      <a:pt x="473" y="1551"/>
                    </a:lnTo>
                    <a:lnTo>
                      <a:pt x="374" y="1572"/>
                    </a:lnTo>
                    <a:lnTo>
                      <a:pt x="305" y="1531"/>
                    </a:lnTo>
                    <a:lnTo>
                      <a:pt x="177" y="1432"/>
                    </a:lnTo>
                    <a:lnTo>
                      <a:pt x="68" y="1374"/>
                    </a:lnTo>
                    <a:lnTo>
                      <a:pt x="9" y="1363"/>
                    </a:lnTo>
                    <a:lnTo>
                      <a:pt x="0" y="1294"/>
                    </a:lnTo>
                    <a:lnTo>
                      <a:pt x="78" y="1186"/>
                    </a:lnTo>
                    <a:lnTo>
                      <a:pt x="158" y="1096"/>
                    </a:lnTo>
                    <a:lnTo>
                      <a:pt x="216" y="958"/>
                    </a:lnTo>
                    <a:lnTo>
                      <a:pt x="246" y="790"/>
                    </a:lnTo>
                    <a:lnTo>
                      <a:pt x="227" y="633"/>
                    </a:lnTo>
                    <a:lnTo>
                      <a:pt x="177" y="435"/>
                    </a:lnTo>
                    <a:lnTo>
                      <a:pt x="167" y="4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69" name="Freeform 25"/>
              <p:cNvSpPr>
                <a:spLocks/>
              </p:cNvSpPr>
              <p:nvPr/>
            </p:nvSpPr>
            <p:spPr bwMode="auto">
              <a:xfrm rot="1614320">
                <a:off x="377" y="2928"/>
                <a:ext cx="265" cy="14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2970" name="Group 26"/>
              <p:cNvGrpSpPr>
                <a:grpSpLocks/>
              </p:cNvGrpSpPr>
              <p:nvPr/>
            </p:nvGrpSpPr>
            <p:grpSpPr bwMode="auto">
              <a:xfrm>
                <a:off x="330" y="3474"/>
                <a:ext cx="210" cy="194"/>
                <a:chOff x="3450" y="3330"/>
                <a:chExt cx="210" cy="194"/>
              </a:xfrm>
            </p:grpSpPr>
            <p:sp>
              <p:nvSpPr>
                <p:cNvPr id="82971" name="Freeform 27"/>
                <p:cNvSpPr>
                  <a:spLocks/>
                </p:cNvSpPr>
                <p:nvPr/>
              </p:nvSpPr>
              <p:spPr bwMode="auto">
                <a:xfrm flipH="1">
                  <a:off x="3465" y="333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972" name="Freeform 28"/>
                <p:cNvSpPr>
                  <a:spLocks/>
                </p:cNvSpPr>
                <p:nvPr/>
              </p:nvSpPr>
              <p:spPr bwMode="auto">
                <a:xfrm rot="1713776" flipH="1">
                  <a:off x="3450" y="337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2999" name="Group 55"/>
          <p:cNvGrpSpPr>
            <a:grpSpLocks/>
          </p:cNvGrpSpPr>
          <p:nvPr/>
        </p:nvGrpSpPr>
        <p:grpSpPr bwMode="auto">
          <a:xfrm>
            <a:off x="638175" y="3133725"/>
            <a:ext cx="2562225" cy="3648075"/>
            <a:chOff x="402" y="1974"/>
            <a:chExt cx="1614" cy="2298"/>
          </a:xfrm>
        </p:grpSpPr>
        <p:sp>
          <p:nvSpPr>
            <p:cNvPr id="82957" name="AutoShape 13"/>
            <p:cNvSpPr>
              <a:spLocks noChangeArrowheads="1"/>
            </p:cNvSpPr>
            <p:nvPr/>
          </p:nvSpPr>
          <p:spPr bwMode="auto">
            <a:xfrm>
              <a:off x="402" y="1974"/>
              <a:ext cx="1296" cy="999"/>
            </a:xfrm>
            <a:prstGeom prst="wedgeRoundRectCallout">
              <a:avLst>
                <a:gd name="adj1" fmla="val 43056"/>
                <a:gd name="adj2" fmla="val 54306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I use the "Comment" command to add a comment to the batch journal</a:t>
              </a:r>
              <a:endParaRPr lang="en-US"/>
            </a:p>
          </p:txBody>
        </p:sp>
        <p:grpSp>
          <p:nvGrpSpPr>
            <p:cNvPr id="82976" name="Group 32"/>
            <p:cNvGrpSpPr>
              <a:grpSpLocks/>
            </p:cNvGrpSpPr>
            <p:nvPr/>
          </p:nvGrpSpPr>
          <p:grpSpPr bwMode="auto">
            <a:xfrm>
              <a:off x="1338" y="3072"/>
              <a:ext cx="678" cy="1200"/>
              <a:chOff x="192" y="2928"/>
              <a:chExt cx="678" cy="1200"/>
            </a:xfrm>
          </p:grpSpPr>
          <p:sp>
            <p:nvSpPr>
              <p:cNvPr id="82977" name="Freeform 33"/>
              <p:cNvSpPr>
                <a:spLocks/>
              </p:cNvSpPr>
              <p:nvPr/>
            </p:nvSpPr>
            <p:spPr bwMode="auto">
              <a:xfrm rot="-725693">
                <a:off x="423" y="3609"/>
                <a:ext cx="158" cy="491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28" y="50"/>
                  </a:cxn>
                  <a:cxn ang="0">
                    <a:pos x="258" y="119"/>
                  </a:cxn>
                  <a:cxn ang="0">
                    <a:pos x="298" y="297"/>
                  </a:cxn>
                  <a:cxn ang="0">
                    <a:pos x="307" y="534"/>
                  </a:cxn>
                  <a:cxn ang="0">
                    <a:pos x="277" y="860"/>
                  </a:cxn>
                  <a:cxn ang="0">
                    <a:pos x="189" y="1088"/>
                  </a:cxn>
                  <a:cxn ang="0">
                    <a:pos x="139" y="1187"/>
                  </a:cxn>
                  <a:cxn ang="0">
                    <a:pos x="139" y="1275"/>
                  </a:cxn>
                  <a:cxn ang="0">
                    <a:pos x="337" y="1335"/>
                  </a:cxn>
                  <a:cxn ang="0">
                    <a:pos x="466" y="1394"/>
                  </a:cxn>
                  <a:cxn ang="0">
                    <a:pos x="475" y="1424"/>
                  </a:cxn>
                  <a:cxn ang="0">
                    <a:pos x="426" y="1473"/>
                  </a:cxn>
                  <a:cxn ang="0">
                    <a:pos x="298" y="1473"/>
                  </a:cxn>
                  <a:cxn ang="0">
                    <a:pos x="228" y="1413"/>
                  </a:cxn>
                  <a:cxn ang="0">
                    <a:pos x="150" y="1365"/>
                  </a:cxn>
                  <a:cxn ang="0">
                    <a:pos x="79" y="1305"/>
                  </a:cxn>
                  <a:cxn ang="0">
                    <a:pos x="0" y="1275"/>
                  </a:cxn>
                  <a:cxn ang="0">
                    <a:pos x="10" y="1236"/>
                  </a:cxn>
                  <a:cxn ang="0">
                    <a:pos x="79" y="1157"/>
                  </a:cxn>
                  <a:cxn ang="0">
                    <a:pos x="150" y="1049"/>
                  </a:cxn>
                  <a:cxn ang="0">
                    <a:pos x="208" y="900"/>
                  </a:cxn>
                  <a:cxn ang="0">
                    <a:pos x="228" y="713"/>
                  </a:cxn>
                  <a:cxn ang="0">
                    <a:pos x="208" y="504"/>
                  </a:cxn>
                  <a:cxn ang="0">
                    <a:pos x="150" y="336"/>
                  </a:cxn>
                  <a:cxn ang="0">
                    <a:pos x="90" y="257"/>
                  </a:cxn>
                  <a:cxn ang="0">
                    <a:pos x="51" y="129"/>
                  </a:cxn>
                  <a:cxn ang="0">
                    <a:pos x="139" y="0"/>
                  </a:cxn>
                </a:cxnLst>
                <a:rect l="0" t="0" r="r" b="b"/>
                <a:pathLst>
                  <a:path w="475" h="1473">
                    <a:moveTo>
                      <a:pt x="139" y="0"/>
                    </a:moveTo>
                    <a:lnTo>
                      <a:pt x="228" y="50"/>
                    </a:lnTo>
                    <a:lnTo>
                      <a:pt x="258" y="119"/>
                    </a:lnTo>
                    <a:lnTo>
                      <a:pt x="298" y="297"/>
                    </a:lnTo>
                    <a:lnTo>
                      <a:pt x="307" y="534"/>
                    </a:lnTo>
                    <a:lnTo>
                      <a:pt x="277" y="860"/>
                    </a:lnTo>
                    <a:lnTo>
                      <a:pt x="189" y="1088"/>
                    </a:lnTo>
                    <a:lnTo>
                      <a:pt x="139" y="1187"/>
                    </a:lnTo>
                    <a:lnTo>
                      <a:pt x="139" y="1275"/>
                    </a:lnTo>
                    <a:lnTo>
                      <a:pt x="337" y="1335"/>
                    </a:lnTo>
                    <a:lnTo>
                      <a:pt x="466" y="1394"/>
                    </a:lnTo>
                    <a:lnTo>
                      <a:pt x="475" y="1424"/>
                    </a:lnTo>
                    <a:lnTo>
                      <a:pt x="426" y="1473"/>
                    </a:lnTo>
                    <a:lnTo>
                      <a:pt x="298" y="1473"/>
                    </a:lnTo>
                    <a:lnTo>
                      <a:pt x="228" y="1413"/>
                    </a:lnTo>
                    <a:lnTo>
                      <a:pt x="150" y="1365"/>
                    </a:lnTo>
                    <a:lnTo>
                      <a:pt x="79" y="1305"/>
                    </a:lnTo>
                    <a:lnTo>
                      <a:pt x="0" y="1275"/>
                    </a:lnTo>
                    <a:lnTo>
                      <a:pt x="10" y="1236"/>
                    </a:lnTo>
                    <a:lnTo>
                      <a:pt x="79" y="1157"/>
                    </a:lnTo>
                    <a:lnTo>
                      <a:pt x="150" y="1049"/>
                    </a:lnTo>
                    <a:lnTo>
                      <a:pt x="208" y="900"/>
                    </a:lnTo>
                    <a:lnTo>
                      <a:pt x="228" y="713"/>
                    </a:lnTo>
                    <a:lnTo>
                      <a:pt x="208" y="504"/>
                    </a:lnTo>
                    <a:lnTo>
                      <a:pt x="150" y="336"/>
                    </a:lnTo>
                    <a:lnTo>
                      <a:pt x="90" y="257"/>
                    </a:lnTo>
                    <a:lnTo>
                      <a:pt x="51" y="129"/>
                    </a:lnTo>
                    <a:lnTo>
                      <a:pt x="13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78" name="Freeform 34"/>
              <p:cNvSpPr>
                <a:spLocks/>
              </p:cNvSpPr>
              <p:nvPr/>
            </p:nvSpPr>
            <p:spPr bwMode="auto">
              <a:xfrm>
                <a:off x="353" y="3222"/>
                <a:ext cx="168" cy="462"/>
              </a:xfrm>
              <a:custGeom>
                <a:avLst/>
                <a:gdLst/>
                <a:ahLst/>
                <a:cxnLst>
                  <a:cxn ang="0">
                    <a:pos x="70" y="198"/>
                  </a:cxn>
                  <a:cxn ang="0">
                    <a:pos x="109" y="90"/>
                  </a:cxn>
                  <a:cxn ang="0">
                    <a:pos x="208" y="0"/>
                  </a:cxn>
                  <a:cxn ang="0">
                    <a:pos x="318" y="0"/>
                  </a:cxn>
                  <a:cxn ang="0">
                    <a:pos x="447" y="90"/>
                  </a:cxn>
                  <a:cxn ang="0">
                    <a:pos x="576" y="198"/>
                  </a:cxn>
                  <a:cxn ang="0">
                    <a:pos x="753" y="407"/>
                  </a:cxn>
                  <a:cxn ang="0">
                    <a:pos x="852" y="633"/>
                  </a:cxn>
                  <a:cxn ang="0">
                    <a:pos x="901" y="900"/>
                  </a:cxn>
                  <a:cxn ang="0">
                    <a:pos x="901" y="1070"/>
                  </a:cxn>
                  <a:cxn ang="0">
                    <a:pos x="852" y="1197"/>
                  </a:cxn>
                  <a:cxn ang="0">
                    <a:pos x="774" y="1326"/>
                  </a:cxn>
                  <a:cxn ang="0">
                    <a:pos x="615" y="1376"/>
                  </a:cxn>
                  <a:cxn ang="0">
                    <a:pos x="496" y="1386"/>
                  </a:cxn>
                  <a:cxn ang="0">
                    <a:pos x="268" y="1376"/>
                  </a:cxn>
                  <a:cxn ang="0">
                    <a:pos x="150" y="1266"/>
                  </a:cxn>
                  <a:cxn ang="0">
                    <a:pos x="30" y="1139"/>
                  </a:cxn>
                  <a:cxn ang="0">
                    <a:pos x="0" y="971"/>
                  </a:cxn>
                  <a:cxn ang="0">
                    <a:pos x="0" y="792"/>
                  </a:cxn>
                  <a:cxn ang="0">
                    <a:pos x="40" y="437"/>
                  </a:cxn>
                  <a:cxn ang="0">
                    <a:pos x="70" y="198"/>
                  </a:cxn>
                </a:cxnLst>
                <a:rect l="0" t="0" r="r" b="b"/>
                <a:pathLst>
                  <a:path w="901" h="1386">
                    <a:moveTo>
                      <a:pt x="70" y="198"/>
                    </a:moveTo>
                    <a:lnTo>
                      <a:pt x="109" y="90"/>
                    </a:lnTo>
                    <a:lnTo>
                      <a:pt x="208" y="0"/>
                    </a:lnTo>
                    <a:lnTo>
                      <a:pt x="318" y="0"/>
                    </a:lnTo>
                    <a:lnTo>
                      <a:pt x="447" y="90"/>
                    </a:lnTo>
                    <a:lnTo>
                      <a:pt x="576" y="198"/>
                    </a:lnTo>
                    <a:lnTo>
                      <a:pt x="753" y="407"/>
                    </a:lnTo>
                    <a:lnTo>
                      <a:pt x="852" y="633"/>
                    </a:lnTo>
                    <a:lnTo>
                      <a:pt x="901" y="900"/>
                    </a:lnTo>
                    <a:lnTo>
                      <a:pt x="901" y="1070"/>
                    </a:lnTo>
                    <a:lnTo>
                      <a:pt x="852" y="1197"/>
                    </a:lnTo>
                    <a:lnTo>
                      <a:pt x="774" y="1326"/>
                    </a:lnTo>
                    <a:lnTo>
                      <a:pt x="615" y="1376"/>
                    </a:lnTo>
                    <a:lnTo>
                      <a:pt x="496" y="1386"/>
                    </a:lnTo>
                    <a:lnTo>
                      <a:pt x="268" y="1376"/>
                    </a:lnTo>
                    <a:lnTo>
                      <a:pt x="150" y="1266"/>
                    </a:lnTo>
                    <a:lnTo>
                      <a:pt x="30" y="1139"/>
                    </a:lnTo>
                    <a:lnTo>
                      <a:pt x="0" y="971"/>
                    </a:lnTo>
                    <a:lnTo>
                      <a:pt x="0" y="792"/>
                    </a:lnTo>
                    <a:lnTo>
                      <a:pt x="40" y="437"/>
                    </a:lnTo>
                    <a:lnTo>
                      <a:pt x="70" y="1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79" name="Freeform 35"/>
              <p:cNvSpPr>
                <a:spLocks/>
              </p:cNvSpPr>
              <p:nvPr/>
            </p:nvSpPr>
            <p:spPr bwMode="auto">
              <a:xfrm>
                <a:off x="425" y="3233"/>
                <a:ext cx="445" cy="27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8" y="30"/>
                  </a:cxn>
                  <a:cxn ang="0">
                    <a:pos x="495" y="258"/>
                  </a:cxn>
                  <a:cxn ang="0">
                    <a:pos x="702" y="367"/>
                  </a:cxn>
                  <a:cxn ang="0">
                    <a:pos x="1018" y="565"/>
                  </a:cxn>
                  <a:cxn ang="0">
                    <a:pos x="1336" y="753"/>
                  </a:cxn>
                  <a:cxn ang="0">
                    <a:pos x="1336" y="802"/>
                  </a:cxn>
                  <a:cxn ang="0">
                    <a:pos x="1287" y="813"/>
                  </a:cxn>
                  <a:cxn ang="0">
                    <a:pos x="1089" y="684"/>
                  </a:cxn>
                  <a:cxn ang="0">
                    <a:pos x="1039" y="684"/>
                  </a:cxn>
                  <a:cxn ang="0">
                    <a:pos x="1009" y="723"/>
                  </a:cxn>
                  <a:cxn ang="0">
                    <a:pos x="949" y="753"/>
                  </a:cxn>
                  <a:cxn ang="0">
                    <a:pos x="880" y="753"/>
                  </a:cxn>
                  <a:cxn ang="0">
                    <a:pos x="801" y="673"/>
                  </a:cxn>
                  <a:cxn ang="0">
                    <a:pos x="771" y="574"/>
                  </a:cxn>
                  <a:cxn ang="0">
                    <a:pos x="792" y="495"/>
                  </a:cxn>
                  <a:cxn ang="0">
                    <a:pos x="652" y="417"/>
                  </a:cxn>
                  <a:cxn ang="0">
                    <a:pos x="474" y="346"/>
                  </a:cxn>
                  <a:cxn ang="0">
                    <a:pos x="286" y="268"/>
                  </a:cxn>
                  <a:cxn ang="0">
                    <a:pos x="148" y="219"/>
                  </a:cxn>
                  <a:cxn ang="0">
                    <a:pos x="39" y="139"/>
                  </a:cxn>
                  <a:cxn ang="0">
                    <a:pos x="0" y="60"/>
                  </a:cxn>
                  <a:cxn ang="0">
                    <a:pos x="58" y="0"/>
                  </a:cxn>
                </a:cxnLst>
                <a:rect l="0" t="0" r="r" b="b"/>
                <a:pathLst>
                  <a:path w="1336" h="813">
                    <a:moveTo>
                      <a:pt x="58" y="0"/>
                    </a:moveTo>
                    <a:lnTo>
                      <a:pt x="148" y="30"/>
                    </a:lnTo>
                    <a:lnTo>
                      <a:pt x="495" y="258"/>
                    </a:lnTo>
                    <a:lnTo>
                      <a:pt x="702" y="367"/>
                    </a:lnTo>
                    <a:lnTo>
                      <a:pt x="1018" y="565"/>
                    </a:lnTo>
                    <a:lnTo>
                      <a:pt x="1336" y="753"/>
                    </a:lnTo>
                    <a:lnTo>
                      <a:pt x="1336" y="802"/>
                    </a:lnTo>
                    <a:lnTo>
                      <a:pt x="1287" y="813"/>
                    </a:lnTo>
                    <a:lnTo>
                      <a:pt x="1089" y="684"/>
                    </a:lnTo>
                    <a:lnTo>
                      <a:pt x="1039" y="684"/>
                    </a:lnTo>
                    <a:lnTo>
                      <a:pt x="1009" y="723"/>
                    </a:lnTo>
                    <a:lnTo>
                      <a:pt x="949" y="753"/>
                    </a:lnTo>
                    <a:lnTo>
                      <a:pt x="880" y="753"/>
                    </a:lnTo>
                    <a:lnTo>
                      <a:pt x="801" y="673"/>
                    </a:lnTo>
                    <a:lnTo>
                      <a:pt x="771" y="574"/>
                    </a:lnTo>
                    <a:lnTo>
                      <a:pt x="792" y="495"/>
                    </a:lnTo>
                    <a:lnTo>
                      <a:pt x="652" y="417"/>
                    </a:lnTo>
                    <a:lnTo>
                      <a:pt x="474" y="346"/>
                    </a:lnTo>
                    <a:lnTo>
                      <a:pt x="286" y="268"/>
                    </a:lnTo>
                    <a:lnTo>
                      <a:pt x="148" y="219"/>
                    </a:lnTo>
                    <a:lnTo>
                      <a:pt x="39" y="139"/>
                    </a:lnTo>
                    <a:lnTo>
                      <a:pt x="0" y="60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80" name="Freeform 36"/>
              <p:cNvSpPr>
                <a:spLocks/>
              </p:cNvSpPr>
              <p:nvPr/>
            </p:nvSpPr>
            <p:spPr bwMode="auto">
              <a:xfrm>
                <a:off x="192" y="3220"/>
                <a:ext cx="185" cy="449"/>
              </a:xfrm>
              <a:custGeom>
                <a:avLst/>
                <a:gdLst/>
                <a:ahLst/>
                <a:cxnLst>
                  <a:cxn ang="0">
                    <a:pos x="308" y="129"/>
                  </a:cxn>
                  <a:cxn ang="0">
                    <a:pos x="426" y="0"/>
                  </a:cxn>
                  <a:cxn ang="0">
                    <a:pos x="516" y="10"/>
                  </a:cxn>
                  <a:cxn ang="0">
                    <a:pos x="555" y="79"/>
                  </a:cxn>
                  <a:cxn ang="0">
                    <a:pos x="506" y="169"/>
                  </a:cxn>
                  <a:cxn ang="0">
                    <a:pos x="357" y="297"/>
                  </a:cxn>
                  <a:cxn ang="0">
                    <a:pos x="239" y="417"/>
                  </a:cxn>
                  <a:cxn ang="0">
                    <a:pos x="89" y="535"/>
                  </a:cxn>
                  <a:cxn ang="0">
                    <a:pos x="89" y="594"/>
                  </a:cxn>
                  <a:cxn ang="0">
                    <a:pos x="119" y="684"/>
                  </a:cxn>
                  <a:cxn ang="0">
                    <a:pos x="308" y="832"/>
                  </a:cxn>
                  <a:cxn ang="0">
                    <a:pos x="387" y="921"/>
                  </a:cxn>
                  <a:cxn ang="0">
                    <a:pos x="396" y="970"/>
                  </a:cxn>
                  <a:cxn ang="0">
                    <a:pos x="366" y="1029"/>
                  </a:cxn>
                  <a:cxn ang="0">
                    <a:pos x="308" y="1089"/>
                  </a:cxn>
                  <a:cxn ang="0">
                    <a:pos x="288" y="1207"/>
                  </a:cxn>
                  <a:cxn ang="0">
                    <a:pos x="327" y="1317"/>
                  </a:cxn>
                  <a:cxn ang="0">
                    <a:pos x="317" y="1347"/>
                  </a:cxn>
                  <a:cxn ang="0">
                    <a:pos x="267" y="1326"/>
                  </a:cxn>
                  <a:cxn ang="0">
                    <a:pos x="239" y="1237"/>
                  </a:cxn>
                  <a:cxn ang="0">
                    <a:pos x="239" y="1119"/>
                  </a:cxn>
                  <a:cxn ang="0">
                    <a:pos x="278" y="1039"/>
                  </a:cxn>
                  <a:cxn ang="0">
                    <a:pos x="327" y="951"/>
                  </a:cxn>
                  <a:cxn ang="0">
                    <a:pos x="297" y="921"/>
                  </a:cxn>
                  <a:cxn ang="0">
                    <a:pos x="198" y="822"/>
                  </a:cxn>
                  <a:cxn ang="0">
                    <a:pos x="80" y="742"/>
                  </a:cxn>
                  <a:cxn ang="0">
                    <a:pos x="0" y="643"/>
                  </a:cxn>
                  <a:cxn ang="0">
                    <a:pos x="0" y="495"/>
                  </a:cxn>
                  <a:cxn ang="0">
                    <a:pos x="50" y="426"/>
                  </a:cxn>
                  <a:cxn ang="0">
                    <a:pos x="159" y="357"/>
                  </a:cxn>
                  <a:cxn ang="0">
                    <a:pos x="267" y="228"/>
                  </a:cxn>
                  <a:cxn ang="0">
                    <a:pos x="308" y="129"/>
                  </a:cxn>
                </a:cxnLst>
                <a:rect l="0" t="0" r="r" b="b"/>
                <a:pathLst>
                  <a:path w="555" h="1347">
                    <a:moveTo>
                      <a:pt x="308" y="129"/>
                    </a:moveTo>
                    <a:lnTo>
                      <a:pt x="426" y="0"/>
                    </a:lnTo>
                    <a:lnTo>
                      <a:pt x="516" y="10"/>
                    </a:lnTo>
                    <a:lnTo>
                      <a:pt x="555" y="79"/>
                    </a:lnTo>
                    <a:lnTo>
                      <a:pt x="506" y="169"/>
                    </a:lnTo>
                    <a:lnTo>
                      <a:pt x="357" y="297"/>
                    </a:lnTo>
                    <a:lnTo>
                      <a:pt x="239" y="417"/>
                    </a:lnTo>
                    <a:lnTo>
                      <a:pt x="89" y="535"/>
                    </a:lnTo>
                    <a:lnTo>
                      <a:pt x="89" y="594"/>
                    </a:lnTo>
                    <a:lnTo>
                      <a:pt x="119" y="684"/>
                    </a:lnTo>
                    <a:lnTo>
                      <a:pt x="308" y="832"/>
                    </a:lnTo>
                    <a:lnTo>
                      <a:pt x="387" y="921"/>
                    </a:lnTo>
                    <a:lnTo>
                      <a:pt x="396" y="970"/>
                    </a:lnTo>
                    <a:lnTo>
                      <a:pt x="366" y="1029"/>
                    </a:lnTo>
                    <a:lnTo>
                      <a:pt x="308" y="1089"/>
                    </a:lnTo>
                    <a:lnTo>
                      <a:pt x="288" y="1207"/>
                    </a:lnTo>
                    <a:lnTo>
                      <a:pt x="327" y="1317"/>
                    </a:lnTo>
                    <a:lnTo>
                      <a:pt x="317" y="1347"/>
                    </a:lnTo>
                    <a:lnTo>
                      <a:pt x="267" y="1326"/>
                    </a:lnTo>
                    <a:lnTo>
                      <a:pt x="239" y="1237"/>
                    </a:lnTo>
                    <a:lnTo>
                      <a:pt x="239" y="1119"/>
                    </a:lnTo>
                    <a:lnTo>
                      <a:pt x="278" y="1039"/>
                    </a:lnTo>
                    <a:lnTo>
                      <a:pt x="327" y="951"/>
                    </a:lnTo>
                    <a:lnTo>
                      <a:pt x="297" y="921"/>
                    </a:lnTo>
                    <a:lnTo>
                      <a:pt x="198" y="822"/>
                    </a:lnTo>
                    <a:lnTo>
                      <a:pt x="80" y="742"/>
                    </a:lnTo>
                    <a:lnTo>
                      <a:pt x="0" y="643"/>
                    </a:lnTo>
                    <a:lnTo>
                      <a:pt x="0" y="495"/>
                    </a:lnTo>
                    <a:lnTo>
                      <a:pt x="50" y="426"/>
                    </a:lnTo>
                    <a:lnTo>
                      <a:pt x="159" y="357"/>
                    </a:lnTo>
                    <a:lnTo>
                      <a:pt x="267" y="228"/>
                    </a:lnTo>
                    <a:lnTo>
                      <a:pt x="308" y="1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81" name="Freeform 37"/>
              <p:cNvSpPr>
                <a:spLocks/>
              </p:cNvSpPr>
              <p:nvPr/>
            </p:nvSpPr>
            <p:spPr bwMode="auto">
              <a:xfrm>
                <a:off x="363" y="2976"/>
                <a:ext cx="205" cy="231"/>
              </a:xfrm>
              <a:custGeom>
                <a:avLst/>
                <a:gdLst/>
                <a:ahLst/>
                <a:cxnLst>
                  <a:cxn ang="0">
                    <a:pos x="208" y="693"/>
                  </a:cxn>
                  <a:cxn ang="0">
                    <a:pos x="129" y="693"/>
                  </a:cxn>
                  <a:cxn ang="0">
                    <a:pos x="49" y="654"/>
                  </a:cxn>
                  <a:cxn ang="0">
                    <a:pos x="0" y="545"/>
                  </a:cxn>
                  <a:cxn ang="0">
                    <a:pos x="0" y="357"/>
                  </a:cxn>
                  <a:cxn ang="0">
                    <a:pos x="69" y="149"/>
                  </a:cxn>
                  <a:cxn ang="0">
                    <a:pos x="178" y="11"/>
                  </a:cxn>
                  <a:cxn ang="0">
                    <a:pos x="277" y="0"/>
                  </a:cxn>
                  <a:cxn ang="0">
                    <a:pos x="397" y="20"/>
                  </a:cxn>
                  <a:cxn ang="0">
                    <a:pos x="456" y="110"/>
                  </a:cxn>
                  <a:cxn ang="0">
                    <a:pos x="477" y="198"/>
                  </a:cxn>
                  <a:cxn ang="0">
                    <a:pos x="456" y="317"/>
                  </a:cxn>
                  <a:cxn ang="0">
                    <a:pos x="436" y="426"/>
                  </a:cxn>
                  <a:cxn ang="0">
                    <a:pos x="556" y="525"/>
                  </a:cxn>
                  <a:cxn ang="0">
                    <a:pos x="616" y="584"/>
                  </a:cxn>
                  <a:cxn ang="0">
                    <a:pos x="616" y="624"/>
                  </a:cxn>
                  <a:cxn ang="0">
                    <a:pos x="586" y="624"/>
                  </a:cxn>
                  <a:cxn ang="0">
                    <a:pos x="417" y="495"/>
                  </a:cxn>
                  <a:cxn ang="0">
                    <a:pos x="357" y="584"/>
                  </a:cxn>
                  <a:cxn ang="0">
                    <a:pos x="258" y="663"/>
                  </a:cxn>
                  <a:cxn ang="0">
                    <a:pos x="208" y="693"/>
                  </a:cxn>
                </a:cxnLst>
                <a:rect l="0" t="0" r="r" b="b"/>
                <a:pathLst>
                  <a:path w="616" h="693">
                    <a:moveTo>
                      <a:pt x="208" y="693"/>
                    </a:moveTo>
                    <a:lnTo>
                      <a:pt x="129" y="693"/>
                    </a:lnTo>
                    <a:lnTo>
                      <a:pt x="49" y="654"/>
                    </a:lnTo>
                    <a:lnTo>
                      <a:pt x="0" y="545"/>
                    </a:lnTo>
                    <a:lnTo>
                      <a:pt x="0" y="357"/>
                    </a:lnTo>
                    <a:lnTo>
                      <a:pt x="69" y="149"/>
                    </a:lnTo>
                    <a:lnTo>
                      <a:pt x="178" y="11"/>
                    </a:lnTo>
                    <a:lnTo>
                      <a:pt x="277" y="0"/>
                    </a:lnTo>
                    <a:lnTo>
                      <a:pt x="397" y="20"/>
                    </a:lnTo>
                    <a:lnTo>
                      <a:pt x="456" y="110"/>
                    </a:lnTo>
                    <a:lnTo>
                      <a:pt x="477" y="198"/>
                    </a:lnTo>
                    <a:lnTo>
                      <a:pt x="456" y="317"/>
                    </a:lnTo>
                    <a:lnTo>
                      <a:pt x="436" y="426"/>
                    </a:lnTo>
                    <a:lnTo>
                      <a:pt x="556" y="525"/>
                    </a:lnTo>
                    <a:lnTo>
                      <a:pt x="616" y="584"/>
                    </a:lnTo>
                    <a:lnTo>
                      <a:pt x="616" y="624"/>
                    </a:lnTo>
                    <a:lnTo>
                      <a:pt x="586" y="624"/>
                    </a:lnTo>
                    <a:lnTo>
                      <a:pt x="417" y="495"/>
                    </a:lnTo>
                    <a:lnTo>
                      <a:pt x="357" y="584"/>
                    </a:lnTo>
                    <a:lnTo>
                      <a:pt x="258" y="663"/>
                    </a:lnTo>
                    <a:lnTo>
                      <a:pt x="208" y="69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82" name="Freeform 38"/>
              <p:cNvSpPr>
                <a:spLocks/>
              </p:cNvSpPr>
              <p:nvPr/>
            </p:nvSpPr>
            <p:spPr bwMode="auto">
              <a:xfrm rot="740164">
                <a:off x="281" y="3604"/>
                <a:ext cx="168" cy="524"/>
              </a:xfrm>
              <a:custGeom>
                <a:avLst/>
                <a:gdLst/>
                <a:ahLst/>
                <a:cxnLst>
                  <a:cxn ang="0">
                    <a:pos x="167" y="484"/>
                  </a:cxn>
                  <a:cxn ang="0">
                    <a:pos x="158" y="316"/>
                  </a:cxn>
                  <a:cxn ang="0">
                    <a:pos x="137" y="109"/>
                  </a:cxn>
                  <a:cxn ang="0">
                    <a:pos x="227" y="0"/>
                  </a:cxn>
                  <a:cxn ang="0">
                    <a:pos x="344" y="49"/>
                  </a:cxn>
                  <a:cxn ang="0">
                    <a:pos x="374" y="297"/>
                  </a:cxn>
                  <a:cxn ang="0">
                    <a:pos x="374" y="523"/>
                  </a:cxn>
                  <a:cxn ang="0">
                    <a:pos x="344" y="810"/>
                  </a:cxn>
                  <a:cxn ang="0">
                    <a:pos x="266" y="988"/>
                  </a:cxn>
                  <a:cxn ang="0">
                    <a:pos x="206" y="1167"/>
                  </a:cxn>
                  <a:cxn ang="0">
                    <a:pos x="128" y="1285"/>
                  </a:cxn>
                  <a:cxn ang="0">
                    <a:pos x="128" y="1333"/>
                  </a:cxn>
                  <a:cxn ang="0">
                    <a:pos x="266" y="1363"/>
                  </a:cxn>
                  <a:cxn ang="0">
                    <a:pos x="384" y="1413"/>
                  </a:cxn>
                  <a:cxn ang="0">
                    <a:pos x="503" y="1522"/>
                  </a:cxn>
                  <a:cxn ang="0">
                    <a:pos x="473" y="1551"/>
                  </a:cxn>
                  <a:cxn ang="0">
                    <a:pos x="374" y="1572"/>
                  </a:cxn>
                  <a:cxn ang="0">
                    <a:pos x="305" y="1531"/>
                  </a:cxn>
                  <a:cxn ang="0">
                    <a:pos x="177" y="1432"/>
                  </a:cxn>
                  <a:cxn ang="0">
                    <a:pos x="68" y="1374"/>
                  </a:cxn>
                  <a:cxn ang="0">
                    <a:pos x="9" y="1363"/>
                  </a:cxn>
                  <a:cxn ang="0">
                    <a:pos x="0" y="1294"/>
                  </a:cxn>
                  <a:cxn ang="0">
                    <a:pos x="78" y="1186"/>
                  </a:cxn>
                  <a:cxn ang="0">
                    <a:pos x="158" y="1096"/>
                  </a:cxn>
                  <a:cxn ang="0">
                    <a:pos x="216" y="958"/>
                  </a:cxn>
                  <a:cxn ang="0">
                    <a:pos x="246" y="790"/>
                  </a:cxn>
                  <a:cxn ang="0">
                    <a:pos x="227" y="633"/>
                  </a:cxn>
                  <a:cxn ang="0">
                    <a:pos x="177" y="435"/>
                  </a:cxn>
                  <a:cxn ang="0">
                    <a:pos x="167" y="484"/>
                  </a:cxn>
                </a:cxnLst>
                <a:rect l="0" t="0" r="r" b="b"/>
                <a:pathLst>
                  <a:path w="503" h="1572">
                    <a:moveTo>
                      <a:pt x="167" y="484"/>
                    </a:moveTo>
                    <a:lnTo>
                      <a:pt x="158" y="316"/>
                    </a:lnTo>
                    <a:lnTo>
                      <a:pt x="137" y="109"/>
                    </a:lnTo>
                    <a:lnTo>
                      <a:pt x="227" y="0"/>
                    </a:lnTo>
                    <a:lnTo>
                      <a:pt x="344" y="49"/>
                    </a:lnTo>
                    <a:lnTo>
                      <a:pt x="374" y="297"/>
                    </a:lnTo>
                    <a:lnTo>
                      <a:pt x="374" y="523"/>
                    </a:lnTo>
                    <a:lnTo>
                      <a:pt x="344" y="810"/>
                    </a:lnTo>
                    <a:lnTo>
                      <a:pt x="266" y="988"/>
                    </a:lnTo>
                    <a:lnTo>
                      <a:pt x="206" y="1167"/>
                    </a:lnTo>
                    <a:lnTo>
                      <a:pt x="128" y="1285"/>
                    </a:lnTo>
                    <a:lnTo>
                      <a:pt x="128" y="1333"/>
                    </a:lnTo>
                    <a:lnTo>
                      <a:pt x="266" y="1363"/>
                    </a:lnTo>
                    <a:lnTo>
                      <a:pt x="384" y="1413"/>
                    </a:lnTo>
                    <a:lnTo>
                      <a:pt x="503" y="1522"/>
                    </a:lnTo>
                    <a:lnTo>
                      <a:pt x="473" y="1551"/>
                    </a:lnTo>
                    <a:lnTo>
                      <a:pt x="374" y="1572"/>
                    </a:lnTo>
                    <a:lnTo>
                      <a:pt x="305" y="1531"/>
                    </a:lnTo>
                    <a:lnTo>
                      <a:pt x="177" y="1432"/>
                    </a:lnTo>
                    <a:lnTo>
                      <a:pt x="68" y="1374"/>
                    </a:lnTo>
                    <a:lnTo>
                      <a:pt x="9" y="1363"/>
                    </a:lnTo>
                    <a:lnTo>
                      <a:pt x="0" y="1294"/>
                    </a:lnTo>
                    <a:lnTo>
                      <a:pt x="78" y="1186"/>
                    </a:lnTo>
                    <a:lnTo>
                      <a:pt x="158" y="1096"/>
                    </a:lnTo>
                    <a:lnTo>
                      <a:pt x="216" y="958"/>
                    </a:lnTo>
                    <a:lnTo>
                      <a:pt x="246" y="790"/>
                    </a:lnTo>
                    <a:lnTo>
                      <a:pt x="227" y="633"/>
                    </a:lnTo>
                    <a:lnTo>
                      <a:pt x="177" y="435"/>
                    </a:lnTo>
                    <a:lnTo>
                      <a:pt x="167" y="4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83" name="Freeform 39"/>
              <p:cNvSpPr>
                <a:spLocks/>
              </p:cNvSpPr>
              <p:nvPr/>
            </p:nvSpPr>
            <p:spPr bwMode="auto">
              <a:xfrm rot="1614320">
                <a:off x="377" y="2928"/>
                <a:ext cx="265" cy="14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2984" name="Group 40"/>
              <p:cNvGrpSpPr>
                <a:grpSpLocks/>
              </p:cNvGrpSpPr>
              <p:nvPr/>
            </p:nvGrpSpPr>
            <p:grpSpPr bwMode="auto">
              <a:xfrm>
                <a:off x="330" y="3474"/>
                <a:ext cx="210" cy="194"/>
                <a:chOff x="3450" y="3330"/>
                <a:chExt cx="210" cy="194"/>
              </a:xfrm>
            </p:grpSpPr>
            <p:sp>
              <p:nvSpPr>
                <p:cNvPr id="82985" name="Freeform 41"/>
                <p:cNvSpPr>
                  <a:spLocks/>
                </p:cNvSpPr>
                <p:nvPr/>
              </p:nvSpPr>
              <p:spPr bwMode="auto">
                <a:xfrm flipH="1">
                  <a:off x="3465" y="333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986" name="Freeform 42"/>
                <p:cNvSpPr>
                  <a:spLocks/>
                </p:cNvSpPr>
                <p:nvPr/>
              </p:nvSpPr>
              <p:spPr bwMode="auto">
                <a:xfrm rot="1713776" flipH="1">
                  <a:off x="3450" y="337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3000" name="Group 56"/>
          <p:cNvGrpSpPr>
            <a:grpSpLocks/>
          </p:cNvGrpSpPr>
          <p:nvPr/>
        </p:nvGrpSpPr>
        <p:grpSpPr bwMode="auto">
          <a:xfrm>
            <a:off x="3810000" y="3203575"/>
            <a:ext cx="3124200" cy="3425825"/>
            <a:chOff x="2400" y="2018"/>
            <a:chExt cx="1968" cy="2158"/>
          </a:xfrm>
        </p:grpSpPr>
        <p:sp>
          <p:nvSpPr>
            <p:cNvPr id="82960" name="AutoShape 16"/>
            <p:cNvSpPr>
              <a:spLocks noChangeArrowheads="1"/>
            </p:cNvSpPr>
            <p:nvPr/>
          </p:nvSpPr>
          <p:spPr bwMode="auto">
            <a:xfrm>
              <a:off x="2784" y="2018"/>
              <a:ext cx="1584" cy="812"/>
            </a:xfrm>
            <a:prstGeom prst="wedgeRoundRectCallout">
              <a:avLst>
                <a:gd name="adj1" fmla="val -46782"/>
                <a:gd name="adj2" fmla="val 69986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I use the "Remove" command to remove completed batches from the batch list</a:t>
              </a:r>
            </a:p>
          </p:txBody>
        </p:sp>
        <p:grpSp>
          <p:nvGrpSpPr>
            <p:cNvPr id="82987" name="Group 43"/>
            <p:cNvGrpSpPr>
              <a:grpSpLocks/>
            </p:cNvGrpSpPr>
            <p:nvPr/>
          </p:nvGrpSpPr>
          <p:grpSpPr bwMode="auto">
            <a:xfrm flipH="1">
              <a:off x="2400" y="2976"/>
              <a:ext cx="678" cy="1200"/>
              <a:chOff x="192" y="2928"/>
              <a:chExt cx="678" cy="1200"/>
            </a:xfrm>
          </p:grpSpPr>
          <p:sp>
            <p:nvSpPr>
              <p:cNvPr id="82988" name="Freeform 44"/>
              <p:cNvSpPr>
                <a:spLocks/>
              </p:cNvSpPr>
              <p:nvPr/>
            </p:nvSpPr>
            <p:spPr bwMode="auto">
              <a:xfrm rot="-725693">
                <a:off x="423" y="3609"/>
                <a:ext cx="158" cy="491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28" y="50"/>
                  </a:cxn>
                  <a:cxn ang="0">
                    <a:pos x="258" y="119"/>
                  </a:cxn>
                  <a:cxn ang="0">
                    <a:pos x="298" y="297"/>
                  </a:cxn>
                  <a:cxn ang="0">
                    <a:pos x="307" y="534"/>
                  </a:cxn>
                  <a:cxn ang="0">
                    <a:pos x="277" y="860"/>
                  </a:cxn>
                  <a:cxn ang="0">
                    <a:pos x="189" y="1088"/>
                  </a:cxn>
                  <a:cxn ang="0">
                    <a:pos x="139" y="1187"/>
                  </a:cxn>
                  <a:cxn ang="0">
                    <a:pos x="139" y="1275"/>
                  </a:cxn>
                  <a:cxn ang="0">
                    <a:pos x="337" y="1335"/>
                  </a:cxn>
                  <a:cxn ang="0">
                    <a:pos x="466" y="1394"/>
                  </a:cxn>
                  <a:cxn ang="0">
                    <a:pos x="475" y="1424"/>
                  </a:cxn>
                  <a:cxn ang="0">
                    <a:pos x="426" y="1473"/>
                  </a:cxn>
                  <a:cxn ang="0">
                    <a:pos x="298" y="1473"/>
                  </a:cxn>
                  <a:cxn ang="0">
                    <a:pos x="228" y="1413"/>
                  </a:cxn>
                  <a:cxn ang="0">
                    <a:pos x="150" y="1365"/>
                  </a:cxn>
                  <a:cxn ang="0">
                    <a:pos x="79" y="1305"/>
                  </a:cxn>
                  <a:cxn ang="0">
                    <a:pos x="0" y="1275"/>
                  </a:cxn>
                  <a:cxn ang="0">
                    <a:pos x="10" y="1236"/>
                  </a:cxn>
                  <a:cxn ang="0">
                    <a:pos x="79" y="1157"/>
                  </a:cxn>
                  <a:cxn ang="0">
                    <a:pos x="150" y="1049"/>
                  </a:cxn>
                  <a:cxn ang="0">
                    <a:pos x="208" y="900"/>
                  </a:cxn>
                  <a:cxn ang="0">
                    <a:pos x="228" y="713"/>
                  </a:cxn>
                  <a:cxn ang="0">
                    <a:pos x="208" y="504"/>
                  </a:cxn>
                  <a:cxn ang="0">
                    <a:pos x="150" y="336"/>
                  </a:cxn>
                  <a:cxn ang="0">
                    <a:pos x="90" y="257"/>
                  </a:cxn>
                  <a:cxn ang="0">
                    <a:pos x="51" y="129"/>
                  </a:cxn>
                  <a:cxn ang="0">
                    <a:pos x="139" y="0"/>
                  </a:cxn>
                </a:cxnLst>
                <a:rect l="0" t="0" r="r" b="b"/>
                <a:pathLst>
                  <a:path w="475" h="1473">
                    <a:moveTo>
                      <a:pt x="139" y="0"/>
                    </a:moveTo>
                    <a:lnTo>
                      <a:pt x="228" y="50"/>
                    </a:lnTo>
                    <a:lnTo>
                      <a:pt x="258" y="119"/>
                    </a:lnTo>
                    <a:lnTo>
                      <a:pt x="298" y="297"/>
                    </a:lnTo>
                    <a:lnTo>
                      <a:pt x="307" y="534"/>
                    </a:lnTo>
                    <a:lnTo>
                      <a:pt x="277" y="860"/>
                    </a:lnTo>
                    <a:lnTo>
                      <a:pt x="189" y="1088"/>
                    </a:lnTo>
                    <a:lnTo>
                      <a:pt x="139" y="1187"/>
                    </a:lnTo>
                    <a:lnTo>
                      <a:pt x="139" y="1275"/>
                    </a:lnTo>
                    <a:lnTo>
                      <a:pt x="337" y="1335"/>
                    </a:lnTo>
                    <a:lnTo>
                      <a:pt x="466" y="1394"/>
                    </a:lnTo>
                    <a:lnTo>
                      <a:pt x="475" y="1424"/>
                    </a:lnTo>
                    <a:lnTo>
                      <a:pt x="426" y="1473"/>
                    </a:lnTo>
                    <a:lnTo>
                      <a:pt x="298" y="1473"/>
                    </a:lnTo>
                    <a:lnTo>
                      <a:pt x="228" y="1413"/>
                    </a:lnTo>
                    <a:lnTo>
                      <a:pt x="150" y="1365"/>
                    </a:lnTo>
                    <a:lnTo>
                      <a:pt x="79" y="1305"/>
                    </a:lnTo>
                    <a:lnTo>
                      <a:pt x="0" y="1275"/>
                    </a:lnTo>
                    <a:lnTo>
                      <a:pt x="10" y="1236"/>
                    </a:lnTo>
                    <a:lnTo>
                      <a:pt x="79" y="1157"/>
                    </a:lnTo>
                    <a:lnTo>
                      <a:pt x="150" y="1049"/>
                    </a:lnTo>
                    <a:lnTo>
                      <a:pt x="208" y="900"/>
                    </a:lnTo>
                    <a:lnTo>
                      <a:pt x="228" y="713"/>
                    </a:lnTo>
                    <a:lnTo>
                      <a:pt x="208" y="504"/>
                    </a:lnTo>
                    <a:lnTo>
                      <a:pt x="150" y="336"/>
                    </a:lnTo>
                    <a:lnTo>
                      <a:pt x="90" y="257"/>
                    </a:lnTo>
                    <a:lnTo>
                      <a:pt x="51" y="129"/>
                    </a:lnTo>
                    <a:lnTo>
                      <a:pt x="13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89" name="Freeform 45"/>
              <p:cNvSpPr>
                <a:spLocks/>
              </p:cNvSpPr>
              <p:nvPr/>
            </p:nvSpPr>
            <p:spPr bwMode="auto">
              <a:xfrm>
                <a:off x="353" y="3222"/>
                <a:ext cx="168" cy="462"/>
              </a:xfrm>
              <a:custGeom>
                <a:avLst/>
                <a:gdLst/>
                <a:ahLst/>
                <a:cxnLst>
                  <a:cxn ang="0">
                    <a:pos x="70" y="198"/>
                  </a:cxn>
                  <a:cxn ang="0">
                    <a:pos x="109" y="90"/>
                  </a:cxn>
                  <a:cxn ang="0">
                    <a:pos x="208" y="0"/>
                  </a:cxn>
                  <a:cxn ang="0">
                    <a:pos x="318" y="0"/>
                  </a:cxn>
                  <a:cxn ang="0">
                    <a:pos x="447" y="90"/>
                  </a:cxn>
                  <a:cxn ang="0">
                    <a:pos x="576" y="198"/>
                  </a:cxn>
                  <a:cxn ang="0">
                    <a:pos x="753" y="407"/>
                  </a:cxn>
                  <a:cxn ang="0">
                    <a:pos x="852" y="633"/>
                  </a:cxn>
                  <a:cxn ang="0">
                    <a:pos x="901" y="900"/>
                  </a:cxn>
                  <a:cxn ang="0">
                    <a:pos x="901" y="1070"/>
                  </a:cxn>
                  <a:cxn ang="0">
                    <a:pos x="852" y="1197"/>
                  </a:cxn>
                  <a:cxn ang="0">
                    <a:pos x="774" y="1326"/>
                  </a:cxn>
                  <a:cxn ang="0">
                    <a:pos x="615" y="1376"/>
                  </a:cxn>
                  <a:cxn ang="0">
                    <a:pos x="496" y="1386"/>
                  </a:cxn>
                  <a:cxn ang="0">
                    <a:pos x="268" y="1376"/>
                  </a:cxn>
                  <a:cxn ang="0">
                    <a:pos x="150" y="1266"/>
                  </a:cxn>
                  <a:cxn ang="0">
                    <a:pos x="30" y="1139"/>
                  </a:cxn>
                  <a:cxn ang="0">
                    <a:pos x="0" y="971"/>
                  </a:cxn>
                  <a:cxn ang="0">
                    <a:pos x="0" y="792"/>
                  </a:cxn>
                  <a:cxn ang="0">
                    <a:pos x="40" y="437"/>
                  </a:cxn>
                  <a:cxn ang="0">
                    <a:pos x="70" y="198"/>
                  </a:cxn>
                </a:cxnLst>
                <a:rect l="0" t="0" r="r" b="b"/>
                <a:pathLst>
                  <a:path w="901" h="1386">
                    <a:moveTo>
                      <a:pt x="70" y="198"/>
                    </a:moveTo>
                    <a:lnTo>
                      <a:pt x="109" y="90"/>
                    </a:lnTo>
                    <a:lnTo>
                      <a:pt x="208" y="0"/>
                    </a:lnTo>
                    <a:lnTo>
                      <a:pt x="318" y="0"/>
                    </a:lnTo>
                    <a:lnTo>
                      <a:pt x="447" y="90"/>
                    </a:lnTo>
                    <a:lnTo>
                      <a:pt x="576" y="198"/>
                    </a:lnTo>
                    <a:lnTo>
                      <a:pt x="753" y="407"/>
                    </a:lnTo>
                    <a:lnTo>
                      <a:pt x="852" y="633"/>
                    </a:lnTo>
                    <a:lnTo>
                      <a:pt x="901" y="900"/>
                    </a:lnTo>
                    <a:lnTo>
                      <a:pt x="901" y="1070"/>
                    </a:lnTo>
                    <a:lnTo>
                      <a:pt x="852" y="1197"/>
                    </a:lnTo>
                    <a:lnTo>
                      <a:pt x="774" y="1326"/>
                    </a:lnTo>
                    <a:lnTo>
                      <a:pt x="615" y="1376"/>
                    </a:lnTo>
                    <a:lnTo>
                      <a:pt x="496" y="1386"/>
                    </a:lnTo>
                    <a:lnTo>
                      <a:pt x="268" y="1376"/>
                    </a:lnTo>
                    <a:lnTo>
                      <a:pt x="150" y="1266"/>
                    </a:lnTo>
                    <a:lnTo>
                      <a:pt x="30" y="1139"/>
                    </a:lnTo>
                    <a:lnTo>
                      <a:pt x="0" y="971"/>
                    </a:lnTo>
                    <a:lnTo>
                      <a:pt x="0" y="792"/>
                    </a:lnTo>
                    <a:lnTo>
                      <a:pt x="40" y="437"/>
                    </a:lnTo>
                    <a:lnTo>
                      <a:pt x="70" y="1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90" name="Freeform 46"/>
              <p:cNvSpPr>
                <a:spLocks/>
              </p:cNvSpPr>
              <p:nvPr/>
            </p:nvSpPr>
            <p:spPr bwMode="auto">
              <a:xfrm>
                <a:off x="425" y="3233"/>
                <a:ext cx="445" cy="27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8" y="30"/>
                  </a:cxn>
                  <a:cxn ang="0">
                    <a:pos x="495" y="258"/>
                  </a:cxn>
                  <a:cxn ang="0">
                    <a:pos x="702" y="367"/>
                  </a:cxn>
                  <a:cxn ang="0">
                    <a:pos x="1018" y="565"/>
                  </a:cxn>
                  <a:cxn ang="0">
                    <a:pos x="1336" y="753"/>
                  </a:cxn>
                  <a:cxn ang="0">
                    <a:pos x="1336" y="802"/>
                  </a:cxn>
                  <a:cxn ang="0">
                    <a:pos x="1287" y="813"/>
                  </a:cxn>
                  <a:cxn ang="0">
                    <a:pos x="1089" y="684"/>
                  </a:cxn>
                  <a:cxn ang="0">
                    <a:pos x="1039" y="684"/>
                  </a:cxn>
                  <a:cxn ang="0">
                    <a:pos x="1009" y="723"/>
                  </a:cxn>
                  <a:cxn ang="0">
                    <a:pos x="949" y="753"/>
                  </a:cxn>
                  <a:cxn ang="0">
                    <a:pos x="880" y="753"/>
                  </a:cxn>
                  <a:cxn ang="0">
                    <a:pos x="801" y="673"/>
                  </a:cxn>
                  <a:cxn ang="0">
                    <a:pos x="771" y="574"/>
                  </a:cxn>
                  <a:cxn ang="0">
                    <a:pos x="792" y="495"/>
                  </a:cxn>
                  <a:cxn ang="0">
                    <a:pos x="652" y="417"/>
                  </a:cxn>
                  <a:cxn ang="0">
                    <a:pos x="474" y="346"/>
                  </a:cxn>
                  <a:cxn ang="0">
                    <a:pos x="286" y="268"/>
                  </a:cxn>
                  <a:cxn ang="0">
                    <a:pos x="148" y="219"/>
                  </a:cxn>
                  <a:cxn ang="0">
                    <a:pos x="39" y="139"/>
                  </a:cxn>
                  <a:cxn ang="0">
                    <a:pos x="0" y="60"/>
                  </a:cxn>
                  <a:cxn ang="0">
                    <a:pos x="58" y="0"/>
                  </a:cxn>
                </a:cxnLst>
                <a:rect l="0" t="0" r="r" b="b"/>
                <a:pathLst>
                  <a:path w="1336" h="813">
                    <a:moveTo>
                      <a:pt x="58" y="0"/>
                    </a:moveTo>
                    <a:lnTo>
                      <a:pt x="148" y="30"/>
                    </a:lnTo>
                    <a:lnTo>
                      <a:pt x="495" y="258"/>
                    </a:lnTo>
                    <a:lnTo>
                      <a:pt x="702" y="367"/>
                    </a:lnTo>
                    <a:lnTo>
                      <a:pt x="1018" y="565"/>
                    </a:lnTo>
                    <a:lnTo>
                      <a:pt x="1336" y="753"/>
                    </a:lnTo>
                    <a:lnTo>
                      <a:pt x="1336" y="802"/>
                    </a:lnTo>
                    <a:lnTo>
                      <a:pt x="1287" y="813"/>
                    </a:lnTo>
                    <a:lnTo>
                      <a:pt x="1089" y="684"/>
                    </a:lnTo>
                    <a:lnTo>
                      <a:pt x="1039" y="684"/>
                    </a:lnTo>
                    <a:lnTo>
                      <a:pt x="1009" y="723"/>
                    </a:lnTo>
                    <a:lnTo>
                      <a:pt x="949" y="753"/>
                    </a:lnTo>
                    <a:lnTo>
                      <a:pt x="880" y="753"/>
                    </a:lnTo>
                    <a:lnTo>
                      <a:pt x="801" y="673"/>
                    </a:lnTo>
                    <a:lnTo>
                      <a:pt x="771" y="574"/>
                    </a:lnTo>
                    <a:lnTo>
                      <a:pt x="792" y="495"/>
                    </a:lnTo>
                    <a:lnTo>
                      <a:pt x="652" y="417"/>
                    </a:lnTo>
                    <a:lnTo>
                      <a:pt x="474" y="346"/>
                    </a:lnTo>
                    <a:lnTo>
                      <a:pt x="286" y="268"/>
                    </a:lnTo>
                    <a:lnTo>
                      <a:pt x="148" y="219"/>
                    </a:lnTo>
                    <a:lnTo>
                      <a:pt x="39" y="139"/>
                    </a:lnTo>
                    <a:lnTo>
                      <a:pt x="0" y="60"/>
                    </a:lnTo>
                    <a:lnTo>
                      <a:pt x="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91" name="Freeform 47"/>
              <p:cNvSpPr>
                <a:spLocks/>
              </p:cNvSpPr>
              <p:nvPr/>
            </p:nvSpPr>
            <p:spPr bwMode="auto">
              <a:xfrm>
                <a:off x="192" y="3220"/>
                <a:ext cx="185" cy="449"/>
              </a:xfrm>
              <a:custGeom>
                <a:avLst/>
                <a:gdLst/>
                <a:ahLst/>
                <a:cxnLst>
                  <a:cxn ang="0">
                    <a:pos x="308" y="129"/>
                  </a:cxn>
                  <a:cxn ang="0">
                    <a:pos x="426" y="0"/>
                  </a:cxn>
                  <a:cxn ang="0">
                    <a:pos x="516" y="10"/>
                  </a:cxn>
                  <a:cxn ang="0">
                    <a:pos x="555" y="79"/>
                  </a:cxn>
                  <a:cxn ang="0">
                    <a:pos x="506" y="169"/>
                  </a:cxn>
                  <a:cxn ang="0">
                    <a:pos x="357" y="297"/>
                  </a:cxn>
                  <a:cxn ang="0">
                    <a:pos x="239" y="417"/>
                  </a:cxn>
                  <a:cxn ang="0">
                    <a:pos x="89" y="535"/>
                  </a:cxn>
                  <a:cxn ang="0">
                    <a:pos x="89" y="594"/>
                  </a:cxn>
                  <a:cxn ang="0">
                    <a:pos x="119" y="684"/>
                  </a:cxn>
                  <a:cxn ang="0">
                    <a:pos x="308" y="832"/>
                  </a:cxn>
                  <a:cxn ang="0">
                    <a:pos x="387" y="921"/>
                  </a:cxn>
                  <a:cxn ang="0">
                    <a:pos x="396" y="970"/>
                  </a:cxn>
                  <a:cxn ang="0">
                    <a:pos x="366" y="1029"/>
                  </a:cxn>
                  <a:cxn ang="0">
                    <a:pos x="308" y="1089"/>
                  </a:cxn>
                  <a:cxn ang="0">
                    <a:pos x="288" y="1207"/>
                  </a:cxn>
                  <a:cxn ang="0">
                    <a:pos x="327" y="1317"/>
                  </a:cxn>
                  <a:cxn ang="0">
                    <a:pos x="317" y="1347"/>
                  </a:cxn>
                  <a:cxn ang="0">
                    <a:pos x="267" y="1326"/>
                  </a:cxn>
                  <a:cxn ang="0">
                    <a:pos x="239" y="1237"/>
                  </a:cxn>
                  <a:cxn ang="0">
                    <a:pos x="239" y="1119"/>
                  </a:cxn>
                  <a:cxn ang="0">
                    <a:pos x="278" y="1039"/>
                  </a:cxn>
                  <a:cxn ang="0">
                    <a:pos x="327" y="951"/>
                  </a:cxn>
                  <a:cxn ang="0">
                    <a:pos x="297" y="921"/>
                  </a:cxn>
                  <a:cxn ang="0">
                    <a:pos x="198" y="822"/>
                  </a:cxn>
                  <a:cxn ang="0">
                    <a:pos x="80" y="742"/>
                  </a:cxn>
                  <a:cxn ang="0">
                    <a:pos x="0" y="643"/>
                  </a:cxn>
                  <a:cxn ang="0">
                    <a:pos x="0" y="495"/>
                  </a:cxn>
                  <a:cxn ang="0">
                    <a:pos x="50" y="426"/>
                  </a:cxn>
                  <a:cxn ang="0">
                    <a:pos x="159" y="357"/>
                  </a:cxn>
                  <a:cxn ang="0">
                    <a:pos x="267" y="228"/>
                  </a:cxn>
                  <a:cxn ang="0">
                    <a:pos x="308" y="129"/>
                  </a:cxn>
                </a:cxnLst>
                <a:rect l="0" t="0" r="r" b="b"/>
                <a:pathLst>
                  <a:path w="555" h="1347">
                    <a:moveTo>
                      <a:pt x="308" y="129"/>
                    </a:moveTo>
                    <a:lnTo>
                      <a:pt x="426" y="0"/>
                    </a:lnTo>
                    <a:lnTo>
                      <a:pt x="516" y="10"/>
                    </a:lnTo>
                    <a:lnTo>
                      <a:pt x="555" y="79"/>
                    </a:lnTo>
                    <a:lnTo>
                      <a:pt x="506" y="169"/>
                    </a:lnTo>
                    <a:lnTo>
                      <a:pt x="357" y="297"/>
                    </a:lnTo>
                    <a:lnTo>
                      <a:pt x="239" y="417"/>
                    </a:lnTo>
                    <a:lnTo>
                      <a:pt x="89" y="535"/>
                    </a:lnTo>
                    <a:lnTo>
                      <a:pt x="89" y="594"/>
                    </a:lnTo>
                    <a:lnTo>
                      <a:pt x="119" y="684"/>
                    </a:lnTo>
                    <a:lnTo>
                      <a:pt x="308" y="832"/>
                    </a:lnTo>
                    <a:lnTo>
                      <a:pt x="387" y="921"/>
                    </a:lnTo>
                    <a:lnTo>
                      <a:pt x="396" y="970"/>
                    </a:lnTo>
                    <a:lnTo>
                      <a:pt x="366" y="1029"/>
                    </a:lnTo>
                    <a:lnTo>
                      <a:pt x="308" y="1089"/>
                    </a:lnTo>
                    <a:lnTo>
                      <a:pt x="288" y="1207"/>
                    </a:lnTo>
                    <a:lnTo>
                      <a:pt x="327" y="1317"/>
                    </a:lnTo>
                    <a:lnTo>
                      <a:pt x="317" y="1347"/>
                    </a:lnTo>
                    <a:lnTo>
                      <a:pt x="267" y="1326"/>
                    </a:lnTo>
                    <a:lnTo>
                      <a:pt x="239" y="1237"/>
                    </a:lnTo>
                    <a:lnTo>
                      <a:pt x="239" y="1119"/>
                    </a:lnTo>
                    <a:lnTo>
                      <a:pt x="278" y="1039"/>
                    </a:lnTo>
                    <a:lnTo>
                      <a:pt x="327" y="951"/>
                    </a:lnTo>
                    <a:lnTo>
                      <a:pt x="297" y="921"/>
                    </a:lnTo>
                    <a:lnTo>
                      <a:pt x="198" y="822"/>
                    </a:lnTo>
                    <a:lnTo>
                      <a:pt x="80" y="742"/>
                    </a:lnTo>
                    <a:lnTo>
                      <a:pt x="0" y="643"/>
                    </a:lnTo>
                    <a:lnTo>
                      <a:pt x="0" y="495"/>
                    </a:lnTo>
                    <a:lnTo>
                      <a:pt x="50" y="426"/>
                    </a:lnTo>
                    <a:lnTo>
                      <a:pt x="159" y="357"/>
                    </a:lnTo>
                    <a:lnTo>
                      <a:pt x="267" y="228"/>
                    </a:lnTo>
                    <a:lnTo>
                      <a:pt x="308" y="1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92" name="Freeform 48"/>
              <p:cNvSpPr>
                <a:spLocks/>
              </p:cNvSpPr>
              <p:nvPr/>
            </p:nvSpPr>
            <p:spPr bwMode="auto">
              <a:xfrm>
                <a:off x="363" y="2976"/>
                <a:ext cx="205" cy="231"/>
              </a:xfrm>
              <a:custGeom>
                <a:avLst/>
                <a:gdLst/>
                <a:ahLst/>
                <a:cxnLst>
                  <a:cxn ang="0">
                    <a:pos x="208" y="693"/>
                  </a:cxn>
                  <a:cxn ang="0">
                    <a:pos x="129" y="693"/>
                  </a:cxn>
                  <a:cxn ang="0">
                    <a:pos x="49" y="654"/>
                  </a:cxn>
                  <a:cxn ang="0">
                    <a:pos x="0" y="545"/>
                  </a:cxn>
                  <a:cxn ang="0">
                    <a:pos x="0" y="357"/>
                  </a:cxn>
                  <a:cxn ang="0">
                    <a:pos x="69" y="149"/>
                  </a:cxn>
                  <a:cxn ang="0">
                    <a:pos x="178" y="11"/>
                  </a:cxn>
                  <a:cxn ang="0">
                    <a:pos x="277" y="0"/>
                  </a:cxn>
                  <a:cxn ang="0">
                    <a:pos x="397" y="20"/>
                  </a:cxn>
                  <a:cxn ang="0">
                    <a:pos x="456" y="110"/>
                  </a:cxn>
                  <a:cxn ang="0">
                    <a:pos x="477" y="198"/>
                  </a:cxn>
                  <a:cxn ang="0">
                    <a:pos x="456" y="317"/>
                  </a:cxn>
                  <a:cxn ang="0">
                    <a:pos x="436" y="426"/>
                  </a:cxn>
                  <a:cxn ang="0">
                    <a:pos x="556" y="525"/>
                  </a:cxn>
                  <a:cxn ang="0">
                    <a:pos x="616" y="584"/>
                  </a:cxn>
                  <a:cxn ang="0">
                    <a:pos x="616" y="624"/>
                  </a:cxn>
                  <a:cxn ang="0">
                    <a:pos x="586" y="624"/>
                  </a:cxn>
                  <a:cxn ang="0">
                    <a:pos x="417" y="495"/>
                  </a:cxn>
                  <a:cxn ang="0">
                    <a:pos x="357" y="584"/>
                  </a:cxn>
                  <a:cxn ang="0">
                    <a:pos x="258" y="663"/>
                  </a:cxn>
                  <a:cxn ang="0">
                    <a:pos x="208" y="693"/>
                  </a:cxn>
                </a:cxnLst>
                <a:rect l="0" t="0" r="r" b="b"/>
                <a:pathLst>
                  <a:path w="616" h="693">
                    <a:moveTo>
                      <a:pt x="208" y="693"/>
                    </a:moveTo>
                    <a:lnTo>
                      <a:pt x="129" y="693"/>
                    </a:lnTo>
                    <a:lnTo>
                      <a:pt x="49" y="654"/>
                    </a:lnTo>
                    <a:lnTo>
                      <a:pt x="0" y="545"/>
                    </a:lnTo>
                    <a:lnTo>
                      <a:pt x="0" y="357"/>
                    </a:lnTo>
                    <a:lnTo>
                      <a:pt x="69" y="149"/>
                    </a:lnTo>
                    <a:lnTo>
                      <a:pt x="178" y="11"/>
                    </a:lnTo>
                    <a:lnTo>
                      <a:pt x="277" y="0"/>
                    </a:lnTo>
                    <a:lnTo>
                      <a:pt x="397" y="20"/>
                    </a:lnTo>
                    <a:lnTo>
                      <a:pt x="456" y="110"/>
                    </a:lnTo>
                    <a:lnTo>
                      <a:pt x="477" y="198"/>
                    </a:lnTo>
                    <a:lnTo>
                      <a:pt x="456" y="317"/>
                    </a:lnTo>
                    <a:lnTo>
                      <a:pt x="436" y="426"/>
                    </a:lnTo>
                    <a:lnTo>
                      <a:pt x="556" y="525"/>
                    </a:lnTo>
                    <a:lnTo>
                      <a:pt x="616" y="584"/>
                    </a:lnTo>
                    <a:lnTo>
                      <a:pt x="616" y="624"/>
                    </a:lnTo>
                    <a:lnTo>
                      <a:pt x="586" y="624"/>
                    </a:lnTo>
                    <a:lnTo>
                      <a:pt x="417" y="495"/>
                    </a:lnTo>
                    <a:lnTo>
                      <a:pt x="357" y="584"/>
                    </a:lnTo>
                    <a:lnTo>
                      <a:pt x="258" y="663"/>
                    </a:lnTo>
                    <a:lnTo>
                      <a:pt x="208" y="69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93" name="Freeform 49"/>
              <p:cNvSpPr>
                <a:spLocks/>
              </p:cNvSpPr>
              <p:nvPr/>
            </p:nvSpPr>
            <p:spPr bwMode="auto">
              <a:xfrm rot="740164">
                <a:off x="281" y="3604"/>
                <a:ext cx="168" cy="524"/>
              </a:xfrm>
              <a:custGeom>
                <a:avLst/>
                <a:gdLst/>
                <a:ahLst/>
                <a:cxnLst>
                  <a:cxn ang="0">
                    <a:pos x="167" y="484"/>
                  </a:cxn>
                  <a:cxn ang="0">
                    <a:pos x="158" y="316"/>
                  </a:cxn>
                  <a:cxn ang="0">
                    <a:pos x="137" y="109"/>
                  </a:cxn>
                  <a:cxn ang="0">
                    <a:pos x="227" y="0"/>
                  </a:cxn>
                  <a:cxn ang="0">
                    <a:pos x="344" y="49"/>
                  </a:cxn>
                  <a:cxn ang="0">
                    <a:pos x="374" y="297"/>
                  </a:cxn>
                  <a:cxn ang="0">
                    <a:pos x="374" y="523"/>
                  </a:cxn>
                  <a:cxn ang="0">
                    <a:pos x="344" y="810"/>
                  </a:cxn>
                  <a:cxn ang="0">
                    <a:pos x="266" y="988"/>
                  </a:cxn>
                  <a:cxn ang="0">
                    <a:pos x="206" y="1167"/>
                  </a:cxn>
                  <a:cxn ang="0">
                    <a:pos x="128" y="1285"/>
                  </a:cxn>
                  <a:cxn ang="0">
                    <a:pos x="128" y="1333"/>
                  </a:cxn>
                  <a:cxn ang="0">
                    <a:pos x="266" y="1363"/>
                  </a:cxn>
                  <a:cxn ang="0">
                    <a:pos x="384" y="1413"/>
                  </a:cxn>
                  <a:cxn ang="0">
                    <a:pos x="503" y="1522"/>
                  </a:cxn>
                  <a:cxn ang="0">
                    <a:pos x="473" y="1551"/>
                  </a:cxn>
                  <a:cxn ang="0">
                    <a:pos x="374" y="1572"/>
                  </a:cxn>
                  <a:cxn ang="0">
                    <a:pos x="305" y="1531"/>
                  </a:cxn>
                  <a:cxn ang="0">
                    <a:pos x="177" y="1432"/>
                  </a:cxn>
                  <a:cxn ang="0">
                    <a:pos x="68" y="1374"/>
                  </a:cxn>
                  <a:cxn ang="0">
                    <a:pos x="9" y="1363"/>
                  </a:cxn>
                  <a:cxn ang="0">
                    <a:pos x="0" y="1294"/>
                  </a:cxn>
                  <a:cxn ang="0">
                    <a:pos x="78" y="1186"/>
                  </a:cxn>
                  <a:cxn ang="0">
                    <a:pos x="158" y="1096"/>
                  </a:cxn>
                  <a:cxn ang="0">
                    <a:pos x="216" y="958"/>
                  </a:cxn>
                  <a:cxn ang="0">
                    <a:pos x="246" y="790"/>
                  </a:cxn>
                  <a:cxn ang="0">
                    <a:pos x="227" y="633"/>
                  </a:cxn>
                  <a:cxn ang="0">
                    <a:pos x="177" y="435"/>
                  </a:cxn>
                  <a:cxn ang="0">
                    <a:pos x="167" y="484"/>
                  </a:cxn>
                </a:cxnLst>
                <a:rect l="0" t="0" r="r" b="b"/>
                <a:pathLst>
                  <a:path w="503" h="1572">
                    <a:moveTo>
                      <a:pt x="167" y="484"/>
                    </a:moveTo>
                    <a:lnTo>
                      <a:pt x="158" y="316"/>
                    </a:lnTo>
                    <a:lnTo>
                      <a:pt x="137" y="109"/>
                    </a:lnTo>
                    <a:lnTo>
                      <a:pt x="227" y="0"/>
                    </a:lnTo>
                    <a:lnTo>
                      <a:pt x="344" y="49"/>
                    </a:lnTo>
                    <a:lnTo>
                      <a:pt x="374" y="297"/>
                    </a:lnTo>
                    <a:lnTo>
                      <a:pt x="374" y="523"/>
                    </a:lnTo>
                    <a:lnTo>
                      <a:pt x="344" y="810"/>
                    </a:lnTo>
                    <a:lnTo>
                      <a:pt x="266" y="988"/>
                    </a:lnTo>
                    <a:lnTo>
                      <a:pt x="206" y="1167"/>
                    </a:lnTo>
                    <a:lnTo>
                      <a:pt x="128" y="1285"/>
                    </a:lnTo>
                    <a:lnTo>
                      <a:pt x="128" y="1333"/>
                    </a:lnTo>
                    <a:lnTo>
                      <a:pt x="266" y="1363"/>
                    </a:lnTo>
                    <a:lnTo>
                      <a:pt x="384" y="1413"/>
                    </a:lnTo>
                    <a:lnTo>
                      <a:pt x="503" y="1522"/>
                    </a:lnTo>
                    <a:lnTo>
                      <a:pt x="473" y="1551"/>
                    </a:lnTo>
                    <a:lnTo>
                      <a:pt x="374" y="1572"/>
                    </a:lnTo>
                    <a:lnTo>
                      <a:pt x="305" y="1531"/>
                    </a:lnTo>
                    <a:lnTo>
                      <a:pt x="177" y="1432"/>
                    </a:lnTo>
                    <a:lnTo>
                      <a:pt x="68" y="1374"/>
                    </a:lnTo>
                    <a:lnTo>
                      <a:pt x="9" y="1363"/>
                    </a:lnTo>
                    <a:lnTo>
                      <a:pt x="0" y="1294"/>
                    </a:lnTo>
                    <a:lnTo>
                      <a:pt x="78" y="1186"/>
                    </a:lnTo>
                    <a:lnTo>
                      <a:pt x="158" y="1096"/>
                    </a:lnTo>
                    <a:lnTo>
                      <a:pt x="216" y="958"/>
                    </a:lnTo>
                    <a:lnTo>
                      <a:pt x="246" y="790"/>
                    </a:lnTo>
                    <a:lnTo>
                      <a:pt x="227" y="633"/>
                    </a:lnTo>
                    <a:lnTo>
                      <a:pt x="177" y="435"/>
                    </a:lnTo>
                    <a:lnTo>
                      <a:pt x="167" y="4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94" name="Freeform 50"/>
              <p:cNvSpPr>
                <a:spLocks/>
              </p:cNvSpPr>
              <p:nvPr/>
            </p:nvSpPr>
            <p:spPr bwMode="auto">
              <a:xfrm rot="1614320">
                <a:off x="377" y="2928"/>
                <a:ext cx="265" cy="14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2995" name="Group 51"/>
              <p:cNvGrpSpPr>
                <a:grpSpLocks/>
              </p:cNvGrpSpPr>
              <p:nvPr/>
            </p:nvGrpSpPr>
            <p:grpSpPr bwMode="auto">
              <a:xfrm>
                <a:off x="330" y="3474"/>
                <a:ext cx="210" cy="194"/>
                <a:chOff x="3450" y="3330"/>
                <a:chExt cx="210" cy="194"/>
              </a:xfrm>
            </p:grpSpPr>
            <p:sp>
              <p:nvSpPr>
                <p:cNvPr id="82996" name="Freeform 52"/>
                <p:cNvSpPr>
                  <a:spLocks/>
                </p:cNvSpPr>
                <p:nvPr/>
              </p:nvSpPr>
              <p:spPr bwMode="auto">
                <a:xfrm flipH="1">
                  <a:off x="3465" y="333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997" name="Freeform 53"/>
                <p:cNvSpPr>
                  <a:spLocks/>
                </p:cNvSpPr>
                <p:nvPr/>
              </p:nvSpPr>
              <p:spPr bwMode="auto">
                <a:xfrm rot="1713776" flipH="1">
                  <a:off x="3450" y="337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3014" name="Group 70"/>
          <p:cNvGrpSpPr>
            <a:grpSpLocks/>
          </p:cNvGrpSpPr>
          <p:nvPr/>
        </p:nvGrpSpPr>
        <p:grpSpPr bwMode="auto">
          <a:xfrm>
            <a:off x="4191000" y="3733800"/>
            <a:ext cx="3810000" cy="2165350"/>
            <a:chOff x="2976" y="2352"/>
            <a:chExt cx="2400" cy="1364"/>
          </a:xfrm>
        </p:grpSpPr>
        <p:grpSp>
          <p:nvGrpSpPr>
            <p:cNvPr id="83001" name="Group 57"/>
            <p:cNvGrpSpPr>
              <a:grpSpLocks/>
            </p:cNvGrpSpPr>
            <p:nvPr/>
          </p:nvGrpSpPr>
          <p:grpSpPr bwMode="auto">
            <a:xfrm>
              <a:off x="2976" y="2352"/>
              <a:ext cx="1181" cy="1237"/>
              <a:chOff x="240" y="2688"/>
              <a:chExt cx="1181" cy="1237"/>
            </a:xfrm>
          </p:grpSpPr>
          <p:sp>
            <p:nvSpPr>
              <p:cNvPr id="83002" name="Freeform 58"/>
              <p:cNvSpPr>
                <a:spLocks/>
              </p:cNvSpPr>
              <p:nvPr/>
            </p:nvSpPr>
            <p:spPr bwMode="auto">
              <a:xfrm>
                <a:off x="912" y="2688"/>
                <a:ext cx="509" cy="466"/>
              </a:xfrm>
              <a:custGeom>
                <a:avLst/>
                <a:gdLst/>
                <a:ahLst/>
                <a:cxnLst>
                  <a:cxn ang="0">
                    <a:pos x="0" y="409"/>
                  </a:cxn>
                  <a:cxn ang="0">
                    <a:pos x="153" y="95"/>
                  </a:cxn>
                  <a:cxn ang="0">
                    <a:pos x="476" y="0"/>
                  </a:cxn>
                  <a:cxn ang="0">
                    <a:pos x="815" y="81"/>
                  </a:cxn>
                  <a:cxn ang="0">
                    <a:pos x="1020" y="388"/>
                  </a:cxn>
                  <a:cxn ang="0">
                    <a:pos x="925" y="790"/>
                  </a:cxn>
                  <a:cxn ang="0">
                    <a:pos x="599" y="933"/>
                  </a:cxn>
                  <a:cxn ang="0">
                    <a:pos x="177" y="773"/>
                  </a:cxn>
                  <a:cxn ang="0">
                    <a:pos x="0" y="409"/>
                  </a:cxn>
                </a:cxnLst>
                <a:rect l="0" t="0" r="r" b="b"/>
                <a:pathLst>
                  <a:path w="1020" h="933">
                    <a:moveTo>
                      <a:pt x="0" y="409"/>
                    </a:moveTo>
                    <a:lnTo>
                      <a:pt x="153" y="95"/>
                    </a:lnTo>
                    <a:lnTo>
                      <a:pt x="476" y="0"/>
                    </a:lnTo>
                    <a:lnTo>
                      <a:pt x="815" y="81"/>
                    </a:lnTo>
                    <a:lnTo>
                      <a:pt x="1020" y="388"/>
                    </a:lnTo>
                    <a:lnTo>
                      <a:pt x="925" y="790"/>
                    </a:lnTo>
                    <a:lnTo>
                      <a:pt x="599" y="933"/>
                    </a:lnTo>
                    <a:lnTo>
                      <a:pt x="177" y="773"/>
                    </a:lnTo>
                    <a:lnTo>
                      <a:pt x="0" y="40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tint val="30196"/>
                      <a:invGamma/>
                    </a:srgbClr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28575" cmpd="sng">
                <a:solidFill>
                  <a:srgbClr val="66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03" name="Freeform 59"/>
              <p:cNvSpPr>
                <a:spLocks/>
              </p:cNvSpPr>
              <p:nvPr/>
            </p:nvSpPr>
            <p:spPr bwMode="auto">
              <a:xfrm>
                <a:off x="944" y="3091"/>
                <a:ext cx="185" cy="344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231" y="154"/>
                  </a:cxn>
                  <a:cxn ang="0">
                    <a:pos x="139" y="353"/>
                  </a:cxn>
                  <a:cxn ang="0">
                    <a:pos x="65" y="542"/>
                  </a:cxn>
                  <a:cxn ang="0">
                    <a:pos x="0" y="664"/>
                  </a:cxn>
                  <a:cxn ang="0">
                    <a:pos x="74" y="688"/>
                  </a:cxn>
                  <a:cxn ang="0">
                    <a:pos x="132" y="597"/>
                  </a:cxn>
                  <a:cxn ang="0">
                    <a:pos x="273" y="278"/>
                  </a:cxn>
                  <a:cxn ang="0">
                    <a:pos x="326" y="154"/>
                  </a:cxn>
                  <a:cxn ang="0">
                    <a:pos x="371" y="24"/>
                  </a:cxn>
                  <a:cxn ang="0">
                    <a:pos x="292" y="0"/>
                  </a:cxn>
                </a:cxnLst>
                <a:rect l="0" t="0" r="r" b="b"/>
                <a:pathLst>
                  <a:path w="371" h="688">
                    <a:moveTo>
                      <a:pt x="292" y="0"/>
                    </a:moveTo>
                    <a:lnTo>
                      <a:pt x="231" y="154"/>
                    </a:lnTo>
                    <a:lnTo>
                      <a:pt x="139" y="353"/>
                    </a:lnTo>
                    <a:lnTo>
                      <a:pt x="65" y="542"/>
                    </a:lnTo>
                    <a:lnTo>
                      <a:pt x="0" y="664"/>
                    </a:lnTo>
                    <a:lnTo>
                      <a:pt x="74" y="688"/>
                    </a:lnTo>
                    <a:lnTo>
                      <a:pt x="132" y="597"/>
                    </a:lnTo>
                    <a:lnTo>
                      <a:pt x="273" y="278"/>
                    </a:lnTo>
                    <a:lnTo>
                      <a:pt x="326" y="154"/>
                    </a:lnTo>
                    <a:lnTo>
                      <a:pt x="371" y="24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CC7C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04" name="Freeform 60"/>
              <p:cNvSpPr>
                <a:spLocks/>
              </p:cNvSpPr>
              <p:nvPr/>
            </p:nvSpPr>
            <p:spPr bwMode="auto">
              <a:xfrm>
                <a:off x="477" y="2972"/>
                <a:ext cx="286" cy="212"/>
              </a:xfrm>
              <a:custGeom>
                <a:avLst/>
                <a:gdLst/>
                <a:ahLst/>
                <a:cxnLst>
                  <a:cxn ang="0">
                    <a:pos x="199" y="259"/>
                  </a:cxn>
                  <a:cxn ang="0">
                    <a:pos x="206" y="201"/>
                  </a:cxn>
                  <a:cxn ang="0">
                    <a:pos x="233" y="134"/>
                  </a:cxn>
                  <a:cxn ang="0">
                    <a:pos x="273" y="80"/>
                  </a:cxn>
                  <a:cxn ang="0">
                    <a:pos x="321" y="39"/>
                  </a:cxn>
                  <a:cxn ang="0">
                    <a:pos x="388" y="10"/>
                  </a:cxn>
                  <a:cxn ang="0">
                    <a:pos x="446" y="0"/>
                  </a:cxn>
                  <a:cxn ang="0">
                    <a:pos x="513" y="17"/>
                  </a:cxn>
                  <a:cxn ang="0">
                    <a:pos x="553" y="67"/>
                  </a:cxn>
                  <a:cxn ang="0">
                    <a:pos x="566" y="125"/>
                  </a:cxn>
                  <a:cxn ang="0">
                    <a:pos x="572" y="187"/>
                  </a:cxn>
                  <a:cxn ang="0">
                    <a:pos x="549" y="252"/>
                  </a:cxn>
                  <a:cxn ang="0">
                    <a:pos x="505" y="326"/>
                  </a:cxn>
                  <a:cxn ang="0">
                    <a:pos x="446" y="377"/>
                  </a:cxn>
                  <a:cxn ang="0">
                    <a:pos x="376" y="410"/>
                  </a:cxn>
                  <a:cxn ang="0">
                    <a:pos x="324" y="422"/>
                  </a:cxn>
                  <a:cxn ang="0">
                    <a:pos x="276" y="415"/>
                  </a:cxn>
                  <a:cxn ang="0">
                    <a:pos x="240" y="395"/>
                  </a:cxn>
                  <a:cxn ang="0">
                    <a:pos x="213" y="348"/>
                  </a:cxn>
                  <a:cxn ang="0">
                    <a:pos x="204" y="321"/>
                  </a:cxn>
                  <a:cxn ang="0">
                    <a:pos x="130" y="326"/>
                  </a:cxn>
                  <a:cxn ang="0">
                    <a:pos x="70" y="343"/>
                  </a:cxn>
                  <a:cxn ang="0">
                    <a:pos x="15" y="341"/>
                  </a:cxn>
                  <a:cxn ang="0">
                    <a:pos x="0" y="314"/>
                  </a:cxn>
                  <a:cxn ang="0">
                    <a:pos x="15" y="292"/>
                  </a:cxn>
                  <a:cxn ang="0">
                    <a:pos x="45" y="266"/>
                  </a:cxn>
                  <a:cxn ang="0">
                    <a:pos x="101" y="266"/>
                  </a:cxn>
                  <a:cxn ang="0">
                    <a:pos x="139" y="266"/>
                  </a:cxn>
                  <a:cxn ang="0">
                    <a:pos x="199" y="259"/>
                  </a:cxn>
                </a:cxnLst>
                <a:rect l="0" t="0" r="r" b="b"/>
                <a:pathLst>
                  <a:path w="572" h="422">
                    <a:moveTo>
                      <a:pt x="199" y="259"/>
                    </a:moveTo>
                    <a:lnTo>
                      <a:pt x="206" y="201"/>
                    </a:lnTo>
                    <a:lnTo>
                      <a:pt x="233" y="134"/>
                    </a:lnTo>
                    <a:lnTo>
                      <a:pt x="273" y="80"/>
                    </a:lnTo>
                    <a:lnTo>
                      <a:pt x="321" y="39"/>
                    </a:lnTo>
                    <a:lnTo>
                      <a:pt x="388" y="10"/>
                    </a:lnTo>
                    <a:lnTo>
                      <a:pt x="446" y="0"/>
                    </a:lnTo>
                    <a:lnTo>
                      <a:pt x="513" y="17"/>
                    </a:lnTo>
                    <a:lnTo>
                      <a:pt x="553" y="67"/>
                    </a:lnTo>
                    <a:lnTo>
                      <a:pt x="566" y="125"/>
                    </a:lnTo>
                    <a:lnTo>
                      <a:pt x="572" y="187"/>
                    </a:lnTo>
                    <a:lnTo>
                      <a:pt x="549" y="252"/>
                    </a:lnTo>
                    <a:lnTo>
                      <a:pt x="505" y="326"/>
                    </a:lnTo>
                    <a:lnTo>
                      <a:pt x="446" y="377"/>
                    </a:lnTo>
                    <a:lnTo>
                      <a:pt x="376" y="410"/>
                    </a:lnTo>
                    <a:lnTo>
                      <a:pt x="324" y="422"/>
                    </a:lnTo>
                    <a:lnTo>
                      <a:pt x="276" y="415"/>
                    </a:lnTo>
                    <a:lnTo>
                      <a:pt x="240" y="395"/>
                    </a:lnTo>
                    <a:lnTo>
                      <a:pt x="213" y="348"/>
                    </a:lnTo>
                    <a:lnTo>
                      <a:pt x="204" y="321"/>
                    </a:lnTo>
                    <a:lnTo>
                      <a:pt x="130" y="326"/>
                    </a:lnTo>
                    <a:lnTo>
                      <a:pt x="70" y="343"/>
                    </a:lnTo>
                    <a:lnTo>
                      <a:pt x="15" y="341"/>
                    </a:lnTo>
                    <a:lnTo>
                      <a:pt x="0" y="314"/>
                    </a:lnTo>
                    <a:lnTo>
                      <a:pt x="15" y="292"/>
                    </a:lnTo>
                    <a:lnTo>
                      <a:pt x="45" y="266"/>
                    </a:lnTo>
                    <a:lnTo>
                      <a:pt x="101" y="266"/>
                    </a:lnTo>
                    <a:lnTo>
                      <a:pt x="139" y="266"/>
                    </a:lnTo>
                    <a:lnTo>
                      <a:pt x="199" y="2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05" name="Freeform 61"/>
              <p:cNvSpPr>
                <a:spLocks/>
              </p:cNvSpPr>
              <p:nvPr/>
            </p:nvSpPr>
            <p:spPr bwMode="auto">
              <a:xfrm>
                <a:off x="413" y="3489"/>
                <a:ext cx="208" cy="436"/>
              </a:xfrm>
              <a:custGeom>
                <a:avLst/>
                <a:gdLst/>
                <a:ahLst/>
                <a:cxnLst>
                  <a:cxn ang="0">
                    <a:pos x="263" y="102"/>
                  </a:cxn>
                  <a:cxn ang="0">
                    <a:pos x="321" y="14"/>
                  </a:cxn>
                  <a:cxn ang="0">
                    <a:pos x="381" y="0"/>
                  </a:cxn>
                  <a:cxn ang="0">
                    <a:pos x="395" y="43"/>
                  </a:cxn>
                  <a:cxn ang="0">
                    <a:pos x="415" y="124"/>
                  </a:cxn>
                  <a:cxn ang="0">
                    <a:pos x="386" y="160"/>
                  </a:cxn>
                  <a:cxn ang="0">
                    <a:pos x="307" y="229"/>
                  </a:cxn>
                  <a:cxn ang="0">
                    <a:pos x="263" y="323"/>
                  </a:cxn>
                  <a:cxn ang="0">
                    <a:pos x="230" y="397"/>
                  </a:cxn>
                  <a:cxn ang="0">
                    <a:pos x="230" y="440"/>
                  </a:cxn>
                  <a:cxn ang="0">
                    <a:pos x="237" y="555"/>
                  </a:cxn>
                  <a:cxn ang="0">
                    <a:pos x="259" y="656"/>
                  </a:cxn>
                  <a:cxn ang="0">
                    <a:pos x="290" y="711"/>
                  </a:cxn>
                  <a:cxn ang="0">
                    <a:pos x="299" y="744"/>
                  </a:cxn>
                  <a:cxn ang="0">
                    <a:pos x="292" y="777"/>
                  </a:cxn>
                  <a:cxn ang="0">
                    <a:pos x="254" y="784"/>
                  </a:cxn>
                  <a:cxn ang="0">
                    <a:pos x="178" y="796"/>
                  </a:cxn>
                  <a:cxn ang="0">
                    <a:pos x="105" y="847"/>
                  </a:cxn>
                  <a:cxn ang="0">
                    <a:pos x="69" y="871"/>
                  </a:cxn>
                  <a:cxn ang="0">
                    <a:pos x="29" y="854"/>
                  </a:cxn>
                  <a:cxn ang="0">
                    <a:pos x="0" y="789"/>
                  </a:cxn>
                  <a:cxn ang="0">
                    <a:pos x="10" y="754"/>
                  </a:cxn>
                  <a:cxn ang="0">
                    <a:pos x="60" y="747"/>
                  </a:cxn>
                  <a:cxn ang="0">
                    <a:pos x="148" y="718"/>
                  </a:cxn>
                  <a:cxn ang="0">
                    <a:pos x="203" y="711"/>
                  </a:cxn>
                  <a:cxn ang="0">
                    <a:pos x="209" y="679"/>
                  </a:cxn>
                  <a:cxn ang="0">
                    <a:pos x="196" y="644"/>
                  </a:cxn>
                  <a:cxn ang="0">
                    <a:pos x="163" y="555"/>
                  </a:cxn>
                  <a:cxn ang="0">
                    <a:pos x="148" y="449"/>
                  </a:cxn>
                  <a:cxn ang="0">
                    <a:pos x="148" y="365"/>
                  </a:cxn>
                  <a:cxn ang="0">
                    <a:pos x="178" y="280"/>
                  </a:cxn>
                  <a:cxn ang="0">
                    <a:pos x="215" y="193"/>
                  </a:cxn>
                  <a:cxn ang="0">
                    <a:pos x="240" y="140"/>
                  </a:cxn>
                  <a:cxn ang="0">
                    <a:pos x="263" y="102"/>
                  </a:cxn>
                </a:cxnLst>
                <a:rect l="0" t="0" r="r" b="b"/>
                <a:pathLst>
                  <a:path w="415" h="871">
                    <a:moveTo>
                      <a:pt x="263" y="102"/>
                    </a:moveTo>
                    <a:lnTo>
                      <a:pt x="321" y="14"/>
                    </a:lnTo>
                    <a:lnTo>
                      <a:pt x="381" y="0"/>
                    </a:lnTo>
                    <a:lnTo>
                      <a:pt x="395" y="43"/>
                    </a:lnTo>
                    <a:lnTo>
                      <a:pt x="415" y="124"/>
                    </a:lnTo>
                    <a:lnTo>
                      <a:pt x="386" y="160"/>
                    </a:lnTo>
                    <a:lnTo>
                      <a:pt x="307" y="229"/>
                    </a:lnTo>
                    <a:lnTo>
                      <a:pt x="263" y="323"/>
                    </a:lnTo>
                    <a:lnTo>
                      <a:pt x="230" y="397"/>
                    </a:lnTo>
                    <a:lnTo>
                      <a:pt x="230" y="440"/>
                    </a:lnTo>
                    <a:lnTo>
                      <a:pt x="237" y="555"/>
                    </a:lnTo>
                    <a:lnTo>
                      <a:pt x="259" y="656"/>
                    </a:lnTo>
                    <a:lnTo>
                      <a:pt x="290" y="711"/>
                    </a:lnTo>
                    <a:lnTo>
                      <a:pt x="299" y="744"/>
                    </a:lnTo>
                    <a:lnTo>
                      <a:pt x="292" y="777"/>
                    </a:lnTo>
                    <a:lnTo>
                      <a:pt x="254" y="784"/>
                    </a:lnTo>
                    <a:lnTo>
                      <a:pt x="178" y="796"/>
                    </a:lnTo>
                    <a:lnTo>
                      <a:pt x="105" y="847"/>
                    </a:lnTo>
                    <a:lnTo>
                      <a:pt x="69" y="871"/>
                    </a:lnTo>
                    <a:lnTo>
                      <a:pt x="29" y="854"/>
                    </a:lnTo>
                    <a:lnTo>
                      <a:pt x="0" y="789"/>
                    </a:lnTo>
                    <a:lnTo>
                      <a:pt x="10" y="754"/>
                    </a:lnTo>
                    <a:lnTo>
                      <a:pt x="60" y="747"/>
                    </a:lnTo>
                    <a:lnTo>
                      <a:pt x="148" y="718"/>
                    </a:lnTo>
                    <a:lnTo>
                      <a:pt x="203" y="711"/>
                    </a:lnTo>
                    <a:lnTo>
                      <a:pt x="209" y="679"/>
                    </a:lnTo>
                    <a:lnTo>
                      <a:pt x="196" y="644"/>
                    </a:lnTo>
                    <a:lnTo>
                      <a:pt x="163" y="555"/>
                    </a:lnTo>
                    <a:lnTo>
                      <a:pt x="148" y="449"/>
                    </a:lnTo>
                    <a:lnTo>
                      <a:pt x="148" y="365"/>
                    </a:lnTo>
                    <a:lnTo>
                      <a:pt x="178" y="280"/>
                    </a:lnTo>
                    <a:lnTo>
                      <a:pt x="215" y="193"/>
                    </a:lnTo>
                    <a:lnTo>
                      <a:pt x="240" y="140"/>
                    </a:lnTo>
                    <a:lnTo>
                      <a:pt x="263" y="1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06" name="Freeform 62"/>
              <p:cNvSpPr>
                <a:spLocks/>
              </p:cNvSpPr>
              <p:nvPr/>
            </p:nvSpPr>
            <p:spPr bwMode="auto">
              <a:xfrm>
                <a:off x="623" y="3511"/>
                <a:ext cx="197" cy="389"/>
              </a:xfrm>
              <a:custGeom>
                <a:avLst/>
                <a:gdLst/>
                <a:ahLst/>
                <a:cxnLst>
                  <a:cxn ang="0">
                    <a:pos x="22" y="30"/>
                  </a:cxn>
                  <a:cxn ang="0">
                    <a:pos x="60" y="0"/>
                  </a:cxn>
                  <a:cxn ang="0">
                    <a:pos x="96" y="7"/>
                  </a:cxn>
                  <a:cxn ang="0">
                    <a:pos x="132" y="31"/>
                  </a:cxn>
                  <a:cxn ang="0">
                    <a:pos x="163" y="105"/>
                  </a:cxn>
                  <a:cxn ang="0">
                    <a:pos x="206" y="229"/>
                  </a:cxn>
                  <a:cxn ang="0">
                    <a:pos x="228" y="339"/>
                  </a:cxn>
                  <a:cxn ang="0">
                    <a:pos x="232" y="413"/>
                  </a:cxn>
                  <a:cxn ang="0">
                    <a:pos x="221" y="449"/>
                  </a:cxn>
                  <a:cxn ang="0">
                    <a:pos x="201" y="505"/>
                  </a:cxn>
                  <a:cxn ang="0">
                    <a:pos x="168" y="571"/>
                  </a:cxn>
                  <a:cxn ang="0">
                    <a:pos x="141" y="638"/>
                  </a:cxn>
                  <a:cxn ang="0">
                    <a:pos x="134" y="691"/>
                  </a:cxn>
                  <a:cxn ang="0">
                    <a:pos x="154" y="710"/>
                  </a:cxn>
                  <a:cxn ang="0">
                    <a:pos x="221" y="698"/>
                  </a:cxn>
                  <a:cxn ang="0">
                    <a:pos x="321" y="691"/>
                  </a:cxn>
                  <a:cxn ang="0">
                    <a:pos x="371" y="698"/>
                  </a:cxn>
                  <a:cxn ang="0">
                    <a:pos x="395" y="720"/>
                  </a:cxn>
                  <a:cxn ang="0">
                    <a:pos x="395" y="742"/>
                  </a:cxn>
                  <a:cxn ang="0">
                    <a:pos x="357" y="768"/>
                  </a:cxn>
                  <a:cxn ang="0">
                    <a:pos x="317" y="778"/>
                  </a:cxn>
                  <a:cxn ang="0">
                    <a:pos x="216" y="756"/>
                  </a:cxn>
                  <a:cxn ang="0">
                    <a:pos x="171" y="756"/>
                  </a:cxn>
                  <a:cxn ang="0">
                    <a:pos x="127" y="771"/>
                  </a:cxn>
                  <a:cxn ang="0">
                    <a:pos x="94" y="771"/>
                  </a:cxn>
                  <a:cxn ang="0">
                    <a:pos x="44" y="749"/>
                  </a:cxn>
                  <a:cxn ang="0">
                    <a:pos x="50" y="713"/>
                  </a:cxn>
                  <a:cxn ang="0">
                    <a:pos x="60" y="687"/>
                  </a:cxn>
                  <a:cxn ang="0">
                    <a:pos x="79" y="646"/>
                  </a:cxn>
                  <a:cxn ang="0">
                    <a:pos x="89" y="608"/>
                  </a:cxn>
                  <a:cxn ang="0">
                    <a:pos x="101" y="534"/>
                  </a:cxn>
                  <a:cxn ang="0">
                    <a:pos x="118" y="454"/>
                  </a:cxn>
                  <a:cxn ang="0">
                    <a:pos x="154" y="390"/>
                  </a:cxn>
                  <a:cxn ang="0">
                    <a:pos x="134" y="339"/>
                  </a:cxn>
                  <a:cxn ang="0">
                    <a:pos x="79" y="222"/>
                  </a:cxn>
                  <a:cxn ang="0">
                    <a:pos x="15" y="121"/>
                  </a:cxn>
                  <a:cxn ang="0">
                    <a:pos x="0" y="69"/>
                  </a:cxn>
                  <a:cxn ang="0">
                    <a:pos x="22" y="30"/>
                  </a:cxn>
                </a:cxnLst>
                <a:rect l="0" t="0" r="r" b="b"/>
                <a:pathLst>
                  <a:path w="395" h="778">
                    <a:moveTo>
                      <a:pt x="22" y="30"/>
                    </a:moveTo>
                    <a:lnTo>
                      <a:pt x="60" y="0"/>
                    </a:lnTo>
                    <a:lnTo>
                      <a:pt x="96" y="7"/>
                    </a:lnTo>
                    <a:lnTo>
                      <a:pt x="132" y="31"/>
                    </a:lnTo>
                    <a:lnTo>
                      <a:pt x="163" y="105"/>
                    </a:lnTo>
                    <a:lnTo>
                      <a:pt x="206" y="229"/>
                    </a:lnTo>
                    <a:lnTo>
                      <a:pt x="228" y="339"/>
                    </a:lnTo>
                    <a:lnTo>
                      <a:pt x="232" y="413"/>
                    </a:lnTo>
                    <a:lnTo>
                      <a:pt x="221" y="449"/>
                    </a:lnTo>
                    <a:lnTo>
                      <a:pt x="201" y="505"/>
                    </a:lnTo>
                    <a:lnTo>
                      <a:pt x="168" y="571"/>
                    </a:lnTo>
                    <a:lnTo>
                      <a:pt x="141" y="638"/>
                    </a:lnTo>
                    <a:lnTo>
                      <a:pt x="134" y="691"/>
                    </a:lnTo>
                    <a:lnTo>
                      <a:pt x="154" y="710"/>
                    </a:lnTo>
                    <a:lnTo>
                      <a:pt x="221" y="698"/>
                    </a:lnTo>
                    <a:lnTo>
                      <a:pt x="321" y="691"/>
                    </a:lnTo>
                    <a:lnTo>
                      <a:pt x="371" y="698"/>
                    </a:lnTo>
                    <a:lnTo>
                      <a:pt x="395" y="720"/>
                    </a:lnTo>
                    <a:lnTo>
                      <a:pt x="395" y="742"/>
                    </a:lnTo>
                    <a:lnTo>
                      <a:pt x="357" y="768"/>
                    </a:lnTo>
                    <a:lnTo>
                      <a:pt x="317" y="778"/>
                    </a:lnTo>
                    <a:lnTo>
                      <a:pt x="216" y="756"/>
                    </a:lnTo>
                    <a:lnTo>
                      <a:pt x="171" y="756"/>
                    </a:lnTo>
                    <a:lnTo>
                      <a:pt x="127" y="771"/>
                    </a:lnTo>
                    <a:lnTo>
                      <a:pt x="94" y="771"/>
                    </a:lnTo>
                    <a:lnTo>
                      <a:pt x="44" y="749"/>
                    </a:lnTo>
                    <a:lnTo>
                      <a:pt x="50" y="713"/>
                    </a:lnTo>
                    <a:lnTo>
                      <a:pt x="60" y="687"/>
                    </a:lnTo>
                    <a:lnTo>
                      <a:pt x="79" y="646"/>
                    </a:lnTo>
                    <a:lnTo>
                      <a:pt x="89" y="608"/>
                    </a:lnTo>
                    <a:lnTo>
                      <a:pt x="101" y="534"/>
                    </a:lnTo>
                    <a:lnTo>
                      <a:pt x="118" y="454"/>
                    </a:lnTo>
                    <a:lnTo>
                      <a:pt x="154" y="390"/>
                    </a:lnTo>
                    <a:lnTo>
                      <a:pt x="134" y="339"/>
                    </a:lnTo>
                    <a:lnTo>
                      <a:pt x="79" y="222"/>
                    </a:lnTo>
                    <a:lnTo>
                      <a:pt x="15" y="121"/>
                    </a:lnTo>
                    <a:lnTo>
                      <a:pt x="0" y="69"/>
                    </a:lnTo>
                    <a:lnTo>
                      <a:pt x="22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07" name="Freeform 63"/>
              <p:cNvSpPr>
                <a:spLocks/>
              </p:cNvSpPr>
              <p:nvPr/>
            </p:nvSpPr>
            <p:spPr bwMode="auto">
              <a:xfrm>
                <a:off x="641" y="3189"/>
                <a:ext cx="495" cy="273"/>
              </a:xfrm>
              <a:custGeom>
                <a:avLst/>
                <a:gdLst/>
                <a:ahLst/>
                <a:cxnLst>
                  <a:cxn ang="0">
                    <a:pos x="22" y="81"/>
                  </a:cxn>
                  <a:cxn ang="0">
                    <a:pos x="70" y="76"/>
                  </a:cxn>
                  <a:cxn ang="0">
                    <a:pos x="129" y="107"/>
                  </a:cxn>
                  <a:cxn ang="0">
                    <a:pos x="171" y="164"/>
                  </a:cxn>
                  <a:cxn ang="0">
                    <a:pos x="230" y="258"/>
                  </a:cxn>
                  <a:cxn ang="0">
                    <a:pos x="276" y="340"/>
                  </a:cxn>
                  <a:cxn ang="0">
                    <a:pos x="321" y="419"/>
                  </a:cxn>
                  <a:cxn ang="0">
                    <a:pos x="347" y="433"/>
                  </a:cxn>
                  <a:cxn ang="0">
                    <a:pos x="398" y="419"/>
                  </a:cxn>
                  <a:cxn ang="0">
                    <a:pos x="496" y="354"/>
                  </a:cxn>
                  <a:cxn ang="0">
                    <a:pos x="611" y="275"/>
                  </a:cxn>
                  <a:cxn ang="0">
                    <a:pos x="685" y="206"/>
                  </a:cxn>
                  <a:cxn ang="0">
                    <a:pos x="721" y="165"/>
                  </a:cxn>
                  <a:cxn ang="0">
                    <a:pos x="721" y="150"/>
                  </a:cxn>
                  <a:cxn ang="0">
                    <a:pos x="721" y="127"/>
                  </a:cxn>
                  <a:cxn ang="0">
                    <a:pos x="726" y="114"/>
                  </a:cxn>
                  <a:cxn ang="0">
                    <a:pos x="719" y="67"/>
                  </a:cxn>
                  <a:cxn ang="0">
                    <a:pos x="698" y="33"/>
                  </a:cxn>
                  <a:cxn ang="0">
                    <a:pos x="707" y="0"/>
                  </a:cxn>
                  <a:cxn ang="0">
                    <a:pos x="757" y="0"/>
                  </a:cxn>
                  <a:cxn ang="0">
                    <a:pos x="784" y="52"/>
                  </a:cxn>
                  <a:cxn ang="0">
                    <a:pos x="772" y="133"/>
                  </a:cxn>
                  <a:cxn ang="0">
                    <a:pos x="791" y="133"/>
                  </a:cxn>
                  <a:cxn ang="0">
                    <a:pos x="849" y="127"/>
                  </a:cxn>
                  <a:cxn ang="0">
                    <a:pos x="910" y="97"/>
                  </a:cxn>
                  <a:cxn ang="0">
                    <a:pos x="959" y="91"/>
                  </a:cxn>
                  <a:cxn ang="0">
                    <a:pos x="973" y="121"/>
                  </a:cxn>
                  <a:cxn ang="0">
                    <a:pos x="990" y="181"/>
                  </a:cxn>
                  <a:cxn ang="0">
                    <a:pos x="908" y="273"/>
                  </a:cxn>
                  <a:cxn ang="0">
                    <a:pos x="863" y="318"/>
                  </a:cxn>
                  <a:cxn ang="0">
                    <a:pos x="820" y="323"/>
                  </a:cxn>
                  <a:cxn ang="0">
                    <a:pos x="769" y="275"/>
                  </a:cxn>
                  <a:cxn ang="0">
                    <a:pos x="707" y="273"/>
                  </a:cxn>
                  <a:cxn ang="0">
                    <a:pos x="652" y="318"/>
                  </a:cxn>
                  <a:cxn ang="0">
                    <a:pos x="561" y="399"/>
                  </a:cxn>
                  <a:cxn ang="0">
                    <a:pos x="467" y="492"/>
                  </a:cxn>
                  <a:cxn ang="0">
                    <a:pos x="386" y="531"/>
                  </a:cxn>
                  <a:cxn ang="0">
                    <a:pos x="326" y="546"/>
                  </a:cxn>
                  <a:cxn ang="0">
                    <a:pos x="292" y="529"/>
                  </a:cxn>
                  <a:cxn ang="0">
                    <a:pos x="262" y="478"/>
                  </a:cxn>
                  <a:cxn ang="0">
                    <a:pos x="209" y="392"/>
                  </a:cxn>
                  <a:cxn ang="0">
                    <a:pos x="139" y="291"/>
                  </a:cxn>
                  <a:cxn ang="0">
                    <a:pos x="72" y="237"/>
                  </a:cxn>
                  <a:cxn ang="0">
                    <a:pos x="14" y="184"/>
                  </a:cxn>
                  <a:cxn ang="0">
                    <a:pos x="0" y="133"/>
                  </a:cxn>
                  <a:cxn ang="0">
                    <a:pos x="22" y="81"/>
                  </a:cxn>
                </a:cxnLst>
                <a:rect l="0" t="0" r="r" b="b"/>
                <a:pathLst>
                  <a:path w="990" h="546">
                    <a:moveTo>
                      <a:pt x="22" y="81"/>
                    </a:moveTo>
                    <a:lnTo>
                      <a:pt x="70" y="76"/>
                    </a:lnTo>
                    <a:lnTo>
                      <a:pt x="129" y="107"/>
                    </a:lnTo>
                    <a:lnTo>
                      <a:pt x="171" y="164"/>
                    </a:lnTo>
                    <a:lnTo>
                      <a:pt x="230" y="258"/>
                    </a:lnTo>
                    <a:lnTo>
                      <a:pt x="276" y="340"/>
                    </a:lnTo>
                    <a:lnTo>
                      <a:pt x="321" y="419"/>
                    </a:lnTo>
                    <a:lnTo>
                      <a:pt x="347" y="433"/>
                    </a:lnTo>
                    <a:lnTo>
                      <a:pt x="398" y="419"/>
                    </a:lnTo>
                    <a:lnTo>
                      <a:pt x="496" y="354"/>
                    </a:lnTo>
                    <a:lnTo>
                      <a:pt x="611" y="275"/>
                    </a:lnTo>
                    <a:lnTo>
                      <a:pt x="685" y="206"/>
                    </a:lnTo>
                    <a:lnTo>
                      <a:pt x="721" y="165"/>
                    </a:lnTo>
                    <a:lnTo>
                      <a:pt x="721" y="150"/>
                    </a:lnTo>
                    <a:lnTo>
                      <a:pt x="721" y="127"/>
                    </a:lnTo>
                    <a:lnTo>
                      <a:pt x="726" y="114"/>
                    </a:lnTo>
                    <a:lnTo>
                      <a:pt x="719" y="67"/>
                    </a:lnTo>
                    <a:lnTo>
                      <a:pt x="698" y="33"/>
                    </a:lnTo>
                    <a:lnTo>
                      <a:pt x="707" y="0"/>
                    </a:lnTo>
                    <a:lnTo>
                      <a:pt x="757" y="0"/>
                    </a:lnTo>
                    <a:lnTo>
                      <a:pt x="784" y="52"/>
                    </a:lnTo>
                    <a:lnTo>
                      <a:pt x="772" y="133"/>
                    </a:lnTo>
                    <a:lnTo>
                      <a:pt x="791" y="133"/>
                    </a:lnTo>
                    <a:lnTo>
                      <a:pt x="849" y="127"/>
                    </a:lnTo>
                    <a:lnTo>
                      <a:pt x="910" y="97"/>
                    </a:lnTo>
                    <a:lnTo>
                      <a:pt x="959" y="91"/>
                    </a:lnTo>
                    <a:lnTo>
                      <a:pt x="973" y="121"/>
                    </a:lnTo>
                    <a:lnTo>
                      <a:pt x="990" y="181"/>
                    </a:lnTo>
                    <a:lnTo>
                      <a:pt x="908" y="273"/>
                    </a:lnTo>
                    <a:lnTo>
                      <a:pt x="863" y="318"/>
                    </a:lnTo>
                    <a:lnTo>
                      <a:pt x="820" y="323"/>
                    </a:lnTo>
                    <a:lnTo>
                      <a:pt x="769" y="275"/>
                    </a:lnTo>
                    <a:lnTo>
                      <a:pt x="707" y="273"/>
                    </a:lnTo>
                    <a:lnTo>
                      <a:pt x="652" y="318"/>
                    </a:lnTo>
                    <a:lnTo>
                      <a:pt x="561" y="399"/>
                    </a:lnTo>
                    <a:lnTo>
                      <a:pt x="467" y="492"/>
                    </a:lnTo>
                    <a:lnTo>
                      <a:pt x="386" y="531"/>
                    </a:lnTo>
                    <a:lnTo>
                      <a:pt x="326" y="546"/>
                    </a:lnTo>
                    <a:lnTo>
                      <a:pt x="292" y="529"/>
                    </a:lnTo>
                    <a:lnTo>
                      <a:pt x="262" y="478"/>
                    </a:lnTo>
                    <a:lnTo>
                      <a:pt x="209" y="392"/>
                    </a:lnTo>
                    <a:lnTo>
                      <a:pt x="139" y="291"/>
                    </a:lnTo>
                    <a:lnTo>
                      <a:pt x="72" y="237"/>
                    </a:lnTo>
                    <a:lnTo>
                      <a:pt x="14" y="184"/>
                    </a:lnTo>
                    <a:lnTo>
                      <a:pt x="0" y="133"/>
                    </a:lnTo>
                    <a:lnTo>
                      <a:pt x="22" y="8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08" name="Freeform 64"/>
              <p:cNvSpPr>
                <a:spLocks/>
              </p:cNvSpPr>
              <p:nvPr/>
            </p:nvSpPr>
            <p:spPr bwMode="auto">
              <a:xfrm>
                <a:off x="557" y="3208"/>
                <a:ext cx="188" cy="367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55" y="22"/>
                  </a:cxn>
                  <a:cxn ang="0">
                    <a:pos x="106" y="0"/>
                  </a:cxn>
                  <a:cxn ang="0">
                    <a:pos x="178" y="5"/>
                  </a:cxn>
                  <a:cxn ang="0">
                    <a:pos x="233" y="27"/>
                  </a:cxn>
                  <a:cxn ang="0">
                    <a:pos x="283" y="86"/>
                  </a:cxn>
                  <a:cxn ang="0">
                    <a:pos x="338" y="168"/>
                  </a:cxn>
                  <a:cxn ang="0">
                    <a:pos x="365" y="245"/>
                  </a:cxn>
                  <a:cxn ang="0">
                    <a:pos x="376" y="338"/>
                  </a:cxn>
                  <a:cxn ang="0">
                    <a:pos x="376" y="434"/>
                  </a:cxn>
                  <a:cxn ang="0">
                    <a:pos x="365" y="524"/>
                  </a:cxn>
                  <a:cxn ang="0">
                    <a:pos x="336" y="601"/>
                  </a:cxn>
                  <a:cxn ang="0">
                    <a:pos x="293" y="670"/>
                  </a:cxn>
                  <a:cxn ang="0">
                    <a:pos x="261" y="704"/>
                  </a:cxn>
                  <a:cxn ang="0">
                    <a:pos x="197" y="728"/>
                  </a:cxn>
                  <a:cxn ang="0">
                    <a:pos x="149" y="733"/>
                  </a:cxn>
                  <a:cxn ang="0">
                    <a:pos x="84" y="714"/>
                  </a:cxn>
                  <a:cxn ang="0">
                    <a:pos x="55" y="675"/>
                  </a:cxn>
                  <a:cxn ang="0">
                    <a:pos x="29" y="639"/>
                  </a:cxn>
                  <a:cxn ang="0">
                    <a:pos x="15" y="598"/>
                  </a:cxn>
                  <a:cxn ang="0">
                    <a:pos x="17" y="531"/>
                  </a:cxn>
                  <a:cxn ang="0">
                    <a:pos x="29" y="484"/>
                  </a:cxn>
                  <a:cxn ang="0">
                    <a:pos x="55" y="436"/>
                  </a:cxn>
                  <a:cxn ang="0">
                    <a:pos x="70" y="374"/>
                  </a:cxn>
                  <a:cxn ang="0">
                    <a:pos x="84" y="338"/>
                  </a:cxn>
                  <a:cxn ang="0">
                    <a:pos x="89" y="290"/>
                  </a:cxn>
                  <a:cxn ang="0">
                    <a:pos x="75" y="239"/>
                  </a:cxn>
                  <a:cxn ang="0">
                    <a:pos x="39" y="197"/>
                  </a:cxn>
                  <a:cxn ang="0">
                    <a:pos x="10" y="158"/>
                  </a:cxn>
                  <a:cxn ang="0">
                    <a:pos x="0" y="115"/>
                  </a:cxn>
                  <a:cxn ang="0">
                    <a:pos x="10" y="58"/>
                  </a:cxn>
                </a:cxnLst>
                <a:rect l="0" t="0" r="r" b="b"/>
                <a:pathLst>
                  <a:path w="376" h="733">
                    <a:moveTo>
                      <a:pt x="10" y="58"/>
                    </a:moveTo>
                    <a:lnTo>
                      <a:pt x="55" y="22"/>
                    </a:lnTo>
                    <a:lnTo>
                      <a:pt x="106" y="0"/>
                    </a:lnTo>
                    <a:lnTo>
                      <a:pt x="178" y="5"/>
                    </a:lnTo>
                    <a:lnTo>
                      <a:pt x="233" y="27"/>
                    </a:lnTo>
                    <a:lnTo>
                      <a:pt x="283" y="86"/>
                    </a:lnTo>
                    <a:lnTo>
                      <a:pt x="338" y="168"/>
                    </a:lnTo>
                    <a:lnTo>
                      <a:pt x="365" y="245"/>
                    </a:lnTo>
                    <a:lnTo>
                      <a:pt x="376" y="338"/>
                    </a:lnTo>
                    <a:lnTo>
                      <a:pt x="376" y="434"/>
                    </a:lnTo>
                    <a:lnTo>
                      <a:pt x="365" y="524"/>
                    </a:lnTo>
                    <a:lnTo>
                      <a:pt x="336" y="601"/>
                    </a:lnTo>
                    <a:lnTo>
                      <a:pt x="293" y="670"/>
                    </a:lnTo>
                    <a:lnTo>
                      <a:pt x="261" y="704"/>
                    </a:lnTo>
                    <a:lnTo>
                      <a:pt x="197" y="728"/>
                    </a:lnTo>
                    <a:lnTo>
                      <a:pt x="149" y="733"/>
                    </a:lnTo>
                    <a:lnTo>
                      <a:pt x="84" y="714"/>
                    </a:lnTo>
                    <a:lnTo>
                      <a:pt x="55" y="675"/>
                    </a:lnTo>
                    <a:lnTo>
                      <a:pt x="29" y="639"/>
                    </a:lnTo>
                    <a:lnTo>
                      <a:pt x="15" y="598"/>
                    </a:lnTo>
                    <a:lnTo>
                      <a:pt x="17" y="531"/>
                    </a:lnTo>
                    <a:lnTo>
                      <a:pt x="29" y="484"/>
                    </a:lnTo>
                    <a:lnTo>
                      <a:pt x="55" y="436"/>
                    </a:lnTo>
                    <a:lnTo>
                      <a:pt x="70" y="374"/>
                    </a:lnTo>
                    <a:lnTo>
                      <a:pt x="84" y="338"/>
                    </a:lnTo>
                    <a:lnTo>
                      <a:pt x="89" y="290"/>
                    </a:lnTo>
                    <a:lnTo>
                      <a:pt x="75" y="239"/>
                    </a:lnTo>
                    <a:lnTo>
                      <a:pt x="39" y="197"/>
                    </a:lnTo>
                    <a:lnTo>
                      <a:pt x="10" y="158"/>
                    </a:lnTo>
                    <a:lnTo>
                      <a:pt x="0" y="115"/>
                    </a:lnTo>
                    <a:lnTo>
                      <a:pt x="10" y="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09" name="Freeform 65"/>
              <p:cNvSpPr>
                <a:spLocks/>
              </p:cNvSpPr>
              <p:nvPr/>
            </p:nvSpPr>
            <p:spPr bwMode="auto">
              <a:xfrm>
                <a:off x="240" y="3187"/>
                <a:ext cx="337" cy="125"/>
              </a:xfrm>
              <a:custGeom>
                <a:avLst/>
                <a:gdLst/>
                <a:ahLst/>
                <a:cxnLst>
                  <a:cxn ang="0">
                    <a:pos x="699" y="173"/>
                  </a:cxn>
                  <a:cxn ang="0">
                    <a:pos x="826" y="148"/>
                  </a:cxn>
                  <a:cxn ang="0">
                    <a:pos x="913" y="142"/>
                  </a:cxn>
                  <a:cxn ang="0">
                    <a:pos x="925" y="173"/>
                  </a:cxn>
                  <a:cxn ang="0">
                    <a:pos x="925" y="261"/>
                  </a:cxn>
                  <a:cxn ang="0">
                    <a:pos x="862" y="278"/>
                  </a:cxn>
                  <a:cxn ang="0">
                    <a:pos x="692" y="275"/>
                  </a:cxn>
                  <a:cxn ang="0">
                    <a:pos x="513" y="252"/>
                  </a:cxn>
                  <a:cxn ang="0">
                    <a:pos x="357" y="230"/>
                  </a:cxn>
                  <a:cxn ang="0">
                    <a:pos x="189" y="246"/>
                  </a:cxn>
                  <a:cxn ang="0">
                    <a:pos x="98" y="290"/>
                  </a:cxn>
                  <a:cxn ang="0">
                    <a:pos x="36" y="306"/>
                  </a:cxn>
                  <a:cxn ang="0">
                    <a:pos x="2" y="300"/>
                  </a:cxn>
                  <a:cxn ang="0">
                    <a:pos x="0" y="225"/>
                  </a:cxn>
                  <a:cxn ang="0">
                    <a:pos x="36" y="127"/>
                  </a:cxn>
                  <a:cxn ang="0">
                    <a:pos x="31" y="60"/>
                  </a:cxn>
                  <a:cxn ang="0">
                    <a:pos x="2" y="27"/>
                  </a:cxn>
                  <a:cxn ang="0">
                    <a:pos x="2" y="7"/>
                  </a:cxn>
                  <a:cxn ang="0">
                    <a:pos x="43" y="0"/>
                  </a:cxn>
                  <a:cxn ang="0">
                    <a:pos x="98" y="45"/>
                  </a:cxn>
                  <a:cxn ang="0">
                    <a:pos x="101" y="103"/>
                  </a:cxn>
                  <a:cxn ang="0">
                    <a:pos x="76" y="185"/>
                  </a:cxn>
                  <a:cxn ang="0">
                    <a:pos x="69" y="239"/>
                  </a:cxn>
                  <a:cxn ang="0">
                    <a:pos x="170" y="201"/>
                  </a:cxn>
                  <a:cxn ang="0">
                    <a:pos x="280" y="158"/>
                  </a:cxn>
                  <a:cxn ang="0">
                    <a:pos x="400" y="155"/>
                  </a:cxn>
                  <a:cxn ang="0">
                    <a:pos x="484" y="170"/>
                  </a:cxn>
                  <a:cxn ang="0">
                    <a:pos x="575" y="170"/>
                  </a:cxn>
                  <a:cxn ang="0">
                    <a:pos x="699" y="173"/>
                  </a:cxn>
                </a:cxnLst>
                <a:rect l="0" t="0" r="r" b="b"/>
                <a:pathLst>
                  <a:path w="925" h="306">
                    <a:moveTo>
                      <a:pt x="699" y="173"/>
                    </a:moveTo>
                    <a:lnTo>
                      <a:pt x="826" y="148"/>
                    </a:lnTo>
                    <a:lnTo>
                      <a:pt x="913" y="142"/>
                    </a:lnTo>
                    <a:lnTo>
                      <a:pt x="925" y="173"/>
                    </a:lnTo>
                    <a:lnTo>
                      <a:pt x="925" y="261"/>
                    </a:lnTo>
                    <a:lnTo>
                      <a:pt x="862" y="278"/>
                    </a:lnTo>
                    <a:lnTo>
                      <a:pt x="692" y="275"/>
                    </a:lnTo>
                    <a:lnTo>
                      <a:pt x="513" y="252"/>
                    </a:lnTo>
                    <a:lnTo>
                      <a:pt x="357" y="230"/>
                    </a:lnTo>
                    <a:lnTo>
                      <a:pt x="189" y="246"/>
                    </a:lnTo>
                    <a:lnTo>
                      <a:pt x="98" y="290"/>
                    </a:lnTo>
                    <a:lnTo>
                      <a:pt x="36" y="306"/>
                    </a:lnTo>
                    <a:lnTo>
                      <a:pt x="2" y="300"/>
                    </a:lnTo>
                    <a:lnTo>
                      <a:pt x="0" y="225"/>
                    </a:lnTo>
                    <a:lnTo>
                      <a:pt x="36" y="127"/>
                    </a:lnTo>
                    <a:lnTo>
                      <a:pt x="31" y="60"/>
                    </a:lnTo>
                    <a:lnTo>
                      <a:pt x="2" y="27"/>
                    </a:lnTo>
                    <a:lnTo>
                      <a:pt x="2" y="7"/>
                    </a:lnTo>
                    <a:lnTo>
                      <a:pt x="43" y="0"/>
                    </a:lnTo>
                    <a:lnTo>
                      <a:pt x="98" y="45"/>
                    </a:lnTo>
                    <a:lnTo>
                      <a:pt x="101" y="103"/>
                    </a:lnTo>
                    <a:lnTo>
                      <a:pt x="76" y="185"/>
                    </a:lnTo>
                    <a:lnTo>
                      <a:pt x="69" y="239"/>
                    </a:lnTo>
                    <a:lnTo>
                      <a:pt x="170" y="201"/>
                    </a:lnTo>
                    <a:lnTo>
                      <a:pt x="280" y="158"/>
                    </a:lnTo>
                    <a:lnTo>
                      <a:pt x="400" y="155"/>
                    </a:lnTo>
                    <a:lnTo>
                      <a:pt x="484" y="170"/>
                    </a:lnTo>
                    <a:lnTo>
                      <a:pt x="575" y="170"/>
                    </a:lnTo>
                    <a:lnTo>
                      <a:pt x="699" y="1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10" name="Freeform 66"/>
              <p:cNvSpPr>
                <a:spLocks/>
              </p:cNvSpPr>
              <p:nvPr/>
            </p:nvSpPr>
            <p:spPr bwMode="auto">
              <a:xfrm rot="551967" flipH="1">
                <a:off x="548" y="2914"/>
                <a:ext cx="265" cy="14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011" name="Group 67"/>
              <p:cNvGrpSpPr>
                <a:grpSpLocks/>
              </p:cNvGrpSpPr>
              <p:nvPr/>
            </p:nvGrpSpPr>
            <p:grpSpPr bwMode="auto">
              <a:xfrm>
                <a:off x="528" y="3408"/>
                <a:ext cx="210" cy="194"/>
                <a:chOff x="2478" y="1920"/>
                <a:chExt cx="210" cy="194"/>
              </a:xfrm>
            </p:grpSpPr>
            <p:sp>
              <p:nvSpPr>
                <p:cNvPr id="83012" name="Freeform 68"/>
                <p:cNvSpPr>
                  <a:spLocks/>
                </p:cNvSpPr>
                <p:nvPr/>
              </p:nvSpPr>
              <p:spPr bwMode="auto">
                <a:xfrm flipH="1">
                  <a:off x="2493" y="192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013" name="Freeform 69"/>
                <p:cNvSpPr>
                  <a:spLocks/>
                </p:cNvSpPr>
                <p:nvPr/>
              </p:nvSpPr>
              <p:spPr bwMode="auto">
                <a:xfrm rot="1713776" flipH="1">
                  <a:off x="2478" y="196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82950" name="AutoShape 6"/>
            <p:cNvSpPr>
              <a:spLocks noChangeArrowheads="1"/>
            </p:cNvSpPr>
            <p:nvPr/>
          </p:nvSpPr>
          <p:spPr bwMode="auto">
            <a:xfrm>
              <a:off x="4080" y="2904"/>
              <a:ext cx="1296" cy="812"/>
            </a:xfrm>
            <a:prstGeom prst="wedgeRoundRectCallout">
              <a:avLst>
                <a:gd name="adj1" fmla="val -90588"/>
                <a:gd name="adj2" fmla="val -68968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I usually only use these when something goes wrong</a:t>
              </a:r>
              <a:endParaRPr lang="en-US"/>
            </a:p>
          </p:txBody>
        </p:sp>
      </p:grpSp>
      <p:sp>
        <p:nvSpPr>
          <p:cNvPr id="59" name="Espace réservé du numéro de diapositive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0" name="Espace réservé du pied de page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 - Recipe Procedure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2438400" cy="4522787"/>
          </a:xfrm>
        </p:spPr>
        <p:txBody>
          <a:bodyPr/>
          <a:lstStyle/>
          <a:p>
            <a:r>
              <a:rPr lang="en-US" sz="1800"/>
              <a:t>Another Active-X control is the procedure view</a:t>
            </a:r>
          </a:p>
          <a:p>
            <a:r>
              <a:rPr lang="en-US" sz="1800"/>
              <a:t>This can also be included in any HMI display to display and control a specific batch's recipe</a:t>
            </a:r>
          </a:p>
        </p:txBody>
      </p:sp>
      <p:graphicFrame>
        <p:nvGraphicFramePr>
          <p:cNvPr id="155648" name="Object 1024"/>
          <p:cNvGraphicFramePr>
            <a:graphicFrameLocks noChangeAspect="1"/>
          </p:cNvGraphicFramePr>
          <p:nvPr/>
        </p:nvGraphicFramePr>
        <p:xfrm>
          <a:off x="2903538" y="2952750"/>
          <a:ext cx="5859462" cy="3295650"/>
        </p:xfrm>
        <a:graphic>
          <a:graphicData uri="http://schemas.openxmlformats.org/presentationml/2006/ole">
            <p:oleObj spid="_x0000_s155648" name="Bitmap Image" r:id="rId4" imgW="5858693" imgH="3296110" progId="PBrush">
              <p:embed/>
            </p:oleObj>
          </a:graphicData>
        </a:graphic>
      </p:graphicFrame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085975"/>
            <a:ext cx="14239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5257800" y="1143000"/>
            <a:ext cx="2743200" cy="895350"/>
          </a:xfrm>
          <a:prstGeom prst="wedgeRoundRectCallout">
            <a:avLst>
              <a:gd name="adj1" fmla="val -56134"/>
              <a:gd name="adj2" fmla="val 72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This shows the active steps and the transitions being evaluated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5257800" y="1143000"/>
            <a:ext cx="2743200" cy="895350"/>
          </a:xfrm>
          <a:prstGeom prst="wedgeRoundRectCallout">
            <a:avLst>
              <a:gd name="adj1" fmla="val -56889"/>
              <a:gd name="adj2" fmla="val 716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I can also use this display to control the recipe procedure</a:t>
            </a:r>
          </a:p>
        </p:txBody>
      </p:sp>
      <p:grpSp>
        <p:nvGrpSpPr>
          <p:cNvPr id="85004" name="Group 12"/>
          <p:cNvGrpSpPr>
            <a:grpSpLocks/>
          </p:cNvGrpSpPr>
          <p:nvPr/>
        </p:nvGrpSpPr>
        <p:grpSpPr bwMode="auto">
          <a:xfrm>
            <a:off x="5257800" y="1143000"/>
            <a:ext cx="3276600" cy="3524250"/>
            <a:chOff x="3264" y="732"/>
            <a:chExt cx="2064" cy="2220"/>
          </a:xfrm>
        </p:grpSpPr>
        <p:sp>
          <p:nvSpPr>
            <p:cNvPr id="85000" name="AutoShape 8"/>
            <p:cNvSpPr>
              <a:spLocks noChangeArrowheads="1"/>
            </p:cNvSpPr>
            <p:nvPr/>
          </p:nvSpPr>
          <p:spPr bwMode="auto">
            <a:xfrm>
              <a:off x="3264" y="732"/>
              <a:ext cx="1728" cy="564"/>
            </a:xfrm>
            <a:prstGeom prst="wedgeRoundRectCallout">
              <a:avLst>
                <a:gd name="adj1" fmla="val -8620"/>
                <a:gd name="adj2" fmla="val 148403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I usually only control the order of execution when something goes wrong</a:t>
              </a:r>
            </a:p>
          </p:txBody>
        </p:sp>
        <p:pic>
          <p:nvPicPr>
            <p:cNvPr id="85003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0" y="1824"/>
              <a:ext cx="1488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 autoUpdateAnimBg="0"/>
      <p:bldP spid="8499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Recipe Procedure - Control</a:t>
            </a:r>
          </a:p>
        </p:txBody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Right click to bring up the menu to control the recipe procedure</a:t>
            </a:r>
          </a:p>
          <a:p>
            <a:r>
              <a:rPr lang="en-US" sz="2000"/>
              <a:t>These can also be easily configured as buttons</a:t>
            </a:r>
          </a:p>
          <a:p>
            <a:r>
              <a:rPr lang="en-US" sz="2000"/>
              <a:t>The newest version of OpenBatch further integrates these controls into your HMI</a:t>
            </a:r>
            <a:br>
              <a:rPr lang="en-US" sz="2000"/>
            </a:br>
            <a:r>
              <a:rPr lang="en-US" sz="2000"/>
              <a:t>or DCS displays</a:t>
            </a:r>
          </a:p>
        </p:txBody>
      </p:sp>
      <p:graphicFrame>
        <p:nvGraphicFramePr>
          <p:cNvPr id="156672" name="Object 1024"/>
          <p:cNvGraphicFramePr>
            <a:graphicFrameLocks noChangeAspect="1"/>
          </p:cNvGraphicFramePr>
          <p:nvPr/>
        </p:nvGraphicFramePr>
        <p:xfrm>
          <a:off x="2895600" y="2943225"/>
          <a:ext cx="5868988" cy="3305175"/>
        </p:xfrm>
        <a:graphic>
          <a:graphicData uri="http://schemas.openxmlformats.org/presentationml/2006/ole">
            <p:oleObj spid="_x0000_s156672" name="Bitmap Image" r:id="rId4" imgW="5866667" imgH="3304762" progId="PBrush">
              <p:embed/>
            </p:oleObj>
          </a:graphicData>
        </a:graphic>
      </p:graphicFrame>
      <p:pic>
        <p:nvPicPr>
          <p:cNvPr id="86023" name="Picture 103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3913" y="2895600"/>
            <a:ext cx="12271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4" name="AutoShape 1032"/>
          <p:cNvSpPr>
            <a:spLocks noChangeArrowheads="1"/>
          </p:cNvSpPr>
          <p:nvPr/>
        </p:nvSpPr>
        <p:spPr bwMode="auto">
          <a:xfrm>
            <a:off x="5105400" y="1371600"/>
            <a:ext cx="2743200" cy="895350"/>
          </a:xfrm>
          <a:prstGeom prst="wedgeRoundRectCallout">
            <a:avLst>
              <a:gd name="adj1" fmla="val 50579"/>
              <a:gd name="adj2" fmla="val 117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Performing these actions require I have the right security privileges</a:t>
            </a:r>
          </a:p>
        </p:txBody>
      </p:sp>
      <p:sp>
        <p:nvSpPr>
          <p:cNvPr id="86025" name="AutoShape 1033"/>
          <p:cNvSpPr>
            <a:spLocks noChangeArrowheads="1"/>
          </p:cNvSpPr>
          <p:nvPr/>
        </p:nvSpPr>
        <p:spPr bwMode="auto">
          <a:xfrm>
            <a:off x="4038600" y="4800600"/>
            <a:ext cx="3729038" cy="1082675"/>
          </a:xfrm>
          <a:prstGeom prst="cloudCallout">
            <a:avLst>
              <a:gd name="adj1" fmla="val 47403"/>
              <a:gd name="adj2" fmla="val -1749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Security Control is integrated with standard Windows-NT security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 autoUpdateAnimBg="0"/>
      <p:bldP spid="8602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 - Prompts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When Procedure Manager is not installed, then the "Prompt List" Active-X control provides access to "prompts"</a:t>
            </a:r>
          </a:p>
          <a:p>
            <a:r>
              <a:rPr lang="en-US" sz="2000"/>
              <a:t>Prompts are requests for values from the operator</a:t>
            </a:r>
          </a:p>
          <a:p>
            <a:pPr lvl="1"/>
            <a:r>
              <a:rPr lang="en-US" sz="1800"/>
              <a:t>These are report parameters that the operator must supply for the batch to continue</a:t>
            </a:r>
          </a:p>
        </p:txBody>
      </p:sp>
      <p:graphicFrame>
        <p:nvGraphicFramePr>
          <p:cNvPr id="157696" name="Object 1024"/>
          <p:cNvGraphicFramePr>
            <a:graphicFrameLocks noChangeAspect="1"/>
          </p:cNvGraphicFramePr>
          <p:nvPr/>
        </p:nvGraphicFramePr>
        <p:xfrm>
          <a:off x="381000" y="4876800"/>
          <a:ext cx="8154988" cy="1143000"/>
        </p:xfrm>
        <a:graphic>
          <a:graphicData uri="http://schemas.openxmlformats.org/presentationml/2006/ole">
            <p:oleObj spid="_x0000_s157696" name="Bitmap Image" r:id="rId4" imgW="8152381" imgH="1142857" progId="PBrush">
              <p:embed/>
            </p:oleObj>
          </a:graphicData>
        </a:graphic>
      </p:graphicFrame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191000"/>
            <a:ext cx="1114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762000" y="3789363"/>
            <a:ext cx="2743200" cy="631825"/>
          </a:xfrm>
          <a:prstGeom prst="wedgeRoundRectCallout">
            <a:avLst>
              <a:gd name="adj1" fmla="val 79458"/>
              <a:gd name="adj2" fmla="val 434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I need to enter a value for the batch to continue</a:t>
            </a: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609600" y="5413375"/>
            <a:ext cx="3729038" cy="757238"/>
          </a:xfrm>
          <a:prstGeom prst="cloudCallout">
            <a:avLst>
              <a:gd name="adj1" fmla="val 47148"/>
              <a:gd name="adj2" fmla="val -8962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Prompts are defined in the recipe editor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 autoUpdateAnimBg="0"/>
      <p:bldP spid="83975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49413"/>
            <a:ext cx="2667000" cy="4522787"/>
          </a:xfrm>
        </p:spPr>
        <p:txBody>
          <a:bodyPr/>
          <a:lstStyle/>
          <a:p>
            <a:r>
              <a:rPr lang="en-US" sz="1800"/>
              <a:t>OpenBatch also has a stand alone operations interface</a:t>
            </a:r>
          </a:p>
          <a:p>
            <a:r>
              <a:rPr lang="en-US" sz="1800"/>
              <a:t>All of the previous functions, as well as additional functions for debugging, are provided by this Windows-NT application</a:t>
            </a:r>
          </a:p>
        </p:txBody>
      </p:sp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Classical Operations View</a:t>
            </a:r>
          </a:p>
        </p:txBody>
      </p:sp>
      <p:pic>
        <p:nvPicPr>
          <p:cNvPr id="101380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589597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99" name="Picture 104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572000"/>
            <a:ext cx="15763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96" name="AutoShape 1044"/>
          <p:cNvSpPr>
            <a:spLocks noChangeArrowheads="1"/>
          </p:cNvSpPr>
          <p:nvPr/>
        </p:nvSpPr>
        <p:spPr bwMode="auto">
          <a:xfrm>
            <a:off x="1600200" y="3352800"/>
            <a:ext cx="2743200" cy="631825"/>
          </a:xfrm>
          <a:prstGeom prst="wedgeRoundRectCallout">
            <a:avLst>
              <a:gd name="adj1" fmla="val -60593"/>
              <a:gd name="adj2" fmla="val 178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I can do all batch actions from this application</a:t>
            </a:r>
          </a:p>
        </p:txBody>
      </p:sp>
      <p:sp>
        <p:nvSpPr>
          <p:cNvPr id="101397" name="AutoShape 1045"/>
          <p:cNvSpPr>
            <a:spLocks noChangeArrowheads="1"/>
          </p:cNvSpPr>
          <p:nvPr/>
        </p:nvSpPr>
        <p:spPr bwMode="auto">
          <a:xfrm>
            <a:off x="2438400" y="5334000"/>
            <a:ext cx="4494213" cy="1082675"/>
          </a:xfrm>
          <a:prstGeom prst="cloudCallout">
            <a:avLst>
              <a:gd name="adj1" fmla="val -68713"/>
              <a:gd name="adj2" fmla="val -6925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Usually I will control the batches using the Active-X controls and my HMI or browser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6" grpId="0" animBg="1" autoUpdateAnimBg="0"/>
      <p:bldP spid="101397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Batch Journals and Reports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OpenBatch also collects all of the information about the execution of a batch into a batch log</a:t>
            </a:r>
          </a:p>
          <a:p>
            <a:r>
              <a:rPr lang="en-US"/>
              <a:t>Reports can be built against the batch</a:t>
            </a:r>
            <a:br>
              <a:rPr lang="en-US"/>
            </a:br>
            <a:r>
              <a:rPr lang="en-US"/>
              <a:t>log, or the information can go</a:t>
            </a:r>
            <a:br>
              <a:rPr lang="en-US"/>
            </a:br>
            <a:r>
              <a:rPr lang="en-US"/>
              <a:t>into a database for analysis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738" y="2895600"/>
            <a:ext cx="17462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3200400" y="4059238"/>
            <a:ext cx="2743200" cy="895350"/>
          </a:xfrm>
          <a:prstGeom prst="wedgeRoundRectCallout">
            <a:avLst>
              <a:gd name="adj1" fmla="val 86750"/>
              <a:gd name="adj2" fmla="val -75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This information is very valuable, and it is automatically recorded.</a:t>
            </a: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438400" y="5489575"/>
            <a:ext cx="4492625" cy="757238"/>
          </a:xfrm>
          <a:prstGeom prst="cloudCallout">
            <a:avLst>
              <a:gd name="adj1" fmla="val 57352"/>
              <a:gd name="adj2" fmla="val -15272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The electronic batch log means I need to do less paperwork !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 autoUpdateAnimBg="0"/>
      <p:bldP spid="92167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0" name="Object 1024"/>
          <p:cNvGraphicFramePr>
            <a:graphicFrameLocks noChangeAspect="1"/>
          </p:cNvGraphicFramePr>
          <p:nvPr/>
        </p:nvGraphicFramePr>
        <p:xfrm>
          <a:off x="6324600" y="2057400"/>
          <a:ext cx="2284413" cy="3895725"/>
        </p:xfrm>
        <a:graphic>
          <a:graphicData uri="http://schemas.openxmlformats.org/presentationml/2006/ole">
            <p:oleObj spid="_x0000_s158720" name="Bitmap Image" r:id="rId4" imgW="1619476" imgH="2762636" progId="PBrush">
              <p:embed/>
            </p:oleObj>
          </a:graphicData>
        </a:graphic>
      </p:graphicFrame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3733800" cy="4522787"/>
          </a:xfrm>
        </p:spPr>
        <p:txBody>
          <a:bodyPr/>
          <a:lstStyle/>
          <a:p>
            <a:r>
              <a:rPr lang="en-US" sz="2000"/>
              <a:t>The following programs are provided with OpenBatch</a:t>
            </a:r>
          </a:p>
          <a:p>
            <a:r>
              <a:rPr lang="en-US" sz="2000"/>
              <a:t>Not all programs need to be installed on all computers</a:t>
            </a:r>
          </a:p>
          <a:p>
            <a:r>
              <a:rPr lang="en-US" sz="2000"/>
              <a:t>OpenBatch runs as a full client server architecture</a:t>
            </a:r>
          </a:p>
          <a:p>
            <a:pPr lvl="1"/>
            <a:r>
              <a:rPr lang="en-US" sz="1800"/>
              <a:t>Editing may be done from any computer on the network</a:t>
            </a:r>
          </a:p>
          <a:p>
            <a:pPr lvl="1"/>
            <a:r>
              <a:rPr lang="en-US" sz="1800"/>
              <a:t>Viewing may be done from any computer network</a:t>
            </a:r>
          </a:p>
        </p:txBody>
      </p:sp>
      <p:grpSp>
        <p:nvGrpSpPr>
          <p:cNvPr id="96320" name="Group 64"/>
          <p:cNvGrpSpPr>
            <a:grpSpLocks/>
          </p:cNvGrpSpPr>
          <p:nvPr/>
        </p:nvGrpSpPr>
        <p:grpSpPr bwMode="auto">
          <a:xfrm>
            <a:off x="3116263" y="2101850"/>
            <a:ext cx="3322637" cy="2659063"/>
            <a:chOff x="1824" y="1324"/>
            <a:chExt cx="2093" cy="1675"/>
          </a:xfrm>
        </p:grpSpPr>
        <p:sp>
          <p:nvSpPr>
            <p:cNvPr id="96269" name="AutoShape 13"/>
            <p:cNvSpPr>
              <a:spLocks noChangeArrowheads="1"/>
            </p:cNvSpPr>
            <p:nvPr/>
          </p:nvSpPr>
          <p:spPr bwMode="auto">
            <a:xfrm>
              <a:off x="1824" y="1324"/>
              <a:ext cx="1728" cy="398"/>
            </a:xfrm>
            <a:prstGeom prst="wedgeRoundRectCallout">
              <a:avLst>
                <a:gd name="adj1" fmla="val 39815"/>
                <a:gd name="adj2" fmla="val 8417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This starts the equipment editor</a:t>
              </a:r>
            </a:p>
          </p:txBody>
        </p:sp>
        <p:grpSp>
          <p:nvGrpSpPr>
            <p:cNvPr id="96309" name="Group 53"/>
            <p:cNvGrpSpPr>
              <a:grpSpLocks/>
            </p:cNvGrpSpPr>
            <p:nvPr/>
          </p:nvGrpSpPr>
          <p:grpSpPr bwMode="auto">
            <a:xfrm>
              <a:off x="3024" y="1872"/>
              <a:ext cx="893" cy="1127"/>
              <a:chOff x="2305" y="1404"/>
              <a:chExt cx="893" cy="1127"/>
            </a:xfrm>
          </p:grpSpPr>
          <p:sp>
            <p:nvSpPr>
              <p:cNvPr id="96310" name="Freeform 54"/>
              <p:cNvSpPr>
                <a:spLocks/>
              </p:cNvSpPr>
              <p:nvPr/>
            </p:nvSpPr>
            <p:spPr bwMode="auto">
              <a:xfrm>
                <a:off x="2548" y="2099"/>
                <a:ext cx="157" cy="417"/>
              </a:xfrm>
              <a:custGeom>
                <a:avLst/>
                <a:gdLst/>
                <a:ahLst/>
                <a:cxnLst>
                  <a:cxn ang="0">
                    <a:pos x="59" y="97"/>
                  </a:cxn>
                  <a:cxn ang="0">
                    <a:pos x="18" y="42"/>
                  </a:cxn>
                  <a:cxn ang="0">
                    <a:pos x="32" y="0"/>
                  </a:cxn>
                  <a:cxn ang="0">
                    <a:pos x="73" y="0"/>
                  </a:cxn>
                  <a:cxn ang="0">
                    <a:pos x="121" y="45"/>
                  </a:cxn>
                  <a:cxn ang="0">
                    <a:pos x="183" y="138"/>
                  </a:cxn>
                  <a:cxn ang="0">
                    <a:pos x="217" y="227"/>
                  </a:cxn>
                  <a:cxn ang="0">
                    <a:pos x="248" y="313"/>
                  </a:cxn>
                  <a:cxn ang="0">
                    <a:pos x="258" y="391"/>
                  </a:cxn>
                  <a:cxn ang="0">
                    <a:pos x="255" y="432"/>
                  </a:cxn>
                  <a:cxn ang="0">
                    <a:pos x="224" y="484"/>
                  </a:cxn>
                  <a:cxn ang="0">
                    <a:pos x="172" y="621"/>
                  </a:cxn>
                  <a:cxn ang="0">
                    <a:pos x="114" y="699"/>
                  </a:cxn>
                  <a:cxn ang="0">
                    <a:pos x="100" y="734"/>
                  </a:cxn>
                  <a:cxn ang="0">
                    <a:pos x="155" y="740"/>
                  </a:cxn>
                  <a:cxn ang="0">
                    <a:pos x="227" y="740"/>
                  </a:cxn>
                  <a:cxn ang="0">
                    <a:pos x="316" y="771"/>
                  </a:cxn>
                  <a:cxn ang="0">
                    <a:pos x="310" y="795"/>
                  </a:cxn>
                  <a:cxn ang="0">
                    <a:pos x="296" y="822"/>
                  </a:cxn>
                  <a:cxn ang="0">
                    <a:pos x="269" y="836"/>
                  </a:cxn>
                  <a:cxn ang="0">
                    <a:pos x="213" y="816"/>
                  </a:cxn>
                  <a:cxn ang="0">
                    <a:pos x="155" y="785"/>
                  </a:cxn>
                  <a:cxn ang="0">
                    <a:pos x="73" y="781"/>
                  </a:cxn>
                  <a:cxn ang="0">
                    <a:pos x="21" y="792"/>
                  </a:cxn>
                  <a:cxn ang="0">
                    <a:pos x="0" y="775"/>
                  </a:cxn>
                  <a:cxn ang="0">
                    <a:pos x="0" y="751"/>
                  </a:cxn>
                  <a:cxn ang="0">
                    <a:pos x="29" y="724"/>
                  </a:cxn>
                  <a:cxn ang="0">
                    <a:pos x="73" y="678"/>
                  </a:cxn>
                  <a:cxn ang="0">
                    <a:pos x="151" y="565"/>
                  </a:cxn>
                  <a:cxn ang="0">
                    <a:pos x="186" y="467"/>
                  </a:cxn>
                  <a:cxn ang="0">
                    <a:pos x="196" y="370"/>
                  </a:cxn>
                  <a:cxn ang="0">
                    <a:pos x="193" y="319"/>
                  </a:cxn>
                  <a:cxn ang="0">
                    <a:pos x="166" y="227"/>
                  </a:cxn>
                  <a:cxn ang="0">
                    <a:pos x="94" y="127"/>
                  </a:cxn>
                  <a:cxn ang="0">
                    <a:pos x="42" y="76"/>
                  </a:cxn>
                  <a:cxn ang="0">
                    <a:pos x="59" y="97"/>
                  </a:cxn>
                </a:cxnLst>
                <a:rect l="0" t="0" r="r" b="b"/>
                <a:pathLst>
                  <a:path w="316" h="836">
                    <a:moveTo>
                      <a:pt x="59" y="97"/>
                    </a:moveTo>
                    <a:lnTo>
                      <a:pt x="18" y="42"/>
                    </a:lnTo>
                    <a:lnTo>
                      <a:pt x="32" y="0"/>
                    </a:lnTo>
                    <a:lnTo>
                      <a:pt x="73" y="0"/>
                    </a:lnTo>
                    <a:lnTo>
                      <a:pt x="121" y="45"/>
                    </a:lnTo>
                    <a:lnTo>
                      <a:pt x="183" y="138"/>
                    </a:lnTo>
                    <a:lnTo>
                      <a:pt x="217" y="227"/>
                    </a:lnTo>
                    <a:lnTo>
                      <a:pt x="248" y="313"/>
                    </a:lnTo>
                    <a:lnTo>
                      <a:pt x="258" y="391"/>
                    </a:lnTo>
                    <a:lnTo>
                      <a:pt x="255" y="432"/>
                    </a:lnTo>
                    <a:lnTo>
                      <a:pt x="224" y="484"/>
                    </a:lnTo>
                    <a:lnTo>
                      <a:pt x="172" y="621"/>
                    </a:lnTo>
                    <a:lnTo>
                      <a:pt x="114" y="699"/>
                    </a:lnTo>
                    <a:lnTo>
                      <a:pt x="100" y="734"/>
                    </a:lnTo>
                    <a:lnTo>
                      <a:pt x="155" y="740"/>
                    </a:lnTo>
                    <a:lnTo>
                      <a:pt x="227" y="740"/>
                    </a:lnTo>
                    <a:lnTo>
                      <a:pt x="316" y="771"/>
                    </a:lnTo>
                    <a:lnTo>
                      <a:pt x="310" y="795"/>
                    </a:lnTo>
                    <a:lnTo>
                      <a:pt x="296" y="822"/>
                    </a:lnTo>
                    <a:lnTo>
                      <a:pt x="269" y="836"/>
                    </a:lnTo>
                    <a:lnTo>
                      <a:pt x="213" y="816"/>
                    </a:lnTo>
                    <a:lnTo>
                      <a:pt x="155" y="785"/>
                    </a:lnTo>
                    <a:lnTo>
                      <a:pt x="73" y="781"/>
                    </a:lnTo>
                    <a:lnTo>
                      <a:pt x="21" y="792"/>
                    </a:lnTo>
                    <a:lnTo>
                      <a:pt x="0" y="775"/>
                    </a:lnTo>
                    <a:lnTo>
                      <a:pt x="0" y="751"/>
                    </a:lnTo>
                    <a:lnTo>
                      <a:pt x="29" y="724"/>
                    </a:lnTo>
                    <a:lnTo>
                      <a:pt x="73" y="678"/>
                    </a:lnTo>
                    <a:lnTo>
                      <a:pt x="151" y="565"/>
                    </a:lnTo>
                    <a:lnTo>
                      <a:pt x="186" y="467"/>
                    </a:lnTo>
                    <a:lnTo>
                      <a:pt x="196" y="370"/>
                    </a:lnTo>
                    <a:lnTo>
                      <a:pt x="193" y="319"/>
                    </a:lnTo>
                    <a:lnTo>
                      <a:pt x="166" y="227"/>
                    </a:lnTo>
                    <a:lnTo>
                      <a:pt x="94" y="127"/>
                    </a:lnTo>
                    <a:lnTo>
                      <a:pt x="42" y="76"/>
                    </a:lnTo>
                    <a:lnTo>
                      <a:pt x="5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11" name="Freeform 55"/>
              <p:cNvSpPr>
                <a:spLocks/>
              </p:cNvSpPr>
              <p:nvPr/>
            </p:nvSpPr>
            <p:spPr bwMode="auto">
              <a:xfrm>
                <a:off x="2553" y="1451"/>
                <a:ext cx="260" cy="252"/>
              </a:xfrm>
              <a:custGeom>
                <a:avLst/>
                <a:gdLst/>
                <a:ahLst/>
                <a:cxnLst>
                  <a:cxn ang="0">
                    <a:pos x="107" y="23"/>
                  </a:cxn>
                  <a:cxn ang="0">
                    <a:pos x="164" y="0"/>
                  </a:cxn>
                  <a:cxn ang="0">
                    <a:pos x="206" y="17"/>
                  </a:cxn>
                  <a:cxn ang="0">
                    <a:pos x="250" y="71"/>
                  </a:cxn>
                  <a:cxn ang="0">
                    <a:pos x="279" y="150"/>
                  </a:cxn>
                  <a:cxn ang="0">
                    <a:pos x="282" y="206"/>
                  </a:cxn>
                  <a:cxn ang="0">
                    <a:pos x="285" y="277"/>
                  </a:cxn>
                  <a:cxn ang="0">
                    <a:pos x="470" y="274"/>
                  </a:cxn>
                  <a:cxn ang="0">
                    <a:pos x="519" y="284"/>
                  </a:cxn>
                  <a:cxn ang="0">
                    <a:pos x="512" y="318"/>
                  </a:cxn>
                  <a:cxn ang="0">
                    <a:pos x="413" y="304"/>
                  </a:cxn>
                  <a:cxn ang="0">
                    <a:pos x="282" y="325"/>
                  </a:cxn>
                  <a:cxn ang="0">
                    <a:pos x="255" y="396"/>
                  </a:cxn>
                  <a:cxn ang="0">
                    <a:pos x="217" y="458"/>
                  </a:cxn>
                  <a:cxn ang="0">
                    <a:pos x="172" y="482"/>
                  </a:cxn>
                  <a:cxn ang="0">
                    <a:pos x="124" y="503"/>
                  </a:cxn>
                  <a:cxn ang="0">
                    <a:pos x="89" y="490"/>
                  </a:cxn>
                  <a:cxn ang="0">
                    <a:pos x="41" y="434"/>
                  </a:cxn>
                  <a:cxn ang="0">
                    <a:pos x="7" y="366"/>
                  </a:cxn>
                  <a:cxn ang="0">
                    <a:pos x="0" y="308"/>
                  </a:cxn>
                  <a:cxn ang="0">
                    <a:pos x="18" y="191"/>
                  </a:cxn>
                  <a:cxn ang="0">
                    <a:pos x="59" y="103"/>
                  </a:cxn>
                  <a:cxn ang="0">
                    <a:pos x="89" y="51"/>
                  </a:cxn>
                  <a:cxn ang="0">
                    <a:pos x="127" y="20"/>
                  </a:cxn>
                  <a:cxn ang="0">
                    <a:pos x="107" y="23"/>
                  </a:cxn>
                </a:cxnLst>
                <a:rect l="0" t="0" r="r" b="b"/>
                <a:pathLst>
                  <a:path w="519" h="503">
                    <a:moveTo>
                      <a:pt x="107" y="23"/>
                    </a:moveTo>
                    <a:lnTo>
                      <a:pt x="164" y="0"/>
                    </a:lnTo>
                    <a:lnTo>
                      <a:pt x="206" y="17"/>
                    </a:lnTo>
                    <a:lnTo>
                      <a:pt x="250" y="71"/>
                    </a:lnTo>
                    <a:lnTo>
                      <a:pt x="279" y="150"/>
                    </a:lnTo>
                    <a:lnTo>
                      <a:pt x="282" y="206"/>
                    </a:lnTo>
                    <a:lnTo>
                      <a:pt x="285" y="277"/>
                    </a:lnTo>
                    <a:lnTo>
                      <a:pt x="470" y="274"/>
                    </a:lnTo>
                    <a:lnTo>
                      <a:pt x="519" y="284"/>
                    </a:lnTo>
                    <a:lnTo>
                      <a:pt x="512" y="318"/>
                    </a:lnTo>
                    <a:lnTo>
                      <a:pt x="413" y="304"/>
                    </a:lnTo>
                    <a:lnTo>
                      <a:pt x="282" y="325"/>
                    </a:lnTo>
                    <a:lnTo>
                      <a:pt x="255" y="396"/>
                    </a:lnTo>
                    <a:lnTo>
                      <a:pt x="217" y="458"/>
                    </a:lnTo>
                    <a:lnTo>
                      <a:pt x="172" y="482"/>
                    </a:lnTo>
                    <a:lnTo>
                      <a:pt x="124" y="503"/>
                    </a:lnTo>
                    <a:lnTo>
                      <a:pt x="89" y="490"/>
                    </a:lnTo>
                    <a:lnTo>
                      <a:pt x="41" y="434"/>
                    </a:lnTo>
                    <a:lnTo>
                      <a:pt x="7" y="366"/>
                    </a:lnTo>
                    <a:lnTo>
                      <a:pt x="0" y="308"/>
                    </a:lnTo>
                    <a:lnTo>
                      <a:pt x="18" y="191"/>
                    </a:lnTo>
                    <a:lnTo>
                      <a:pt x="59" y="103"/>
                    </a:lnTo>
                    <a:lnTo>
                      <a:pt x="89" y="51"/>
                    </a:lnTo>
                    <a:lnTo>
                      <a:pt x="127" y="20"/>
                    </a:lnTo>
                    <a:lnTo>
                      <a:pt x="107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12" name="Freeform 56"/>
              <p:cNvSpPr>
                <a:spLocks/>
              </p:cNvSpPr>
              <p:nvPr/>
            </p:nvSpPr>
            <p:spPr bwMode="auto">
              <a:xfrm>
                <a:off x="2667" y="1682"/>
                <a:ext cx="531" cy="9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89" y="89"/>
                  </a:cxn>
                  <a:cxn ang="0">
                    <a:pos x="279" y="76"/>
                  </a:cxn>
                  <a:cxn ang="0">
                    <a:pos x="436" y="62"/>
                  </a:cxn>
                  <a:cxn ang="0">
                    <a:pos x="612" y="35"/>
                  </a:cxn>
                  <a:cxn ang="0">
                    <a:pos x="742" y="31"/>
                  </a:cxn>
                  <a:cxn ang="0">
                    <a:pos x="914" y="11"/>
                  </a:cxn>
                  <a:cxn ang="0">
                    <a:pos x="1059" y="0"/>
                  </a:cxn>
                  <a:cxn ang="0">
                    <a:pos x="1062" y="21"/>
                  </a:cxn>
                  <a:cxn ang="0">
                    <a:pos x="1027" y="48"/>
                  </a:cxn>
                  <a:cxn ang="0">
                    <a:pos x="897" y="48"/>
                  </a:cxn>
                  <a:cxn ang="0">
                    <a:pos x="908" y="82"/>
                  </a:cxn>
                  <a:cxn ang="0">
                    <a:pos x="890" y="123"/>
                  </a:cxn>
                  <a:cxn ang="0">
                    <a:pos x="856" y="150"/>
                  </a:cxn>
                  <a:cxn ang="0">
                    <a:pos x="801" y="150"/>
                  </a:cxn>
                  <a:cxn ang="0">
                    <a:pos x="756" y="136"/>
                  </a:cxn>
                  <a:cxn ang="0">
                    <a:pos x="739" y="92"/>
                  </a:cxn>
                  <a:cxn ang="0">
                    <a:pos x="739" y="65"/>
                  </a:cxn>
                  <a:cxn ang="0">
                    <a:pos x="616" y="68"/>
                  </a:cxn>
                  <a:cxn ang="0">
                    <a:pos x="564" y="82"/>
                  </a:cxn>
                  <a:cxn ang="0">
                    <a:pos x="460" y="109"/>
                  </a:cxn>
                  <a:cxn ang="0">
                    <a:pos x="313" y="127"/>
                  </a:cxn>
                  <a:cxn ang="0">
                    <a:pos x="189" y="130"/>
                  </a:cxn>
                  <a:cxn ang="0">
                    <a:pos x="107" y="147"/>
                  </a:cxn>
                  <a:cxn ang="0">
                    <a:pos x="32" y="188"/>
                  </a:cxn>
                  <a:cxn ang="0">
                    <a:pos x="0" y="147"/>
                  </a:cxn>
                  <a:cxn ang="0">
                    <a:pos x="21" y="109"/>
                  </a:cxn>
                  <a:cxn ang="0">
                    <a:pos x="38" y="100"/>
                  </a:cxn>
                  <a:cxn ang="0">
                    <a:pos x="0" y="120"/>
                  </a:cxn>
                </a:cxnLst>
                <a:rect l="0" t="0" r="r" b="b"/>
                <a:pathLst>
                  <a:path w="1062" h="188">
                    <a:moveTo>
                      <a:pt x="0" y="120"/>
                    </a:moveTo>
                    <a:lnTo>
                      <a:pt x="89" y="89"/>
                    </a:lnTo>
                    <a:lnTo>
                      <a:pt x="279" y="76"/>
                    </a:lnTo>
                    <a:lnTo>
                      <a:pt x="436" y="62"/>
                    </a:lnTo>
                    <a:lnTo>
                      <a:pt x="612" y="35"/>
                    </a:lnTo>
                    <a:lnTo>
                      <a:pt x="742" y="31"/>
                    </a:lnTo>
                    <a:lnTo>
                      <a:pt x="914" y="11"/>
                    </a:lnTo>
                    <a:lnTo>
                      <a:pt x="1059" y="0"/>
                    </a:lnTo>
                    <a:lnTo>
                      <a:pt x="1062" y="21"/>
                    </a:lnTo>
                    <a:lnTo>
                      <a:pt x="1027" y="48"/>
                    </a:lnTo>
                    <a:lnTo>
                      <a:pt x="897" y="48"/>
                    </a:lnTo>
                    <a:lnTo>
                      <a:pt x="908" y="82"/>
                    </a:lnTo>
                    <a:lnTo>
                      <a:pt x="890" y="123"/>
                    </a:lnTo>
                    <a:lnTo>
                      <a:pt x="856" y="150"/>
                    </a:lnTo>
                    <a:lnTo>
                      <a:pt x="801" y="150"/>
                    </a:lnTo>
                    <a:lnTo>
                      <a:pt x="756" y="136"/>
                    </a:lnTo>
                    <a:lnTo>
                      <a:pt x="739" y="92"/>
                    </a:lnTo>
                    <a:lnTo>
                      <a:pt x="739" y="65"/>
                    </a:lnTo>
                    <a:lnTo>
                      <a:pt x="616" y="68"/>
                    </a:lnTo>
                    <a:lnTo>
                      <a:pt x="564" y="82"/>
                    </a:lnTo>
                    <a:lnTo>
                      <a:pt x="460" y="109"/>
                    </a:lnTo>
                    <a:lnTo>
                      <a:pt x="313" y="127"/>
                    </a:lnTo>
                    <a:lnTo>
                      <a:pt x="189" y="130"/>
                    </a:lnTo>
                    <a:lnTo>
                      <a:pt x="107" y="147"/>
                    </a:lnTo>
                    <a:lnTo>
                      <a:pt x="32" y="188"/>
                    </a:lnTo>
                    <a:lnTo>
                      <a:pt x="0" y="147"/>
                    </a:lnTo>
                    <a:lnTo>
                      <a:pt x="21" y="109"/>
                    </a:lnTo>
                    <a:lnTo>
                      <a:pt x="38" y="100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13" name="Freeform 57"/>
              <p:cNvSpPr>
                <a:spLocks/>
              </p:cNvSpPr>
              <p:nvPr/>
            </p:nvSpPr>
            <p:spPr bwMode="auto">
              <a:xfrm>
                <a:off x="2501" y="1704"/>
                <a:ext cx="208" cy="431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236" y="10"/>
                  </a:cxn>
                  <a:cxn ang="0">
                    <a:pos x="298" y="10"/>
                  </a:cxn>
                  <a:cxn ang="0">
                    <a:pos x="381" y="50"/>
                  </a:cxn>
                  <a:cxn ang="0">
                    <a:pos x="411" y="133"/>
                  </a:cxn>
                  <a:cxn ang="0">
                    <a:pos x="415" y="246"/>
                  </a:cxn>
                  <a:cxn ang="0">
                    <a:pos x="384" y="372"/>
                  </a:cxn>
                  <a:cxn ang="0">
                    <a:pos x="329" y="493"/>
                  </a:cxn>
                  <a:cxn ang="0">
                    <a:pos x="288" y="595"/>
                  </a:cxn>
                  <a:cxn ang="0">
                    <a:pos x="246" y="739"/>
                  </a:cxn>
                  <a:cxn ang="0">
                    <a:pos x="198" y="825"/>
                  </a:cxn>
                  <a:cxn ang="0">
                    <a:pos x="137" y="863"/>
                  </a:cxn>
                  <a:cxn ang="0">
                    <a:pos x="85" y="863"/>
                  </a:cxn>
                  <a:cxn ang="0">
                    <a:pos x="24" y="825"/>
                  </a:cxn>
                  <a:cxn ang="0">
                    <a:pos x="0" y="769"/>
                  </a:cxn>
                  <a:cxn ang="0">
                    <a:pos x="0" y="680"/>
                  </a:cxn>
                  <a:cxn ang="0">
                    <a:pos x="34" y="564"/>
                  </a:cxn>
                  <a:cxn ang="0">
                    <a:pos x="62" y="404"/>
                  </a:cxn>
                  <a:cxn ang="0">
                    <a:pos x="71" y="205"/>
                  </a:cxn>
                  <a:cxn ang="0">
                    <a:pos x="55" y="55"/>
                  </a:cxn>
                  <a:cxn ang="0">
                    <a:pos x="106" y="3"/>
                  </a:cxn>
                  <a:cxn ang="0">
                    <a:pos x="185" y="0"/>
                  </a:cxn>
                </a:cxnLst>
                <a:rect l="0" t="0" r="r" b="b"/>
                <a:pathLst>
                  <a:path w="415" h="863">
                    <a:moveTo>
                      <a:pt x="185" y="0"/>
                    </a:moveTo>
                    <a:lnTo>
                      <a:pt x="236" y="10"/>
                    </a:lnTo>
                    <a:lnTo>
                      <a:pt x="298" y="10"/>
                    </a:lnTo>
                    <a:lnTo>
                      <a:pt x="381" y="50"/>
                    </a:lnTo>
                    <a:lnTo>
                      <a:pt x="411" y="133"/>
                    </a:lnTo>
                    <a:lnTo>
                      <a:pt x="415" y="246"/>
                    </a:lnTo>
                    <a:lnTo>
                      <a:pt x="384" y="372"/>
                    </a:lnTo>
                    <a:lnTo>
                      <a:pt x="329" y="493"/>
                    </a:lnTo>
                    <a:lnTo>
                      <a:pt x="288" y="595"/>
                    </a:lnTo>
                    <a:lnTo>
                      <a:pt x="246" y="739"/>
                    </a:lnTo>
                    <a:lnTo>
                      <a:pt x="198" y="825"/>
                    </a:lnTo>
                    <a:lnTo>
                      <a:pt x="137" y="863"/>
                    </a:lnTo>
                    <a:lnTo>
                      <a:pt x="85" y="863"/>
                    </a:lnTo>
                    <a:lnTo>
                      <a:pt x="24" y="825"/>
                    </a:lnTo>
                    <a:lnTo>
                      <a:pt x="0" y="769"/>
                    </a:lnTo>
                    <a:lnTo>
                      <a:pt x="0" y="680"/>
                    </a:lnTo>
                    <a:lnTo>
                      <a:pt x="34" y="564"/>
                    </a:lnTo>
                    <a:lnTo>
                      <a:pt x="62" y="404"/>
                    </a:lnTo>
                    <a:lnTo>
                      <a:pt x="71" y="205"/>
                    </a:lnTo>
                    <a:lnTo>
                      <a:pt x="55" y="55"/>
                    </a:lnTo>
                    <a:lnTo>
                      <a:pt x="106" y="3"/>
                    </a:lnTo>
                    <a:lnTo>
                      <a:pt x="18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14" name="Freeform 58"/>
              <p:cNvSpPr>
                <a:spLocks/>
              </p:cNvSpPr>
              <p:nvPr/>
            </p:nvSpPr>
            <p:spPr bwMode="auto">
              <a:xfrm>
                <a:off x="2316" y="1721"/>
                <a:ext cx="237" cy="386"/>
              </a:xfrm>
              <a:custGeom>
                <a:avLst/>
                <a:gdLst/>
                <a:ahLst/>
                <a:cxnLst>
                  <a:cxn ang="0">
                    <a:pos x="361" y="30"/>
                  </a:cxn>
                  <a:cxn ang="0">
                    <a:pos x="412" y="0"/>
                  </a:cxn>
                  <a:cxn ang="0">
                    <a:pos x="450" y="0"/>
                  </a:cxn>
                  <a:cxn ang="0">
                    <a:pos x="474" y="24"/>
                  </a:cxn>
                  <a:cxn ang="0">
                    <a:pos x="460" y="71"/>
                  </a:cxn>
                  <a:cxn ang="0">
                    <a:pos x="429" y="102"/>
                  </a:cxn>
                  <a:cxn ang="0">
                    <a:pos x="371" y="133"/>
                  </a:cxn>
                  <a:cxn ang="0">
                    <a:pos x="258" y="178"/>
                  </a:cxn>
                  <a:cxn ang="0">
                    <a:pos x="113" y="257"/>
                  </a:cxn>
                  <a:cxn ang="0">
                    <a:pos x="59" y="260"/>
                  </a:cxn>
                  <a:cxn ang="0">
                    <a:pos x="89" y="332"/>
                  </a:cxn>
                  <a:cxn ang="0">
                    <a:pos x="151" y="411"/>
                  </a:cxn>
                  <a:cxn ang="0">
                    <a:pos x="202" y="507"/>
                  </a:cxn>
                  <a:cxn ang="0">
                    <a:pos x="223" y="607"/>
                  </a:cxn>
                  <a:cxn ang="0">
                    <a:pos x="213" y="637"/>
                  </a:cxn>
                  <a:cxn ang="0">
                    <a:pos x="182" y="658"/>
                  </a:cxn>
                  <a:cxn ang="0">
                    <a:pos x="141" y="672"/>
                  </a:cxn>
                  <a:cxn ang="0">
                    <a:pos x="100" y="702"/>
                  </a:cxn>
                  <a:cxn ang="0">
                    <a:pos x="83" y="733"/>
                  </a:cxn>
                  <a:cxn ang="0">
                    <a:pos x="72" y="771"/>
                  </a:cxn>
                  <a:cxn ang="0">
                    <a:pos x="41" y="771"/>
                  </a:cxn>
                  <a:cxn ang="0">
                    <a:pos x="30" y="743"/>
                  </a:cxn>
                  <a:cxn ang="0">
                    <a:pos x="51" y="699"/>
                  </a:cxn>
                  <a:cxn ang="0">
                    <a:pos x="110" y="668"/>
                  </a:cxn>
                  <a:cxn ang="0">
                    <a:pos x="145" y="637"/>
                  </a:cxn>
                  <a:cxn ang="0">
                    <a:pos x="175" y="620"/>
                  </a:cxn>
                  <a:cxn ang="0">
                    <a:pos x="186" y="589"/>
                  </a:cxn>
                  <a:cxn ang="0">
                    <a:pos x="172" y="507"/>
                  </a:cxn>
                  <a:cxn ang="0">
                    <a:pos x="124" y="445"/>
                  </a:cxn>
                  <a:cxn ang="0">
                    <a:pos x="83" y="391"/>
                  </a:cxn>
                  <a:cxn ang="0">
                    <a:pos x="30" y="329"/>
                  </a:cxn>
                  <a:cxn ang="0">
                    <a:pos x="0" y="270"/>
                  </a:cxn>
                  <a:cxn ang="0">
                    <a:pos x="0" y="236"/>
                  </a:cxn>
                  <a:cxn ang="0">
                    <a:pos x="27" y="219"/>
                  </a:cxn>
                  <a:cxn ang="0">
                    <a:pos x="134" y="157"/>
                  </a:cxn>
                  <a:cxn ang="0">
                    <a:pos x="237" y="102"/>
                  </a:cxn>
                  <a:cxn ang="0">
                    <a:pos x="340" y="51"/>
                  </a:cxn>
                  <a:cxn ang="0">
                    <a:pos x="361" y="30"/>
                  </a:cxn>
                </a:cxnLst>
                <a:rect l="0" t="0" r="r" b="b"/>
                <a:pathLst>
                  <a:path w="474" h="771">
                    <a:moveTo>
                      <a:pt x="361" y="30"/>
                    </a:moveTo>
                    <a:lnTo>
                      <a:pt x="412" y="0"/>
                    </a:lnTo>
                    <a:lnTo>
                      <a:pt x="450" y="0"/>
                    </a:lnTo>
                    <a:lnTo>
                      <a:pt x="474" y="24"/>
                    </a:lnTo>
                    <a:lnTo>
                      <a:pt x="460" y="71"/>
                    </a:lnTo>
                    <a:lnTo>
                      <a:pt x="429" y="102"/>
                    </a:lnTo>
                    <a:lnTo>
                      <a:pt x="371" y="133"/>
                    </a:lnTo>
                    <a:lnTo>
                      <a:pt x="258" y="178"/>
                    </a:lnTo>
                    <a:lnTo>
                      <a:pt x="113" y="257"/>
                    </a:lnTo>
                    <a:lnTo>
                      <a:pt x="59" y="260"/>
                    </a:lnTo>
                    <a:lnTo>
                      <a:pt x="89" y="332"/>
                    </a:lnTo>
                    <a:lnTo>
                      <a:pt x="151" y="411"/>
                    </a:lnTo>
                    <a:lnTo>
                      <a:pt x="202" y="507"/>
                    </a:lnTo>
                    <a:lnTo>
                      <a:pt x="223" y="607"/>
                    </a:lnTo>
                    <a:lnTo>
                      <a:pt x="213" y="637"/>
                    </a:lnTo>
                    <a:lnTo>
                      <a:pt x="182" y="658"/>
                    </a:lnTo>
                    <a:lnTo>
                      <a:pt x="141" y="672"/>
                    </a:lnTo>
                    <a:lnTo>
                      <a:pt x="100" y="702"/>
                    </a:lnTo>
                    <a:lnTo>
                      <a:pt x="83" y="733"/>
                    </a:lnTo>
                    <a:lnTo>
                      <a:pt x="72" y="771"/>
                    </a:lnTo>
                    <a:lnTo>
                      <a:pt x="41" y="771"/>
                    </a:lnTo>
                    <a:lnTo>
                      <a:pt x="30" y="743"/>
                    </a:lnTo>
                    <a:lnTo>
                      <a:pt x="51" y="699"/>
                    </a:lnTo>
                    <a:lnTo>
                      <a:pt x="110" y="668"/>
                    </a:lnTo>
                    <a:lnTo>
                      <a:pt x="145" y="637"/>
                    </a:lnTo>
                    <a:lnTo>
                      <a:pt x="175" y="620"/>
                    </a:lnTo>
                    <a:lnTo>
                      <a:pt x="186" y="589"/>
                    </a:lnTo>
                    <a:lnTo>
                      <a:pt x="172" y="507"/>
                    </a:lnTo>
                    <a:lnTo>
                      <a:pt x="124" y="445"/>
                    </a:lnTo>
                    <a:lnTo>
                      <a:pt x="83" y="391"/>
                    </a:lnTo>
                    <a:lnTo>
                      <a:pt x="30" y="329"/>
                    </a:lnTo>
                    <a:lnTo>
                      <a:pt x="0" y="270"/>
                    </a:lnTo>
                    <a:lnTo>
                      <a:pt x="0" y="236"/>
                    </a:lnTo>
                    <a:lnTo>
                      <a:pt x="27" y="219"/>
                    </a:lnTo>
                    <a:lnTo>
                      <a:pt x="134" y="157"/>
                    </a:lnTo>
                    <a:lnTo>
                      <a:pt x="237" y="102"/>
                    </a:lnTo>
                    <a:lnTo>
                      <a:pt x="340" y="51"/>
                    </a:lnTo>
                    <a:lnTo>
                      <a:pt x="361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5000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15" name="Freeform 59"/>
              <p:cNvSpPr>
                <a:spLocks/>
              </p:cNvSpPr>
              <p:nvPr/>
            </p:nvSpPr>
            <p:spPr bwMode="auto">
              <a:xfrm>
                <a:off x="2305" y="2070"/>
                <a:ext cx="232" cy="461"/>
              </a:xfrm>
              <a:custGeom>
                <a:avLst/>
                <a:gdLst/>
                <a:ahLst/>
                <a:cxnLst>
                  <a:cxn ang="0">
                    <a:pos x="270" y="161"/>
                  </a:cxn>
                  <a:cxn ang="0">
                    <a:pos x="340" y="72"/>
                  </a:cxn>
                  <a:cxn ang="0">
                    <a:pos x="402" y="0"/>
                  </a:cxn>
                  <a:cxn ang="0">
                    <a:pos x="442" y="7"/>
                  </a:cxn>
                  <a:cxn ang="0">
                    <a:pos x="463" y="38"/>
                  </a:cxn>
                  <a:cxn ang="0">
                    <a:pos x="463" y="92"/>
                  </a:cxn>
                  <a:cxn ang="0">
                    <a:pos x="426" y="123"/>
                  </a:cxn>
                  <a:cxn ang="0">
                    <a:pos x="360" y="164"/>
                  </a:cxn>
                  <a:cxn ang="0">
                    <a:pos x="308" y="216"/>
                  </a:cxn>
                  <a:cxn ang="0">
                    <a:pos x="251" y="284"/>
                  </a:cxn>
                  <a:cxn ang="0">
                    <a:pos x="226" y="335"/>
                  </a:cxn>
                  <a:cxn ang="0">
                    <a:pos x="199" y="397"/>
                  </a:cxn>
                  <a:cxn ang="0">
                    <a:pos x="185" y="480"/>
                  </a:cxn>
                  <a:cxn ang="0">
                    <a:pos x="185" y="554"/>
                  </a:cxn>
                  <a:cxn ang="0">
                    <a:pos x="199" y="647"/>
                  </a:cxn>
                  <a:cxn ang="0">
                    <a:pos x="237" y="737"/>
                  </a:cxn>
                  <a:cxn ang="0">
                    <a:pos x="267" y="788"/>
                  </a:cxn>
                  <a:cxn ang="0">
                    <a:pos x="288" y="821"/>
                  </a:cxn>
                  <a:cxn ang="0">
                    <a:pos x="288" y="850"/>
                  </a:cxn>
                  <a:cxn ang="0">
                    <a:pos x="267" y="859"/>
                  </a:cxn>
                  <a:cxn ang="0">
                    <a:pos x="219" y="859"/>
                  </a:cxn>
                  <a:cxn ang="0">
                    <a:pos x="144" y="873"/>
                  </a:cxn>
                  <a:cxn ang="0">
                    <a:pos x="85" y="894"/>
                  </a:cxn>
                  <a:cxn ang="0">
                    <a:pos x="51" y="921"/>
                  </a:cxn>
                  <a:cxn ang="0">
                    <a:pos x="20" y="911"/>
                  </a:cxn>
                  <a:cxn ang="0">
                    <a:pos x="0" y="873"/>
                  </a:cxn>
                  <a:cxn ang="0">
                    <a:pos x="3" y="842"/>
                  </a:cxn>
                  <a:cxn ang="0">
                    <a:pos x="62" y="818"/>
                  </a:cxn>
                  <a:cxn ang="0">
                    <a:pos x="154" y="812"/>
                  </a:cxn>
                  <a:cxn ang="0">
                    <a:pos x="240" y="812"/>
                  </a:cxn>
                  <a:cxn ang="0">
                    <a:pos x="206" y="770"/>
                  </a:cxn>
                  <a:cxn ang="0">
                    <a:pos x="189" y="719"/>
                  </a:cxn>
                  <a:cxn ang="0">
                    <a:pos x="165" y="647"/>
                  </a:cxn>
                  <a:cxn ang="0">
                    <a:pos x="137" y="572"/>
                  </a:cxn>
                  <a:cxn ang="0">
                    <a:pos x="137" y="483"/>
                  </a:cxn>
                  <a:cxn ang="0">
                    <a:pos x="144" y="397"/>
                  </a:cxn>
                  <a:cxn ang="0">
                    <a:pos x="175" y="318"/>
                  </a:cxn>
                  <a:cxn ang="0">
                    <a:pos x="230" y="216"/>
                  </a:cxn>
                  <a:cxn ang="0">
                    <a:pos x="270" y="161"/>
                  </a:cxn>
                </a:cxnLst>
                <a:rect l="0" t="0" r="r" b="b"/>
                <a:pathLst>
                  <a:path w="463" h="921">
                    <a:moveTo>
                      <a:pt x="270" y="161"/>
                    </a:moveTo>
                    <a:lnTo>
                      <a:pt x="340" y="72"/>
                    </a:lnTo>
                    <a:lnTo>
                      <a:pt x="402" y="0"/>
                    </a:lnTo>
                    <a:lnTo>
                      <a:pt x="442" y="7"/>
                    </a:lnTo>
                    <a:lnTo>
                      <a:pt x="463" y="38"/>
                    </a:lnTo>
                    <a:lnTo>
                      <a:pt x="463" y="92"/>
                    </a:lnTo>
                    <a:lnTo>
                      <a:pt x="426" y="123"/>
                    </a:lnTo>
                    <a:lnTo>
                      <a:pt x="360" y="164"/>
                    </a:lnTo>
                    <a:lnTo>
                      <a:pt x="308" y="216"/>
                    </a:lnTo>
                    <a:lnTo>
                      <a:pt x="251" y="284"/>
                    </a:lnTo>
                    <a:lnTo>
                      <a:pt x="226" y="335"/>
                    </a:lnTo>
                    <a:lnTo>
                      <a:pt x="199" y="397"/>
                    </a:lnTo>
                    <a:lnTo>
                      <a:pt x="185" y="480"/>
                    </a:lnTo>
                    <a:lnTo>
                      <a:pt x="185" y="554"/>
                    </a:lnTo>
                    <a:lnTo>
                      <a:pt x="199" y="647"/>
                    </a:lnTo>
                    <a:lnTo>
                      <a:pt x="237" y="737"/>
                    </a:lnTo>
                    <a:lnTo>
                      <a:pt x="267" y="788"/>
                    </a:lnTo>
                    <a:lnTo>
                      <a:pt x="288" y="821"/>
                    </a:lnTo>
                    <a:lnTo>
                      <a:pt x="288" y="850"/>
                    </a:lnTo>
                    <a:lnTo>
                      <a:pt x="267" y="859"/>
                    </a:lnTo>
                    <a:lnTo>
                      <a:pt x="219" y="859"/>
                    </a:lnTo>
                    <a:lnTo>
                      <a:pt x="144" y="873"/>
                    </a:lnTo>
                    <a:lnTo>
                      <a:pt x="85" y="894"/>
                    </a:lnTo>
                    <a:lnTo>
                      <a:pt x="51" y="921"/>
                    </a:lnTo>
                    <a:lnTo>
                      <a:pt x="20" y="911"/>
                    </a:lnTo>
                    <a:lnTo>
                      <a:pt x="0" y="873"/>
                    </a:lnTo>
                    <a:lnTo>
                      <a:pt x="3" y="842"/>
                    </a:lnTo>
                    <a:lnTo>
                      <a:pt x="62" y="818"/>
                    </a:lnTo>
                    <a:lnTo>
                      <a:pt x="154" y="812"/>
                    </a:lnTo>
                    <a:lnTo>
                      <a:pt x="240" y="812"/>
                    </a:lnTo>
                    <a:lnTo>
                      <a:pt x="206" y="770"/>
                    </a:lnTo>
                    <a:lnTo>
                      <a:pt x="189" y="719"/>
                    </a:lnTo>
                    <a:lnTo>
                      <a:pt x="165" y="647"/>
                    </a:lnTo>
                    <a:lnTo>
                      <a:pt x="137" y="572"/>
                    </a:lnTo>
                    <a:lnTo>
                      <a:pt x="137" y="483"/>
                    </a:lnTo>
                    <a:lnTo>
                      <a:pt x="144" y="397"/>
                    </a:lnTo>
                    <a:lnTo>
                      <a:pt x="175" y="318"/>
                    </a:lnTo>
                    <a:lnTo>
                      <a:pt x="230" y="216"/>
                    </a:lnTo>
                    <a:lnTo>
                      <a:pt x="270" y="1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16" name="Freeform 60"/>
              <p:cNvSpPr>
                <a:spLocks/>
              </p:cNvSpPr>
              <p:nvPr/>
            </p:nvSpPr>
            <p:spPr bwMode="auto">
              <a:xfrm rot="333888">
                <a:off x="2532" y="1404"/>
                <a:ext cx="265" cy="14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317" name="Group 61"/>
              <p:cNvGrpSpPr>
                <a:grpSpLocks/>
              </p:cNvGrpSpPr>
              <p:nvPr/>
            </p:nvGrpSpPr>
            <p:grpSpPr bwMode="auto">
              <a:xfrm>
                <a:off x="2478" y="1920"/>
                <a:ext cx="210" cy="194"/>
                <a:chOff x="2478" y="1920"/>
                <a:chExt cx="210" cy="194"/>
              </a:xfrm>
            </p:grpSpPr>
            <p:sp>
              <p:nvSpPr>
                <p:cNvPr id="96318" name="Freeform 62"/>
                <p:cNvSpPr>
                  <a:spLocks/>
                </p:cNvSpPr>
                <p:nvPr/>
              </p:nvSpPr>
              <p:spPr bwMode="auto">
                <a:xfrm flipH="1">
                  <a:off x="2493" y="192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9" name="Freeform 63"/>
                <p:cNvSpPr>
                  <a:spLocks/>
                </p:cNvSpPr>
                <p:nvPr/>
              </p:nvSpPr>
              <p:spPr bwMode="auto">
                <a:xfrm rot="1713776" flipH="1">
                  <a:off x="2478" y="196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6308" name="Group 52"/>
          <p:cNvGrpSpPr>
            <a:grpSpLocks/>
          </p:cNvGrpSpPr>
          <p:nvPr/>
        </p:nvGrpSpPr>
        <p:grpSpPr bwMode="auto">
          <a:xfrm>
            <a:off x="3116263" y="1263650"/>
            <a:ext cx="3322637" cy="2582863"/>
            <a:chOff x="1824" y="796"/>
            <a:chExt cx="2093" cy="1627"/>
          </a:xfrm>
        </p:grpSpPr>
        <p:sp>
          <p:nvSpPr>
            <p:cNvPr id="96266" name="AutoShape 10"/>
            <p:cNvSpPr>
              <a:spLocks noChangeArrowheads="1"/>
            </p:cNvSpPr>
            <p:nvPr/>
          </p:nvSpPr>
          <p:spPr bwMode="auto">
            <a:xfrm>
              <a:off x="1824" y="796"/>
              <a:ext cx="1728" cy="398"/>
            </a:xfrm>
            <a:prstGeom prst="wedgeRoundRectCallout">
              <a:avLst>
                <a:gd name="adj1" fmla="val 39815"/>
                <a:gd name="adj2" fmla="val 8417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This lets me control the batch server</a:t>
              </a:r>
            </a:p>
          </p:txBody>
        </p:sp>
        <p:grpSp>
          <p:nvGrpSpPr>
            <p:cNvPr id="96297" name="Group 41"/>
            <p:cNvGrpSpPr>
              <a:grpSpLocks/>
            </p:cNvGrpSpPr>
            <p:nvPr/>
          </p:nvGrpSpPr>
          <p:grpSpPr bwMode="auto">
            <a:xfrm>
              <a:off x="3024" y="1296"/>
              <a:ext cx="893" cy="1127"/>
              <a:chOff x="2305" y="1404"/>
              <a:chExt cx="893" cy="1127"/>
            </a:xfrm>
          </p:grpSpPr>
          <p:sp>
            <p:nvSpPr>
              <p:cNvPr id="96298" name="Freeform 42"/>
              <p:cNvSpPr>
                <a:spLocks/>
              </p:cNvSpPr>
              <p:nvPr/>
            </p:nvSpPr>
            <p:spPr bwMode="auto">
              <a:xfrm>
                <a:off x="2548" y="2099"/>
                <a:ext cx="157" cy="417"/>
              </a:xfrm>
              <a:custGeom>
                <a:avLst/>
                <a:gdLst/>
                <a:ahLst/>
                <a:cxnLst>
                  <a:cxn ang="0">
                    <a:pos x="59" y="97"/>
                  </a:cxn>
                  <a:cxn ang="0">
                    <a:pos x="18" y="42"/>
                  </a:cxn>
                  <a:cxn ang="0">
                    <a:pos x="32" y="0"/>
                  </a:cxn>
                  <a:cxn ang="0">
                    <a:pos x="73" y="0"/>
                  </a:cxn>
                  <a:cxn ang="0">
                    <a:pos x="121" y="45"/>
                  </a:cxn>
                  <a:cxn ang="0">
                    <a:pos x="183" y="138"/>
                  </a:cxn>
                  <a:cxn ang="0">
                    <a:pos x="217" y="227"/>
                  </a:cxn>
                  <a:cxn ang="0">
                    <a:pos x="248" y="313"/>
                  </a:cxn>
                  <a:cxn ang="0">
                    <a:pos x="258" y="391"/>
                  </a:cxn>
                  <a:cxn ang="0">
                    <a:pos x="255" y="432"/>
                  </a:cxn>
                  <a:cxn ang="0">
                    <a:pos x="224" y="484"/>
                  </a:cxn>
                  <a:cxn ang="0">
                    <a:pos x="172" y="621"/>
                  </a:cxn>
                  <a:cxn ang="0">
                    <a:pos x="114" y="699"/>
                  </a:cxn>
                  <a:cxn ang="0">
                    <a:pos x="100" y="734"/>
                  </a:cxn>
                  <a:cxn ang="0">
                    <a:pos x="155" y="740"/>
                  </a:cxn>
                  <a:cxn ang="0">
                    <a:pos x="227" y="740"/>
                  </a:cxn>
                  <a:cxn ang="0">
                    <a:pos x="316" y="771"/>
                  </a:cxn>
                  <a:cxn ang="0">
                    <a:pos x="310" y="795"/>
                  </a:cxn>
                  <a:cxn ang="0">
                    <a:pos x="296" y="822"/>
                  </a:cxn>
                  <a:cxn ang="0">
                    <a:pos x="269" y="836"/>
                  </a:cxn>
                  <a:cxn ang="0">
                    <a:pos x="213" y="816"/>
                  </a:cxn>
                  <a:cxn ang="0">
                    <a:pos x="155" y="785"/>
                  </a:cxn>
                  <a:cxn ang="0">
                    <a:pos x="73" y="781"/>
                  </a:cxn>
                  <a:cxn ang="0">
                    <a:pos x="21" y="792"/>
                  </a:cxn>
                  <a:cxn ang="0">
                    <a:pos x="0" y="775"/>
                  </a:cxn>
                  <a:cxn ang="0">
                    <a:pos x="0" y="751"/>
                  </a:cxn>
                  <a:cxn ang="0">
                    <a:pos x="29" y="724"/>
                  </a:cxn>
                  <a:cxn ang="0">
                    <a:pos x="73" y="678"/>
                  </a:cxn>
                  <a:cxn ang="0">
                    <a:pos x="151" y="565"/>
                  </a:cxn>
                  <a:cxn ang="0">
                    <a:pos x="186" y="467"/>
                  </a:cxn>
                  <a:cxn ang="0">
                    <a:pos x="196" y="370"/>
                  </a:cxn>
                  <a:cxn ang="0">
                    <a:pos x="193" y="319"/>
                  </a:cxn>
                  <a:cxn ang="0">
                    <a:pos x="166" y="227"/>
                  </a:cxn>
                  <a:cxn ang="0">
                    <a:pos x="94" y="127"/>
                  </a:cxn>
                  <a:cxn ang="0">
                    <a:pos x="42" y="76"/>
                  </a:cxn>
                  <a:cxn ang="0">
                    <a:pos x="59" y="97"/>
                  </a:cxn>
                </a:cxnLst>
                <a:rect l="0" t="0" r="r" b="b"/>
                <a:pathLst>
                  <a:path w="316" h="836">
                    <a:moveTo>
                      <a:pt x="59" y="97"/>
                    </a:moveTo>
                    <a:lnTo>
                      <a:pt x="18" y="42"/>
                    </a:lnTo>
                    <a:lnTo>
                      <a:pt x="32" y="0"/>
                    </a:lnTo>
                    <a:lnTo>
                      <a:pt x="73" y="0"/>
                    </a:lnTo>
                    <a:lnTo>
                      <a:pt x="121" y="45"/>
                    </a:lnTo>
                    <a:lnTo>
                      <a:pt x="183" y="138"/>
                    </a:lnTo>
                    <a:lnTo>
                      <a:pt x="217" y="227"/>
                    </a:lnTo>
                    <a:lnTo>
                      <a:pt x="248" y="313"/>
                    </a:lnTo>
                    <a:lnTo>
                      <a:pt x="258" y="391"/>
                    </a:lnTo>
                    <a:lnTo>
                      <a:pt x="255" y="432"/>
                    </a:lnTo>
                    <a:lnTo>
                      <a:pt x="224" y="484"/>
                    </a:lnTo>
                    <a:lnTo>
                      <a:pt x="172" y="621"/>
                    </a:lnTo>
                    <a:lnTo>
                      <a:pt x="114" y="699"/>
                    </a:lnTo>
                    <a:lnTo>
                      <a:pt x="100" y="734"/>
                    </a:lnTo>
                    <a:lnTo>
                      <a:pt x="155" y="740"/>
                    </a:lnTo>
                    <a:lnTo>
                      <a:pt x="227" y="740"/>
                    </a:lnTo>
                    <a:lnTo>
                      <a:pt x="316" y="771"/>
                    </a:lnTo>
                    <a:lnTo>
                      <a:pt x="310" y="795"/>
                    </a:lnTo>
                    <a:lnTo>
                      <a:pt x="296" y="822"/>
                    </a:lnTo>
                    <a:lnTo>
                      <a:pt x="269" y="836"/>
                    </a:lnTo>
                    <a:lnTo>
                      <a:pt x="213" y="816"/>
                    </a:lnTo>
                    <a:lnTo>
                      <a:pt x="155" y="785"/>
                    </a:lnTo>
                    <a:lnTo>
                      <a:pt x="73" y="781"/>
                    </a:lnTo>
                    <a:lnTo>
                      <a:pt x="21" y="792"/>
                    </a:lnTo>
                    <a:lnTo>
                      <a:pt x="0" y="775"/>
                    </a:lnTo>
                    <a:lnTo>
                      <a:pt x="0" y="751"/>
                    </a:lnTo>
                    <a:lnTo>
                      <a:pt x="29" y="724"/>
                    </a:lnTo>
                    <a:lnTo>
                      <a:pt x="73" y="678"/>
                    </a:lnTo>
                    <a:lnTo>
                      <a:pt x="151" y="565"/>
                    </a:lnTo>
                    <a:lnTo>
                      <a:pt x="186" y="467"/>
                    </a:lnTo>
                    <a:lnTo>
                      <a:pt x="196" y="370"/>
                    </a:lnTo>
                    <a:lnTo>
                      <a:pt x="193" y="319"/>
                    </a:lnTo>
                    <a:lnTo>
                      <a:pt x="166" y="227"/>
                    </a:lnTo>
                    <a:lnTo>
                      <a:pt x="94" y="127"/>
                    </a:lnTo>
                    <a:lnTo>
                      <a:pt x="42" y="76"/>
                    </a:lnTo>
                    <a:lnTo>
                      <a:pt x="5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299" name="Freeform 43"/>
              <p:cNvSpPr>
                <a:spLocks/>
              </p:cNvSpPr>
              <p:nvPr/>
            </p:nvSpPr>
            <p:spPr bwMode="auto">
              <a:xfrm>
                <a:off x="2553" y="1451"/>
                <a:ext cx="260" cy="252"/>
              </a:xfrm>
              <a:custGeom>
                <a:avLst/>
                <a:gdLst/>
                <a:ahLst/>
                <a:cxnLst>
                  <a:cxn ang="0">
                    <a:pos x="107" y="23"/>
                  </a:cxn>
                  <a:cxn ang="0">
                    <a:pos x="164" y="0"/>
                  </a:cxn>
                  <a:cxn ang="0">
                    <a:pos x="206" y="17"/>
                  </a:cxn>
                  <a:cxn ang="0">
                    <a:pos x="250" y="71"/>
                  </a:cxn>
                  <a:cxn ang="0">
                    <a:pos x="279" y="150"/>
                  </a:cxn>
                  <a:cxn ang="0">
                    <a:pos x="282" y="206"/>
                  </a:cxn>
                  <a:cxn ang="0">
                    <a:pos x="285" y="277"/>
                  </a:cxn>
                  <a:cxn ang="0">
                    <a:pos x="470" y="274"/>
                  </a:cxn>
                  <a:cxn ang="0">
                    <a:pos x="519" y="284"/>
                  </a:cxn>
                  <a:cxn ang="0">
                    <a:pos x="512" y="318"/>
                  </a:cxn>
                  <a:cxn ang="0">
                    <a:pos x="413" y="304"/>
                  </a:cxn>
                  <a:cxn ang="0">
                    <a:pos x="282" y="325"/>
                  </a:cxn>
                  <a:cxn ang="0">
                    <a:pos x="255" y="396"/>
                  </a:cxn>
                  <a:cxn ang="0">
                    <a:pos x="217" y="458"/>
                  </a:cxn>
                  <a:cxn ang="0">
                    <a:pos x="172" y="482"/>
                  </a:cxn>
                  <a:cxn ang="0">
                    <a:pos x="124" y="503"/>
                  </a:cxn>
                  <a:cxn ang="0">
                    <a:pos x="89" y="490"/>
                  </a:cxn>
                  <a:cxn ang="0">
                    <a:pos x="41" y="434"/>
                  </a:cxn>
                  <a:cxn ang="0">
                    <a:pos x="7" y="366"/>
                  </a:cxn>
                  <a:cxn ang="0">
                    <a:pos x="0" y="308"/>
                  </a:cxn>
                  <a:cxn ang="0">
                    <a:pos x="18" y="191"/>
                  </a:cxn>
                  <a:cxn ang="0">
                    <a:pos x="59" y="103"/>
                  </a:cxn>
                  <a:cxn ang="0">
                    <a:pos x="89" y="51"/>
                  </a:cxn>
                  <a:cxn ang="0">
                    <a:pos x="127" y="20"/>
                  </a:cxn>
                  <a:cxn ang="0">
                    <a:pos x="107" y="23"/>
                  </a:cxn>
                </a:cxnLst>
                <a:rect l="0" t="0" r="r" b="b"/>
                <a:pathLst>
                  <a:path w="519" h="503">
                    <a:moveTo>
                      <a:pt x="107" y="23"/>
                    </a:moveTo>
                    <a:lnTo>
                      <a:pt x="164" y="0"/>
                    </a:lnTo>
                    <a:lnTo>
                      <a:pt x="206" y="17"/>
                    </a:lnTo>
                    <a:lnTo>
                      <a:pt x="250" y="71"/>
                    </a:lnTo>
                    <a:lnTo>
                      <a:pt x="279" y="150"/>
                    </a:lnTo>
                    <a:lnTo>
                      <a:pt x="282" y="206"/>
                    </a:lnTo>
                    <a:lnTo>
                      <a:pt x="285" y="277"/>
                    </a:lnTo>
                    <a:lnTo>
                      <a:pt x="470" y="274"/>
                    </a:lnTo>
                    <a:lnTo>
                      <a:pt x="519" y="284"/>
                    </a:lnTo>
                    <a:lnTo>
                      <a:pt x="512" y="318"/>
                    </a:lnTo>
                    <a:lnTo>
                      <a:pt x="413" y="304"/>
                    </a:lnTo>
                    <a:lnTo>
                      <a:pt x="282" y="325"/>
                    </a:lnTo>
                    <a:lnTo>
                      <a:pt x="255" y="396"/>
                    </a:lnTo>
                    <a:lnTo>
                      <a:pt x="217" y="458"/>
                    </a:lnTo>
                    <a:lnTo>
                      <a:pt x="172" y="482"/>
                    </a:lnTo>
                    <a:lnTo>
                      <a:pt x="124" y="503"/>
                    </a:lnTo>
                    <a:lnTo>
                      <a:pt x="89" y="490"/>
                    </a:lnTo>
                    <a:lnTo>
                      <a:pt x="41" y="434"/>
                    </a:lnTo>
                    <a:lnTo>
                      <a:pt x="7" y="366"/>
                    </a:lnTo>
                    <a:lnTo>
                      <a:pt x="0" y="308"/>
                    </a:lnTo>
                    <a:lnTo>
                      <a:pt x="18" y="191"/>
                    </a:lnTo>
                    <a:lnTo>
                      <a:pt x="59" y="103"/>
                    </a:lnTo>
                    <a:lnTo>
                      <a:pt x="89" y="51"/>
                    </a:lnTo>
                    <a:lnTo>
                      <a:pt x="127" y="20"/>
                    </a:lnTo>
                    <a:lnTo>
                      <a:pt x="107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00" name="Freeform 44"/>
              <p:cNvSpPr>
                <a:spLocks/>
              </p:cNvSpPr>
              <p:nvPr/>
            </p:nvSpPr>
            <p:spPr bwMode="auto">
              <a:xfrm>
                <a:off x="2667" y="1682"/>
                <a:ext cx="531" cy="9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89" y="89"/>
                  </a:cxn>
                  <a:cxn ang="0">
                    <a:pos x="279" y="76"/>
                  </a:cxn>
                  <a:cxn ang="0">
                    <a:pos x="436" y="62"/>
                  </a:cxn>
                  <a:cxn ang="0">
                    <a:pos x="612" y="35"/>
                  </a:cxn>
                  <a:cxn ang="0">
                    <a:pos x="742" y="31"/>
                  </a:cxn>
                  <a:cxn ang="0">
                    <a:pos x="914" y="11"/>
                  </a:cxn>
                  <a:cxn ang="0">
                    <a:pos x="1059" y="0"/>
                  </a:cxn>
                  <a:cxn ang="0">
                    <a:pos x="1062" y="21"/>
                  </a:cxn>
                  <a:cxn ang="0">
                    <a:pos x="1027" y="48"/>
                  </a:cxn>
                  <a:cxn ang="0">
                    <a:pos x="897" y="48"/>
                  </a:cxn>
                  <a:cxn ang="0">
                    <a:pos x="908" y="82"/>
                  </a:cxn>
                  <a:cxn ang="0">
                    <a:pos x="890" y="123"/>
                  </a:cxn>
                  <a:cxn ang="0">
                    <a:pos x="856" y="150"/>
                  </a:cxn>
                  <a:cxn ang="0">
                    <a:pos x="801" y="150"/>
                  </a:cxn>
                  <a:cxn ang="0">
                    <a:pos x="756" y="136"/>
                  </a:cxn>
                  <a:cxn ang="0">
                    <a:pos x="739" y="92"/>
                  </a:cxn>
                  <a:cxn ang="0">
                    <a:pos x="739" y="65"/>
                  </a:cxn>
                  <a:cxn ang="0">
                    <a:pos x="616" y="68"/>
                  </a:cxn>
                  <a:cxn ang="0">
                    <a:pos x="564" y="82"/>
                  </a:cxn>
                  <a:cxn ang="0">
                    <a:pos x="460" y="109"/>
                  </a:cxn>
                  <a:cxn ang="0">
                    <a:pos x="313" y="127"/>
                  </a:cxn>
                  <a:cxn ang="0">
                    <a:pos x="189" y="130"/>
                  </a:cxn>
                  <a:cxn ang="0">
                    <a:pos x="107" y="147"/>
                  </a:cxn>
                  <a:cxn ang="0">
                    <a:pos x="32" y="188"/>
                  </a:cxn>
                  <a:cxn ang="0">
                    <a:pos x="0" y="147"/>
                  </a:cxn>
                  <a:cxn ang="0">
                    <a:pos x="21" y="109"/>
                  </a:cxn>
                  <a:cxn ang="0">
                    <a:pos x="38" y="100"/>
                  </a:cxn>
                  <a:cxn ang="0">
                    <a:pos x="0" y="120"/>
                  </a:cxn>
                </a:cxnLst>
                <a:rect l="0" t="0" r="r" b="b"/>
                <a:pathLst>
                  <a:path w="1062" h="188">
                    <a:moveTo>
                      <a:pt x="0" y="120"/>
                    </a:moveTo>
                    <a:lnTo>
                      <a:pt x="89" y="89"/>
                    </a:lnTo>
                    <a:lnTo>
                      <a:pt x="279" y="76"/>
                    </a:lnTo>
                    <a:lnTo>
                      <a:pt x="436" y="62"/>
                    </a:lnTo>
                    <a:lnTo>
                      <a:pt x="612" y="35"/>
                    </a:lnTo>
                    <a:lnTo>
                      <a:pt x="742" y="31"/>
                    </a:lnTo>
                    <a:lnTo>
                      <a:pt x="914" y="11"/>
                    </a:lnTo>
                    <a:lnTo>
                      <a:pt x="1059" y="0"/>
                    </a:lnTo>
                    <a:lnTo>
                      <a:pt x="1062" y="21"/>
                    </a:lnTo>
                    <a:lnTo>
                      <a:pt x="1027" y="48"/>
                    </a:lnTo>
                    <a:lnTo>
                      <a:pt x="897" y="48"/>
                    </a:lnTo>
                    <a:lnTo>
                      <a:pt x="908" y="82"/>
                    </a:lnTo>
                    <a:lnTo>
                      <a:pt x="890" y="123"/>
                    </a:lnTo>
                    <a:lnTo>
                      <a:pt x="856" y="150"/>
                    </a:lnTo>
                    <a:lnTo>
                      <a:pt x="801" y="150"/>
                    </a:lnTo>
                    <a:lnTo>
                      <a:pt x="756" y="136"/>
                    </a:lnTo>
                    <a:lnTo>
                      <a:pt x="739" y="92"/>
                    </a:lnTo>
                    <a:lnTo>
                      <a:pt x="739" y="65"/>
                    </a:lnTo>
                    <a:lnTo>
                      <a:pt x="616" y="68"/>
                    </a:lnTo>
                    <a:lnTo>
                      <a:pt x="564" y="82"/>
                    </a:lnTo>
                    <a:lnTo>
                      <a:pt x="460" y="109"/>
                    </a:lnTo>
                    <a:lnTo>
                      <a:pt x="313" y="127"/>
                    </a:lnTo>
                    <a:lnTo>
                      <a:pt x="189" y="130"/>
                    </a:lnTo>
                    <a:lnTo>
                      <a:pt x="107" y="147"/>
                    </a:lnTo>
                    <a:lnTo>
                      <a:pt x="32" y="188"/>
                    </a:lnTo>
                    <a:lnTo>
                      <a:pt x="0" y="147"/>
                    </a:lnTo>
                    <a:lnTo>
                      <a:pt x="21" y="109"/>
                    </a:lnTo>
                    <a:lnTo>
                      <a:pt x="38" y="100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01" name="Freeform 45"/>
              <p:cNvSpPr>
                <a:spLocks/>
              </p:cNvSpPr>
              <p:nvPr/>
            </p:nvSpPr>
            <p:spPr bwMode="auto">
              <a:xfrm>
                <a:off x="2501" y="1704"/>
                <a:ext cx="208" cy="431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236" y="10"/>
                  </a:cxn>
                  <a:cxn ang="0">
                    <a:pos x="298" y="10"/>
                  </a:cxn>
                  <a:cxn ang="0">
                    <a:pos x="381" y="50"/>
                  </a:cxn>
                  <a:cxn ang="0">
                    <a:pos x="411" y="133"/>
                  </a:cxn>
                  <a:cxn ang="0">
                    <a:pos x="415" y="246"/>
                  </a:cxn>
                  <a:cxn ang="0">
                    <a:pos x="384" y="372"/>
                  </a:cxn>
                  <a:cxn ang="0">
                    <a:pos x="329" y="493"/>
                  </a:cxn>
                  <a:cxn ang="0">
                    <a:pos x="288" y="595"/>
                  </a:cxn>
                  <a:cxn ang="0">
                    <a:pos x="246" y="739"/>
                  </a:cxn>
                  <a:cxn ang="0">
                    <a:pos x="198" y="825"/>
                  </a:cxn>
                  <a:cxn ang="0">
                    <a:pos x="137" y="863"/>
                  </a:cxn>
                  <a:cxn ang="0">
                    <a:pos x="85" y="863"/>
                  </a:cxn>
                  <a:cxn ang="0">
                    <a:pos x="24" y="825"/>
                  </a:cxn>
                  <a:cxn ang="0">
                    <a:pos x="0" y="769"/>
                  </a:cxn>
                  <a:cxn ang="0">
                    <a:pos x="0" y="680"/>
                  </a:cxn>
                  <a:cxn ang="0">
                    <a:pos x="34" y="564"/>
                  </a:cxn>
                  <a:cxn ang="0">
                    <a:pos x="62" y="404"/>
                  </a:cxn>
                  <a:cxn ang="0">
                    <a:pos x="71" y="205"/>
                  </a:cxn>
                  <a:cxn ang="0">
                    <a:pos x="55" y="55"/>
                  </a:cxn>
                  <a:cxn ang="0">
                    <a:pos x="106" y="3"/>
                  </a:cxn>
                  <a:cxn ang="0">
                    <a:pos x="185" y="0"/>
                  </a:cxn>
                </a:cxnLst>
                <a:rect l="0" t="0" r="r" b="b"/>
                <a:pathLst>
                  <a:path w="415" h="863">
                    <a:moveTo>
                      <a:pt x="185" y="0"/>
                    </a:moveTo>
                    <a:lnTo>
                      <a:pt x="236" y="10"/>
                    </a:lnTo>
                    <a:lnTo>
                      <a:pt x="298" y="10"/>
                    </a:lnTo>
                    <a:lnTo>
                      <a:pt x="381" y="50"/>
                    </a:lnTo>
                    <a:lnTo>
                      <a:pt x="411" y="133"/>
                    </a:lnTo>
                    <a:lnTo>
                      <a:pt x="415" y="246"/>
                    </a:lnTo>
                    <a:lnTo>
                      <a:pt x="384" y="372"/>
                    </a:lnTo>
                    <a:lnTo>
                      <a:pt x="329" y="493"/>
                    </a:lnTo>
                    <a:lnTo>
                      <a:pt x="288" y="595"/>
                    </a:lnTo>
                    <a:lnTo>
                      <a:pt x="246" y="739"/>
                    </a:lnTo>
                    <a:lnTo>
                      <a:pt x="198" y="825"/>
                    </a:lnTo>
                    <a:lnTo>
                      <a:pt x="137" y="863"/>
                    </a:lnTo>
                    <a:lnTo>
                      <a:pt x="85" y="863"/>
                    </a:lnTo>
                    <a:lnTo>
                      <a:pt x="24" y="825"/>
                    </a:lnTo>
                    <a:lnTo>
                      <a:pt x="0" y="769"/>
                    </a:lnTo>
                    <a:lnTo>
                      <a:pt x="0" y="680"/>
                    </a:lnTo>
                    <a:lnTo>
                      <a:pt x="34" y="564"/>
                    </a:lnTo>
                    <a:lnTo>
                      <a:pt x="62" y="404"/>
                    </a:lnTo>
                    <a:lnTo>
                      <a:pt x="71" y="205"/>
                    </a:lnTo>
                    <a:lnTo>
                      <a:pt x="55" y="55"/>
                    </a:lnTo>
                    <a:lnTo>
                      <a:pt x="106" y="3"/>
                    </a:lnTo>
                    <a:lnTo>
                      <a:pt x="18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02" name="Freeform 46"/>
              <p:cNvSpPr>
                <a:spLocks/>
              </p:cNvSpPr>
              <p:nvPr/>
            </p:nvSpPr>
            <p:spPr bwMode="auto">
              <a:xfrm>
                <a:off x="2316" y="1721"/>
                <a:ext cx="237" cy="386"/>
              </a:xfrm>
              <a:custGeom>
                <a:avLst/>
                <a:gdLst/>
                <a:ahLst/>
                <a:cxnLst>
                  <a:cxn ang="0">
                    <a:pos x="361" y="30"/>
                  </a:cxn>
                  <a:cxn ang="0">
                    <a:pos x="412" y="0"/>
                  </a:cxn>
                  <a:cxn ang="0">
                    <a:pos x="450" y="0"/>
                  </a:cxn>
                  <a:cxn ang="0">
                    <a:pos x="474" y="24"/>
                  </a:cxn>
                  <a:cxn ang="0">
                    <a:pos x="460" y="71"/>
                  </a:cxn>
                  <a:cxn ang="0">
                    <a:pos x="429" y="102"/>
                  </a:cxn>
                  <a:cxn ang="0">
                    <a:pos x="371" y="133"/>
                  </a:cxn>
                  <a:cxn ang="0">
                    <a:pos x="258" y="178"/>
                  </a:cxn>
                  <a:cxn ang="0">
                    <a:pos x="113" y="257"/>
                  </a:cxn>
                  <a:cxn ang="0">
                    <a:pos x="59" y="260"/>
                  </a:cxn>
                  <a:cxn ang="0">
                    <a:pos x="89" y="332"/>
                  </a:cxn>
                  <a:cxn ang="0">
                    <a:pos x="151" y="411"/>
                  </a:cxn>
                  <a:cxn ang="0">
                    <a:pos x="202" y="507"/>
                  </a:cxn>
                  <a:cxn ang="0">
                    <a:pos x="223" y="607"/>
                  </a:cxn>
                  <a:cxn ang="0">
                    <a:pos x="213" y="637"/>
                  </a:cxn>
                  <a:cxn ang="0">
                    <a:pos x="182" y="658"/>
                  </a:cxn>
                  <a:cxn ang="0">
                    <a:pos x="141" y="672"/>
                  </a:cxn>
                  <a:cxn ang="0">
                    <a:pos x="100" y="702"/>
                  </a:cxn>
                  <a:cxn ang="0">
                    <a:pos x="83" y="733"/>
                  </a:cxn>
                  <a:cxn ang="0">
                    <a:pos x="72" y="771"/>
                  </a:cxn>
                  <a:cxn ang="0">
                    <a:pos x="41" y="771"/>
                  </a:cxn>
                  <a:cxn ang="0">
                    <a:pos x="30" y="743"/>
                  </a:cxn>
                  <a:cxn ang="0">
                    <a:pos x="51" y="699"/>
                  </a:cxn>
                  <a:cxn ang="0">
                    <a:pos x="110" y="668"/>
                  </a:cxn>
                  <a:cxn ang="0">
                    <a:pos x="145" y="637"/>
                  </a:cxn>
                  <a:cxn ang="0">
                    <a:pos x="175" y="620"/>
                  </a:cxn>
                  <a:cxn ang="0">
                    <a:pos x="186" y="589"/>
                  </a:cxn>
                  <a:cxn ang="0">
                    <a:pos x="172" y="507"/>
                  </a:cxn>
                  <a:cxn ang="0">
                    <a:pos x="124" y="445"/>
                  </a:cxn>
                  <a:cxn ang="0">
                    <a:pos x="83" y="391"/>
                  </a:cxn>
                  <a:cxn ang="0">
                    <a:pos x="30" y="329"/>
                  </a:cxn>
                  <a:cxn ang="0">
                    <a:pos x="0" y="270"/>
                  </a:cxn>
                  <a:cxn ang="0">
                    <a:pos x="0" y="236"/>
                  </a:cxn>
                  <a:cxn ang="0">
                    <a:pos x="27" y="219"/>
                  </a:cxn>
                  <a:cxn ang="0">
                    <a:pos x="134" y="157"/>
                  </a:cxn>
                  <a:cxn ang="0">
                    <a:pos x="237" y="102"/>
                  </a:cxn>
                  <a:cxn ang="0">
                    <a:pos x="340" y="51"/>
                  </a:cxn>
                  <a:cxn ang="0">
                    <a:pos x="361" y="30"/>
                  </a:cxn>
                </a:cxnLst>
                <a:rect l="0" t="0" r="r" b="b"/>
                <a:pathLst>
                  <a:path w="474" h="771">
                    <a:moveTo>
                      <a:pt x="361" y="30"/>
                    </a:moveTo>
                    <a:lnTo>
                      <a:pt x="412" y="0"/>
                    </a:lnTo>
                    <a:lnTo>
                      <a:pt x="450" y="0"/>
                    </a:lnTo>
                    <a:lnTo>
                      <a:pt x="474" y="24"/>
                    </a:lnTo>
                    <a:lnTo>
                      <a:pt x="460" y="71"/>
                    </a:lnTo>
                    <a:lnTo>
                      <a:pt x="429" y="102"/>
                    </a:lnTo>
                    <a:lnTo>
                      <a:pt x="371" y="133"/>
                    </a:lnTo>
                    <a:lnTo>
                      <a:pt x="258" y="178"/>
                    </a:lnTo>
                    <a:lnTo>
                      <a:pt x="113" y="257"/>
                    </a:lnTo>
                    <a:lnTo>
                      <a:pt x="59" y="260"/>
                    </a:lnTo>
                    <a:lnTo>
                      <a:pt x="89" y="332"/>
                    </a:lnTo>
                    <a:lnTo>
                      <a:pt x="151" y="411"/>
                    </a:lnTo>
                    <a:lnTo>
                      <a:pt x="202" y="507"/>
                    </a:lnTo>
                    <a:lnTo>
                      <a:pt x="223" y="607"/>
                    </a:lnTo>
                    <a:lnTo>
                      <a:pt x="213" y="637"/>
                    </a:lnTo>
                    <a:lnTo>
                      <a:pt x="182" y="658"/>
                    </a:lnTo>
                    <a:lnTo>
                      <a:pt x="141" y="672"/>
                    </a:lnTo>
                    <a:lnTo>
                      <a:pt x="100" y="702"/>
                    </a:lnTo>
                    <a:lnTo>
                      <a:pt x="83" y="733"/>
                    </a:lnTo>
                    <a:lnTo>
                      <a:pt x="72" y="771"/>
                    </a:lnTo>
                    <a:lnTo>
                      <a:pt x="41" y="771"/>
                    </a:lnTo>
                    <a:lnTo>
                      <a:pt x="30" y="743"/>
                    </a:lnTo>
                    <a:lnTo>
                      <a:pt x="51" y="699"/>
                    </a:lnTo>
                    <a:lnTo>
                      <a:pt x="110" y="668"/>
                    </a:lnTo>
                    <a:lnTo>
                      <a:pt x="145" y="637"/>
                    </a:lnTo>
                    <a:lnTo>
                      <a:pt x="175" y="620"/>
                    </a:lnTo>
                    <a:lnTo>
                      <a:pt x="186" y="589"/>
                    </a:lnTo>
                    <a:lnTo>
                      <a:pt x="172" y="507"/>
                    </a:lnTo>
                    <a:lnTo>
                      <a:pt x="124" y="445"/>
                    </a:lnTo>
                    <a:lnTo>
                      <a:pt x="83" y="391"/>
                    </a:lnTo>
                    <a:lnTo>
                      <a:pt x="30" y="329"/>
                    </a:lnTo>
                    <a:lnTo>
                      <a:pt x="0" y="270"/>
                    </a:lnTo>
                    <a:lnTo>
                      <a:pt x="0" y="236"/>
                    </a:lnTo>
                    <a:lnTo>
                      <a:pt x="27" y="219"/>
                    </a:lnTo>
                    <a:lnTo>
                      <a:pt x="134" y="157"/>
                    </a:lnTo>
                    <a:lnTo>
                      <a:pt x="237" y="102"/>
                    </a:lnTo>
                    <a:lnTo>
                      <a:pt x="340" y="51"/>
                    </a:lnTo>
                    <a:lnTo>
                      <a:pt x="361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5000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03" name="Freeform 47"/>
              <p:cNvSpPr>
                <a:spLocks/>
              </p:cNvSpPr>
              <p:nvPr/>
            </p:nvSpPr>
            <p:spPr bwMode="auto">
              <a:xfrm>
                <a:off x="2305" y="2070"/>
                <a:ext cx="232" cy="461"/>
              </a:xfrm>
              <a:custGeom>
                <a:avLst/>
                <a:gdLst/>
                <a:ahLst/>
                <a:cxnLst>
                  <a:cxn ang="0">
                    <a:pos x="270" y="161"/>
                  </a:cxn>
                  <a:cxn ang="0">
                    <a:pos x="340" y="72"/>
                  </a:cxn>
                  <a:cxn ang="0">
                    <a:pos x="402" y="0"/>
                  </a:cxn>
                  <a:cxn ang="0">
                    <a:pos x="442" y="7"/>
                  </a:cxn>
                  <a:cxn ang="0">
                    <a:pos x="463" y="38"/>
                  </a:cxn>
                  <a:cxn ang="0">
                    <a:pos x="463" y="92"/>
                  </a:cxn>
                  <a:cxn ang="0">
                    <a:pos x="426" y="123"/>
                  </a:cxn>
                  <a:cxn ang="0">
                    <a:pos x="360" y="164"/>
                  </a:cxn>
                  <a:cxn ang="0">
                    <a:pos x="308" y="216"/>
                  </a:cxn>
                  <a:cxn ang="0">
                    <a:pos x="251" y="284"/>
                  </a:cxn>
                  <a:cxn ang="0">
                    <a:pos x="226" y="335"/>
                  </a:cxn>
                  <a:cxn ang="0">
                    <a:pos x="199" y="397"/>
                  </a:cxn>
                  <a:cxn ang="0">
                    <a:pos x="185" y="480"/>
                  </a:cxn>
                  <a:cxn ang="0">
                    <a:pos x="185" y="554"/>
                  </a:cxn>
                  <a:cxn ang="0">
                    <a:pos x="199" y="647"/>
                  </a:cxn>
                  <a:cxn ang="0">
                    <a:pos x="237" y="737"/>
                  </a:cxn>
                  <a:cxn ang="0">
                    <a:pos x="267" y="788"/>
                  </a:cxn>
                  <a:cxn ang="0">
                    <a:pos x="288" y="821"/>
                  </a:cxn>
                  <a:cxn ang="0">
                    <a:pos x="288" y="850"/>
                  </a:cxn>
                  <a:cxn ang="0">
                    <a:pos x="267" y="859"/>
                  </a:cxn>
                  <a:cxn ang="0">
                    <a:pos x="219" y="859"/>
                  </a:cxn>
                  <a:cxn ang="0">
                    <a:pos x="144" y="873"/>
                  </a:cxn>
                  <a:cxn ang="0">
                    <a:pos x="85" y="894"/>
                  </a:cxn>
                  <a:cxn ang="0">
                    <a:pos x="51" y="921"/>
                  </a:cxn>
                  <a:cxn ang="0">
                    <a:pos x="20" y="911"/>
                  </a:cxn>
                  <a:cxn ang="0">
                    <a:pos x="0" y="873"/>
                  </a:cxn>
                  <a:cxn ang="0">
                    <a:pos x="3" y="842"/>
                  </a:cxn>
                  <a:cxn ang="0">
                    <a:pos x="62" y="818"/>
                  </a:cxn>
                  <a:cxn ang="0">
                    <a:pos x="154" y="812"/>
                  </a:cxn>
                  <a:cxn ang="0">
                    <a:pos x="240" y="812"/>
                  </a:cxn>
                  <a:cxn ang="0">
                    <a:pos x="206" y="770"/>
                  </a:cxn>
                  <a:cxn ang="0">
                    <a:pos x="189" y="719"/>
                  </a:cxn>
                  <a:cxn ang="0">
                    <a:pos x="165" y="647"/>
                  </a:cxn>
                  <a:cxn ang="0">
                    <a:pos x="137" y="572"/>
                  </a:cxn>
                  <a:cxn ang="0">
                    <a:pos x="137" y="483"/>
                  </a:cxn>
                  <a:cxn ang="0">
                    <a:pos x="144" y="397"/>
                  </a:cxn>
                  <a:cxn ang="0">
                    <a:pos x="175" y="318"/>
                  </a:cxn>
                  <a:cxn ang="0">
                    <a:pos x="230" y="216"/>
                  </a:cxn>
                  <a:cxn ang="0">
                    <a:pos x="270" y="161"/>
                  </a:cxn>
                </a:cxnLst>
                <a:rect l="0" t="0" r="r" b="b"/>
                <a:pathLst>
                  <a:path w="463" h="921">
                    <a:moveTo>
                      <a:pt x="270" y="161"/>
                    </a:moveTo>
                    <a:lnTo>
                      <a:pt x="340" y="72"/>
                    </a:lnTo>
                    <a:lnTo>
                      <a:pt x="402" y="0"/>
                    </a:lnTo>
                    <a:lnTo>
                      <a:pt x="442" y="7"/>
                    </a:lnTo>
                    <a:lnTo>
                      <a:pt x="463" y="38"/>
                    </a:lnTo>
                    <a:lnTo>
                      <a:pt x="463" y="92"/>
                    </a:lnTo>
                    <a:lnTo>
                      <a:pt x="426" y="123"/>
                    </a:lnTo>
                    <a:lnTo>
                      <a:pt x="360" y="164"/>
                    </a:lnTo>
                    <a:lnTo>
                      <a:pt x="308" y="216"/>
                    </a:lnTo>
                    <a:lnTo>
                      <a:pt x="251" y="284"/>
                    </a:lnTo>
                    <a:lnTo>
                      <a:pt x="226" y="335"/>
                    </a:lnTo>
                    <a:lnTo>
                      <a:pt x="199" y="397"/>
                    </a:lnTo>
                    <a:lnTo>
                      <a:pt x="185" y="480"/>
                    </a:lnTo>
                    <a:lnTo>
                      <a:pt x="185" y="554"/>
                    </a:lnTo>
                    <a:lnTo>
                      <a:pt x="199" y="647"/>
                    </a:lnTo>
                    <a:lnTo>
                      <a:pt x="237" y="737"/>
                    </a:lnTo>
                    <a:lnTo>
                      <a:pt x="267" y="788"/>
                    </a:lnTo>
                    <a:lnTo>
                      <a:pt x="288" y="821"/>
                    </a:lnTo>
                    <a:lnTo>
                      <a:pt x="288" y="850"/>
                    </a:lnTo>
                    <a:lnTo>
                      <a:pt x="267" y="859"/>
                    </a:lnTo>
                    <a:lnTo>
                      <a:pt x="219" y="859"/>
                    </a:lnTo>
                    <a:lnTo>
                      <a:pt x="144" y="873"/>
                    </a:lnTo>
                    <a:lnTo>
                      <a:pt x="85" y="894"/>
                    </a:lnTo>
                    <a:lnTo>
                      <a:pt x="51" y="921"/>
                    </a:lnTo>
                    <a:lnTo>
                      <a:pt x="20" y="911"/>
                    </a:lnTo>
                    <a:lnTo>
                      <a:pt x="0" y="873"/>
                    </a:lnTo>
                    <a:lnTo>
                      <a:pt x="3" y="842"/>
                    </a:lnTo>
                    <a:lnTo>
                      <a:pt x="62" y="818"/>
                    </a:lnTo>
                    <a:lnTo>
                      <a:pt x="154" y="812"/>
                    </a:lnTo>
                    <a:lnTo>
                      <a:pt x="240" y="812"/>
                    </a:lnTo>
                    <a:lnTo>
                      <a:pt x="206" y="770"/>
                    </a:lnTo>
                    <a:lnTo>
                      <a:pt x="189" y="719"/>
                    </a:lnTo>
                    <a:lnTo>
                      <a:pt x="165" y="647"/>
                    </a:lnTo>
                    <a:lnTo>
                      <a:pt x="137" y="572"/>
                    </a:lnTo>
                    <a:lnTo>
                      <a:pt x="137" y="483"/>
                    </a:lnTo>
                    <a:lnTo>
                      <a:pt x="144" y="397"/>
                    </a:lnTo>
                    <a:lnTo>
                      <a:pt x="175" y="318"/>
                    </a:lnTo>
                    <a:lnTo>
                      <a:pt x="230" y="216"/>
                    </a:lnTo>
                    <a:lnTo>
                      <a:pt x="270" y="1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04" name="Freeform 48"/>
              <p:cNvSpPr>
                <a:spLocks/>
              </p:cNvSpPr>
              <p:nvPr/>
            </p:nvSpPr>
            <p:spPr bwMode="auto">
              <a:xfrm rot="333888">
                <a:off x="2532" y="1404"/>
                <a:ext cx="265" cy="14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305" name="Group 49"/>
              <p:cNvGrpSpPr>
                <a:grpSpLocks/>
              </p:cNvGrpSpPr>
              <p:nvPr/>
            </p:nvGrpSpPr>
            <p:grpSpPr bwMode="auto">
              <a:xfrm>
                <a:off x="2478" y="1920"/>
                <a:ext cx="210" cy="194"/>
                <a:chOff x="2478" y="1920"/>
                <a:chExt cx="210" cy="194"/>
              </a:xfrm>
            </p:grpSpPr>
            <p:sp>
              <p:nvSpPr>
                <p:cNvPr id="96306" name="Freeform 50"/>
                <p:cNvSpPr>
                  <a:spLocks/>
                </p:cNvSpPr>
                <p:nvPr/>
              </p:nvSpPr>
              <p:spPr bwMode="auto">
                <a:xfrm flipH="1">
                  <a:off x="2493" y="192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7" name="Freeform 51"/>
                <p:cNvSpPr>
                  <a:spLocks/>
                </p:cNvSpPr>
                <p:nvPr/>
              </p:nvSpPr>
              <p:spPr bwMode="auto">
                <a:xfrm rot="1713776" flipH="1">
                  <a:off x="2478" y="196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6356" name="Group 100"/>
          <p:cNvGrpSpPr>
            <a:grpSpLocks/>
          </p:cNvGrpSpPr>
          <p:nvPr/>
        </p:nvGrpSpPr>
        <p:grpSpPr bwMode="auto">
          <a:xfrm>
            <a:off x="3078163" y="3189288"/>
            <a:ext cx="3398837" cy="2714625"/>
            <a:chOff x="1824" y="2009"/>
            <a:chExt cx="2141" cy="1710"/>
          </a:xfrm>
        </p:grpSpPr>
        <p:sp>
          <p:nvSpPr>
            <p:cNvPr id="96278" name="AutoShape 22"/>
            <p:cNvSpPr>
              <a:spLocks noChangeArrowheads="1"/>
            </p:cNvSpPr>
            <p:nvPr/>
          </p:nvSpPr>
          <p:spPr bwMode="auto">
            <a:xfrm>
              <a:off x="1824" y="2009"/>
              <a:ext cx="1728" cy="564"/>
            </a:xfrm>
            <a:prstGeom prst="wedgeRoundRectCallout">
              <a:avLst>
                <a:gd name="adj1" fmla="val 39815"/>
                <a:gd name="adj2" fmla="val 8417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This lets me simulate the control hardware for testing</a:t>
              </a:r>
            </a:p>
          </p:txBody>
        </p:sp>
        <p:grpSp>
          <p:nvGrpSpPr>
            <p:cNvPr id="96345" name="Group 89"/>
            <p:cNvGrpSpPr>
              <a:grpSpLocks/>
            </p:cNvGrpSpPr>
            <p:nvPr/>
          </p:nvGrpSpPr>
          <p:grpSpPr bwMode="auto">
            <a:xfrm>
              <a:off x="3072" y="2592"/>
              <a:ext cx="893" cy="1127"/>
              <a:chOff x="2305" y="1404"/>
              <a:chExt cx="893" cy="1127"/>
            </a:xfrm>
          </p:grpSpPr>
          <p:sp>
            <p:nvSpPr>
              <p:cNvPr id="96346" name="Freeform 90"/>
              <p:cNvSpPr>
                <a:spLocks/>
              </p:cNvSpPr>
              <p:nvPr/>
            </p:nvSpPr>
            <p:spPr bwMode="auto">
              <a:xfrm>
                <a:off x="2548" y="2099"/>
                <a:ext cx="157" cy="417"/>
              </a:xfrm>
              <a:custGeom>
                <a:avLst/>
                <a:gdLst/>
                <a:ahLst/>
                <a:cxnLst>
                  <a:cxn ang="0">
                    <a:pos x="59" y="97"/>
                  </a:cxn>
                  <a:cxn ang="0">
                    <a:pos x="18" y="42"/>
                  </a:cxn>
                  <a:cxn ang="0">
                    <a:pos x="32" y="0"/>
                  </a:cxn>
                  <a:cxn ang="0">
                    <a:pos x="73" y="0"/>
                  </a:cxn>
                  <a:cxn ang="0">
                    <a:pos x="121" y="45"/>
                  </a:cxn>
                  <a:cxn ang="0">
                    <a:pos x="183" y="138"/>
                  </a:cxn>
                  <a:cxn ang="0">
                    <a:pos x="217" y="227"/>
                  </a:cxn>
                  <a:cxn ang="0">
                    <a:pos x="248" y="313"/>
                  </a:cxn>
                  <a:cxn ang="0">
                    <a:pos x="258" y="391"/>
                  </a:cxn>
                  <a:cxn ang="0">
                    <a:pos x="255" y="432"/>
                  </a:cxn>
                  <a:cxn ang="0">
                    <a:pos x="224" y="484"/>
                  </a:cxn>
                  <a:cxn ang="0">
                    <a:pos x="172" y="621"/>
                  </a:cxn>
                  <a:cxn ang="0">
                    <a:pos x="114" y="699"/>
                  </a:cxn>
                  <a:cxn ang="0">
                    <a:pos x="100" y="734"/>
                  </a:cxn>
                  <a:cxn ang="0">
                    <a:pos x="155" y="740"/>
                  </a:cxn>
                  <a:cxn ang="0">
                    <a:pos x="227" y="740"/>
                  </a:cxn>
                  <a:cxn ang="0">
                    <a:pos x="316" y="771"/>
                  </a:cxn>
                  <a:cxn ang="0">
                    <a:pos x="310" y="795"/>
                  </a:cxn>
                  <a:cxn ang="0">
                    <a:pos x="296" y="822"/>
                  </a:cxn>
                  <a:cxn ang="0">
                    <a:pos x="269" y="836"/>
                  </a:cxn>
                  <a:cxn ang="0">
                    <a:pos x="213" y="816"/>
                  </a:cxn>
                  <a:cxn ang="0">
                    <a:pos x="155" y="785"/>
                  </a:cxn>
                  <a:cxn ang="0">
                    <a:pos x="73" y="781"/>
                  </a:cxn>
                  <a:cxn ang="0">
                    <a:pos x="21" y="792"/>
                  </a:cxn>
                  <a:cxn ang="0">
                    <a:pos x="0" y="775"/>
                  </a:cxn>
                  <a:cxn ang="0">
                    <a:pos x="0" y="751"/>
                  </a:cxn>
                  <a:cxn ang="0">
                    <a:pos x="29" y="724"/>
                  </a:cxn>
                  <a:cxn ang="0">
                    <a:pos x="73" y="678"/>
                  </a:cxn>
                  <a:cxn ang="0">
                    <a:pos x="151" y="565"/>
                  </a:cxn>
                  <a:cxn ang="0">
                    <a:pos x="186" y="467"/>
                  </a:cxn>
                  <a:cxn ang="0">
                    <a:pos x="196" y="370"/>
                  </a:cxn>
                  <a:cxn ang="0">
                    <a:pos x="193" y="319"/>
                  </a:cxn>
                  <a:cxn ang="0">
                    <a:pos x="166" y="227"/>
                  </a:cxn>
                  <a:cxn ang="0">
                    <a:pos x="94" y="127"/>
                  </a:cxn>
                  <a:cxn ang="0">
                    <a:pos x="42" y="76"/>
                  </a:cxn>
                  <a:cxn ang="0">
                    <a:pos x="59" y="97"/>
                  </a:cxn>
                </a:cxnLst>
                <a:rect l="0" t="0" r="r" b="b"/>
                <a:pathLst>
                  <a:path w="316" h="836">
                    <a:moveTo>
                      <a:pt x="59" y="97"/>
                    </a:moveTo>
                    <a:lnTo>
                      <a:pt x="18" y="42"/>
                    </a:lnTo>
                    <a:lnTo>
                      <a:pt x="32" y="0"/>
                    </a:lnTo>
                    <a:lnTo>
                      <a:pt x="73" y="0"/>
                    </a:lnTo>
                    <a:lnTo>
                      <a:pt x="121" y="45"/>
                    </a:lnTo>
                    <a:lnTo>
                      <a:pt x="183" y="138"/>
                    </a:lnTo>
                    <a:lnTo>
                      <a:pt x="217" y="227"/>
                    </a:lnTo>
                    <a:lnTo>
                      <a:pt x="248" y="313"/>
                    </a:lnTo>
                    <a:lnTo>
                      <a:pt x="258" y="391"/>
                    </a:lnTo>
                    <a:lnTo>
                      <a:pt x="255" y="432"/>
                    </a:lnTo>
                    <a:lnTo>
                      <a:pt x="224" y="484"/>
                    </a:lnTo>
                    <a:lnTo>
                      <a:pt x="172" y="621"/>
                    </a:lnTo>
                    <a:lnTo>
                      <a:pt x="114" y="699"/>
                    </a:lnTo>
                    <a:lnTo>
                      <a:pt x="100" y="734"/>
                    </a:lnTo>
                    <a:lnTo>
                      <a:pt x="155" y="740"/>
                    </a:lnTo>
                    <a:lnTo>
                      <a:pt x="227" y="740"/>
                    </a:lnTo>
                    <a:lnTo>
                      <a:pt x="316" y="771"/>
                    </a:lnTo>
                    <a:lnTo>
                      <a:pt x="310" y="795"/>
                    </a:lnTo>
                    <a:lnTo>
                      <a:pt x="296" y="822"/>
                    </a:lnTo>
                    <a:lnTo>
                      <a:pt x="269" y="836"/>
                    </a:lnTo>
                    <a:lnTo>
                      <a:pt x="213" y="816"/>
                    </a:lnTo>
                    <a:lnTo>
                      <a:pt x="155" y="785"/>
                    </a:lnTo>
                    <a:lnTo>
                      <a:pt x="73" y="781"/>
                    </a:lnTo>
                    <a:lnTo>
                      <a:pt x="21" y="792"/>
                    </a:lnTo>
                    <a:lnTo>
                      <a:pt x="0" y="775"/>
                    </a:lnTo>
                    <a:lnTo>
                      <a:pt x="0" y="751"/>
                    </a:lnTo>
                    <a:lnTo>
                      <a:pt x="29" y="724"/>
                    </a:lnTo>
                    <a:lnTo>
                      <a:pt x="73" y="678"/>
                    </a:lnTo>
                    <a:lnTo>
                      <a:pt x="151" y="565"/>
                    </a:lnTo>
                    <a:lnTo>
                      <a:pt x="186" y="467"/>
                    </a:lnTo>
                    <a:lnTo>
                      <a:pt x="196" y="370"/>
                    </a:lnTo>
                    <a:lnTo>
                      <a:pt x="193" y="319"/>
                    </a:lnTo>
                    <a:lnTo>
                      <a:pt x="166" y="227"/>
                    </a:lnTo>
                    <a:lnTo>
                      <a:pt x="94" y="127"/>
                    </a:lnTo>
                    <a:lnTo>
                      <a:pt x="42" y="76"/>
                    </a:lnTo>
                    <a:lnTo>
                      <a:pt x="5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47" name="Freeform 91"/>
              <p:cNvSpPr>
                <a:spLocks/>
              </p:cNvSpPr>
              <p:nvPr/>
            </p:nvSpPr>
            <p:spPr bwMode="auto">
              <a:xfrm>
                <a:off x="2553" y="1451"/>
                <a:ext cx="260" cy="252"/>
              </a:xfrm>
              <a:custGeom>
                <a:avLst/>
                <a:gdLst/>
                <a:ahLst/>
                <a:cxnLst>
                  <a:cxn ang="0">
                    <a:pos x="107" y="23"/>
                  </a:cxn>
                  <a:cxn ang="0">
                    <a:pos x="164" y="0"/>
                  </a:cxn>
                  <a:cxn ang="0">
                    <a:pos x="206" y="17"/>
                  </a:cxn>
                  <a:cxn ang="0">
                    <a:pos x="250" y="71"/>
                  </a:cxn>
                  <a:cxn ang="0">
                    <a:pos x="279" y="150"/>
                  </a:cxn>
                  <a:cxn ang="0">
                    <a:pos x="282" y="206"/>
                  </a:cxn>
                  <a:cxn ang="0">
                    <a:pos x="285" y="277"/>
                  </a:cxn>
                  <a:cxn ang="0">
                    <a:pos x="470" y="274"/>
                  </a:cxn>
                  <a:cxn ang="0">
                    <a:pos x="519" y="284"/>
                  </a:cxn>
                  <a:cxn ang="0">
                    <a:pos x="512" y="318"/>
                  </a:cxn>
                  <a:cxn ang="0">
                    <a:pos x="413" y="304"/>
                  </a:cxn>
                  <a:cxn ang="0">
                    <a:pos x="282" y="325"/>
                  </a:cxn>
                  <a:cxn ang="0">
                    <a:pos x="255" y="396"/>
                  </a:cxn>
                  <a:cxn ang="0">
                    <a:pos x="217" y="458"/>
                  </a:cxn>
                  <a:cxn ang="0">
                    <a:pos x="172" y="482"/>
                  </a:cxn>
                  <a:cxn ang="0">
                    <a:pos x="124" y="503"/>
                  </a:cxn>
                  <a:cxn ang="0">
                    <a:pos x="89" y="490"/>
                  </a:cxn>
                  <a:cxn ang="0">
                    <a:pos x="41" y="434"/>
                  </a:cxn>
                  <a:cxn ang="0">
                    <a:pos x="7" y="366"/>
                  </a:cxn>
                  <a:cxn ang="0">
                    <a:pos x="0" y="308"/>
                  </a:cxn>
                  <a:cxn ang="0">
                    <a:pos x="18" y="191"/>
                  </a:cxn>
                  <a:cxn ang="0">
                    <a:pos x="59" y="103"/>
                  </a:cxn>
                  <a:cxn ang="0">
                    <a:pos x="89" y="51"/>
                  </a:cxn>
                  <a:cxn ang="0">
                    <a:pos x="127" y="20"/>
                  </a:cxn>
                  <a:cxn ang="0">
                    <a:pos x="107" y="23"/>
                  </a:cxn>
                </a:cxnLst>
                <a:rect l="0" t="0" r="r" b="b"/>
                <a:pathLst>
                  <a:path w="519" h="503">
                    <a:moveTo>
                      <a:pt x="107" y="23"/>
                    </a:moveTo>
                    <a:lnTo>
                      <a:pt x="164" y="0"/>
                    </a:lnTo>
                    <a:lnTo>
                      <a:pt x="206" y="17"/>
                    </a:lnTo>
                    <a:lnTo>
                      <a:pt x="250" y="71"/>
                    </a:lnTo>
                    <a:lnTo>
                      <a:pt x="279" y="150"/>
                    </a:lnTo>
                    <a:lnTo>
                      <a:pt x="282" y="206"/>
                    </a:lnTo>
                    <a:lnTo>
                      <a:pt x="285" y="277"/>
                    </a:lnTo>
                    <a:lnTo>
                      <a:pt x="470" y="274"/>
                    </a:lnTo>
                    <a:lnTo>
                      <a:pt x="519" y="284"/>
                    </a:lnTo>
                    <a:lnTo>
                      <a:pt x="512" y="318"/>
                    </a:lnTo>
                    <a:lnTo>
                      <a:pt x="413" y="304"/>
                    </a:lnTo>
                    <a:lnTo>
                      <a:pt x="282" y="325"/>
                    </a:lnTo>
                    <a:lnTo>
                      <a:pt x="255" y="396"/>
                    </a:lnTo>
                    <a:lnTo>
                      <a:pt x="217" y="458"/>
                    </a:lnTo>
                    <a:lnTo>
                      <a:pt x="172" y="482"/>
                    </a:lnTo>
                    <a:lnTo>
                      <a:pt x="124" y="503"/>
                    </a:lnTo>
                    <a:lnTo>
                      <a:pt x="89" y="490"/>
                    </a:lnTo>
                    <a:lnTo>
                      <a:pt x="41" y="434"/>
                    </a:lnTo>
                    <a:lnTo>
                      <a:pt x="7" y="366"/>
                    </a:lnTo>
                    <a:lnTo>
                      <a:pt x="0" y="308"/>
                    </a:lnTo>
                    <a:lnTo>
                      <a:pt x="18" y="191"/>
                    </a:lnTo>
                    <a:lnTo>
                      <a:pt x="59" y="103"/>
                    </a:lnTo>
                    <a:lnTo>
                      <a:pt x="89" y="51"/>
                    </a:lnTo>
                    <a:lnTo>
                      <a:pt x="127" y="20"/>
                    </a:lnTo>
                    <a:lnTo>
                      <a:pt x="107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48" name="Freeform 92"/>
              <p:cNvSpPr>
                <a:spLocks/>
              </p:cNvSpPr>
              <p:nvPr/>
            </p:nvSpPr>
            <p:spPr bwMode="auto">
              <a:xfrm>
                <a:off x="2667" y="1682"/>
                <a:ext cx="531" cy="9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89" y="89"/>
                  </a:cxn>
                  <a:cxn ang="0">
                    <a:pos x="279" y="76"/>
                  </a:cxn>
                  <a:cxn ang="0">
                    <a:pos x="436" y="62"/>
                  </a:cxn>
                  <a:cxn ang="0">
                    <a:pos x="612" y="35"/>
                  </a:cxn>
                  <a:cxn ang="0">
                    <a:pos x="742" y="31"/>
                  </a:cxn>
                  <a:cxn ang="0">
                    <a:pos x="914" y="11"/>
                  </a:cxn>
                  <a:cxn ang="0">
                    <a:pos x="1059" y="0"/>
                  </a:cxn>
                  <a:cxn ang="0">
                    <a:pos x="1062" y="21"/>
                  </a:cxn>
                  <a:cxn ang="0">
                    <a:pos x="1027" y="48"/>
                  </a:cxn>
                  <a:cxn ang="0">
                    <a:pos x="897" y="48"/>
                  </a:cxn>
                  <a:cxn ang="0">
                    <a:pos x="908" y="82"/>
                  </a:cxn>
                  <a:cxn ang="0">
                    <a:pos x="890" y="123"/>
                  </a:cxn>
                  <a:cxn ang="0">
                    <a:pos x="856" y="150"/>
                  </a:cxn>
                  <a:cxn ang="0">
                    <a:pos x="801" y="150"/>
                  </a:cxn>
                  <a:cxn ang="0">
                    <a:pos x="756" y="136"/>
                  </a:cxn>
                  <a:cxn ang="0">
                    <a:pos x="739" y="92"/>
                  </a:cxn>
                  <a:cxn ang="0">
                    <a:pos x="739" y="65"/>
                  </a:cxn>
                  <a:cxn ang="0">
                    <a:pos x="616" y="68"/>
                  </a:cxn>
                  <a:cxn ang="0">
                    <a:pos x="564" y="82"/>
                  </a:cxn>
                  <a:cxn ang="0">
                    <a:pos x="460" y="109"/>
                  </a:cxn>
                  <a:cxn ang="0">
                    <a:pos x="313" y="127"/>
                  </a:cxn>
                  <a:cxn ang="0">
                    <a:pos x="189" y="130"/>
                  </a:cxn>
                  <a:cxn ang="0">
                    <a:pos x="107" y="147"/>
                  </a:cxn>
                  <a:cxn ang="0">
                    <a:pos x="32" y="188"/>
                  </a:cxn>
                  <a:cxn ang="0">
                    <a:pos x="0" y="147"/>
                  </a:cxn>
                  <a:cxn ang="0">
                    <a:pos x="21" y="109"/>
                  </a:cxn>
                  <a:cxn ang="0">
                    <a:pos x="38" y="100"/>
                  </a:cxn>
                  <a:cxn ang="0">
                    <a:pos x="0" y="120"/>
                  </a:cxn>
                </a:cxnLst>
                <a:rect l="0" t="0" r="r" b="b"/>
                <a:pathLst>
                  <a:path w="1062" h="188">
                    <a:moveTo>
                      <a:pt x="0" y="120"/>
                    </a:moveTo>
                    <a:lnTo>
                      <a:pt x="89" y="89"/>
                    </a:lnTo>
                    <a:lnTo>
                      <a:pt x="279" y="76"/>
                    </a:lnTo>
                    <a:lnTo>
                      <a:pt x="436" y="62"/>
                    </a:lnTo>
                    <a:lnTo>
                      <a:pt x="612" y="35"/>
                    </a:lnTo>
                    <a:lnTo>
                      <a:pt x="742" y="31"/>
                    </a:lnTo>
                    <a:lnTo>
                      <a:pt x="914" y="11"/>
                    </a:lnTo>
                    <a:lnTo>
                      <a:pt x="1059" y="0"/>
                    </a:lnTo>
                    <a:lnTo>
                      <a:pt x="1062" y="21"/>
                    </a:lnTo>
                    <a:lnTo>
                      <a:pt x="1027" y="48"/>
                    </a:lnTo>
                    <a:lnTo>
                      <a:pt x="897" y="48"/>
                    </a:lnTo>
                    <a:lnTo>
                      <a:pt x="908" y="82"/>
                    </a:lnTo>
                    <a:lnTo>
                      <a:pt x="890" y="123"/>
                    </a:lnTo>
                    <a:lnTo>
                      <a:pt x="856" y="150"/>
                    </a:lnTo>
                    <a:lnTo>
                      <a:pt x="801" y="150"/>
                    </a:lnTo>
                    <a:lnTo>
                      <a:pt x="756" y="136"/>
                    </a:lnTo>
                    <a:lnTo>
                      <a:pt x="739" y="92"/>
                    </a:lnTo>
                    <a:lnTo>
                      <a:pt x="739" y="65"/>
                    </a:lnTo>
                    <a:lnTo>
                      <a:pt x="616" y="68"/>
                    </a:lnTo>
                    <a:lnTo>
                      <a:pt x="564" y="82"/>
                    </a:lnTo>
                    <a:lnTo>
                      <a:pt x="460" y="109"/>
                    </a:lnTo>
                    <a:lnTo>
                      <a:pt x="313" y="127"/>
                    </a:lnTo>
                    <a:lnTo>
                      <a:pt x="189" y="130"/>
                    </a:lnTo>
                    <a:lnTo>
                      <a:pt x="107" y="147"/>
                    </a:lnTo>
                    <a:lnTo>
                      <a:pt x="32" y="188"/>
                    </a:lnTo>
                    <a:lnTo>
                      <a:pt x="0" y="147"/>
                    </a:lnTo>
                    <a:lnTo>
                      <a:pt x="21" y="109"/>
                    </a:lnTo>
                    <a:lnTo>
                      <a:pt x="38" y="100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49" name="Freeform 93"/>
              <p:cNvSpPr>
                <a:spLocks/>
              </p:cNvSpPr>
              <p:nvPr/>
            </p:nvSpPr>
            <p:spPr bwMode="auto">
              <a:xfrm>
                <a:off x="2501" y="1704"/>
                <a:ext cx="208" cy="431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236" y="10"/>
                  </a:cxn>
                  <a:cxn ang="0">
                    <a:pos x="298" y="10"/>
                  </a:cxn>
                  <a:cxn ang="0">
                    <a:pos x="381" y="50"/>
                  </a:cxn>
                  <a:cxn ang="0">
                    <a:pos x="411" y="133"/>
                  </a:cxn>
                  <a:cxn ang="0">
                    <a:pos x="415" y="246"/>
                  </a:cxn>
                  <a:cxn ang="0">
                    <a:pos x="384" y="372"/>
                  </a:cxn>
                  <a:cxn ang="0">
                    <a:pos x="329" y="493"/>
                  </a:cxn>
                  <a:cxn ang="0">
                    <a:pos x="288" y="595"/>
                  </a:cxn>
                  <a:cxn ang="0">
                    <a:pos x="246" y="739"/>
                  </a:cxn>
                  <a:cxn ang="0">
                    <a:pos x="198" y="825"/>
                  </a:cxn>
                  <a:cxn ang="0">
                    <a:pos x="137" y="863"/>
                  </a:cxn>
                  <a:cxn ang="0">
                    <a:pos x="85" y="863"/>
                  </a:cxn>
                  <a:cxn ang="0">
                    <a:pos x="24" y="825"/>
                  </a:cxn>
                  <a:cxn ang="0">
                    <a:pos x="0" y="769"/>
                  </a:cxn>
                  <a:cxn ang="0">
                    <a:pos x="0" y="680"/>
                  </a:cxn>
                  <a:cxn ang="0">
                    <a:pos x="34" y="564"/>
                  </a:cxn>
                  <a:cxn ang="0">
                    <a:pos x="62" y="404"/>
                  </a:cxn>
                  <a:cxn ang="0">
                    <a:pos x="71" y="205"/>
                  </a:cxn>
                  <a:cxn ang="0">
                    <a:pos x="55" y="55"/>
                  </a:cxn>
                  <a:cxn ang="0">
                    <a:pos x="106" y="3"/>
                  </a:cxn>
                  <a:cxn ang="0">
                    <a:pos x="185" y="0"/>
                  </a:cxn>
                </a:cxnLst>
                <a:rect l="0" t="0" r="r" b="b"/>
                <a:pathLst>
                  <a:path w="415" h="863">
                    <a:moveTo>
                      <a:pt x="185" y="0"/>
                    </a:moveTo>
                    <a:lnTo>
                      <a:pt x="236" y="10"/>
                    </a:lnTo>
                    <a:lnTo>
                      <a:pt x="298" y="10"/>
                    </a:lnTo>
                    <a:lnTo>
                      <a:pt x="381" y="50"/>
                    </a:lnTo>
                    <a:lnTo>
                      <a:pt x="411" y="133"/>
                    </a:lnTo>
                    <a:lnTo>
                      <a:pt x="415" y="246"/>
                    </a:lnTo>
                    <a:lnTo>
                      <a:pt x="384" y="372"/>
                    </a:lnTo>
                    <a:lnTo>
                      <a:pt x="329" y="493"/>
                    </a:lnTo>
                    <a:lnTo>
                      <a:pt x="288" y="595"/>
                    </a:lnTo>
                    <a:lnTo>
                      <a:pt x="246" y="739"/>
                    </a:lnTo>
                    <a:lnTo>
                      <a:pt x="198" y="825"/>
                    </a:lnTo>
                    <a:lnTo>
                      <a:pt x="137" y="863"/>
                    </a:lnTo>
                    <a:lnTo>
                      <a:pt x="85" y="863"/>
                    </a:lnTo>
                    <a:lnTo>
                      <a:pt x="24" y="825"/>
                    </a:lnTo>
                    <a:lnTo>
                      <a:pt x="0" y="769"/>
                    </a:lnTo>
                    <a:lnTo>
                      <a:pt x="0" y="680"/>
                    </a:lnTo>
                    <a:lnTo>
                      <a:pt x="34" y="564"/>
                    </a:lnTo>
                    <a:lnTo>
                      <a:pt x="62" y="404"/>
                    </a:lnTo>
                    <a:lnTo>
                      <a:pt x="71" y="205"/>
                    </a:lnTo>
                    <a:lnTo>
                      <a:pt x="55" y="55"/>
                    </a:lnTo>
                    <a:lnTo>
                      <a:pt x="106" y="3"/>
                    </a:lnTo>
                    <a:lnTo>
                      <a:pt x="18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50" name="Freeform 94"/>
              <p:cNvSpPr>
                <a:spLocks/>
              </p:cNvSpPr>
              <p:nvPr/>
            </p:nvSpPr>
            <p:spPr bwMode="auto">
              <a:xfrm>
                <a:off x="2316" y="1721"/>
                <a:ext cx="237" cy="386"/>
              </a:xfrm>
              <a:custGeom>
                <a:avLst/>
                <a:gdLst/>
                <a:ahLst/>
                <a:cxnLst>
                  <a:cxn ang="0">
                    <a:pos x="361" y="30"/>
                  </a:cxn>
                  <a:cxn ang="0">
                    <a:pos x="412" y="0"/>
                  </a:cxn>
                  <a:cxn ang="0">
                    <a:pos x="450" y="0"/>
                  </a:cxn>
                  <a:cxn ang="0">
                    <a:pos x="474" y="24"/>
                  </a:cxn>
                  <a:cxn ang="0">
                    <a:pos x="460" y="71"/>
                  </a:cxn>
                  <a:cxn ang="0">
                    <a:pos x="429" y="102"/>
                  </a:cxn>
                  <a:cxn ang="0">
                    <a:pos x="371" y="133"/>
                  </a:cxn>
                  <a:cxn ang="0">
                    <a:pos x="258" y="178"/>
                  </a:cxn>
                  <a:cxn ang="0">
                    <a:pos x="113" y="257"/>
                  </a:cxn>
                  <a:cxn ang="0">
                    <a:pos x="59" y="260"/>
                  </a:cxn>
                  <a:cxn ang="0">
                    <a:pos x="89" y="332"/>
                  </a:cxn>
                  <a:cxn ang="0">
                    <a:pos x="151" y="411"/>
                  </a:cxn>
                  <a:cxn ang="0">
                    <a:pos x="202" y="507"/>
                  </a:cxn>
                  <a:cxn ang="0">
                    <a:pos x="223" y="607"/>
                  </a:cxn>
                  <a:cxn ang="0">
                    <a:pos x="213" y="637"/>
                  </a:cxn>
                  <a:cxn ang="0">
                    <a:pos x="182" y="658"/>
                  </a:cxn>
                  <a:cxn ang="0">
                    <a:pos x="141" y="672"/>
                  </a:cxn>
                  <a:cxn ang="0">
                    <a:pos x="100" y="702"/>
                  </a:cxn>
                  <a:cxn ang="0">
                    <a:pos x="83" y="733"/>
                  </a:cxn>
                  <a:cxn ang="0">
                    <a:pos x="72" y="771"/>
                  </a:cxn>
                  <a:cxn ang="0">
                    <a:pos x="41" y="771"/>
                  </a:cxn>
                  <a:cxn ang="0">
                    <a:pos x="30" y="743"/>
                  </a:cxn>
                  <a:cxn ang="0">
                    <a:pos x="51" y="699"/>
                  </a:cxn>
                  <a:cxn ang="0">
                    <a:pos x="110" y="668"/>
                  </a:cxn>
                  <a:cxn ang="0">
                    <a:pos x="145" y="637"/>
                  </a:cxn>
                  <a:cxn ang="0">
                    <a:pos x="175" y="620"/>
                  </a:cxn>
                  <a:cxn ang="0">
                    <a:pos x="186" y="589"/>
                  </a:cxn>
                  <a:cxn ang="0">
                    <a:pos x="172" y="507"/>
                  </a:cxn>
                  <a:cxn ang="0">
                    <a:pos x="124" y="445"/>
                  </a:cxn>
                  <a:cxn ang="0">
                    <a:pos x="83" y="391"/>
                  </a:cxn>
                  <a:cxn ang="0">
                    <a:pos x="30" y="329"/>
                  </a:cxn>
                  <a:cxn ang="0">
                    <a:pos x="0" y="270"/>
                  </a:cxn>
                  <a:cxn ang="0">
                    <a:pos x="0" y="236"/>
                  </a:cxn>
                  <a:cxn ang="0">
                    <a:pos x="27" y="219"/>
                  </a:cxn>
                  <a:cxn ang="0">
                    <a:pos x="134" y="157"/>
                  </a:cxn>
                  <a:cxn ang="0">
                    <a:pos x="237" y="102"/>
                  </a:cxn>
                  <a:cxn ang="0">
                    <a:pos x="340" y="51"/>
                  </a:cxn>
                  <a:cxn ang="0">
                    <a:pos x="361" y="30"/>
                  </a:cxn>
                </a:cxnLst>
                <a:rect l="0" t="0" r="r" b="b"/>
                <a:pathLst>
                  <a:path w="474" h="771">
                    <a:moveTo>
                      <a:pt x="361" y="30"/>
                    </a:moveTo>
                    <a:lnTo>
                      <a:pt x="412" y="0"/>
                    </a:lnTo>
                    <a:lnTo>
                      <a:pt x="450" y="0"/>
                    </a:lnTo>
                    <a:lnTo>
                      <a:pt x="474" y="24"/>
                    </a:lnTo>
                    <a:lnTo>
                      <a:pt x="460" y="71"/>
                    </a:lnTo>
                    <a:lnTo>
                      <a:pt x="429" y="102"/>
                    </a:lnTo>
                    <a:lnTo>
                      <a:pt x="371" y="133"/>
                    </a:lnTo>
                    <a:lnTo>
                      <a:pt x="258" y="178"/>
                    </a:lnTo>
                    <a:lnTo>
                      <a:pt x="113" y="257"/>
                    </a:lnTo>
                    <a:lnTo>
                      <a:pt x="59" y="260"/>
                    </a:lnTo>
                    <a:lnTo>
                      <a:pt x="89" y="332"/>
                    </a:lnTo>
                    <a:lnTo>
                      <a:pt x="151" y="411"/>
                    </a:lnTo>
                    <a:lnTo>
                      <a:pt x="202" y="507"/>
                    </a:lnTo>
                    <a:lnTo>
                      <a:pt x="223" y="607"/>
                    </a:lnTo>
                    <a:lnTo>
                      <a:pt x="213" y="637"/>
                    </a:lnTo>
                    <a:lnTo>
                      <a:pt x="182" y="658"/>
                    </a:lnTo>
                    <a:lnTo>
                      <a:pt x="141" y="672"/>
                    </a:lnTo>
                    <a:lnTo>
                      <a:pt x="100" y="702"/>
                    </a:lnTo>
                    <a:lnTo>
                      <a:pt x="83" y="733"/>
                    </a:lnTo>
                    <a:lnTo>
                      <a:pt x="72" y="771"/>
                    </a:lnTo>
                    <a:lnTo>
                      <a:pt x="41" y="771"/>
                    </a:lnTo>
                    <a:lnTo>
                      <a:pt x="30" y="743"/>
                    </a:lnTo>
                    <a:lnTo>
                      <a:pt x="51" y="699"/>
                    </a:lnTo>
                    <a:lnTo>
                      <a:pt x="110" y="668"/>
                    </a:lnTo>
                    <a:lnTo>
                      <a:pt x="145" y="637"/>
                    </a:lnTo>
                    <a:lnTo>
                      <a:pt x="175" y="620"/>
                    </a:lnTo>
                    <a:lnTo>
                      <a:pt x="186" y="589"/>
                    </a:lnTo>
                    <a:lnTo>
                      <a:pt x="172" y="507"/>
                    </a:lnTo>
                    <a:lnTo>
                      <a:pt x="124" y="445"/>
                    </a:lnTo>
                    <a:lnTo>
                      <a:pt x="83" y="391"/>
                    </a:lnTo>
                    <a:lnTo>
                      <a:pt x="30" y="329"/>
                    </a:lnTo>
                    <a:lnTo>
                      <a:pt x="0" y="270"/>
                    </a:lnTo>
                    <a:lnTo>
                      <a:pt x="0" y="236"/>
                    </a:lnTo>
                    <a:lnTo>
                      <a:pt x="27" y="219"/>
                    </a:lnTo>
                    <a:lnTo>
                      <a:pt x="134" y="157"/>
                    </a:lnTo>
                    <a:lnTo>
                      <a:pt x="237" y="102"/>
                    </a:lnTo>
                    <a:lnTo>
                      <a:pt x="340" y="51"/>
                    </a:lnTo>
                    <a:lnTo>
                      <a:pt x="361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5000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51" name="Freeform 95"/>
              <p:cNvSpPr>
                <a:spLocks/>
              </p:cNvSpPr>
              <p:nvPr/>
            </p:nvSpPr>
            <p:spPr bwMode="auto">
              <a:xfrm>
                <a:off x="2305" y="2070"/>
                <a:ext cx="232" cy="461"/>
              </a:xfrm>
              <a:custGeom>
                <a:avLst/>
                <a:gdLst/>
                <a:ahLst/>
                <a:cxnLst>
                  <a:cxn ang="0">
                    <a:pos x="270" y="161"/>
                  </a:cxn>
                  <a:cxn ang="0">
                    <a:pos x="340" y="72"/>
                  </a:cxn>
                  <a:cxn ang="0">
                    <a:pos x="402" y="0"/>
                  </a:cxn>
                  <a:cxn ang="0">
                    <a:pos x="442" y="7"/>
                  </a:cxn>
                  <a:cxn ang="0">
                    <a:pos x="463" y="38"/>
                  </a:cxn>
                  <a:cxn ang="0">
                    <a:pos x="463" y="92"/>
                  </a:cxn>
                  <a:cxn ang="0">
                    <a:pos x="426" y="123"/>
                  </a:cxn>
                  <a:cxn ang="0">
                    <a:pos x="360" y="164"/>
                  </a:cxn>
                  <a:cxn ang="0">
                    <a:pos x="308" y="216"/>
                  </a:cxn>
                  <a:cxn ang="0">
                    <a:pos x="251" y="284"/>
                  </a:cxn>
                  <a:cxn ang="0">
                    <a:pos x="226" y="335"/>
                  </a:cxn>
                  <a:cxn ang="0">
                    <a:pos x="199" y="397"/>
                  </a:cxn>
                  <a:cxn ang="0">
                    <a:pos x="185" y="480"/>
                  </a:cxn>
                  <a:cxn ang="0">
                    <a:pos x="185" y="554"/>
                  </a:cxn>
                  <a:cxn ang="0">
                    <a:pos x="199" y="647"/>
                  </a:cxn>
                  <a:cxn ang="0">
                    <a:pos x="237" y="737"/>
                  </a:cxn>
                  <a:cxn ang="0">
                    <a:pos x="267" y="788"/>
                  </a:cxn>
                  <a:cxn ang="0">
                    <a:pos x="288" y="821"/>
                  </a:cxn>
                  <a:cxn ang="0">
                    <a:pos x="288" y="850"/>
                  </a:cxn>
                  <a:cxn ang="0">
                    <a:pos x="267" y="859"/>
                  </a:cxn>
                  <a:cxn ang="0">
                    <a:pos x="219" y="859"/>
                  </a:cxn>
                  <a:cxn ang="0">
                    <a:pos x="144" y="873"/>
                  </a:cxn>
                  <a:cxn ang="0">
                    <a:pos x="85" y="894"/>
                  </a:cxn>
                  <a:cxn ang="0">
                    <a:pos x="51" y="921"/>
                  </a:cxn>
                  <a:cxn ang="0">
                    <a:pos x="20" y="911"/>
                  </a:cxn>
                  <a:cxn ang="0">
                    <a:pos x="0" y="873"/>
                  </a:cxn>
                  <a:cxn ang="0">
                    <a:pos x="3" y="842"/>
                  </a:cxn>
                  <a:cxn ang="0">
                    <a:pos x="62" y="818"/>
                  </a:cxn>
                  <a:cxn ang="0">
                    <a:pos x="154" y="812"/>
                  </a:cxn>
                  <a:cxn ang="0">
                    <a:pos x="240" y="812"/>
                  </a:cxn>
                  <a:cxn ang="0">
                    <a:pos x="206" y="770"/>
                  </a:cxn>
                  <a:cxn ang="0">
                    <a:pos x="189" y="719"/>
                  </a:cxn>
                  <a:cxn ang="0">
                    <a:pos x="165" y="647"/>
                  </a:cxn>
                  <a:cxn ang="0">
                    <a:pos x="137" y="572"/>
                  </a:cxn>
                  <a:cxn ang="0">
                    <a:pos x="137" y="483"/>
                  </a:cxn>
                  <a:cxn ang="0">
                    <a:pos x="144" y="397"/>
                  </a:cxn>
                  <a:cxn ang="0">
                    <a:pos x="175" y="318"/>
                  </a:cxn>
                  <a:cxn ang="0">
                    <a:pos x="230" y="216"/>
                  </a:cxn>
                  <a:cxn ang="0">
                    <a:pos x="270" y="161"/>
                  </a:cxn>
                </a:cxnLst>
                <a:rect l="0" t="0" r="r" b="b"/>
                <a:pathLst>
                  <a:path w="463" h="921">
                    <a:moveTo>
                      <a:pt x="270" y="161"/>
                    </a:moveTo>
                    <a:lnTo>
                      <a:pt x="340" y="72"/>
                    </a:lnTo>
                    <a:lnTo>
                      <a:pt x="402" y="0"/>
                    </a:lnTo>
                    <a:lnTo>
                      <a:pt x="442" y="7"/>
                    </a:lnTo>
                    <a:lnTo>
                      <a:pt x="463" y="38"/>
                    </a:lnTo>
                    <a:lnTo>
                      <a:pt x="463" y="92"/>
                    </a:lnTo>
                    <a:lnTo>
                      <a:pt x="426" y="123"/>
                    </a:lnTo>
                    <a:lnTo>
                      <a:pt x="360" y="164"/>
                    </a:lnTo>
                    <a:lnTo>
                      <a:pt x="308" y="216"/>
                    </a:lnTo>
                    <a:lnTo>
                      <a:pt x="251" y="284"/>
                    </a:lnTo>
                    <a:lnTo>
                      <a:pt x="226" y="335"/>
                    </a:lnTo>
                    <a:lnTo>
                      <a:pt x="199" y="397"/>
                    </a:lnTo>
                    <a:lnTo>
                      <a:pt x="185" y="480"/>
                    </a:lnTo>
                    <a:lnTo>
                      <a:pt x="185" y="554"/>
                    </a:lnTo>
                    <a:lnTo>
                      <a:pt x="199" y="647"/>
                    </a:lnTo>
                    <a:lnTo>
                      <a:pt x="237" y="737"/>
                    </a:lnTo>
                    <a:lnTo>
                      <a:pt x="267" y="788"/>
                    </a:lnTo>
                    <a:lnTo>
                      <a:pt x="288" y="821"/>
                    </a:lnTo>
                    <a:lnTo>
                      <a:pt x="288" y="850"/>
                    </a:lnTo>
                    <a:lnTo>
                      <a:pt x="267" y="859"/>
                    </a:lnTo>
                    <a:lnTo>
                      <a:pt x="219" y="859"/>
                    </a:lnTo>
                    <a:lnTo>
                      <a:pt x="144" y="873"/>
                    </a:lnTo>
                    <a:lnTo>
                      <a:pt x="85" y="894"/>
                    </a:lnTo>
                    <a:lnTo>
                      <a:pt x="51" y="921"/>
                    </a:lnTo>
                    <a:lnTo>
                      <a:pt x="20" y="911"/>
                    </a:lnTo>
                    <a:lnTo>
                      <a:pt x="0" y="873"/>
                    </a:lnTo>
                    <a:lnTo>
                      <a:pt x="3" y="842"/>
                    </a:lnTo>
                    <a:lnTo>
                      <a:pt x="62" y="818"/>
                    </a:lnTo>
                    <a:lnTo>
                      <a:pt x="154" y="812"/>
                    </a:lnTo>
                    <a:lnTo>
                      <a:pt x="240" y="812"/>
                    </a:lnTo>
                    <a:lnTo>
                      <a:pt x="206" y="770"/>
                    </a:lnTo>
                    <a:lnTo>
                      <a:pt x="189" y="719"/>
                    </a:lnTo>
                    <a:lnTo>
                      <a:pt x="165" y="647"/>
                    </a:lnTo>
                    <a:lnTo>
                      <a:pt x="137" y="572"/>
                    </a:lnTo>
                    <a:lnTo>
                      <a:pt x="137" y="483"/>
                    </a:lnTo>
                    <a:lnTo>
                      <a:pt x="144" y="397"/>
                    </a:lnTo>
                    <a:lnTo>
                      <a:pt x="175" y="318"/>
                    </a:lnTo>
                    <a:lnTo>
                      <a:pt x="230" y="216"/>
                    </a:lnTo>
                    <a:lnTo>
                      <a:pt x="270" y="1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52" name="Freeform 96"/>
              <p:cNvSpPr>
                <a:spLocks/>
              </p:cNvSpPr>
              <p:nvPr/>
            </p:nvSpPr>
            <p:spPr bwMode="auto">
              <a:xfrm rot="333888">
                <a:off x="2532" y="1404"/>
                <a:ext cx="265" cy="14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353" name="Group 97"/>
              <p:cNvGrpSpPr>
                <a:grpSpLocks/>
              </p:cNvGrpSpPr>
              <p:nvPr/>
            </p:nvGrpSpPr>
            <p:grpSpPr bwMode="auto">
              <a:xfrm>
                <a:off x="2478" y="1920"/>
                <a:ext cx="210" cy="194"/>
                <a:chOff x="2478" y="1920"/>
                <a:chExt cx="210" cy="194"/>
              </a:xfrm>
            </p:grpSpPr>
            <p:sp>
              <p:nvSpPr>
                <p:cNvPr id="96354" name="Freeform 98"/>
                <p:cNvSpPr>
                  <a:spLocks/>
                </p:cNvSpPr>
                <p:nvPr/>
              </p:nvSpPr>
              <p:spPr bwMode="auto">
                <a:xfrm flipH="1">
                  <a:off x="2493" y="192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55" name="Freeform 99"/>
                <p:cNvSpPr>
                  <a:spLocks/>
                </p:cNvSpPr>
                <p:nvPr/>
              </p:nvSpPr>
              <p:spPr bwMode="auto">
                <a:xfrm rot="1713776" flipH="1">
                  <a:off x="2478" y="196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6344" name="Group 88"/>
          <p:cNvGrpSpPr>
            <a:grpSpLocks/>
          </p:cNvGrpSpPr>
          <p:nvPr/>
        </p:nvGrpSpPr>
        <p:grpSpPr bwMode="auto">
          <a:xfrm>
            <a:off x="3078163" y="3581400"/>
            <a:ext cx="3398837" cy="2627313"/>
            <a:chOff x="1824" y="2256"/>
            <a:chExt cx="2141" cy="1655"/>
          </a:xfrm>
        </p:grpSpPr>
        <p:sp>
          <p:nvSpPr>
            <p:cNvPr id="96281" name="AutoShape 25"/>
            <p:cNvSpPr>
              <a:spLocks noChangeArrowheads="1"/>
            </p:cNvSpPr>
            <p:nvPr/>
          </p:nvSpPr>
          <p:spPr bwMode="auto">
            <a:xfrm>
              <a:off x="1824" y="2256"/>
              <a:ext cx="1728" cy="398"/>
            </a:xfrm>
            <a:prstGeom prst="wedgeRoundRectCallout">
              <a:avLst>
                <a:gd name="adj1" fmla="val 39815"/>
                <a:gd name="adj2" fmla="val 8417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This starts the standalone OpenBatch viewer</a:t>
              </a:r>
            </a:p>
          </p:txBody>
        </p:sp>
        <p:grpSp>
          <p:nvGrpSpPr>
            <p:cNvPr id="96333" name="Group 77"/>
            <p:cNvGrpSpPr>
              <a:grpSpLocks/>
            </p:cNvGrpSpPr>
            <p:nvPr/>
          </p:nvGrpSpPr>
          <p:grpSpPr bwMode="auto">
            <a:xfrm>
              <a:off x="3072" y="2784"/>
              <a:ext cx="893" cy="1127"/>
              <a:chOff x="2305" y="1404"/>
              <a:chExt cx="893" cy="1127"/>
            </a:xfrm>
          </p:grpSpPr>
          <p:sp>
            <p:nvSpPr>
              <p:cNvPr id="96334" name="Freeform 78"/>
              <p:cNvSpPr>
                <a:spLocks/>
              </p:cNvSpPr>
              <p:nvPr/>
            </p:nvSpPr>
            <p:spPr bwMode="auto">
              <a:xfrm>
                <a:off x="2548" y="2099"/>
                <a:ext cx="157" cy="417"/>
              </a:xfrm>
              <a:custGeom>
                <a:avLst/>
                <a:gdLst/>
                <a:ahLst/>
                <a:cxnLst>
                  <a:cxn ang="0">
                    <a:pos x="59" y="97"/>
                  </a:cxn>
                  <a:cxn ang="0">
                    <a:pos x="18" y="42"/>
                  </a:cxn>
                  <a:cxn ang="0">
                    <a:pos x="32" y="0"/>
                  </a:cxn>
                  <a:cxn ang="0">
                    <a:pos x="73" y="0"/>
                  </a:cxn>
                  <a:cxn ang="0">
                    <a:pos x="121" y="45"/>
                  </a:cxn>
                  <a:cxn ang="0">
                    <a:pos x="183" y="138"/>
                  </a:cxn>
                  <a:cxn ang="0">
                    <a:pos x="217" y="227"/>
                  </a:cxn>
                  <a:cxn ang="0">
                    <a:pos x="248" y="313"/>
                  </a:cxn>
                  <a:cxn ang="0">
                    <a:pos x="258" y="391"/>
                  </a:cxn>
                  <a:cxn ang="0">
                    <a:pos x="255" y="432"/>
                  </a:cxn>
                  <a:cxn ang="0">
                    <a:pos x="224" y="484"/>
                  </a:cxn>
                  <a:cxn ang="0">
                    <a:pos x="172" y="621"/>
                  </a:cxn>
                  <a:cxn ang="0">
                    <a:pos x="114" y="699"/>
                  </a:cxn>
                  <a:cxn ang="0">
                    <a:pos x="100" y="734"/>
                  </a:cxn>
                  <a:cxn ang="0">
                    <a:pos x="155" y="740"/>
                  </a:cxn>
                  <a:cxn ang="0">
                    <a:pos x="227" y="740"/>
                  </a:cxn>
                  <a:cxn ang="0">
                    <a:pos x="316" y="771"/>
                  </a:cxn>
                  <a:cxn ang="0">
                    <a:pos x="310" y="795"/>
                  </a:cxn>
                  <a:cxn ang="0">
                    <a:pos x="296" y="822"/>
                  </a:cxn>
                  <a:cxn ang="0">
                    <a:pos x="269" y="836"/>
                  </a:cxn>
                  <a:cxn ang="0">
                    <a:pos x="213" y="816"/>
                  </a:cxn>
                  <a:cxn ang="0">
                    <a:pos x="155" y="785"/>
                  </a:cxn>
                  <a:cxn ang="0">
                    <a:pos x="73" y="781"/>
                  </a:cxn>
                  <a:cxn ang="0">
                    <a:pos x="21" y="792"/>
                  </a:cxn>
                  <a:cxn ang="0">
                    <a:pos x="0" y="775"/>
                  </a:cxn>
                  <a:cxn ang="0">
                    <a:pos x="0" y="751"/>
                  </a:cxn>
                  <a:cxn ang="0">
                    <a:pos x="29" y="724"/>
                  </a:cxn>
                  <a:cxn ang="0">
                    <a:pos x="73" y="678"/>
                  </a:cxn>
                  <a:cxn ang="0">
                    <a:pos x="151" y="565"/>
                  </a:cxn>
                  <a:cxn ang="0">
                    <a:pos x="186" y="467"/>
                  </a:cxn>
                  <a:cxn ang="0">
                    <a:pos x="196" y="370"/>
                  </a:cxn>
                  <a:cxn ang="0">
                    <a:pos x="193" y="319"/>
                  </a:cxn>
                  <a:cxn ang="0">
                    <a:pos x="166" y="227"/>
                  </a:cxn>
                  <a:cxn ang="0">
                    <a:pos x="94" y="127"/>
                  </a:cxn>
                  <a:cxn ang="0">
                    <a:pos x="42" y="76"/>
                  </a:cxn>
                  <a:cxn ang="0">
                    <a:pos x="59" y="97"/>
                  </a:cxn>
                </a:cxnLst>
                <a:rect l="0" t="0" r="r" b="b"/>
                <a:pathLst>
                  <a:path w="316" h="836">
                    <a:moveTo>
                      <a:pt x="59" y="97"/>
                    </a:moveTo>
                    <a:lnTo>
                      <a:pt x="18" y="42"/>
                    </a:lnTo>
                    <a:lnTo>
                      <a:pt x="32" y="0"/>
                    </a:lnTo>
                    <a:lnTo>
                      <a:pt x="73" y="0"/>
                    </a:lnTo>
                    <a:lnTo>
                      <a:pt x="121" y="45"/>
                    </a:lnTo>
                    <a:lnTo>
                      <a:pt x="183" y="138"/>
                    </a:lnTo>
                    <a:lnTo>
                      <a:pt x="217" y="227"/>
                    </a:lnTo>
                    <a:lnTo>
                      <a:pt x="248" y="313"/>
                    </a:lnTo>
                    <a:lnTo>
                      <a:pt x="258" y="391"/>
                    </a:lnTo>
                    <a:lnTo>
                      <a:pt x="255" y="432"/>
                    </a:lnTo>
                    <a:lnTo>
                      <a:pt x="224" y="484"/>
                    </a:lnTo>
                    <a:lnTo>
                      <a:pt x="172" y="621"/>
                    </a:lnTo>
                    <a:lnTo>
                      <a:pt x="114" y="699"/>
                    </a:lnTo>
                    <a:lnTo>
                      <a:pt x="100" y="734"/>
                    </a:lnTo>
                    <a:lnTo>
                      <a:pt x="155" y="740"/>
                    </a:lnTo>
                    <a:lnTo>
                      <a:pt x="227" y="740"/>
                    </a:lnTo>
                    <a:lnTo>
                      <a:pt x="316" y="771"/>
                    </a:lnTo>
                    <a:lnTo>
                      <a:pt x="310" y="795"/>
                    </a:lnTo>
                    <a:lnTo>
                      <a:pt x="296" y="822"/>
                    </a:lnTo>
                    <a:lnTo>
                      <a:pt x="269" y="836"/>
                    </a:lnTo>
                    <a:lnTo>
                      <a:pt x="213" y="816"/>
                    </a:lnTo>
                    <a:lnTo>
                      <a:pt x="155" y="785"/>
                    </a:lnTo>
                    <a:lnTo>
                      <a:pt x="73" y="781"/>
                    </a:lnTo>
                    <a:lnTo>
                      <a:pt x="21" y="792"/>
                    </a:lnTo>
                    <a:lnTo>
                      <a:pt x="0" y="775"/>
                    </a:lnTo>
                    <a:lnTo>
                      <a:pt x="0" y="751"/>
                    </a:lnTo>
                    <a:lnTo>
                      <a:pt x="29" y="724"/>
                    </a:lnTo>
                    <a:lnTo>
                      <a:pt x="73" y="678"/>
                    </a:lnTo>
                    <a:lnTo>
                      <a:pt x="151" y="565"/>
                    </a:lnTo>
                    <a:lnTo>
                      <a:pt x="186" y="467"/>
                    </a:lnTo>
                    <a:lnTo>
                      <a:pt x="196" y="370"/>
                    </a:lnTo>
                    <a:lnTo>
                      <a:pt x="193" y="319"/>
                    </a:lnTo>
                    <a:lnTo>
                      <a:pt x="166" y="227"/>
                    </a:lnTo>
                    <a:lnTo>
                      <a:pt x="94" y="127"/>
                    </a:lnTo>
                    <a:lnTo>
                      <a:pt x="42" y="76"/>
                    </a:lnTo>
                    <a:lnTo>
                      <a:pt x="5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35" name="Freeform 79"/>
              <p:cNvSpPr>
                <a:spLocks/>
              </p:cNvSpPr>
              <p:nvPr/>
            </p:nvSpPr>
            <p:spPr bwMode="auto">
              <a:xfrm>
                <a:off x="2553" y="1451"/>
                <a:ext cx="260" cy="252"/>
              </a:xfrm>
              <a:custGeom>
                <a:avLst/>
                <a:gdLst/>
                <a:ahLst/>
                <a:cxnLst>
                  <a:cxn ang="0">
                    <a:pos x="107" y="23"/>
                  </a:cxn>
                  <a:cxn ang="0">
                    <a:pos x="164" y="0"/>
                  </a:cxn>
                  <a:cxn ang="0">
                    <a:pos x="206" y="17"/>
                  </a:cxn>
                  <a:cxn ang="0">
                    <a:pos x="250" y="71"/>
                  </a:cxn>
                  <a:cxn ang="0">
                    <a:pos x="279" y="150"/>
                  </a:cxn>
                  <a:cxn ang="0">
                    <a:pos x="282" y="206"/>
                  </a:cxn>
                  <a:cxn ang="0">
                    <a:pos x="285" y="277"/>
                  </a:cxn>
                  <a:cxn ang="0">
                    <a:pos x="470" y="274"/>
                  </a:cxn>
                  <a:cxn ang="0">
                    <a:pos x="519" y="284"/>
                  </a:cxn>
                  <a:cxn ang="0">
                    <a:pos x="512" y="318"/>
                  </a:cxn>
                  <a:cxn ang="0">
                    <a:pos x="413" y="304"/>
                  </a:cxn>
                  <a:cxn ang="0">
                    <a:pos x="282" y="325"/>
                  </a:cxn>
                  <a:cxn ang="0">
                    <a:pos x="255" y="396"/>
                  </a:cxn>
                  <a:cxn ang="0">
                    <a:pos x="217" y="458"/>
                  </a:cxn>
                  <a:cxn ang="0">
                    <a:pos x="172" y="482"/>
                  </a:cxn>
                  <a:cxn ang="0">
                    <a:pos x="124" y="503"/>
                  </a:cxn>
                  <a:cxn ang="0">
                    <a:pos x="89" y="490"/>
                  </a:cxn>
                  <a:cxn ang="0">
                    <a:pos x="41" y="434"/>
                  </a:cxn>
                  <a:cxn ang="0">
                    <a:pos x="7" y="366"/>
                  </a:cxn>
                  <a:cxn ang="0">
                    <a:pos x="0" y="308"/>
                  </a:cxn>
                  <a:cxn ang="0">
                    <a:pos x="18" y="191"/>
                  </a:cxn>
                  <a:cxn ang="0">
                    <a:pos x="59" y="103"/>
                  </a:cxn>
                  <a:cxn ang="0">
                    <a:pos x="89" y="51"/>
                  </a:cxn>
                  <a:cxn ang="0">
                    <a:pos x="127" y="20"/>
                  </a:cxn>
                  <a:cxn ang="0">
                    <a:pos x="107" y="23"/>
                  </a:cxn>
                </a:cxnLst>
                <a:rect l="0" t="0" r="r" b="b"/>
                <a:pathLst>
                  <a:path w="519" h="503">
                    <a:moveTo>
                      <a:pt x="107" y="23"/>
                    </a:moveTo>
                    <a:lnTo>
                      <a:pt x="164" y="0"/>
                    </a:lnTo>
                    <a:lnTo>
                      <a:pt x="206" y="17"/>
                    </a:lnTo>
                    <a:lnTo>
                      <a:pt x="250" y="71"/>
                    </a:lnTo>
                    <a:lnTo>
                      <a:pt x="279" y="150"/>
                    </a:lnTo>
                    <a:lnTo>
                      <a:pt x="282" y="206"/>
                    </a:lnTo>
                    <a:lnTo>
                      <a:pt x="285" y="277"/>
                    </a:lnTo>
                    <a:lnTo>
                      <a:pt x="470" y="274"/>
                    </a:lnTo>
                    <a:lnTo>
                      <a:pt x="519" y="284"/>
                    </a:lnTo>
                    <a:lnTo>
                      <a:pt x="512" y="318"/>
                    </a:lnTo>
                    <a:lnTo>
                      <a:pt x="413" y="304"/>
                    </a:lnTo>
                    <a:lnTo>
                      <a:pt x="282" y="325"/>
                    </a:lnTo>
                    <a:lnTo>
                      <a:pt x="255" y="396"/>
                    </a:lnTo>
                    <a:lnTo>
                      <a:pt x="217" y="458"/>
                    </a:lnTo>
                    <a:lnTo>
                      <a:pt x="172" y="482"/>
                    </a:lnTo>
                    <a:lnTo>
                      <a:pt x="124" y="503"/>
                    </a:lnTo>
                    <a:lnTo>
                      <a:pt x="89" y="490"/>
                    </a:lnTo>
                    <a:lnTo>
                      <a:pt x="41" y="434"/>
                    </a:lnTo>
                    <a:lnTo>
                      <a:pt x="7" y="366"/>
                    </a:lnTo>
                    <a:lnTo>
                      <a:pt x="0" y="308"/>
                    </a:lnTo>
                    <a:lnTo>
                      <a:pt x="18" y="191"/>
                    </a:lnTo>
                    <a:lnTo>
                      <a:pt x="59" y="103"/>
                    </a:lnTo>
                    <a:lnTo>
                      <a:pt x="89" y="51"/>
                    </a:lnTo>
                    <a:lnTo>
                      <a:pt x="127" y="20"/>
                    </a:lnTo>
                    <a:lnTo>
                      <a:pt x="107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36" name="Freeform 80"/>
              <p:cNvSpPr>
                <a:spLocks/>
              </p:cNvSpPr>
              <p:nvPr/>
            </p:nvSpPr>
            <p:spPr bwMode="auto">
              <a:xfrm>
                <a:off x="2667" y="1682"/>
                <a:ext cx="531" cy="9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89" y="89"/>
                  </a:cxn>
                  <a:cxn ang="0">
                    <a:pos x="279" y="76"/>
                  </a:cxn>
                  <a:cxn ang="0">
                    <a:pos x="436" y="62"/>
                  </a:cxn>
                  <a:cxn ang="0">
                    <a:pos x="612" y="35"/>
                  </a:cxn>
                  <a:cxn ang="0">
                    <a:pos x="742" y="31"/>
                  </a:cxn>
                  <a:cxn ang="0">
                    <a:pos x="914" y="11"/>
                  </a:cxn>
                  <a:cxn ang="0">
                    <a:pos x="1059" y="0"/>
                  </a:cxn>
                  <a:cxn ang="0">
                    <a:pos x="1062" y="21"/>
                  </a:cxn>
                  <a:cxn ang="0">
                    <a:pos x="1027" y="48"/>
                  </a:cxn>
                  <a:cxn ang="0">
                    <a:pos x="897" y="48"/>
                  </a:cxn>
                  <a:cxn ang="0">
                    <a:pos x="908" y="82"/>
                  </a:cxn>
                  <a:cxn ang="0">
                    <a:pos x="890" y="123"/>
                  </a:cxn>
                  <a:cxn ang="0">
                    <a:pos x="856" y="150"/>
                  </a:cxn>
                  <a:cxn ang="0">
                    <a:pos x="801" y="150"/>
                  </a:cxn>
                  <a:cxn ang="0">
                    <a:pos x="756" y="136"/>
                  </a:cxn>
                  <a:cxn ang="0">
                    <a:pos x="739" y="92"/>
                  </a:cxn>
                  <a:cxn ang="0">
                    <a:pos x="739" y="65"/>
                  </a:cxn>
                  <a:cxn ang="0">
                    <a:pos x="616" y="68"/>
                  </a:cxn>
                  <a:cxn ang="0">
                    <a:pos x="564" y="82"/>
                  </a:cxn>
                  <a:cxn ang="0">
                    <a:pos x="460" y="109"/>
                  </a:cxn>
                  <a:cxn ang="0">
                    <a:pos x="313" y="127"/>
                  </a:cxn>
                  <a:cxn ang="0">
                    <a:pos x="189" y="130"/>
                  </a:cxn>
                  <a:cxn ang="0">
                    <a:pos x="107" y="147"/>
                  </a:cxn>
                  <a:cxn ang="0">
                    <a:pos x="32" y="188"/>
                  </a:cxn>
                  <a:cxn ang="0">
                    <a:pos x="0" y="147"/>
                  </a:cxn>
                  <a:cxn ang="0">
                    <a:pos x="21" y="109"/>
                  </a:cxn>
                  <a:cxn ang="0">
                    <a:pos x="38" y="100"/>
                  </a:cxn>
                  <a:cxn ang="0">
                    <a:pos x="0" y="120"/>
                  </a:cxn>
                </a:cxnLst>
                <a:rect l="0" t="0" r="r" b="b"/>
                <a:pathLst>
                  <a:path w="1062" h="188">
                    <a:moveTo>
                      <a:pt x="0" y="120"/>
                    </a:moveTo>
                    <a:lnTo>
                      <a:pt x="89" y="89"/>
                    </a:lnTo>
                    <a:lnTo>
                      <a:pt x="279" y="76"/>
                    </a:lnTo>
                    <a:lnTo>
                      <a:pt x="436" y="62"/>
                    </a:lnTo>
                    <a:lnTo>
                      <a:pt x="612" y="35"/>
                    </a:lnTo>
                    <a:lnTo>
                      <a:pt x="742" y="31"/>
                    </a:lnTo>
                    <a:lnTo>
                      <a:pt x="914" y="11"/>
                    </a:lnTo>
                    <a:lnTo>
                      <a:pt x="1059" y="0"/>
                    </a:lnTo>
                    <a:lnTo>
                      <a:pt x="1062" y="21"/>
                    </a:lnTo>
                    <a:lnTo>
                      <a:pt x="1027" y="48"/>
                    </a:lnTo>
                    <a:lnTo>
                      <a:pt x="897" y="48"/>
                    </a:lnTo>
                    <a:lnTo>
                      <a:pt x="908" y="82"/>
                    </a:lnTo>
                    <a:lnTo>
                      <a:pt x="890" y="123"/>
                    </a:lnTo>
                    <a:lnTo>
                      <a:pt x="856" y="150"/>
                    </a:lnTo>
                    <a:lnTo>
                      <a:pt x="801" y="150"/>
                    </a:lnTo>
                    <a:lnTo>
                      <a:pt x="756" y="136"/>
                    </a:lnTo>
                    <a:lnTo>
                      <a:pt x="739" y="92"/>
                    </a:lnTo>
                    <a:lnTo>
                      <a:pt x="739" y="65"/>
                    </a:lnTo>
                    <a:lnTo>
                      <a:pt x="616" y="68"/>
                    </a:lnTo>
                    <a:lnTo>
                      <a:pt x="564" y="82"/>
                    </a:lnTo>
                    <a:lnTo>
                      <a:pt x="460" y="109"/>
                    </a:lnTo>
                    <a:lnTo>
                      <a:pt x="313" y="127"/>
                    </a:lnTo>
                    <a:lnTo>
                      <a:pt x="189" y="130"/>
                    </a:lnTo>
                    <a:lnTo>
                      <a:pt x="107" y="147"/>
                    </a:lnTo>
                    <a:lnTo>
                      <a:pt x="32" y="188"/>
                    </a:lnTo>
                    <a:lnTo>
                      <a:pt x="0" y="147"/>
                    </a:lnTo>
                    <a:lnTo>
                      <a:pt x="21" y="109"/>
                    </a:lnTo>
                    <a:lnTo>
                      <a:pt x="38" y="100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37" name="Freeform 81"/>
              <p:cNvSpPr>
                <a:spLocks/>
              </p:cNvSpPr>
              <p:nvPr/>
            </p:nvSpPr>
            <p:spPr bwMode="auto">
              <a:xfrm>
                <a:off x="2501" y="1704"/>
                <a:ext cx="208" cy="431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236" y="10"/>
                  </a:cxn>
                  <a:cxn ang="0">
                    <a:pos x="298" y="10"/>
                  </a:cxn>
                  <a:cxn ang="0">
                    <a:pos x="381" y="50"/>
                  </a:cxn>
                  <a:cxn ang="0">
                    <a:pos x="411" y="133"/>
                  </a:cxn>
                  <a:cxn ang="0">
                    <a:pos x="415" y="246"/>
                  </a:cxn>
                  <a:cxn ang="0">
                    <a:pos x="384" y="372"/>
                  </a:cxn>
                  <a:cxn ang="0">
                    <a:pos x="329" y="493"/>
                  </a:cxn>
                  <a:cxn ang="0">
                    <a:pos x="288" y="595"/>
                  </a:cxn>
                  <a:cxn ang="0">
                    <a:pos x="246" y="739"/>
                  </a:cxn>
                  <a:cxn ang="0">
                    <a:pos x="198" y="825"/>
                  </a:cxn>
                  <a:cxn ang="0">
                    <a:pos x="137" y="863"/>
                  </a:cxn>
                  <a:cxn ang="0">
                    <a:pos x="85" y="863"/>
                  </a:cxn>
                  <a:cxn ang="0">
                    <a:pos x="24" y="825"/>
                  </a:cxn>
                  <a:cxn ang="0">
                    <a:pos x="0" y="769"/>
                  </a:cxn>
                  <a:cxn ang="0">
                    <a:pos x="0" y="680"/>
                  </a:cxn>
                  <a:cxn ang="0">
                    <a:pos x="34" y="564"/>
                  </a:cxn>
                  <a:cxn ang="0">
                    <a:pos x="62" y="404"/>
                  </a:cxn>
                  <a:cxn ang="0">
                    <a:pos x="71" y="205"/>
                  </a:cxn>
                  <a:cxn ang="0">
                    <a:pos x="55" y="55"/>
                  </a:cxn>
                  <a:cxn ang="0">
                    <a:pos x="106" y="3"/>
                  </a:cxn>
                  <a:cxn ang="0">
                    <a:pos x="185" y="0"/>
                  </a:cxn>
                </a:cxnLst>
                <a:rect l="0" t="0" r="r" b="b"/>
                <a:pathLst>
                  <a:path w="415" h="863">
                    <a:moveTo>
                      <a:pt x="185" y="0"/>
                    </a:moveTo>
                    <a:lnTo>
                      <a:pt x="236" y="10"/>
                    </a:lnTo>
                    <a:lnTo>
                      <a:pt x="298" y="10"/>
                    </a:lnTo>
                    <a:lnTo>
                      <a:pt x="381" y="50"/>
                    </a:lnTo>
                    <a:lnTo>
                      <a:pt x="411" y="133"/>
                    </a:lnTo>
                    <a:lnTo>
                      <a:pt x="415" y="246"/>
                    </a:lnTo>
                    <a:lnTo>
                      <a:pt x="384" y="372"/>
                    </a:lnTo>
                    <a:lnTo>
                      <a:pt x="329" y="493"/>
                    </a:lnTo>
                    <a:lnTo>
                      <a:pt x="288" y="595"/>
                    </a:lnTo>
                    <a:lnTo>
                      <a:pt x="246" y="739"/>
                    </a:lnTo>
                    <a:lnTo>
                      <a:pt x="198" y="825"/>
                    </a:lnTo>
                    <a:lnTo>
                      <a:pt x="137" y="863"/>
                    </a:lnTo>
                    <a:lnTo>
                      <a:pt x="85" y="863"/>
                    </a:lnTo>
                    <a:lnTo>
                      <a:pt x="24" y="825"/>
                    </a:lnTo>
                    <a:lnTo>
                      <a:pt x="0" y="769"/>
                    </a:lnTo>
                    <a:lnTo>
                      <a:pt x="0" y="680"/>
                    </a:lnTo>
                    <a:lnTo>
                      <a:pt x="34" y="564"/>
                    </a:lnTo>
                    <a:lnTo>
                      <a:pt x="62" y="404"/>
                    </a:lnTo>
                    <a:lnTo>
                      <a:pt x="71" y="205"/>
                    </a:lnTo>
                    <a:lnTo>
                      <a:pt x="55" y="55"/>
                    </a:lnTo>
                    <a:lnTo>
                      <a:pt x="106" y="3"/>
                    </a:lnTo>
                    <a:lnTo>
                      <a:pt x="18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38" name="Freeform 82"/>
              <p:cNvSpPr>
                <a:spLocks/>
              </p:cNvSpPr>
              <p:nvPr/>
            </p:nvSpPr>
            <p:spPr bwMode="auto">
              <a:xfrm>
                <a:off x="2316" y="1721"/>
                <a:ext cx="237" cy="386"/>
              </a:xfrm>
              <a:custGeom>
                <a:avLst/>
                <a:gdLst/>
                <a:ahLst/>
                <a:cxnLst>
                  <a:cxn ang="0">
                    <a:pos x="361" y="30"/>
                  </a:cxn>
                  <a:cxn ang="0">
                    <a:pos x="412" y="0"/>
                  </a:cxn>
                  <a:cxn ang="0">
                    <a:pos x="450" y="0"/>
                  </a:cxn>
                  <a:cxn ang="0">
                    <a:pos x="474" y="24"/>
                  </a:cxn>
                  <a:cxn ang="0">
                    <a:pos x="460" y="71"/>
                  </a:cxn>
                  <a:cxn ang="0">
                    <a:pos x="429" y="102"/>
                  </a:cxn>
                  <a:cxn ang="0">
                    <a:pos x="371" y="133"/>
                  </a:cxn>
                  <a:cxn ang="0">
                    <a:pos x="258" y="178"/>
                  </a:cxn>
                  <a:cxn ang="0">
                    <a:pos x="113" y="257"/>
                  </a:cxn>
                  <a:cxn ang="0">
                    <a:pos x="59" y="260"/>
                  </a:cxn>
                  <a:cxn ang="0">
                    <a:pos x="89" y="332"/>
                  </a:cxn>
                  <a:cxn ang="0">
                    <a:pos x="151" y="411"/>
                  </a:cxn>
                  <a:cxn ang="0">
                    <a:pos x="202" y="507"/>
                  </a:cxn>
                  <a:cxn ang="0">
                    <a:pos x="223" y="607"/>
                  </a:cxn>
                  <a:cxn ang="0">
                    <a:pos x="213" y="637"/>
                  </a:cxn>
                  <a:cxn ang="0">
                    <a:pos x="182" y="658"/>
                  </a:cxn>
                  <a:cxn ang="0">
                    <a:pos x="141" y="672"/>
                  </a:cxn>
                  <a:cxn ang="0">
                    <a:pos x="100" y="702"/>
                  </a:cxn>
                  <a:cxn ang="0">
                    <a:pos x="83" y="733"/>
                  </a:cxn>
                  <a:cxn ang="0">
                    <a:pos x="72" y="771"/>
                  </a:cxn>
                  <a:cxn ang="0">
                    <a:pos x="41" y="771"/>
                  </a:cxn>
                  <a:cxn ang="0">
                    <a:pos x="30" y="743"/>
                  </a:cxn>
                  <a:cxn ang="0">
                    <a:pos x="51" y="699"/>
                  </a:cxn>
                  <a:cxn ang="0">
                    <a:pos x="110" y="668"/>
                  </a:cxn>
                  <a:cxn ang="0">
                    <a:pos x="145" y="637"/>
                  </a:cxn>
                  <a:cxn ang="0">
                    <a:pos x="175" y="620"/>
                  </a:cxn>
                  <a:cxn ang="0">
                    <a:pos x="186" y="589"/>
                  </a:cxn>
                  <a:cxn ang="0">
                    <a:pos x="172" y="507"/>
                  </a:cxn>
                  <a:cxn ang="0">
                    <a:pos x="124" y="445"/>
                  </a:cxn>
                  <a:cxn ang="0">
                    <a:pos x="83" y="391"/>
                  </a:cxn>
                  <a:cxn ang="0">
                    <a:pos x="30" y="329"/>
                  </a:cxn>
                  <a:cxn ang="0">
                    <a:pos x="0" y="270"/>
                  </a:cxn>
                  <a:cxn ang="0">
                    <a:pos x="0" y="236"/>
                  </a:cxn>
                  <a:cxn ang="0">
                    <a:pos x="27" y="219"/>
                  </a:cxn>
                  <a:cxn ang="0">
                    <a:pos x="134" y="157"/>
                  </a:cxn>
                  <a:cxn ang="0">
                    <a:pos x="237" y="102"/>
                  </a:cxn>
                  <a:cxn ang="0">
                    <a:pos x="340" y="51"/>
                  </a:cxn>
                  <a:cxn ang="0">
                    <a:pos x="361" y="30"/>
                  </a:cxn>
                </a:cxnLst>
                <a:rect l="0" t="0" r="r" b="b"/>
                <a:pathLst>
                  <a:path w="474" h="771">
                    <a:moveTo>
                      <a:pt x="361" y="30"/>
                    </a:moveTo>
                    <a:lnTo>
                      <a:pt x="412" y="0"/>
                    </a:lnTo>
                    <a:lnTo>
                      <a:pt x="450" y="0"/>
                    </a:lnTo>
                    <a:lnTo>
                      <a:pt x="474" y="24"/>
                    </a:lnTo>
                    <a:lnTo>
                      <a:pt x="460" y="71"/>
                    </a:lnTo>
                    <a:lnTo>
                      <a:pt x="429" y="102"/>
                    </a:lnTo>
                    <a:lnTo>
                      <a:pt x="371" y="133"/>
                    </a:lnTo>
                    <a:lnTo>
                      <a:pt x="258" y="178"/>
                    </a:lnTo>
                    <a:lnTo>
                      <a:pt x="113" y="257"/>
                    </a:lnTo>
                    <a:lnTo>
                      <a:pt x="59" y="260"/>
                    </a:lnTo>
                    <a:lnTo>
                      <a:pt x="89" y="332"/>
                    </a:lnTo>
                    <a:lnTo>
                      <a:pt x="151" y="411"/>
                    </a:lnTo>
                    <a:lnTo>
                      <a:pt x="202" y="507"/>
                    </a:lnTo>
                    <a:lnTo>
                      <a:pt x="223" y="607"/>
                    </a:lnTo>
                    <a:lnTo>
                      <a:pt x="213" y="637"/>
                    </a:lnTo>
                    <a:lnTo>
                      <a:pt x="182" y="658"/>
                    </a:lnTo>
                    <a:lnTo>
                      <a:pt x="141" y="672"/>
                    </a:lnTo>
                    <a:lnTo>
                      <a:pt x="100" y="702"/>
                    </a:lnTo>
                    <a:lnTo>
                      <a:pt x="83" y="733"/>
                    </a:lnTo>
                    <a:lnTo>
                      <a:pt x="72" y="771"/>
                    </a:lnTo>
                    <a:lnTo>
                      <a:pt x="41" y="771"/>
                    </a:lnTo>
                    <a:lnTo>
                      <a:pt x="30" y="743"/>
                    </a:lnTo>
                    <a:lnTo>
                      <a:pt x="51" y="699"/>
                    </a:lnTo>
                    <a:lnTo>
                      <a:pt x="110" y="668"/>
                    </a:lnTo>
                    <a:lnTo>
                      <a:pt x="145" y="637"/>
                    </a:lnTo>
                    <a:lnTo>
                      <a:pt x="175" y="620"/>
                    </a:lnTo>
                    <a:lnTo>
                      <a:pt x="186" y="589"/>
                    </a:lnTo>
                    <a:lnTo>
                      <a:pt x="172" y="507"/>
                    </a:lnTo>
                    <a:lnTo>
                      <a:pt x="124" y="445"/>
                    </a:lnTo>
                    <a:lnTo>
                      <a:pt x="83" y="391"/>
                    </a:lnTo>
                    <a:lnTo>
                      <a:pt x="30" y="329"/>
                    </a:lnTo>
                    <a:lnTo>
                      <a:pt x="0" y="270"/>
                    </a:lnTo>
                    <a:lnTo>
                      <a:pt x="0" y="236"/>
                    </a:lnTo>
                    <a:lnTo>
                      <a:pt x="27" y="219"/>
                    </a:lnTo>
                    <a:lnTo>
                      <a:pt x="134" y="157"/>
                    </a:lnTo>
                    <a:lnTo>
                      <a:pt x="237" y="102"/>
                    </a:lnTo>
                    <a:lnTo>
                      <a:pt x="340" y="51"/>
                    </a:lnTo>
                    <a:lnTo>
                      <a:pt x="361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5000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39" name="Freeform 83"/>
              <p:cNvSpPr>
                <a:spLocks/>
              </p:cNvSpPr>
              <p:nvPr/>
            </p:nvSpPr>
            <p:spPr bwMode="auto">
              <a:xfrm>
                <a:off x="2305" y="2070"/>
                <a:ext cx="232" cy="461"/>
              </a:xfrm>
              <a:custGeom>
                <a:avLst/>
                <a:gdLst/>
                <a:ahLst/>
                <a:cxnLst>
                  <a:cxn ang="0">
                    <a:pos x="270" y="161"/>
                  </a:cxn>
                  <a:cxn ang="0">
                    <a:pos x="340" y="72"/>
                  </a:cxn>
                  <a:cxn ang="0">
                    <a:pos x="402" y="0"/>
                  </a:cxn>
                  <a:cxn ang="0">
                    <a:pos x="442" y="7"/>
                  </a:cxn>
                  <a:cxn ang="0">
                    <a:pos x="463" y="38"/>
                  </a:cxn>
                  <a:cxn ang="0">
                    <a:pos x="463" y="92"/>
                  </a:cxn>
                  <a:cxn ang="0">
                    <a:pos x="426" y="123"/>
                  </a:cxn>
                  <a:cxn ang="0">
                    <a:pos x="360" y="164"/>
                  </a:cxn>
                  <a:cxn ang="0">
                    <a:pos x="308" y="216"/>
                  </a:cxn>
                  <a:cxn ang="0">
                    <a:pos x="251" y="284"/>
                  </a:cxn>
                  <a:cxn ang="0">
                    <a:pos x="226" y="335"/>
                  </a:cxn>
                  <a:cxn ang="0">
                    <a:pos x="199" y="397"/>
                  </a:cxn>
                  <a:cxn ang="0">
                    <a:pos x="185" y="480"/>
                  </a:cxn>
                  <a:cxn ang="0">
                    <a:pos x="185" y="554"/>
                  </a:cxn>
                  <a:cxn ang="0">
                    <a:pos x="199" y="647"/>
                  </a:cxn>
                  <a:cxn ang="0">
                    <a:pos x="237" y="737"/>
                  </a:cxn>
                  <a:cxn ang="0">
                    <a:pos x="267" y="788"/>
                  </a:cxn>
                  <a:cxn ang="0">
                    <a:pos x="288" y="821"/>
                  </a:cxn>
                  <a:cxn ang="0">
                    <a:pos x="288" y="850"/>
                  </a:cxn>
                  <a:cxn ang="0">
                    <a:pos x="267" y="859"/>
                  </a:cxn>
                  <a:cxn ang="0">
                    <a:pos x="219" y="859"/>
                  </a:cxn>
                  <a:cxn ang="0">
                    <a:pos x="144" y="873"/>
                  </a:cxn>
                  <a:cxn ang="0">
                    <a:pos x="85" y="894"/>
                  </a:cxn>
                  <a:cxn ang="0">
                    <a:pos x="51" y="921"/>
                  </a:cxn>
                  <a:cxn ang="0">
                    <a:pos x="20" y="911"/>
                  </a:cxn>
                  <a:cxn ang="0">
                    <a:pos x="0" y="873"/>
                  </a:cxn>
                  <a:cxn ang="0">
                    <a:pos x="3" y="842"/>
                  </a:cxn>
                  <a:cxn ang="0">
                    <a:pos x="62" y="818"/>
                  </a:cxn>
                  <a:cxn ang="0">
                    <a:pos x="154" y="812"/>
                  </a:cxn>
                  <a:cxn ang="0">
                    <a:pos x="240" y="812"/>
                  </a:cxn>
                  <a:cxn ang="0">
                    <a:pos x="206" y="770"/>
                  </a:cxn>
                  <a:cxn ang="0">
                    <a:pos x="189" y="719"/>
                  </a:cxn>
                  <a:cxn ang="0">
                    <a:pos x="165" y="647"/>
                  </a:cxn>
                  <a:cxn ang="0">
                    <a:pos x="137" y="572"/>
                  </a:cxn>
                  <a:cxn ang="0">
                    <a:pos x="137" y="483"/>
                  </a:cxn>
                  <a:cxn ang="0">
                    <a:pos x="144" y="397"/>
                  </a:cxn>
                  <a:cxn ang="0">
                    <a:pos x="175" y="318"/>
                  </a:cxn>
                  <a:cxn ang="0">
                    <a:pos x="230" y="216"/>
                  </a:cxn>
                  <a:cxn ang="0">
                    <a:pos x="270" y="161"/>
                  </a:cxn>
                </a:cxnLst>
                <a:rect l="0" t="0" r="r" b="b"/>
                <a:pathLst>
                  <a:path w="463" h="921">
                    <a:moveTo>
                      <a:pt x="270" y="161"/>
                    </a:moveTo>
                    <a:lnTo>
                      <a:pt x="340" y="72"/>
                    </a:lnTo>
                    <a:lnTo>
                      <a:pt x="402" y="0"/>
                    </a:lnTo>
                    <a:lnTo>
                      <a:pt x="442" y="7"/>
                    </a:lnTo>
                    <a:lnTo>
                      <a:pt x="463" y="38"/>
                    </a:lnTo>
                    <a:lnTo>
                      <a:pt x="463" y="92"/>
                    </a:lnTo>
                    <a:lnTo>
                      <a:pt x="426" y="123"/>
                    </a:lnTo>
                    <a:lnTo>
                      <a:pt x="360" y="164"/>
                    </a:lnTo>
                    <a:lnTo>
                      <a:pt x="308" y="216"/>
                    </a:lnTo>
                    <a:lnTo>
                      <a:pt x="251" y="284"/>
                    </a:lnTo>
                    <a:lnTo>
                      <a:pt x="226" y="335"/>
                    </a:lnTo>
                    <a:lnTo>
                      <a:pt x="199" y="397"/>
                    </a:lnTo>
                    <a:lnTo>
                      <a:pt x="185" y="480"/>
                    </a:lnTo>
                    <a:lnTo>
                      <a:pt x="185" y="554"/>
                    </a:lnTo>
                    <a:lnTo>
                      <a:pt x="199" y="647"/>
                    </a:lnTo>
                    <a:lnTo>
                      <a:pt x="237" y="737"/>
                    </a:lnTo>
                    <a:lnTo>
                      <a:pt x="267" y="788"/>
                    </a:lnTo>
                    <a:lnTo>
                      <a:pt x="288" y="821"/>
                    </a:lnTo>
                    <a:lnTo>
                      <a:pt x="288" y="850"/>
                    </a:lnTo>
                    <a:lnTo>
                      <a:pt x="267" y="859"/>
                    </a:lnTo>
                    <a:lnTo>
                      <a:pt x="219" y="859"/>
                    </a:lnTo>
                    <a:lnTo>
                      <a:pt x="144" y="873"/>
                    </a:lnTo>
                    <a:lnTo>
                      <a:pt x="85" y="894"/>
                    </a:lnTo>
                    <a:lnTo>
                      <a:pt x="51" y="921"/>
                    </a:lnTo>
                    <a:lnTo>
                      <a:pt x="20" y="911"/>
                    </a:lnTo>
                    <a:lnTo>
                      <a:pt x="0" y="873"/>
                    </a:lnTo>
                    <a:lnTo>
                      <a:pt x="3" y="842"/>
                    </a:lnTo>
                    <a:lnTo>
                      <a:pt x="62" y="818"/>
                    </a:lnTo>
                    <a:lnTo>
                      <a:pt x="154" y="812"/>
                    </a:lnTo>
                    <a:lnTo>
                      <a:pt x="240" y="812"/>
                    </a:lnTo>
                    <a:lnTo>
                      <a:pt x="206" y="770"/>
                    </a:lnTo>
                    <a:lnTo>
                      <a:pt x="189" y="719"/>
                    </a:lnTo>
                    <a:lnTo>
                      <a:pt x="165" y="647"/>
                    </a:lnTo>
                    <a:lnTo>
                      <a:pt x="137" y="572"/>
                    </a:lnTo>
                    <a:lnTo>
                      <a:pt x="137" y="483"/>
                    </a:lnTo>
                    <a:lnTo>
                      <a:pt x="144" y="397"/>
                    </a:lnTo>
                    <a:lnTo>
                      <a:pt x="175" y="318"/>
                    </a:lnTo>
                    <a:lnTo>
                      <a:pt x="230" y="216"/>
                    </a:lnTo>
                    <a:lnTo>
                      <a:pt x="270" y="1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40" name="Freeform 84"/>
              <p:cNvSpPr>
                <a:spLocks/>
              </p:cNvSpPr>
              <p:nvPr/>
            </p:nvSpPr>
            <p:spPr bwMode="auto">
              <a:xfrm rot="333888">
                <a:off x="2532" y="1404"/>
                <a:ext cx="265" cy="14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341" name="Group 85"/>
              <p:cNvGrpSpPr>
                <a:grpSpLocks/>
              </p:cNvGrpSpPr>
              <p:nvPr/>
            </p:nvGrpSpPr>
            <p:grpSpPr bwMode="auto">
              <a:xfrm>
                <a:off x="2478" y="1920"/>
                <a:ext cx="210" cy="194"/>
                <a:chOff x="2478" y="1920"/>
                <a:chExt cx="210" cy="194"/>
              </a:xfrm>
            </p:grpSpPr>
            <p:sp>
              <p:nvSpPr>
                <p:cNvPr id="96342" name="Freeform 86"/>
                <p:cNvSpPr>
                  <a:spLocks/>
                </p:cNvSpPr>
                <p:nvPr/>
              </p:nvSpPr>
              <p:spPr bwMode="auto">
                <a:xfrm flipH="1">
                  <a:off x="2493" y="192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3" name="Freeform 87"/>
                <p:cNvSpPr>
                  <a:spLocks/>
                </p:cNvSpPr>
                <p:nvPr/>
              </p:nvSpPr>
              <p:spPr bwMode="auto">
                <a:xfrm rot="1713776" flipH="1">
                  <a:off x="2478" y="196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OpenBatch Programs</a:t>
            </a:r>
          </a:p>
        </p:txBody>
      </p:sp>
      <p:grpSp>
        <p:nvGrpSpPr>
          <p:cNvPr id="96296" name="Group 40"/>
          <p:cNvGrpSpPr>
            <a:grpSpLocks/>
          </p:cNvGrpSpPr>
          <p:nvPr/>
        </p:nvGrpSpPr>
        <p:grpSpPr bwMode="auto">
          <a:xfrm>
            <a:off x="3078163" y="1044575"/>
            <a:ext cx="3398837" cy="2497138"/>
            <a:chOff x="1824" y="658"/>
            <a:chExt cx="2141" cy="1573"/>
          </a:xfrm>
        </p:grpSpPr>
        <p:sp>
          <p:nvSpPr>
            <p:cNvPr id="96262" name="AutoShape 6"/>
            <p:cNvSpPr>
              <a:spLocks noChangeArrowheads="1"/>
            </p:cNvSpPr>
            <p:nvPr/>
          </p:nvSpPr>
          <p:spPr bwMode="auto">
            <a:xfrm>
              <a:off x="1824" y="658"/>
              <a:ext cx="1728" cy="398"/>
            </a:xfrm>
            <a:prstGeom prst="wedgeRoundRectCallout">
              <a:avLst>
                <a:gd name="adj1" fmla="val 39815"/>
                <a:gd name="adj2" fmla="val 8417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The Archiver saves the batch log into a database</a:t>
              </a:r>
            </a:p>
          </p:txBody>
        </p:sp>
        <p:grpSp>
          <p:nvGrpSpPr>
            <p:cNvPr id="96295" name="Group 39"/>
            <p:cNvGrpSpPr>
              <a:grpSpLocks/>
            </p:cNvGrpSpPr>
            <p:nvPr/>
          </p:nvGrpSpPr>
          <p:grpSpPr bwMode="auto">
            <a:xfrm>
              <a:off x="3072" y="1104"/>
              <a:ext cx="893" cy="1127"/>
              <a:chOff x="1584" y="2736"/>
              <a:chExt cx="893" cy="1127"/>
            </a:xfrm>
          </p:grpSpPr>
          <p:sp>
            <p:nvSpPr>
              <p:cNvPr id="96283" name="Freeform 27"/>
              <p:cNvSpPr>
                <a:spLocks/>
              </p:cNvSpPr>
              <p:nvPr/>
            </p:nvSpPr>
            <p:spPr bwMode="auto">
              <a:xfrm>
                <a:off x="1827" y="3431"/>
                <a:ext cx="157" cy="417"/>
              </a:xfrm>
              <a:custGeom>
                <a:avLst/>
                <a:gdLst/>
                <a:ahLst/>
                <a:cxnLst>
                  <a:cxn ang="0">
                    <a:pos x="59" y="97"/>
                  </a:cxn>
                  <a:cxn ang="0">
                    <a:pos x="18" y="42"/>
                  </a:cxn>
                  <a:cxn ang="0">
                    <a:pos x="32" y="0"/>
                  </a:cxn>
                  <a:cxn ang="0">
                    <a:pos x="73" y="0"/>
                  </a:cxn>
                  <a:cxn ang="0">
                    <a:pos x="121" y="45"/>
                  </a:cxn>
                  <a:cxn ang="0">
                    <a:pos x="183" y="138"/>
                  </a:cxn>
                  <a:cxn ang="0">
                    <a:pos x="217" y="227"/>
                  </a:cxn>
                  <a:cxn ang="0">
                    <a:pos x="248" y="313"/>
                  </a:cxn>
                  <a:cxn ang="0">
                    <a:pos x="258" y="391"/>
                  </a:cxn>
                  <a:cxn ang="0">
                    <a:pos x="255" y="432"/>
                  </a:cxn>
                  <a:cxn ang="0">
                    <a:pos x="224" y="484"/>
                  </a:cxn>
                  <a:cxn ang="0">
                    <a:pos x="172" y="621"/>
                  </a:cxn>
                  <a:cxn ang="0">
                    <a:pos x="114" y="699"/>
                  </a:cxn>
                  <a:cxn ang="0">
                    <a:pos x="100" y="734"/>
                  </a:cxn>
                  <a:cxn ang="0">
                    <a:pos x="155" y="740"/>
                  </a:cxn>
                  <a:cxn ang="0">
                    <a:pos x="227" y="740"/>
                  </a:cxn>
                  <a:cxn ang="0">
                    <a:pos x="316" y="771"/>
                  </a:cxn>
                  <a:cxn ang="0">
                    <a:pos x="310" y="795"/>
                  </a:cxn>
                  <a:cxn ang="0">
                    <a:pos x="296" y="822"/>
                  </a:cxn>
                  <a:cxn ang="0">
                    <a:pos x="269" y="836"/>
                  </a:cxn>
                  <a:cxn ang="0">
                    <a:pos x="213" y="816"/>
                  </a:cxn>
                  <a:cxn ang="0">
                    <a:pos x="155" y="785"/>
                  </a:cxn>
                  <a:cxn ang="0">
                    <a:pos x="73" y="781"/>
                  </a:cxn>
                  <a:cxn ang="0">
                    <a:pos x="21" y="792"/>
                  </a:cxn>
                  <a:cxn ang="0">
                    <a:pos x="0" y="775"/>
                  </a:cxn>
                  <a:cxn ang="0">
                    <a:pos x="0" y="751"/>
                  </a:cxn>
                  <a:cxn ang="0">
                    <a:pos x="29" y="724"/>
                  </a:cxn>
                  <a:cxn ang="0">
                    <a:pos x="73" y="678"/>
                  </a:cxn>
                  <a:cxn ang="0">
                    <a:pos x="151" y="565"/>
                  </a:cxn>
                  <a:cxn ang="0">
                    <a:pos x="186" y="467"/>
                  </a:cxn>
                  <a:cxn ang="0">
                    <a:pos x="196" y="370"/>
                  </a:cxn>
                  <a:cxn ang="0">
                    <a:pos x="193" y="319"/>
                  </a:cxn>
                  <a:cxn ang="0">
                    <a:pos x="166" y="227"/>
                  </a:cxn>
                  <a:cxn ang="0">
                    <a:pos x="94" y="127"/>
                  </a:cxn>
                  <a:cxn ang="0">
                    <a:pos x="42" y="76"/>
                  </a:cxn>
                  <a:cxn ang="0">
                    <a:pos x="59" y="97"/>
                  </a:cxn>
                </a:cxnLst>
                <a:rect l="0" t="0" r="r" b="b"/>
                <a:pathLst>
                  <a:path w="316" h="836">
                    <a:moveTo>
                      <a:pt x="59" y="97"/>
                    </a:moveTo>
                    <a:lnTo>
                      <a:pt x="18" y="42"/>
                    </a:lnTo>
                    <a:lnTo>
                      <a:pt x="32" y="0"/>
                    </a:lnTo>
                    <a:lnTo>
                      <a:pt x="73" y="0"/>
                    </a:lnTo>
                    <a:lnTo>
                      <a:pt x="121" y="45"/>
                    </a:lnTo>
                    <a:lnTo>
                      <a:pt x="183" y="138"/>
                    </a:lnTo>
                    <a:lnTo>
                      <a:pt x="217" y="227"/>
                    </a:lnTo>
                    <a:lnTo>
                      <a:pt x="248" y="313"/>
                    </a:lnTo>
                    <a:lnTo>
                      <a:pt x="258" y="391"/>
                    </a:lnTo>
                    <a:lnTo>
                      <a:pt x="255" y="432"/>
                    </a:lnTo>
                    <a:lnTo>
                      <a:pt x="224" y="484"/>
                    </a:lnTo>
                    <a:lnTo>
                      <a:pt x="172" y="621"/>
                    </a:lnTo>
                    <a:lnTo>
                      <a:pt x="114" y="699"/>
                    </a:lnTo>
                    <a:lnTo>
                      <a:pt x="100" y="734"/>
                    </a:lnTo>
                    <a:lnTo>
                      <a:pt x="155" y="740"/>
                    </a:lnTo>
                    <a:lnTo>
                      <a:pt x="227" y="740"/>
                    </a:lnTo>
                    <a:lnTo>
                      <a:pt x="316" y="771"/>
                    </a:lnTo>
                    <a:lnTo>
                      <a:pt x="310" y="795"/>
                    </a:lnTo>
                    <a:lnTo>
                      <a:pt x="296" y="822"/>
                    </a:lnTo>
                    <a:lnTo>
                      <a:pt x="269" y="836"/>
                    </a:lnTo>
                    <a:lnTo>
                      <a:pt x="213" y="816"/>
                    </a:lnTo>
                    <a:lnTo>
                      <a:pt x="155" y="785"/>
                    </a:lnTo>
                    <a:lnTo>
                      <a:pt x="73" y="781"/>
                    </a:lnTo>
                    <a:lnTo>
                      <a:pt x="21" y="792"/>
                    </a:lnTo>
                    <a:lnTo>
                      <a:pt x="0" y="775"/>
                    </a:lnTo>
                    <a:lnTo>
                      <a:pt x="0" y="751"/>
                    </a:lnTo>
                    <a:lnTo>
                      <a:pt x="29" y="724"/>
                    </a:lnTo>
                    <a:lnTo>
                      <a:pt x="73" y="678"/>
                    </a:lnTo>
                    <a:lnTo>
                      <a:pt x="151" y="565"/>
                    </a:lnTo>
                    <a:lnTo>
                      <a:pt x="186" y="467"/>
                    </a:lnTo>
                    <a:lnTo>
                      <a:pt x="196" y="370"/>
                    </a:lnTo>
                    <a:lnTo>
                      <a:pt x="193" y="319"/>
                    </a:lnTo>
                    <a:lnTo>
                      <a:pt x="166" y="227"/>
                    </a:lnTo>
                    <a:lnTo>
                      <a:pt x="94" y="127"/>
                    </a:lnTo>
                    <a:lnTo>
                      <a:pt x="42" y="76"/>
                    </a:lnTo>
                    <a:lnTo>
                      <a:pt x="5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284" name="Freeform 28"/>
              <p:cNvSpPr>
                <a:spLocks/>
              </p:cNvSpPr>
              <p:nvPr/>
            </p:nvSpPr>
            <p:spPr bwMode="auto">
              <a:xfrm>
                <a:off x="1832" y="2783"/>
                <a:ext cx="260" cy="252"/>
              </a:xfrm>
              <a:custGeom>
                <a:avLst/>
                <a:gdLst/>
                <a:ahLst/>
                <a:cxnLst>
                  <a:cxn ang="0">
                    <a:pos x="107" y="23"/>
                  </a:cxn>
                  <a:cxn ang="0">
                    <a:pos x="164" y="0"/>
                  </a:cxn>
                  <a:cxn ang="0">
                    <a:pos x="206" y="17"/>
                  </a:cxn>
                  <a:cxn ang="0">
                    <a:pos x="250" y="71"/>
                  </a:cxn>
                  <a:cxn ang="0">
                    <a:pos x="279" y="150"/>
                  </a:cxn>
                  <a:cxn ang="0">
                    <a:pos x="282" y="206"/>
                  </a:cxn>
                  <a:cxn ang="0">
                    <a:pos x="285" y="277"/>
                  </a:cxn>
                  <a:cxn ang="0">
                    <a:pos x="470" y="274"/>
                  </a:cxn>
                  <a:cxn ang="0">
                    <a:pos x="519" y="284"/>
                  </a:cxn>
                  <a:cxn ang="0">
                    <a:pos x="512" y="318"/>
                  </a:cxn>
                  <a:cxn ang="0">
                    <a:pos x="413" y="304"/>
                  </a:cxn>
                  <a:cxn ang="0">
                    <a:pos x="282" y="325"/>
                  </a:cxn>
                  <a:cxn ang="0">
                    <a:pos x="255" y="396"/>
                  </a:cxn>
                  <a:cxn ang="0">
                    <a:pos x="217" y="458"/>
                  </a:cxn>
                  <a:cxn ang="0">
                    <a:pos x="172" y="482"/>
                  </a:cxn>
                  <a:cxn ang="0">
                    <a:pos x="124" y="503"/>
                  </a:cxn>
                  <a:cxn ang="0">
                    <a:pos x="89" y="490"/>
                  </a:cxn>
                  <a:cxn ang="0">
                    <a:pos x="41" y="434"/>
                  </a:cxn>
                  <a:cxn ang="0">
                    <a:pos x="7" y="366"/>
                  </a:cxn>
                  <a:cxn ang="0">
                    <a:pos x="0" y="308"/>
                  </a:cxn>
                  <a:cxn ang="0">
                    <a:pos x="18" y="191"/>
                  </a:cxn>
                  <a:cxn ang="0">
                    <a:pos x="59" y="103"/>
                  </a:cxn>
                  <a:cxn ang="0">
                    <a:pos x="89" y="51"/>
                  </a:cxn>
                  <a:cxn ang="0">
                    <a:pos x="127" y="20"/>
                  </a:cxn>
                  <a:cxn ang="0">
                    <a:pos x="107" y="23"/>
                  </a:cxn>
                </a:cxnLst>
                <a:rect l="0" t="0" r="r" b="b"/>
                <a:pathLst>
                  <a:path w="519" h="503">
                    <a:moveTo>
                      <a:pt x="107" y="23"/>
                    </a:moveTo>
                    <a:lnTo>
                      <a:pt x="164" y="0"/>
                    </a:lnTo>
                    <a:lnTo>
                      <a:pt x="206" y="17"/>
                    </a:lnTo>
                    <a:lnTo>
                      <a:pt x="250" y="71"/>
                    </a:lnTo>
                    <a:lnTo>
                      <a:pt x="279" y="150"/>
                    </a:lnTo>
                    <a:lnTo>
                      <a:pt x="282" y="206"/>
                    </a:lnTo>
                    <a:lnTo>
                      <a:pt x="285" y="277"/>
                    </a:lnTo>
                    <a:lnTo>
                      <a:pt x="470" y="274"/>
                    </a:lnTo>
                    <a:lnTo>
                      <a:pt x="519" y="284"/>
                    </a:lnTo>
                    <a:lnTo>
                      <a:pt x="512" y="318"/>
                    </a:lnTo>
                    <a:lnTo>
                      <a:pt x="413" y="304"/>
                    </a:lnTo>
                    <a:lnTo>
                      <a:pt x="282" y="325"/>
                    </a:lnTo>
                    <a:lnTo>
                      <a:pt x="255" y="396"/>
                    </a:lnTo>
                    <a:lnTo>
                      <a:pt x="217" y="458"/>
                    </a:lnTo>
                    <a:lnTo>
                      <a:pt x="172" y="482"/>
                    </a:lnTo>
                    <a:lnTo>
                      <a:pt x="124" y="503"/>
                    </a:lnTo>
                    <a:lnTo>
                      <a:pt x="89" y="490"/>
                    </a:lnTo>
                    <a:lnTo>
                      <a:pt x="41" y="434"/>
                    </a:lnTo>
                    <a:lnTo>
                      <a:pt x="7" y="366"/>
                    </a:lnTo>
                    <a:lnTo>
                      <a:pt x="0" y="308"/>
                    </a:lnTo>
                    <a:lnTo>
                      <a:pt x="18" y="191"/>
                    </a:lnTo>
                    <a:lnTo>
                      <a:pt x="59" y="103"/>
                    </a:lnTo>
                    <a:lnTo>
                      <a:pt x="89" y="51"/>
                    </a:lnTo>
                    <a:lnTo>
                      <a:pt x="127" y="20"/>
                    </a:lnTo>
                    <a:lnTo>
                      <a:pt x="107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285" name="Freeform 29"/>
              <p:cNvSpPr>
                <a:spLocks/>
              </p:cNvSpPr>
              <p:nvPr/>
            </p:nvSpPr>
            <p:spPr bwMode="auto">
              <a:xfrm>
                <a:off x="1946" y="3014"/>
                <a:ext cx="531" cy="9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89" y="89"/>
                  </a:cxn>
                  <a:cxn ang="0">
                    <a:pos x="279" y="76"/>
                  </a:cxn>
                  <a:cxn ang="0">
                    <a:pos x="436" y="62"/>
                  </a:cxn>
                  <a:cxn ang="0">
                    <a:pos x="612" y="35"/>
                  </a:cxn>
                  <a:cxn ang="0">
                    <a:pos x="742" y="31"/>
                  </a:cxn>
                  <a:cxn ang="0">
                    <a:pos x="914" y="11"/>
                  </a:cxn>
                  <a:cxn ang="0">
                    <a:pos x="1059" y="0"/>
                  </a:cxn>
                  <a:cxn ang="0">
                    <a:pos x="1062" y="21"/>
                  </a:cxn>
                  <a:cxn ang="0">
                    <a:pos x="1027" y="48"/>
                  </a:cxn>
                  <a:cxn ang="0">
                    <a:pos x="897" y="48"/>
                  </a:cxn>
                  <a:cxn ang="0">
                    <a:pos x="908" y="82"/>
                  </a:cxn>
                  <a:cxn ang="0">
                    <a:pos x="890" y="123"/>
                  </a:cxn>
                  <a:cxn ang="0">
                    <a:pos x="856" y="150"/>
                  </a:cxn>
                  <a:cxn ang="0">
                    <a:pos x="801" y="150"/>
                  </a:cxn>
                  <a:cxn ang="0">
                    <a:pos x="756" y="136"/>
                  </a:cxn>
                  <a:cxn ang="0">
                    <a:pos x="739" y="92"/>
                  </a:cxn>
                  <a:cxn ang="0">
                    <a:pos x="739" y="65"/>
                  </a:cxn>
                  <a:cxn ang="0">
                    <a:pos x="616" y="68"/>
                  </a:cxn>
                  <a:cxn ang="0">
                    <a:pos x="564" y="82"/>
                  </a:cxn>
                  <a:cxn ang="0">
                    <a:pos x="460" y="109"/>
                  </a:cxn>
                  <a:cxn ang="0">
                    <a:pos x="313" y="127"/>
                  </a:cxn>
                  <a:cxn ang="0">
                    <a:pos x="189" y="130"/>
                  </a:cxn>
                  <a:cxn ang="0">
                    <a:pos x="107" y="147"/>
                  </a:cxn>
                  <a:cxn ang="0">
                    <a:pos x="32" y="188"/>
                  </a:cxn>
                  <a:cxn ang="0">
                    <a:pos x="0" y="147"/>
                  </a:cxn>
                  <a:cxn ang="0">
                    <a:pos x="21" y="109"/>
                  </a:cxn>
                  <a:cxn ang="0">
                    <a:pos x="38" y="100"/>
                  </a:cxn>
                  <a:cxn ang="0">
                    <a:pos x="0" y="120"/>
                  </a:cxn>
                </a:cxnLst>
                <a:rect l="0" t="0" r="r" b="b"/>
                <a:pathLst>
                  <a:path w="1062" h="188">
                    <a:moveTo>
                      <a:pt x="0" y="120"/>
                    </a:moveTo>
                    <a:lnTo>
                      <a:pt x="89" y="89"/>
                    </a:lnTo>
                    <a:lnTo>
                      <a:pt x="279" y="76"/>
                    </a:lnTo>
                    <a:lnTo>
                      <a:pt x="436" y="62"/>
                    </a:lnTo>
                    <a:lnTo>
                      <a:pt x="612" y="35"/>
                    </a:lnTo>
                    <a:lnTo>
                      <a:pt x="742" y="31"/>
                    </a:lnTo>
                    <a:lnTo>
                      <a:pt x="914" y="11"/>
                    </a:lnTo>
                    <a:lnTo>
                      <a:pt x="1059" y="0"/>
                    </a:lnTo>
                    <a:lnTo>
                      <a:pt x="1062" y="21"/>
                    </a:lnTo>
                    <a:lnTo>
                      <a:pt x="1027" y="48"/>
                    </a:lnTo>
                    <a:lnTo>
                      <a:pt x="897" y="48"/>
                    </a:lnTo>
                    <a:lnTo>
                      <a:pt x="908" y="82"/>
                    </a:lnTo>
                    <a:lnTo>
                      <a:pt x="890" y="123"/>
                    </a:lnTo>
                    <a:lnTo>
                      <a:pt x="856" y="150"/>
                    </a:lnTo>
                    <a:lnTo>
                      <a:pt x="801" y="150"/>
                    </a:lnTo>
                    <a:lnTo>
                      <a:pt x="756" y="136"/>
                    </a:lnTo>
                    <a:lnTo>
                      <a:pt x="739" y="92"/>
                    </a:lnTo>
                    <a:lnTo>
                      <a:pt x="739" y="65"/>
                    </a:lnTo>
                    <a:lnTo>
                      <a:pt x="616" y="68"/>
                    </a:lnTo>
                    <a:lnTo>
                      <a:pt x="564" y="82"/>
                    </a:lnTo>
                    <a:lnTo>
                      <a:pt x="460" y="109"/>
                    </a:lnTo>
                    <a:lnTo>
                      <a:pt x="313" y="127"/>
                    </a:lnTo>
                    <a:lnTo>
                      <a:pt x="189" y="130"/>
                    </a:lnTo>
                    <a:lnTo>
                      <a:pt x="107" y="147"/>
                    </a:lnTo>
                    <a:lnTo>
                      <a:pt x="32" y="188"/>
                    </a:lnTo>
                    <a:lnTo>
                      <a:pt x="0" y="147"/>
                    </a:lnTo>
                    <a:lnTo>
                      <a:pt x="21" y="109"/>
                    </a:lnTo>
                    <a:lnTo>
                      <a:pt x="38" y="100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286" name="Freeform 30"/>
              <p:cNvSpPr>
                <a:spLocks/>
              </p:cNvSpPr>
              <p:nvPr/>
            </p:nvSpPr>
            <p:spPr bwMode="auto">
              <a:xfrm>
                <a:off x="1780" y="3036"/>
                <a:ext cx="208" cy="431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236" y="10"/>
                  </a:cxn>
                  <a:cxn ang="0">
                    <a:pos x="298" y="10"/>
                  </a:cxn>
                  <a:cxn ang="0">
                    <a:pos x="381" y="50"/>
                  </a:cxn>
                  <a:cxn ang="0">
                    <a:pos x="411" y="133"/>
                  </a:cxn>
                  <a:cxn ang="0">
                    <a:pos x="415" y="246"/>
                  </a:cxn>
                  <a:cxn ang="0">
                    <a:pos x="384" y="372"/>
                  </a:cxn>
                  <a:cxn ang="0">
                    <a:pos x="329" y="493"/>
                  </a:cxn>
                  <a:cxn ang="0">
                    <a:pos x="288" y="595"/>
                  </a:cxn>
                  <a:cxn ang="0">
                    <a:pos x="246" y="739"/>
                  </a:cxn>
                  <a:cxn ang="0">
                    <a:pos x="198" y="825"/>
                  </a:cxn>
                  <a:cxn ang="0">
                    <a:pos x="137" y="863"/>
                  </a:cxn>
                  <a:cxn ang="0">
                    <a:pos x="85" y="863"/>
                  </a:cxn>
                  <a:cxn ang="0">
                    <a:pos x="24" y="825"/>
                  </a:cxn>
                  <a:cxn ang="0">
                    <a:pos x="0" y="769"/>
                  </a:cxn>
                  <a:cxn ang="0">
                    <a:pos x="0" y="680"/>
                  </a:cxn>
                  <a:cxn ang="0">
                    <a:pos x="34" y="564"/>
                  </a:cxn>
                  <a:cxn ang="0">
                    <a:pos x="62" y="404"/>
                  </a:cxn>
                  <a:cxn ang="0">
                    <a:pos x="71" y="205"/>
                  </a:cxn>
                  <a:cxn ang="0">
                    <a:pos x="55" y="55"/>
                  </a:cxn>
                  <a:cxn ang="0">
                    <a:pos x="106" y="3"/>
                  </a:cxn>
                  <a:cxn ang="0">
                    <a:pos x="185" y="0"/>
                  </a:cxn>
                </a:cxnLst>
                <a:rect l="0" t="0" r="r" b="b"/>
                <a:pathLst>
                  <a:path w="415" h="863">
                    <a:moveTo>
                      <a:pt x="185" y="0"/>
                    </a:moveTo>
                    <a:lnTo>
                      <a:pt x="236" y="10"/>
                    </a:lnTo>
                    <a:lnTo>
                      <a:pt x="298" y="10"/>
                    </a:lnTo>
                    <a:lnTo>
                      <a:pt x="381" y="50"/>
                    </a:lnTo>
                    <a:lnTo>
                      <a:pt x="411" y="133"/>
                    </a:lnTo>
                    <a:lnTo>
                      <a:pt x="415" y="246"/>
                    </a:lnTo>
                    <a:lnTo>
                      <a:pt x="384" y="372"/>
                    </a:lnTo>
                    <a:lnTo>
                      <a:pt x="329" y="493"/>
                    </a:lnTo>
                    <a:lnTo>
                      <a:pt x="288" y="595"/>
                    </a:lnTo>
                    <a:lnTo>
                      <a:pt x="246" y="739"/>
                    </a:lnTo>
                    <a:lnTo>
                      <a:pt x="198" y="825"/>
                    </a:lnTo>
                    <a:lnTo>
                      <a:pt x="137" y="863"/>
                    </a:lnTo>
                    <a:lnTo>
                      <a:pt x="85" y="863"/>
                    </a:lnTo>
                    <a:lnTo>
                      <a:pt x="24" y="825"/>
                    </a:lnTo>
                    <a:lnTo>
                      <a:pt x="0" y="769"/>
                    </a:lnTo>
                    <a:lnTo>
                      <a:pt x="0" y="680"/>
                    </a:lnTo>
                    <a:lnTo>
                      <a:pt x="34" y="564"/>
                    </a:lnTo>
                    <a:lnTo>
                      <a:pt x="62" y="404"/>
                    </a:lnTo>
                    <a:lnTo>
                      <a:pt x="71" y="205"/>
                    </a:lnTo>
                    <a:lnTo>
                      <a:pt x="55" y="55"/>
                    </a:lnTo>
                    <a:lnTo>
                      <a:pt x="106" y="3"/>
                    </a:lnTo>
                    <a:lnTo>
                      <a:pt x="18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287" name="Freeform 31"/>
              <p:cNvSpPr>
                <a:spLocks/>
              </p:cNvSpPr>
              <p:nvPr/>
            </p:nvSpPr>
            <p:spPr bwMode="auto">
              <a:xfrm>
                <a:off x="1595" y="3053"/>
                <a:ext cx="237" cy="386"/>
              </a:xfrm>
              <a:custGeom>
                <a:avLst/>
                <a:gdLst/>
                <a:ahLst/>
                <a:cxnLst>
                  <a:cxn ang="0">
                    <a:pos x="361" y="30"/>
                  </a:cxn>
                  <a:cxn ang="0">
                    <a:pos x="412" y="0"/>
                  </a:cxn>
                  <a:cxn ang="0">
                    <a:pos x="450" y="0"/>
                  </a:cxn>
                  <a:cxn ang="0">
                    <a:pos x="474" y="24"/>
                  </a:cxn>
                  <a:cxn ang="0">
                    <a:pos x="460" y="71"/>
                  </a:cxn>
                  <a:cxn ang="0">
                    <a:pos x="429" y="102"/>
                  </a:cxn>
                  <a:cxn ang="0">
                    <a:pos x="371" y="133"/>
                  </a:cxn>
                  <a:cxn ang="0">
                    <a:pos x="258" y="178"/>
                  </a:cxn>
                  <a:cxn ang="0">
                    <a:pos x="113" y="257"/>
                  </a:cxn>
                  <a:cxn ang="0">
                    <a:pos x="59" y="260"/>
                  </a:cxn>
                  <a:cxn ang="0">
                    <a:pos x="89" y="332"/>
                  </a:cxn>
                  <a:cxn ang="0">
                    <a:pos x="151" y="411"/>
                  </a:cxn>
                  <a:cxn ang="0">
                    <a:pos x="202" y="507"/>
                  </a:cxn>
                  <a:cxn ang="0">
                    <a:pos x="223" y="607"/>
                  </a:cxn>
                  <a:cxn ang="0">
                    <a:pos x="213" y="637"/>
                  </a:cxn>
                  <a:cxn ang="0">
                    <a:pos x="182" y="658"/>
                  </a:cxn>
                  <a:cxn ang="0">
                    <a:pos x="141" y="672"/>
                  </a:cxn>
                  <a:cxn ang="0">
                    <a:pos x="100" y="702"/>
                  </a:cxn>
                  <a:cxn ang="0">
                    <a:pos x="83" y="733"/>
                  </a:cxn>
                  <a:cxn ang="0">
                    <a:pos x="72" y="771"/>
                  </a:cxn>
                  <a:cxn ang="0">
                    <a:pos x="41" y="771"/>
                  </a:cxn>
                  <a:cxn ang="0">
                    <a:pos x="30" y="743"/>
                  </a:cxn>
                  <a:cxn ang="0">
                    <a:pos x="51" y="699"/>
                  </a:cxn>
                  <a:cxn ang="0">
                    <a:pos x="110" y="668"/>
                  </a:cxn>
                  <a:cxn ang="0">
                    <a:pos x="145" y="637"/>
                  </a:cxn>
                  <a:cxn ang="0">
                    <a:pos x="175" y="620"/>
                  </a:cxn>
                  <a:cxn ang="0">
                    <a:pos x="186" y="589"/>
                  </a:cxn>
                  <a:cxn ang="0">
                    <a:pos x="172" y="507"/>
                  </a:cxn>
                  <a:cxn ang="0">
                    <a:pos x="124" y="445"/>
                  </a:cxn>
                  <a:cxn ang="0">
                    <a:pos x="83" y="391"/>
                  </a:cxn>
                  <a:cxn ang="0">
                    <a:pos x="30" y="329"/>
                  </a:cxn>
                  <a:cxn ang="0">
                    <a:pos x="0" y="270"/>
                  </a:cxn>
                  <a:cxn ang="0">
                    <a:pos x="0" y="236"/>
                  </a:cxn>
                  <a:cxn ang="0">
                    <a:pos x="27" y="219"/>
                  </a:cxn>
                  <a:cxn ang="0">
                    <a:pos x="134" y="157"/>
                  </a:cxn>
                  <a:cxn ang="0">
                    <a:pos x="237" y="102"/>
                  </a:cxn>
                  <a:cxn ang="0">
                    <a:pos x="340" y="51"/>
                  </a:cxn>
                  <a:cxn ang="0">
                    <a:pos x="361" y="30"/>
                  </a:cxn>
                </a:cxnLst>
                <a:rect l="0" t="0" r="r" b="b"/>
                <a:pathLst>
                  <a:path w="474" h="771">
                    <a:moveTo>
                      <a:pt x="361" y="30"/>
                    </a:moveTo>
                    <a:lnTo>
                      <a:pt x="412" y="0"/>
                    </a:lnTo>
                    <a:lnTo>
                      <a:pt x="450" y="0"/>
                    </a:lnTo>
                    <a:lnTo>
                      <a:pt x="474" y="24"/>
                    </a:lnTo>
                    <a:lnTo>
                      <a:pt x="460" y="71"/>
                    </a:lnTo>
                    <a:lnTo>
                      <a:pt x="429" y="102"/>
                    </a:lnTo>
                    <a:lnTo>
                      <a:pt x="371" y="133"/>
                    </a:lnTo>
                    <a:lnTo>
                      <a:pt x="258" y="178"/>
                    </a:lnTo>
                    <a:lnTo>
                      <a:pt x="113" y="257"/>
                    </a:lnTo>
                    <a:lnTo>
                      <a:pt x="59" y="260"/>
                    </a:lnTo>
                    <a:lnTo>
                      <a:pt x="89" y="332"/>
                    </a:lnTo>
                    <a:lnTo>
                      <a:pt x="151" y="411"/>
                    </a:lnTo>
                    <a:lnTo>
                      <a:pt x="202" y="507"/>
                    </a:lnTo>
                    <a:lnTo>
                      <a:pt x="223" y="607"/>
                    </a:lnTo>
                    <a:lnTo>
                      <a:pt x="213" y="637"/>
                    </a:lnTo>
                    <a:lnTo>
                      <a:pt x="182" y="658"/>
                    </a:lnTo>
                    <a:lnTo>
                      <a:pt x="141" y="672"/>
                    </a:lnTo>
                    <a:lnTo>
                      <a:pt x="100" y="702"/>
                    </a:lnTo>
                    <a:lnTo>
                      <a:pt x="83" y="733"/>
                    </a:lnTo>
                    <a:lnTo>
                      <a:pt x="72" y="771"/>
                    </a:lnTo>
                    <a:lnTo>
                      <a:pt x="41" y="771"/>
                    </a:lnTo>
                    <a:lnTo>
                      <a:pt x="30" y="743"/>
                    </a:lnTo>
                    <a:lnTo>
                      <a:pt x="51" y="699"/>
                    </a:lnTo>
                    <a:lnTo>
                      <a:pt x="110" y="668"/>
                    </a:lnTo>
                    <a:lnTo>
                      <a:pt x="145" y="637"/>
                    </a:lnTo>
                    <a:lnTo>
                      <a:pt x="175" y="620"/>
                    </a:lnTo>
                    <a:lnTo>
                      <a:pt x="186" y="589"/>
                    </a:lnTo>
                    <a:lnTo>
                      <a:pt x="172" y="507"/>
                    </a:lnTo>
                    <a:lnTo>
                      <a:pt x="124" y="445"/>
                    </a:lnTo>
                    <a:lnTo>
                      <a:pt x="83" y="391"/>
                    </a:lnTo>
                    <a:lnTo>
                      <a:pt x="30" y="329"/>
                    </a:lnTo>
                    <a:lnTo>
                      <a:pt x="0" y="270"/>
                    </a:lnTo>
                    <a:lnTo>
                      <a:pt x="0" y="236"/>
                    </a:lnTo>
                    <a:lnTo>
                      <a:pt x="27" y="219"/>
                    </a:lnTo>
                    <a:lnTo>
                      <a:pt x="134" y="157"/>
                    </a:lnTo>
                    <a:lnTo>
                      <a:pt x="237" y="102"/>
                    </a:lnTo>
                    <a:lnTo>
                      <a:pt x="340" y="51"/>
                    </a:lnTo>
                    <a:lnTo>
                      <a:pt x="361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5000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288" name="Freeform 32"/>
              <p:cNvSpPr>
                <a:spLocks/>
              </p:cNvSpPr>
              <p:nvPr/>
            </p:nvSpPr>
            <p:spPr bwMode="auto">
              <a:xfrm>
                <a:off x="1584" y="3402"/>
                <a:ext cx="232" cy="461"/>
              </a:xfrm>
              <a:custGeom>
                <a:avLst/>
                <a:gdLst/>
                <a:ahLst/>
                <a:cxnLst>
                  <a:cxn ang="0">
                    <a:pos x="270" y="161"/>
                  </a:cxn>
                  <a:cxn ang="0">
                    <a:pos x="340" y="72"/>
                  </a:cxn>
                  <a:cxn ang="0">
                    <a:pos x="402" y="0"/>
                  </a:cxn>
                  <a:cxn ang="0">
                    <a:pos x="442" y="7"/>
                  </a:cxn>
                  <a:cxn ang="0">
                    <a:pos x="463" y="38"/>
                  </a:cxn>
                  <a:cxn ang="0">
                    <a:pos x="463" y="92"/>
                  </a:cxn>
                  <a:cxn ang="0">
                    <a:pos x="426" y="123"/>
                  </a:cxn>
                  <a:cxn ang="0">
                    <a:pos x="360" y="164"/>
                  </a:cxn>
                  <a:cxn ang="0">
                    <a:pos x="308" y="216"/>
                  </a:cxn>
                  <a:cxn ang="0">
                    <a:pos x="251" y="284"/>
                  </a:cxn>
                  <a:cxn ang="0">
                    <a:pos x="226" y="335"/>
                  </a:cxn>
                  <a:cxn ang="0">
                    <a:pos x="199" y="397"/>
                  </a:cxn>
                  <a:cxn ang="0">
                    <a:pos x="185" y="480"/>
                  </a:cxn>
                  <a:cxn ang="0">
                    <a:pos x="185" y="554"/>
                  </a:cxn>
                  <a:cxn ang="0">
                    <a:pos x="199" y="647"/>
                  </a:cxn>
                  <a:cxn ang="0">
                    <a:pos x="237" y="737"/>
                  </a:cxn>
                  <a:cxn ang="0">
                    <a:pos x="267" y="788"/>
                  </a:cxn>
                  <a:cxn ang="0">
                    <a:pos x="288" y="821"/>
                  </a:cxn>
                  <a:cxn ang="0">
                    <a:pos x="288" y="850"/>
                  </a:cxn>
                  <a:cxn ang="0">
                    <a:pos x="267" y="859"/>
                  </a:cxn>
                  <a:cxn ang="0">
                    <a:pos x="219" y="859"/>
                  </a:cxn>
                  <a:cxn ang="0">
                    <a:pos x="144" y="873"/>
                  </a:cxn>
                  <a:cxn ang="0">
                    <a:pos x="85" y="894"/>
                  </a:cxn>
                  <a:cxn ang="0">
                    <a:pos x="51" y="921"/>
                  </a:cxn>
                  <a:cxn ang="0">
                    <a:pos x="20" y="911"/>
                  </a:cxn>
                  <a:cxn ang="0">
                    <a:pos x="0" y="873"/>
                  </a:cxn>
                  <a:cxn ang="0">
                    <a:pos x="3" y="842"/>
                  </a:cxn>
                  <a:cxn ang="0">
                    <a:pos x="62" y="818"/>
                  </a:cxn>
                  <a:cxn ang="0">
                    <a:pos x="154" y="812"/>
                  </a:cxn>
                  <a:cxn ang="0">
                    <a:pos x="240" y="812"/>
                  </a:cxn>
                  <a:cxn ang="0">
                    <a:pos x="206" y="770"/>
                  </a:cxn>
                  <a:cxn ang="0">
                    <a:pos x="189" y="719"/>
                  </a:cxn>
                  <a:cxn ang="0">
                    <a:pos x="165" y="647"/>
                  </a:cxn>
                  <a:cxn ang="0">
                    <a:pos x="137" y="572"/>
                  </a:cxn>
                  <a:cxn ang="0">
                    <a:pos x="137" y="483"/>
                  </a:cxn>
                  <a:cxn ang="0">
                    <a:pos x="144" y="397"/>
                  </a:cxn>
                  <a:cxn ang="0">
                    <a:pos x="175" y="318"/>
                  </a:cxn>
                  <a:cxn ang="0">
                    <a:pos x="230" y="216"/>
                  </a:cxn>
                  <a:cxn ang="0">
                    <a:pos x="270" y="161"/>
                  </a:cxn>
                </a:cxnLst>
                <a:rect l="0" t="0" r="r" b="b"/>
                <a:pathLst>
                  <a:path w="463" h="921">
                    <a:moveTo>
                      <a:pt x="270" y="161"/>
                    </a:moveTo>
                    <a:lnTo>
                      <a:pt x="340" y="72"/>
                    </a:lnTo>
                    <a:lnTo>
                      <a:pt x="402" y="0"/>
                    </a:lnTo>
                    <a:lnTo>
                      <a:pt x="442" y="7"/>
                    </a:lnTo>
                    <a:lnTo>
                      <a:pt x="463" y="38"/>
                    </a:lnTo>
                    <a:lnTo>
                      <a:pt x="463" y="92"/>
                    </a:lnTo>
                    <a:lnTo>
                      <a:pt x="426" y="123"/>
                    </a:lnTo>
                    <a:lnTo>
                      <a:pt x="360" y="164"/>
                    </a:lnTo>
                    <a:lnTo>
                      <a:pt x="308" y="216"/>
                    </a:lnTo>
                    <a:lnTo>
                      <a:pt x="251" y="284"/>
                    </a:lnTo>
                    <a:lnTo>
                      <a:pt x="226" y="335"/>
                    </a:lnTo>
                    <a:lnTo>
                      <a:pt x="199" y="397"/>
                    </a:lnTo>
                    <a:lnTo>
                      <a:pt x="185" y="480"/>
                    </a:lnTo>
                    <a:lnTo>
                      <a:pt x="185" y="554"/>
                    </a:lnTo>
                    <a:lnTo>
                      <a:pt x="199" y="647"/>
                    </a:lnTo>
                    <a:lnTo>
                      <a:pt x="237" y="737"/>
                    </a:lnTo>
                    <a:lnTo>
                      <a:pt x="267" y="788"/>
                    </a:lnTo>
                    <a:lnTo>
                      <a:pt x="288" y="821"/>
                    </a:lnTo>
                    <a:lnTo>
                      <a:pt x="288" y="850"/>
                    </a:lnTo>
                    <a:lnTo>
                      <a:pt x="267" y="859"/>
                    </a:lnTo>
                    <a:lnTo>
                      <a:pt x="219" y="859"/>
                    </a:lnTo>
                    <a:lnTo>
                      <a:pt x="144" y="873"/>
                    </a:lnTo>
                    <a:lnTo>
                      <a:pt x="85" y="894"/>
                    </a:lnTo>
                    <a:lnTo>
                      <a:pt x="51" y="921"/>
                    </a:lnTo>
                    <a:lnTo>
                      <a:pt x="20" y="911"/>
                    </a:lnTo>
                    <a:lnTo>
                      <a:pt x="0" y="873"/>
                    </a:lnTo>
                    <a:lnTo>
                      <a:pt x="3" y="842"/>
                    </a:lnTo>
                    <a:lnTo>
                      <a:pt x="62" y="818"/>
                    </a:lnTo>
                    <a:lnTo>
                      <a:pt x="154" y="812"/>
                    </a:lnTo>
                    <a:lnTo>
                      <a:pt x="240" y="812"/>
                    </a:lnTo>
                    <a:lnTo>
                      <a:pt x="206" y="770"/>
                    </a:lnTo>
                    <a:lnTo>
                      <a:pt x="189" y="719"/>
                    </a:lnTo>
                    <a:lnTo>
                      <a:pt x="165" y="647"/>
                    </a:lnTo>
                    <a:lnTo>
                      <a:pt x="137" y="572"/>
                    </a:lnTo>
                    <a:lnTo>
                      <a:pt x="137" y="483"/>
                    </a:lnTo>
                    <a:lnTo>
                      <a:pt x="144" y="397"/>
                    </a:lnTo>
                    <a:lnTo>
                      <a:pt x="175" y="318"/>
                    </a:lnTo>
                    <a:lnTo>
                      <a:pt x="230" y="216"/>
                    </a:lnTo>
                    <a:lnTo>
                      <a:pt x="270" y="1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289" name="Freeform 33"/>
              <p:cNvSpPr>
                <a:spLocks/>
              </p:cNvSpPr>
              <p:nvPr/>
            </p:nvSpPr>
            <p:spPr bwMode="auto">
              <a:xfrm rot="333888">
                <a:off x="1811" y="2736"/>
                <a:ext cx="265" cy="14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290" name="Group 34"/>
              <p:cNvGrpSpPr>
                <a:grpSpLocks/>
              </p:cNvGrpSpPr>
              <p:nvPr/>
            </p:nvGrpSpPr>
            <p:grpSpPr bwMode="auto">
              <a:xfrm>
                <a:off x="1757" y="3252"/>
                <a:ext cx="210" cy="194"/>
                <a:chOff x="2478" y="1920"/>
                <a:chExt cx="210" cy="194"/>
              </a:xfrm>
            </p:grpSpPr>
            <p:sp>
              <p:nvSpPr>
                <p:cNvPr id="96291" name="Freeform 35"/>
                <p:cNvSpPr>
                  <a:spLocks/>
                </p:cNvSpPr>
                <p:nvPr/>
              </p:nvSpPr>
              <p:spPr bwMode="auto">
                <a:xfrm flipH="1">
                  <a:off x="2493" y="192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2" name="Freeform 36"/>
                <p:cNvSpPr>
                  <a:spLocks/>
                </p:cNvSpPr>
                <p:nvPr/>
              </p:nvSpPr>
              <p:spPr bwMode="auto">
                <a:xfrm rot="1713776" flipH="1">
                  <a:off x="2478" y="196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6332" name="Group 76"/>
          <p:cNvGrpSpPr>
            <a:grpSpLocks/>
          </p:cNvGrpSpPr>
          <p:nvPr/>
        </p:nvGrpSpPr>
        <p:grpSpPr bwMode="auto">
          <a:xfrm>
            <a:off x="3116263" y="2711450"/>
            <a:ext cx="3322637" cy="2582863"/>
            <a:chOff x="1824" y="1708"/>
            <a:chExt cx="2093" cy="1627"/>
          </a:xfrm>
        </p:grpSpPr>
        <p:sp>
          <p:nvSpPr>
            <p:cNvPr id="96272" name="AutoShape 16"/>
            <p:cNvSpPr>
              <a:spLocks noChangeArrowheads="1"/>
            </p:cNvSpPr>
            <p:nvPr/>
          </p:nvSpPr>
          <p:spPr bwMode="auto">
            <a:xfrm>
              <a:off x="1824" y="1708"/>
              <a:ext cx="1728" cy="398"/>
            </a:xfrm>
            <a:prstGeom prst="wedgeRoundRectCallout">
              <a:avLst>
                <a:gd name="adj1" fmla="val 39815"/>
                <a:gd name="adj2" fmla="val 8417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This starts the recipe editor</a:t>
              </a:r>
            </a:p>
          </p:txBody>
        </p:sp>
        <p:grpSp>
          <p:nvGrpSpPr>
            <p:cNvPr id="96321" name="Group 65"/>
            <p:cNvGrpSpPr>
              <a:grpSpLocks/>
            </p:cNvGrpSpPr>
            <p:nvPr/>
          </p:nvGrpSpPr>
          <p:grpSpPr bwMode="auto">
            <a:xfrm>
              <a:off x="3024" y="2208"/>
              <a:ext cx="893" cy="1127"/>
              <a:chOff x="2305" y="1404"/>
              <a:chExt cx="893" cy="1127"/>
            </a:xfrm>
          </p:grpSpPr>
          <p:sp>
            <p:nvSpPr>
              <p:cNvPr id="96322" name="Freeform 66"/>
              <p:cNvSpPr>
                <a:spLocks/>
              </p:cNvSpPr>
              <p:nvPr/>
            </p:nvSpPr>
            <p:spPr bwMode="auto">
              <a:xfrm>
                <a:off x="2548" y="2099"/>
                <a:ext cx="157" cy="417"/>
              </a:xfrm>
              <a:custGeom>
                <a:avLst/>
                <a:gdLst/>
                <a:ahLst/>
                <a:cxnLst>
                  <a:cxn ang="0">
                    <a:pos x="59" y="97"/>
                  </a:cxn>
                  <a:cxn ang="0">
                    <a:pos x="18" y="42"/>
                  </a:cxn>
                  <a:cxn ang="0">
                    <a:pos x="32" y="0"/>
                  </a:cxn>
                  <a:cxn ang="0">
                    <a:pos x="73" y="0"/>
                  </a:cxn>
                  <a:cxn ang="0">
                    <a:pos x="121" y="45"/>
                  </a:cxn>
                  <a:cxn ang="0">
                    <a:pos x="183" y="138"/>
                  </a:cxn>
                  <a:cxn ang="0">
                    <a:pos x="217" y="227"/>
                  </a:cxn>
                  <a:cxn ang="0">
                    <a:pos x="248" y="313"/>
                  </a:cxn>
                  <a:cxn ang="0">
                    <a:pos x="258" y="391"/>
                  </a:cxn>
                  <a:cxn ang="0">
                    <a:pos x="255" y="432"/>
                  </a:cxn>
                  <a:cxn ang="0">
                    <a:pos x="224" y="484"/>
                  </a:cxn>
                  <a:cxn ang="0">
                    <a:pos x="172" y="621"/>
                  </a:cxn>
                  <a:cxn ang="0">
                    <a:pos x="114" y="699"/>
                  </a:cxn>
                  <a:cxn ang="0">
                    <a:pos x="100" y="734"/>
                  </a:cxn>
                  <a:cxn ang="0">
                    <a:pos x="155" y="740"/>
                  </a:cxn>
                  <a:cxn ang="0">
                    <a:pos x="227" y="740"/>
                  </a:cxn>
                  <a:cxn ang="0">
                    <a:pos x="316" y="771"/>
                  </a:cxn>
                  <a:cxn ang="0">
                    <a:pos x="310" y="795"/>
                  </a:cxn>
                  <a:cxn ang="0">
                    <a:pos x="296" y="822"/>
                  </a:cxn>
                  <a:cxn ang="0">
                    <a:pos x="269" y="836"/>
                  </a:cxn>
                  <a:cxn ang="0">
                    <a:pos x="213" y="816"/>
                  </a:cxn>
                  <a:cxn ang="0">
                    <a:pos x="155" y="785"/>
                  </a:cxn>
                  <a:cxn ang="0">
                    <a:pos x="73" y="781"/>
                  </a:cxn>
                  <a:cxn ang="0">
                    <a:pos x="21" y="792"/>
                  </a:cxn>
                  <a:cxn ang="0">
                    <a:pos x="0" y="775"/>
                  </a:cxn>
                  <a:cxn ang="0">
                    <a:pos x="0" y="751"/>
                  </a:cxn>
                  <a:cxn ang="0">
                    <a:pos x="29" y="724"/>
                  </a:cxn>
                  <a:cxn ang="0">
                    <a:pos x="73" y="678"/>
                  </a:cxn>
                  <a:cxn ang="0">
                    <a:pos x="151" y="565"/>
                  </a:cxn>
                  <a:cxn ang="0">
                    <a:pos x="186" y="467"/>
                  </a:cxn>
                  <a:cxn ang="0">
                    <a:pos x="196" y="370"/>
                  </a:cxn>
                  <a:cxn ang="0">
                    <a:pos x="193" y="319"/>
                  </a:cxn>
                  <a:cxn ang="0">
                    <a:pos x="166" y="227"/>
                  </a:cxn>
                  <a:cxn ang="0">
                    <a:pos x="94" y="127"/>
                  </a:cxn>
                  <a:cxn ang="0">
                    <a:pos x="42" y="76"/>
                  </a:cxn>
                  <a:cxn ang="0">
                    <a:pos x="59" y="97"/>
                  </a:cxn>
                </a:cxnLst>
                <a:rect l="0" t="0" r="r" b="b"/>
                <a:pathLst>
                  <a:path w="316" h="836">
                    <a:moveTo>
                      <a:pt x="59" y="97"/>
                    </a:moveTo>
                    <a:lnTo>
                      <a:pt x="18" y="42"/>
                    </a:lnTo>
                    <a:lnTo>
                      <a:pt x="32" y="0"/>
                    </a:lnTo>
                    <a:lnTo>
                      <a:pt x="73" y="0"/>
                    </a:lnTo>
                    <a:lnTo>
                      <a:pt x="121" y="45"/>
                    </a:lnTo>
                    <a:lnTo>
                      <a:pt x="183" y="138"/>
                    </a:lnTo>
                    <a:lnTo>
                      <a:pt x="217" y="227"/>
                    </a:lnTo>
                    <a:lnTo>
                      <a:pt x="248" y="313"/>
                    </a:lnTo>
                    <a:lnTo>
                      <a:pt x="258" y="391"/>
                    </a:lnTo>
                    <a:lnTo>
                      <a:pt x="255" y="432"/>
                    </a:lnTo>
                    <a:lnTo>
                      <a:pt x="224" y="484"/>
                    </a:lnTo>
                    <a:lnTo>
                      <a:pt x="172" y="621"/>
                    </a:lnTo>
                    <a:lnTo>
                      <a:pt x="114" y="699"/>
                    </a:lnTo>
                    <a:lnTo>
                      <a:pt x="100" y="734"/>
                    </a:lnTo>
                    <a:lnTo>
                      <a:pt x="155" y="740"/>
                    </a:lnTo>
                    <a:lnTo>
                      <a:pt x="227" y="740"/>
                    </a:lnTo>
                    <a:lnTo>
                      <a:pt x="316" y="771"/>
                    </a:lnTo>
                    <a:lnTo>
                      <a:pt x="310" y="795"/>
                    </a:lnTo>
                    <a:lnTo>
                      <a:pt x="296" y="822"/>
                    </a:lnTo>
                    <a:lnTo>
                      <a:pt x="269" y="836"/>
                    </a:lnTo>
                    <a:lnTo>
                      <a:pt x="213" y="816"/>
                    </a:lnTo>
                    <a:lnTo>
                      <a:pt x="155" y="785"/>
                    </a:lnTo>
                    <a:lnTo>
                      <a:pt x="73" y="781"/>
                    </a:lnTo>
                    <a:lnTo>
                      <a:pt x="21" y="792"/>
                    </a:lnTo>
                    <a:lnTo>
                      <a:pt x="0" y="775"/>
                    </a:lnTo>
                    <a:lnTo>
                      <a:pt x="0" y="751"/>
                    </a:lnTo>
                    <a:lnTo>
                      <a:pt x="29" y="724"/>
                    </a:lnTo>
                    <a:lnTo>
                      <a:pt x="73" y="678"/>
                    </a:lnTo>
                    <a:lnTo>
                      <a:pt x="151" y="565"/>
                    </a:lnTo>
                    <a:lnTo>
                      <a:pt x="186" y="467"/>
                    </a:lnTo>
                    <a:lnTo>
                      <a:pt x="196" y="370"/>
                    </a:lnTo>
                    <a:lnTo>
                      <a:pt x="193" y="319"/>
                    </a:lnTo>
                    <a:lnTo>
                      <a:pt x="166" y="227"/>
                    </a:lnTo>
                    <a:lnTo>
                      <a:pt x="94" y="127"/>
                    </a:lnTo>
                    <a:lnTo>
                      <a:pt x="42" y="76"/>
                    </a:lnTo>
                    <a:lnTo>
                      <a:pt x="5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23" name="Freeform 67"/>
              <p:cNvSpPr>
                <a:spLocks/>
              </p:cNvSpPr>
              <p:nvPr/>
            </p:nvSpPr>
            <p:spPr bwMode="auto">
              <a:xfrm>
                <a:off x="2553" y="1451"/>
                <a:ext cx="260" cy="252"/>
              </a:xfrm>
              <a:custGeom>
                <a:avLst/>
                <a:gdLst/>
                <a:ahLst/>
                <a:cxnLst>
                  <a:cxn ang="0">
                    <a:pos x="107" y="23"/>
                  </a:cxn>
                  <a:cxn ang="0">
                    <a:pos x="164" y="0"/>
                  </a:cxn>
                  <a:cxn ang="0">
                    <a:pos x="206" y="17"/>
                  </a:cxn>
                  <a:cxn ang="0">
                    <a:pos x="250" y="71"/>
                  </a:cxn>
                  <a:cxn ang="0">
                    <a:pos x="279" y="150"/>
                  </a:cxn>
                  <a:cxn ang="0">
                    <a:pos x="282" y="206"/>
                  </a:cxn>
                  <a:cxn ang="0">
                    <a:pos x="285" y="277"/>
                  </a:cxn>
                  <a:cxn ang="0">
                    <a:pos x="470" y="274"/>
                  </a:cxn>
                  <a:cxn ang="0">
                    <a:pos x="519" y="284"/>
                  </a:cxn>
                  <a:cxn ang="0">
                    <a:pos x="512" y="318"/>
                  </a:cxn>
                  <a:cxn ang="0">
                    <a:pos x="413" y="304"/>
                  </a:cxn>
                  <a:cxn ang="0">
                    <a:pos x="282" y="325"/>
                  </a:cxn>
                  <a:cxn ang="0">
                    <a:pos x="255" y="396"/>
                  </a:cxn>
                  <a:cxn ang="0">
                    <a:pos x="217" y="458"/>
                  </a:cxn>
                  <a:cxn ang="0">
                    <a:pos x="172" y="482"/>
                  </a:cxn>
                  <a:cxn ang="0">
                    <a:pos x="124" y="503"/>
                  </a:cxn>
                  <a:cxn ang="0">
                    <a:pos x="89" y="490"/>
                  </a:cxn>
                  <a:cxn ang="0">
                    <a:pos x="41" y="434"/>
                  </a:cxn>
                  <a:cxn ang="0">
                    <a:pos x="7" y="366"/>
                  </a:cxn>
                  <a:cxn ang="0">
                    <a:pos x="0" y="308"/>
                  </a:cxn>
                  <a:cxn ang="0">
                    <a:pos x="18" y="191"/>
                  </a:cxn>
                  <a:cxn ang="0">
                    <a:pos x="59" y="103"/>
                  </a:cxn>
                  <a:cxn ang="0">
                    <a:pos x="89" y="51"/>
                  </a:cxn>
                  <a:cxn ang="0">
                    <a:pos x="127" y="20"/>
                  </a:cxn>
                  <a:cxn ang="0">
                    <a:pos x="107" y="23"/>
                  </a:cxn>
                </a:cxnLst>
                <a:rect l="0" t="0" r="r" b="b"/>
                <a:pathLst>
                  <a:path w="519" h="503">
                    <a:moveTo>
                      <a:pt x="107" y="23"/>
                    </a:moveTo>
                    <a:lnTo>
                      <a:pt x="164" y="0"/>
                    </a:lnTo>
                    <a:lnTo>
                      <a:pt x="206" y="17"/>
                    </a:lnTo>
                    <a:lnTo>
                      <a:pt x="250" y="71"/>
                    </a:lnTo>
                    <a:lnTo>
                      <a:pt x="279" y="150"/>
                    </a:lnTo>
                    <a:lnTo>
                      <a:pt x="282" y="206"/>
                    </a:lnTo>
                    <a:lnTo>
                      <a:pt x="285" y="277"/>
                    </a:lnTo>
                    <a:lnTo>
                      <a:pt x="470" y="274"/>
                    </a:lnTo>
                    <a:lnTo>
                      <a:pt x="519" y="284"/>
                    </a:lnTo>
                    <a:lnTo>
                      <a:pt x="512" y="318"/>
                    </a:lnTo>
                    <a:lnTo>
                      <a:pt x="413" y="304"/>
                    </a:lnTo>
                    <a:lnTo>
                      <a:pt x="282" y="325"/>
                    </a:lnTo>
                    <a:lnTo>
                      <a:pt x="255" y="396"/>
                    </a:lnTo>
                    <a:lnTo>
                      <a:pt x="217" y="458"/>
                    </a:lnTo>
                    <a:lnTo>
                      <a:pt x="172" y="482"/>
                    </a:lnTo>
                    <a:lnTo>
                      <a:pt x="124" y="503"/>
                    </a:lnTo>
                    <a:lnTo>
                      <a:pt x="89" y="490"/>
                    </a:lnTo>
                    <a:lnTo>
                      <a:pt x="41" y="434"/>
                    </a:lnTo>
                    <a:lnTo>
                      <a:pt x="7" y="366"/>
                    </a:lnTo>
                    <a:lnTo>
                      <a:pt x="0" y="308"/>
                    </a:lnTo>
                    <a:lnTo>
                      <a:pt x="18" y="191"/>
                    </a:lnTo>
                    <a:lnTo>
                      <a:pt x="59" y="103"/>
                    </a:lnTo>
                    <a:lnTo>
                      <a:pt x="89" y="51"/>
                    </a:lnTo>
                    <a:lnTo>
                      <a:pt x="127" y="20"/>
                    </a:lnTo>
                    <a:lnTo>
                      <a:pt x="107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24" name="Freeform 68"/>
              <p:cNvSpPr>
                <a:spLocks/>
              </p:cNvSpPr>
              <p:nvPr/>
            </p:nvSpPr>
            <p:spPr bwMode="auto">
              <a:xfrm>
                <a:off x="2667" y="1682"/>
                <a:ext cx="531" cy="9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89" y="89"/>
                  </a:cxn>
                  <a:cxn ang="0">
                    <a:pos x="279" y="76"/>
                  </a:cxn>
                  <a:cxn ang="0">
                    <a:pos x="436" y="62"/>
                  </a:cxn>
                  <a:cxn ang="0">
                    <a:pos x="612" y="35"/>
                  </a:cxn>
                  <a:cxn ang="0">
                    <a:pos x="742" y="31"/>
                  </a:cxn>
                  <a:cxn ang="0">
                    <a:pos x="914" y="11"/>
                  </a:cxn>
                  <a:cxn ang="0">
                    <a:pos x="1059" y="0"/>
                  </a:cxn>
                  <a:cxn ang="0">
                    <a:pos x="1062" y="21"/>
                  </a:cxn>
                  <a:cxn ang="0">
                    <a:pos x="1027" y="48"/>
                  </a:cxn>
                  <a:cxn ang="0">
                    <a:pos x="897" y="48"/>
                  </a:cxn>
                  <a:cxn ang="0">
                    <a:pos x="908" y="82"/>
                  </a:cxn>
                  <a:cxn ang="0">
                    <a:pos x="890" y="123"/>
                  </a:cxn>
                  <a:cxn ang="0">
                    <a:pos x="856" y="150"/>
                  </a:cxn>
                  <a:cxn ang="0">
                    <a:pos x="801" y="150"/>
                  </a:cxn>
                  <a:cxn ang="0">
                    <a:pos x="756" y="136"/>
                  </a:cxn>
                  <a:cxn ang="0">
                    <a:pos x="739" y="92"/>
                  </a:cxn>
                  <a:cxn ang="0">
                    <a:pos x="739" y="65"/>
                  </a:cxn>
                  <a:cxn ang="0">
                    <a:pos x="616" y="68"/>
                  </a:cxn>
                  <a:cxn ang="0">
                    <a:pos x="564" y="82"/>
                  </a:cxn>
                  <a:cxn ang="0">
                    <a:pos x="460" y="109"/>
                  </a:cxn>
                  <a:cxn ang="0">
                    <a:pos x="313" y="127"/>
                  </a:cxn>
                  <a:cxn ang="0">
                    <a:pos x="189" y="130"/>
                  </a:cxn>
                  <a:cxn ang="0">
                    <a:pos x="107" y="147"/>
                  </a:cxn>
                  <a:cxn ang="0">
                    <a:pos x="32" y="188"/>
                  </a:cxn>
                  <a:cxn ang="0">
                    <a:pos x="0" y="147"/>
                  </a:cxn>
                  <a:cxn ang="0">
                    <a:pos x="21" y="109"/>
                  </a:cxn>
                  <a:cxn ang="0">
                    <a:pos x="38" y="100"/>
                  </a:cxn>
                  <a:cxn ang="0">
                    <a:pos x="0" y="120"/>
                  </a:cxn>
                </a:cxnLst>
                <a:rect l="0" t="0" r="r" b="b"/>
                <a:pathLst>
                  <a:path w="1062" h="188">
                    <a:moveTo>
                      <a:pt x="0" y="120"/>
                    </a:moveTo>
                    <a:lnTo>
                      <a:pt x="89" y="89"/>
                    </a:lnTo>
                    <a:lnTo>
                      <a:pt x="279" y="76"/>
                    </a:lnTo>
                    <a:lnTo>
                      <a:pt x="436" y="62"/>
                    </a:lnTo>
                    <a:lnTo>
                      <a:pt x="612" y="35"/>
                    </a:lnTo>
                    <a:lnTo>
                      <a:pt x="742" y="31"/>
                    </a:lnTo>
                    <a:lnTo>
                      <a:pt x="914" y="11"/>
                    </a:lnTo>
                    <a:lnTo>
                      <a:pt x="1059" y="0"/>
                    </a:lnTo>
                    <a:lnTo>
                      <a:pt x="1062" y="21"/>
                    </a:lnTo>
                    <a:lnTo>
                      <a:pt x="1027" y="48"/>
                    </a:lnTo>
                    <a:lnTo>
                      <a:pt x="897" y="48"/>
                    </a:lnTo>
                    <a:lnTo>
                      <a:pt x="908" y="82"/>
                    </a:lnTo>
                    <a:lnTo>
                      <a:pt x="890" y="123"/>
                    </a:lnTo>
                    <a:lnTo>
                      <a:pt x="856" y="150"/>
                    </a:lnTo>
                    <a:lnTo>
                      <a:pt x="801" y="150"/>
                    </a:lnTo>
                    <a:lnTo>
                      <a:pt x="756" y="136"/>
                    </a:lnTo>
                    <a:lnTo>
                      <a:pt x="739" y="92"/>
                    </a:lnTo>
                    <a:lnTo>
                      <a:pt x="739" y="65"/>
                    </a:lnTo>
                    <a:lnTo>
                      <a:pt x="616" y="68"/>
                    </a:lnTo>
                    <a:lnTo>
                      <a:pt x="564" y="82"/>
                    </a:lnTo>
                    <a:lnTo>
                      <a:pt x="460" y="109"/>
                    </a:lnTo>
                    <a:lnTo>
                      <a:pt x="313" y="127"/>
                    </a:lnTo>
                    <a:lnTo>
                      <a:pt x="189" y="130"/>
                    </a:lnTo>
                    <a:lnTo>
                      <a:pt x="107" y="147"/>
                    </a:lnTo>
                    <a:lnTo>
                      <a:pt x="32" y="188"/>
                    </a:lnTo>
                    <a:lnTo>
                      <a:pt x="0" y="147"/>
                    </a:lnTo>
                    <a:lnTo>
                      <a:pt x="21" y="109"/>
                    </a:lnTo>
                    <a:lnTo>
                      <a:pt x="38" y="100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25" name="Freeform 69"/>
              <p:cNvSpPr>
                <a:spLocks/>
              </p:cNvSpPr>
              <p:nvPr/>
            </p:nvSpPr>
            <p:spPr bwMode="auto">
              <a:xfrm>
                <a:off x="2501" y="1704"/>
                <a:ext cx="208" cy="431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236" y="10"/>
                  </a:cxn>
                  <a:cxn ang="0">
                    <a:pos x="298" y="10"/>
                  </a:cxn>
                  <a:cxn ang="0">
                    <a:pos x="381" y="50"/>
                  </a:cxn>
                  <a:cxn ang="0">
                    <a:pos x="411" y="133"/>
                  </a:cxn>
                  <a:cxn ang="0">
                    <a:pos x="415" y="246"/>
                  </a:cxn>
                  <a:cxn ang="0">
                    <a:pos x="384" y="372"/>
                  </a:cxn>
                  <a:cxn ang="0">
                    <a:pos x="329" y="493"/>
                  </a:cxn>
                  <a:cxn ang="0">
                    <a:pos x="288" y="595"/>
                  </a:cxn>
                  <a:cxn ang="0">
                    <a:pos x="246" y="739"/>
                  </a:cxn>
                  <a:cxn ang="0">
                    <a:pos x="198" y="825"/>
                  </a:cxn>
                  <a:cxn ang="0">
                    <a:pos x="137" y="863"/>
                  </a:cxn>
                  <a:cxn ang="0">
                    <a:pos x="85" y="863"/>
                  </a:cxn>
                  <a:cxn ang="0">
                    <a:pos x="24" y="825"/>
                  </a:cxn>
                  <a:cxn ang="0">
                    <a:pos x="0" y="769"/>
                  </a:cxn>
                  <a:cxn ang="0">
                    <a:pos x="0" y="680"/>
                  </a:cxn>
                  <a:cxn ang="0">
                    <a:pos x="34" y="564"/>
                  </a:cxn>
                  <a:cxn ang="0">
                    <a:pos x="62" y="404"/>
                  </a:cxn>
                  <a:cxn ang="0">
                    <a:pos x="71" y="205"/>
                  </a:cxn>
                  <a:cxn ang="0">
                    <a:pos x="55" y="55"/>
                  </a:cxn>
                  <a:cxn ang="0">
                    <a:pos x="106" y="3"/>
                  </a:cxn>
                  <a:cxn ang="0">
                    <a:pos x="185" y="0"/>
                  </a:cxn>
                </a:cxnLst>
                <a:rect l="0" t="0" r="r" b="b"/>
                <a:pathLst>
                  <a:path w="415" h="863">
                    <a:moveTo>
                      <a:pt x="185" y="0"/>
                    </a:moveTo>
                    <a:lnTo>
                      <a:pt x="236" y="10"/>
                    </a:lnTo>
                    <a:lnTo>
                      <a:pt x="298" y="10"/>
                    </a:lnTo>
                    <a:lnTo>
                      <a:pt x="381" y="50"/>
                    </a:lnTo>
                    <a:lnTo>
                      <a:pt x="411" y="133"/>
                    </a:lnTo>
                    <a:lnTo>
                      <a:pt x="415" y="246"/>
                    </a:lnTo>
                    <a:lnTo>
                      <a:pt x="384" y="372"/>
                    </a:lnTo>
                    <a:lnTo>
                      <a:pt x="329" y="493"/>
                    </a:lnTo>
                    <a:lnTo>
                      <a:pt x="288" y="595"/>
                    </a:lnTo>
                    <a:lnTo>
                      <a:pt x="246" y="739"/>
                    </a:lnTo>
                    <a:lnTo>
                      <a:pt x="198" y="825"/>
                    </a:lnTo>
                    <a:lnTo>
                      <a:pt x="137" y="863"/>
                    </a:lnTo>
                    <a:lnTo>
                      <a:pt x="85" y="863"/>
                    </a:lnTo>
                    <a:lnTo>
                      <a:pt x="24" y="825"/>
                    </a:lnTo>
                    <a:lnTo>
                      <a:pt x="0" y="769"/>
                    </a:lnTo>
                    <a:lnTo>
                      <a:pt x="0" y="680"/>
                    </a:lnTo>
                    <a:lnTo>
                      <a:pt x="34" y="564"/>
                    </a:lnTo>
                    <a:lnTo>
                      <a:pt x="62" y="404"/>
                    </a:lnTo>
                    <a:lnTo>
                      <a:pt x="71" y="205"/>
                    </a:lnTo>
                    <a:lnTo>
                      <a:pt x="55" y="55"/>
                    </a:lnTo>
                    <a:lnTo>
                      <a:pt x="106" y="3"/>
                    </a:lnTo>
                    <a:lnTo>
                      <a:pt x="18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26" name="Freeform 70"/>
              <p:cNvSpPr>
                <a:spLocks/>
              </p:cNvSpPr>
              <p:nvPr/>
            </p:nvSpPr>
            <p:spPr bwMode="auto">
              <a:xfrm>
                <a:off x="2316" y="1721"/>
                <a:ext cx="237" cy="386"/>
              </a:xfrm>
              <a:custGeom>
                <a:avLst/>
                <a:gdLst/>
                <a:ahLst/>
                <a:cxnLst>
                  <a:cxn ang="0">
                    <a:pos x="361" y="30"/>
                  </a:cxn>
                  <a:cxn ang="0">
                    <a:pos x="412" y="0"/>
                  </a:cxn>
                  <a:cxn ang="0">
                    <a:pos x="450" y="0"/>
                  </a:cxn>
                  <a:cxn ang="0">
                    <a:pos x="474" y="24"/>
                  </a:cxn>
                  <a:cxn ang="0">
                    <a:pos x="460" y="71"/>
                  </a:cxn>
                  <a:cxn ang="0">
                    <a:pos x="429" y="102"/>
                  </a:cxn>
                  <a:cxn ang="0">
                    <a:pos x="371" y="133"/>
                  </a:cxn>
                  <a:cxn ang="0">
                    <a:pos x="258" y="178"/>
                  </a:cxn>
                  <a:cxn ang="0">
                    <a:pos x="113" y="257"/>
                  </a:cxn>
                  <a:cxn ang="0">
                    <a:pos x="59" y="260"/>
                  </a:cxn>
                  <a:cxn ang="0">
                    <a:pos x="89" y="332"/>
                  </a:cxn>
                  <a:cxn ang="0">
                    <a:pos x="151" y="411"/>
                  </a:cxn>
                  <a:cxn ang="0">
                    <a:pos x="202" y="507"/>
                  </a:cxn>
                  <a:cxn ang="0">
                    <a:pos x="223" y="607"/>
                  </a:cxn>
                  <a:cxn ang="0">
                    <a:pos x="213" y="637"/>
                  </a:cxn>
                  <a:cxn ang="0">
                    <a:pos x="182" y="658"/>
                  </a:cxn>
                  <a:cxn ang="0">
                    <a:pos x="141" y="672"/>
                  </a:cxn>
                  <a:cxn ang="0">
                    <a:pos x="100" y="702"/>
                  </a:cxn>
                  <a:cxn ang="0">
                    <a:pos x="83" y="733"/>
                  </a:cxn>
                  <a:cxn ang="0">
                    <a:pos x="72" y="771"/>
                  </a:cxn>
                  <a:cxn ang="0">
                    <a:pos x="41" y="771"/>
                  </a:cxn>
                  <a:cxn ang="0">
                    <a:pos x="30" y="743"/>
                  </a:cxn>
                  <a:cxn ang="0">
                    <a:pos x="51" y="699"/>
                  </a:cxn>
                  <a:cxn ang="0">
                    <a:pos x="110" y="668"/>
                  </a:cxn>
                  <a:cxn ang="0">
                    <a:pos x="145" y="637"/>
                  </a:cxn>
                  <a:cxn ang="0">
                    <a:pos x="175" y="620"/>
                  </a:cxn>
                  <a:cxn ang="0">
                    <a:pos x="186" y="589"/>
                  </a:cxn>
                  <a:cxn ang="0">
                    <a:pos x="172" y="507"/>
                  </a:cxn>
                  <a:cxn ang="0">
                    <a:pos x="124" y="445"/>
                  </a:cxn>
                  <a:cxn ang="0">
                    <a:pos x="83" y="391"/>
                  </a:cxn>
                  <a:cxn ang="0">
                    <a:pos x="30" y="329"/>
                  </a:cxn>
                  <a:cxn ang="0">
                    <a:pos x="0" y="270"/>
                  </a:cxn>
                  <a:cxn ang="0">
                    <a:pos x="0" y="236"/>
                  </a:cxn>
                  <a:cxn ang="0">
                    <a:pos x="27" y="219"/>
                  </a:cxn>
                  <a:cxn ang="0">
                    <a:pos x="134" y="157"/>
                  </a:cxn>
                  <a:cxn ang="0">
                    <a:pos x="237" y="102"/>
                  </a:cxn>
                  <a:cxn ang="0">
                    <a:pos x="340" y="51"/>
                  </a:cxn>
                  <a:cxn ang="0">
                    <a:pos x="361" y="30"/>
                  </a:cxn>
                </a:cxnLst>
                <a:rect l="0" t="0" r="r" b="b"/>
                <a:pathLst>
                  <a:path w="474" h="771">
                    <a:moveTo>
                      <a:pt x="361" y="30"/>
                    </a:moveTo>
                    <a:lnTo>
                      <a:pt x="412" y="0"/>
                    </a:lnTo>
                    <a:lnTo>
                      <a:pt x="450" y="0"/>
                    </a:lnTo>
                    <a:lnTo>
                      <a:pt x="474" y="24"/>
                    </a:lnTo>
                    <a:lnTo>
                      <a:pt x="460" y="71"/>
                    </a:lnTo>
                    <a:lnTo>
                      <a:pt x="429" y="102"/>
                    </a:lnTo>
                    <a:lnTo>
                      <a:pt x="371" y="133"/>
                    </a:lnTo>
                    <a:lnTo>
                      <a:pt x="258" y="178"/>
                    </a:lnTo>
                    <a:lnTo>
                      <a:pt x="113" y="257"/>
                    </a:lnTo>
                    <a:lnTo>
                      <a:pt x="59" y="260"/>
                    </a:lnTo>
                    <a:lnTo>
                      <a:pt x="89" y="332"/>
                    </a:lnTo>
                    <a:lnTo>
                      <a:pt x="151" y="411"/>
                    </a:lnTo>
                    <a:lnTo>
                      <a:pt x="202" y="507"/>
                    </a:lnTo>
                    <a:lnTo>
                      <a:pt x="223" y="607"/>
                    </a:lnTo>
                    <a:lnTo>
                      <a:pt x="213" y="637"/>
                    </a:lnTo>
                    <a:lnTo>
                      <a:pt x="182" y="658"/>
                    </a:lnTo>
                    <a:lnTo>
                      <a:pt x="141" y="672"/>
                    </a:lnTo>
                    <a:lnTo>
                      <a:pt x="100" y="702"/>
                    </a:lnTo>
                    <a:lnTo>
                      <a:pt x="83" y="733"/>
                    </a:lnTo>
                    <a:lnTo>
                      <a:pt x="72" y="771"/>
                    </a:lnTo>
                    <a:lnTo>
                      <a:pt x="41" y="771"/>
                    </a:lnTo>
                    <a:lnTo>
                      <a:pt x="30" y="743"/>
                    </a:lnTo>
                    <a:lnTo>
                      <a:pt x="51" y="699"/>
                    </a:lnTo>
                    <a:lnTo>
                      <a:pt x="110" y="668"/>
                    </a:lnTo>
                    <a:lnTo>
                      <a:pt x="145" y="637"/>
                    </a:lnTo>
                    <a:lnTo>
                      <a:pt x="175" y="620"/>
                    </a:lnTo>
                    <a:lnTo>
                      <a:pt x="186" y="589"/>
                    </a:lnTo>
                    <a:lnTo>
                      <a:pt x="172" y="507"/>
                    </a:lnTo>
                    <a:lnTo>
                      <a:pt x="124" y="445"/>
                    </a:lnTo>
                    <a:lnTo>
                      <a:pt x="83" y="391"/>
                    </a:lnTo>
                    <a:lnTo>
                      <a:pt x="30" y="329"/>
                    </a:lnTo>
                    <a:lnTo>
                      <a:pt x="0" y="270"/>
                    </a:lnTo>
                    <a:lnTo>
                      <a:pt x="0" y="236"/>
                    </a:lnTo>
                    <a:lnTo>
                      <a:pt x="27" y="219"/>
                    </a:lnTo>
                    <a:lnTo>
                      <a:pt x="134" y="157"/>
                    </a:lnTo>
                    <a:lnTo>
                      <a:pt x="237" y="102"/>
                    </a:lnTo>
                    <a:lnTo>
                      <a:pt x="340" y="51"/>
                    </a:lnTo>
                    <a:lnTo>
                      <a:pt x="361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5000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27" name="Freeform 71"/>
              <p:cNvSpPr>
                <a:spLocks/>
              </p:cNvSpPr>
              <p:nvPr/>
            </p:nvSpPr>
            <p:spPr bwMode="auto">
              <a:xfrm>
                <a:off x="2305" y="2070"/>
                <a:ext cx="232" cy="461"/>
              </a:xfrm>
              <a:custGeom>
                <a:avLst/>
                <a:gdLst/>
                <a:ahLst/>
                <a:cxnLst>
                  <a:cxn ang="0">
                    <a:pos x="270" y="161"/>
                  </a:cxn>
                  <a:cxn ang="0">
                    <a:pos x="340" y="72"/>
                  </a:cxn>
                  <a:cxn ang="0">
                    <a:pos x="402" y="0"/>
                  </a:cxn>
                  <a:cxn ang="0">
                    <a:pos x="442" y="7"/>
                  </a:cxn>
                  <a:cxn ang="0">
                    <a:pos x="463" y="38"/>
                  </a:cxn>
                  <a:cxn ang="0">
                    <a:pos x="463" y="92"/>
                  </a:cxn>
                  <a:cxn ang="0">
                    <a:pos x="426" y="123"/>
                  </a:cxn>
                  <a:cxn ang="0">
                    <a:pos x="360" y="164"/>
                  </a:cxn>
                  <a:cxn ang="0">
                    <a:pos x="308" y="216"/>
                  </a:cxn>
                  <a:cxn ang="0">
                    <a:pos x="251" y="284"/>
                  </a:cxn>
                  <a:cxn ang="0">
                    <a:pos x="226" y="335"/>
                  </a:cxn>
                  <a:cxn ang="0">
                    <a:pos x="199" y="397"/>
                  </a:cxn>
                  <a:cxn ang="0">
                    <a:pos x="185" y="480"/>
                  </a:cxn>
                  <a:cxn ang="0">
                    <a:pos x="185" y="554"/>
                  </a:cxn>
                  <a:cxn ang="0">
                    <a:pos x="199" y="647"/>
                  </a:cxn>
                  <a:cxn ang="0">
                    <a:pos x="237" y="737"/>
                  </a:cxn>
                  <a:cxn ang="0">
                    <a:pos x="267" y="788"/>
                  </a:cxn>
                  <a:cxn ang="0">
                    <a:pos x="288" y="821"/>
                  </a:cxn>
                  <a:cxn ang="0">
                    <a:pos x="288" y="850"/>
                  </a:cxn>
                  <a:cxn ang="0">
                    <a:pos x="267" y="859"/>
                  </a:cxn>
                  <a:cxn ang="0">
                    <a:pos x="219" y="859"/>
                  </a:cxn>
                  <a:cxn ang="0">
                    <a:pos x="144" y="873"/>
                  </a:cxn>
                  <a:cxn ang="0">
                    <a:pos x="85" y="894"/>
                  </a:cxn>
                  <a:cxn ang="0">
                    <a:pos x="51" y="921"/>
                  </a:cxn>
                  <a:cxn ang="0">
                    <a:pos x="20" y="911"/>
                  </a:cxn>
                  <a:cxn ang="0">
                    <a:pos x="0" y="873"/>
                  </a:cxn>
                  <a:cxn ang="0">
                    <a:pos x="3" y="842"/>
                  </a:cxn>
                  <a:cxn ang="0">
                    <a:pos x="62" y="818"/>
                  </a:cxn>
                  <a:cxn ang="0">
                    <a:pos x="154" y="812"/>
                  </a:cxn>
                  <a:cxn ang="0">
                    <a:pos x="240" y="812"/>
                  </a:cxn>
                  <a:cxn ang="0">
                    <a:pos x="206" y="770"/>
                  </a:cxn>
                  <a:cxn ang="0">
                    <a:pos x="189" y="719"/>
                  </a:cxn>
                  <a:cxn ang="0">
                    <a:pos x="165" y="647"/>
                  </a:cxn>
                  <a:cxn ang="0">
                    <a:pos x="137" y="572"/>
                  </a:cxn>
                  <a:cxn ang="0">
                    <a:pos x="137" y="483"/>
                  </a:cxn>
                  <a:cxn ang="0">
                    <a:pos x="144" y="397"/>
                  </a:cxn>
                  <a:cxn ang="0">
                    <a:pos x="175" y="318"/>
                  </a:cxn>
                  <a:cxn ang="0">
                    <a:pos x="230" y="216"/>
                  </a:cxn>
                  <a:cxn ang="0">
                    <a:pos x="270" y="161"/>
                  </a:cxn>
                </a:cxnLst>
                <a:rect l="0" t="0" r="r" b="b"/>
                <a:pathLst>
                  <a:path w="463" h="921">
                    <a:moveTo>
                      <a:pt x="270" y="161"/>
                    </a:moveTo>
                    <a:lnTo>
                      <a:pt x="340" y="72"/>
                    </a:lnTo>
                    <a:lnTo>
                      <a:pt x="402" y="0"/>
                    </a:lnTo>
                    <a:lnTo>
                      <a:pt x="442" y="7"/>
                    </a:lnTo>
                    <a:lnTo>
                      <a:pt x="463" y="38"/>
                    </a:lnTo>
                    <a:lnTo>
                      <a:pt x="463" y="92"/>
                    </a:lnTo>
                    <a:lnTo>
                      <a:pt x="426" y="123"/>
                    </a:lnTo>
                    <a:lnTo>
                      <a:pt x="360" y="164"/>
                    </a:lnTo>
                    <a:lnTo>
                      <a:pt x="308" y="216"/>
                    </a:lnTo>
                    <a:lnTo>
                      <a:pt x="251" y="284"/>
                    </a:lnTo>
                    <a:lnTo>
                      <a:pt x="226" y="335"/>
                    </a:lnTo>
                    <a:lnTo>
                      <a:pt x="199" y="397"/>
                    </a:lnTo>
                    <a:lnTo>
                      <a:pt x="185" y="480"/>
                    </a:lnTo>
                    <a:lnTo>
                      <a:pt x="185" y="554"/>
                    </a:lnTo>
                    <a:lnTo>
                      <a:pt x="199" y="647"/>
                    </a:lnTo>
                    <a:lnTo>
                      <a:pt x="237" y="737"/>
                    </a:lnTo>
                    <a:lnTo>
                      <a:pt x="267" y="788"/>
                    </a:lnTo>
                    <a:lnTo>
                      <a:pt x="288" y="821"/>
                    </a:lnTo>
                    <a:lnTo>
                      <a:pt x="288" y="850"/>
                    </a:lnTo>
                    <a:lnTo>
                      <a:pt x="267" y="859"/>
                    </a:lnTo>
                    <a:lnTo>
                      <a:pt x="219" y="859"/>
                    </a:lnTo>
                    <a:lnTo>
                      <a:pt x="144" y="873"/>
                    </a:lnTo>
                    <a:lnTo>
                      <a:pt x="85" y="894"/>
                    </a:lnTo>
                    <a:lnTo>
                      <a:pt x="51" y="921"/>
                    </a:lnTo>
                    <a:lnTo>
                      <a:pt x="20" y="911"/>
                    </a:lnTo>
                    <a:lnTo>
                      <a:pt x="0" y="873"/>
                    </a:lnTo>
                    <a:lnTo>
                      <a:pt x="3" y="842"/>
                    </a:lnTo>
                    <a:lnTo>
                      <a:pt x="62" y="818"/>
                    </a:lnTo>
                    <a:lnTo>
                      <a:pt x="154" y="812"/>
                    </a:lnTo>
                    <a:lnTo>
                      <a:pt x="240" y="812"/>
                    </a:lnTo>
                    <a:lnTo>
                      <a:pt x="206" y="770"/>
                    </a:lnTo>
                    <a:lnTo>
                      <a:pt x="189" y="719"/>
                    </a:lnTo>
                    <a:lnTo>
                      <a:pt x="165" y="647"/>
                    </a:lnTo>
                    <a:lnTo>
                      <a:pt x="137" y="572"/>
                    </a:lnTo>
                    <a:lnTo>
                      <a:pt x="137" y="483"/>
                    </a:lnTo>
                    <a:lnTo>
                      <a:pt x="144" y="397"/>
                    </a:lnTo>
                    <a:lnTo>
                      <a:pt x="175" y="318"/>
                    </a:lnTo>
                    <a:lnTo>
                      <a:pt x="230" y="216"/>
                    </a:lnTo>
                    <a:lnTo>
                      <a:pt x="270" y="1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28" name="Freeform 72"/>
              <p:cNvSpPr>
                <a:spLocks/>
              </p:cNvSpPr>
              <p:nvPr/>
            </p:nvSpPr>
            <p:spPr bwMode="auto">
              <a:xfrm rot="333888">
                <a:off x="2532" y="1404"/>
                <a:ext cx="265" cy="14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329" name="Group 73"/>
              <p:cNvGrpSpPr>
                <a:grpSpLocks/>
              </p:cNvGrpSpPr>
              <p:nvPr/>
            </p:nvGrpSpPr>
            <p:grpSpPr bwMode="auto">
              <a:xfrm>
                <a:off x="2478" y="1920"/>
                <a:ext cx="210" cy="194"/>
                <a:chOff x="2478" y="1920"/>
                <a:chExt cx="210" cy="194"/>
              </a:xfrm>
            </p:grpSpPr>
            <p:sp>
              <p:nvSpPr>
                <p:cNvPr id="96330" name="Freeform 74"/>
                <p:cNvSpPr>
                  <a:spLocks/>
                </p:cNvSpPr>
                <p:nvPr/>
              </p:nvSpPr>
              <p:spPr bwMode="auto">
                <a:xfrm flipH="1">
                  <a:off x="2493" y="192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1" name="Freeform 75"/>
                <p:cNvSpPr>
                  <a:spLocks/>
                </p:cNvSpPr>
                <p:nvPr/>
              </p:nvSpPr>
              <p:spPr bwMode="auto">
                <a:xfrm rot="1713776" flipH="1">
                  <a:off x="2478" y="196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6368" name="Group 112"/>
          <p:cNvGrpSpPr>
            <a:grpSpLocks/>
          </p:cNvGrpSpPr>
          <p:nvPr/>
        </p:nvGrpSpPr>
        <p:grpSpPr bwMode="auto">
          <a:xfrm>
            <a:off x="3078163" y="3016250"/>
            <a:ext cx="3398837" cy="2582863"/>
            <a:chOff x="1824" y="1900"/>
            <a:chExt cx="2141" cy="1627"/>
          </a:xfrm>
        </p:grpSpPr>
        <p:sp>
          <p:nvSpPr>
            <p:cNvPr id="96275" name="AutoShape 19"/>
            <p:cNvSpPr>
              <a:spLocks noChangeArrowheads="1"/>
            </p:cNvSpPr>
            <p:nvPr/>
          </p:nvSpPr>
          <p:spPr bwMode="auto">
            <a:xfrm>
              <a:off x="1824" y="1900"/>
              <a:ext cx="1728" cy="398"/>
            </a:xfrm>
            <a:prstGeom prst="wedgeRoundRectCallout">
              <a:avLst>
                <a:gd name="adj1" fmla="val 39815"/>
                <a:gd name="adj2" fmla="val 8417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This starts the report editor</a:t>
              </a:r>
            </a:p>
          </p:txBody>
        </p:sp>
        <p:grpSp>
          <p:nvGrpSpPr>
            <p:cNvPr id="96357" name="Group 101"/>
            <p:cNvGrpSpPr>
              <a:grpSpLocks/>
            </p:cNvGrpSpPr>
            <p:nvPr/>
          </p:nvGrpSpPr>
          <p:grpSpPr bwMode="auto">
            <a:xfrm>
              <a:off x="3072" y="2400"/>
              <a:ext cx="893" cy="1127"/>
              <a:chOff x="2305" y="1404"/>
              <a:chExt cx="893" cy="1127"/>
            </a:xfrm>
          </p:grpSpPr>
          <p:sp>
            <p:nvSpPr>
              <p:cNvPr id="96358" name="Freeform 102"/>
              <p:cNvSpPr>
                <a:spLocks/>
              </p:cNvSpPr>
              <p:nvPr/>
            </p:nvSpPr>
            <p:spPr bwMode="auto">
              <a:xfrm>
                <a:off x="2548" y="2099"/>
                <a:ext cx="157" cy="417"/>
              </a:xfrm>
              <a:custGeom>
                <a:avLst/>
                <a:gdLst/>
                <a:ahLst/>
                <a:cxnLst>
                  <a:cxn ang="0">
                    <a:pos x="59" y="97"/>
                  </a:cxn>
                  <a:cxn ang="0">
                    <a:pos x="18" y="42"/>
                  </a:cxn>
                  <a:cxn ang="0">
                    <a:pos x="32" y="0"/>
                  </a:cxn>
                  <a:cxn ang="0">
                    <a:pos x="73" y="0"/>
                  </a:cxn>
                  <a:cxn ang="0">
                    <a:pos x="121" y="45"/>
                  </a:cxn>
                  <a:cxn ang="0">
                    <a:pos x="183" y="138"/>
                  </a:cxn>
                  <a:cxn ang="0">
                    <a:pos x="217" y="227"/>
                  </a:cxn>
                  <a:cxn ang="0">
                    <a:pos x="248" y="313"/>
                  </a:cxn>
                  <a:cxn ang="0">
                    <a:pos x="258" y="391"/>
                  </a:cxn>
                  <a:cxn ang="0">
                    <a:pos x="255" y="432"/>
                  </a:cxn>
                  <a:cxn ang="0">
                    <a:pos x="224" y="484"/>
                  </a:cxn>
                  <a:cxn ang="0">
                    <a:pos x="172" y="621"/>
                  </a:cxn>
                  <a:cxn ang="0">
                    <a:pos x="114" y="699"/>
                  </a:cxn>
                  <a:cxn ang="0">
                    <a:pos x="100" y="734"/>
                  </a:cxn>
                  <a:cxn ang="0">
                    <a:pos x="155" y="740"/>
                  </a:cxn>
                  <a:cxn ang="0">
                    <a:pos x="227" y="740"/>
                  </a:cxn>
                  <a:cxn ang="0">
                    <a:pos x="316" y="771"/>
                  </a:cxn>
                  <a:cxn ang="0">
                    <a:pos x="310" y="795"/>
                  </a:cxn>
                  <a:cxn ang="0">
                    <a:pos x="296" y="822"/>
                  </a:cxn>
                  <a:cxn ang="0">
                    <a:pos x="269" y="836"/>
                  </a:cxn>
                  <a:cxn ang="0">
                    <a:pos x="213" y="816"/>
                  </a:cxn>
                  <a:cxn ang="0">
                    <a:pos x="155" y="785"/>
                  </a:cxn>
                  <a:cxn ang="0">
                    <a:pos x="73" y="781"/>
                  </a:cxn>
                  <a:cxn ang="0">
                    <a:pos x="21" y="792"/>
                  </a:cxn>
                  <a:cxn ang="0">
                    <a:pos x="0" y="775"/>
                  </a:cxn>
                  <a:cxn ang="0">
                    <a:pos x="0" y="751"/>
                  </a:cxn>
                  <a:cxn ang="0">
                    <a:pos x="29" y="724"/>
                  </a:cxn>
                  <a:cxn ang="0">
                    <a:pos x="73" y="678"/>
                  </a:cxn>
                  <a:cxn ang="0">
                    <a:pos x="151" y="565"/>
                  </a:cxn>
                  <a:cxn ang="0">
                    <a:pos x="186" y="467"/>
                  </a:cxn>
                  <a:cxn ang="0">
                    <a:pos x="196" y="370"/>
                  </a:cxn>
                  <a:cxn ang="0">
                    <a:pos x="193" y="319"/>
                  </a:cxn>
                  <a:cxn ang="0">
                    <a:pos x="166" y="227"/>
                  </a:cxn>
                  <a:cxn ang="0">
                    <a:pos x="94" y="127"/>
                  </a:cxn>
                  <a:cxn ang="0">
                    <a:pos x="42" y="76"/>
                  </a:cxn>
                  <a:cxn ang="0">
                    <a:pos x="59" y="97"/>
                  </a:cxn>
                </a:cxnLst>
                <a:rect l="0" t="0" r="r" b="b"/>
                <a:pathLst>
                  <a:path w="316" h="836">
                    <a:moveTo>
                      <a:pt x="59" y="97"/>
                    </a:moveTo>
                    <a:lnTo>
                      <a:pt x="18" y="42"/>
                    </a:lnTo>
                    <a:lnTo>
                      <a:pt x="32" y="0"/>
                    </a:lnTo>
                    <a:lnTo>
                      <a:pt x="73" y="0"/>
                    </a:lnTo>
                    <a:lnTo>
                      <a:pt x="121" y="45"/>
                    </a:lnTo>
                    <a:lnTo>
                      <a:pt x="183" y="138"/>
                    </a:lnTo>
                    <a:lnTo>
                      <a:pt x="217" y="227"/>
                    </a:lnTo>
                    <a:lnTo>
                      <a:pt x="248" y="313"/>
                    </a:lnTo>
                    <a:lnTo>
                      <a:pt x="258" y="391"/>
                    </a:lnTo>
                    <a:lnTo>
                      <a:pt x="255" y="432"/>
                    </a:lnTo>
                    <a:lnTo>
                      <a:pt x="224" y="484"/>
                    </a:lnTo>
                    <a:lnTo>
                      <a:pt x="172" y="621"/>
                    </a:lnTo>
                    <a:lnTo>
                      <a:pt x="114" y="699"/>
                    </a:lnTo>
                    <a:lnTo>
                      <a:pt x="100" y="734"/>
                    </a:lnTo>
                    <a:lnTo>
                      <a:pt x="155" y="740"/>
                    </a:lnTo>
                    <a:lnTo>
                      <a:pt x="227" y="740"/>
                    </a:lnTo>
                    <a:lnTo>
                      <a:pt x="316" y="771"/>
                    </a:lnTo>
                    <a:lnTo>
                      <a:pt x="310" y="795"/>
                    </a:lnTo>
                    <a:lnTo>
                      <a:pt x="296" y="822"/>
                    </a:lnTo>
                    <a:lnTo>
                      <a:pt x="269" y="836"/>
                    </a:lnTo>
                    <a:lnTo>
                      <a:pt x="213" y="816"/>
                    </a:lnTo>
                    <a:lnTo>
                      <a:pt x="155" y="785"/>
                    </a:lnTo>
                    <a:lnTo>
                      <a:pt x="73" y="781"/>
                    </a:lnTo>
                    <a:lnTo>
                      <a:pt x="21" y="792"/>
                    </a:lnTo>
                    <a:lnTo>
                      <a:pt x="0" y="775"/>
                    </a:lnTo>
                    <a:lnTo>
                      <a:pt x="0" y="751"/>
                    </a:lnTo>
                    <a:lnTo>
                      <a:pt x="29" y="724"/>
                    </a:lnTo>
                    <a:lnTo>
                      <a:pt x="73" y="678"/>
                    </a:lnTo>
                    <a:lnTo>
                      <a:pt x="151" y="565"/>
                    </a:lnTo>
                    <a:lnTo>
                      <a:pt x="186" y="467"/>
                    </a:lnTo>
                    <a:lnTo>
                      <a:pt x="196" y="370"/>
                    </a:lnTo>
                    <a:lnTo>
                      <a:pt x="193" y="319"/>
                    </a:lnTo>
                    <a:lnTo>
                      <a:pt x="166" y="227"/>
                    </a:lnTo>
                    <a:lnTo>
                      <a:pt x="94" y="127"/>
                    </a:lnTo>
                    <a:lnTo>
                      <a:pt x="42" y="76"/>
                    </a:lnTo>
                    <a:lnTo>
                      <a:pt x="59" y="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59" name="Freeform 103"/>
              <p:cNvSpPr>
                <a:spLocks/>
              </p:cNvSpPr>
              <p:nvPr/>
            </p:nvSpPr>
            <p:spPr bwMode="auto">
              <a:xfrm>
                <a:off x="2553" y="1451"/>
                <a:ext cx="260" cy="252"/>
              </a:xfrm>
              <a:custGeom>
                <a:avLst/>
                <a:gdLst/>
                <a:ahLst/>
                <a:cxnLst>
                  <a:cxn ang="0">
                    <a:pos x="107" y="23"/>
                  </a:cxn>
                  <a:cxn ang="0">
                    <a:pos x="164" y="0"/>
                  </a:cxn>
                  <a:cxn ang="0">
                    <a:pos x="206" y="17"/>
                  </a:cxn>
                  <a:cxn ang="0">
                    <a:pos x="250" y="71"/>
                  </a:cxn>
                  <a:cxn ang="0">
                    <a:pos x="279" y="150"/>
                  </a:cxn>
                  <a:cxn ang="0">
                    <a:pos x="282" y="206"/>
                  </a:cxn>
                  <a:cxn ang="0">
                    <a:pos x="285" y="277"/>
                  </a:cxn>
                  <a:cxn ang="0">
                    <a:pos x="470" y="274"/>
                  </a:cxn>
                  <a:cxn ang="0">
                    <a:pos x="519" y="284"/>
                  </a:cxn>
                  <a:cxn ang="0">
                    <a:pos x="512" y="318"/>
                  </a:cxn>
                  <a:cxn ang="0">
                    <a:pos x="413" y="304"/>
                  </a:cxn>
                  <a:cxn ang="0">
                    <a:pos x="282" y="325"/>
                  </a:cxn>
                  <a:cxn ang="0">
                    <a:pos x="255" y="396"/>
                  </a:cxn>
                  <a:cxn ang="0">
                    <a:pos x="217" y="458"/>
                  </a:cxn>
                  <a:cxn ang="0">
                    <a:pos x="172" y="482"/>
                  </a:cxn>
                  <a:cxn ang="0">
                    <a:pos x="124" y="503"/>
                  </a:cxn>
                  <a:cxn ang="0">
                    <a:pos x="89" y="490"/>
                  </a:cxn>
                  <a:cxn ang="0">
                    <a:pos x="41" y="434"/>
                  </a:cxn>
                  <a:cxn ang="0">
                    <a:pos x="7" y="366"/>
                  </a:cxn>
                  <a:cxn ang="0">
                    <a:pos x="0" y="308"/>
                  </a:cxn>
                  <a:cxn ang="0">
                    <a:pos x="18" y="191"/>
                  </a:cxn>
                  <a:cxn ang="0">
                    <a:pos x="59" y="103"/>
                  </a:cxn>
                  <a:cxn ang="0">
                    <a:pos x="89" y="51"/>
                  </a:cxn>
                  <a:cxn ang="0">
                    <a:pos x="127" y="20"/>
                  </a:cxn>
                  <a:cxn ang="0">
                    <a:pos x="107" y="23"/>
                  </a:cxn>
                </a:cxnLst>
                <a:rect l="0" t="0" r="r" b="b"/>
                <a:pathLst>
                  <a:path w="519" h="503">
                    <a:moveTo>
                      <a:pt x="107" y="23"/>
                    </a:moveTo>
                    <a:lnTo>
                      <a:pt x="164" y="0"/>
                    </a:lnTo>
                    <a:lnTo>
                      <a:pt x="206" y="17"/>
                    </a:lnTo>
                    <a:lnTo>
                      <a:pt x="250" y="71"/>
                    </a:lnTo>
                    <a:lnTo>
                      <a:pt x="279" y="150"/>
                    </a:lnTo>
                    <a:lnTo>
                      <a:pt x="282" y="206"/>
                    </a:lnTo>
                    <a:lnTo>
                      <a:pt x="285" y="277"/>
                    </a:lnTo>
                    <a:lnTo>
                      <a:pt x="470" y="274"/>
                    </a:lnTo>
                    <a:lnTo>
                      <a:pt x="519" y="284"/>
                    </a:lnTo>
                    <a:lnTo>
                      <a:pt x="512" y="318"/>
                    </a:lnTo>
                    <a:lnTo>
                      <a:pt x="413" y="304"/>
                    </a:lnTo>
                    <a:lnTo>
                      <a:pt x="282" y="325"/>
                    </a:lnTo>
                    <a:lnTo>
                      <a:pt x="255" y="396"/>
                    </a:lnTo>
                    <a:lnTo>
                      <a:pt x="217" y="458"/>
                    </a:lnTo>
                    <a:lnTo>
                      <a:pt x="172" y="482"/>
                    </a:lnTo>
                    <a:lnTo>
                      <a:pt x="124" y="503"/>
                    </a:lnTo>
                    <a:lnTo>
                      <a:pt x="89" y="490"/>
                    </a:lnTo>
                    <a:lnTo>
                      <a:pt x="41" y="434"/>
                    </a:lnTo>
                    <a:lnTo>
                      <a:pt x="7" y="366"/>
                    </a:lnTo>
                    <a:lnTo>
                      <a:pt x="0" y="308"/>
                    </a:lnTo>
                    <a:lnTo>
                      <a:pt x="18" y="191"/>
                    </a:lnTo>
                    <a:lnTo>
                      <a:pt x="59" y="103"/>
                    </a:lnTo>
                    <a:lnTo>
                      <a:pt x="89" y="51"/>
                    </a:lnTo>
                    <a:lnTo>
                      <a:pt x="127" y="20"/>
                    </a:lnTo>
                    <a:lnTo>
                      <a:pt x="107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60" name="Freeform 104"/>
              <p:cNvSpPr>
                <a:spLocks/>
              </p:cNvSpPr>
              <p:nvPr/>
            </p:nvSpPr>
            <p:spPr bwMode="auto">
              <a:xfrm>
                <a:off x="2667" y="1682"/>
                <a:ext cx="531" cy="9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89" y="89"/>
                  </a:cxn>
                  <a:cxn ang="0">
                    <a:pos x="279" y="76"/>
                  </a:cxn>
                  <a:cxn ang="0">
                    <a:pos x="436" y="62"/>
                  </a:cxn>
                  <a:cxn ang="0">
                    <a:pos x="612" y="35"/>
                  </a:cxn>
                  <a:cxn ang="0">
                    <a:pos x="742" y="31"/>
                  </a:cxn>
                  <a:cxn ang="0">
                    <a:pos x="914" y="11"/>
                  </a:cxn>
                  <a:cxn ang="0">
                    <a:pos x="1059" y="0"/>
                  </a:cxn>
                  <a:cxn ang="0">
                    <a:pos x="1062" y="21"/>
                  </a:cxn>
                  <a:cxn ang="0">
                    <a:pos x="1027" y="48"/>
                  </a:cxn>
                  <a:cxn ang="0">
                    <a:pos x="897" y="48"/>
                  </a:cxn>
                  <a:cxn ang="0">
                    <a:pos x="908" y="82"/>
                  </a:cxn>
                  <a:cxn ang="0">
                    <a:pos x="890" y="123"/>
                  </a:cxn>
                  <a:cxn ang="0">
                    <a:pos x="856" y="150"/>
                  </a:cxn>
                  <a:cxn ang="0">
                    <a:pos x="801" y="150"/>
                  </a:cxn>
                  <a:cxn ang="0">
                    <a:pos x="756" y="136"/>
                  </a:cxn>
                  <a:cxn ang="0">
                    <a:pos x="739" y="92"/>
                  </a:cxn>
                  <a:cxn ang="0">
                    <a:pos x="739" y="65"/>
                  </a:cxn>
                  <a:cxn ang="0">
                    <a:pos x="616" y="68"/>
                  </a:cxn>
                  <a:cxn ang="0">
                    <a:pos x="564" y="82"/>
                  </a:cxn>
                  <a:cxn ang="0">
                    <a:pos x="460" y="109"/>
                  </a:cxn>
                  <a:cxn ang="0">
                    <a:pos x="313" y="127"/>
                  </a:cxn>
                  <a:cxn ang="0">
                    <a:pos x="189" y="130"/>
                  </a:cxn>
                  <a:cxn ang="0">
                    <a:pos x="107" y="147"/>
                  </a:cxn>
                  <a:cxn ang="0">
                    <a:pos x="32" y="188"/>
                  </a:cxn>
                  <a:cxn ang="0">
                    <a:pos x="0" y="147"/>
                  </a:cxn>
                  <a:cxn ang="0">
                    <a:pos x="21" y="109"/>
                  </a:cxn>
                  <a:cxn ang="0">
                    <a:pos x="38" y="100"/>
                  </a:cxn>
                  <a:cxn ang="0">
                    <a:pos x="0" y="120"/>
                  </a:cxn>
                </a:cxnLst>
                <a:rect l="0" t="0" r="r" b="b"/>
                <a:pathLst>
                  <a:path w="1062" h="188">
                    <a:moveTo>
                      <a:pt x="0" y="120"/>
                    </a:moveTo>
                    <a:lnTo>
                      <a:pt x="89" y="89"/>
                    </a:lnTo>
                    <a:lnTo>
                      <a:pt x="279" y="76"/>
                    </a:lnTo>
                    <a:lnTo>
                      <a:pt x="436" y="62"/>
                    </a:lnTo>
                    <a:lnTo>
                      <a:pt x="612" y="35"/>
                    </a:lnTo>
                    <a:lnTo>
                      <a:pt x="742" y="31"/>
                    </a:lnTo>
                    <a:lnTo>
                      <a:pt x="914" y="11"/>
                    </a:lnTo>
                    <a:lnTo>
                      <a:pt x="1059" y="0"/>
                    </a:lnTo>
                    <a:lnTo>
                      <a:pt x="1062" y="21"/>
                    </a:lnTo>
                    <a:lnTo>
                      <a:pt x="1027" y="48"/>
                    </a:lnTo>
                    <a:lnTo>
                      <a:pt x="897" y="48"/>
                    </a:lnTo>
                    <a:lnTo>
                      <a:pt x="908" y="82"/>
                    </a:lnTo>
                    <a:lnTo>
                      <a:pt x="890" y="123"/>
                    </a:lnTo>
                    <a:lnTo>
                      <a:pt x="856" y="150"/>
                    </a:lnTo>
                    <a:lnTo>
                      <a:pt x="801" y="150"/>
                    </a:lnTo>
                    <a:lnTo>
                      <a:pt x="756" y="136"/>
                    </a:lnTo>
                    <a:lnTo>
                      <a:pt x="739" y="92"/>
                    </a:lnTo>
                    <a:lnTo>
                      <a:pt x="739" y="65"/>
                    </a:lnTo>
                    <a:lnTo>
                      <a:pt x="616" y="68"/>
                    </a:lnTo>
                    <a:lnTo>
                      <a:pt x="564" y="82"/>
                    </a:lnTo>
                    <a:lnTo>
                      <a:pt x="460" y="109"/>
                    </a:lnTo>
                    <a:lnTo>
                      <a:pt x="313" y="127"/>
                    </a:lnTo>
                    <a:lnTo>
                      <a:pt x="189" y="130"/>
                    </a:lnTo>
                    <a:lnTo>
                      <a:pt x="107" y="147"/>
                    </a:lnTo>
                    <a:lnTo>
                      <a:pt x="32" y="188"/>
                    </a:lnTo>
                    <a:lnTo>
                      <a:pt x="0" y="147"/>
                    </a:lnTo>
                    <a:lnTo>
                      <a:pt x="21" y="109"/>
                    </a:lnTo>
                    <a:lnTo>
                      <a:pt x="38" y="100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61" name="Freeform 105"/>
              <p:cNvSpPr>
                <a:spLocks/>
              </p:cNvSpPr>
              <p:nvPr/>
            </p:nvSpPr>
            <p:spPr bwMode="auto">
              <a:xfrm>
                <a:off x="2501" y="1704"/>
                <a:ext cx="208" cy="431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236" y="10"/>
                  </a:cxn>
                  <a:cxn ang="0">
                    <a:pos x="298" y="10"/>
                  </a:cxn>
                  <a:cxn ang="0">
                    <a:pos x="381" y="50"/>
                  </a:cxn>
                  <a:cxn ang="0">
                    <a:pos x="411" y="133"/>
                  </a:cxn>
                  <a:cxn ang="0">
                    <a:pos x="415" y="246"/>
                  </a:cxn>
                  <a:cxn ang="0">
                    <a:pos x="384" y="372"/>
                  </a:cxn>
                  <a:cxn ang="0">
                    <a:pos x="329" y="493"/>
                  </a:cxn>
                  <a:cxn ang="0">
                    <a:pos x="288" y="595"/>
                  </a:cxn>
                  <a:cxn ang="0">
                    <a:pos x="246" y="739"/>
                  </a:cxn>
                  <a:cxn ang="0">
                    <a:pos x="198" y="825"/>
                  </a:cxn>
                  <a:cxn ang="0">
                    <a:pos x="137" y="863"/>
                  </a:cxn>
                  <a:cxn ang="0">
                    <a:pos x="85" y="863"/>
                  </a:cxn>
                  <a:cxn ang="0">
                    <a:pos x="24" y="825"/>
                  </a:cxn>
                  <a:cxn ang="0">
                    <a:pos x="0" y="769"/>
                  </a:cxn>
                  <a:cxn ang="0">
                    <a:pos x="0" y="680"/>
                  </a:cxn>
                  <a:cxn ang="0">
                    <a:pos x="34" y="564"/>
                  </a:cxn>
                  <a:cxn ang="0">
                    <a:pos x="62" y="404"/>
                  </a:cxn>
                  <a:cxn ang="0">
                    <a:pos x="71" y="205"/>
                  </a:cxn>
                  <a:cxn ang="0">
                    <a:pos x="55" y="55"/>
                  </a:cxn>
                  <a:cxn ang="0">
                    <a:pos x="106" y="3"/>
                  </a:cxn>
                  <a:cxn ang="0">
                    <a:pos x="185" y="0"/>
                  </a:cxn>
                </a:cxnLst>
                <a:rect l="0" t="0" r="r" b="b"/>
                <a:pathLst>
                  <a:path w="415" h="863">
                    <a:moveTo>
                      <a:pt x="185" y="0"/>
                    </a:moveTo>
                    <a:lnTo>
                      <a:pt x="236" y="10"/>
                    </a:lnTo>
                    <a:lnTo>
                      <a:pt x="298" y="10"/>
                    </a:lnTo>
                    <a:lnTo>
                      <a:pt x="381" y="50"/>
                    </a:lnTo>
                    <a:lnTo>
                      <a:pt x="411" y="133"/>
                    </a:lnTo>
                    <a:lnTo>
                      <a:pt x="415" y="246"/>
                    </a:lnTo>
                    <a:lnTo>
                      <a:pt x="384" y="372"/>
                    </a:lnTo>
                    <a:lnTo>
                      <a:pt x="329" y="493"/>
                    </a:lnTo>
                    <a:lnTo>
                      <a:pt x="288" y="595"/>
                    </a:lnTo>
                    <a:lnTo>
                      <a:pt x="246" y="739"/>
                    </a:lnTo>
                    <a:lnTo>
                      <a:pt x="198" y="825"/>
                    </a:lnTo>
                    <a:lnTo>
                      <a:pt x="137" y="863"/>
                    </a:lnTo>
                    <a:lnTo>
                      <a:pt x="85" y="863"/>
                    </a:lnTo>
                    <a:lnTo>
                      <a:pt x="24" y="825"/>
                    </a:lnTo>
                    <a:lnTo>
                      <a:pt x="0" y="769"/>
                    </a:lnTo>
                    <a:lnTo>
                      <a:pt x="0" y="680"/>
                    </a:lnTo>
                    <a:lnTo>
                      <a:pt x="34" y="564"/>
                    </a:lnTo>
                    <a:lnTo>
                      <a:pt x="62" y="404"/>
                    </a:lnTo>
                    <a:lnTo>
                      <a:pt x="71" y="205"/>
                    </a:lnTo>
                    <a:lnTo>
                      <a:pt x="55" y="55"/>
                    </a:lnTo>
                    <a:lnTo>
                      <a:pt x="106" y="3"/>
                    </a:lnTo>
                    <a:lnTo>
                      <a:pt x="18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62" name="Freeform 106"/>
              <p:cNvSpPr>
                <a:spLocks/>
              </p:cNvSpPr>
              <p:nvPr/>
            </p:nvSpPr>
            <p:spPr bwMode="auto">
              <a:xfrm>
                <a:off x="2316" y="1721"/>
                <a:ext cx="237" cy="386"/>
              </a:xfrm>
              <a:custGeom>
                <a:avLst/>
                <a:gdLst/>
                <a:ahLst/>
                <a:cxnLst>
                  <a:cxn ang="0">
                    <a:pos x="361" y="30"/>
                  </a:cxn>
                  <a:cxn ang="0">
                    <a:pos x="412" y="0"/>
                  </a:cxn>
                  <a:cxn ang="0">
                    <a:pos x="450" y="0"/>
                  </a:cxn>
                  <a:cxn ang="0">
                    <a:pos x="474" y="24"/>
                  </a:cxn>
                  <a:cxn ang="0">
                    <a:pos x="460" y="71"/>
                  </a:cxn>
                  <a:cxn ang="0">
                    <a:pos x="429" y="102"/>
                  </a:cxn>
                  <a:cxn ang="0">
                    <a:pos x="371" y="133"/>
                  </a:cxn>
                  <a:cxn ang="0">
                    <a:pos x="258" y="178"/>
                  </a:cxn>
                  <a:cxn ang="0">
                    <a:pos x="113" y="257"/>
                  </a:cxn>
                  <a:cxn ang="0">
                    <a:pos x="59" y="260"/>
                  </a:cxn>
                  <a:cxn ang="0">
                    <a:pos x="89" y="332"/>
                  </a:cxn>
                  <a:cxn ang="0">
                    <a:pos x="151" y="411"/>
                  </a:cxn>
                  <a:cxn ang="0">
                    <a:pos x="202" y="507"/>
                  </a:cxn>
                  <a:cxn ang="0">
                    <a:pos x="223" y="607"/>
                  </a:cxn>
                  <a:cxn ang="0">
                    <a:pos x="213" y="637"/>
                  </a:cxn>
                  <a:cxn ang="0">
                    <a:pos x="182" y="658"/>
                  </a:cxn>
                  <a:cxn ang="0">
                    <a:pos x="141" y="672"/>
                  </a:cxn>
                  <a:cxn ang="0">
                    <a:pos x="100" y="702"/>
                  </a:cxn>
                  <a:cxn ang="0">
                    <a:pos x="83" y="733"/>
                  </a:cxn>
                  <a:cxn ang="0">
                    <a:pos x="72" y="771"/>
                  </a:cxn>
                  <a:cxn ang="0">
                    <a:pos x="41" y="771"/>
                  </a:cxn>
                  <a:cxn ang="0">
                    <a:pos x="30" y="743"/>
                  </a:cxn>
                  <a:cxn ang="0">
                    <a:pos x="51" y="699"/>
                  </a:cxn>
                  <a:cxn ang="0">
                    <a:pos x="110" y="668"/>
                  </a:cxn>
                  <a:cxn ang="0">
                    <a:pos x="145" y="637"/>
                  </a:cxn>
                  <a:cxn ang="0">
                    <a:pos x="175" y="620"/>
                  </a:cxn>
                  <a:cxn ang="0">
                    <a:pos x="186" y="589"/>
                  </a:cxn>
                  <a:cxn ang="0">
                    <a:pos x="172" y="507"/>
                  </a:cxn>
                  <a:cxn ang="0">
                    <a:pos x="124" y="445"/>
                  </a:cxn>
                  <a:cxn ang="0">
                    <a:pos x="83" y="391"/>
                  </a:cxn>
                  <a:cxn ang="0">
                    <a:pos x="30" y="329"/>
                  </a:cxn>
                  <a:cxn ang="0">
                    <a:pos x="0" y="270"/>
                  </a:cxn>
                  <a:cxn ang="0">
                    <a:pos x="0" y="236"/>
                  </a:cxn>
                  <a:cxn ang="0">
                    <a:pos x="27" y="219"/>
                  </a:cxn>
                  <a:cxn ang="0">
                    <a:pos x="134" y="157"/>
                  </a:cxn>
                  <a:cxn ang="0">
                    <a:pos x="237" y="102"/>
                  </a:cxn>
                  <a:cxn ang="0">
                    <a:pos x="340" y="51"/>
                  </a:cxn>
                  <a:cxn ang="0">
                    <a:pos x="361" y="30"/>
                  </a:cxn>
                </a:cxnLst>
                <a:rect l="0" t="0" r="r" b="b"/>
                <a:pathLst>
                  <a:path w="474" h="771">
                    <a:moveTo>
                      <a:pt x="361" y="30"/>
                    </a:moveTo>
                    <a:lnTo>
                      <a:pt x="412" y="0"/>
                    </a:lnTo>
                    <a:lnTo>
                      <a:pt x="450" y="0"/>
                    </a:lnTo>
                    <a:lnTo>
                      <a:pt x="474" y="24"/>
                    </a:lnTo>
                    <a:lnTo>
                      <a:pt x="460" y="71"/>
                    </a:lnTo>
                    <a:lnTo>
                      <a:pt x="429" y="102"/>
                    </a:lnTo>
                    <a:lnTo>
                      <a:pt x="371" y="133"/>
                    </a:lnTo>
                    <a:lnTo>
                      <a:pt x="258" y="178"/>
                    </a:lnTo>
                    <a:lnTo>
                      <a:pt x="113" y="257"/>
                    </a:lnTo>
                    <a:lnTo>
                      <a:pt x="59" y="260"/>
                    </a:lnTo>
                    <a:lnTo>
                      <a:pt x="89" y="332"/>
                    </a:lnTo>
                    <a:lnTo>
                      <a:pt x="151" y="411"/>
                    </a:lnTo>
                    <a:lnTo>
                      <a:pt x="202" y="507"/>
                    </a:lnTo>
                    <a:lnTo>
                      <a:pt x="223" y="607"/>
                    </a:lnTo>
                    <a:lnTo>
                      <a:pt x="213" y="637"/>
                    </a:lnTo>
                    <a:lnTo>
                      <a:pt x="182" y="658"/>
                    </a:lnTo>
                    <a:lnTo>
                      <a:pt x="141" y="672"/>
                    </a:lnTo>
                    <a:lnTo>
                      <a:pt x="100" y="702"/>
                    </a:lnTo>
                    <a:lnTo>
                      <a:pt x="83" y="733"/>
                    </a:lnTo>
                    <a:lnTo>
                      <a:pt x="72" y="771"/>
                    </a:lnTo>
                    <a:lnTo>
                      <a:pt x="41" y="771"/>
                    </a:lnTo>
                    <a:lnTo>
                      <a:pt x="30" y="743"/>
                    </a:lnTo>
                    <a:lnTo>
                      <a:pt x="51" y="699"/>
                    </a:lnTo>
                    <a:lnTo>
                      <a:pt x="110" y="668"/>
                    </a:lnTo>
                    <a:lnTo>
                      <a:pt x="145" y="637"/>
                    </a:lnTo>
                    <a:lnTo>
                      <a:pt x="175" y="620"/>
                    </a:lnTo>
                    <a:lnTo>
                      <a:pt x="186" y="589"/>
                    </a:lnTo>
                    <a:lnTo>
                      <a:pt x="172" y="507"/>
                    </a:lnTo>
                    <a:lnTo>
                      <a:pt x="124" y="445"/>
                    </a:lnTo>
                    <a:lnTo>
                      <a:pt x="83" y="391"/>
                    </a:lnTo>
                    <a:lnTo>
                      <a:pt x="30" y="329"/>
                    </a:lnTo>
                    <a:lnTo>
                      <a:pt x="0" y="270"/>
                    </a:lnTo>
                    <a:lnTo>
                      <a:pt x="0" y="236"/>
                    </a:lnTo>
                    <a:lnTo>
                      <a:pt x="27" y="219"/>
                    </a:lnTo>
                    <a:lnTo>
                      <a:pt x="134" y="157"/>
                    </a:lnTo>
                    <a:lnTo>
                      <a:pt x="237" y="102"/>
                    </a:lnTo>
                    <a:lnTo>
                      <a:pt x="340" y="51"/>
                    </a:lnTo>
                    <a:lnTo>
                      <a:pt x="361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5000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63" name="Freeform 107"/>
              <p:cNvSpPr>
                <a:spLocks/>
              </p:cNvSpPr>
              <p:nvPr/>
            </p:nvSpPr>
            <p:spPr bwMode="auto">
              <a:xfrm>
                <a:off x="2305" y="2070"/>
                <a:ext cx="232" cy="461"/>
              </a:xfrm>
              <a:custGeom>
                <a:avLst/>
                <a:gdLst/>
                <a:ahLst/>
                <a:cxnLst>
                  <a:cxn ang="0">
                    <a:pos x="270" y="161"/>
                  </a:cxn>
                  <a:cxn ang="0">
                    <a:pos x="340" y="72"/>
                  </a:cxn>
                  <a:cxn ang="0">
                    <a:pos x="402" y="0"/>
                  </a:cxn>
                  <a:cxn ang="0">
                    <a:pos x="442" y="7"/>
                  </a:cxn>
                  <a:cxn ang="0">
                    <a:pos x="463" y="38"/>
                  </a:cxn>
                  <a:cxn ang="0">
                    <a:pos x="463" y="92"/>
                  </a:cxn>
                  <a:cxn ang="0">
                    <a:pos x="426" y="123"/>
                  </a:cxn>
                  <a:cxn ang="0">
                    <a:pos x="360" y="164"/>
                  </a:cxn>
                  <a:cxn ang="0">
                    <a:pos x="308" y="216"/>
                  </a:cxn>
                  <a:cxn ang="0">
                    <a:pos x="251" y="284"/>
                  </a:cxn>
                  <a:cxn ang="0">
                    <a:pos x="226" y="335"/>
                  </a:cxn>
                  <a:cxn ang="0">
                    <a:pos x="199" y="397"/>
                  </a:cxn>
                  <a:cxn ang="0">
                    <a:pos x="185" y="480"/>
                  </a:cxn>
                  <a:cxn ang="0">
                    <a:pos x="185" y="554"/>
                  </a:cxn>
                  <a:cxn ang="0">
                    <a:pos x="199" y="647"/>
                  </a:cxn>
                  <a:cxn ang="0">
                    <a:pos x="237" y="737"/>
                  </a:cxn>
                  <a:cxn ang="0">
                    <a:pos x="267" y="788"/>
                  </a:cxn>
                  <a:cxn ang="0">
                    <a:pos x="288" y="821"/>
                  </a:cxn>
                  <a:cxn ang="0">
                    <a:pos x="288" y="850"/>
                  </a:cxn>
                  <a:cxn ang="0">
                    <a:pos x="267" y="859"/>
                  </a:cxn>
                  <a:cxn ang="0">
                    <a:pos x="219" y="859"/>
                  </a:cxn>
                  <a:cxn ang="0">
                    <a:pos x="144" y="873"/>
                  </a:cxn>
                  <a:cxn ang="0">
                    <a:pos x="85" y="894"/>
                  </a:cxn>
                  <a:cxn ang="0">
                    <a:pos x="51" y="921"/>
                  </a:cxn>
                  <a:cxn ang="0">
                    <a:pos x="20" y="911"/>
                  </a:cxn>
                  <a:cxn ang="0">
                    <a:pos x="0" y="873"/>
                  </a:cxn>
                  <a:cxn ang="0">
                    <a:pos x="3" y="842"/>
                  </a:cxn>
                  <a:cxn ang="0">
                    <a:pos x="62" y="818"/>
                  </a:cxn>
                  <a:cxn ang="0">
                    <a:pos x="154" y="812"/>
                  </a:cxn>
                  <a:cxn ang="0">
                    <a:pos x="240" y="812"/>
                  </a:cxn>
                  <a:cxn ang="0">
                    <a:pos x="206" y="770"/>
                  </a:cxn>
                  <a:cxn ang="0">
                    <a:pos x="189" y="719"/>
                  </a:cxn>
                  <a:cxn ang="0">
                    <a:pos x="165" y="647"/>
                  </a:cxn>
                  <a:cxn ang="0">
                    <a:pos x="137" y="572"/>
                  </a:cxn>
                  <a:cxn ang="0">
                    <a:pos x="137" y="483"/>
                  </a:cxn>
                  <a:cxn ang="0">
                    <a:pos x="144" y="397"/>
                  </a:cxn>
                  <a:cxn ang="0">
                    <a:pos x="175" y="318"/>
                  </a:cxn>
                  <a:cxn ang="0">
                    <a:pos x="230" y="216"/>
                  </a:cxn>
                  <a:cxn ang="0">
                    <a:pos x="270" y="161"/>
                  </a:cxn>
                </a:cxnLst>
                <a:rect l="0" t="0" r="r" b="b"/>
                <a:pathLst>
                  <a:path w="463" h="921">
                    <a:moveTo>
                      <a:pt x="270" y="161"/>
                    </a:moveTo>
                    <a:lnTo>
                      <a:pt x="340" y="72"/>
                    </a:lnTo>
                    <a:lnTo>
                      <a:pt x="402" y="0"/>
                    </a:lnTo>
                    <a:lnTo>
                      <a:pt x="442" y="7"/>
                    </a:lnTo>
                    <a:lnTo>
                      <a:pt x="463" y="38"/>
                    </a:lnTo>
                    <a:lnTo>
                      <a:pt x="463" y="92"/>
                    </a:lnTo>
                    <a:lnTo>
                      <a:pt x="426" y="123"/>
                    </a:lnTo>
                    <a:lnTo>
                      <a:pt x="360" y="164"/>
                    </a:lnTo>
                    <a:lnTo>
                      <a:pt x="308" y="216"/>
                    </a:lnTo>
                    <a:lnTo>
                      <a:pt x="251" y="284"/>
                    </a:lnTo>
                    <a:lnTo>
                      <a:pt x="226" y="335"/>
                    </a:lnTo>
                    <a:lnTo>
                      <a:pt x="199" y="397"/>
                    </a:lnTo>
                    <a:lnTo>
                      <a:pt x="185" y="480"/>
                    </a:lnTo>
                    <a:lnTo>
                      <a:pt x="185" y="554"/>
                    </a:lnTo>
                    <a:lnTo>
                      <a:pt x="199" y="647"/>
                    </a:lnTo>
                    <a:lnTo>
                      <a:pt x="237" y="737"/>
                    </a:lnTo>
                    <a:lnTo>
                      <a:pt x="267" y="788"/>
                    </a:lnTo>
                    <a:lnTo>
                      <a:pt x="288" y="821"/>
                    </a:lnTo>
                    <a:lnTo>
                      <a:pt x="288" y="850"/>
                    </a:lnTo>
                    <a:lnTo>
                      <a:pt x="267" y="859"/>
                    </a:lnTo>
                    <a:lnTo>
                      <a:pt x="219" y="859"/>
                    </a:lnTo>
                    <a:lnTo>
                      <a:pt x="144" y="873"/>
                    </a:lnTo>
                    <a:lnTo>
                      <a:pt x="85" y="894"/>
                    </a:lnTo>
                    <a:lnTo>
                      <a:pt x="51" y="921"/>
                    </a:lnTo>
                    <a:lnTo>
                      <a:pt x="20" y="911"/>
                    </a:lnTo>
                    <a:lnTo>
                      <a:pt x="0" y="873"/>
                    </a:lnTo>
                    <a:lnTo>
                      <a:pt x="3" y="842"/>
                    </a:lnTo>
                    <a:lnTo>
                      <a:pt x="62" y="818"/>
                    </a:lnTo>
                    <a:lnTo>
                      <a:pt x="154" y="812"/>
                    </a:lnTo>
                    <a:lnTo>
                      <a:pt x="240" y="812"/>
                    </a:lnTo>
                    <a:lnTo>
                      <a:pt x="206" y="770"/>
                    </a:lnTo>
                    <a:lnTo>
                      <a:pt x="189" y="719"/>
                    </a:lnTo>
                    <a:lnTo>
                      <a:pt x="165" y="647"/>
                    </a:lnTo>
                    <a:lnTo>
                      <a:pt x="137" y="572"/>
                    </a:lnTo>
                    <a:lnTo>
                      <a:pt x="137" y="483"/>
                    </a:lnTo>
                    <a:lnTo>
                      <a:pt x="144" y="397"/>
                    </a:lnTo>
                    <a:lnTo>
                      <a:pt x="175" y="318"/>
                    </a:lnTo>
                    <a:lnTo>
                      <a:pt x="230" y="216"/>
                    </a:lnTo>
                    <a:lnTo>
                      <a:pt x="270" y="1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64" name="Freeform 108"/>
              <p:cNvSpPr>
                <a:spLocks/>
              </p:cNvSpPr>
              <p:nvPr/>
            </p:nvSpPr>
            <p:spPr bwMode="auto">
              <a:xfrm rot="333888">
                <a:off x="2532" y="1404"/>
                <a:ext cx="265" cy="14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84" y="135"/>
                  </a:cxn>
                  <a:cxn ang="0">
                    <a:pos x="245" y="115"/>
                  </a:cxn>
                  <a:cxn ang="0">
                    <a:pos x="216" y="55"/>
                  </a:cxn>
                  <a:cxn ang="0">
                    <a:pos x="173" y="13"/>
                  </a:cxn>
                  <a:cxn ang="0">
                    <a:pos x="112" y="1"/>
                  </a:cxn>
                  <a:cxn ang="0">
                    <a:pos x="56" y="17"/>
                  </a:cxn>
                  <a:cxn ang="0">
                    <a:pos x="26" y="49"/>
                  </a:cxn>
                  <a:cxn ang="0">
                    <a:pos x="8" y="91"/>
                  </a:cxn>
                  <a:cxn ang="0">
                    <a:pos x="0" y="139"/>
                  </a:cxn>
                </a:cxnLst>
                <a:rect l="0" t="0" r="r" b="b"/>
                <a:pathLst>
                  <a:path w="288" h="139">
                    <a:moveTo>
                      <a:pt x="0" y="139"/>
                    </a:moveTo>
                    <a:lnTo>
                      <a:pt x="284" y="135"/>
                    </a:lnTo>
                    <a:cubicBezTo>
                      <a:pt x="288" y="133"/>
                      <a:pt x="258" y="126"/>
                      <a:pt x="245" y="115"/>
                    </a:cubicBezTo>
                    <a:cubicBezTo>
                      <a:pt x="230" y="102"/>
                      <a:pt x="228" y="72"/>
                      <a:pt x="216" y="55"/>
                    </a:cubicBezTo>
                    <a:cubicBezTo>
                      <a:pt x="204" y="38"/>
                      <a:pt x="190" y="22"/>
                      <a:pt x="173" y="13"/>
                    </a:cubicBezTo>
                    <a:cubicBezTo>
                      <a:pt x="156" y="4"/>
                      <a:pt x="131" y="0"/>
                      <a:pt x="112" y="1"/>
                    </a:cubicBezTo>
                    <a:cubicBezTo>
                      <a:pt x="93" y="2"/>
                      <a:pt x="70" y="9"/>
                      <a:pt x="56" y="17"/>
                    </a:cubicBezTo>
                    <a:cubicBezTo>
                      <a:pt x="42" y="27"/>
                      <a:pt x="34" y="35"/>
                      <a:pt x="26" y="49"/>
                    </a:cubicBezTo>
                    <a:cubicBezTo>
                      <a:pt x="22" y="55"/>
                      <a:pt x="11" y="84"/>
                      <a:pt x="8" y="91"/>
                    </a:cubicBezTo>
                    <a:cubicBezTo>
                      <a:pt x="4" y="105"/>
                      <a:pt x="7" y="126"/>
                      <a:pt x="0" y="139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365" name="Group 109"/>
              <p:cNvGrpSpPr>
                <a:grpSpLocks/>
              </p:cNvGrpSpPr>
              <p:nvPr/>
            </p:nvGrpSpPr>
            <p:grpSpPr bwMode="auto">
              <a:xfrm>
                <a:off x="2478" y="1920"/>
                <a:ext cx="210" cy="194"/>
                <a:chOff x="2478" y="1920"/>
                <a:chExt cx="210" cy="194"/>
              </a:xfrm>
            </p:grpSpPr>
            <p:sp>
              <p:nvSpPr>
                <p:cNvPr id="96366" name="Freeform 110"/>
                <p:cNvSpPr>
                  <a:spLocks/>
                </p:cNvSpPr>
                <p:nvPr/>
              </p:nvSpPr>
              <p:spPr bwMode="auto">
                <a:xfrm flipH="1">
                  <a:off x="2493" y="1920"/>
                  <a:ext cx="120" cy="194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39" y="0"/>
                    </a:cxn>
                    <a:cxn ang="0">
                      <a:pos x="69" y="15"/>
                    </a:cxn>
                    <a:cxn ang="0">
                      <a:pos x="60" y="45"/>
                    </a:cxn>
                    <a:cxn ang="0">
                      <a:pos x="114" y="162"/>
                    </a:cxn>
                    <a:cxn ang="0">
                      <a:pos x="120" y="180"/>
                    </a:cxn>
                    <a:cxn ang="0">
                      <a:pos x="102" y="177"/>
                    </a:cxn>
                    <a:cxn ang="0">
                      <a:pos x="51" y="69"/>
                    </a:cxn>
                    <a:cxn ang="0">
                      <a:pos x="33" y="60"/>
                    </a:cxn>
                    <a:cxn ang="0">
                      <a:pos x="33" y="27"/>
                    </a:cxn>
                    <a:cxn ang="0">
                      <a:pos x="9" y="4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0" h="194">
                      <a:moveTo>
                        <a:pt x="3" y="27"/>
                      </a:moveTo>
                      <a:cubicBezTo>
                        <a:pt x="7" y="9"/>
                        <a:pt x="21" y="6"/>
                        <a:pt x="39" y="0"/>
                      </a:cubicBezTo>
                      <a:cubicBezTo>
                        <a:pt x="55" y="3"/>
                        <a:pt x="64" y="0"/>
                        <a:pt x="69" y="15"/>
                      </a:cubicBezTo>
                      <a:cubicBezTo>
                        <a:pt x="66" y="25"/>
                        <a:pt x="60" y="45"/>
                        <a:pt x="60" y="45"/>
                      </a:cubicBezTo>
                      <a:cubicBezTo>
                        <a:pt x="67" y="69"/>
                        <a:pt x="104" y="140"/>
                        <a:pt x="114" y="162"/>
                      </a:cubicBezTo>
                      <a:cubicBezTo>
                        <a:pt x="117" y="168"/>
                        <a:pt x="120" y="180"/>
                        <a:pt x="120" y="180"/>
                      </a:cubicBezTo>
                      <a:cubicBezTo>
                        <a:pt x="115" y="194"/>
                        <a:pt x="107" y="189"/>
                        <a:pt x="102" y="177"/>
                      </a:cubicBezTo>
                      <a:cubicBezTo>
                        <a:pt x="91" y="159"/>
                        <a:pt x="62" y="88"/>
                        <a:pt x="51" y="69"/>
                      </a:cubicBezTo>
                      <a:cubicBezTo>
                        <a:pt x="46" y="64"/>
                        <a:pt x="39" y="64"/>
                        <a:pt x="33" y="60"/>
                      </a:cubicBezTo>
                      <a:cubicBezTo>
                        <a:pt x="12" y="74"/>
                        <a:pt x="38" y="43"/>
                        <a:pt x="33" y="27"/>
                      </a:cubicBezTo>
                      <a:cubicBezTo>
                        <a:pt x="30" y="22"/>
                        <a:pt x="14" y="45"/>
                        <a:pt x="9" y="45"/>
                      </a:cubicBezTo>
                      <a:cubicBezTo>
                        <a:pt x="4" y="45"/>
                        <a:pt x="2" y="33"/>
                        <a:pt x="0" y="30"/>
                      </a:cubicBezTo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7" name="Freeform 111"/>
                <p:cNvSpPr>
                  <a:spLocks/>
                </p:cNvSpPr>
                <p:nvPr/>
              </p:nvSpPr>
              <p:spPr bwMode="auto">
                <a:xfrm rot="1713776" flipH="1">
                  <a:off x="2478" y="1967"/>
                  <a:ext cx="210" cy="96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36"/>
                    </a:cxn>
                    <a:cxn ang="0">
                      <a:pos x="118" y="75"/>
                    </a:cxn>
                    <a:cxn ang="0">
                      <a:pos x="156" y="90"/>
                    </a:cxn>
                    <a:cxn ang="0">
                      <a:pos x="168" y="54"/>
                    </a:cxn>
                    <a:cxn ang="0">
                      <a:pos x="154" y="48"/>
                    </a:cxn>
                    <a:cxn ang="0">
                      <a:pos x="43" y="27"/>
                    </a:cxn>
                    <a:cxn ang="0">
                      <a:pos x="27" y="9"/>
                    </a:cxn>
                    <a:cxn ang="0">
                      <a:pos x="1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75" h="90">
                      <a:moveTo>
                        <a:pt x="19" y="0"/>
                      </a:moveTo>
                      <a:cubicBezTo>
                        <a:pt x="0" y="6"/>
                        <a:pt x="0" y="24"/>
                        <a:pt x="16" y="36"/>
                      </a:cubicBezTo>
                      <a:cubicBezTo>
                        <a:pt x="45" y="59"/>
                        <a:pt x="83" y="66"/>
                        <a:pt x="118" y="75"/>
                      </a:cubicBezTo>
                      <a:cubicBezTo>
                        <a:pt x="129" y="78"/>
                        <a:pt x="156" y="90"/>
                        <a:pt x="156" y="90"/>
                      </a:cubicBezTo>
                      <a:cubicBezTo>
                        <a:pt x="164" y="90"/>
                        <a:pt x="168" y="61"/>
                        <a:pt x="168" y="54"/>
                      </a:cubicBezTo>
                      <a:cubicBezTo>
                        <a:pt x="168" y="47"/>
                        <a:pt x="175" y="52"/>
                        <a:pt x="154" y="48"/>
                      </a:cubicBezTo>
                      <a:cubicBezTo>
                        <a:pt x="121" y="34"/>
                        <a:pt x="78" y="36"/>
                        <a:pt x="43" y="27"/>
                      </a:cubicBezTo>
                      <a:cubicBezTo>
                        <a:pt x="35" y="25"/>
                        <a:pt x="35" y="11"/>
                        <a:pt x="27" y="9"/>
                      </a:cubicBezTo>
                      <a:cubicBezTo>
                        <a:pt x="21" y="7"/>
                        <a:pt x="1" y="15"/>
                        <a:pt x="1" y="15"/>
                      </a:cubicBezTo>
                      <a:cubicBezTo>
                        <a:pt x="10" y="12"/>
                        <a:pt x="19" y="11"/>
                        <a:pt x="19" y="0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96" name="Espace réservé du numéro de diapositive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7" name="Espace réservé du pied de page 9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 Summary</a:t>
            </a:r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5181600" cy="4522787"/>
          </a:xfrm>
        </p:spPr>
        <p:txBody>
          <a:bodyPr/>
          <a:lstStyle/>
          <a:p>
            <a:r>
              <a:rPr lang="en-US" sz="2400"/>
              <a:t>OpenBatch is recipe execution, batch logging, batch reporting, and recipe editing</a:t>
            </a:r>
          </a:p>
          <a:p>
            <a:r>
              <a:rPr lang="en-US" sz="2400"/>
              <a:t>Sequencia provides complete solutions for batch automation</a:t>
            </a:r>
          </a:p>
          <a:p>
            <a:pPr lvl="1"/>
            <a:r>
              <a:rPr lang="en-US" sz="2000"/>
              <a:t>OpenBatch</a:t>
            </a:r>
          </a:p>
          <a:p>
            <a:pPr lvl="2"/>
            <a:r>
              <a:rPr lang="en-US" sz="1800"/>
              <a:t>Recipe execution</a:t>
            </a:r>
          </a:p>
          <a:p>
            <a:pPr lvl="1"/>
            <a:r>
              <a:rPr lang="en-US" sz="2000"/>
              <a:t>Production Manager</a:t>
            </a:r>
          </a:p>
          <a:p>
            <a:pPr lvl="2"/>
            <a:r>
              <a:rPr lang="en-US" sz="1800"/>
              <a:t>Manual and semi-automated operations</a:t>
            </a:r>
          </a:p>
          <a:p>
            <a:pPr lvl="1"/>
            <a:r>
              <a:rPr lang="en-US" sz="2000"/>
              <a:t>Procedure Manager</a:t>
            </a:r>
          </a:p>
          <a:p>
            <a:pPr lvl="2"/>
            <a:r>
              <a:rPr lang="en-US" sz="1800"/>
              <a:t>Integration with ERP systems</a:t>
            </a:r>
          </a:p>
        </p:txBody>
      </p:sp>
      <p:pic>
        <p:nvPicPr>
          <p:cNvPr id="108549" name="Picture 10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743200"/>
            <a:ext cx="274796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50" name="AutoShape 1030"/>
          <p:cNvSpPr>
            <a:spLocks noChangeArrowheads="1"/>
          </p:cNvSpPr>
          <p:nvPr/>
        </p:nvSpPr>
        <p:spPr bwMode="auto">
          <a:xfrm>
            <a:off x="5562600" y="1524000"/>
            <a:ext cx="2743200" cy="895350"/>
          </a:xfrm>
          <a:prstGeom prst="wedgeRoundRectCallout">
            <a:avLst>
              <a:gd name="adj1" fmla="val -31190"/>
              <a:gd name="adj2" fmla="val 122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OpenBatch is the open solution. They work with all major control vendors.</a:t>
            </a:r>
          </a:p>
        </p:txBody>
      </p:sp>
      <p:sp>
        <p:nvSpPr>
          <p:cNvPr id="108551" name="AutoShape 1031"/>
          <p:cNvSpPr>
            <a:spLocks noChangeArrowheads="1"/>
          </p:cNvSpPr>
          <p:nvPr/>
        </p:nvSpPr>
        <p:spPr bwMode="auto">
          <a:xfrm>
            <a:off x="4419600" y="4800600"/>
            <a:ext cx="4492625" cy="1409700"/>
          </a:xfrm>
          <a:prstGeom prst="cloudCallout">
            <a:avLst>
              <a:gd name="adj1" fmla="val -15903"/>
              <a:gd name="adj2" fmla="val -1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OpenBatch works with Honeywell, Rockwell, GE, Aspen Technologies, Siemens, Ci Technologies, and many others.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 autoUpdateAnimBg="0"/>
      <p:bldP spid="108551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Least we forget, Sequencia also offers services</a:t>
            </a:r>
          </a:p>
          <a:p>
            <a:pPr lvl="1"/>
            <a:r>
              <a:rPr lang="en-US" sz="2000"/>
              <a:t>Help in defining the equipment layout and organization</a:t>
            </a:r>
          </a:p>
          <a:p>
            <a:pPr lvl="1"/>
            <a:r>
              <a:rPr lang="en-US" sz="2000"/>
              <a:t>Help in defining the phases</a:t>
            </a:r>
          </a:p>
          <a:p>
            <a:pPr lvl="1"/>
            <a:r>
              <a:rPr lang="en-US" sz="2000"/>
              <a:t>Help in initial recipe building</a:t>
            </a:r>
          </a:p>
          <a:p>
            <a:r>
              <a:rPr lang="en-US" sz="2400"/>
              <a:t>And Training</a:t>
            </a:r>
          </a:p>
          <a:p>
            <a:pPr lvl="1"/>
            <a:r>
              <a:rPr lang="en-US" sz="2000"/>
              <a:t>On site</a:t>
            </a:r>
          </a:p>
          <a:p>
            <a:pPr lvl="1"/>
            <a:r>
              <a:rPr lang="en-US" sz="2000"/>
              <a:t>Any Sequencia office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Services and Training </a:t>
            </a:r>
          </a:p>
        </p:txBody>
      </p:sp>
      <p:pic>
        <p:nvPicPr>
          <p:cNvPr id="97358" name="Picture 7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733800"/>
            <a:ext cx="43434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359" name="AutoShape 79"/>
          <p:cNvSpPr>
            <a:spLocks noChangeArrowheads="1"/>
          </p:cNvSpPr>
          <p:nvPr/>
        </p:nvSpPr>
        <p:spPr bwMode="auto">
          <a:xfrm>
            <a:off x="5257800" y="2743200"/>
            <a:ext cx="3048000" cy="631825"/>
          </a:xfrm>
          <a:prstGeom prst="wedgeRoundRectCallout">
            <a:avLst>
              <a:gd name="adj1" fmla="val -45366"/>
              <a:gd name="adj2" fmla="val 131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Sequencia has a large staff of batch experts to help.</a:t>
            </a:r>
          </a:p>
        </p:txBody>
      </p:sp>
      <p:sp>
        <p:nvSpPr>
          <p:cNvPr id="97361" name="AutoShape 81"/>
          <p:cNvSpPr>
            <a:spLocks noChangeArrowheads="1"/>
          </p:cNvSpPr>
          <p:nvPr/>
        </p:nvSpPr>
        <p:spPr bwMode="auto">
          <a:xfrm>
            <a:off x="5105400" y="5486400"/>
            <a:ext cx="2743200" cy="895350"/>
          </a:xfrm>
          <a:prstGeom prst="wedgeRoundRectCallout">
            <a:avLst>
              <a:gd name="adj1" fmla="val 35708"/>
              <a:gd name="adj2" fmla="val -143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Sequencia wants to make every batch project a successful project !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59" grpId="0" animBg="1" autoUpdateAnimBg="0"/>
      <p:bldP spid="9736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EQV_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5700" y="1631950"/>
            <a:ext cx="4470400" cy="2700338"/>
          </a:xfrm>
          <a:prstGeom prst="rect">
            <a:avLst/>
          </a:prstGeom>
          <a:noFill/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338263" y="4741863"/>
            <a:ext cx="68214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100" b="1">
                <a:solidFill>
                  <a:schemeClr val="accent2"/>
                </a:solidFill>
                <a:latin typeface="Tahoma" pitchFamily="34" charset="0"/>
              </a:rPr>
              <a:t>For more information visit our web site at</a:t>
            </a:r>
          </a:p>
          <a:p>
            <a:pPr algn="ctr"/>
            <a:r>
              <a:rPr lang="en-US" b="1">
                <a:solidFill>
                  <a:schemeClr val="accent2"/>
                </a:solidFill>
                <a:latin typeface="Tahoma" pitchFamily="34" charset="0"/>
              </a:rPr>
              <a:t>www.sequencia.com</a:t>
            </a:r>
            <a:endParaRPr lang="en-US" sz="2100" b="1">
              <a:solidFill>
                <a:schemeClr val="accent2"/>
              </a:solidFill>
              <a:latin typeface="Tahoma" pitchFamily="34" charset="0"/>
            </a:endParaRPr>
          </a:p>
          <a:p>
            <a:pPr algn="ctr"/>
            <a:r>
              <a:rPr lang="en-US" sz="2100" b="1">
                <a:solidFill>
                  <a:schemeClr val="accent2"/>
                </a:solidFill>
                <a:latin typeface="Tahoma" pitchFamily="34" charset="0"/>
              </a:rPr>
              <a:t>or contact our sales coordinator at</a:t>
            </a:r>
          </a:p>
          <a:p>
            <a:pPr algn="ctr"/>
            <a:r>
              <a:rPr lang="en-US" b="1">
                <a:solidFill>
                  <a:schemeClr val="accent2"/>
                </a:solidFill>
                <a:latin typeface="Tahoma" pitchFamily="34" charset="0"/>
              </a:rPr>
              <a:t>sales@sequencia.com or call 602-896-3800</a:t>
            </a:r>
            <a:endParaRPr lang="en-US" sz="21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B412F1AA-5223-4D67-B95F-AEA0FDEDCD3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Batch Automation</a:t>
            </a:r>
          </a:p>
        </p:txBody>
      </p:sp>
      <p:pic>
        <p:nvPicPr>
          <p:cNvPr id="34820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5" y="1371600"/>
            <a:ext cx="21621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718300" y="4897438"/>
            <a:ext cx="1776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u="sng">
                <a:latin typeface="Arial" charset="0"/>
              </a:rPr>
              <a:t>Click here to</a:t>
            </a:r>
          </a:p>
          <a:p>
            <a:pPr algn="ctr"/>
            <a:r>
              <a:rPr lang="en-US" sz="1600" u="sng">
                <a:latin typeface="Arial" charset="0"/>
              </a:rPr>
              <a:t>go immediately to</a:t>
            </a:r>
            <a:endParaRPr lang="en-US">
              <a:latin typeface="Arial" charset="0"/>
            </a:endParaRPr>
          </a:p>
          <a:p>
            <a:pPr algn="ctr"/>
            <a:r>
              <a:rPr lang="en-US">
                <a:latin typeface="Arial" charset="0"/>
              </a:rPr>
              <a:t>Batch</a:t>
            </a:r>
          </a:p>
          <a:p>
            <a:pPr algn="ctr"/>
            <a:r>
              <a:rPr lang="en-US">
                <a:latin typeface="Arial" charset="0"/>
              </a:rPr>
              <a:t>Execution</a:t>
            </a:r>
          </a:p>
        </p:txBody>
      </p:sp>
      <p:sp>
        <p:nvSpPr>
          <p:cNvPr id="34823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52838" y="5045075"/>
            <a:ext cx="18605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u="sng">
                <a:latin typeface="Arial" charset="0"/>
              </a:rPr>
              <a:t>Click here to</a:t>
            </a:r>
          </a:p>
          <a:p>
            <a:pPr algn="ctr"/>
            <a:r>
              <a:rPr lang="en-US" sz="1600" u="sng">
                <a:latin typeface="Arial" charset="0"/>
              </a:rPr>
              <a:t>go immediately to</a:t>
            </a:r>
            <a:r>
              <a:rPr lang="en-US">
                <a:latin typeface="Arial" charset="0"/>
              </a:rPr>
              <a:t> </a:t>
            </a:r>
          </a:p>
          <a:p>
            <a:pPr algn="ctr"/>
            <a:r>
              <a:rPr lang="en-US">
                <a:latin typeface="Arial" charset="0"/>
              </a:rPr>
              <a:t>Recipe</a:t>
            </a:r>
          </a:p>
          <a:p>
            <a:pPr algn="ctr"/>
            <a:r>
              <a:rPr lang="en-US">
                <a:latin typeface="Arial" charset="0"/>
              </a:rPr>
              <a:t>Definition</a:t>
            </a:r>
          </a:p>
        </p:txBody>
      </p:sp>
      <p:pic>
        <p:nvPicPr>
          <p:cNvPr id="34824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747838"/>
            <a:ext cx="23082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6" name="Text Box 1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885825" y="4243388"/>
            <a:ext cx="17764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u="sng">
                <a:latin typeface="Arial" charset="0"/>
              </a:rPr>
              <a:t>Click here to</a:t>
            </a:r>
          </a:p>
          <a:p>
            <a:pPr algn="ctr"/>
            <a:r>
              <a:rPr lang="en-US" sz="1600" u="sng">
                <a:latin typeface="Arial" charset="0"/>
              </a:rPr>
              <a:t>go immediately to</a:t>
            </a:r>
            <a:endParaRPr lang="en-US">
              <a:latin typeface="Arial" charset="0"/>
            </a:endParaRPr>
          </a:p>
          <a:p>
            <a:pPr algn="ctr"/>
            <a:r>
              <a:rPr lang="en-US">
                <a:latin typeface="Arial" charset="0"/>
              </a:rPr>
              <a:t>Defining</a:t>
            </a:r>
          </a:p>
          <a:p>
            <a:pPr algn="ctr"/>
            <a:r>
              <a:rPr lang="en-US">
                <a:latin typeface="Arial" charset="0"/>
              </a:rPr>
              <a:t>Equipment</a:t>
            </a:r>
          </a:p>
          <a:p>
            <a:pPr algn="ctr"/>
            <a:r>
              <a:rPr lang="en-US">
                <a:latin typeface="Arial" charset="0"/>
              </a:rPr>
              <a:t>Capability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5181600" y="304800"/>
            <a:ext cx="1828800" cy="685800"/>
          </a:xfrm>
          <a:prstGeom prst="wedgeEllipseCallout">
            <a:avLst>
              <a:gd name="adj1" fmla="val 123352"/>
              <a:gd name="adj2" fmla="val 14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Click here</a:t>
            </a:r>
          </a:p>
          <a:p>
            <a:pPr algn="ctr"/>
            <a:r>
              <a:rPr lang="en-US" sz="1400">
                <a:latin typeface="Arial" charset="0"/>
              </a:rPr>
              <a:t>anytime to return</a:t>
            </a:r>
          </a:p>
          <a:p>
            <a:pPr algn="ctr"/>
            <a:r>
              <a:rPr lang="en-US" sz="1400">
                <a:latin typeface="Arial" charset="0"/>
              </a:rPr>
              <a:t>to this  screen</a:t>
            </a:r>
          </a:p>
        </p:txBody>
      </p:sp>
      <p:pic>
        <p:nvPicPr>
          <p:cNvPr id="34830" name="Picture 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524000"/>
            <a:ext cx="2178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E7F9486F-61CB-46A1-B219-668B69828A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Equipment Capability Definitions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6629400" cy="4522787"/>
          </a:xfrm>
        </p:spPr>
        <p:txBody>
          <a:bodyPr/>
          <a:lstStyle/>
          <a:p>
            <a:r>
              <a:rPr lang="en-US"/>
              <a:t>The basic capability of the equipment must be defined</a:t>
            </a:r>
          </a:p>
          <a:p>
            <a:pPr lvl="1"/>
            <a:r>
              <a:rPr lang="en-US"/>
              <a:t>Capability that is usually product independent</a:t>
            </a:r>
          </a:p>
          <a:p>
            <a:pPr lvl="1"/>
            <a:r>
              <a:rPr lang="en-US"/>
              <a:t>Such as; heating, cooling, charging, mixing, transferring, …</a:t>
            </a:r>
          </a:p>
          <a:p>
            <a:pPr lvl="1"/>
            <a:r>
              <a:rPr lang="en-US"/>
              <a:t>Associated to specific equipment</a:t>
            </a:r>
          </a:p>
          <a:p>
            <a:r>
              <a:rPr lang="en-US"/>
              <a:t>Capability may be performed automatically or manually</a:t>
            </a:r>
          </a:p>
          <a:p>
            <a:r>
              <a:rPr lang="en-US"/>
              <a:t>Defined using the Equipment Editor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961188" y="4816475"/>
            <a:ext cx="164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Equipment</a:t>
            </a:r>
          </a:p>
          <a:p>
            <a:pPr algn="ctr"/>
            <a:r>
              <a:rPr lang="en-US">
                <a:latin typeface="Arial" charset="0"/>
              </a:rPr>
              <a:t>Definition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225675"/>
            <a:ext cx="20018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752600"/>
            <a:ext cx="504348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3200400" cy="4724400"/>
          </a:xfrm>
        </p:spPr>
        <p:txBody>
          <a:bodyPr/>
          <a:lstStyle/>
          <a:p>
            <a:r>
              <a:rPr lang="en-US" sz="1800"/>
              <a:t>The equipment editor is run, off-line, to define what the equipment is capable of doing</a:t>
            </a:r>
          </a:p>
          <a:p>
            <a:r>
              <a:rPr lang="en-US" sz="1800"/>
              <a:t>You also use the equipment editor to define the mapping (addresses or names) to the PLC and DCS systems that implement the functions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 Editor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133600" y="4419600"/>
            <a:ext cx="4948238" cy="1735138"/>
          </a:xfrm>
          <a:prstGeom prst="cloudCallout">
            <a:avLst>
              <a:gd name="adj1" fmla="val 45218"/>
              <a:gd name="adj2" fmla="val -8330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This defines the configuration that only changes when new processing capability is added, such as new vessels and new piping, or when new control capability is added.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610100" y="1219200"/>
            <a:ext cx="2971800" cy="992188"/>
          </a:xfrm>
          <a:prstGeom prst="wedgeRoundRectCallout">
            <a:avLst>
              <a:gd name="adj1" fmla="val -29380"/>
              <a:gd name="adj2" fmla="val 6839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Tahoma" pitchFamily="34" charset="0"/>
              </a:rPr>
              <a:t>Define the equipment model using a simple graphical configuration</a:t>
            </a:r>
          </a:p>
        </p:txBody>
      </p:sp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6934200" y="3352800"/>
            <a:ext cx="833438" cy="1295400"/>
            <a:chOff x="2208" y="240"/>
            <a:chExt cx="669" cy="1008"/>
          </a:xfrm>
        </p:grpSpPr>
        <p:grpSp>
          <p:nvGrpSpPr>
            <p:cNvPr id="37896" name="Group 8"/>
            <p:cNvGrpSpPr>
              <a:grpSpLocks/>
            </p:cNvGrpSpPr>
            <p:nvPr/>
          </p:nvGrpSpPr>
          <p:grpSpPr bwMode="auto">
            <a:xfrm>
              <a:off x="2208" y="240"/>
              <a:ext cx="669" cy="1008"/>
              <a:chOff x="2208" y="240"/>
              <a:chExt cx="669" cy="1008"/>
            </a:xfrm>
          </p:grpSpPr>
          <p:sp>
            <p:nvSpPr>
              <p:cNvPr id="37897" name="Freeform 9"/>
              <p:cNvSpPr>
                <a:spLocks/>
              </p:cNvSpPr>
              <p:nvPr/>
            </p:nvSpPr>
            <p:spPr bwMode="auto">
              <a:xfrm>
                <a:off x="2513" y="841"/>
                <a:ext cx="173" cy="362"/>
              </a:xfrm>
              <a:custGeom>
                <a:avLst/>
                <a:gdLst/>
                <a:ahLst/>
                <a:cxnLst>
                  <a:cxn ang="0">
                    <a:pos x="190" y="158"/>
                  </a:cxn>
                  <a:cxn ang="0">
                    <a:pos x="244" y="61"/>
                  </a:cxn>
                  <a:cxn ang="0">
                    <a:pos x="298" y="0"/>
                  </a:cxn>
                  <a:cxn ang="0">
                    <a:pos x="331" y="0"/>
                  </a:cxn>
                  <a:cxn ang="0">
                    <a:pos x="361" y="17"/>
                  </a:cxn>
                  <a:cxn ang="0">
                    <a:pos x="358" y="73"/>
                  </a:cxn>
                  <a:cxn ang="0">
                    <a:pos x="322" y="125"/>
                  </a:cxn>
                  <a:cxn ang="0">
                    <a:pos x="268" y="175"/>
                  </a:cxn>
                  <a:cxn ang="0">
                    <a:pos x="235" y="266"/>
                  </a:cxn>
                  <a:cxn ang="0">
                    <a:pos x="223" y="301"/>
                  </a:cxn>
                  <a:cxn ang="0">
                    <a:pos x="226" y="371"/>
                  </a:cxn>
                  <a:cxn ang="0">
                    <a:pos x="280" y="509"/>
                  </a:cxn>
                  <a:cxn ang="0">
                    <a:pos x="322" y="633"/>
                  </a:cxn>
                  <a:cxn ang="0">
                    <a:pos x="358" y="688"/>
                  </a:cxn>
                  <a:cxn ang="0">
                    <a:pos x="352" y="729"/>
                  </a:cxn>
                  <a:cxn ang="0">
                    <a:pos x="316" y="738"/>
                  </a:cxn>
                  <a:cxn ang="0">
                    <a:pos x="235" y="724"/>
                  </a:cxn>
                  <a:cxn ang="0">
                    <a:pos x="196" y="724"/>
                  </a:cxn>
                  <a:cxn ang="0">
                    <a:pos x="133" y="750"/>
                  </a:cxn>
                  <a:cxn ang="0">
                    <a:pos x="70" y="768"/>
                  </a:cxn>
                  <a:cxn ang="0">
                    <a:pos x="34" y="759"/>
                  </a:cxn>
                  <a:cxn ang="0">
                    <a:pos x="0" y="724"/>
                  </a:cxn>
                  <a:cxn ang="0">
                    <a:pos x="70" y="703"/>
                  </a:cxn>
                  <a:cxn ang="0">
                    <a:pos x="145" y="688"/>
                  </a:cxn>
                  <a:cxn ang="0">
                    <a:pos x="223" y="688"/>
                  </a:cxn>
                  <a:cxn ang="0">
                    <a:pos x="268" y="694"/>
                  </a:cxn>
                  <a:cxn ang="0">
                    <a:pos x="295" y="694"/>
                  </a:cxn>
                  <a:cxn ang="0">
                    <a:pos x="289" y="659"/>
                  </a:cxn>
                  <a:cxn ang="0">
                    <a:pos x="241" y="538"/>
                  </a:cxn>
                  <a:cxn ang="0">
                    <a:pos x="196" y="415"/>
                  </a:cxn>
                  <a:cxn ang="0">
                    <a:pos x="178" y="345"/>
                  </a:cxn>
                  <a:cxn ang="0">
                    <a:pos x="172" y="266"/>
                  </a:cxn>
                  <a:cxn ang="0">
                    <a:pos x="178" y="210"/>
                  </a:cxn>
                  <a:cxn ang="0">
                    <a:pos x="190" y="158"/>
                  </a:cxn>
                </a:cxnLst>
                <a:rect l="0" t="0" r="r" b="b"/>
                <a:pathLst>
                  <a:path w="361" h="768">
                    <a:moveTo>
                      <a:pt x="190" y="158"/>
                    </a:moveTo>
                    <a:lnTo>
                      <a:pt x="244" y="61"/>
                    </a:lnTo>
                    <a:lnTo>
                      <a:pt x="298" y="0"/>
                    </a:lnTo>
                    <a:lnTo>
                      <a:pt x="331" y="0"/>
                    </a:lnTo>
                    <a:lnTo>
                      <a:pt x="361" y="17"/>
                    </a:lnTo>
                    <a:lnTo>
                      <a:pt x="358" y="73"/>
                    </a:lnTo>
                    <a:lnTo>
                      <a:pt x="322" y="125"/>
                    </a:lnTo>
                    <a:lnTo>
                      <a:pt x="268" y="175"/>
                    </a:lnTo>
                    <a:lnTo>
                      <a:pt x="235" y="266"/>
                    </a:lnTo>
                    <a:lnTo>
                      <a:pt x="223" y="301"/>
                    </a:lnTo>
                    <a:lnTo>
                      <a:pt x="226" y="371"/>
                    </a:lnTo>
                    <a:lnTo>
                      <a:pt x="280" y="509"/>
                    </a:lnTo>
                    <a:lnTo>
                      <a:pt x="322" y="633"/>
                    </a:lnTo>
                    <a:lnTo>
                      <a:pt x="358" y="688"/>
                    </a:lnTo>
                    <a:lnTo>
                      <a:pt x="352" y="729"/>
                    </a:lnTo>
                    <a:lnTo>
                      <a:pt x="316" y="738"/>
                    </a:lnTo>
                    <a:lnTo>
                      <a:pt x="235" y="724"/>
                    </a:lnTo>
                    <a:lnTo>
                      <a:pt x="196" y="724"/>
                    </a:lnTo>
                    <a:lnTo>
                      <a:pt x="133" y="750"/>
                    </a:lnTo>
                    <a:lnTo>
                      <a:pt x="70" y="768"/>
                    </a:lnTo>
                    <a:lnTo>
                      <a:pt x="34" y="759"/>
                    </a:lnTo>
                    <a:lnTo>
                      <a:pt x="0" y="724"/>
                    </a:lnTo>
                    <a:lnTo>
                      <a:pt x="70" y="703"/>
                    </a:lnTo>
                    <a:lnTo>
                      <a:pt x="145" y="688"/>
                    </a:lnTo>
                    <a:lnTo>
                      <a:pt x="223" y="688"/>
                    </a:lnTo>
                    <a:lnTo>
                      <a:pt x="268" y="694"/>
                    </a:lnTo>
                    <a:lnTo>
                      <a:pt x="295" y="694"/>
                    </a:lnTo>
                    <a:lnTo>
                      <a:pt x="289" y="659"/>
                    </a:lnTo>
                    <a:lnTo>
                      <a:pt x="241" y="538"/>
                    </a:lnTo>
                    <a:lnTo>
                      <a:pt x="196" y="415"/>
                    </a:lnTo>
                    <a:lnTo>
                      <a:pt x="178" y="345"/>
                    </a:lnTo>
                    <a:lnTo>
                      <a:pt x="172" y="266"/>
                    </a:lnTo>
                    <a:lnTo>
                      <a:pt x="178" y="210"/>
                    </a:lnTo>
                    <a:lnTo>
                      <a:pt x="190" y="1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98" name="Freeform 10"/>
              <p:cNvSpPr>
                <a:spLocks/>
              </p:cNvSpPr>
              <p:nvPr/>
            </p:nvSpPr>
            <p:spPr bwMode="auto">
              <a:xfrm rot="-1203367">
                <a:off x="2208" y="240"/>
                <a:ext cx="312" cy="328"/>
              </a:xfrm>
              <a:custGeom>
                <a:avLst/>
                <a:gdLst/>
                <a:ahLst/>
                <a:cxnLst>
                  <a:cxn ang="0">
                    <a:pos x="644" y="685"/>
                  </a:cxn>
                  <a:cxn ang="0">
                    <a:pos x="571" y="696"/>
                  </a:cxn>
                  <a:cxn ang="0">
                    <a:pos x="490" y="643"/>
                  </a:cxn>
                  <a:cxn ang="0">
                    <a:pos x="389" y="572"/>
                  </a:cxn>
                  <a:cxn ang="0">
                    <a:pos x="281" y="447"/>
                  </a:cxn>
                  <a:cxn ang="0">
                    <a:pos x="211" y="327"/>
                  </a:cxn>
                  <a:cxn ang="0">
                    <a:pos x="157" y="224"/>
                  </a:cxn>
                  <a:cxn ang="0">
                    <a:pos x="136" y="145"/>
                  </a:cxn>
                  <a:cxn ang="0">
                    <a:pos x="91" y="75"/>
                  </a:cxn>
                  <a:cxn ang="0">
                    <a:pos x="18" y="40"/>
                  </a:cxn>
                  <a:cxn ang="0">
                    <a:pos x="0" y="12"/>
                  </a:cxn>
                  <a:cxn ang="0">
                    <a:pos x="27" y="0"/>
                  </a:cxn>
                  <a:cxn ang="0">
                    <a:pos x="91" y="9"/>
                  </a:cxn>
                  <a:cxn ang="0">
                    <a:pos x="127" y="40"/>
                  </a:cxn>
                  <a:cxn ang="0">
                    <a:pos x="172" y="81"/>
                  </a:cxn>
                  <a:cxn ang="0">
                    <a:pos x="190" y="127"/>
                  </a:cxn>
                  <a:cxn ang="0">
                    <a:pos x="184" y="171"/>
                  </a:cxn>
                  <a:cxn ang="0">
                    <a:pos x="184" y="198"/>
                  </a:cxn>
                  <a:cxn ang="0">
                    <a:pos x="217" y="265"/>
                  </a:cxn>
                  <a:cxn ang="0">
                    <a:pos x="254" y="332"/>
                  </a:cxn>
                  <a:cxn ang="0">
                    <a:pos x="299" y="388"/>
                  </a:cxn>
                  <a:cxn ang="0">
                    <a:pos x="353" y="438"/>
                  </a:cxn>
                  <a:cxn ang="0">
                    <a:pos x="417" y="499"/>
                  </a:cxn>
                  <a:cxn ang="0">
                    <a:pos x="508" y="543"/>
                  </a:cxn>
                  <a:cxn ang="0">
                    <a:pos x="571" y="587"/>
                  </a:cxn>
                  <a:cxn ang="0">
                    <a:pos x="617" y="622"/>
                  </a:cxn>
                  <a:cxn ang="0">
                    <a:pos x="653" y="667"/>
                  </a:cxn>
                  <a:cxn ang="0">
                    <a:pos x="644" y="685"/>
                  </a:cxn>
                </a:cxnLst>
                <a:rect l="0" t="0" r="r" b="b"/>
                <a:pathLst>
                  <a:path w="653" h="696">
                    <a:moveTo>
                      <a:pt x="644" y="685"/>
                    </a:moveTo>
                    <a:lnTo>
                      <a:pt x="571" y="696"/>
                    </a:lnTo>
                    <a:lnTo>
                      <a:pt x="490" y="643"/>
                    </a:lnTo>
                    <a:lnTo>
                      <a:pt x="389" y="572"/>
                    </a:lnTo>
                    <a:lnTo>
                      <a:pt x="281" y="447"/>
                    </a:lnTo>
                    <a:lnTo>
                      <a:pt x="211" y="327"/>
                    </a:lnTo>
                    <a:lnTo>
                      <a:pt x="157" y="224"/>
                    </a:lnTo>
                    <a:lnTo>
                      <a:pt x="136" y="145"/>
                    </a:lnTo>
                    <a:lnTo>
                      <a:pt x="91" y="75"/>
                    </a:lnTo>
                    <a:lnTo>
                      <a:pt x="18" y="40"/>
                    </a:lnTo>
                    <a:lnTo>
                      <a:pt x="0" y="12"/>
                    </a:lnTo>
                    <a:lnTo>
                      <a:pt x="27" y="0"/>
                    </a:lnTo>
                    <a:lnTo>
                      <a:pt x="91" y="9"/>
                    </a:lnTo>
                    <a:lnTo>
                      <a:pt x="127" y="40"/>
                    </a:lnTo>
                    <a:lnTo>
                      <a:pt x="172" y="81"/>
                    </a:lnTo>
                    <a:lnTo>
                      <a:pt x="190" y="127"/>
                    </a:lnTo>
                    <a:lnTo>
                      <a:pt x="184" y="171"/>
                    </a:lnTo>
                    <a:lnTo>
                      <a:pt x="184" y="198"/>
                    </a:lnTo>
                    <a:lnTo>
                      <a:pt x="217" y="265"/>
                    </a:lnTo>
                    <a:lnTo>
                      <a:pt x="254" y="332"/>
                    </a:lnTo>
                    <a:lnTo>
                      <a:pt x="299" y="388"/>
                    </a:lnTo>
                    <a:lnTo>
                      <a:pt x="353" y="438"/>
                    </a:lnTo>
                    <a:lnTo>
                      <a:pt x="417" y="499"/>
                    </a:lnTo>
                    <a:lnTo>
                      <a:pt x="508" y="543"/>
                    </a:lnTo>
                    <a:lnTo>
                      <a:pt x="571" y="587"/>
                    </a:lnTo>
                    <a:lnTo>
                      <a:pt x="617" y="622"/>
                    </a:lnTo>
                    <a:lnTo>
                      <a:pt x="653" y="667"/>
                    </a:lnTo>
                    <a:lnTo>
                      <a:pt x="644" y="6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99" name="Freeform 11"/>
              <p:cNvSpPr>
                <a:spLocks/>
              </p:cNvSpPr>
              <p:nvPr/>
            </p:nvSpPr>
            <p:spPr bwMode="auto">
              <a:xfrm>
                <a:off x="2560" y="526"/>
                <a:ext cx="220" cy="3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1" y="11"/>
                  </a:cxn>
                  <a:cxn ang="0">
                    <a:pos x="180" y="35"/>
                  </a:cxn>
                  <a:cxn ang="0">
                    <a:pos x="243" y="79"/>
                  </a:cxn>
                  <a:cxn ang="0">
                    <a:pos x="297" y="140"/>
                  </a:cxn>
                  <a:cxn ang="0">
                    <a:pos x="345" y="205"/>
                  </a:cxn>
                  <a:cxn ang="0">
                    <a:pos x="381" y="281"/>
                  </a:cxn>
                  <a:cxn ang="0">
                    <a:pos x="418" y="381"/>
                  </a:cxn>
                  <a:cxn ang="0">
                    <a:pos x="445" y="492"/>
                  </a:cxn>
                  <a:cxn ang="0">
                    <a:pos x="460" y="601"/>
                  </a:cxn>
                  <a:cxn ang="0">
                    <a:pos x="460" y="669"/>
                  </a:cxn>
                  <a:cxn ang="0">
                    <a:pos x="454" y="740"/>
                  </a:cxn>
                  <a:cxn ang="0">
                    <a:pos x="424" y="792"/>
                  </a:cxn>
                  <a:cxn ang="0">
                    <a:pos x="354" y="822"/>
                  </a:cxn>
                  <a:cxn ang="0">
                    <a:pos x="288" y="828"/>
                  </a:cxn>
                  <a:cxn ang="0">
                    <a:pos x="225" y="801"/>
                  </a:cxn>
                  <a:cxn ang="0">
                    <a:pos x="156" y="734"/>
                  </a:cxn>
                  <a:cxn ang="0">
                    <a:pos x="129" y="646"/>
                  </a:cxn>
                  <a:cxn ang="0">
                    <a:pos x="126" y="519"/>
                  </a:cxn>
                  <a:cxn ang="0">
                    <a:pos x="138" y="442"/>
                  </a:cxn>
                  <a:cxn ang="0">
                    <a:pos x="165" y="354"/>
                  </a:cxn>
                  <a:cxn ang="0">
                    <a:pos x="165" y="249"/>
                  </a:cxn>
                  <a:cxn ang="0">
                    <a:pos x="138" y="184"/>
                  </a:cxn>
                  <a:cxn ang="0">
                    <a:pos x="90" y="134"/>
                  </a:cxn>
                  <a:cxn ang="0">
                    <a:pos x="12" y="108"/>
                  </a:cxn>
                  <a:cxn ang="0">
                    <a:pos x="0" y="61"/>
                  </a:cxn>
                  <a:cxn ang="0">
                    <a:pos x="9" y="26"/>
                  </a:cxn>
                  <a:cxn ang="0">
                    <a:pos x="36" y="8"/>
                  </a:cxn>
                  <a:cxn ang="0">
                    <a:pos x="48" y="0"/>
                  </a:cxn>
                  <a:cxn ang="0">
                    <a:pos x="12" y="0"/>
                  </a:cxn>
                </a:cxnLst>
                <a:rect l="0" t="0" r="r" b="b"/>
                <a:pathLst>
                  <a:path w="460" h="828">
                    <a:moveTo>
                      <a:pt x="12" y="0"/>
                    </a:moveTo>
                    <a:lnTo>
                      <a:pt x="111" y="11"/>
                    </a:lnTo>
                    <a:lnTo>
                      <a:pt x="180" y="35"/>
                    </a:lnTo>
                    <a:lnTo>
                      <a:pt x="243" y="79"/>
                    </a:lnTo>
                    <a:lnTo>
                      <a:pt x="297" y="140"/>
                    </a:lnTo>
                    <a:lnTo>
                      <a:pt x="345" y="205"/>
                    </a:lnTo>
                    <a:lnTo>
                      <a:pt x="381" y="281"/>
                    </a:lnTo>
                    <a:lnTo>
                      <a:pt x="418" y="381"/>
                    </a:lnTo>
                    <a:lnTo>
                      <a:pt x="445" y="492"/>
                    </a:lnTo>
                    <a:lnTo>
                      <a:pt x="460" y="601"/>
                    </a:lnTo>
                    <a:lnTo>
                      <a:pt x="460" y="669"/>
                    </a:lnTo>
                    <a:lnTo>
                      <a:pt x="454" y="740"/>
                    </a:lnTo>
                    <a:lnTo>
                      <a:pt x="424" y="792"/>
                    </a:lnTo>
                    <a:lnTo>
                      <a:pt x="354" y="822"/>
                    </a:lnTo>
                    <a:lnTo>
                      <a:pt x="288" y="828"/>
                    </a:lnTo>
                    <a:lnTo>
                      <a:pt x="225" y="801"/>
                    </a:lnTo>
                    <a:lnTo>
                      <a:pt x="156" y="734"/>
                    </a:lnTo>
                    <a:lnTo>
                      <a:pt x="129" y="646"/>
                    </a:lnTo>
                    <a:lnTo>
                      <a:pt x="126" y="519"/>
                    </a:lnTo>
                    <a:lnTo>
                      <a:pt x="138" y="442"/>
                    </a:lnTo>
                    <a:lnTo>
                      <a:pt x="165" y="354"/>
                    </a:lnTo>
                    <a:lnTo>
                      <a:pt x="165" y="249"/>
                    </a:lnTo>
                    <a:lnTo>
                      <a:pt x="138" y="184"/>
                    </a:lnTo>
                    <a:lnTo>
                      <a:pt x="90" y="134"/>
                    </a:lnTo>
                    <a:lnTo>
                      <a:pt x="12" y="108"/>
                    </a:lnTo>
                    <a:lnTo>
                      <a:pt x="0" y="61"/>
                    </a:lnTo>
                    <a:lnTo>
                      <a:pt x="9" y="26"/>
                    </a:lnTo>
                    <a:lnTo>
                      <a:pt x="36" y="8"/>
                    </a:lnTo>
                    <a:lnTo>
                      <a:pt x="48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00" name="Freeform 12"/>
              <p:cNvSpPr>
                <a:spLocks/>
              </p:cNvSpPr>
              <p:nvPr/>
            </p:nvSpPr>
            <p:spPr bwMode="auto">
              <a:xfrm>
                <a:off x="2283" y="564"/>
                <a:ext cx="352" cy="385"/>
              </a:xfrm>
              <a:custGeom>
                <a:avLst/>
                <a:gdLst/>
                <a:ahLst/>
                <a:cxnLst>
                  <a:cxn ang="0">
                    <a:pos x="652" y="141"/>
                  </a:cxn>
                  <a:cxn ang="0">
                    <a:pos x="637" y="97"/>
                  </a:cxn>
                  <a:cxn ang="0">
                    <a:pos x="634" y="27"/>
                  </a:cxn>
                  <a:cxn ang="0">
                    <a:pos x="664" y="0"/>
                  </a:cxn>
                  <a:cxn ang="0">
                    <a:pos x="715" y="12"/>
                  </a:cxn>
                  <a:cxn ang="0">
                    <a:pos x="736" y="65"/>
                  </a:cxn>
                  <a:cxn ang="0">
                    <a:pos x="736" y="126"/>
                  </a:cxn>
                  <a:cxn ang="0">
                    <a:pos x="727" y="249"/>
                  </a:cxn>
                  <a:cxn ang="0">
                    <a:pos x="706" y="360"/>
                  </a:cxn>
                  <a:cxn ang="0">
                    <a:pos x="661" y="465"/>
                  </a:cxn>
                  <a:cxn ang="0">
                    <a:pos x="537" y="554"/>
                  </a:cxn>
                  <a:cxn ang="0">
                    <a:pos x="389" y="592"/>
                  </a:cxn>
                  <a:cxn ang="0">
                    <a:pos x="245" y="624"/>
                  </a:cxn>
                  <a:cxn ang="0">
                    <a:pos x="172" y="654"/>
                  </a:cxn>
                  <a:cxn ang="0">
                    <a:pos x="163" y="721"/>
                  </a:cxn>
                  <a:cxn ang="0">
                    <a:pos x="172" y="803"/>
                  </a:cxn>
                  <a:cxn ang="0">
                    <a:pos x="145" y="817"/>
                  </a:cxn>
                  <a:cxn ang="0">
                    <a:pos x="136" y="733"/>
                  </a:cxn>
                  <a:cxn ang="0">
                    <a:pos x="121" y="730"/>
                  </a:cxn>
                  <a:cxn ang="0">
                    <a:pos x="67" y="809"/>
                  </a:cxn>
                  <a:cxn ang="0">
                    <a:pos x="55" y="785"/>
                  </a:cxn>
                  <a:cxn ang="0">
                    <a:pos x="76" y="741"/>
                  </a:cxn>
                  <a:cxn ang="0">
                    <a:pos x="103" y="698"/>
                  </a:cxn>
                  <a:cxn ang="0">
                    <a:pos x="100" y="689"/>
                  </a:cxn>
                  <a:cxn ang="0">
                    <a:pos x="3" y="698"/>
                  </a:cxn>
                  <a:cxn ang="0">
                    <a:pos x="0" y="680"/>
                  </a:cxn>
                  <a:cxn ang="0">
                    <a:pos x="3" y="671"/>
                  </a:cxn>
                  <a:cxn ang="0">
                    <a:pos x="94" y="660"/>
                  </a:cxn>
                  <a:cxn ang="0">
                    <a:pos x="103" y="645"/>
                  </a:cxn>
                  <a:cxn ang="0">
                    <a:pos x="31" y="598"/>
                  </a:cxn>
                  <a:cxn ang="0">
                    <a:pos x="31" y="589"/>
                  </a:cxn>
                  <a:cxn ang="0">
                    <a:pos x="55" y="581"/>
                  </a:cxn>
                  <a:cxn ang="0">
                    <a:pos x="112" y="619"/>
                  </a:cxn>
                  <a:cxn ang="0">
                    <a:pos x="163" y="619"/>
                  </a:cxn>
                  <a:cxn ang="0">
                    <a:pos x="239" y="589"/>
                  </a:cxn>
                  <a:cxn ang="0">
                    <a:pos x="347" y="572"/>
                  </a:cxn>
                  <a:cxn ang="0">
                    <a:pos x="479" y="537"/>
                  </a:cxn>
                  <a:cxn ang="0">
                    <a:pos x="562" y="477"/>
                  </a:cxn>
                  <a:cxn ang="0">
                    <a:pos x="610" y="416"/>
                  </a:cxn>
                  <a:cxn ang="0">
                    <a:pos x="643" y="310"/>
                  </a:cxn>
                  <a:cxn ang="0">
                    <a:pos x="652" y="205"/>
                  </a:cxn>
                  <a:cxn ang="0">
                    <a:pos x="652" y="117"/>
                  </a:cxn>
                  <a:cxn ang="0">
                    <a:pos x="646" y="109"/>
                  </a:cxn>
                  <a:cxn ang="0">
                    <a:pos x="652" y="141"/>
                  </a:cxn>
                </a:cxnLst>
                <a:rect l="0" t="0" r="r" b="b"/>
                <a:pathLst>
                  <a:path w="736" h="817">
                    <a:moveTo>
                      <a:pt x="652" y="141"/>
                    </a:moveTo>
                    <a:lnTo>
                      <a:pt x="637" y="97"/>
                    </a:lnTo>
                    <a:lnTo>
                      <a:pt x="634" y="27"/>
                    </a:lnTo>
                    <a:lnTo>
                      <a:pt x="664" y="0"/>
                    </a:lnTo>
                    <a:lnTo>
                      <a:pt x="715" y="12"/>
                    </a:lnTo>
                    <a:lnTo>
                      <a:pt x="736" y="65"/>
                    </a:lnTo>
                    <a:lnTo>
                      <a:pt x="736" y="126"/>
                    </a:lnTo>
                    <a:lnTo>
                      <a:pt x="727" y="249"/>
                    </a:lnTo>
                    <a:lnTo>
                      <a:pt x="706" y="360"/>
                    </a:lnTo>
                    <a:lnTo>
                      <a:pt x="661" y="465"/>
                    </a:lnTo>
                    <a:lnTo>
                      <a:pt x="537" y="554"/>
                    </a:lnTo>
                    <a:lnTo>
                      <a:pt x="389" y="592"/>
                    </a:lnTo>
                    <a:lnTo>
                      <a:pt x="245" y="624"/>
                    </a:lnTo>
                    <a:lnTo>
                      <a:pt x="172" y="654"/>
                    </a:lnTo>
                    <a:lnTo>
                      <a:pt x="163" y="721"/>
                    </a:lnTo>
                    <a:lnTo>
                      <a:pt x="172" y="803"/>
                    </a:lnTo>
                    <a:lnTo>
                      <a:pt x="145" y="817"/>
                    </a:lnTo>
                    <a:lnTo>
                      <a:pt x="136" y="733"/>
                    </a:lnTo>
                    <a:lnTo>
                      <a:pt x="121" y="730"/>
                    </a:lnTo>
                    <a:lnTo>
                      <a:pt x="67" y="809"/>
                    </a:lnTo>
                    <a:lnTo>
                      <a:pt x="55" y="785"/>
                    </a:lnTo>
                    <a:lnTo>
                      <a:pt x="76" y="741"/>
                    </a:lnTo>
                    <a:lnTo>
                      <a:pt x="103" y="698"/>
                    </a:lnTo>
                    <a:lnTo>
                      <a:pt x="100" y="689"/>
                    </a:lnTo>
                    <a:lnTo>
                      <a:pt x="3" y="698"/>
                    </a:lnTo>
                    <a:lnTo>
                      <a:pt x="0" y="680"/>
                    </a:lnTo>
                    <a:lnTo>
                      <a:pt x="3" y="671"/>
                    </a:lnTo>
                    <a:lnTo>
                      <a:pt x="94" y="660"/>
                    </a:lnTo>
                    <a:lnTo>
                      <a:pt x="103" y="645"/>
                    </a:lnTo>
                    <a:lnTo>
                      <a:pt x="31" y="598"/>
                    </a:lnTo>
                    <a:lnTo>
                      <a:pt x="31" y="589"/>
                    </a:lnTo>
                    <a:lnTo>
                      <a:pt x="55" y="581"/>
                    </a:lnTo>
                    <a:lnTo>
                      <a:pt x="112" y="619"/>
                    </a:lnTo>
                    <a:lnTo>
                      <a:pt x="163" y="619"/>
                    </a:lnTo>
                    <a:lnTo>
                      <a:pt x="239" y="589"/>
                    </a:lnTo>
                    <a:lnTo>
                      <a:pt x="347" y="572"/>
                    </a:lnTo>
                    <a:lnTo>
                      <a:pt x="479" y="537"/>
                    </a:lnTo>
                    <a:lnTo>
                      <a:pt x="562" y="477"/>
                    </a:lnTo>
                    <a:lnTo>
                      <a:pt x="610" y="416"/>
                    </a:lnTo>
                    <a:lnTo>
                      <a:pt x="643" y="310"/>
                    </a:lnTo>
                    <a:lnTo>
                      <a:pt x="652" y="205"/>
                    </a:lnTo>
                    <a:lnTo>
                      <a:pt x="652" y="117"/>
                    </a:lnTo>
                    <a:lnTo>
                      <a:pt x="646" y="109"/>
                    </a:lnTo>
                    <a:lnTo>
                      <a:pt x="652" y="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01" name="Freeform 13"/>
              <p:cNvSpPr>
                <a:spLocks/>
              </p:cNvSpPr>
              <p:nvPr/>
            </p:nvSpPr>
            <p:spPr bwMode="auto">
              <a:xfrm>
                <a:off x="2702" y="821"/>
                <a:ext cx="175" cy="427"/>
              </a:xfrm>
              <a:custGeom>
                <a:avLst/>
                <a:gdLst/>
                <a:ahLst/>
                <a:cxnLst>
                  <a:cxn ang="0">
                    <a:pos x="30" y="129"/>
                  </a:cxn>
                  <a:cxn ang="0">
                    <a:pos x="0" y="44"/>
                  </a:cxn>
                  <a:cxn ang="0">
                    <a:pos x="39" y="0"/>
                  </a:cxn>
                  <a:cxn ang="0">
                    <a:pos x="93" y="9"/>
                  </a:cxn>
                  <a:cxn ang="0">
                    <a:pos x="181" y="106"/>
                  </a:cxn>
                  <a:cxn ang="0">
                    <a:pos x="253" y="217"/>
                  </a:cxn>
                  <a:cxn ang="0">
                    <a:pos x="301" y="314"/>
                  </a:cxn>
                  <a:cxn ang="0">
                    <a:pos x="319" y="379"/>
                  </a:cxn>
                  <a:cxn ang="0">
                    <a:pos x="316" y="440"/>
                  </a:cxn>
                  <a:cxn ang="0">
                    <a:pos x="271" y="560"/>
                  </a:cxn>
                  <a:cxn ang="0">
                    <a:pos x="217" y="635"/>
                  </a:cxn>
                  <a:cxn ang="0">
                    <a:pos x="190" y="693"/>
                  </a:cxn>
                  <a:cxn ang="0">
                    <a:pos x="181" y="755"/>
                  </a:cxn>
                  <a:cxn ang="0">
                    <a:pos x="217" y="773"/>
                  </a:cxn>
                  <a:cxn ang="0">
                    <a:pos x="328" y="811"/>
                  </a:cxn>
                  <a:cxn ang="0">
                    <a:pos x="365" y="855"/>
                  </a:cxn>
                  <a:cxn ang="0">
                    <a:pos x="352" y="887"/>
                  </a:cxn>
                  <a:cxn ang="0">
                    <a:pos x="319" y="907"/>
                  </a:cxn>
                  <a:cxn ang="0">
                    <a:pos x="289" y="872"/>
                  </a:cxn>
                  <a:cxn ang="0">
                    <a:pos x="244" y="843"/>
                  </a:cxn>
                  <a:cxn ang="0">
                    <a:pos x="184" y="802"/>
                  </a:cxn>
                  <a:cxn ang="0">
                    <a:pos x="127" y="790"/>
                  </a:cxn>
                  <a:cxn ang="0">
                    <a:pos x="93" y="781"/>
                  </a:cxn>
                  <a:cxn ang="0">
                    <a:pos x="93" y="746"/>
                  </a:cxn>
                  <a:cxn ang="0">
                    <a:pos x="136" y="705"/>
                  </a:cxn>
                  <a:cxn ang="0">
                    <a:pos x="175" y="608"/>
                  </a:cxn>
                  <a:cxn ang="0">
                    <a:pos x="217" y="537"/>
                  </a:cxn>
                  <a:cxn ang="0">
                    <a:pos x="244" y="464"/>
                  </a:cxn>
                  <a:cxn ang="0">
                    <a:pos x="247" y="405"/>
                  </a:cxn>
                  <a:cxn ang="0">
                    <a:pos x="238" y="358"/>
                  </a:cxn>
                  <a:cxn ang="0">
                    <a:pos x="193" y="273"/>
                  </a:cxn>
                  <a:cxn ang="0">
                    <a:pos x="136" y="212"/>
                  </a:cxn>
                  <a:cxn ang="0">
                    <a:pos x="99" y="173"/>
                  </a:cxn>
                  <a:cxn ang="0">
                    <a:pos x="30" y="129"/>
                  </a:cxn>
                </a:cxnLst>
                <a:rect l="0" t="0" r="r" b="b"/>
                <a:pathLst>
                  <a:path w="365" h="907">
                    <a:moveTo>
                      <a:pt x="30" y="129"/>
                    </a:moveTo>
                    <a:lnTo>
                      <a:pt x="0" y="44"/>
                    </a:lnTo>
                    <a:lnTo>
                      <a:pt x="39" y="0"/>
                    </a:lnTo>
                    <a:lnTo>
                      <a:pt x="93" y="9"/>
                    </a:lnTo>
                    <a:lnTo>
                      <a:pt x="181" y="106"/>
                    </a:lnTo>
                    <a:lnTo>
                      <a:pt x="253" y="217"/>
                    </a:lnTo>
                    <a:lnTo>
                      <a:pt x="301" y="314"/>
                    </a:lnTo>
                    <a:lnTo>
                      <a:pt x="319" y="379"/>
                    </a:lnTo>
                    <a:lnTo>
                      <a:pt x="316" y="440"/>
                    </a:lnTo>
                    <a:lnTo>
                      <a:pt x="271" y="560"/>
                    </a:lnTo>
                    <a:lnTo>
                      <a:pt x="217" y="635"/>
                    </a:lnTo>
                    <a:lnTo>
                      <a:pt x="190" y="693"/>
                    </a:lnTo>
                    <a:lnTo>
                      <a:pt x="181" y="755"/>
                    </a:lnTo>
                    <a:lnTo>
                      <a:pt x="217" y="773"/>
                    </a:lnTo>
                    <a:lnTo>
                      <a:pt x="328" y="811"/>
                    </a:lnTo>
                    <a:lnTo>
                      <a:pt x="365" y="855"/>
                    </a:lnTo>
                    <a:lnTo>
                      <a:pt x="352" y="887"/>
                    </a:lnTo>
                    <a:lnTo>
                      <a:pt x="319" y="907"/>
                    </a:lnTo>
                    <a:lnTo>
                      <a:pt x="289" y="872"/>
                    </a:lnTo>
                    <a:lnTo>
                      <a:pt x="244" y="843"/>
                    </a:lnTo>
                    <a:lnTo>
                      <a:pt x="184" y="802"/>
                    </a:lnTo>
                    <a:lnTo>
                      <a:pt x="127" y="790"/>
                    </a:lnTo>
                    <a:lnTo>
                      <a:pt x="93" y="781"/>
                    </a:lnTo>
                    <a:lnTo>
                      <a:pt x="93" y="746"/>
                    </a:lnTo>
                    <a:lnTo>
                      <a:pt x="136" y="705"/>
                    </a:lnTo>
                    <a:lnTo>
                      <a:pt x="175" y="608"/>
                    </a:lnTo>
                    <a:lnTo>
                      <a:pt x="217" y="537"/>
                    </a:lnTo>
                    <a:lnTo>
                      <a:pt x="244" y="464"/>
                    </a:lnTo>
                    <a:lnTo>
                      <a:pt x="247" y="405"/>
                    </a:lnTo>
                    <a:lnTo>
                      <a:pt x="238" y="358"/>
                    </a:lnTo>
                    <a:lnTo>
                      <a:pt x="193" y="273"/>
                    </a:lnTo>
                    <a:lnTo>
                      <a:pt x="136" y="212"/>
                    </a:lnTo>
                    <a:lnTo>
                      <a:pt x="99" y="173"/>
                    </a:lnTo>
                    <a:lnTo>
                      <a:pt x="30" y="1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02" name="Freeform 14"/>
              <p:cNvSpPr>
                <a:spLocks/>
              </p:cNvSpPr>
              <p:nvPr/>
            </p:nvSpPr>
            <p:spPr bwMode="auto">
              <a:xfrm>
                <a:off x="2375" y="443"/>
                <a:ext cx="220" cy="231"/>
              </a:xfrm>
              <a:custGeom>
                <a:avLst/>
                <a:gdLst/>
                <a:ahLst/>
                <a:cxnLst>
                  <a:cxn ang="0">
                    <a:pos x="108" y="329"/>
                  </a:cxn>
                  <a:cxn ang="0">
                    <a:pos x="99" y="273"/>
                  </a:cxn>
                  <a:cxn ang="0">
                    <a:pos x="108" y="194"/>
                  </a:cxn>
                  <a:cxn ang="0">
                    <a:pos x="147" y="114"/>
                  </a:cxn>
                  <a:cxn ang="0">
                    <a:pos x="210" y="47"/>
                  </a:cxn>
                  <a:cxn ang="0">
                    <a:pos x="264" y="20"/>
                  </a:cxn>
                  <a:cxn ang="0">
                    <a:pos x="331" y="0"/>
                  </a:cxn>
                  <a:cxn ang="0">
                    <a:pos x="382" y="18"/>
                  </a:cxn>
                  <a:cxn ang="0">
                    <a:pos x="439" y="59"/>
                  </a:cxn>
                  <a:cxn ang="0">
                    <a:pos x="457" y="111"/>
                  </a:cxn>
                  <a:cxn ang="0">
                    <a:pos x="460" y="174"/>
                  </a:cxn>
                  <a:cxn ang="0">
                    <a:pos x="436" y="262"/>
                  </a:cxn>
                  <a:cxn ang="0">
                    <a:pos x="379" y="352"/>
                  </a:cxn>
                  <a:cxn ang="0">
                    <a:pos x="307" y="399"/>
                  </a:cxn>
                  <a:cxn ang="0">
                    <a:pos x="201" y="396"/>
                  </a:cxn>
                  <a:cxn ang="0">
                    <a:pos x="144" y="382"/>
                  </a:cxn>
                  <a:cxn ang="0">
                    <a:pos x="51" y="490"/>
                  </a:cxn>
                  <a:cxn ang="0">
                    <a:pos x="27" y="484"/>
                  </a:cxn>
                  <a:cxn ang="0">
                    <a:pos x="0" y="458"/>
                  </a:cxn>
                  <a:cxn ang="0">
                    <a:pos x="123" y="352"/>
                  </a:cxn>
                  <a:cxn ang="0">
                    <a:pos x="108" y="329"/>
                  </a:cxn>
                </a:cxnLst>
                <a:rect l="0" t="0" r="r" b="b"/>
                <a:pathLst>
                  <a:path w="460" h="490">
                    <a:moveTo>
                      <a:pt x="108" y="329"/>
                    </a:moveTo>
                    <a:lnTo>
                      <a:pt x="99" y="273"/>
                    </a:lnTo>
                    <a:lnTo>
                      <a:pt x="108" y="194"/>
                    </a:lnTo>
                    <a:lnTo>
                      <a:pt x="147" y="114"/>
                    </a:lnTo>
                    <a:lnTo>
                      <a:pt x="210" y="47"/>
                    </a:lnTo>
                    <a:lnTo>
                      <a:pt x="264" y="20"/>
                    </a:lnTo>
                    <a:lnTo>
                      <a:pt x="331" y="0"/>
                    </a:lnTo>
                    <a:lnTo>
                      <a:pt x="382" y="18"/>
                    </a:lnTo>
                    <a:lnTo>
                      <a:pt x="439" y="59"/>
                    </a:lnTo>
                    <a:lnTo>
                      <a:pt x="457" y="111"/>
                    </a:lnTo>
                    <a:lnTo>
                      <a:pt x="460" y="174"/>
                    </a:lnTo>
                    <a:lnTo>
                      <a:pt x="436" y="262"/>
                    </a:lnTo>
                    <a:lnTo>
                      <a:pt x="379" y="352"/>
                    </a:lnTo>
                    <a:lnTo>
                      <a:pt x="307" y="399"/>
                    </a:lnTo>
                    <a:lnTo>
                      <a:pt x="201" y="396"/>
                    </a:lnTo>
                    <a:lnTo>
                      <a:pt x="144" y="382"/>
                    </a:lnTo>
                    <a:lnTo>
                      <a:pt x="51" y="490"/>
                    </a:lnTo>
                    <a:lnTo>
                      <a:pt x="27" y="484"/>
                    </a:lnTo>
                    <a:lnTo>
                      <a:pt x="0" y="458"/>
                    </a:lnTo>
                    <a:lnTo>
                      <a:pt x="123" y="352"/>
                    </a:lnTo>
                    <a:lnTo>
                      <a:pt x="108" y="32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>
                      <a:gamma/>
                      <a:shade val="0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903" name="Freeform 15"/>
            <p:cNvSpPr>
              <a:spLocks/>
            </p:cNvSpPr>
            <p:nvPr/>
          </p:nvSpPr>
          <p:spPr bwMode="auto">
            <a:xfrm flipH="1">
              <a:off x="2352" y="384"/>
              <a:ext cx="288" cy="13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84" y="135"/>
                </a:cxn>
                <a:cxn ang="0">
                  <a:pos x="245" y="115"/>
                </a:cxn>
                <a:cxn ang="0">
                  <a:pos x="216" y="55"/>
                </a:cxn>
                <a:cxn ang="0">
                  <a:pos x="173" y="13"/>
                </a:cxn>
                <a:cxn ang="0">
                  <a:pos x="112" y="1"/>
                </a:cxn>
                <a:cxn ang="0">
                  <a:pos x="56" y="17"/>
                </a:cxn>
                <a:cxn ang="0">
                  <a:pos x="26" y="49"/>
                </a:cxn>
                <a:cxn ang="0">
                  <a:pos x="8" y="91"/>
                </a:cxn>
                <a:cxn ang="0">
                  <a:pos x="0" y="139"/>
                </a:cxn>
              </a:cxnLst>
              <a:rect l="0" t="0" r="r" b="b"/>
              <a:pathLst>
                <a:path w="288" h="139">
                  <a:moveTo>
                    <a:pt x="0" y="139"/>
                  </a:moveTo>
                  <a:lnTo>
                    <a:pt x="284" y="135"/>
                  </a:lnTo>
                  <a:cubicBezTo>
                    <a:pt x="288" y="133"/>
                    <a:pt x="258" y="126"/>
                    <a:pt x="245" y="115"/>
                  </a:cubicBezTo>
                  <a:cubicBezTo>
                    <a:pt x="230" y="102"/>
                    <a:pt x="228" y="72"/>
                    <a:pt x="216" y="55"/>
                  </a:cubicBezTo>
                  <a:cubicBezTo>
                    <a:pt x="204" y="38"/>
                    <a:pt x="190" y="22"/>
                    <a:pt x="173" y="13"/>
                  </a:cubicBezTo>
                  <a:cubicBezTo>
                    <a:pt x="156" y="4"/>
                    <a:pt x="131" y="0"/>
                    <a:pt x="112" y="1"/>
                  </a:cubicBezTo>
                  <a:cubicBezTo>
                    <a:pt x="93" y="2"/>
                    <a:pt x="70" y="9"/>
                    <a:pt x="56" y="17"/>
                  </a:cubicBezTo>
                  <a:cubicBezTo>
                    <a:pt x="42" y="27"/>
                    <a:pt x="34" y="35"/>
                    <a:pt x="26" y="49"/>
                  </a:cubicBezTo>
                  <a:cubicBezTo>
                    <a:pt x="22" y="55"/>
                    <a:pt x="11" y="84"/>
                    <a:pt x="8" y="91"/>
                  </a:cubicBezTo>
                  <a:cubicBezTo>
                    <a:pt x="4" y="105"/>
                    <a:pt x="7" y="126"/>
                    <a:pt x="0" y="139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auto">
            <a:xfrm>
              <a:off x="2408" y="519"/>
              <a:ext cx="164" cy="57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32" y="49"/>
                </a:cxn>
                <a:cxn ang="0">
                  <a:pos x="84" y="57"/>
                </a:cxn>
                <a:cxn ang="0">
                  <a:pos x="144" y="17"/>
                </a:cxn>
                <a:cxn ang="0">
                  <a:pos x="148" y="5"/>
                </a:cxn>
                <a:cxn ang="0">
                  <a:pos x="160" y="1"/>
                </a:cxn>
                <a:cxn ang="0">
                  <a:pos x="12" y="1"/>
                </a:cxn>
              </a:cxnLst>
              <a:rect l="0" t="0" r="r" b="b"/>
              <a:pathLst>
                <a:path w="164" h="57">
                  <a:moveTo>
                    <a:pt x="12" y="1"/>
                  </a:moveTo>
                  <a:cubicBezTo>
                    <a:pt x="8" y="31"/>
                    <a:pt x="0" y="43"/>
                    <a:pt x="32" y="49"/>
                  </a:cubicBezTo>
                  <a:cubicBezTo>
                    <a:pt x="60" y="44"/>
                    <a:pt x="59" y="51"/>
                    <a:pt x="84" y="57"/>
                  </a:cubicBezTo>
                  <a:cubicBezTo>
                    <a:pt x="119" y="48"/>
                    <a:pt x="110" y="25"/>
                    <a:pt x="144" y="17"/>
                  </a:cubicBezTo>
                  <a:cubicBezTo>
                    <a:pt x="145" y="13"/>
                    <a:pt x="145" y="8"/>
                    <a:pt x="148" y="5"/>
                  </a:cubicBezTo>
                  <a:cubicBezTo>
                    <a:pt x="151" y="2"/>
                    <a:pt x="164" y="1"/>
                    <a:pt x="160" y="1"/>
                  </a:cubicBezTo>
                  <a:cubicBezTo>
                    <a:pt x="111" y="0"/>
                    <a:pt x="61" y="1"/>
                    <a:pt x="12" y="1"/>
                  </a:cubicBezTo>
                  <a:close/>
                </a:path>
              </a:pathLst>
            </a:custGeom>
            <a:solidFill>
              <a:srgbClr val="EAEAEA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4267200" y="2362200"/>
            <a:ext cx="1108075" cy="1150938"/>
            <a:chOff x="96" y="288"/>
            <a:chExt cx="975" cy="1013"/>
          </a:xfrm>
        </p:grpSpPr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648" y="508"/>
              <a:ext cx="423" cy="269"/>
            </a:xfrm>
            <a:custGeom>
              <a:avLst/>
              <a:gdLst/>
              <a:ahLst/>
              <a:cxnLst>
                <a:cxn ang="0">
                  <a:pos x="14" y="121"/>
                </a:cxn>
                <a:cxn ang="0">
                  <a:pos x="0" y="30"/>
                </a:cxn>
                <a:cxn ang="0">
                  <a:pos x="54" y="0"/>
                </a:cxn>
                <a:cxn ang="0">
                  <a:pos x="146" y="17"/>
                </a:cxn>
                <a:cxn ang="0">
                  <a:pos x="271" y="138"/>
                </a:cxn>
                <a:cxn ang="0">
                  <a:pos x="392" y="282"/>
                </a:cxn>
                <a:cxn ang="0">
                  <a:pos x="524" y="407"/>
                </a:cxn>
                <a:cxn ang="0">
                  <a:pos x="685" y="470"/>
                </a:cxn>
                <a:cxn ang="0">
                  <a:pos x="843" y="486"/>
                </a:cxn>
                <a:cxn ang="0">
                  <a:pos x="912" y="470"/>
                </a:cxn>
                <a:cxn ang="0">
                  <a:pos x="1010" y="415"/>
                </a:cxn>
                <a:cxn ang="0">
                  <a:pos x="1099" y="428"/>
                </a:cxn>
                <a:cxn ang="0">
                  <a:pos x="1064" y="470"/>
                </a:cxn>
                <a:cxn ang="0">
                  <a:pos x="991" y="500"/>
                </a:cxn>
                <a:cxn ang="0">
                  <a:pos x="939" y="536"/>
                </a:cxn>
                <a:cxn ang="0">
                  <a:pos x="912" y="589"/>
                </a:cxn>
                <a:cxn ang="0">
                  <a:pos x="912" y="668"/>
                </a:cxn>
                <a:cxn ang="0">
                  <a:pos x="866" y="696"/>
                </a:cxn>
                <a:cxn ang="0">
                  <a:pos x="843" y="631"/>
                </a:cxn>
                <a:cxn ang="0">
                  <a:pos x="794" y="572"/>
                </a:cxn>
                <a:cxn ang="0">
                  <a:pos x="715" y="552"/>
                </a:cxn>
                <a:cxn ang="0">
                  <a:pos x="590" y="506"/>
                </a:cxn>
                <a:cxn ang="0">
                  <a:pos x="445" y="444"/>
                </a:cxn>
                <a:cxn ang="0">
                  <a:pos x="320" y="355"/>
                </a:cxn>
                <a:cxn ang="0">
                  <a:pos x="192" y="254"/>
                </a:cxn>
                <a:cxn ang="0">
                  <a:pos x="67" y="191"/>
                </a:cxn>
                <a:cxn ang="0">
                  <a:pos x="14" y="121"/>
                </a:cxn>
              </a:cxnLst>
              <a:rect l="0" t="0" r="r" b="b"/>
              <a:pathLst>
                <a:path w="1099" h="696">
                  <a:moveTo>
                    <a:pt x="14" y="121"/>
                  </a:moveTo>
                  <a:lnTo>
                    <a:pt x="0" y="30"/>
                  </a:lnTo>
                  <a:lnTo>
                    <a:pt x="54" y="0"/>
                  </a:lnTo>
                  <a:lnTo>
                    <a:pt x="146" y="17"/>
                  </a:lnTo>
                  <a:lnTo>
                    <a:pt x="271" y="138"/>
                  </a:lnTo>
                  <a:lnTo>
                    <a:pt x="392" y="282"/>
                  </a:lnTo>
                  <a:lnTo>
                    <a:pt x="524" y="407"/>
                  </a:lnTo>
                  <a:lnTo>
                    <a:pt x="685" y="470"/>
                  </a:lnTo>
                  <a:lnTo>
                    <a:pt x="843" y="486"/>
                  </a:lnTo>
                  <a:lnTo>
                    <a:pt x="912" y="470"/>
                  </a:lnTo>
                  <a:lnTo>
                    <a:pt x="1010" y="415"/>
                  </a:lnTo>
                  <a:lnTo>
                    <a:pt x="1099" y="428"/>
                  </a:lnTo>
                  <a:lnTo>
                    <a:pt x="1064" y="470"/>
                  </a:lnTo>
                  <a:lnTo>
                    <a:pt x="991" y="500"/>
                  </a:lnTo>
                  <a:lnTo>
                    <a:pt x="939" y="536"/>
                  </a:lnTo>
                  <a:lnTo>
                    <a:pt x="912" y="589"/>
                  </a:lnTo>
                  <a:lnTo>
                    <a:pt x="912" y="668"/>
                  </a:lnTo>
                  <a:lnTo>
                    <a:pt x="866" y="696"/>
                  </a:lnTo>
                  <a:lnTo>
                    <a:pt x="843" y="631"/>
                  </a:lnTo>
                  <a:lnTo>
                    <a:pt x="794" y="572"/>
                  </a:lnTo>
                  <a:lnTo>
                    <a:pt x="715" y="552"/>
                  </a:lnTo>
                  <a:lnTo>
                    <a:pt x="590" y="506"/>
                  </a:lnTo>
                  <a:lnTo>
                    <a:pt x="445" y="444"/>
                  </a:lnTo>
                  <a:lnTo>
                    <a:pt x="320" y="355"/>
                  </a:lnTo>
                  <a:lnTo>
                    <a:pt x="192" y="254"/>
                  </a:lnTo>
                  <a:lnTo>
                    <a:pt x="67" y="191"/>
                  </a:lnTo>
                  <a:lnTo>
                    <a:pt x="14" y="121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>
              <a:off x="416" y="777"/>
              <a:ext cx="327" cy="524"/>
            </a:xfrm>
            <a:custGeom>
              <a:avLst/>
              <a:gdLst/>
              <a:ahLst/>
              <a:cxnLst>
                <a:cxn ang="0">
                  <a:pos x="276" y="44"/>
                </a:cxn>
                <a:cxn ang="0">
                  <a:pos x="312" y="0"/>
                </a:cxn>
                <a:cxn ang="0">
                  <a:pos x="385" y="0"/>
                </a:cxn>
                <a:cxn ang="0">
                  <a:pos x="421" y="60"/>
                </a:cxn>
                <a:cxn ang="0">
                  <a:pos x="487" y="204"/>
                </a:cxn>
                <a:cxn ang="0">
                  <a:pos x="579" y="362"/>
                </a:cxn>
                <a:cxn ang="0">
                  <a:pos x="723" y="487"/>
                </a:cxn>
                <a:cxn ang="0">
                  <a:pos x="835" y="580"/>
                </a:cxn>
                <a:cxn ang="0">
                  <a:pos x="849" y="623"/>
                </a:cxn>
                <a:cxn ang="0">
                  <a:pos x="849" y="668"/>
                </a:cxn>
                <a:cxn ang="0">
                  <a:pos x="691" y="803"/>
                </a:cxn>
                <a:cxn ang="0">
                  <a:pos x="513" y="941"/>
                </a:cxn>
                <a:cxn ang="0">
                  <a:pos x="378" y="1000"/>
                </a:cxn>
                <a:cxn ang="0">
                  <a:pos x="233" y="1013"/>
                </a:cxn>
                <a:cxn ang="0">
                  <a:pos x="161" y="1020"/>
                </a:cxn>
                <a:cxn ang="0">
                  <a:pos x="125" y="1092"/>
                </a:cxn>
                <a:cxn ang="0">
                  <a:pos x="95" y="1174"/>
                </a:cxn>
                <a:cxn ang="0">
                  <a:pos x="115" y="1266"/>
                </a:cxn>
                <a:cxn ang="0">
                  <a:pos x="161" y="1283"/>
                </a:cxn>
                <a:cxn ang="0">
                  <a:pos x="161" y="1318"/>
                </a:cxn>
                <a:cxn ang="0">
                  <a:pos x="53" y="1361"/>
                </a:cxn>
                <a:cxn ang="0">
                  <a:pos x="17" y="1309"/>
                </a:cxn>
                <a:cxn ang="0">
                  <a:pos x="0" y="1217"/>
                </a:cxn>
                <a:cxn ang="0">
                  <a:pos x="36" y="1108"/>
                </a:cxn>
                <a:cxn ang="0">
                  <a:pos x="89" y="1013"/>
                </a:cxn>
                <a:cxn ang="0">
                  <a:pos x="161" y="928"/>
                </a:cxn>
                <a:cxn ang="0">
                  <a:pos x="233" y="904"/>
                </a:cxn>
                <a:cxn ang="0">
                  <a:pos x="306" y="941"/>
                </a:cxn>
                <a:cxn ang="0">
                  <a:pos x="434" y="885"/>
                </a:cxn>
                <a:cxn ang="0">
                  <a:pos x="543" y="796"/>
                </a:cxn>
                <a:cxn ang="0">
                  <a:pos x="668" y="688"/>
                </a:cxn>
                <a:cxn ang="0">
                  <a:pos x="710" y="639"/>
                </a:cxn>
                <a:cxn ang="0">
                  <a:pos x="704" y="596"/>
                </a:cxn>
                <a:cxn ang="0">
                  <a:pos x="559" y="514"/>
                </a:cxn>
                <a:cxn ang="0">
                  <a:pos x="434" y="405"/>
                </a:cxn>
                <a:cxn ang="0">
                  <a:pos x="290" y="261"/>
                </a:cxn>
                <a:cxn ang="0">
                  <a:pos x="240" y="133"/>
                </a:cxn>
                <a:cxn ang="0">
                  <a:pos x="276" y="44"/>
                </a:cxn>
              </a:cxnLst>
              <a:rect l="0" t="0" r="r" b="b"/>
              <a:pathLst>
                <a:path w="849" h="1361">
                  <a:moveTo>
                    <a:pt x="276" y="44"/>
                  </a:moveTo>
                  <a:lnTo>
                    <a:pt x="312" y="0"/>
                  </a:lnTo>
                  <a:lnTo>
                    <a:pt x="385" y="0"/>
                  </a:lnTo>
                  <a:lnTo>
                    <a:pt x="421" y="60"/>
                  </a:lnTo>
                  <a:lnTo>
                    <a:pt x="487" y="204"/>
                  </a:lnTo>
                  <a:lnTo>
                    <a:pt x="579" y="362"/>
                  </a:lnTo>
                  <a:lnTo>
                    <a:pt x="723" y="487"/>
                  </a:lnTo>
                  <a:lnTo>
                    <a:pt x="835" y="580"/>
                  </a:lnTo>
                  <a:lnTo>
                    <a:pt x="849" y="623"/>
                  </a:lnTo>
                  <a:lnTo>
                    <a:pt x="849" y="668"/>
                  </a:lnTo>
                  <a:lnTo>
                    <a:pt x="691" y="803"/>
                  </a:lnTo>
                  <a:lnTo>
                    <a:pt x="513" y="941"/>
                  </a:lnTo>
                  <a:lnTo>
                    <a:pt x="378" y="1000"/>
                  </a:lnTo>
                  <a:lnTo>
                    <a:pt x="233" y="1013"/>
                  </a:lnTo>
                  <a:lnTo>
                    <a:pt x="161" y="1020"/>
                  </a:lnTo>
                  <a:lnTo>
                    <a:pt x="125" y="1092"/>
                  </a:lnTo>
                  <a:lnTo>
                    <a:pt x="95" y="1174"/>
                  </a:lnTo>
                  <a:lnTo>
                    <a:pt x="115" y="1266"/>
                  </a:lnTo>
                  <a:lnTo>
                    <a:pt x="161" y="1283"/>
                  </a:lnTo>
                  <a:lnTo>
                    <a:pt x="161" y="1318"/>
                  </a:lnTo>
                  <a:lnTo>
                    <a:pt x="53" y="1361"/>
                  </a:lnTo>
                  <a:lnTo>
                    <a:pt x="17" y="1309"/>
                  </a:lnTo>
                  <a:lnTo>
                    <a:pt x="0" y="1217"/>
                  </a:lnTo>
                  <a:lnTo>
                    <a:pt x="36" y="1108"/>
                  </a:lnTo>
                  <a:lnTo>
                    <a:pt x="89" y="1013"/>
                  </a:lnTo>
                  <a:lnTo>
                    <a:pt x="161" y="928"/>
                  </a:lnTo>
                  <a:lnTo>
                    <a:pt x="233" y="904"/>
                  </a:lnTo>
                  <a:lnTo>
                    <a:pt x="306" y="941"/>
                  </a:lnTo>
                  <a:lnTo>
                    <a:pt x="434" y="885"/>
                  </a:lnTo>
                  <a:lnTo>
                    <a:pt x="543" y="796"/>
                  </a:lnTo>
                  <a:lnTo>
                    <a:pt x="668" y="688"/>
                  </a:lnTo>
                  <a:lnTo>
                    <a:pt x="710" y="639"/>
                  </a:lnTo>
                  <a:lnTo>
                    <a:pt x="704" y="596"/>
                  </a:lnTo>
                  <a:lnTo>
                    <a:pt x="559" y="514"/>
                  </a:lnTo>
                  <a:lnTo>
                    <a:pt x="434" y="405"/>
                  </a:lnTo>
                  <a:lnTo>
                    <a:pt x="290" y="261"/>
                  </a:lnTo>
                  <a:lnTo>
                    <a:pt x="240" y="133"/>
                  </a:lnTo>
                  <a:lnTo>
                    <a:pt x="276" y="44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656" y="323"/>
              <a:ext cx="167" cy="180"/>
            </a:xfrm>
            <a:custGeom>
              <a:avLst/>
              <a:gdLst/>
              <a:ahLst/>
              <a:cxnLst>
                <a:cxn ang="0">
                  <a:pos x="345" y="322"/>
                </a:cxn>
                <a:cxn ang="0">
                  <a:pos x="385" y="250"/>
                </a:cxn>
                <a:cxn ang="0">
                  <a:pos x="404" y="181"/>
                </a:cxn>
                <a:cxn ang="0">
                  <a:pos x="397" y="103"/>
                </a:cxn>
                <a:cxn ang="0">
                  <a:pos x="348" y="30"/>
                </a:cxn>
                <a:cxn ang="0">
                  <a:pos x="290" y="0"/>
                </a:cxn>
                <a:cxn ang="0">
                  <a:pos x="201" y="13"/>
                </a:cxn>
                <a:cxn ang="0">
                  <a:pos x="95" y="73"/>
                </a:cxn>
                <a:cxn ang="0">
                  <a:pos x="37" y="145"/>
                </a:cxn>
                <a:cxn ang="0">
                  <a:pos x="0" y="283"/>
                </a:cxn>
                <a:cxn ang="0">
                  <a:pos x="7" y="373"/>
                </a:cxn>
                <a:cxn ang="0">
                  <a:pos x="43" y="444"/>
                </a:cxn>
                <a:cxn ang="0">
                  <a:pos x="95" y="461"/>
                </a:cxn>
                <a:cxn ang="0">
                  <a:pos x="165" y="461"/>
                </a:cxn>
                <a:cxn ang="0">
                  <a:pos x="241" y="425"/>
                </a:cxn>
                <a:cxn ang="0">
                  <a:pos x="273" y="408"/>
                </a:cxn>
                <a:cxn ang="0">
                  <a:pos x="296" y="379"/>
                </a:cxn>
                <a:cxn ang="0">
                  <a:pos x="404" y="467"/>
                </a:cxn>
                <a:cxn ang="0">
                  <a:pos x="434" y="461"/>
                </a:cxn>
                <a:cxn ang="0">
                  <a:pos x="421" y="431"/>
                </a:cxn>
                <a:cxn ang="0">
                  <a:pos x="345" y="322"/>
                </a:cxn>
              </a:cxnLst>
              <a:rect l="0" t="0" r="r" b="b"/>
              <a:pathLst>
                <a:path w="434" h="467">
                  <a:moveTo>
                    <a:pt x="345" y="322"/>
                  </a:moveTo>
                  <a:lnTo>
                    <a:pt x="385" y="250"/>
                  </a:lnTo>
                  <a:lnTo>
                    <a:pt x="404" y="181"/>
                  </a:lnTo>
                  <a:lnTo>
                    <a:pt x="397" y="103"/>
                  </a:lnTo>
                  <a:lnTo>
                    <a:pt x="348" y="30"/>
                  </a:lnTo>
                  <a:lnTo>
                    <a:pt x="290" y="0"/>
                  </a:lnTo>
                  <a:lnTo>
                    <a:pt x="201" y="13"/>
                  </a:lnTo>
                  <a:lnTo>
                    <a:pt x="95" y="73"/>
                  </a:lnTo>
                  <a:lnTo>
                    <a:pt x="37" y="145"/>
                  </a:lnTo>
                  <a:lnTo>
                    <a:pt x="0" y="283"/>
                  </a:lnTo>
                  <a:lnTo>
                    <a:pt x="7" y="373"/>
                  </a:lnTo>
                  <a:lnTo>
                    <a:pt x="43" y="444"/>
                  </a:lnTo>
                  <a:lnTo>
                    <a:pt x="95" y="461"/>
                  </a:lnTo>
                  <a:lnTo>
                    <a:pt x="165" y="461"/>
                  </a:lnTo>
                  <a:lnTo>
                    <a:pt x="241" y="425"/>
                  </a:lnTo>
                  <a:lnTo>
                    <a:pt x="273" y="408"/>
                  </a:lnTo>
                  <a:lnTo>
                    <a:pt x="296" y="379"/>
                  </a:lnTo>
                  <a:lnTo>
                    <a:pt x="404" y="467"/>
                  </a:lnTo>
                  <a:lnTo>
                    <a:pt x="434" y="461"/>
                  </a:lnTo>
                  <a:lnTo>
                    <a:pt x="421" y="431"/>
                  </a:lnTo>
                  <a:lnTo>
                    <a:pt x="345" y="322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475" y="480"/>
              <a:ext cx="254" cy="382"/>
            </a:xfrm>
            <a:custGeom>
              <a:avLst/>
              <a:gdLst/>
              <a:ahLst/>
              <a:cxnLst>
                <a:cxn ang="0">
                  <a:pos x="342" y="292"/>
                </a:cxn>
                <a:cxn ang="0">
                  <a:pos x="356" y="180"/>
                </a:cxn>
                <a:cxn ang="0">
                  <a:pos x="372" y="43"/>
                </a:cxn>
                <a:cxn ang="0">
                  <a:pos x="435" y="0"/>
                </a:cxn>
                <a:cxn ang="0">
                  <a:pos x="500" y="0"/>
                </a:cxn>
                <a:cxn ang="0">
                  <a:pos x="576" y="59"/>
                </a:cxn>
                <a:cxn ang="0">
                  <a:pos x="631" y="197"/>
                </a:cxn>
                <a:cxn ang="0">
                  <a:pos x="661" y="384"/>
                </a:cxn>
                <a:cxn ang="0">
                  <a:pos x="631" y="594"/>
                </a:cxn>
                <a:cxn ang="0">
                  <a:pos x="576" y="720"/>
                </a:cxn>
                <a:cxn ang="0">
                  <a:pos x="470" y="864"/>
                </a:cxn>
                <a:cxn ang="0">
                  <a:pos x="356" y="953"/>
                </a:cxn>
                <a:cxn ang="0">
                  <a:pos x="217" y="989"/>
                </a:cxn>
                <a:cxn ang="0">
                  <a:pos x="103" y="959"/>
                </a:cxn>
                <a:cxn ang="0">
                  <a:pos x="30" y="904"/>
                </a:cxn>
                <a:cxn ang="0">
                  <a:pos x="0" y="815"/>
                </a:cxn>
                <a:cxn ang="0">
                  <a:pos x="16" y="736"/>
                </a:cxn>
                <a:cxn ang="0">
                  <a:pos x="52" y="664"/>
                </a:cxn>
                <a:cxn ang="0">
                  <a:pos x="109" y="631"/>
                </a:cxn>
                <a:cxn ang="0">
                  <a:pos x="191" y="612"/>
                </a:cxn>
                <a:cxn ang="0">
                  <a:pos x="263" y="559"/>
                </a:cxn>
                <a:cxn ang="0">
                  <a:pos x="319" y="450"/>
                </a:cxn>
                <a:cxn ang="0">
                  <a:pos x="342" y="292"/>
                </a:cxn>
              </a:cxnLst>
              <a:rect l="0" t="0" r="r" b="b"/>
              <a:pathLst>
                <a:path w="661" h="989">
                  <a:moveTo>
                    <a:pt x="342" y="292"/>
                  </a:moveTo>
                  <a:lnTo>
                    <a:pt x="356" y="180"/>
                  </a:lnTo>
                  <a:lnTo>
                    <a:pt x="372" y="43"/>
                  </a:lnTo>
                  <a:lnTo>
                    <a:pt x="435" y="0"/>
                  </a:lnTo>
                  <a:lnTo>
                    <a:pt x="500" y="0"/>
                  </a:lnTo>
                  <a:lnTo>
                    <a:pt x="576" y="59"/>
                  </a:lnTo>
                  <a:lnTo>
                    <a:pt x="631" y="197"/>
                  </a:lnTo>
                  <a:lnTo>
                    <a:pt x="661" y="384"/>
                  </a:lnTo>
                  <a:lnTo>
                    <a:pt x="631" y="594"/>
                  </a:lnTo>
                  <a:lnTo>
                    <a:pt x="576" y="720"/>
                  </a:lnTo>
                  <a:lnTo>
                    <a:pt x="470" y="864"/>
                  </a:lnTo>
                  <a:lnTo>
                    <a:pt x="356" y="953"/>
                  </a:lnTo>
                  <a:lnTo>
                    <a:pt x="217" y="989"/>
                  </a:lnTo>
                  <a:lnTo>
                    <a:pt x="103" y="959"/>
                  </a:lnTo>
                  <a:lnTo>
                    <a:pt x="30" y="904"/>
                  </a:lnTo>
                  <a:lnTo>
                    <a:pt x="0" y="815"/>
                  </a:lnTo>
                  <a:lnTo>
                    <a:pt x="16" y="736"/>
                  </a:lnTo>
                  <a:lnTo>
                    <a:pt x="52" y="664"/>
                  </a:lnTo>
                  <a:lnTo>
                    <a:pt x="109" y="631"/>
                  </a:lnTo>
                  <a:lnTo>
                    <a:pt x="191" y="612"/>
                  </a:lnTo>
                  <a:lnTo>
                    <a:pt x="263" y="559"/>
                  </a:lnTo>
                  <a:lnTo>
                    <a:pt x="319" y="450"/>
                  </a:lnTo>
                  <a:lnTo>
                    <a:pt x="342" y="292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96" y="778"/>
              <a:ext cx="431" cy="483"/>
            </a:xfrm>
            <a:custGeom>
              <a:avLst/>
              <a:gdLst/>
              <a:ahLst/>
              <a:cxnLst>
                <a:cxn ang="0">
                  <a:pos x="763" y="311"/>
                </a:cxn>
                <a:cxn ang="0">
                  <a:pos x="891" y="95"/>
                </a:cxn>
                <a:cxn ang="0">
                  <a:pos x="997" y="0"/>
                </a:cxn>
                <a:cxn ang="0">
                  <a:pos x="1089" y="16"/>
                </a:cxn>
                <a:cxn ang="0">
                  <a:pos x="1118" y="114"/>
                </a:cxn>
                <a:cxn ang="0">
                  <a:pos x="980" y="332"/>
                </a:cxn>
                <a:cxn ang="0">
                  <a:pos x="819" y="548"/>
                </a:cxn>
                <a:cxn ang="0">
                  <a:pos x="648" y="739"/>
                </a:cxn>
                <a:cxn ang="0">
                  <a:pos x="487" y="854"/>
                </a:cxn>
                <a:cxn ang="0">
                  <a:pos x="379" y="940"/>
                </a:cxn>
                <a:cxn ang="0">
                  <a:pos x="276" y="940"/>
                </a:cxn>
                <a:cxn ang="0">
                  <a:pos x="234" y="926"/>
                </a:cxn>
                <a:cxn ang="0">
                  <a:pos x="234" y="1028"/>
                </a:cxn>
                <a:cxn ang="0">
                  <a:pos x="145" y="1144"/>
                </a:cxn>
                <a:cxn ang="0">
                  <a:pos x="73" y="1180"/>
                </a:cxn>
                <a:cxn ang="0">
                  <a:pos x="79" y="1245"/>
                </a:cxn>
                <a:cxn ang="0">
                  <a:pos x="7" y="1252"/>
                </a:cxn>
                <a:cxn ang="0">
                  <a:pos x="0" y="1156"/>
                </a:cxn>
                <a:cxn ang="0">
                  <a:pos x="60" y="1084"/>
                </a:cxn>
                <a:cxn ang="0">
                  <a:pos x="145" y="1019"/>
                </a:cxn>
                <a:cxn ang="0">
                  <a:pos x="181" y="946"/>
                </a:cxn>
                <a:cxn ang="0">
                  <a:pos x="188" y="854"/>
                </a:cxn>
                <a:cxn ang="0">
                  <a:pos x="181" y="831"/>
                </a:cxn>
                <a:cxn ang="0">
                  <a:pos x="224" y="801"/>
                </a:cxn>
                <a:cxn ang="0">
                  <a:pos x="260" y="801"/>
                </a:cxn>
                <a:cxn ang="0">
                  <a:pos x="289" y="854"/>
                </a:cxn>
                <a:cxn ang="0">
                  <a:pos x="343" y="874"/>
                </a:cxn>
                <a:cxn ang="0">
                  <a:pos x="398" y="854"/>
                </a:cxn>
                <a:cxn ang="0">
                  <a:pos x="471" y="782"/>
                </a:cxn>
                <a:cxn ang="0">
                  <a:pos x="583" y="667"/>
                </a:cxn>
                <a:cxn ang="0">
                  <a:pos x="675" y="529"/>
                </a:cxn>
                <a:cxn ang="0">
                  <a:pos x="727" y="414"/>
                </a:cxn>
                <a:cxn ang="0">
                  <a:pos x="763" y="311"/>
                </a:cxn>
              </a:cxnLst>
              <a:rect l="0" t="0" r="r" b="b"/>
              <a:pathLst>
                <a:path w="1118" h="1252">
                  <a:moveTo>
                    <a:pt x="763" y="311"/>
                  </a:moveTo>
                  <a:lnTo>
                    <a:pt x="891" y="95"/>
                  </a:lnTo>
                  <a:lnTo>
                    <a:pt x="997" y="0"/>
                  </a:lnTo>
                  <a:lnTo>
                    <a:pt x="1089" y="16"/>
                  </a:lnTo>
                  <a:lnTo>
                    <a:pt x="1118" y="114"/>
                  </a:lnTo>
                  <a:lnTo>
                    <a:pt x="980" y="332"/>
                  </a:lnTo>
                  <a:lnTo>
                    <a:pt x="819" y="548"/>
                  </a:lnTo>
                  <a:lnTo>
                    <a:pt x="648" y="739"/>
                  </a:lnTo>
                  <a:lnTo>
                    <a:pt x="487" y="854"/>
                  </a:lnTo>
                  <a:lnTo>
                    <a:pt x="379" y="940"/>
                  </a:lnTo>
                  <a:lnTo>
                    <a:pt x="276" y="940"/>
                  </a:lnTo>
                  <a:lnTo>
                    <a:pt x="234" y="926"/>
                  </a:lnTo>
                  <a:lnTo>
                    <a:pt x="234" y="1028"/>
                  </a:lnTo>
                  <a:lnTo>
                    <a:pt x="145" y="1144"/>
                  </a:lnTo>
                  <a:lnTo>
                    <a:pt x="73" y="1180"/>
                  </a:lnTo>
                  <a:lnTo>
                    <a:pt x="79" y="1245"/>
                  </a:lnTo>
                  <a:lnTo>
                    <a:pt x="7" y="1252"/>
                  </a:lnTo>
                  <a:lnTo>
                    <a:pt x="0" y="1156"/>
                  </a:lnTo>
                  <a:lnTo>
                    <a:pt x="60" y="1084"/>
                  </a:lnTo>
                  <a:lnTo>
                    <a:pt x="145" y="1019"/>
                  </a:lnTo>
                  <a:lnTo>
                    <a:pt x="181" y="946"/>
                  </a:lnTo>
                  <a:lnTo>
                    <a:pt x="188" y="854"/>
                  </a:lnTo>
                  <a:lnTo>
                    <a:pt x="181" y="831"/>
                  </a:lnTo>
                  <a:lnTo>
                    <a:pt x="224" y="801"/>
                  </a:lnTo>
                  <a:lnTo>
                    <a:pt x="260" y="801"/>
                  </a:lnTo>
                  <a:lnTo>
                    <a:pt x="289" y="854"/>
                  </a:lnTo>
                  <a:lnTo>
                    <a:pt x="343" y="874"/>
                  </a:lnTo>
                  <a:lnTo>
                    <a:pt x="398" y="854"/>
                  </a:lnTo>
                  <a:lnTo>
                    <a:pt x="471" y="782"/>
                  </a:lnTo>
                  <a:lnTo>
                    <a:pt x="583" y="667"/>
                  </a:lnTo>
                  <a:lnTo>
                    <a:pt x="675" y="529"/>
                  </a:lnTo>
                  <a:lnTo>
                    <a:pt x="727" y="414"/>
                  </a:lnTo>
                  <a:lnTo>
                    <a:pt x="763" y="311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auto">
            <a:xfrm>
              <a:off x="646" y="531"/>
              <a:ext cx="378" cy="282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" y="13"/>
                </a:cxn>
                <a:cxn ang="0">
                  <a:pos x="95" y="0"/>
                </a:cxn>
                <a:cxn ang="0">
                  <a:pos x="145" y="53"/>
                </a:cxn>
                <a:cxn ang="0">
                  <a:pos x="161" y="174"/>
                </a:cxn>
                <a:cxn ang="0">
                  <a:pos x="240" y="362"/>
                </a:cxn>
                <a:cxn ang="0">
                  <a:pos x="378" y="506"/>
                </a:cxn>
                <a:cxn ang="0">
                  <a:pos x="493" y="588"/>
                </a:cxn>
                <a:cxn ang="0">
                  <a:pos x="763" y="596"/>
                </a:cxn>
                <a:cxn ang="0">
                  <a:pos x="885" y="542"/>
                </a:cxn>
                <a:cxn ang="0">
                  <a:pos x="937" y="481"/>
                </a:cxn>
                <a:cxn ang="0">
                  <a:pos x="980" y="487"/>
                </a:cxn>
                <a:cxn ang="0">
                  <a:pos x="974" y="559"/>
                </a:cxn>
                <a:cxn ang="0">
                  <a:pos x="937" y="697"/>
                </a:cxn>
                <a:cxn ang="0">
                  <a:pos x="974" y="733"/>
                </a:cxn>
                <a:cxn ang="0">
                  <a:pos x="871" y="717"/>
                </a:cxn>
                <a:cxn ang="0">
                  <a:pos x="849" y="681"/>
                </a:cxn>
                <a:cxn ang="0">
                  <a:pos x="684" y="667"/>
                </a:cxn>
                <a:cxn ang="0">
                  <a:pos x="493" y="661"/>
                </a:cxn>
                <a:cxn ang="0">
                  <a:pos x="378" y="609"/>
                </a:cxn>
                <a:cxn ang="0">
                  <a:pos x="305" y="553"/>
                </a:cxn>
                <a:cxn ang="0">
                  <a:pos x="223" y="451"/>
                </a:cxn>
                <a:cxn ang="0">
                  <a:pos x="95" y="326"/>
                </a:cxn>
                <a:cxn ang="0">
                  <a:pos x="16" y="217"/>
                </a:cxn>
                <a:cxn ang="0">
                  <a:pos x="0" y="138"/>
                </a:cxn>
              </a:cxnLst>
              <a:rect l="0" t="0" r="r" b="b"/>
              <a:pathLst>
                <a:path w="980" h="733">
                  <a:moveTo>
                    <a:pt x="0" y="138"/>
                  </a:moveTo>
                  <a:lnTo>
                    <a:pt x="16" y="13"/>
                  </a:lnTo>
                  <a:lnTo>
                    <a:pt x="95" y="0"/>
                  </a:lnTo>
                  <a:lnTo>
                    <a:pt x="145" y="53"/>
                  </a:lnTo>
                  <a:lnTo>
                    <a:pt x="161" y="174"/>
                  </a:lnTo>
                  <a:lnTo>
                    <a:pt x="240" y="362"/>
                  </a:lnTo>
                  <a:lnTo>
                    <a:pt x="378" y="506"/>
                  </a:lnTo>
                  <a:lnTo>
                    <a:pt x="493" y="588"/>
                  </a:lnTo>
                  <a:lnTo>
                    <a:pt x="763" y="596"/>
                  </a:lnTo>
                  <a:lnTo>
                    <a:pt x="885" y="542"/>
                  </a:lnTo>
                  <a:lnTo>
                    <a:pt x="937" y="481"/>
                  </a:lnTo>
                  <a:lnTo>
                    <a:pt x="980" y="487"/>
                  </a:lnTo>
                  <a:lnTo>
                    <a:pt x="974" y="559"/>
                  </a:lnTo>
                  <a:lnTo>
                    <a:pt x="937" y="697"/>
                  </a:lnTo>
                  <a:lnTo>
                    <a:pt x="974" y="733"/>
                  </a:lnTo>
                  <a:lnTo>
                    <a:pt x="871" y="717"/>
                  </a:lnTo>
                  <a:lnTo>
                    <a:pt x="849" y="681"/>
                  </a:lnTo>
                  <a:lnTo>
                    <a:pt x="684" y="667"/>
                  </a:lnTo>
                  <a:lnTo>
                    <a:pt x="493" y="661"/>
                  </a:lnTo>
                  <a:lnTo>
                    <a:pt x="378" y="609"/>
                  </a:lnTo>
                  <a:lnTo>
                    <a:pt x="305" y="553"/>
                  </a:lnTo>
                  <a:lnTo>
                    <a:pt x="223" y="451"/>
                  </a:lnTo>
                  <a:lnTo>
                    <a:pt x="95" y="326"/>
                  </a:lnTo>
                  <a:lnTo>
                    <a:pt x="16" y="217"/>
                  </a:lnTo>
                  <a:lnTo>
                    <a:pt x="0" y="138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auto">
            <a:xfrm>
              <a:off x="308" y="629"/>
              <a:ext cx="68" cy="8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28" y="49"/>
                </a:cxn>
                <a:cxn ang="0">
                  <a:pos x="88" y="0"/>
                </a:cxn>
                <a:cxn ang="0">
                  <a:pos x="145" y="0"/>
                </a:cxn>
                <a:cxn ang="0">
                  <a:pos x="175" y="35"/>
                </a:cxn>
                <a:cxn ang="0">
                  <a:pos x="161" y="72"/>
                </a:cxn>
                <a:cxn ang="0">
                  <a:pos x="109" y="72"/>
                </a:cxn>
                <a:cxn ang="0">
                  <a:pos x="72" y="102"/>
                </a:cxn>
                <a:cxn ang="0">
                  <a:pos x="52" y="154"/>
                </a:cxn>
                <a:cxn ang="0">
                  <a:pos x="52" y="197"/>
                </a:cxn>
                <a:cxn ang="0">
                  <a:pos x="36" y="227"/>
                </a:cxn>
                <a:cxn ang="0">
                  <a:pos x="12" y="197"/>
                </a:cxn>
                <a:cxn ang="0">
                  <a:pos x="0" y="124"/>
                </a:cxn>
              </a:cxnLst>
              <a:rect l="0" t="0" r="r" b="b"/>
              <a:pathLst>
                <a:path w="175" h="227">
                  <a:moveTo>
                    <a:pt x="0" y="124"/>
                  </a:moveTo>
                  <a:lnTo>
                    <a:pt x="28" y="49"/>
                  </a:lnTo>
                  <a:lnTo>
                    <a:pt x="88" y="0"/>
                  </a:lnTo>
                  <a:lnTo>
                    <a:pt x="145" y="0"/>
                  </a:lnTo>
                  <a:lnTo>
                    <a:pt x="175" y="35"/>
                  </a:lnTo>
                  <a:lnTo>
                    <a:pt x="161" y="72"/>
                  </a:lnTo>
                  <a:lnTo>
                    <a:pt x="109" y="72"/>
                  </a:lnTo>
                  <a:lnTo>
                    <a:pt x="72" y="102"/>
                  </a:lnTo>
                  <a:lnTo>
                    <a:pt x="52" y="154"/>
                  </a:lnTo>
                  <a:lnTo>
                    <a:pt x="52" y="197"/>
                  </a:lnTo>
                  <a:lnTo>
                    <a:pt x="36" y="227"/>
                  </a:lnTo>
                  <a:lnTo>
                    <a:pt x="12" y="197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242" y="581"/>
              <a:ext cx="76" cy="69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83" y="12"/>
                </a:cxn>
                <a:cxn ang="0">
                  <a:pos x="145" y="0"/>
                </a:cxn>
                <a:cxn ang="0">
                  <a:pos x="197" y="19"/>
                </a:cxn>
                <a:cxn ang="0">
                  <a:pos x="191" y="49"/>
                </a:cxn>
                <a:cxn ang="0">
                  <a:pos x="145" y="55"/>
                </a:cxn>
                <a:cxn ang="0">
                  <a:pos x="83" y="72"/>
                </a:cxn>
                <a:cxn ang="0">
                  <a:pos x="53" y="121"/>
                </a:cxn>
                <a:cxn ang="0">
                  <a:pos x="36" y="164"/>
                </a:cxn>
                <a:cxn ang="0">
                  <a:pos x="30" y="180"/>
                </a:cxn>
                <a:cxn ang="0">
                  <a:pos x="0" y="128"/>
                </a:cxn>
                <a:cxn ang="0">
                  <a:pos x="17" y="65"/>
                </a:cxn>
              </a:cxnLst>
              <a:rect l="0" t="0" r="r" b="b"/>
              <a:pathLst>
                <a:path w="197" h="180">
                  <a:moveTo>
                    <a:pt x="17" y="65"/>
                  </a:moveTo>
                  <a:lnTo>
                    <a:pt x="83" y="12"/>
                  </a:lnTo>
                  <a:lnTo>
                    <a:pt x="145" y="0"/>
                  </a:lnTo>
                  <a:lnTo>
                    <a:pt x="197" y="19"/>
                  </a:lnTo>
                  <a:lnTo>
                    <a:pt x="191" y="49"/>
                  </a:lnTo>
                  <a:lnTo>
                    <a:pt x="145" y="55"/>
                  </a:lnTo>
                  <a:lnTo>
                    <a:pt x="83" y="72"/>
                  </a:lnTo>
                  <a:lnTo>
                    <a:pt x="53" y="121"/>
                  </a:lnTo>
                  <a:lnTo>
                    <a:pt x="36" y="164"/>
                  </a:lnTo>
                  <a:lnTo>
                    <a:pt x="30" y="180"/>
                  </a:lnTo>
                  <a:lnTo>
                    <a:pt x="0" y="128"/>
                  </a:lnTo>
                  <a:lnTo>
                    <a:pt x="17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>
              <a:off x="482" y="343"/>
              <a:ext cx="68" cy="8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29" y="49"/>
                </a:cxn>
                <a:cxn ang="0">
                  <a:pos x="89" y="0"/>
                </a:cxn>
                <a:cxn ang="0">
                  <a:pos x="145" y="0"/>
                </a:cxn>
                <a:cxn ang="0">
                  <a:pos x="175" y="35"/>
                </a:cxn>
                <a:cxn ang="0">
                  <a:pos x="161" y="71"/>
                </a:cxn>
                <a:cxn ang="0">
                  <a:pos x="109" y="71"/>
                </a:cxn>
                <a:cxn ang="0">
                  <a:pos x="73" y="101"/>
                </a:cxn>
                <a:cxn ang="0">
                  <a:pos x="52" y="153"/>
                </a:cxn>
                <a:cxn ang="0">
                  <a:pos x="52" y="196"/>
                </a:cxn>
                <a:cxn ang="0">
                  <a:pos x="36" y="226"/>
                </a:cxn>
                <a:cxn ang="0">
                  <a:pos x="13" y="196"/>
                </a:cxn>
                <a:cxn ang="0">
                  <a:pos x="0" y="124"/>
                </a:cxn>
              </a:cxnLst>
              <a:rect l="0" t="0" r="r" b="b"/>
              <a:pathLst>
                <a:path w="175" h="226">
                  <a:moveTo>
                    <a:pt x="0" y="124"/>
                  </a:moveTo>
                  <a:lnTo>
                    <a:pt x="29" y="49"/>
                  </a:lnTo>
                  <a:lnTo>
                    <a:pt x="89" y="0"/>
                  </a:lnTo>
                  <a:lnTo>
                    <a:pt x="145" y="0"/>
                  </a:lnTo>
                  <a:lnTo>
                    <a:pt x="175" y="35"/>
                  </a:lnTo>
                  <a:lnTo>
                    <a:pt x="161" y="71"/>
                  </a:lnTo>
                  <a:lnTo>
                    <a:pt x="109" y="71"/>
                  </a:lnTo>
                  <a:lnTo>
                    <a:pt x="73" y="101"/>
                  </a:lnTo>
                  <a:lnTo>
                    <a:pt x="52" y="153"/>
                  </a:lnTo>
                  <a:lnTo>
                    <a:pt x="52" y="196"/>
                  </a:lnTo>
                  <a:lnTo>
                    <a:pt x="36" y="226"/>
                  </a:lnTo>
                  <a:lnTo>
                    <a:pt x="13" y="196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417" y="296"/>
              <a:ext cx="78" cy="69"/>
            </a:xfrm>
            <a:custGeom>
              <a:avLst/>
              <a:gdLst/>
              <a:ahLst/>
              <a:cxnLst>
                <a:cxn ang="0">
                  <a:pos x="19" y="65"/>
                </a:cxn>
                <a:cxn ang="0">
                  <a:pos x="85" y="13"/>
                </a:cxn>
                <a:cxn ang="0">
                  <a:pos x="144" y="0"/>
                </a:cxn>
                <a:cxn ang="0">
                  <a:pos x="200" y="19"/>
                </a:cxn>
                <a:cxn ang="0">
                  <a:pos x="193" y="49"/>
                </a:cxn>
                <a:cxn ang="0">
                  <a:pos x="144" y="56"/>
                </a:cxn>
                <a:cxn ang="0">
                  <a:pos x="85" y="73"/>
                </a:cxn>
                <a:cxn ang="0">
                  <a:pos x="55" y="122"/>
                </a:cxn>
                <a:cxn ang="0">
                  <a:pos x="35" y="164"/>
                </a:cxn>
                <a:cxn ang="0">
                  <a:pos x="28" y="180"/>
                </a:cxn>
                <a:cxn ang="0">
                  <a:pos x="0" y="128"/>
                </a:cxn>
                <a:cxn ang="0">
                  <a:pos x="19" y="65"/>
                </a:cxn>
              </a:cxnLst>
              <a:rect l="0" t="0" r="r" b="b"/>
              <a:pathLst>
                <a:path w="200" h="180">
                  <a:moveTo>
                    <a:pt x="19" y="65"/>
                  </a:moveTo>
                  <a:lnTo>
                    <a:pt x="85" y="13"/>
                  </a:lnTo>
                  <a:lnTo>
                    <a:pt x="144" y="0"/>
                  </a:lnTo>
                  <a:lnTo>
                    <a:pt x="200" y="19"/>
                  </a:lnTo>
                  <a:lnTo>
                    <a:pt x="193" y="49"/>
                  </a:lnTo>
                  <a:lnTo>
                    <a:pt x="144" y="56"/>
                  </a:lnTo>
                  <a:lnTo>
                    <a:pt x="85" y="73"/>
                  </a:lnTo>
                  <a:lnTo>
                    <a:pt x="55" y="122"/>
                  </a:lnTo>
                  <a:lnTo>
                    <a:pt x="35" y="164"/>
                  </a:lnTo>
                  <a:lnTo>
                    <a:pt x="28" y="180"/>
                  </a:lnTo>
                  <a:lnTo>
                    <a:pt x="0" y="128"/>
                  </a:lnTo>
                  <a:lnTo>
                    <a:pt x="19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 rot="1737946">
              <a:off x="668" y="288"/>
              <a:ext cx="240" cy="1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84" y="135"/>
                </a:cxn>
                <a:cxn ang="0">
                  <a:pos x="245" y="115"/>
                </a:cxn>
                <a:cxn ang="0">
                  <a:pos x="216" y="55"/>
                </a:cxn>
                <a:cxn ang="0">
                  <a:pos x="173" y="13"/>
                </a:cxn>
                <a:cxn ang="0">
                  <a:pos x="112" y="1"/>
                </a:cxn>
                <a:cxn ang="0">
                  <a:pos x="56" y="17"/>
                </a:cxn>
                <a:cxn ang="0">
                  <a:pos x="26" y="49"/>
                </a:cxn>
                <a:cxn ang="0">
                  <a:pos x="8" y="91"/>
                </a:cxn>
                <a:cxn ang="0">
                  <a:pos x="0" y="139"/>
                </a:cxn>
              </a:cxnLst>
              <a:rect l="0" t="0" r="r" b="b"/>
              <a:pathLst>
                <a:path w="288" h="139">
                  <a:moveTo>
                    <a:pt x="0" y="139"/>
                  </a:moveTo>
                  <a:lnTo>
                    <a:pt x="284" y="135"/>
                  </a:lnTo>
                  <a:cubicBezTo>
                    <a:pt x="288" y="133"/>
                    <a:pt x="258" y="126"/>
                    <a:pt x="245" y="115"/>
                  </a:cubicBezTo>
                  <a:cubicBezTo>
                    <a:pt x="230" y="102"/>
                    <a:pt x="228" y="72"/>
                    <a:pt x="216" y="55"/>
                  </a:cubicBezTo>
                  <a:cubicBezTo>
                    <a:pt x="204" y="38"/>
                    <a:pt x="190" y="22"/>
                    <a:pt x="173" y="13"/>
                  </a:cubicBezTo>
                  <a:cubicBezTo>
                    <a:pt x="156" y="4"/>
                    <a:pt x="131" y="0"/>
                    <a:pt x="112" y="1"/>
                  </a:cubicBezTo>
                  <a:cubicBezTo>
                    <a:pt x="93" y="2"/>
                    <a:pt x="70" y="9"/>
                    <a:pt x="56" y="17"/>
                  </a:cubicBezTo>
                  <a:cubicBezTo>
                    <a:pt x="42" y="27"/>
                    <a:pt x="34" y="35"/>
                    <a:pt x="26" y="49"/>
                  </a:cubicBezTo>
                  <a:cubicBezTo>
                    <a:pt x="22" y="55"/>
                    <a:pt x="11" y="84"/>
                    <a:pt x="8" y="91"/>
                  </a:cubicBezTo>
                  <a:cubicBezTo>
                    <a:pt x="4" y="105"/>
                    <a:pt x="7" y="126"/>
                    <a:pt x="0" y="139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auto">
            <a:xfrm flipH="1">
              <a:off x="732" y="387"/>
              <a:ext cx="90" cy="5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" y="89"/>
                </a:cxn>
                <a:cxn ang="0">
                  <a:pos x="63" y="86"/>
                </a:cxn>
                <a:cxn ang="0">
                  <a:pos x="78" y="41"/>
                </a:cxn>
                <a:cxn ang="0">
                  <a:pos x="114" y="23"/>
                </a:cxn>
                <a:cxn ang="0">
                  <a:pos x="132" y="11"/>
                </a:cxn>
                <a:cxn ang="0">
                  <a:pos x="135" y="2"/>
                </a:cxn>
                <a:cxn ang="0">
                  <a:pos x="108" y="11"/>
                </a:cxn>
                <a:cxn ang="0">
                  <a:pos x="27" y="41"/>
                </a:cxn>
                <a:cxn ang="0">
                  <a:pos x="0" y="59"/>
                </a:cxn>
              </a:cxnLst>
              <a:rect l="0" t="0" r="r" b="b"/>
              <a:pathLst>
                <a:path w="138" h="89">
                  <a:moveTo>
                    <a:pt x="0" y="59"/>
                  </a:moveTo>
                  <a:cubicBezTo>
                    <a:pt x="7" y="79"/>
                    <a:pt x="5" y="85"/>
                    <a:pt x="27" y="89"/>
                  </a:cubicBezTo>
                  <a:cubicBezTo>
                    <a:pt x="39" y="88"/>
                    <a:pt x="51" y="89"/>
                    <a:pt x="63" y="86"/>
                  </a:cubicBezTo>
                  <a:cubicBezTo>
                    <a:pt x="77" y="82"/>
                    <a:pt x="69" y="50"/>
                    <a:pt x="78" y="41"/>
                  </a:cubicBezTo>
                  <a:cubicBezTo>
                    <a:pt x="86" y="33"/>
                    <a:pt x="103" y="29"/>
                    <a:pt x="114" y="23"/>
                  </a:cubicBezTo>
                  <a:cubicBezTo>
                    <a:pt x="120" y="19"/>
                    <a:pt x="132" y="11"/>
                    <a:pt x="132" y="11"/>
                  </a:cubicBezTo>
                  <a:cubicBezTo>
                    <a:pt x="133" y="8"/>
                    <a:pt x="138" y="3"/>
                    <a:pt x="135" y="2"/>
                  </a:cubicBezTo>
                  <a:cubicBezTo>
                    <a:pt x="126" y="0"/>
                    <a:pt x="117" y="8"/>
                    <a:pt x="108" y="11"/>
                  </a:cubicBezTo>
                  <a:cubicBezTo>
                    <a:pt x="80" y="20"/>
                    <a:pt x="54" y="32"/>
                    <a:pt x="27" y="41"/>
                  </a:cubicBezTo>
                  <a:cubicBezTo>
                    <a:pt x="21" y="43"/>
                    <a:pt x="0" y="53"/>
                    <a:pt x="0" y="59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 autoUpdateAnimBg="0"/>
      <p:bldP spid="3789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952625"/>
            <a:ext cx="55149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5665788" y="1295400"/>
            <a:ext cx="2819400" cy="1289050"/>
          </a:xfrm>
          <a:prstGeom prst="wedgeRoundRectCallout">
            <a:avLst>
              <a:gd name="adj1" fmla="val -75167"/>
              <a:gd name="adj2" fmla="val 3928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Tahoma" pitchFamily="34" charset="0"/>
              </a:rPr>
              <a:t>Define a process cell class for each type of process cell being controlled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Level - Process Cells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2667000" cy="4522787"/>
          </a:xfrm>
        </p:spPr>
        <p:txBody>
          <a:bodyPr/>
          <a:lstStyle/>
          <a:p>
            <a:r>
              <a:rPr lang="en-US" sz="1800"/>
              <a:t>Batches run to completion in a process cell</a:t>
            </a:r>
          </a:p>
          <a:p>
            <a:r>
              <a:rPr lang="en-US" sz="1800"/>
              <a:t>This follows the S88.01 equipment hierarchy model</a:t>
            </a:r>
          </a:p>
          <a:p>
            <a:pPr lvl="1"/>
            <a:r>
              <a:rPr lang="en-US" sz="1600"/>
              <a:t>Process cells</a:t>
            </a:r>
          </a:p>
          <a:p>
            <a:pPr lvl="1"/>
            <a:r>
              <a:rPr lang="en-US" sz="1600"/>
              <a:t>Made up of units</a:t>
            </a:r>
          </a:p>
          <a:p>
            <a:pPr lvl="1"/>
            <a:r>
              <a:rPr lang="en-US" sz="1600"/>
              <a:t>Units contain equipment phases</a:t>
            </a:r>
          </a:p>
          <a:p>
            <a:r>
              <a:rPr lang="en-US" sz="1800"/>
              <a:t>Each OpenBatch server can support multiple process cells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4343400" y="2362200"/>
            <a:ext cx="1065213" cy="1574800"/>
            <a:chOff x="4560" y="288"/>
            <a:chExt cx="671" cy="992"/>
          </a:xfrm>
        </p:grpSpPr>
        <p:sp>
          <p:nvSpPr>
            <p:cNvPr id="38922" name="Freeform 10"/>
            <p:cNvSpPr>
              <a:spLocks/>
            </p:cNvSpPr>
            <p:nvPr/>
          </p:nvSpPr>
          <p:spPr bwMode="auto">
            <a:xfrm rot="3277631">
              <a:off x="4724" y="430"/>
              <a:ext cx="72" cy="375"/>
            </a:xfrm>
            <a:custGeom>
              <a:avLst/>
              <a:gdLst/>
              <a:ahLst/>
              <a:cxnLst>
                <a:cxn ang="0">
                  <a:pos x="33" y="113"/>
                </a:cxn>
                <a:cxn ang="0">
                  <a:pos x="47" y="57"/>
                </a:cxn>
                <a:cxn ang="0">
                  <a:pos x="64" y="20"/>
                </a:cxn>
                <a:cxn ang="0">
                  <a:pos x="95" y="0"/>
                </a:cxn>
                <a:cxn ang="0">
                  <a:pos x="110" y="29"/>
                </a:cxn>
                <a:cxn ang="0">
                  <a:pos x="124" y="88"/>
                </a:cxn>
                <a:cxn ang="0">
                  <a:pos x="114" y="127"/>
                </a:cxn>
                <a:cxn ang="0">
                  <a:pos x="84" y="157"/>
                </a:cxn>
                <a:cxn ang="0">
                  <a:pos x="64" y="214"/>
                </a:cxn>
                <a:cxn ang="0">
                  <a:pos x="47" y="289"/>
                </a:cxn>
                <a:cxn ang="0">
                  <a:pos x="38" y="377"/>
                </a:cxn>
                <a:cxn ang="0">
                  <a:pos x="41" y="483"/>
                </a:cxn>
                <a:cxn ang="0">
                  <a:pos x="48" y="557"/>
                </a:cxn>
                <a:cxn ang="0">
                  <a:pos x="62" y="594"/>
                </a:cxn>
                <a:cxn ang="0">
                  <a:pos x="84" y="614"/>
                </a:cxn>
                <a:cxn ang="0">
                  <a:pos x="88" y="633"/>
                </a:cxn>
                <a:cxn ang="0">
                  <a:pos x="62" y="643"/>
                </a:cxn>
                <a:cxn ang="0">
                  <a:pos x="41" y="624"/>
                </a:cxn>
                <a:cxn ang="0">
                  <a:pos x="0" y="653"/>
                </a:cxn>
                <a:cxn ang="0">
                  <a:pos x="2" y="575"/>
                </a:cxn>
                <a:cxn ang="0">
                  <a:pos x="5" y="475"/>
                </a:cxn>
                <a:cxn ang="0">
                  <a:pos x="5" y="362"/>
                </a:cxn>
                <a:cxn ang="0">
                  <a:pos x="7" y="268"/>
                </a:cxn>
                <a:cxn ang="0">
                  <a:pos x="16" y="196"/>
                </a:cxn>
                <a:cxn ang="0">
                  <a:pos x="26" y="147"/>
                </a:cxn>
                <a:cxn ang="0">
                  <a:pos x="33" y="113"/>
                </a:cxn>
              </a:cxnLst>
              <a:rect l="0" t="0" r="r" b="b"/>
              <a:pathLst>
                <a:path w="124" h="653">
                  <a:moveTo>
                    <a:pt x="33" y="113"/>
                  </a:moveTo>
                  <a:lnTo>
                    <a:pt x="47" y="57"/>
                  </a:lnTo>
                  <a:lnTo>
                    <a:pt x="64" y="20"/>
                  </a:lnTo>
                  <a:lnTo>
                    <a:pt x="95" y="0"/>
                  </a:lnTo>
                  <a:lnTo>
                    <a:pt x="110" y="29"/>
                  </a:lnTo>
                  <a:lnTo>
                    <a:pt x="124" y="88"/>
                  </a:lnTo>
                  <a:lnTo>
                    <a:pt x="114" y="127"/>
                  </a:lnTo>
                  <a:lnTo>
                    <a:pt x="84" y="157"/>
                  </a:lnTo>
                  <a:lnTo>
                    <a:pt x="64" y="214"/>
                  </a:lnTo>
                  <a:lnTo>
                    <a:pt x="47" y="289"/>
                  </a:lnTo>
                  <a:lnTo>
                    <a:pt x="38" y="377"/>
                  </a:lnTo>
                  <a:lnTo>
                    <a:pt x="41" y="483"/>
                  </a:lnTo>
                  <a:lnTo>
                    <a:pt x="48" y="557"/>
                  </a:lnTo>
                  <a:lnTo>
                    <a:pt x="62" y="594"/>
                  </a:lnTo>
                  <a:lnTo>
                    <a:pt x="84" y="614"/>
                  </a:lnTo>
                  <a:lnTo>
                    <a:pt x="88" y="633"/>
                  </a:lnTo>
                  <a:lnTo>
                    <a:pt x="62" y="643"/>
                  </a:lnTo>
                  <a:lnTo>
                    <a:pt x="41" y="624"/>
                  </a:lnTo>
                  <a:lnTo>
                    <a:pt x="0" y="653"/>
                  </a:lnTo>
                  <a:lnTo>
                    <a:pt x="2" y="575"/>
                  </a:lnTo>
                  <a:lnTo>
                    <a:pt x="5" y="475"/>
                  </a:lnTo>
                  <a:lnTo>
                    <a:pt x="5" y="362"/>
                  </a:lnTo>
                  <a:lnTo>
                    <a:pt x="7" y="268"/>
                  </a:lnTo>
                  <a:lnTo>
                    <a:pt x="16" y="196"/>
                  </a:lnTo>
                  <a:lnTo>
                    <a:pt x="26" y="147"/>
                  </a:lnTo>
                  <a:lnTo>
                    <a:pt x="33" y="113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auto">
            <a:xfrm>
              <a:off x="4950" y="803"/>
              <a:ext cx="99" cy="477"/>
            </a:xfrm>
            <a:custGeom>
              <a:avLst/>
              <a:gdLst/>
              <a:ahLst/>
              <a:cxnLst>
                <a:cxn ang="0">
                  <a:pos x="57" y="120"/>
                </a:cxn>
                <a:cxn ang="0">
                  <a:pos x="78" y="29"/>
                </a:cxn>
                <a:cxn ang="0">
                  <a:pos x="128" y="0"/>
                </a:cxn>
                <a:cxn ang="0">
                  <a:pos x="169" y="10"/>
                </a:cxn>
                <a:cxn ang="0">
                  <a:pos x="166" y="49"/>
                </a:cxn>
                <a:cxn ang="0">
                  <a:pos x="132" y="140"/>
                </a:cxn>
                <a:cxn ang="0">
                  <a:pos x="98" y="231"/>
                </a:cxn>
                <a:cxn ang="0">
                  <a:pos x="81" y="335"/>
                </a:cxn>
                <a:cxn ang="0">
                  <a:pos x="71" y="426"/>
                </a:cxn>
                <a:cxn ang="0">
                  <a:pos x="81" y="518"/>
                </a:cxn>
                <a:cxn ang="0">
                  <a:pos x="98" y="592"/>
                </a:cxn>
                <a:cxn ang="0">
                  <a:pos x="122" y="651"/>
                </a:cxn>
                <a:cxn ang="0">
                  <a:pos x="139" y="677"/>
                </a:cxn>
                <a:cxn ang="0">
                  <a:pos x="159" y="697"/>
                </a:cxn>
                <a:cxn ang="0">
                  <a:pos x="159" y="726"/>
                </a:cxn>
                <a:cxn ang="0">
                  <a:pos x="128" y="755"/>
                </a:cxn>
                <a:cxn ang="0">
                  <a:pos x="85" y="791"/>
                </a:cxn>
                <a:cxn ang="0">
                  <a:pos x="47" y="830"/>
                </a:cxn>
                <a:cxn ang="0">
                  <a:pos x="17" y="830"/>
                </a:cxn>
                <a:cxn ang="0">
                  <a:pos x="0" y="768"/>
                </a:cxn>
                <a:cxn ang="0">
                  <a:pos x="3" y="745"/>
                </a:cxn>
                <a:cxn ang="0">
                  <a:pos x="30" y="732"/>
                </a:cxn>
                <a:cxn ang="0">
                  <a:pos x="88" y="706"/>
                </a:cxn>
                <a:cxn ang="0">
                  <a:pos x="91" y="687"/>
                </a:cxn>
                <a:cxn ang="0">
                  <a:pos x="81" y="641"/>
                </a:cxn>
                <a:cxn ang="0">
                  <a:pos x="57" y="563"/>
                </a:cxn>
                <a:cxn ang="0">
                  <a:pos x="34" y="482"/>
                </a:cxn>
                <a:cxn ang="0">
                  <a:pos x="27" y="423"/>
                </a:cxn>
                <a:cxn ang="0">
                  <a:pos x="27" y="352"/>
                </a:cxn>
                <a:cxn ang="0">
                  <a:pos x="30" y="286"/>
                </a:cxn>
                <a:cxn ang="0">
                  <a:pos x="44" y="218"/>
                </a:cxn>
                <a:cxn ang="0">
                  <a:pos x="51" y="156"/>
                </a:cxn>
                <a:cxn ang="0">
                  <a:pos x="57" y="120"/>
                </a:cxn>
              </a:cxnLst>
              <a:rect l="0" t="0" r="r" b="b"/>
              <a:pathLst>
                <a:path w="169" h="830">
                  <a:moveTo>
                    <a:pt x="57" y="120"/>
                  </a:moveTo>
                  <a:lnTo>
                    <a:pt x="78" y="29"/>
                  </a:lnTo>
                  <a:lnTo>
                    <a:pt x="128" y="0"/>
                  </a:lnTo>
                  <a:lnTo>
                    <a:pt x="169" y="10"/>
                  </a:lnTo>
                  <a:lnTo>
                    <a:pt x="166" y="49"/>
                  </a:lnTo>
                  <a:lnTo>
                    <a:pt x="132" y="140"/>
                  </a:lnTo>
                  <a:lnTo>
                    <a:pt x="98" y="231"/>
                  </a:lnTo>
                  <a:lnTo>
                    <a:pt x="81" y="335"/>
                  </a:lnTo>
                  <a:lnTo>
                    <a:pt x="71" y="426"/>
                  </a:lnTo>
                  <a:lnTo>
                    <a:pt x="81" y="518"/>
                  </a:lnTo>
                  <a:lnTo>
                    <a:pt x="98" y="592"/>
                  </a:lnTo>
                  <a:lnTo>
                    <a:pt x="122" y="651"/>
                  </a:lnTo>
                  <a:lnTo>
                    <a:pt x="139" y="677"/>
                  </a:lnTo>
                  <a:lnTo>
                    <a:pt x="159" y="697"/>
                  </a:lnTo>
                  <a:lnTo>
                    <a:pt x="159" y="726"/>
                  </a:lnTo>
                  <a:lnTo>
                    <a:pt x="128" y="755"/>
                  </a:lnTo>
                  <a:lnTo>
                    <a:pt x="85" y="791"/>
                  </a:lnTo>
                  <a:lnTo>
                    <a:pt x="47" y="830"/>
                  </a:lnTo>
                  <a:lnTo>
                    <a:pt x="17" y="830"/>
                  </a:lnTo>
                  <a:lnTo>
                    <a:pt x="0" y="768"/>
                  </a:lnTo>
                  <a:lnTo>
                    <a:pt x="3" y="745"/>
                  </a:lnTo>
                  <a:lnTo>
                    <a:pt x="30" y="732"/>
                  </a:lnTo>
                  <a:lnTo>
                    <a:pt x="88" y="706"/>
                  </a:lnTo>
                  <a:lnTo>
                    <a:pt x="91" y="687"/>
                  </a:lnTo>
                  <a:lnTo>
                    <a:pt x="81" y="641"/>
                  </a:lnTo>
                  <a:lnTo>
                    <a:pt x="57" y="563"/>
                  </a:lnTo>
                  <a:lnTo>
                    <a:pt x="34" y="482"/>
                  </a:lnTo>
                  <a:lnTo>
                    <a:pt x="27" y="423"/>
                  </a:lnTo>
                  <a:lnTo>
                    <a:pt x="27" y="352"/>
                  </a:lnTo>
                  <a:lnTo>
                    <a:pt x="30" y="286"/>
                  </a:lnTo>
                  <a:lnTo>
                    <a:pt x="44" y="218"/>
                  </a:lnTo>
                  <a:lnTo>
                    <a:pt x="51" y="156"/>
                  </a:lnTo>
                  <a:lnTo>
                    <a:pt x="57" y="120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auto">
            <a:xfrm>
              <a:off x="4790" y="313"/>
              <a:ext cx="149" cy="202"/>
            </a:xfrm>
            <a:custGeom>
              <a:avLst/>
              <a:gdLst/>
              <a:ahLst/>
              <a:cxnLst>
                <a:cxn ang="0">
                  <a:pos x="80" y="242"/>
                </a:cxn>
                <a:cxn ang="0">
                  <a:pos x="45" y="203"/>
                </a:cxn>
                <a:cxn ang="0">
                  <a:pos x="20" y="163"/>
                </a:cxn>
                <a:cxn ang="0">
                  <a:pos x="5" y="125"/>
                </a:cxn>
                <a:cxn ang="0">
                  <a:pos x="0" y="71"/>
                </a:cxn>
                <a:cxn ang="0">
                  <a:pos x="10" y="41"/>
                </a:cxn>
                <a:cxn ang="0">
                  <a:pos x="27" y="20"/>
                </a:cxn>
                <a:cxn ang="0">
                  <a:pos x="55" y="7"/>
                </a:cxn>
                <a:cxn ang="0">
                  <a:pos x="87" y="0"/>
                </a:cxn>
                <a:cxn ang="0">
                  <a:pos x="132" y="12"/>
                </a:cxn>
                <a:cxn ang="0">
                  <a:pos x="165" y="30"/>
                </a:cxn>
                <a:cxn ang="0">
                  <a:pos x="197" y="56"/>
                </a:cxn>
                <a:cxn ang="0">
                  <a:pos x="222" y="91"/>
                </a:cxn>
                <a:cxn ang="0">
                  <a:pos x="240" y="120"/>
                </a:cxn>
                <a:cxn ang="0">
                  <a:pos x="252" y="158"/>
                </a:cxn>
                <a:cxn ang="0">
                  <a:pos x="255" y="190"/>
                </a:cxn>
                <a:cxn ang="0">
                  <a:pos x="250" y="229"/>
                </a:cxn>
                <a:cxn ang="0">
                  <a:pos x="235" y="254"/>
                </a:cxn>
                <a:cxn ang="0">
                  <a:pos x="217" y="272"/>
                </a:cxn>
                <a:cxn ang="0">
                  <a:pos x="180" y="277"/>
                </a:cxn>
                <a:cxn ang="0">
                  <a:pos x="147" y="277"/>
                </a:cxn>
                <a:cxn ang="0">
                  <a:pos x="112" y="267"/>
                </a:cxn>
                <a:cxn ang="0">
                  <a:pos x="95" y="298"/>
                </a:cxn>
                <a:cxn ang="0">
                  <a:pos x="77" y="341"/>
                </a:cxn>
                <a:cxn ang="0">
                  <a:pos x="62" y="351"/>
                </a:cxn>
                <a:cxn ang="0">
                  <a:pos x="45" y="351"/>
                </a:cxn>
                <a:cxn ang="0">
                  <a:pos x="37" y="328"/>
                </a:cxn>
                <a:cxn ang="0">
                  <a:pos x="45" y="303"/>
                </a:cxn>
                <a:cxn ang="0">
                  <a:pos x="70" y="274"/>
                </a:cxn>
                <a:cxn ang="0">
                  <a:pos x="80" y="242"/>
                </a:cxn>
              </a:cxnLst>
              <a:rect l="0" t="0" r="r" b="b"/>
              <a:pathLst>
                <a:path w="255" h="351">
                  <a:moveTo>
                    <a:pt x="80" y="242"/>
                  </a:moveTo>
                  <a:lnTo>
                    <a:pt x="45" y="203"/>
                  </a:lnTo>
                  <a:lnTo>
                    <a:pt x="20" y="163"/>
                  </a:lnTo>
                  <a:lnTo>
                    <a:pt x="5" y="125"/>
                  </a:lnTo>
                  <a:lnTo>
                    <a:pt x="0" y="71"/>
                  </a:lnTo>
                  <a:lnTo>
                    <a:pt x="10" y="41"/>
                  </a:lnTo>
                  <a:lnTo>
                    <a:pt x="27" y="20"/>
                  </a:lnTo>
                  <a:lnTo>
                    <a:pt x="55" y="7"/>
                  </a:lnTo>
                  <a:lnTo>
                    <a:pt x="87" y="0"/>
                  </a:lnTo>
                  <a:lnTo>
                    <a:pt x="132" y="12"/>
                  </a:lnTo>
                  <a:lnTo>
                    <a:pt x="165" y="30"/>
                  </a:lnTo>
                  <a:lnTo>
                    <a:pt x="197" y="56"/>
                  </a:lnTo>
                  <a:lnTo>
                    <a:pt x="222" y="91"/>
                  </a:lnTo>
                  <a:lnTo>
                    <a:pt x="240" y="120"/>
                  </a:lnTo>
                  <a:lnTo>
                    <a:pt x="252" y="158"/>
                  </a:lnTo>
                  <a:lnTo>
                    <a:pt x="255" y="190"/>
                  </a:lnTo>
                  <a:lnTo>
                    <a:pt x="250" y="229"/>
                  </a:lnTo>
                  <a:lnTo>
                    <a:pt x="235" y="254"/>
                  </a:lnTo>
                  <a:lnTo>
                    <a:pt x="217" y="272"/>
                  </a:lnTo>
                  <a:lnTo>
                    <a:pt x="180" y="277"/>
                  </a:lnTo>
                  <a:lnTo>
                    <a:pt x="147" y="277"/>
                  </a:lnTo>
                  <a:lnTo>
                    <a:pt x="112" y="267"/>
                  </a:lnTo>
                  <a:lnTo>
                    <a:pt x="95" y="298"/>
                  </a:lnTo>
                  <a:lnTo>
                    <a:pt x="77" y="341"/>
                  </a:lnTo>
                  <a:lnTo>
                    <a:pt x="62" y="351"/>
                  </a:lnTo>
                  <a:lnTo>
                    <a:pt x="45" y="351"/>
                  </a:lnTo>
                  <a:lnTo>
                    <a:pt x="37" y="328"/>
                  </a:lnTo>
                  <a:lnTo>
                    <a:pt x="45" y="303"/>
                  </a:lnTo>
                  <a:lnTo>
                    <a:pt x="70" y="274"/>
                  </a:lnTo>
                  <a:lnTo>
                    <a:pt x="80" y="242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5" name="Freeform 13"/>
            <p:cNvSpPr>
              <a:spLocks/>
            </p:cNvSpPr>
            <p:nvPr/>
          </p:nvSpPr>
          <p:spPr bwMode="auto">
            <a:xfrm>
              <a:off x="4896" y="471"/>
              <a:ext cx="242" cy="374"/>
            </a:xfrm>
            <a:custGeom>
              <a:avLst/>
              <a:gdLst/>
              <a:ahLst/>
              <a:cxnLst>
                <a:cxn ang="0">
                  <a:pos x="25" y="34"/>
                </a:cxn>
                <a:cxn ang="0">
                  <a:pos x="59" y="7"/>
                </a:cxn>
                <a:cxn ang="0">
                  <a:pos x="97" y="0"/>
                </a:cxn>
                <a:cxn ang="0">
                  <a:pos x="132" y="5"/>
                </a:cxn>
                <a:cxn ang="0">
                  <a:pos x="171" y="15"/>
                </a:cxn>
                <a:cxn ang="0">
                  <a:pos x="211" y="41"/>
                </a:cxn>
                <a:cxn ang="0">
                  <a:pos x="257" y="80"/>
                </a:cxn>
                <a:cxn ang="0">
                  <a:pos x="295" y="119"/>
                </a:cxn>
                <a:cxn ang="0">
                  <a:pos x="324" y="162"/>
                </a:cxn>
                <a:cxn ang="0">
                  <a:pos x="354" y="210"/>
                </a:cxn>
                <a:cxn ang="0">
                  <a:pos x="380" y="264"/>
                </a:cxn>
                <a:cxn ang="0">
                  <a:pos x="395" y="315"/>
                </a:cxn>
                <a:cxn ang="0">
                  <a:pos x="405" y="382"/>
                </a:cxn>
                <a:cxn ang="0">
                  <a:pos x="415" y="447"/>
                </a:cxn>
                <a:cxn ang="0">
                  <a:pos x="415" y="514"/>
                </a:cxn>
                <a:cxn ang="0">
                  <a:pos x="403" y="566"/>
                </a:cxn>
                <a:cxn ang="0">
                  <a:pos x="384" y="605"/>
                </a:cxn>
                <a:cxn ang="0">
                  <a:pos x="361" y="627"/>
                </a:cxn>
                <a:cxn ang="0">
                  <a:pos x="329" y="641"/>
                </a:cxn>
                <a:cxn ang="0">
                  <a:pos x="290" y="649"/>
                </a:cxn>
                <a:cxn ang="0">
                  <a:pos x="252" y="651"/>
                </a:cxn>
                <a:cxn ang="0">
                  <a:pos x="217" y="641"/>
                </a:cxn>
                <a:cxn ang="0">
                  <a:pos x="193" y="625"/>
                </a:cxn>
                <a:cxn ang="0">
                  <a:pos x="173" y="600"/>
                </a:cxn>
                <a:cxn ang="0">
                  <a:pos x="158" y="578"/>
                </a:cxn>
                <a:cxn ang="0">
                  <a:pos x="152" y="530"/>
                </a:cxn>
                <a:cxn ang="0">
                  <a:pos x="152" y="494"/>
                </a:cxn>
                <a:cxn ang="0">
                  <a:pos x="166" y="457"/>
                </a:cxn>
                <a:cxn ang="0">
                  <a:pos x="181" y="426"/>
                </a:cxn>
                <a:cxn ang="0">
                  <a:pos x="186" y="396"/>
                </a:cxn>
                <a:cxn ang="0">
                  <a:pos x="188" y="359"/>
                </a:cxn>
                <a:cxn ang="0">
                  <a:pos x="178" y="325"/>
                </a:cxn>
                <a:cxn ang="0">
                  <a:pos x="173" y="299"/>
                </a:cxn>
                <a:cxn ang="0">
                  <a:pos x="153" y="271"/>
                </a:cxn>
                <a:cxn ang="0">
                  <a:pos x="124" y="250"/>
                </a:cxn>
                <a:cxn ang="0">
                  <a:pos x="84" y="222"/>
                </a:cxn>
                <a:cxn ang="0">
                  <a:pos x="43" y="207"/>
                </a:cxn>
                <a:cxn ang="0">
                  <a:pos x="20" y="183"/>
                </a:cxn>
                <a:cxn ang="0">
                  <a:pos x="5" y="153"/>
                </a:cxn>
                <a:cxn ang="0">
                  <a:pos x="0" y="117"/>
                </a:cxn>
                <a:cxn ang="0">
                  <a:pos x="3" y="75"/>
                </a:cxn>
                <a:cxn ang="0">
                  <a:pos x="25" y="34"/>
                </a:cxn>
              </a:cxnLst>
              <a:rect l="0" t="0" r="r" b="b"/>
              <a:pathLst>
                <a:path w="415" h="651">
                  <a:moveTo>
                    <a:pt x="25" y="34"/>
                  </a:moveTo>
                  <a:lnTo>
                    <a:pt x="59" y="7"/>
                  </a:lnTo>
                  <a:lnTo>
                    <a:pt x="97" y="0"/>
                  </a:lnTo>
                  <a:lnTo>
                    <a:pt x="132" y="5"/>
                  </a:lnTo>
                  <a:lnTo>
                    <a:pt x="171" y="15"/>
                  </a:lnTo>
                  <a:lnTo>
                    <a:pt x="211" y="41"/>
                  </a:lnTo>
                  <a:lnTo>
                    <a:pt x="257" y="80"/>
                  </a:lnTo>
                  <a:lnTo>
                    <a:pt x="295" y="119"/>
                  </a:lnTo>
                  <a:lnTo>
                    <a:pt x="324" y="162"/>
                  </a:lnTo>
                  <a:lnTo>
                    <a:pt x="354" y="210"/>
                  </a:lnTo>
                  <a:lnTo>
                    <a:pt x="380" y="264"/>
                  </a:lnTo>
                  <a:lnTo>
                    <a:pt x="395" y="315"/>
                  </a:lnTo>
                  <a:lnTo>
                    <a:pt x="405" y="382"/>
                  </a:lnTo>
                  <a:lnTo>
                    <a:pt x="415" y="447"/>
                  </a:lnTo>
                  <a:lnTo>
                    <a:pt x="415" y="514"/>
                  </a:lnTo>
                  <a:lnTo>
                    <a:pt x="403" y="566"/>
                  </a:lnTo>
                  <a:lnTo>
                    <a:pt x="384" y="605"/>
                  </a:lnTo>
                  <a:lnTo>
                    <a:pt x="361" y="627"/>
                  </a:lnTo>
                  <a:lnTo>
                    <a:pt x="329" y="641"/>
                  </a:lnTo>
                  <a:lnTo>
                    <a:pt x="290" y="649"/>
                  </a:lnTo>
                  <a:lnTo>
                    <a:pt x="252" y="651"/>
                  </a:lnTo>
                  <a:lnTo>
                    <a:pt x="217" y="641"/>
                  </a:lnTo>
                  <a:lnTo>
                    <a:pt x="193" y="625"/>
                  </a:lnTo>
                  <a:lnTo>
                    <a:pt x="173" y="600"/>
                  </a:lnTo>
                  <a:lnTo>
                    <a:pt x="158" y="578"/>
                  </a:lnTo>
                  <a:lnTo>
                    <a:pt x="152" y="530"/>
                  </a:lnTo>
                  <a:lnTo>
                    <a:pt x="152" y="494"/>
                  </a:lnTo>
                  <a:lnTo>
                    <a:pt x="166" y="457"/>
                  </a:lnTo>
                  <a:lnTo>
                    <a:pt x="181" y="426"/>
                  </a:lnTo>
                  <a:lnTo>
                    <a:pt x="186" y="396"/>
                  </a:lnTo>
                  <a:lnTo>
                    <a:pt x="188" y="359"/>
                  </a:lnTo>
                  <a:lnTo>
                    <a:pt x="178" y="325"/>
                  </a:lnTo>
                  <a:lnTo>
                    <a:pt x="173" y="299"/>
                  </a:lnTo>
                  <a:lnTo>
                    <a:pt x="153" y="271"/>
                  </a:lnTo>
                  <a:lnTo>
                    <a:pt x="124" y="250"/>
                  </a:lnTo>
                  <a:lnTo>
                    <a:pt x="84" y="222"/>
                  </a:lnTo>
                  <a:lnTo>
                    <a:pt x="43" y="207"/>
                  </a:lnTo>
                  <a:lnTo>
                    <a:pt x="20" y="183"/>
                  </a:lnTo>
                  <a:lnTo>
                    <a:pt x="5" y="153"/>
                  </a:lnTo>
                  <a:lnTo>
                    <a:pt x="0" y="117"/>
                  </a:lnTo>
                  <a:lnTo>
                    <a:pt x="3" y="75"/>
                  </a:lnTo>
                  <a:lnTo>
                    <a:pt x="25" y="34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auto">
            <a:xfrm>
              <a:off x="4961" y="475"/>
              <a:ext cx="270" cy="24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7" y="5"/>
                </a:cxn>
                <a:cxn ang="0">
                  <a:pos x="172" y="18"/>
                </a:cxn>
                <a:cxn ang="0">
                  <a:pos x="269" y="58"/>
                </a:cxn>
                <a:cxn ang="0">
                  <a:pos x="338" y="102"/>
                </a:cxn>
                <a:cxn ang="0">
                  <a:pos x="387" y="136"/>
                </a:cxn>
                <a:cxn ang="0">
                  <a:pos x="422" y="181"/>
                </a:cxn>
                <a:cxn ang="0">
                  <a:pos x="448" y="222"/>
                </a:cxn>
                <a:cxn ang="0">
                  <a:pos x="463" y="270"/>
                </a:cxn>
                <a:cxn ang="0">
                  <a:pos x="463" y="316"/>
                </a:cxn>
                <a:cxn ang="0">
                  <a:pos x="456" y="350"/>
                </a:cxn>
                <a:cxn ang="0">
                  <a:pos x="433" y="375"/>
                </a:cxn>
                <a:cxn ang="0">
                  <a:pos x="383" y="389"/>
                </a:cxn>
                <a:cxn ang="0">
                  <a:pos x="328" y="394"/>
                </a:cxn>
                <a:cxn ang="0">
                  <a:pos x="304" y="412"/>
                </a:cxn>
                <a:cxn ang="0">
                  <a:pos x="276" y="424"/>
                </a:cxn>
                <a:cxn ang="0">
                  <a:pos x="256" y="424"/>
                </a:cxn>
                <a:cxn ang="0">
                  <a:pos x="241" y="412"/>
                </a:cxn>
                <a:cxn ang="0">
                  <a:pos x="240" y="375"/>
                </a:cxn>
                <a:cxn ang="0">
                  <a:pos x="251" y="329"/>
                </a:cxn>
                <a:cxn ang="0">
                  <a:pos x="274" y="306"/>
                </a:cxn>
                <a:cxn ang="0">
                  <a:pos x="305" y="311"/>
                </a:cxn>
                <a:cxn ang="0">
                  <a:pos x="325" y="334"/>
                </a:cxn>
                <a:cxn ang="0">
                  <a:pos x="358" y="339"/>
                </a:cxn>
                <a:cxn ang="0">
                  <a:pos x="394" y="339"/>
                </a:cxn>
                <a:cxn ang="0">
                  <a:pos x="409" y="330"/>
                </a:cxn>
                <a:cxn ang="0">
                  <a:pos x="424" y="316"/>
                </a:cxn>
                <a:cxn ang="0">
                  <a:pos x="427" y="286"/>
                </a:cxn>
                <a:cxn ang="0">
                  <a:pos x="417" y="260"/>
                </a:cxn>
                <a:cxn ang="0">
                  <a:pos x="402" y="227"/>
                </a:cxn>
                <a:cxn ang="0">
                  <a:pos x="383" y="196"/>
                </a:cxn>
                <a:cxn ang="0">
                  <a:pos x="358" y="176"/>
                </a:cxn>
                <a:cxn ang="0">
                  <a:pos x="323" y="151"/>
                </a:cxn>
                <a:cxn ang="0">
                  <a:pos x="276" y="128"/>
                </a:cxn>
                <a:cxn ang="0">
                  <a:pos x="236" y="112"/>
                </a:cxn>
                <a:cxn ang="0">
                  <a:pos x="177" y="97"/>
                </a:cxn>
                <a:cxn ang="0">
                  <a:pos x="136" y="87"/>
                </a:cxn>
                <a:cxn ang="0">
                  <a:pos x="72" y="87"/>
                </a:cxn>
                <a:cxn ang="0">
                  <a:pos x="43" y="84"/>
                </a:cxn>
                <a:cxn ang="0">
                  <a:pos x="15" y="62"/>
                </a:cxn>
                <a:cxn ang="0">
                  <a:pos x="0" y="33"/>
                </a:cxn>
                <a:cxn ang="0">
                  <a:pos x="8" y="3"/>
                </a:cxn>
                <a:cxn ang="0">
                  <a:pos x="28" y="0"/>
                </a:cxn>
              </a:cxnLst>
              <a:rect l="0" t="0" r="r" b="b"/>
              <a:pathLst>
                <a:path w="463" h="424">
                  <a:moveTo>
                    <a:pt x="28" y="0"/>
                  </a:moveTo>
                  <a:lnTo>
                    <a:pt x="97" y="5"/>
                  </a:lnTo>
                  <a:lnTo>
                    <a:pt x="172" y="18"/>
                  </a:lnTo>
                  <a:lnTo>
                    <a:pt x="269" y="58"/>
                  </a:lnTo>
                  <a:lnTo>
                    <a:pt x="338" y="102"/>
                  </a:lnTo>
                  <a:lnTo>
                    <a:pt x="387" y="136"/>
                  </a:lnTo>
                  <a:lnTo>
                    <a:pt x="422" y="181"/>
                  </a:lnTo>
                  <a:lnTo>
                    <a:pt x="448" y="222"/>
                  </a:lnTo>
                  <a:lnTo>
                    <a:pt x="463" y="270"/>
                  </a:lnTo>
                  <a:lnTo>
                    <a:pt x="463" y="316"/>
                  </a:lnTo>
                  <a:lnTo>
                    <a:pt x="456" y="350"/>
                  </a:lnTo>
                  <a:lnTo>
                    <a:pt x="433" y="375"/>
                  </a:lnTo>
                  <a:lnTo>
                    <a:pt x="383" y="389"/>
                  </a:lnTo>
                  <a:lnTo>
                    <a:pt x="328" y="394"/>
                  </a:lnTo>
                  <a:lnTo>
                    <a:pt x="304" y="412"/>
                  </a:lnTo>
                  <a:lnTo>
                    <a:pt x="276" y="424"/>
                  </a:lnTo>
                  <a:lnTo>
                    <a:pt x="256" y="424"/>
                  </a:lnTo>
                  <a:lnTo>
                    <a:pt x="241" y="412"/>
                  </a:lnTo>
                  <a:lnTo>
                    <a:pt x="240" y="375"/>
                  </a:lnTo>
                  <a:lnTo>
                    <a:pt x="251" y="329"/>
                  </a:lnTo>
                  <a:lnTo>
                    <a:pt x="274" y="306"/>
                  </a:lnTo>
                  <a:lnTo>
                    <a:pt x="305" y="311"/>
                  </a:lnTo>
                  <a:lnTo>
                    <a:pt x="325" y="334"/>
                  </a:lnTo>
                  <a:lnTo>
                    <a:pt x="358" y="339"/>
                  </a:lnTo>
                  <a:lnTo>
                    <a:pt x="394" y="339"/>
                  </a:lnTo>
                  <a:lnTo>
                    <a:pt x="409" y="330"/>
                  </a:lnTo>
                  <a:lnTo>
                    <a:pt x="424" y="316"/>
                  </a:lnTo>
                  <a:lnTo>
                    <a:pt x="427" y="286"/>
                  </a:lnTo>
                  <a:lnTo>
                    <a:pt x="417" y="260"/>
                  </a:lnTo>
                  <a:lnTo>
                    <a:pt x="402" y="227"/>
                  </a:lnTo>
                  <a:lnTo>
                    <a:pt x="383" y="196"/>
                  </a:lnTo>
                  <a:lnTo>
                    <a:pt x="358" y="176"/>
                  </a:lnTo>
                  <a:lnTo>
                    <a:pt x="323" y="151"/>
                  </a:lnTo>
                  <a:lnTo>
                    <a:pt x="276" y="128"/>
                  </a:lnTo>
                  <a:lnTo>
                    <a:pt x="236" y="112"/>
                  </a:lnTo>
                  <a:lnTo>
                    <a:pt x="177" y="97"/>
                  </a:lnTo>
                  <a:lnTo>
                    <a:pt x="136" y="87"/>
                  </a:lnTo>
                  <a:lnTo>
                    <a:pt x="72" y="87"/>
                  </a:lnTo>
                  <a:lnTo>
                    <a:pt x="43" y="84"/>
                  </a:lnTo>
                  <a:lnTo>
                    <a:pt x="15" y="62"/>
                  </a:lnTo>
                  <a:lnTo>
                    <a:pt x="0" y="33"/>
                  </a:lnTo>
                  <a:lnTo>
                    <a:pt x="8" y="3"/>
                  </a:lnTo>
                  <a:lnTo>
                    <a:pt x="28" y="0"/>
                  </a:lnTo>
                  <a:close/>
                </a:path>
              </a:pathLst>
            </a:custGeom>
            <a:gradFill rotWithShape="0">
              <a:gsLst>
                <a:gs pos="0">
                  <a:srgbClr val="66FF33"/>
                </a:gs>
                <a:gs pos="5000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auto">
            <a:xfrm>
              <a:off x="4560" y="696"/>
              <a:ext cx="55" cy="72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11" y="74"/>
                </a:cxn>
                <a:cxn ang="0">
                  <a:pos x="11" y="41"/>
                </a:cxn>
                <a:cxn ang="0">
                  <a:pos x="37" y="22"/>
                </a:cxn>
                <a:cxn ang="0">
                  <a:pos x="83" y="0"/>
                </a:cxn>
                <a:cxn ang="0">
                  <a:pos x="95" y="28"/>
                </a:cxn>
                <a:cxn ang="0">
                  <a:pos x="93" y="72"/>
                </a:cxn>
                <a:cxn ang="0">
                  <a:pos x="58" y="110"/>
                </a:cxn>
                <a:cxn ang="0">
                  <a:pos x="4" y="126"/>
                </a:cxn>
                <a:cxn ang="0">
                  <a:pos x="0" y="110"/>
                </a:cxn>
              </a:cxnLst>
              <a:rect l="0" t="0" r="r" b="b"/>
              <a:pathLst>
                <a:path w="95" h="126">
                  <a:moveTo>
                    <a:pt x="0" y="110"/>
                  </a:moveTo>
                  <a:lnTo>
                    <a:pt x="11" y="74"/>
                  </a:lnTo>
                  <a:lnTo>
                    <a:pt x="11" y="41"/>
                  </a:lnTo>
                  <a:lnTo>
                    <a:pt x="37" y="22"/>
                  </a:lnTo>
                  <a:lnTo>
                    <a:pt x="83" y="0"/>
                  </a:lnTo>
                  <a:lnTo>
                    <a:pt x="95" y="28"/>
                  </a:lnTo>
                  <a:lnTo>
                    <a:pt x="93" y="72"/>
                  </a:lnTo>
                  <a:lnTo>
                    <a:pt x="58" y="110"/>
                  </a:lnTo>
                  <a:lnTo>
                    <a:pt x="4" y="126"/>
                  </a:lnTo>
                  <a:lnTo>
                    <a:pt x="0" y="110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auto">
            <a:xfrm rot="20299427" flipH="1">
              <a:off x="5045" y="804"/>
              <a:ext cx="170" cy="44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93" y="20"/>
                </a:cxn>
                <a:cxn ang="0">
                  <a:pos x="136" y="104"/>
                </a:cxn>
                <a:cxn ang="0">
                  <a:pos x="192" y="225"/>
                </a:cxn>
                <a:cxn ang="0">
                  <a:pos x="206" y="296"/>
                </a:cxn>
                <a:cxn ang="0">
                  <a:pos x="206" y="352"/>
                </a:cxn>
                <a:cxn ang="0">
                  <a:pos x="196" y="440"/>
                </a:cxn>
                <a:cxn ang="0">
                  <a:pos x="166" y="534"/>
                </a:cxn>
                <a:cxn ang="0">
                  <a:pos x="139" y="622"/>
                </a:cxn>
                <a:cxn ang="0">
                  <a:pos x="133" y="665"/>
                </a:cxn>
                <a:cxn ang="0">
                  <a:pos x="136" y="687"/>
                </a:cxn>
                <a:cxn ang="0">
                  <a:pos x="169" y="700"/>
                </a:cxn>
                <a:cxn ang="0">
                  <a:pos x="226" y="707"/>
                </a:cxn>
                <a:cxn ang="0">
                  <a:pos x="265" y="710"/>
                </a:cxn>
                <a:cxn ang="0">
                  <a:pos x="285" y="726"/>
                </a:cxn>
                <a:cxn ang="0">
                  <a:pos x="292" y="756"/>
                </a:cxn>
                <a:cxn ang="0">
                  <a:pos x="282" y="772"/>
                </a:cxn>
                <a:cxn ang="0">
                  <a:pos x="252" y="772"/>
                </a:cxn>
                <a:cxn ang="0">
                  <a:pos x="202" y="752"/>
                </a:cxn>
                <a:cxn ang="0">
                  <a:pos x="149" y="743"/>
                </a:cxn>
                <a:cxn ang="0">
                  <a:pos x="100" y="733"/>
                </a:cxn>
                <a:cxn ang="0">
                  <a:pos x="76" y="717"/>
                </a:cxn>
                <a:cxn ang="0">
                  <a:pos x="66" y="678"/>
                </a:cxn>
                <a:cxn ang="0">
                  <a:pos x="83" y="651"/>
                </a:cxn>
                <a:cxn ang="0">
                  <a:pos x="106" y="606"/>
                </a:cxn>
                <a:cxn ang="0">
                  <a:pos x="133" y="537"/>
                </a:cxn>
                <a:cxn ang="0">
                  <a:pos x="149" y="450"/>
                </a:cxn>
                <a:cxn ang="0">
                  <a:pos x="156" y="388"/>
                </a:cxn>
                <a:cxn ang="0">
                  <a:pos x="156" y="326"/>
                </a:cxn>
                <a:cxn ang="0">
                  <a:pos x="146" y="264"/>
                </a:cxn>
                <a:cxn ang="0">
                  <a:pos x="110" y="205"/>
                </a:cxn>
                <a:cxn ang="0">
                  <a:pos x="60" y="137"/>
                </a:cxn>
                <a:cxn ang="0">
                  <a:pos x="20" y="91"/>
                </a:cxn>
                <a:cxn ang="0">
                  <a:pos x="0" y="52"/>
                </a:cxn>
                <a:cxn ang="0">
                  <a:pos x="3" y="16"/>
                </a:cxn>
                <a:cxn ang="0">
                  <a:pos x="46" y="0"/>
                </a:cxn>
              </a:cxnLst>
              <a:rect l="0" t="0" r="r" b="b"/>
              <a:pathLst>
                <a:path w="292" h="772">
                  <a:moveTo>
                    <a:pt x="46" y="0"/>
                  </a:moveTo>
                  <a:lnTo>
                    <a:pt x="93" y="20"/>
                  </a:lnTo>
                  <a:lnTo>
                    <a:pt x="136" y="104"/>
                  </a:lnTo>
                  <a:lnTo>
                    <a:pt x="192" y="225"/>
                  </a:lnTo>
                  <a:lnTo>
                    <a:pt x="206" y="296"/>
                  </a:lnTo>
                  <a:lnTo>
                    <a:pt x="206" y="352"/>
                  </a:lnTo>
                  <a:lnTo>
                    <a:pt x="196" y="440"/>
                  </a:lnTo>
                  <a:lnTo>
                    <a:pt x="166" y="534"/>
                  </a:lnTo>
                  <a:lnTo>
                    <a:pt x="139" y="622"/>
                  </a:lnTo>
                  <a:lnTo>
                    <a:pt x="133" y="665"/>
                  </a:lnTo>
                  <a:lnTo>
                    <a:pt x="136" y="687"/>
                  </a:lnTo>
                  <a:lnTo>
                    <a:pt x="169" y="700"/>
                  </a:lnTo>
                  <a:lnTo>
                    <a:pt x="226" y="707"/>
                  </a:lnTo>
                  <a:lnTo>
                    <a:pt x="265" y="710"/>
                  </a:lnTo>
                  <a:lnTo>
                    <a:pt x="285" y="726"/>
                  </a:lnTo>
                  <a:lnTo>
                    <a:pt x="292" y="756"/>
                  </a:lnTo>
                  <a:lnTo>
                    <a:pt x="282" y="772"/>
                  </a:lnTo>
                  <a:lnTo>
                    <a:pt x="252" y="772"/>
                  </a:lnTo>
                  <a:lnTo>
                    <a:pt x="202" y="752"/>
                  </a:lnTo>
                  <a:lnTo>
                    <a:pt x="149" y="743"/>
                  </a:lnTo>
                  <a:lnTo>
                    <a:pt x="100" y="733"/>
                  </a:lnTo>
                  <a:lnTo>
                    <a:pt x="76" y="717"/>
                  </a:lnTo>
                  <a:lnTo>
                    <a:pt x="66" y="678"/>
                  </a:lnTo>
                  <a:lnTo>
                    <a:pt x="83" y="651"/>
                  </a:lnTo>
                  <a:lnTo>
                    <a:pt x="106" y="606"/>
                  </a:lnTo>
                  <a:lnTo>
                    <a:pt x="133" y="537"/>
                  </a:lnTo>
                  <a:lnTo>
                    <a:pt x="149" y="450"/>
                  </a:lnTo>
                  <a:lnTo>
                    <a:pt x="156" y="388"/>
                  </a:lnTo>
                  <a:lnTo>
                    <a:pt x="156" y="326"/>
                  </a:lnTo>
                  <a:lnTo>
                    <a:pt x="146" y="264"/>
                  </a:lnTo>
                  <a:lnTo>
                    <a:pt x="110" y="205"/>
                  </a:lnTo>
                  <a:lnTo>
                    <a:pt x="60" y="137"/>
                  </a:lnTo>
                  <a:lnTo>
                    <a:pt x="20" y="91"/>
                  </a:lnTo>
                  <a:lnTo>
                    <a:pt x="0" y="52"/>
                  </a:lnTo>
                  <a:lnTo>
                    <a:pt x="3" y="16"/>
                  </a:lnTo>
                  <a:lnTo>
                    <a:pt x="46" y="0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9" name="Freeform 17"/>
            <p:cNvSpPr>
              <a:spLocks/>
            </p:cNvSpPr>
            <p:nvPr/>
          </p:nvSpPr>
          <p:spPr bwMode="auto">
            <a:xfrm>
              <a:off x="4788" y="360"/>
              <a:ext cx="138" cy="8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" y="89"/>
                </a:cxn>
                <a:cxn ang="0">
                  <a:pos x="63" y="86"/>
                </a:cxn>
                <a:cxn ang="0">
                  <a:pos x="78" y="41"/>
                </a:cxn>
                <a:cxn ang="0">
                  <a:pos x="114" y="23"/>
                </a:cxn>
                <a:cxn ang="0">
                  <a:pos x="132" y="11"/>
                </a:cxn>
                <a:cxn ang="0">
                  <a:pos x="135" y="2"/>
                </a:cxn>
                <a:cxn ang="0">
                  <a:pos x="108" y="11"/>
                </a:cxn>
                <a:cxn ang="0">
                  <a:pos x="27" y="41"/>
                </a:cxn>
                <a:cxn ang="0">
                  <a:pos x="0" y="59"/>
                </a:cxn>
              </a:cxnLst>
              <a:rect l="0" t="0" r="r" b="b"/>
              <a:pathLst>
                <a:path w="138" h="89">
                  <a:moveTo>
                    <a:pt x="0" y="59"/>
                  </a:moveTo>
                  <a:cubicBezTo>
                    <a:pt x="7" y="79"/>
                    <a:pt x="5" y="85"/>
                    <a:pt x="27" y="89"/>
                  </a:cubicBezTo>
                  <a:cubicBezTo>
                    <a:pt x="39" y="88"/>
                    <a:pt x="51" y="89"/>
                    <a:pt x="63" y="86"/>
                  </a:cubicBezTo>
                  <a:cubicBezTo>
                    <a:pt x="77" y="82"/>
                    <a:pt x="69" y="50"/>
                    <a:pt x="78" y="41"/>
                  </a:cubicBezTo>
                  <a:cubicBezTo>
                    <a:pt x="86" y="33"/>
                    <a:pt x="103" y="29"/>
                    <a:pt x="114" y="23"/>
                  </a:cubicBezTo>
                  <a:cubicBezTo>
                    <a:pt x="120" y="19"/>
                    <a:pt x="132" y="11"/>
                    <a:pt x="132" y="11"/>
                  </a:cubicBezTo>
                  <a:cubicBezTo>
                    <a:pt x="133" y="8"/>
                    <a:pt x="138" y="3"/>
                    <a:pt x="135" y="2"/>
                  </a:cubicBezTo>
                  <a:cubicBezTo>
                    <a:pt x="126" y="0"/>
                    <a:pt x="117" y="8"/>
                    <a:pt x="108" y="11"/>
                  </a:cubicBezTo>
                  <a:cubicBezTo>
                    <a:pt x="80" y="20"/>
                    <a:pt x="54" y="32"/>
                    <a:pt x="27" y="41"/>
                  </a:cubicBezTo>
                  <a:cubicBezTo>
                    <a:pt x="21" y="43"/>
                    <a:pt x="0" y="53"/>
                    <a:pt x="0" y="59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30" name="Freeform 18"/>
            <p:cNvSpPr>
              <a:spLocks/>
            </p:cNvSpPr>
            <p:nvPr/>
          </p:nvSpPr>
          <p:spPr bwMode="auto">
            <a:xfrm rot="19862054" flipH="1">
              <a:off x="4709" y="288"/>
              <a:ext cx="240" cy="1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84" y="135"/>
                </a:cxn>
                <a:cxn ang="0">
                  <a:pos x="245" y="115"/>
                </a:cxn>
                <a:cxn ang="0">
                  <a:pos x="216" y="55"/>
                </a:cxn>
                <a:cxn ang="0">
                  <a:pos x="173" y="13"/>
                </a:cxn>
                <a:cxn ang="0">
                  <a:pos x="112" y="1"/>
                </a:cxn>
                <a:cxn ang="0">
                  <a:pos x="56" y="17"/>
                </a:cxn>
                <a:cxn ang="0">
                  <a:pos x="26" y="49"/>
                </a:cxn>
                <a:cxn ang="0">
                  <a:pos x="8" y="91"/>
                </a:cxn>
                <a:cxn ang="0">
                  <a:pos x="0" y="139"/>
                </a:cxn>
              </a:cxnLst>
              <a:rect l="0" t="0" r="r" b="b"/>
              <a:pathLst>
                <a:path w="288" h="139">
                  <a:moveTo>
                    <a:pt x="0" y="139"/>
                  </a:moveTo>
                  <a:lnTo>
                    <a:pt x="284" y="135"/>
                  </a:lnTo>
                  <a:cubicBezTo>
                    <a:pt x="288" y="133"/>
                    <a:pt x="258" y="126"/>
                    <a:pt x="245" y="115"/>
                  </a:cubicBezTo>
                  <a:cubicBezTo>
                    <a:pt x="230" y="102"/>
                    <a:pt x="228" y="72"/>
                    <a:pt x="216" y="55"/>
                  </a:cubicBezTo>
                  <a:cubicBezTo>
                    <a:pt x="204" y="38"/>
                    <a:pt x="190" y="22"/>
                    <a:pt x="173" y="13"/>
                  </a:cubicBezTo>
                  <a:cubicBezTo>
                    <a:pt x="156" y="4"/>
                    <a:pt x="131" y="0"/>
                    <a:pt x="112" y="1"/>
                  </a:cubicBezTo>
                  <a:cubicBezTo>
                    <a:pt x="93" y="2"/>
                    <a:pt x="70" y="9"/>
                    <a:pt x="56" y="17"/>
                  </a:cubicBezTo>
                  <a:cubicBezTo>
                    <a:pt x="42" y="27"/>
                    <a:pt x="34" y="35"/>
                    <a:pt x="26" y="49"/>
                  </a:cubicBezTo>
                  <a:cubicBezTo>
                    <a:pt x="22" y="55"/>
                    <a:pt x="11" y="84"/>
                    <a:pt x="8" y="91"/>
                  </a:cubicBezTo>
                  <a:cubicBezTo>
                    <a:pt x="4" y="105"/>
                    <a:pt x="7" y="126"/>
                    <a:pt x="0" y="139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429000" y="4191000"/>
            <a:ext cx="5334000" cy="1409700"/>
          </a:xfrm>
          <a:prstGeom prst="cloudCallout">
            <a:avLst>
              <a:gd name="adj1" fmla="val -17380"/>
              <a:gd name="adj2" fmla="val -15675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A process cell is (in S88 terms) all of the equipment required to make a batch.</a:t>
            </a:r>
          </a:p>
          <a:p>
            <a:pPr algn="ctr"/>
            <a:r>
              <a:rPr lang="en-US" sz="1400">
                <a:latin typeface="Comic Sans MS" pitchFamily="66" charset="0"/>
              </a:rPr>
              <a:t>Process cell classes are ways to visually identify different types of cells.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 autoUpdateAnimBg="0"/>
      <p:bldP spid="3891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952625"/>
            <a:ext cx="55149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4772025" y="1295400"/>
            <a:ext cx="3200400" cy="992188"/>
          </a:xfrm>
          <a:prstGeom prst="wedgeRoundRectCallout">
            <a:avLst>
              <a:gd name="adj1" fmla="val -57935"/>
              <a:gd name="adj2" fmla="val 91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Tahoma" pitchFamily="34" charset="0"/>
              </a:rPr>
              <a:t>Drag and drop a cell class into the workspace to define a cell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010025" y="4495800"/>
            <a:ext cx="4187825" cy="1082675"/>
          </a:xfrm>
          <a:prstGeom prst="cloudCallout">
            <a:avLst>
              <a:gd name="adj1" fmla="val -36394"/>
              <a:gd name="adj2" fmla="val -160264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A process cell can contain multiple batches at the same time.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Drag and Drop Configuration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2438400" cy="4522787"/>
          </a:xfrm>
        </p:spPr>
        <p:txBody>
          <a:bodyPr/>
          <a:lstStyle/>
          <a:p>
            <a:r>
              <a:rPr lang="en-US" sz="1800"/>
              <a:t>Starting an equipment model is a simple process of creating a process cell class and then creating a specific cell</a:t>
            </a:r>
          </a:p>
          <a:p>
            <a:r>
              <a:rPr lang="en-US" sz="1800"/>
              <a:t>Icons represent the process cells, units, and equipment phases</a:t>
            </a:r>
          </a:p>
        </p:txBody>
      </p:sp>
      <p:grpSp>
        <p:nvGrpSpPr>
          <p:cNvPr id="39944" name="Group 8"/>
          <p:cNvGrpSpPr>
            <a:grpSpLocks/>
          </p:cNvGrpSpPr>
          <p:nvPr/>
        </p:nvGrpSpPr>
        <p:grpSpPr bwMode="auto">
          <a:xfrm flipH="1">
            <a:off x="3705225" y="2667000"/>
            <a:ext cx="992188" cy="1962150"/>
            <a:chOff x="1379" y="1402"/>
            <a:chExt cx="625" cy="1236"/>
          </a:xfrm>
        </p:grpSpPr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1489" y="2122"/>
              <a:ext cx="159" cy="516"/>
            </a:xfrm>
            <a:custGeom>
              <a:avLst/>
              <a:gdLst/>
              <a:ahLst/>
              <a:cxnLst>
                <a:cxn ang="0">
                  <a:pos x="241" y="118"/>
                </a:cxn>
                <a:cxn ang="0">
                  <a:pos x="283" y="38"/>
                </a:cxn>
                <a:cxn ang="0">
                  <a:pos x="333" y="0"/>
                </a:cxn>
                <a:cxn ang="0">
                  <a:pos x="392" y="25"/>
                </a:cxn>
                <a:cxn ang="0">
                  <a:pos x="384" y="101"/>
                </a:cxn>
                <a:cxn ang="0">
                  <a:pos x="345" y="155"/>
                </a:cxn>
                <a:cxn ang="0">
                  <a:pos x="270" y="290"/>
                </a:cxn>
                <a:cxn ang="0">
                  <a:pos x="220" y="421"/>
                </a:cxn>
                <a:cxn ang="0">
                  <a:pos x="191" y="560"/>
                </a:cxn>
                <a:cxn ang="0">
                  <a:pos x="194" y="695"/>
                </a:cxn>
                <a:cxn ang="0">
                  <a:pos x="241" y="876"/>
                </a:cxn>
                <a:cxn ang="0">
                  <a:pos x="279" y="1049"/>
                </a:cxn>
                <a:cxn ang="0">
                  <a:pos x="333" y="1124"/>
                </a:cxn>
                <a:cxn ang="0">
                  <a:pos x="329" y="1167"/>
                </a:cxn>
                <a:cxn ang="0">
                  <a:pos x="283" y="1188"/>
                </a:cxn>
                <a:cxn ang="0">
                  <a:pos x="177" y="1204"/>
                </a:cxn>
                <a:cxn ang="0">
                  <a:pos x="102" y="1251"/>
                </a:cxn>
                <a:cxn ang="0">
                  <a:pos x="64" y="1276"/>
                </a:cxn>
                <a:cxn ang="0">
                  <a:pos x="0" y="1217"/>
                </a:cxn>
                <a:cxn ang="0">
                  <a:pos x="13" y="1179"/>
                </a:cxn>
                <a:cxn ang="0">
                  <a:pos x="76" y="1153"/>
                </a:cxn>
                <a:cxn ang="0">
                  <a:pos x="156" y="1141"/>
                </a:cxn>
                <a:cxn ang="0">
                  <a:pos x="232" y="1141"/>
                </a:cxn>
                <a:cxn ang="0">
                  <a:pos x="245" y="1117"/>
                </a:cxn>
                <a:cxn ang="0">
                  <a:pos x="232" y="1074"/>
                </a:cxn>
                <a:cxn ang="0">
                  <a:pos x="168" y="910"/>
                </a:cxn>
                <a:cxn ang="0">
                  <a:pos x="127" y="749"/>
                </a:cxn>
                <a:cxn ang="0">
                  <a:pos x="106" y="632"/>
                </a:cxn>
                <a:cxn ang="0">
                  <a:pos x="102" y="523"/>
                </a:cxn>
                <a:cxn ang="0">
                  <a:pos x="118" y="417"/>
                </a:cxn>
                <a:cxn ang="0">
                  <a:pos x="156" y="308"/>
                </a:cxn>
                <a:cxn ang="0">
                  <a:pos x="215" y="164"/>
                </a:cxn>
                <a:cxn ang="0">
                  <a:pos x="241" y="118"/>
                </a:cxn>
              </a:cxnLst>
              <a:rect l="0" t="0" r="r" b="b"/>
              <a:pathLst>
                <a:path w="392" h="1276">
                  <a:moveTo>
                    <a:pt x="241" y="118"/>
                  </a:moveTo>
                  <a:lnTo>
                    <a:pt x="283" y="38"/>
                  </a:lnTo>
                  <a:lnTo>
                    <a:pt x="333" y="0"/>
                  </a:lnTo>
                  <a:lnTo>
                    <a:pt x="392" y="25"/>
                  </a:lnTo>
                  <a:lnTo>
                    <a:pt x="384" y="101"/>
                  </a:lnTo>
                  <a:lnTo>
                    <a:pt x="345" y="155"/>
                  </a:lnTo>
                  <a:lnTo>
                    <a:pt x="270" y="290"/>
                  </a:lnTo>
                  <a:lnTo>
                    <a:pt x="220" y="421"/>
                  </a:lnTo>
                  <a:lnTo>
                    <a:pt x="191" y="560"/>
                  </a:lnTo>
                  <a:lnTo>
                    <a:pt x="194" y="695"/>
                  </a:lnTo>
                  <a:lnTo>
                    <a:pt x="241" y="876"/>
                  </a:lnTo>
                  <a:lnTo>
                    <a:pt x="279" y="1049"/>
                  </a:lnTo>
                  <a:lnTo>
                    <a:pt x="333" y="1124"/>
                  </a:lnTo>
                  <a:lnTo>
                    <a:pt x="329" y="1167"/>
                  </a:lnTo>
                  <a:lnTo>
                    <a:pt x="283" y="1188"/>
                  </a:lnTo>
                  <a:lnTo>
                    <a:pt x="177" y="1204"/>
                  </a:lnTo>
                  <a:lnTo>
                    <a:pt x="102" y="1251"/>
                  </a:lnTo>
                  <a:lnTo>
                    <a:pt x="64" y="1276"/>
                  </a:lnTo>
                  <a:lnTo>
                    <a:pt x="0" y="1217"/>
                  </a:lnTo>
                  <a:lnTo>
                    <a:pt x="13" y="1179"/>
                  </a:lnTo>
                  <a:lnTo>
                    <a:pt x="76" y="1153"/>
                  </a:lnTo>
                  <a:lnTo>
                    <a:pt x="156" y="1141"/>
                  </a:lnTo>
                  <a:lnTo>
                    <a:pt x="232" y="1141"/>
                  </a:lnTo>
                  <a:lnTo>
                    <a:pt x="245" y="1117"/>
                  </a:lnTo>
                  <a:lnTo>
                    <a:pt x="232" y="1074"/>
                  </a:lnTo>
                  <a:lnTo>
                    <a:pt x="168" y="910"/>
                  </a:lnTo>
                  <a:lnTo>
                    <a:pt x="127" y="749"/>
                  </a:lnTo>
                  <a:lnTo>
                    <a:pt x="106" y="632"/>
                  </a:lnTo>
                  <a:lnTo>
                    <a:pt x="102" y="523"/>
                  </a:lnTo>
                  <a:lnTo>
                    <a:pt x="118" y="417"/>
                  </a:lnTo>
                  <a:lnTo>
                    <a:pt x="156" y="308"/>
                  </a:lnTo>
                  <a:lnTo>
                    <a:pt x="215" y="164"/>
                  </a:lnTo>
                  <a:lnTo>
                    <a:pt x="241" y="118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auto">
            <a:xfrm>
              <a:off x="1379" y="1795"/>
              <a:ext cx="252" cy="414"/>
            </a:xfrm>
            <a:custGeom>
              <a:avLst/>
              <a:gdLst/>
              <a:ahLst/>
              <a:cxnLst>
                <a:cxn ang="0">
                  <a:pos x="329" y="153"/>
                </a:cxn>
                <a:cxn ang="0">
                  <a:pos x="393" y="89"/>
                </a:cxn>
                <a:cxn ang="0">
                  <a:pos x="481" y="26"/>
                </a:cxn>
                <a:cxn ang="0">
                  <a:pos x="544" y="0"/>
                </a:cxn>
                <a:cxn ang="0">
                  <a:pos x="620" y="5"/>
                </a:cxn>
                <a:cxn ang="0">
                  <a:pos x="620" y="64"/>
                </a:cxn>
                <a:cxn ang="0">
                  <a:pos x="582" y="115"/>
                </a:cxn>
                <a:cxn ang="0">
                  <a:pos x="511" y="153"/>
                </a:cxn>
                <a:cxn ang="0">
                  <a:pos x="334" y="233"/>
                </a:cxn>
                <a:cxn ang="0">
                  <a:pos x="164" y="330"/>
                </a:cxn>
                <a:cxn ang="0">
                  <a:pos x="93" y="354"/>
                </a:cxn>
                <a:cxn ang="0">
                  <a:pos x="68" y="392"/>
                </a:cxn>
                <a:cxn ang="0">
                  <a:pos x="93" y="431"/>
                </a:cxn>
                <a:cxn ang="0">
                  <a:pos x="240" y="573"/>
                </a:cxn>
                <a:cxn ang="0">
                  <a:pos x="308" y="620"/>
                </a:cxn>
                <a:cxn ang="0">
                  <a:pos x="409" y="700"/>
                </a:cxn>
                <a:cxn ang="0">
                  <a:pos x="511" y="776"/>
                </a:cxn>
                <a:cxn ang="0">
                  <a:pos x="506" y="814"/>
                </a:cxn>
                <a:cxn ang="0">
                  <a:pos x="430" y="826"/>
                </a:cxn>
                <a:cxn ang="0">
                  <a:pos x="316" y="826"/>
                </a:cxn>
                <a:cxn ang="0">
                  <a:pos x="245" y="864"/>
                </a:cxn>
                <a:cxn ang="0">
                  <a:pos x="219" y="962"/>
                </a:cxn>
                <a:cxn ang="0">
                  <a:pos x="219" y="1012"/>
                </a:cxn>
                <a:cxn ang="0">
                  <a:pos x="190" y="1024"/>
                </a:cxn>
                <a:cxn ang="0">
                  <a:pos x="143" y="979"/>
                </a:cxn>
                <a:cxn ang="0">
                  <a:pos x="152" y="898"/>
                </a:cxn>
                <a:cxn ang="0">
                  <a:pos x="194" y="839"/>
                </a:cxn>
                <a:cxn ang="0">
                  <a:pos x="278" y="788"/>
                </a:cxn>
                <a:cxn ang="0">
                  <a:pos x="371" y="764"/>
                </a:cxn>
                <a:cxn ang="0">
                  <a:pos x="379" y="738"/>
                </a:cxn>
                <a:cxn ang="0">
                  <a:pos x="334" y="687"/>
                </a:cxn>
                <a:cxn ang="0">
                  <a:pos x="139" y="561"/>
                </a:cxn>
                <a:cxn ang="0">
                  <a:pos x="80" y="510"/>
                </a:cxn>
                <a:cxn ang="0">
                  <a:pos x="25" y="443"/>
                </a:cxn>
                <a:cxn ang="0">
                  <a:pos x="0" y="367"/>
                </a:cxn>
                <a:cxn ang="0">
                  <a:pos x="16" y="321"/>
                </a:cxn>
                <a:cxn ang="0">
                  <a:pos x="114" y="292"/>
                </a:cxn>
                <a:cxn ang="0">
                  <a:pos x="232" y="241"/>
                </a:cxn>
                <a:cxn ang="0">
                  <a:pos x="308" y="190"/>
                </a:cxn>
                <a:cxn ang="0">
                  <a:pos x="329" y="153"/>
                </a:cxn>
              </a:cxnLst>
              <a:rect l="0" t="0" r="r" b="b"/>
              <a:pathLst>
                <a:path w="620" h="1024">
                  <a:moveTo>
                    <a:pt x="329" y="153"/>
                  </a:moveTo>
                  <a:lnTo>
                    <a:pt x="393" y="89"/>
                  </a:lnTo>
                  <a:lnTo>
                    <a:pt x="481" y="26"/>
                  </a:lnTo>
                  <a:lnTo>
                    <a:pt x="544" y="0"/>
                  </a:lnTo>
                  <a:lnTo>
                    <a:pt x="620" y="5"/>
                  </a:lnTo>
                  <a:lnTo>
                    <a:pt x="620" y="64"/>
                  </a:lnTo>
                  <a:lnTo>
                    <a:pt x="582" y="115"/>
                  </a:lnTo>
                  <a:lnTo>
                    <a:pt x="511" y="153"/>
                  </a:lnTo>
                  <a:lnTo>
                    <a:pt x="334" y="233"/>
                  </a:lnTo>
                  <a:lnTo>
                    <a:pt x="164" y="330"/>
                  </a:lnTo>
                  <a:lnTo>
                    <a:pt x="93" y="354"/>
                  </a:lnTo>
                  <a:lnTo>
                    <a:pt x="68" y="392"/>
                  </a:lnTo>
                  <a:lnTo>
                    <a:pt x="93" y="431"/>
                  </a:lnTo>
                  <a:lnTo>
                    <a:pt x="240" y="573"/>
                  </a:lnTo>
                  <a:lnTo>
                    <a:pt x="308" y="620"/>
                  </a:lnTo>
                  <a:lnTo>
                    <a:pt x="409" y="700"/>
                  </a:lnTo>
                  <a:lnTo>
                    <a:pt x="511" y="776"/>
                  </a:lnTo>
                  <a:lnTo>
                    <a:pt x="506" y="814"/>
                  </a:lnTo>
                  <a:lnTo>
                    <a:pt x="430" y="826"/>
                  </a:lnTo>
                  <a:lnTo>
                    <a:pt x="316" y="826"/>
                  </a:lnTo>
                  <a:lnTo>
                    <a:pt x="245" y="864"/>
                  </a:lnTo>
                  <a:lnTo>
                    <a:pt x="219" y="962"/>
                  </a:lnTo>
                  <a:lnTo>
                    <a:pt x="219" y="1012"/>
                  </a:lnTo>
                  <a:lnTo>
                    <a:pt x="190" y="1024"/>
                  </a:lnTo>
                  <a:lnTo>
                    <a:pt x="143" y="979"/>
                  </a:lnTo>
                  <a:lnTo>
                    <a:pt x="152" y="898"/>
                  </a:lnTo>
                  <a:lnTo>
                    <a:pt x="194" y="839"/>
                  </a:lnTo>
                  <a:lnTo>
                    <a:pt x="278" y="788"/>
                  </a:lnTo>
                  <a:lnTo>
                    <a:pt x="371" y="764"/>
                  </a:lnTo>
                  <a:lnTo>
                    <a:pt x="379" y="738"/>
                  </a:lnTo>
                  <a:lnTo>
                    <a:pt x="334" y="687"/>
                  </a:lnTo>
                  <a:lnTo>
                    <a:pt x="139" y="561"/>
                  </a:lnTo>
                  <a:lnTo>
                    <a:pt x="80" y="510"/>
                  </a:lnTo>
                  <a:lnTo>
                    <a:pt x="25" y="443"/>
                  </a:lnTo>
                  <a:lnTo>
                    <a:pt x="0" y="367"/>
                  </a:lnTo>
                  <a:lnTo>
                    <a:pt x="16" y="321"/>
                  </a:lnTo>
                  <a:lnTo>
                    <a:pt x="114" y="292"/>
                  </a:lnTo>
                  <a:lnTo>
                    <a:pt x="232" y="241"/>
                  </a:lnTo>
                  <a:lnTo>
                    <a:pt x="308" y="190"/>
                  </a:lnTo>
                  <a:lnTo>
                    <a:pt x="329" y="153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auto">
            <a:xfrm>
              <a:off x="1584" y="1776"/>
              <a:ext cx="175" cy="397"/>
            </a:xfrm>
            <a:custGeom>
              <a:avLst/>
              <a:gdLst/>
              <a:ahLst/>
              <a:cxnLst>
                <a:cxn ang="0">
                  <a:pos x="92" y="75"/>
                </a:cxn>
                <a:cxn ang="0">
                  <a:pos x="130" y="12"/>
                </a:cxn>
                <a:cxn ang="0">
                  <a:pos x="177" y="0"/>
                </a:cxn>
                <a:cxn ang="0">
                  <a:pos x="241" y="0"/>
                </a:cxn>
                <a:cxn ang="0">
                  <a:pos x="321" y="45"/>
                </a:cxn>
                <a:cxn ang="0">
                  <a:pos x="371" y="147"/>
                </a:cxn>
                <a:cxn ang="0">
                  <a:pos x="409" y="278"/>
                </a:cxn>
                <a:cxn ang="0">
                  <a:pos x="431" y="412"/>
                </a:cxn>
                <a:cxn ang="0">
                  <a:pos x="431" y="594"/>
                </a:cxn>
                <a:cxn ang="0">
                  <a:pos x="384" y="791"/>
                </a:cxn>
                <a:cxn ang="0">
                  <a:pos x="317" y="908"/>
                </a:cxn>
                <a:cxn ang="0">
                  <a:pos x="227" y="967"/>
                </a:cxn>
                <a:cxn ang="0">
                  <a:pos x="143" y="981"/>
                </a:cxn>
                <a:cxn ang="0">
                  <a:pos x="80" y="943"/>
                </a:cxn>
                <a:cxn ang="0">
                  <a:pos x="29" y="896"/>
                </a:cxn>
                <a:cxn ang="0">
                  <a:pos x="16" y="821"/>
                </a:cxn>
                <a:cxn ang="0">
                  <a:pos x="0" y="677"/>
                </a:cxn>
                <a:cxn ang="0">
                  <a:pos x="12" y="500"/>
                </a:cxn>
                <a:cxn ang="0">
                  <a:pos x="50" y="316"/>
                </a:cxn>
                <a:cxn ang="0">
                  <a:pos x="75" y="184"/>
                </a:cxn>
                <a:cxn ang="0">
                  <a:pos x="92" y="75"/>
                </a:cxn>
              </a:cxnLst>
              <a:rect l="0" t="0" r="r" b="b"/>
              <a:pathLst>
                <a:path w="431" h="981">
                  <a:moveTo>
                    <a:pt x="92" y="75"/>
                  </a:moveTo>
                  <a:lnTo>
                    <a:pt x="130" y="12"/>
                  </a:lnTo>
                  <a:lnTo>
                    <a:pt x="177" y="0"/>
                  </a:lnTo>
                  <a:lnTo>
                    <a:pt x="241" y="0"/>
                  </a:lnTo>
                  <a:lnTo>
                    <a:pt x="321" y="45"/>
                  </a:lnTo>
                  <a:lnTo>
                    <a:pt x="371" y="147"/>
                  </a:lnTo>
                  <a:lnTo>
                    <a:pt x="409" y="278"/>
                  </a:lnTo>
                  <a:lnTo>
                    <a:pt x="431" y="412"/>
                  </a:lnTo>
                  <a:lnTo>
                    <a:pt x="431" y="594"/>
                  </a:lnTo>
                  <a:lnTo>
                    <a:pt x="384" y="791"/>
                  </a:lnTo>
                  <a:lnTo>
                    <a:pt x="317" y="908"/>
                  </a:lnTo>
                  <a:lnTo>
                    <a:pt x="227" y="967"/>
                  </a:lnTo>
                  <a:lnTo>
                    <a:pt x="143" y="981"/>
                  </a:lnTo>
                  <a:lnTo>
                    <a:pt x="80" y="943"/>
                  </a:lnTo>
                  <a:lnTo>
                    <a:pt x="29" y="896"/>
                  </a:lnTo>
                  <a:lnTo>
                    <a:pt x="16" y="821"/>
                  </a:lnTo>
                  <a:lnTo>
                    <a:pt x="0" y="677"/>
                  </a:lnTo>
                  <a:lnTo>
                    <a:pt x="12" y="500"/>
                  </a:lnTo>
                  <a:lnTo>
                    <a:pt x="50" y="316"/>
                  </a:lnTo>
                  <a:lnTo>
                    <a:pt x="75" y="184"/>
                  </a:lnTo>
                  <a:lnTo>
                    <a:pt x="92" y="75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1631" y="2121"/>
              <a:ext cx="103" cy="517"/>
            </a:xfrm>
            <a:custGeom>
              <a:avLst/>
              <a:gdLst/>
              <a:ahLst/>
              <a:cxnLst>
                <a:cxn ang="0">
                  <a:pos x="122" y="226"/>
                </a:cxn>
                <a:cxn ang="0">
                  <a:pos x="87" y="143"/>
                </a:cxn>
                <a:cxn ang="0">
                  <a:pos x="87" y="50"/>
                </a:cxn>
                <a:cxn ang="0">
                  <a:pos x="134" y="0"/>
                </a:cxn>
                <a:cxn ang="0">
                  <a:pos x="188" y="25"/>
                </a:cxn>
                <a:cxn ang="0">
                  <a:pos x="226" y="113"/>
                </a:cxn>
                <a:cxn ang="0">
                  <a:pos x="247" y="264"/>
                </a:cxn>
                <a:cxn ang="0">
                  <a:pos x="252" y="454"/>
                </a:cxn>
                <a:cxn ang="0">
                  <a:pos x="238" y="618"/>
                </a:cxn>
                <a:cxn ang="0">
                  <a:pos x="214" y="795"/>
                </a:cxn>
                <a:cxn ang="0">
                  <a:pos x="214" y="1009"/>
                </a:cxn>
                <a:cxn ang="0">
                  <a:pos x="247" y="1098"/>
                </a:cxn>
                <a:cxn ang="0">
                  <a:pos x="235" y="1140"/>
                </a:cxn>
                <a:cxn ang="0">
                  <a:pos x="176" y="1153"/>
                </a:cxn>
                <a:cxn ang="0">
                  <a:pos x="113" y="1212"/>
                </a:cxn>
                <a:cxn ang="0">
                  <a:pos x="83" y="1262"/>
                </a:cxn>
                <a:cxn ang="0">
                  <a:pos x="12" y="1280"/>
                </a:cxn>
                <a:cxn ang="0">
                  <a:pos x="0" y="1224"/>
                </a:cxn>
                <a:cxn ang="0">
                  <a:pos x="24" y="1178"/>
                </a:cxn>
                <a:cxn ang="0">
                  <a:pos x="113" y="1140"/>
                </a:cxn>
                <a:cxn ang="0">
                  <a:pos x="176" y="1111"/>
                </a:cxn>
                <a:cxn ang="0">
                  <a:pos x="197" y="1085"/>
                </a:cxn>
                <a:cxn ang="0">
                  <a:pos x="172" y="1014"/>
                </a:cxn>
                <a:cxn ang="0">
                  <a:pos x="151" y="870"/>
                </a:cxn>
                <a:cxn ang="0">
                  <a:pos x="146" y="698"/>
                </a:cxn>
                <a:cxn ang="0">
                  <a:pos x="151" y="584"/>
                </a:cxn>
                <a:cxn ang="0">
                  <a:pos x="158" y="429"/>
                </a:cxn>
                <a:cxn ang="0">
                  <a:pos x="146" y="290"/>
                </a:cxn>
                <a:cxn ang="0">
                  <a:pos x="122" y="226"/>
                </a:cxn>
              </a:cxnLst>
              <a:rect l="0" t="0" r="r" b="b"/>
              <a:pathLst>
                <a:path w="252" h="1280">
                  <a:moveTo>
                    <a:pt x="122" y="226"/>
                  </a:moveTo>
                  <a:lnTo>
                    <a:pt x="87" y="143"/>
                  </a:lnTo>
                  <a:lnTo>
                    <a:pt x="87" y="50"/>
                  </a:lnTo>
                  <a:lnTo>
                    <a:pt x="134" y="0"/>
                  </a:lnTo>
                  <a:lnTo>
                    <a:pt x="188" y="25"/>
                  </a:lnTo>
                  <a:lnTo>
                    <a:pt x="226" y="113"/>
                  </a:lnTo>
                  <a:lnTo>
                    <a:pt x="247" y="264"/>
                  </a:lnTo>
                  <a:lnTo>
                    <a:pt x="252" y="454"/>
                  </a:lnTo>
                  <a:lnTo>
                    <a:pt x="238" y="618"/>
                  </a:lnTo>
                  <a:lnTo>
                    <a:pt x="214" y="795"/>
                  </a:lnTo>
                  <a:lnTo>
                    <a:pt x="214" y="1009"/>
                  </a:lnTo>
                  <a:lnTo>
                    <a:pt x="247" y="1098"/>
                  </a:lnTo>
                  <a:lnTo>
                    <a:pt x="235" y="1140"/>
                  </a:lnTo>
                  <a:lnTo>
                    <a:pt x="176" y="1153"/>
                  </a:lnTo>
                  <a:lnTo>
                    <a:pt x="113" y="1212"/>
                  </a:lnTo>
                  <a:lnTo>
                    <a:pt x="83" y="1262"/>
                  </a:lnTo>
                  <a:lnTo>
                    <a:pt x="12" y="1280"/>
                  </a:lnTo>
                  <a:lnTo>
                    <a:pt x="0" y="1224"/>
                  </a:lnTo>
                  <a:lnTo>
                    <a:pt x="24" y="1178"/>
                  </a:lnTo>
                  <a:lnTo>
                    <a:pt x="113" y="1140"/>
                  </a:lnTo>
                  <a:lnTo>
                    <a:pt x="176" y="1111"/>
                  </a:lnTo>
                  <a:lnTo>
                    <a:pt x="197" y="1085"/>
                  </a:lnTo>
                  <a:lnTo>
                    <a:pt x="172" y="1014"/>
                  </a:lnTo>
                  <a:lnTo>
                    <a:pt x="151" y="870"/>
                  </a:lnTo>
                  <a:lnTo>
                    <a:pt x="146" y="698"/>
                  </a:lnTo>
                  <a:lnTo>
                    <a:pt x="151" y="584"/>
                  </a:lnTo>
                  <a:lnTo>
                    <a:pt x="158" y="429"/>
                  </a:lnTo>
                  <a:lnTo>
                    <a:pt x="146" y="290"/>
                  </a:lnTo>
                  <a:lnTo>
                    <a:pt x="122" y="226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auto">
            <a:xfrm>
              <a:off x="1518" y="1507"/>
              <a:ext cx="207" cy="269"/>
            </a:xfrm>
            <a:custGeom>
              <a:avLst/>
              <a:gdLst/>
              <a:ahLst/>
              <a:cxnLst>
                <a:cxn ang="0">
                  <a:pos x="184" y="556"/>
                </a:cxn>
                <a:cxn ang="0">
                  <a:pos x="223" y="640"/>
                </a:cxn>
                <a:cxn ang="0">
                  <a:pos x="311" y="666"/>
                </a:cxn>
                <a:cxn ang="0">
                  <a:pos x="387" y="657"/>
                </a:cxn>
                <a:cxn ang="0">
                  <a:pos x="450" y="603"/>
                </a:cxn>
                <a:cxn ang="0">
                  <a:pos x="500" y="493"/>
                </a:cxn>
                <a:cxn ang="0">
                  <a:pos x="505" y="362"/>
                </a:cxn>
                <a:cxn ang="0">
                  <a:pos x="488" y="248"/>
                </a:cxn>
                <a:cxn ang="0">
                  <a:pos x="417" y="121"/>
                </a:cxn>
                <a:cxn ang="0">
                  <a:pos x="365" y="62"/>
                </a:cxn>
                <a:cxn ang="0">
                  <a:pos x="311" y="25"/>
                </a:cxn>
                <a:cxn ang="0">
                  <a:pos x="261" y="0"/>
                </a:cxn>
                <a:cxn ang="0">
                  <a:pos x="172" y="8"/>
                </a:cxn>
                <a:cxn ang="0">
                  <a:pos x="125" y="84"/>
                </a:cxn>
                <a:cxn ang="0">
                  <a:pos x="101" y="164"/>
                </a:cxn>
                <a:cxn ang="0">
                  <a:pos x="101" y="291"/>
                </a:cxn>
                <a:cxn ang="0">
                  <a:pos x="122" y="413"/>
                </a:cxn>
                <a:cxn ang="0">
                  <a:pos x="146" y="480"/>
                </a:cxn>
                <a:cxn ang="0">
                  <a:pos x="7" y="581"/>
                </a:cxn>
                <a:cxn ang="0">
                  <a:pos x="0" y="619"/>
                </a:cxn>
                <a:cxn ang="0">
                  <a:pos x="21" y="640"/>
                </a:cxn>
                <a:cxn ang="0">
                  <a:pos x="172" y="527"/>
                </a:cxn>
                <a:cxn ang="0">
                  <a:pos x="184" y="556"/>
                </a:cxn>
              </a:cxnLst>
              <a:rect l="0" t="0" r="r" b="b"/>
              <a:pathLst>
                <a:path w="505" h="666">
                  <a:moveTo>
                    <a:pt x="184" y="556"/>
                  </a:moveTo>
                  <a:lnTo>
                    <a:pt x="223" y="640"/>
                  </a:lnTo>
                  <a:lnTo>
                    <a:pt x="311" y="666"/>
                  </a:lnTo>
                  <a:lnTo>
                    <a:pt x="387" y="657"/>
                  </a:lnTo>
                  <a:lnTo>
                    <a:pt x="450" y="603"/>
                  </a:lnTo>
                  <a:lnTo>
                    <a:pt x="500" y="493"/>
                  </a:lnTo>
                  <a:lnTo>
                    <a:pt x="505" y="362"/>
                  </a:lnTo>
                  <a:lnTo>
                    <a:pt x="488" y="248"/>
                  </a:lnTo>
                  <a:lnTo>
                    <a:pt x="417" y="121"/>
                  </a:lnTo>
                  <a:lnTo>
                    <a:pt x="365" y="62"/>
                  </a:lnTo>
                  <a:lnTo>
                    <a:pt x="311" y="25"/>
                  </a:lnTo>
                  <a:lnTo>
                    <a:pt x="261" y="0"/>
                  </a:lnTo>
                  <a:lnTo>
                    <a:pt x="172" y="8"/>
                  </a:lnTo>
                  <a:lnTo>
                    <a:pt x="125" y="84"/>
                  </a:lnTo>
                  <a:lnTo>
                    <a:pt x="101" y="164"/>
                  </a:lnTo>
                  <a:lnTo>
                    <a:pt x="101" y="291"/>
                  </a:lnTo>
                  <a:lnTo>
                    <a:pt x="122" y="413"/>
                  </a:lnTo>
                  <a:lnTo>
                    <a:pt x="146" y="480"/>
                  </a:lnTo>
                  <a:lnTo>
                    <a:pt x="7" y="581"/>
                  </a:lnTo>
                  <a:lnTo>
                    <a:pt x="0" y="619"/>
                  </a:lnTo>
                  <a:lnTo>
                    <a:pt x="21" y="640"/>
                  </a:lnTo>
                  <a:lnTo>
                    <a:pt x="172" y="527"/>
                  </a:lnTo>
                  <a:lnTo>
                    <a:pt x="184" y="556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auto">
            <a:xfrm rot="20151901" flipH="1">
              <a:off x="1455" y="1481"/>
              <a:ext cx="265" cy="141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84" y="135"/>
                </a:cxn>
                <a:cxn ang="0">
                  <a:pos x="245" y="115"/>
                </a:cxn>
                <a:cxn ang="0">
                  <a:pos x="216" y="55"/>
                </a:cxn>
                <a:cxn ang="0">
                  <a:pos x="173" y="13"/>
                </a:cxn>
                <a:cxn ang="0">
                  <a:pos x="112" y="1"/>
                </a:cxn>
                <a:cxn ang="0">
                  <a:pos x="56" y="17"/>
                </a:cxn>
                <a:cxn ang="0">
                  <a:pos x="26" y="49"/>
                </a:cxn>
                <a:cxn ang="0">
                  <a:pos x="8" y="91"/>
                </a:cxn>
                <a:cxn ang="0">
                  <a:pos x="0" y="139"/>
                </a:cxn>
              </a:cxnLst>
              <a:rect l="0" t="0" r="r" b="b"/>
              <a:pathLst>
                <a:path w="288" h="139">
                  <a:moveTo>
                    <a:pt x="0" y="139"/>
                  </a:moveTo>
                  <a:lnTo>
                    <a:pt x="284" y="135"/>
                  </a:lnTo>
                  <a:cubicBezTo>
                    <a:pt x="288" y="133"/>
                    <a:pt x="258" y="126"/>
                    <a:pt x="245" y="115"/>
                  </a:cubicBezTo>
                  <a:cubicBezTo>
                    <a:pt x="230" y="102"/>
                    <a:pt x="228" y="72"/>
                    <a:pt x="216" y="55"/>
                  </a:cubicBezTo>
                  <a:cubicBezTo>
                    <a:pt x="204" y="38"/>
                    <a:pt x="190" y="22"/>
                    <a:pt x="173" y="13"/>
                  </a:cubicBezTo>
                  <a:cubicBezTo>
                    <a:pt x="156" y="4"/>
                    <a:pt x="131" y="0"/>
                    <a:pt x="112" y="1"/>
                  </a:cubicBezTo>
                  <a:cubicBezTo>
                    <a:pt x="93" y="2"/>
                    <a:pt x="70" y="9"/>
                    <a:pt x="56" y="17"/>
                  </a:cubicBezTo>
                  <a:cubicBezTo>
                    <a:pt x="42" y="27"/>
                    <a:pt x="34" y="35"/>
                    <a:pt x="26" y="49"/>
                  </a:cubicBezTo>
                  <a:cubicBezTo>
                    <a:pt x="22" y="55"/>
                    <a:pt x="11" y="84"/>
                    <a:pt x="8" y="91"/>
                  </a:cubicBezTo>
                  <a:cubicBezTo>
                    <a:pt x="4" y="105"/>
                    <a:pt x="7" y="126"/>
                    <a:pt x="0" y="139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auto">
            <a:xfrm>
              <a:off x="1594" y="1402"/>
              <a:ext cx="410" cy="450"/>
            </a:xfrm>
            <a:custGeom>
              <a:avLst/>
              <a:gdLst/>
              <a:ahLst/>
              <a:cxnLst>
                <a:cxn ang="0">
                  <a:pos x="669" y="771"/>
                </a:cxn>
                <a:cxn ang="0">
                  <a:pos x="619" y="821"/>
                </a:cxn>
                <a:cxn ang="0">
                  <a:pos x="513" y="884"/>
                </a:cxn>
                <a:cxn ang="0">
                  <a:pos x="417" y="922"/>
                </a:cxn>
                <a:cxn ang="0">
                  <a:pos x="350" y="960"/>
                </a:cxn>
                <a:cxn ang="0">
                  <a:pos x="286" y="1011"/>
                </a:cxn>
                <a:cxn ang="0">
                  <a:pos x="278" y="1099"/>
                </a:cxn>
                <a:cxn ang="0">
                  <a:pos x="341" y="1115"/>
                </a:cxn>
                <a:cxn ang="0">
                  <a:pos x="501" y="1023"/>
                </a:cxn>
                <a:cxn ang="0">
                  <a:pos x="619" y="914"/>
                </a:cxn>
                <a:cxn ang="0">
                  <a:pos x="758" y="775"/>
                </a:cxn>
                <a:cxn ang="0">
                  <a:pos x="871" y="686"/>
                </a:cxn>
                <a:cxn ang="0">
                  <a:pos x="968" y="619"/>
                </a:cxn>
                <a:cxn ang="0">
                  <a:pos x="1006" y="585"/>
                </a:cxn>
                <a:cxn ang="0">
                  <a:pos x="993" y="544"/>
                </a:cxn>
                <a:cxn ang="0">
                  <a:pos x="947" y="485"/>
                </a:cxn>
                <a:cxn ang="0">
                  <a:pos x="779" y="392"/>
                </a:cxn>
                <a:cxn ang="0">
                  <a:pos x="619" y="308"/>
                </a:cxn>
                <a:cxn ang="0">
                  <a:pos x="425" y="219"/>
                </a:cxn>
                <a:cxn ang="0">
                  <a:pos x="353" y="169"/>
                </a:cxn>
                <a:cxn ang="0">
                  <a:pos x="278" y="101"/>
                </a:cxn>
                <a:cxn ang="0">
                  <a:pos x="202" y="26"/>
                </a:cxn>
                <a:cxn ang="0">
                  <a:pos x="134" y="0"/>
                </a:cxn>
                <a:cxn ang="0">
                  <a:pos x="0" y="94"/>
                </a:cxn>
                <a:cxn ang="0">
                  <a:pos x="9" y="181"/>
                </a:cxn>
                <a:cxn ang="0">
                  <a:pos x="34" y="215"/>
                </a:cxn>
                <a:cxn ang="0">
                  <a:pos x="101" y="202"/>
                </a:cxn>
                <a:cxn ang="0">
                  <a:pos x="89" y="165"/>
                </a:cxn>
                <a:cxn ang="0">
                  <a:pos x="63" y="151"/>
                </a:cxn>
                <a:cxn ang="0">
                  <a:pos x="51" y="106"/>
                </a:cxn>
                <a:cxn ang="0">
                  <a:pos x="126" y="56"/>
                </a:cxn>
                <a:cxn ang="0">
                  <a:pos x="190" y="106"/>
                </a:cxn>
                <a:cxn ang="0">
                  <a:pos x="190" y="151"/>
                </a:cxn>
                <a:cxn ang="0">
                  <a:pos x="164" y="207"/>
                </a:cxn>
                <a:cxn ang="0">
                  <a:pos x="185" y="245"/>
                </a:cxn>
                <a:cxn ang="0">
                  <a:pos x="311" y="278"/>
                </a:cxn>
                <a:cxn ang="0">
                  <a:pos x="362" y="231"/>
                </a:cxn>
                <a:cxn ang="0">
                  <a:pos x="530" y="333"/>
                </a:cxn>
                <a:cxn ang="0">
                  <a:pos x="669" y="396"/>
                </a:cxn>
                <a:cxn ang="0">
                  <a:pos x="746" y="434"/>
                </a:cxn>
                <a:cxn ang="0">
                  <a:pos x="821" y="472"/>
                </a:cxn>
                <a:cxn ang="0">
                  <a:pos x="880" y="523"/>
                </a:cxn>
                <a:cxn ang="0">
                  <a:pos x="918" y="573"/>
                </a:cxn>
                <a:cxn ang="0">
                  <a:pos x="883" y="610"/>
                </a:cxn>
                <a:cxn ang="0">
                  <a:pos x="803" y="662"/>
                </a:cxn>
                <a:cxn ang="0">
                  <a:pos x="720" y="719"/>
                </a:cxn>
                <a:cxn ang="0">
                  <a:pos x="669" y="771"/>
                </a:cxn>
              </a:cxnLst>
              <a:rect l="0" t="0" r="r" b="b"/>
              <a:pathLst>
                <a:path w="1006" h="1115">
                  <a:moveTo>
                    <a:pt x="669" y="771"/>
                  </a:moveTo>
                  <a:lnTo>
                    <a:pt x="619" y="821"/>
                  </a:lnTo>
                  <a:lnTo>
                    <a:pt x="513" y="884"/>
                  </a:lnTo>
                  <a:lnTo>
                    <a:pt x="417" y="922"/>
                  </a:lnTo>
                  <a:lnTo>
                    <a:pt x="350" y="960"/>
                  </a:lnTo>
                  <a:lnTo>
                    <a:pt x="286" y="1011"/>
                  </a:lnTo>
                  <a:lnTo>
                    <a:pt x="278" y="1099"/>
                  </a:lnTo>
                  <a:lnTo>
                    <a:pt x="341" y="1115"/>
                  </a:lnTo>
                  <a:lnTo>
                    <a:pt x="501" y="1023"/>
                  </a:lnTo>
                  <a:lnTo>
                    <a:pt x="619" y="914"/>
                  </a:lnTo>
                  <a:lnTo>
                    <a:pt x="758" y="775"/>
                  </a:lnTo>
                  <a:lnTo>
                    <a:pt x="871" y="686"/>
                  </a:lnTo>
                  <a:lnTo>
                    <a:pt x="968" y="619"/>
                  </a:lnTo>
                  <a:lnTo>
                    <a:pt x="1006" y="585"/>
                  </a:lnTo>
                  <a:lnTo>
                    <a:pt x="993" y="544"/>
                  </a:lnTo>
                  <a:lnTo>
                    <a:pt x="947" y="485"/>
                  </a:lnTo>
                  <a:lnTo>
                    <a:pt x="779" y="392"/>
                  </a:lnTo>
                  <a:lnTo>
                    <a:pt x="619" y="308"/>
                  </a:lnTo>
                  <a:lnTo>
                    <a:pt x="425" y="219"/>
                  </a:lnTo>
                  <a:lnTo>
                    <a:pt x="353" y="169"/>
                  </a:lnTo>
                  <a:lnTo>
                    <a:pt x="278" y="101"/>
                  </a:lnTo>
                  <a:lnTo>
                    <a:pt x="202" y="26"/>
                  </a:lnTo>
                  <a:lnTo>
                    <a:pt x="134" y="0"/>
                  </a:lnTo>
                  <a:lnTo>
                    <a:pt x="0" y="94"/>
                  </a:lnTo>
                  <a:lnTo>
                    <a:pt x="9" y="181"/>
                  </a:lnTo>
                  <a:lnTo>
                    <a:pt x="34" y="215"/>
                  </a:lnTo>
                  <a:lnTo>
                    <a:pt x="101" y="202"/>
                  </a:lnTo>
                  <a:lnTo>
                    <a:pt x="89" y="165"/>
                  </a:lnTo>
                  <a:lnTo>
                    <a:pt x="63" y="151"/>
                  </a:lnTo>
                  <a:lnTo>
                    <a:pt x="51" y="106"/>
                  </a:lnTo>
                  <a:lnTo>
                    <a:pt x="126" y="56"/>
                  </a:lnTo>
                  <a:lnTo>
                    <a:pt x="190" y="106"/>
                  </a:lnTo>
                  <a:lnTo>
                    <a:pt x="190" y="151"/>
                  </a:lnTo>
                  <a:lnTo>
                    <a:pt x="164" y="207"/>
                  </a:lnTo>
                  <a:lnTo>
                    <a:pt x="185" y="245"/>
                  </a:lnTo>
                  <a:lnTo>
                    <a:pt x="311" y="278"/>
                  </a:lnTo>
                  <a:lnTo>
                    <a:pt x="362" y="231"/>
                  </a:lnTo>
                  <a:lnTo>
                    <a:pt x="530" y="333"/>
                  </a:lnTo>
                  <a:lnTo>
                    <a:pt x="669" y="396"/>
                  </a:lnTo>
                  <a:lnTo>
                    <a:pt x="746" y="434"/>
                  </a:lnTo>
                  <a:lnTo>
                    <a:pt x="821" y="472"/>
                  </a:lnTo>
                  <a:lnTo>
                    <a:pt x="880" y="523"/>
                  </a:lnTo>
                  <a:lnTo>
                    <a:pt x="918" y="573"/>
                  </a:lnTo>
                  <a:lnTo>
                    <a:pt x="883" y="610"/>
                  </a:lnTo>
                  <a:lnTo>
                    <a:pt x="803" y="662"/>
                  </a:lnTo>
                  <a:lnTo>
                    <a:pt x="720" y="719"/>
                  </a:lnTo>
                  <a:lnTo>
                    <a:pt x="669" y="771"/>
                  </a:lnTo>
                  <a:close/>
                </a:path>
              </a:pathLst>
            </a:cu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auto">
            <a:xfrm>
              <a:off x="1551" y="1594"/>
              <a:ext cx="138" cy="8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" y="89"/>
                </a:cxn>
                <a:cxn ang="0">
                  <a:pos x="63" y="86"/>
                </a:cxn>
                <a:cxn ang="0">
                  <a:pos x="78" y="41"/>
                </a:cxn>
                <a:cxn ang="0">
                  <a:pos x="114" y="23"/>
                </a:cxn>
                <a:cxn ang="0">
                  <a:pos x="132" y="11"/>
                </a:cxn>
                <a:cxn ang="0">
                  <a:pos x="135" y="2"/>
                </a:cxn>
                <a:cxn ang="0">
                  <a:pos x="108" y="11"/>
                </a:cxn>
                <a:cxn ang="0">
                  <a:pos x="27" y="41"/>
                </a:cxn>
                <a:cxn ang="0">
                  <a:pos x="0" y="59"/>
                </a:cxn>
              </a:cxnLst>
              <a:rect l="0" t="0" r="r" b="b"/>
              <a:pathLst>
                <a:path w="138" h="89">
                  <a:moveTo>
                    <a:pt x="0" y="59"/>
                  </a:moveTo>
                  <a:cubicBezTo>
                    <a:pt x="7" y="79"/>
                    <a:pt x="5" y="85"/>
                    <a:pt x="27" y="89"/>
                  </a:cubicBezTo>
                  <a:cubicBezTo>
                    <a:pt x="39" y="88"/>
                    <a:pt x="51" y="89"/>
                    <a:pt x="63" y="86"/>
                  </a:cubicBezTo>
                  <a:cubicBezTo>
                    <a:pt x="77" y="82"/>
                    <a:pt x="69" y="50"/>
                    <a:pt x="78" y="41"/>
                  </a:cubicBezTo>
                  <a:cubicBezTo>
                    <a:pt x="86" y="33"/>
                    <a:pt x="103" y="29"/>
                    <a:pt x="114" y="23"/>
                  </a:cubicBezTo>
                  <a:cubicBezTo>
                    <a:pt x="120" y="19"/>
                    <a:pt x="132" y="11"/>
                    <a:pt x="132" y="11"/>
                  </a:cubicBezTo>
                  <a:cubicBezTo>
                    <a:pt x="133" y="8"/>
                    <a:pt x="138" y="3"/>
                    <a:pt x="135" y="2"/>
                  </a:cubicBezTo>
                  <a:cubicBezTo>
                    <a:pt x="126" y="0"/>
                    <a:pt x="117" y="8"/>
                    <a:pt x="108" y="11"/>
                  </a:cubicBezTo>
                  <a:cubicBezTo>
                    <a:pt x="80" y="20"/>
                    <a:pt x="54" y="32"/>
                    <a:pt x="27" y="41"/>
                  </a:cubicBezTo>
                  <a:cubicBezTo>
                    <a:pt x="21" y="43"/>
                    <a:pt x="0" y="53"/>
                    <a:pt x="0" y="59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 autoUpdateAnimBg="0"/>
      <p:bldP spid="3994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Define Units and Flow Paths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9413"/>
            <a:ext cx="3124200" cy="4522787"/>
          </a:xfrm>
        </p:spPr>
        <p:txBody>
          <a:bodyPr/>
          <a:lstStyle/>
          <a:p>
            <a:r>
              <a:rPr lang="en-US" sz="1800"/>
              <a:t>Create units the same way</a:t>
            </a:r>
          </a:p>
          <a:p>
            <a:r>
              <a:rPr lang="en-US" sz="1800"/>
              <a:t>A unit operates on only one batch at time</a:t>
            </a:r>
          </a:p>
          <a:p>
            <a:r>
              <a:rPr lang="en-US" sz="1800"/>
              <a:t>A unit performs major processing actions on a batch</a:t>
            </a:r>
          </a:p>
          <a:p>
            <a:r>
              <a:rPr lang="en-US" sz="1800"/>
              <a:t>Define connections between units to show flow paths of materials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504348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0" name="AutoShape 50"/>
          <p:cNvSpPr>
            <a:spLocks noChangeArrowheads="1"/>
          </p:cNvSpPr>
          <p:nvPr/>
        </p:nvSpPr>
        <p:spPr bwMode="auto">
          <a:xfrm>
            <a:off x="3429000" y="1371600"/>
            <a:ext cx="1981200" cy="1200150"/>
          </a:xfrm>
          <a:prstGeom prst="wedgeEllipseCallout">
            <a:avLst>
              <a:gd name="adj1" fmla="val -37019"/>
              <a:gd name="adj2" fmla="val 174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>
                <a:latin typeface="Arial" charset="0"/>
              </a:rPr>
              <a:t>This defines a class of units</a:t>
            </a:r>
          </a:p>
        </p:txBody>
      </p:sp>
      <p:sp>
        <p:nvSpPr>
          <p:cNvPr id="41012" name="AutoShape 52"/>
          <p:cNvSpPr>
            <a:spLocks noChangeArrowheads="1"/>
          </p:cNvSpPr>
          <p:nvPr/>
        </p:nvSpPr>
        <p:spPr bwMode="auto">
          <a:xfrm>
            <a:off x="6400800" y="1676400"/>
            <a:ext cx="2362200" cy="1047750"/>
          </a:xfrm>
          <a:prstGeom prst="wedgeEllipseCallout">
            <a:avLst>
              <a:gd name="adj1" fmla="val 9139"/>
              <a:gd name="adj2" fmla="val 11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>
                <a:latin typeface="Arial" charset="0"/>
              </a:rPr>
              <a:t>This shows connections between units</a:t>
            </a:r>
          </a:p>
        </p:txBody>
      </p:sp>
      <p:sp>
        <p:nvSpPr>
          <p:cNvPr id="41013" name="AutoShape 53"/>
          <p:cNvSpPr>
            <a:spLocks noChangeArrowheads="1"/>
          </p:cNvSpPr>
          <p:nvPr/>
        </p:nvSpPr>
        <p:spPr bwMode="auto">
          <a:xfrm>
            <a:off x="5029200" y="1447800"/>
            <a:ext cx="2057400" cy="971550"/>
          </a:xfrm>
          <a:prstGeom prst="wedgeEllipseCallout">
            <a:avLst>
              <a:gd name="adj1" fmla="val -42208"/>
              <a:gd name="adj2" fmla="val 143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>
                <a:latin typeface="Arial" charset="0"/>
              </a:rPr>
              <a:t>This defines a specific unit</a:t>
            </a:r>
          </a:p>
        </p:txBody>
      </p: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3148013" y="4038600"/>
            <a:ext cx="890587" cy="2249488"/>
            <a:chOff x="2400" y="2640"/>
            <a:chExt cx="561" cy="1417"/>
          </a:xfrm>
        </p:grpSpPr>
        <p:sp>
          <p:nvSpPr>
            <p:cNvPr id="41017" name="Freeform 57"/>
            <p:cNvSpPr>
              <a:spLocks/>
            </p:cNvSpPr>
            <p:nvPr/>
          </p:nvSpPr>
          <p:spPr bwMode="auto">
            <a:xfrm>
              <a:off x="2720" y="3492"/>
              <a:ext cx="219" cy="503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0" y="44"/>
                </a:cxn>
                <a:cxn ang="0">
                  <a:pos x="38" y="0"/>
                </a:cxn>
                <a:cxn ang="0">
                  <a:pos x="65" y="16"/>
                </a:cxn>
                <a:cxn ang="0">
                  <a:pos x="195" y="190"/>
                </a:cxn>
                <a:cxn ang="0">
                  <a:pos x="259" y="287"/>
                </a:cxn>
                <a:cxn ang="0">
                  <a:pos x="276" y="374"/>
                </a:cxn>
                <a:cxn ang="0">
                  <a:pos x="281" y="466"/>
                </a:cxn>
                <a:cxn ang="0">
                  <a:pos x="271" y="591"/>
                </a:cxn>
                <a:cxn ang="0">
                  <a:pos x="233" y="726"/>
                </a:cxn>
                <a:cxn ang="0">
                  <a:pos x="195" y="806"/>
                </a:cxn>
                <a:cxn ang="0">
                  <a:pos x="179" y="888"/>
                </a:cxn>
                <a:cxn ang="0">
                  <a:pos x="184" y="926"/>
                </a:cxn>
                <a:cxn ang="0">
                  <a:pos x="205" y="937"/>
                </a:cxn>
                <a:cxn ang="0">
                  <a:pos x="335" y="931"/>
                </a:cxn>
                <a:cxn ang="0">
                  <a:pos x="422" y="947"/>
                </a:cxn>
                <a:cxn ang="0">
                  <a:pos x="438" y="969"/>
                </a:cxn>
                <a:cxn ang="0">
                  <a:pos x="438" y="985"/>
                </a:cxn>
                <a:cxn ang="0">
                  <a:pos x="368" y="1007"/>
                </a:cxn>
                <a:cxn ang="0">
                  <a:pos x="352" y="1001"/>
                </a:cxn>
                <a:cxn ang="0">
                  <a:pos x="292" y="975"/>
                </a:cxn>
                <a:cxn ang="0">
                  <a:pos x="233" y="975"/>
                </a:cxn>
                <a:cxn ang="0">
                  <a:pos x="151" y="975"/>
                </a:cxn>
                <a:cxn ang="0">
                  <a:pos x="124" y="979"/>
                </a:cxn>
                <a:cxn ang="0">
                  <a:pos x="114" y="959"/>
                </a:cxn>
                <a:cxn ang="0">
                  <a:pos x="114" y="926"/>
                </a:cxn>
                <a:cxn ang="0">
                  <a:pos x="141" y="823"/>
                </a:cxn>
                <a:cxn ang="0">
                  <a:pos x="189" y="715"/>
                </a:cxn>
                <a:cxn ang="0">
                  <a:pos x="221" y="607"/>
                </a:cxn>
                <a:cxn ang="0">
                  <a:pos x="227" y="525"/>
                </a:cxn>
                <a:cxn ang="0">
                  <a:pos x="221" y="412"/>
                </a:cxn>
                <a:cxn ang="0">
                  <a:pos x="200" y="347"/>
                </a:cxn>
                <a:cxn ang="0">
                  <a:pos x="146" y="265"/>
                </a:cxn>
                <a:cxn ang="0">
                  <a:pos x="70" y="190"/>
                </a:cxn>
                <a:cxn ang="0">
                  <a:pos x="16" y="146"/>
                </a:cxn>
                <a:cxn ang="0">
                  <a:pos x="0" y="120"/>
                </a:cxn>
                <a:cxn ang="0">
                  <a:pos x="0" y="88"/>
                </a:cxn>
              </a:cxnLst>
              <a:rect l="0" t="0" r="r" b="b"/>
              <a:pathLst>
                <a:path w="438" h="1007">
                  <a:moveTo>
                    <a:pt x="0" y="88"/>
                  </a:moveTo>
                  <a:lnTo>
                    <a:pt x="0" y="44"/>
                  </a:lnTo>
                  <a:lnTo>
                    <a:pt x="38" y="0"/>
                  </a:lnTo>
                  <a:lnTo>
                    <a:pt x="65" y="16"/>
                  </a:lnTo>
                  <a:lnTo>
                    <a:pt x="195" y="190"/>
                  </a:lnTo>
                  <a:lnTo>
                    <a:pt x="259" y="287"/>
                  </a:lnTo>
                  <a:lnTo>
                    <a:pt x="276" y="374"/>
                  </a:lnTo>
                  <a:lnTo>
                    <a:pt x="281" y="466"/>
                  </a:lnTo>
                  <a:lnTo>
                    <a:pt x="271" y="591"/>
                  </a:lnTo>
                  <a:lnTo>
                    <a:pt x="233" y="726"/>
                  </a:lnTo>
                  <a:lnTo>
                    <a:pt x="195" y="806"/>
                  </a:lnTo>
                  <a:lnTo>
                    <a:pt x="179" y="888"/>
                  </a:lnTo>
                  <a:lnTo>
                    <a:pt x="184" y="926"/>
                  </a:lnTo>
                  <a:lnTo>
                    <a:pt x="205" y="937"/>
                  </a:lnTo>
                  <a:lnTo>
                    <a:pt x="335" y="931"/>
                  </a:lnTo>
                  <a:lnTo>
                    <a:pt x="422" y="947"/>
                  </a:lnTo>
                  <a:lnTo>
                    <a:pt x="438" y="969"/>
                  </a:lnTo>
                  <a:lnTo>
                    <a:pt x="438" y="985"/>
                  </a:lnTo>
                  <a:lnTo>
                    <a:pt x="368" y="1007"/>
                  </a:lnTo>
                  <a:lnTo>
                    <a:pt x="352" y="1001"/>
                  </a:lnTo>
                  <a:lnTo>
                    <a:pt x="292" y="975"/>
                  </a:lnTo>
                  <a:lnTo>
                    <a:pt x="233" y="975"/>
                  </a:lnTo>
                  <a:lnTo>
                    <a:pt x="151" y="975"/>
                  </a:lnTo>
                  <a:lnTo>
                    <a:pt x="124" y="979"/>
                  </a:lnTo>
                  <a:lnTo>
                    <a:pt x="114" y="959"/>
                  </a:lnTo>
                  <a:lnTo>
                    <a:pt x="114" y="926"/>
                  </a:lnTo>
                  <a:lnTo>
                    <a:pt x="141" y="823"/>
                  </a:lnTo>
                  <a:lnTo>
                    <a:pt x="189" y="715"/>
                  </a:lnTo>
                  <a:lnTo>
                    <a:pt x="221" y="607"/>
                  </a:lnTo>
                  <a:lnTo>
                    <a:pt x="227" y="525"/>
                  </a:lnTo>
                  <a:lnTo>
                    <a:pt x="221" y="412"/>
                  </a:lnTo>
                  <a:lnTo>
                    <a:pt x="200" y="347"/>
                  </a:lnTo>
                  <a:lnTo>
                    <a:pt x="146" y="265"/>
                  </a:lnTo>
                  <a:lnTo>
                    <a:pt x="70" y="190"/>
                  </a:lnTo>
                  <a:lnTo>
                    <a:pt x="16" y="146"/>
                  </a:lnTo>
                  <a:lnTo>
                    <a:pt x="0" y="120"/>
                  </a:lnTo>
                  <a:lnTo>
                    <a:pt x="0" y="88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18" name="Freeform 58"/>
            <p:cNvSpPr>
              <a:spLocks/>
            </p:cNvSpPr>
            <p:nvPr/>
          </p:nvSpPr>
          <p:spPr bwMode="auto">
            <a:xfrm>
              <a:off x="2499" y="2889"/>
              <a:ext cx="208" cy="282"/>
            </a:xfrm>
            <a:custGeom>
              <a:avLst/>
              <a:gdLst/>
              <a:ahLst/>
              <a:cxnLst>
                <a:cxn ang="0">
                  <a:pos x="276" y="141"/>
                </a:cxn>
                <a:cxn ang="0">
                  <a:pos x="244" y="81"/>
                </a:cxn>
                <a:cxn ang="0">
                  <a:pos x="184" y="43"/>
                </a:cxn>
                <a:cxn ang="0">
                  <a:pos x="124" y="37"/>
                </a:cxn>
                <a:cxn ang="0">
                  <a:pos x="65" y="59"/>
                </a:cxn>
                <a:cxn ang="0">
                  <a:pos x="21" y="119"/>
                </a:cxn>
                <a:cxn ang="0">
                  <a:pos x="0" y="222"/>
                </a:cxn>
                <a:cxn ang="0">
                  <a:pos x="16" y="347"/>
                </a:cxn>
                <a:cxn ang="0">
                  <a:pos x="54" y="455"/>
                </a:cxn>
                <a:cxn ang="0">
                  <a:pos x="102" y="514"/>
                </a:cxn>
                <a:cxn ang="0">
                  <a:pos x="168" y="553"/>
                </a:cxn>
                <a:cxn ang="0">
                  <a:pos x="227" y="563"/>
                </a:cxn>
                <a:cxn ang="0">
                  <a:pos x="303" y="536"/>
                </a:cxn>
                <a:cxn ang="0">
                  <a:pos x="330" y="488"/>
                </a:cxn>
                <a:cxn ang="0">
                  <a:pos x="346" y="401"/>
                </a:cxn>
                <a:cxn ang="0">
                  <a:pos x="341" y="287"/>
                </a:cxn>
                <a:cxn ang="0">
                  <a:pos x="313" y="184"/>
                </a:cxn>
                <a:cxn ang="0">
                  <a:pos x="417" y="49"/>
                </a:cxn>
                <a:cxn ang="0">
                  <a:pos x="417" y="21"/>
                </a:cxn>
                <a:cxn ang="0">
                  <a:pos x="395" y="0"/>
                </a:cxn>
                <a:cxn ang="0">
                  <a:pos x="373" y="10"/>
                </a:cxn>
                <a:cxn ang="0">
                  <a:pos x="276" y="141"/>
                </a:cxn>
              </a:cxnLst>
              <a:rect l="0" t="0" r="r" b="b"/>
              <a:pathLst>
                <a:path w="417" h="563">
                  <a:moveTo>
                    <a:pt x="276" y="141"/>
                  </a:moveTo>
                  <a:lnTo>
                    <a:pt x="244" y="81"/>
                  </a:lnTo>
                  <a:lnTo>
                    <a:pt x="184" y="43"/>
                  </a:lnTo>
                  <a:lnTo>
                    <a:pt x="124" y="37"/>
                  </a:lnTo>
                  <a:lnTo>
                    <a:pt x="65" y="59"/>
                  </a:lnTo>
                  <a:lnTo>
                    <a:pt x="21" y="119"/>
                  </a:lnTo>
                  <a:lnTo>
                    <a:pt x="0" y="222"/>
                  </a:lnTo>
                  <a:lnTo>
                    <a:pt x="16" y="347"/>
                  </a:lnTo>
                  <a:lnTo>
                    <a:pt x="54" y="455"/>
                  </a:lnTo>
                  <a:lnTo>
                    <a:pt x="102" y="514"/>
                  </a:lnTo>
                  <a:lnTo>
                    <a:pt x="168" y="553"/>
                  </a:lnTo>
                  <a:lnTo>
                    <a:pt x="227" y="563"/>
                  </a:lnTo>
                  <a:lnTo>
                    <a:pt x="303" y="536"/>
                  </a:lnTo>
                  <a:lnTo>
                    <a:pt x="330" y="488"/>
                  </a:lnTo>
                  <a:lnTo>
                    <a:pt x="346" y="401"/>
                  </a:lnTo>
                  <a:lnTo>
                    <a:pt x="341" y="287"/>
                  </a:lnTo>
                  <a:lnTo>
                    <a:pt x="313" y="184"/>
                  </a:lnTo>
                  <a:lnTo>
                    <a:pt x="417" y="49"/>
                  </a:lnTo>
                  <a:lnTo>
                    <a:pt x="417" y="21"/>
                  </a:lnTo>
                  <a:lnTo>
                    <a:pt x="395" y="0"/>
                  </a:lnTo>
                  <a:lnTo>
                    <a:pt x="373" y="10"/>
                  </a:lnTo>
                  <a:lnTo>
                    <a:pt x="276" y="141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19" name="Freeform 59"/>
            <p:cNvSpPr>
              <a:spLocks/>
            </p:cNvSpPr>
            <p:nvPr/>
          </p:nvSpPr>
          <p:spPr bwMode="auto">
            <a:xfrm>
              <a:off x="2688" y="2640"/>
              <a:ext cx="273" cy="487"/>
            </a:xfrm>
            <a:custGeom>
              <a:avLst/>
              <a:gdLst/>
              <a:ahLst/>
              <a:cxnLst>
                <a:cxn ang="0">
                  <a:pos x="54" y="973"/>
                </a:cxn>
                <a:cxn ang="0">
                  <a:pos x="10" y="962"/>
                </a:cxn>
                <a:cxn ang="0">
                  <a:pos x="0" y="902"/>
                </a:cxn>
                <a:cxn ang="0">
                  <a:pos x="70" y="789"/>
                </a:cxn>
                <a:cxn ang="0">
                  <a:pos x="167" y="605"/>
                </a:cxn>
                <a:cxn ang="0">
                  <a:pos x="249" y="459"/>
                </a:cxn>
                <a:cxn ang="0">
                  <a:pos x="313" y="281"/>
                </a:cxn>
                <a:cxn ang="0">
                  <a:pos x="400" y="172"/>
                </a:cxn>
                <a:cxn ang="0">
                  <a:pos x="492" y="16"/>
                </a:cxn>
                <a:cxn ang="0">
                  <a:pos x="508" y="0"/>
                </a:cxn>
                <a:cxn ang="0">
                  <a:pos x="540" y="5"/>
                </a:cxn>
                <a:cxn ang="0">
                  <a:pos x="546" y="32"/>
                </a:cxn>
                <a:cxn ang="0">
                  <a:pos x="432" y="172"/>
                </a:cxn>
                <a:cxn ang="0">
                  <a:pos x="427" y="232"/>
                </a:cxn>
                <a:cxn ang="0">
                  <a:pos x="460" y="291"/>
                </a:cxn>
                <a:cxn ang="0">
                  <a:pos x="460" y="345"/>
                </a:cxn>
                <a:cxn ang="0">
                  <a:pos x="427" y="378"/>
                </a:cxn>
                <a:cxn ang="0">
                  <a:pos x="346" y="421"/>
                </a:cxn>
                <a:cxn ang="0">
                  <a:pos x="308" y="432"/>
                </a:cxn>
                <a:cxn ang="0">
                  <a:pos x="291" y="464"/>
                </a:cxn>
                <a:cxn ang="0">
                  <a:pos x="249" y="594"/>
                </a:cxn>
                <a:cxn ang="0">
                  <a:pos x="205" y="713"/>
                </a:cxn>
                <a:cxn ang="0">
                  <a:pos x="151" y="854"/>
                </a:cxn>
                <a:cxn ang="0">
                  <a:pos x="81" y="973"/>
                </a:cxn>
                <a:cxn ang="0">
                  <a:pos x="54" y="973"/>
                </a:cxn>
              </a:cxnLst>
              <a:rect l="0" t="0" r="r" b="b"/>
              <a:pathLst>
                <a:path w="546" h="973">
                  <a:moveTo>
                    <a:pt x="54" y="973"/>
                  </a:moveTo>
                  <a:lnTo>
                    <a:pt x="10" y="962"/>
                  </a:lnTo>
                  <a:lnTo>
                    <a:pt x="0" y="902"/>
                  </a:lnTo>
                  <a:lnTo>
                    <a:pt x="70" y="789"/>
                  </a:lnTo>
                  <a:lnTo>
                    <a:pt x="167" y="605"/>
                  </a:lnTo>
                  <a:lnTo>
                    <a:pt x="249" y="459"/>
                  </a:lnTo>
                  <a:lnTo>
                    <a:pt x="313" y="281"/>
                  </a:lnTo>
                  <a:lnTo>
                    <a:pt x="400" y="172"/>
                  </a:lnTo>
                  <a:lnTo>
                    <a:pt x="492" y="16"/>
                  </a:lnTo>
                  <a:lnTo>
                    <a:pt x="508" y="0"/>
                  </a:lnTo>
                  <a:lnTo>
                    <a:pt x="540" y="5"/>
                  </a:lnTo>
                  <a:lnTo>
                    <a:pt x="546" y="32"/>
                  </a:lnTo>
                  <a:lnTo>
                    <a:pt x="432" y="172"/>
                  </a:lnTo>
                  <a:lnTo>
                    <a:pt x="427" y="232"/>
                  </a:lnTo>
                  <a:lnTo>
                    <a:pt x="460" y="291"/>
                  </a:lnTo>
                  <a:lnTo>
                    <a:pt x="460" y="345"/>
                  </a:lnTo>
                  <a:lnTo>
                    <a:pt x="427" y="378"/>
                  </a:lnTo>
                  <a:lnTo>
                    <a:pt x="346" y="421"/>
                  </a:lnTo>
                  <a:lnTo>
                    <a:pt x="308" y="432"/>
                  </a:lnTo>
                  <a:lnTo>
                    <a:pt x="291" y="464"/>
                  </a:lnTo>
                  <a:lnTo>
                    <a:pt x="249" y="594"/>
                  </a:lnTo>
                  <a:lnTo>
                    <a:pt x="205" y="713"/>
                  </a:lnTo>
                  <a:lnTo>
                    <a:pt x="151" y="854"/>
                  </a:lnTo>
                  <a:lnTo>
                    <a:pt x="81" y="973"/>
                  </a:lnTo>
                  <a:lnTo>
                    <a:pt x="54" y="973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20" name="Freeform 60"/>
            <p:cNvSpPr>
              <a:spLocks/>
            </p:cNvSpPr>
            <p:nvPr/>
          </p:nvSpPr>
          <p:spPr bwMode="auto">
            <a:xfrm>
              <a:off x="2458" y="3213"/>
              <a:ext cx="161" cy="439"/>
            </a:xfrm>
            <a:custGeom>
              <a:avLst/>
              <a:gdLst/>
              <a:ahLst/>
              <a:cxnLst>
                <a:cxn ang="0">
                  <a:pos x="147" y="70"/>
                </a:cxn>
                <a:cxn ang="0">
                  <a:pos x="206" y="16"/>
                </a:cxn>
                <a:cxn ang="0">
                  <a:pos x="272" y="0"/>
                </a:cxn>
                <a:cxn ang="0">
                  <a:pos x="315" y="16"/>
                </a:cxn>
                <a:cxn ang="0">
                  <a:pos x="321" y="50"/>
                </a:cxn>
                <a:cxn ang="0">
                  <a:pos x="283" y="120"/>
                </a:cxn>
                <a:cxn ang="0">
                  <a:pos x="234" y="120"/>
                </a:cxn>
                <a:cxn ang="0">
                  <a:pos x="185" y="152"/>
                </a:cxn>
                <a:cxn ang="0">
                  <a:pos x="119" y="244"/>
                </a:cxn>
                <a:cxn ang="0">
                  <a:pos x="76" y="348"/>
                </a:cxn>
                <a:cxn ang="0">
                  <a:pos x="76" y="390"/>
                </a:cxn>
                <a:cxn ang="0">
                  <a:pos x="103" y="439"/>
                </a:cxn>
                <a:cxn ang="0">
                  <a:pos x="174" y="483"/>
                </a:cxn>
                <a:cxn ang="0">
                  <a:pos x="240" y="521"/>
                </a:cxn>
                <a:cxn ang="0">
                  <a:pos x="311" y="591"/>
                </a:cxn>
                <a:cxn ang="0">
                  <a:pos x="315" y="650"/>
                </a:cxn>
                <a:cxn ang="0">
                  <a:pos x="250" y="689"/>
                </a:cxn>
                <a:cxn ang="0">
                  <a:pos x="202" y="732"/>
                </a:cxn>
                <a:cxn ang="0">
                  <a:pos x="185" y="770"/>
                </a:cxn>
                <a:cxn ang="0">
                  <a:pos x="196" y="808"/>
                </a:cxn>
                <a:cxn ang="0">
                  <a:pos x="174" y="862"/>
                </a:cxn>
                <a:cxn ang="0">
                  <a:pos x="141" y="878"/>
                </a:cxn>
                <a:cxn ang="0">
                  <a:pos x="125" y="868"/>
                </a:cxn>
                <a:cxn ang="0">
                  <a:pos x="131" y="775"/>
                </a:cxn>
                <a:cxn ang="0">
                  <a:pos x="163" y="710"/>
                </a:cxn>
                <a:cxn ang="0">
                  <a:pos x="224" y="656"/>
                </a:cxn>
                <a:cxn ang="0">
                  <a:pos x="256" y="640"/>
                </a:cxn>
                <a:cxn ang="0">
                  <a:pos x="228" y="559"/>
                </a:cxn>
                <a:cxn ang="0">
                  <a:pos x="180" y="526"/>
                </a:cxn>
                <a:cxn ang="0">
                  <a:pos x="93" y="493"/>
                </a:cxn>
                <a:cxn ang="0">
                  <a:pos x="32" y="445"/>
                </a:cxn>
                <a:cxn ang="0">
                  <a:pos x="0" y="369"/>
                </a:cxn>
                <a:cxn ang="0">
                  <a:pos x="22" y="298"/>
                </a:cxn>
                <a:cxn ang="0">
                  <a:pos x="81" y="189"/>
                </a:cxn>
                <a:cxn ang="0">
                  <a:pos x="131" y="103"/>
                </a:cxn>
                <a:cxn ang="0">
                  <a:pos x="147" y="70"/>
                </a:cxn>
              </a:cxnLst>
              <a:rect l="0" t="0" r="r" b="b"/>
              <a:pathLst>
                <a:path w="321" h="878">
                  <a:moveTo>
                    <a:pt x="147" y="70"/>
                  </a:moveTo>
                  <a:lnTo>
                    <a:pt x="206" y="16"/>
                  </a:lnTo>
                  <a:lnTo>
                    <a:pt x="272" y="0"/>
                  </a:lnTo>
                  <a:lnTo>
                    <a:pt x="315" y="16"/>
                  </a:lnTo>
                  <a:lnTo>
                    <a:pt x="321" y="50"/>
                  </a:lnTo>
                  <a:lnTo>
                    <a:pt x="283" y="120"/>
                  </a:lnTo>
                  <a:lnTo>
                    <a:pt x="234" y="120"/>
                  </a:lnTo>
                  <a:lnTo>
                    <a:pt x="185" y="152"/>
                  </a:lnTo>
                  <a:lnTo>
                    <a:pt x="119" y="244"/>
                  </a:lnTo>
                  <a:lnTo>
                    <a:pt x="76" y="348"/>
                  </a:lnTo>
                  <a:lnTo>
                    <a:pt x="76" y="390"/>
                  </a:lnTo>
                  <a:lnTo>
                    <a:pt x="103" y="439"/>
                  </a:lnTo>
                  <a:lnTo>
                    <a:pt x="174" y="483"/>
                  </a:lnTo>
                  <a:lnTo>
                    <a:pt x="240" y="521"/>
                  </a:lnTo>
                  <a:lnTo>
                    <a:pt x="311" y="591"/>
                  </a:lnTo>
                  <a:lnTo>
                    <a:pt x="315" y="650"/>
                  </a:lnTo>
                  <a:lnTo>
                    <a:pt x="250" y="689"/>
                  </a:lnTo>
                  <a:lnTo>
                    <a:pt x="202" y="732"/>
                  </a:lnTo>
                  <a:lnTo>
                    <a:pt x="185" y="770"/>
                  </a:lnTo>
                  <a:lnTo>
                    <a:pt x="196" y="808"/>
                  </a:lnTo>
                  <a:lnTo>
                    <a:pt x="174" y="862"/>
                  </a:lnTo>
                  <a:lnTo>
                    <a:pt x="141" y="878"/>
                  </a:lnTo>
                  <a:lnTo>
                    <a:pt x="125" y="868"/>
                  </a:lnTo>
                  <a:lnTo>
                    <a:pt x="131" y="775"/>
                  </a:lnTo>
                  <a:lnTo>
                    <a:pt x="163" y="710"/>
                  </a:lnTo>
                  <a:lnTo>
                    <a:pt x="224" y="656"/>
                  </a:lnTo>
                  <a:lnTo>
                    <a:pt x="256" y="640"/>
                  </a:lnTo>
                  <a:lnTo>
                    <a:pt x="228" y="559"/>
                  </a:lnTo>
                  <a:lnTo>
                    <a:pt x="180" y="526"/>
                  </a:lnTo>
                  <a:lnTo>
                    <a:pt x="93" y="493"/>
                  </a:lnTo>
                  <a:lnTo>
                    <a:pt x="32" y="445"/>
                  </a:lnTo>
                  <a:lnTo>
                    <a:pt x="0" y="369"/>
                  </a:lnTo>
                  <a:lnTo>
                    <a:pt x="22" y="298"/>
                  </a:lnTo>
                  <a:lnTo>
                    <a:pt x="81" y="189"/>
                  </a:lnTo>
                  <a:lnTo>
                    <a:pt x="131" y="103"/>
                  </a:lnTo>
                  <a:lnTo>
                    <a:pt x="147" y="70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21" name="Freeform 61"/>
            <p:cNvSpPr>
              <a:spLocks/>
            </p:cNvSpPr>
            <p:nvPr/>
          </p:nvSpPr>
          <p:spPr bwMode="auto">
            <a:xfrm>
              <a:off x="2623" y="3178"/>
              <a:ext cx="168" cy="393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82" y="5"/>
                </a:cxn>
                <a:cxn ang="0">
                  <a:pos x="125" y="0"/>
                </a:cxn>
                <a:cxn ang="0">
                  <a:pos x="201" y="49"/>
                </a:cxn>
                <a:cxn ang="0">
                  <a:pos x="245" y="98"/>
                </a:cxn>
                <a:cxn ang="0">
                  <a:pos x="278" y="168"/>
                </a:cxn>
                <a:cxn ang="0">
                  <a:pos x="304" y="259"/>
                </a:cxn>
                <a:cxn ang="0">
                  <a:pos x="332" y="400"/>
                </a:cxn>
                <a:cxn ang="0">
                  <a:pos x="336" y="558"/>
                </a:cxn>
                <a:cxn ang="0">
                  <a:pos x="320" y="661"/>
                </a:cxn>
                <a:cxn ang="0">
                  <a:pos x="294" y="709"/>
                </a:cxn>
                <a:cxn ang="0">
                  <a:pos x="223" y="758"/>
                </a:cxn>
                <a:cxn ang="0">
                  <a:pos x="147" y="786"/>
                </a:cxn>
                <a:cxn ang="0">
                  <a:pos x="99" y="786"/>
                </a:cxn>
                <a:cxn ang="0">
                  <a:pos x="55" y="774"/>
                </a:cxn>
                <a:cxn ang="0">
                  <a:pos x="28" y="709"/>
                </a:cxn>
                <a:cxn ang="0">
                  <a:pos x="17" y="629"/>
                </a:cxn>
                <a:cxn ang="0">
                  <a:pos x="39" y="574"/>
                </a:cxn>
                <a:cxn ang="0">
                  <a:pos x="66" y="525"/>
                </a:cxn>
                <a:cxn ang="0">
                  <a:pos x="60" y="460"/>
                </a:cxn>
                <a:cxn ang="0">
                  <a:pos x="50" y="379"/>
                </a:cxn>
                <a:cxn ang="0">
                  <a:pos x="28" y="297"/>
                </a:cxn>
                <a:cxn ang="0">
                  <a:pos x="0" y="211"/>
                </a:cxn>
                <a:cxn ang="0">
                  <a:pos x="0" y="146"/>
                </a:cxn>
                <a:cxn ang="0">
                  <a:pos x="17" y="76"/>
                </a:cxn>
                <a:cxn ang="0">
                  <a:pos x="28" y="32"/>
                </a:cxn>
              </a:cxnLst>
              <a:rect l="0" t="0" r="r" b="b"/>
              <a:pathLst>
                <a:path w="336" h="786">
                  <a:moveTo>
                    <a:pt x="28" y="32"/>
                  </a:moveTo>
                  <a:lnTo>
                    <a:pt x="82" y="5"/>
                  </a:lnTo>
                  <a:lnTo>
                    <a:pt x="125" y="0"/>
                  </a:lnTo>
                  <a:lnTo>
                    <a:pt x="201" y="49"/>
                  </a:lnTo>
                  <a:lnTo>
                    <a:pt x="245" y="98"/>
                  </a:lnTo>
                  <a:lnTo>
                    <a:pt x="278" y="168"/>
                  </a:lnTo>
                  <a:lnTo>
                    <a:pt x="304" y="259"/>
                  </a:lnTo>
                  <a:lnTo>
                    <a:pt x="332" y="400"/>
                  </a:lnTo>
                  <a:lnTo>
                    <a:pt x="336" y="558"/>
                  </a:lnTo>
                  <a:lnTo>
                    <a:pt x="320" y="661"/>
                  </a:lnTo>
                  <a:lnTo>
                    <a:pt x="294" y="709"/>
                  </a:lnTo>
                  <a:lnTo>
                    <a:pt x="223" y="758"/>
                  </a:lnTo>
                  <a:lnTo>
                    <a:pt x="147" y="786"/>
                  </a:lnTo>
                  <a:lnTo>
                    <a:pt x="99" y="786"/>
                  </a:lnTo>
                  <a:lnTo>
                    <a:pt x="55" y="774"/>
                  </a:lnTo>
                  <a:lnTo>
                    <a:pt x="28" y="709"/>
                  </a:lnTo>
                  <a:lnTo>
                    <a:pt x="17" y="629"/>
                  </a:lnTo>
                  <a:lnTo>
                    <a:pt x="39" y="574"/>
                  </a:lnTo>
                  <a:lnTo>
                    <a:pt x="66" y="525"/>
                  </a:lnTo>
                  <a:lnTo>
                    <a:pt x="60" y="460"/>
                  </a:lnTo>
                  <a:lnTo>
                    <a:pt x="50" y="379"/>
                  </a:lnTo>
                  <a:lnTo>
                    <a:pt x="28" y="297"/>
                  </a:lnTo>
                  <a:lnTo>
                    <a:pt x="0" y="211"/>
                  </a:lnTo>
                  <a:lnTo>
                    <a:pt x="0" y="146"/>
                  </a:lnTo>
                  <a:lnTo>
                    <a:pt x="17" y="76"/>
                  </a:lnTo>
                  <a:lnTo>
                    <a:pt x="28" y="32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22" name="Freeform 62"/>
            <p:cNvSpPr>
              <a:spLocks/>
            </p:cNvSpPr>
            <p:nvPr/>
          </p:nvSpPr>
          <p:spPr bwMode="auto">
            <a:xfrm>
              <a:off x="2522" y="3519"/>
              <a:ext cx="184" cy="538"/>
            </a:xfrm>
            <a:custGeom>
              <a:avLst/>
              <a:gdLst/>
              <a:ahLst/>
              <a:cxnLst>
                <a:cxn ang="0">
                  <a:pos x="261" y="27"/>
                </a:cxn>
                <a:cxn ang="0">
                  <a:pos x="293" y="0"/>
                </a:cxn>
                <a:cxn ang="0">
                  <a:pos x="358" y="0"/>
                </a:cxn>
                <a:cxn ang="0">
                  <a:pos x="369" y="33"/>
                </a:cxn>
                <a:cxn ang="0">
                  <a:pos x="358" y="119"/>
                </a:cxn>
                <a:cxn ang="0">
                  <a:pos x="299" y="227"/>
                </a:cxn>
                <a:cxn ang="0">
                  <a:pos x="272" y="346"/>
                </a:cxn>
                <a:cxn ang="0">
                  <a:pos x="261" y="492"/>
                </a:cxn>
                <a:cxn ang="0">
                  <a:pos x="299" y="660"/>
                </a:cxn>
                <a:cxn ang="0">
                  <a:pos x="348" y="822"/>
                </a:cxn>
                <a:cxn ang="0">
                  <a:pos x="352" y="887"/>
                </a:cxn>
                <a:cxn ang="0">
                  <a:pos x="331" y="908"/>
                </a:cxn>
                <a:cxn ang="0">
                  <a:pos x="255" y="908"/>
                </a:cxn>
                <a:cxn ang="0">
                  <a:pos x="179" y="936"/>
                </a:cxn>
                <a:cxn ang="0">
                  <a:pos x="131" y="1006"/>
                </a:cxn>
                <a:cxn ang="0">
                  <a:pos x="88" y="1071"/>
                </a:cxn>
                <a:cxn ang="0">
                  <a:pos x="66" y="1077"/>
                </a:cxn>
                <a:cxn ang="0">
                  <a:pos x="0" y="1038"/>
                </a:cxn>
                <a:cxn ang="0">
                  <a:pos x="0" y="1012"/>
                </a:cxn>
                <a:cxn ang="0">
                  <a:pos x="88" y="936"/>
                </a:cxn>
                <a:cxn ang="0">
                  <a:pos x="191" y="887"/>
                </a:cxn>
                <a:cxn ang="0">
                  <a:pos x="272" y="860"/>
                </a:cxn>
                <a:cxn ang="0">
                  <a:pos x="288" y="849"/>
                </a:cxn>
                <a:cxn ang="0">
                  <a:pos x="283" y="801"/>
                </a:cxn>
                <a:cxn ang="0">
                  <a:pos x="255" y="681"/>
                </a:cxn>
                <a:cxn ang="0">
                  <a:pos x="223" y="546"/>
                </a:cxn>
                <a:cxn ang="0">
                  <a:pos x="207" y="476"/>
                </a:cxn>
                <a:cxn ang="0">
                  <a:pos x="201" y="395"/>
                </a:cxn>
                <a:cxn ang="0">
                  <a:pos x="213" y="303"/>
                </a:cxn>
                <a:cxn ang="0">
                  <a:pos x="233" y="152"/>
                </a:cxn>
                <a:cxn ang="0">
                  <a:pos x="261" y="27"/>
                </a:cxn>
              </a:cxnLst>
              <a:rect l="0" t="0" r="r" b="b"/>
              <a:pathLst>
                <a:path w="369" h="1077">
                  <a:moveTo>
                    <a:pt x="261" y="27"/>
                  </a:moveTo>
                  <a:lnTo>
                    <a:pt x="293" y="0"/>
                  </a:lnTo>
                  <a:lnTo>
                    <a:pt x="358" y="0"/>
                  </a:lnTo>
                  <a:lnTo>
                    <a:pt x="369" y="33"/>
                  </a:lnTo>
                  <a:lnTo>
                    <a:pt x="358" y="119"/>
                  </a:lnTo>
                  <a:lnTo>
                    <a:pt x="299" y="227"/>
                  </a:lnTo>
                  <a:lnTo>
                    <a:pt x="272" y="346"/>
                  </a:lnTo>
                  <a:lnTo>
                    <a:pt x="261" y="492"/>
                  </a:lnTo>
                  <a:lnTo>
                    <a:pt x="299" y="660"/>
                  </a:lnTo>
                  <a:lnTo>
                    <a:pt x="348" y="822"/>
                  </a:lnTo>
                  <a:lnTo>
                    <a:pt x="352" y="887"/>
                  </a:lnTo>
                  <a:lnTo>
                    <a:pt x="331" y="908"/>
                  </a:lnTo>
                  <a:lnTo>
                    <a:pt x="255" y="908"/>
                  </a:lnTo>
                  <a:lnTo>
                    <a:pt x="179" y="936"/>
                  </a:lnTo>
                  <a:lnTo>
                    <a:pt x="131" y="1006"/>
                  </a:lnTo>
                  <a:lnTo>
                    <a:pt x="88" y="1071"/>
                  </a:lnTo>
                  <a:lnTo>
                    <a:pt x="66" y="1077"/>
                  </a:lnTo>
                  <a:lnTo>
                    <a:pt x="0" y="1038"/>
                  </a:lnTo>
                  <a:lnTo>
                    <a:pt x="0" y="1012"/>
                  </a:lnTo>
                  <a:lnTo>
                    <a:pt x="88" y="936"/>
                  </a:lnTo>
                  <a:lnTo>
                    <a:pt x="191" y="887"/>
                  </a:lnTo>
                  <a:lnTo>
                    <a:pt x="272" y="860"/>
                  </a:lnTo>
                  <a:lnTo>
                    <a:pt x="288" y="849"/>
                  </a:lnTo>
                  <a:lnTo>
                    <a:pt x="283" y="801"/>
                  </a:lnTo>
                  <a:lnTo>
                    <a:pt x="255" y="681"/>
                  </a:lnTo>
                  <a:lnTo>
                    <a:pt x="223" y="546"/>
                  </a:lnTo>
                  <a:lnTo>
                    <a:pt x="207" y="476"/>
                  </a:lnTo>
                  <a:lnTo>
                    <a:pt x="201" y="395"/>
                  </a:lnTo>
                  <a:lnTo>
                    <a:pt x="213" y="303"/>
                  </a:lnTo>
                  <a:lnTo>
                    <a:pt x="233" y="152"/>
                  </a:lnTo>
                  <a:lnTo>
                    <a:pt x="261" y="27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23" name="Freeform 63"/>
            <p:cNvSpPr>
              <a:spLocks/>
            </p:cNvSpPr>
            <p:nvPr/>
          </p:nvSpPr>
          <p:spPr bwMode="auto">
            <a:xfrm rot="17626639" flipH="1">
              <a:off x="2528" y="2904"/>
              <a:ext cx="138" cy="8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" y="89"/>
                </a:cxn>
                <a:cxn ang="0">
                  <a:pos x="63" y="86"/>
                </a:cxn>
                <a:cxn ang="0">
                  <a:pos x="78" y="41"/>
                </a:cxn>
                <a:cxn ang="0">
                  <a:pos x="114" y="23"/>
                </a:cxn>
                <a:cxn ang="0">
                  <a:pos x="132" y="11"/>
                </a:cxn>
                <a:cxn ang="0">
                  <a:pos x="135" y="2"/>
                </a:cxn>
                <a:cxn ang="0">
                  <a:pos x="108" y="11"/>
                </a:cxn>
                <a:cxn ang="0">
                  <a:pos x="27" y="41"/>
                </a:cxn>
                <a:cxn ang="0">
                  <a:pos x="0" y="59"/>
                </a:cxn>
              </a:cxnLst>
              <a:rect l="0" t="0" r="r" b="b"/>
              <a:pathLst>
                <a:path w="138" h="89">
                  <a:moveTo>
                    <a:pt x="0" y="59"/>
                  </a:moveTo>
                  <a:cubicBezTo>
                    <a:pt x="7" y="79"/>
                    <a:pt x="5" y="85"/>
                    <a:pt x="27" y="89"/>
                  </a:cubicBezTo>
                  <a:cubicBezTo>
                    <a:pt x="39" y="88"/>
                    <a:pt x="51" y="89"/>
                    <a:pt x="63" y="86"/>
                  </a:cubicBezTo>
                  <a:cubicBezTo>
                    <a:pt x="77" y="82"/>
                    <a:pt x="69" y="50"/>
                    <a:pt x="78" y="41"/>
                  </a:cubicBezTo>
                  <a:cubicBezTo>
                    <a:pt x="86" y="33"/>
                    <a:pt x="103" y="29"/>
                    <a:pt x="114" y="23"/>
                  </a:cubicBezTo>
                  <a:cubicBezTo>
                    <a:pt x="120" y="19"/>
                    <a:pt x="132" y="11"/>
                    <a:pt x="132" y="11"/>
                  </a:cubicBezTo>
                  <a:cubicBezTo>
                    <a:pt x="133" y="8"/>
                    <a:pt x="138" y="3"/>
                    <a:pt x="135" y="2"/>
                  </a:cubicBezTo>
                  <a:cubicBezTo>
                    <a:pt x="126" y="0"/>
                    <a:pt x="117" y="8"/>
                    <a:pt x="108" y="11"/>
                  </a:cubicBezTo>
                  <a:cubicBezTo>
                    <a:pt x="80" y="20"/>
                    <a:pt x="54" y="32"/>
                    <a:pt x="27" y="41"/>
                  </a:cubicBezTo>
                  <a:cubicBezTo>
                    <a:pt x="21" y="43"/>
                    <a:pt x="0" y="53"/>
                    <a:pt x="0" y="59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24" name="Freeform 64"/>
            <p:cNvSpPr>
              <a:spLocks/>
            </p:cNvSpPr>
            <p:nvPr/>
          </p:nvSpPr>
          <p:spPr bwMode="auto">
            <a:xfrm rot="-2466360">
              <a:off x="2400" y="2826"/>
              <a:ext cx="265" cy="141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84" y="135"/>
                </a:cxn>
                <a:cxn ang="0">
                  <a:pos x="245" y="115"/>
                </a:cxn>
                <a:cxn ang="0">
                  <a:pos x="216" y="55"/>
                </a:cxn>
                <a:cxn ang="0">
                  <a:pos x="173" y="13"/>
                </a:cxn>
                <a:cxn ang="0">
                  <a:pos x="112" y="1"/>
                </a:cxn>
                <a:cxn ang="0">
                  <a:pos x="56" y="17"/>
                </a:cxn>
                <a:cxn ang="0">
                  <a:pos x="26" y="49"/>
                </a:cxn>
                <a:cxn ang="0">
                  <a:pos x="8" y="91"/>
                </a:cxn>
                <a:cxn ang="0">
                  <a:pos x="0" y="139"/>
                </a:cxn>
              </a:cxnLst>
              <a:rect l="0" t="0" r="r" b="b"/>
              <a:pathLst>
                <a:path w="288" h="139">
                  <a:moveTo>
                    <a:pt x="0" y="139"/>
                  </a:moveTo>
                  <a:lnTo>
                    <a:pt x="284" y="135"/>
                  </a:lnTo>
                  <a:cubicBezTo>
                    <a:pt x="288" y="133"/>
                    <a:pt x="258" y="126"/>
                    <a:pt x="245" y="115"/>
                  </a:cubicBezTo>
                  <a:cubicBezTo>
                    <a:pt x="230" y="102"/>
                    <a:pt x="228" y="72"/>
                    <a:pt x="216" y="55"/>
                  </a:cubicBezTo>
                  <a:cubicBezTo>
                    <a:pt x="204" y="38"/>
                    <a:pt x="190" y="22"/>
                    <a:pt x="173" y="13"/>
                  </a:cubicBezTo>
                  <a:cubicBezTo>
                    <a:pt x="156" y="4"/>
                    <a:pt x="131" y="0"/>
                    <a:pt x="112" y="1"/>
                  </a:cubicBezTo>
                  <a:cubicBezTo>
                    <a:pt x="93" y="2"/>
                    <a:pt x="70" y="9"/>
                    <a:pt x="56" y="17"/>
                  </a:cubicBezTo>
                  <a:cubicBezTo>
                    <a:pt x="42" y="27"/>
                    <a:pt x="34" y="35"/>
                    <a:pt x="26" y="49"/>
                  </a:cubicBezTo>
                  <a:cubicBezTo>
                    <a:pt x="22" y="55"/>
                    <a:pt x="11" y="84"/>
                    <a:pt x="8" y="91"/>
                  </a:cubicBezTo>
                  <a:cubicBezTo>
                    <a:pt x="4" y="105"/>
                    <a:pt x="7" y="126"/>
                    <a:pt x="0" y="139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025" name="Group 65"/>
          <p:cNvGrpSpPr>
            <a:grpSpLocks/>
          </p:cNvGrpSpPr>
          <p:nvPr/>
        </p:nvGrpSpPr>
        <p:grpSpPr bwMode="auto">
          <a:xfrm>
            <a:off x="4648200" y="3276600"/>
            <a:ext cx="890588" cy="2249488"/>
            <a:chOff x="2400" y="2640"/>
            <a:chExt cx="561" cy="1417"/>
          </a:xfrm>
        </p:grpSpPr>
        <p:sp>
          <p:nvSpPr>
            <p:cNvPr id="41026" name="Freeform 66"/>
            <p:cNvSpPr>
              <a:spLocks/>
            </p:cNvSpPr>
            <p:nvPr/>
          </p:nvSpPr>
          <p:spPr bwMode="auto">
            <a:xfrm>
              <a:off x="2720" y="3492"/>
              <a:ext cx="219" cy="503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0" y="44"/>
                </a:cxn>
                <a:cxn ang="0">
                  <a:pos x="38" y="0"/>
                </a:cxn>
                <a:cxn ang="0">
                  <a:pos x="65" y="16"/>
                </a:cxn>
                <a:cxn ang="0">
                  <a:pos x="195" y="190"/>
                </a:cxn>
                <a:cxn ang="0">
                  <a:pos x="259" y="287"/>
                </a:cxn>
                <a:cxn ang="0">
                  <a:pos x="276" y="374"/>
                </a:cxn>
                <a:cxn ang="0">
                  <a:pos x="281" y="466"/>
                </a:cxn>
                <a:cxn ang="0">
                  <a:pos x="271" y="591"/>
                </a:cxn>
                <a:cxn ang="0">
                  <a:pos x="233" y="726"/>
                </a:cxn>
                <a:cxn ang="0">
                  <a:pos x="195" y="806"/>
                </a:cxn>
                <a:cxn ang="0">
                  <a:pos x="179" y="888"/>
                </a:cxn>
                <a:cxn ang="0">
                  <a:pos x="184" y="926"/>
                </a:cxn>
                <a:cxn ang="0">
                  <a:pos x="205" y="937"/>
                </a:cxn>
                <a:cxn ang="0">
                  <a:pos x="335" y="931"/>
                </a:cxn>
                <a:cxn ang="0">
                  <a:pos x="422" y="947"/>
                </a:cxn>
                <a:cxn ang="0">
                  <a:pos x="438" y="969"/>
                </a:cxn>
                <a:cxn ang="0">
                  <a:pos x="438" y="985"/>
                </a:cxn>
                <a:cxn ang="0">
                  <a:pos x="368" y="1007"/>
                </a:cxn>
                <a:cxn ang="0">
                  <a:pos x="352" y="1001"/>
                </a:cxn>
                <a:cxn ang="0">
                  <a:pos x="292" y="975"/>
                </a:cxn>
                <a:cxn ang="0">
                  <a:pos x="233" y="975"/>
                </a:cxn>
                <a:cxn ang="0">
                  <a:pos x="151" y="975"/>
                </a:cxn>
                <a:cxn ang="0">
                  <a:pos x="124" y="979"/>
                </a:cxn>
                <a:cxn ang="0">
                  <a:pos x="114" y="959"/>
                </a:cxn>
                <a:cxn ang="0">
                  <a:pos x="114" y="926"/>
                </a:cxn>
                <a:cxn ang="0">
                  <a:pos x="141" y="823"/>
                </a:cxn>
                <a:cxn ang="0">
                  <a:pos x="189" y="715"/>
                </a:cxn>
                <a:cxn ang="0">
                  <a:pos x="221" y="607"/>
                </a:cxn>
                <a:cxn ang="0">
                  <a:pos x="227" y="525"/>
                </a:cxn>
                <a:cxn ang="0">
                  <a:pos x="221" y="412"/>
                </a:cxn>
                <a:cxn ang="0">
                  <a:pos x="200" y="347"/>
                </a:cxn>
                <a:cxn ang="0">
                  <a:pos x="146" y="265"/>
                </a:cxn>
                <a:cxn ang="0">
                  <a:pos x="70" y="190"/>
                </a:cxn>
                <a:cxn ang="0">
                  <a:pos x="16" y="146"/>
                </a:cxn>
                <a:cxn ang="0">
                  <a:pos x="0" y="120"/>
                </a:cxn>
                <a:cxn ang="0">
                  <a:pos x="0" y="88"/>
                </a:cxn>
              </a:cxnLst>
              <a:rect l="0" t="0" r="r" b="b"/>
              <a:pathLst>
                <a:path w="438" h="1007">
                  <a:moveTo>
                    <a:pt x="0" y="88"/>
                  </a:moveTo>
                  <a:lnTo>
                    <a:pt x="0" y="44"/>
                  </a:lnTo>
                  <a:lnTo>
                    <a:pt x="38" y="0"/>
                  </a:lnTo>
                  <a:lnTo>
                    <a:pt x="65" y="16"/>
                  </a:lnTo>
                  <a:lnTo>
                    <a:pt x="195" y="190"/>
                  </a:lnTo>
                  <a:lnTo>
                    <a:pt x="259" y="287"/>
                  </a:lnTo>
                  <a:lnTo>
                    <a:pt x="276" y="374"/>
                  </a:lnTo>
                  <a:lnTo>
                    <a:pt x="281" y="466"/>
                  </a:lnTo>
                  <a:lnTo>
                    <a:pt x="271" y="591"/>
                  </a:lnTo>
                  <a:lnTo>
                    <a:pt x="233" y="726"/>
                  </a:lnTo>
                  <a:lnTo>
                    <a:pt x="195" y="806"/>
                  </a:lnTo>
                  <a:lnTo>
                    <a:pt x="179" y="888"/>
                  </a:lnTo>
                  <a:lnTo>
                    <a:pt x="184" y="926"/>
                  </a:lnTo>
                  <a:lnTo>
                    <a:pt x="205" y="937"/>
                  </a:lnTo>
                  <a:lnTo>
                    <a:pt x="335" y="931"/>
                  </a:lnTo>
                  <a:lnTo>
                    <a:pt x="422" y="947"/>
                  </a:lnTo>
                  <a:lnTo>
                    <a:pt x="438" y="969"/>
                  </a:lnTo>
                  <a:lnTo>
                    <a:pt x="438" y="985"/>
                  </a:lnTo>
                  <a:lnTo>
                    <a:pt x="368" y="1007"/>
                  </a:lnTo>
                  <a:lnTo>
                    <a:pt x="352" y="1001"/>
                  </a:lnTo>
                  <a:lnTo>
                    <a:pt x="292" y="975"/>
                  </a:lnTo>
                  <a:lnTo>
                    <a:pt x="233" y="975"/>
                  </a:lnTo>
                  <a:lnTo>
                    <a:pt x="151" y="975"/>
                  </a:lnTo>
                  <a:lnTo>
                    <a:pt x="124" y="979"/>
                  </a:lnTo>
                  <a:lnTo>
                    <a:pt x="114" y="959"/>
                  </a:lnTo>
                  <a:lnTo>
                    <a:pt x="114" y="926"/>
                  </a:lnTo>
                  <a:lnTo>
                    <a:pt x="141" y="823"/>
                  </a:lnTo>
                  <a:lnTo>
                    <a:pt x="189" y="715"/>
                  </a:lnTo>
                  <a:lnTo>
                    <a:pt x="221" y="607"/>
                  </a:lnTo>
                  <a:lnTo>
                    <a:pt x="227" y="525"/>
                  </a:lnTo>
                  <a:lnTo>
                    <a:pt x="221" y="412"/>
                  </a:lnTo>
                  <a:lnTo>
                    <a:pt x="200" y="347"/>
                  </a:lnTo>
                  <a:lnTo>
                    <a:pt x="146" y="265"/>
                  </a:lnTo>
                  <a:lnTo>
                    <a:pt x="70" y="190"/>
                  </a:lnTo>
                  <a:lnTo>
                    <a:pt x="16" y="146"/>
                  </a:lnTo>
                  <a:lnTo>
                    <a:pt x="0" y="120"/>
                  </a:lnTo>
                  <a:lnTo>
                    <a:pt x="0" y="88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27" name="Freeform 67"/>
            <p:cNvSpPr>
              <a:spLocks/>
            </p:cNvSpPr>
            <p:nvPr/>
          </p:nvSpPr>
          <p:spPr bwMode="auto">
            <a:xfrm>
              <a:off x="2499" y="2889"/>
              <a:ext cx="208" cy="282"/>
            </a:xfrm>
            <a:custGeom>
              <a:avLst/>
              <a:gdLst/>
              <a:ahLst/>
              <a:cxnLst>
                <a:cxn ang="0">
                  <a:pos x="276" y="141"/>
                </a:cxn>
                <a:cxn ang="0">
                  <a:pos x="244" y="81"/>
                </a:cxn>
                <a:cxn ang="0">
                  <a:pos x="184" y="43"/>
                </a:cxn>
                <a:cxn ang="0">
                  <a:pos x="124" y="37"/>
                </a:cxn>
                <a:cxn ang="0">
                  <a:pos x="65" y="59"/>
                </a:cxn>
                <a:cxn ang="0">
                  <a:pos x="21" y="119"/>
                </a:cxn>
                <a:cxn ang="0">
                  <a:pos x="0" y="222"/>
                </a:cxn>
                <a:cxn ang="0">
                  <a:pos x="16" y="347"/>
                </a:cxn>
                <a:cxn ang="0">
                  <a:pos x="54" y="455"/>
                </a:cxn>
                <a:cxn ang="0">
                  <a:pos x="102" y="514"/>
                </a:cxn>
                <a:cxn ang="0">
                  <a:pos x="168" y="553"/>
                </a:cxn>
                <a:cxn ang="0">
                  <a:pos x="227" y="563"/>
                </a:cxn>
                <a:cxn ang="0">
                  <a:pos x="303" y="536"/>
                </a:cxn>
                <a:cxn ang="0">
                  <a:pos x="330" y="488"/>
                </a:cxn>
                <a:cxn ang="0">
                  <a:pos x="346" y="401"/>
                </a:cxn>
                <a:cxn ang="0">
                  <a:pos x="341" y="287"/>
                </a:cxn>
                <a:cxn ang="0">
                  <a:pos x="313" y="184"/>
                </a:cxn>
                <a:cxn ang="0">
                  <a:pos x="417" y="49"/>
                </a:cxn>
                <a:cxn ang="0">
                  <a:pos x="417" y="21"/>
                </a:cxn>
                <a:cxn ang="0">
                  <a:pos x="395" y="0"/>
                </a:cxn>
                <a:cxn ang="0">
                  <a:pos x="373" y="10"/>
                </a:cxn>
                <a:cxn ang="0">
                  <a:pos x="276" y="141"/>
                </a:cxn>
              </a:cxnLst>
              <a:rect l="0" t="0" r="r" b="b"/>
              <a:pathLst>
                <a:path w="417" h="563">
                  <a:moveTo>
                    <a:pt x="276" y="141"/>
                  </a:moveTo>
                  <a:lnTo>
                    <a:pt x="244" y="81"/>
                  </a:lnTo>
                  <a:lnTo>
                    <a:pt x="184" y="43"/>
                  </a:lnTo>
                  <a:lnTo>
                    <a:pt x="124" y="37"/>
                  </a:lnTo>
                  <a:lnTo>
                    <a:pt x="65" y="59"/>
                  </a:lnTo>
                  <a:lnTo>
                    <a:pt x="21" y="119"/>
                  </a:lnTo>
                  <a:lnTo>
                    <a:pt x="0" y="222"/>
                  </a:lnTo>
                  <a:lnTo>
                    <a:pt x="16" y="347"/>
                  </a:lnTo>
                  <a:lnTo>
                    <a:pt x="54" y="455"/>
                  </a:lnTo>
                  <a:lnTo>
                    <a:pt x="102" y="514"/>
                  </a:lnTo>
                  <a:lnTo>
                    <a:pt x="168" y="553"/>
                  </a:lnTo>
                  <a:lnTo>
                    <a:pt x="227" y="563"/>
                  </a:lnTo>
                  <a:lnTo>
                    <a:pt x="303" y="536"/>
                  </a:lnTo>
                  <a:lnTo>
                    <a:pt x="330" y="488"/>
                  </a:lnTo>
                  <a:lnTo>
                    <a:pt x="346" y="401"/>
                  </a:lnTo>
                  <a:lnTo>
                    <a:pt x="341" y="287"/>
                  </a:lnTo>
                  <a:lnTo>
                    <a:pt x="313" y="184"/>
                  </a:lnTo>
                  <a:lnTo>
                    <a:pt x="417" y="49"/>
                  </a:lnTo>
                  <a:lnTo>
                    <a:pt x="417" y="21"/>
                  </a:lnTo>
                  <a:lnTo>
                    <a:pt x="395" y="0"/>
                  </a:lnTo>
                  <a:lnTo>
                    <a:pt x="373" y="10"/>
                  </a:lnTo>
                  <a:lnTo>
                    <a:pt x="276" y="141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28" name="Freeform 68"/>
            <p:cNvSpPr>
              <a:spLocks/>
            </p:cNvSpPr>
            <p:nvPr/>
          </p:nvSpPr>
          <p:spPr bwMode="auto">
            <a:xfrm>
              <a:off x="2688" y="2640"/>
              <a:ext cx="273" cy="487"/>
            </a:xfrm>
            <a:custGeom>
              <a:avLst/>
              <a:gdLst/>
              <a:ahLst/>
              <a:cxnLst>
                <a:cxn ang="0">
                  <a:pos x="54" y="973"/>
                </a:cxn>
                <a:cxn ang="0">
                  <a:pos x="10" y="962"/>
                </a:cxn>
                <a:cxn ang="0">
                  <a:pos x="0" y="902"/>
                </a:cxn>
                <a:cxn ang="0">
                  <a:pos x="70" y="789"/>
                </a:cxn>
                <a:cxn ang="0">
                  <a:pos x="167" y="605"/>
                </a:cxn>
                <a:cxn ang="0">
                  <a:pos x="249" y="459"/>
                </a:cxn>
                <a:cxn ang="0">
                  <a:pos x="313" y="281"/>
                </a:cxn>
                <a:cxn ang="0">
                  <a:pos x="400" y="172"/>
                </a:cxn>
                <a:cxn ang="0">
                  <a:pos x="492" y="16"/>
                </a:cxn>
                <a:cxn ang="0">
                  <a:pos x="508" y="0"/>
                </a:cxn>
                <a:cxn ang="0">
                  <a:pos x="540" y="5"/>
                </a:cxn>
                <a:cxn ang="0">
                  <a:pos x="546" y="32"/>
                </a:cxn>
                <a:cxn ang="0">
                  <a:pos x="432" y="172"/>
                </a:cxn>
                <a:cxn ang="0">
                  <a:pos x="427" y="232"/>
                </a:cxn>
                <a:cxn ang="0">
                  <a:pos x="460" y="291"/>
                </a:cxn>
                <a:cxn ang="0">
                  <a:pos x="460" y="345"/>
                </a:cxn>
                <a:cxn ang="0">
                  <a:pos x="427" y="378"/>
                </a:cxn>
                <a:cxn ang="0">
                  <a:pos x="346" y="421"/>
                </a:cxn>
                <a:cxn ang="0">
                  <a:pos x="308" y="432"/>
                </a:cxn>
                <a:cxn ang="0">
                  <a:pos x="291" y="464"/>
                </a:cxn>
                <a:cxn ang="0">
                  <a:pos x="249" y="594"/>
                </a:cxn>
                <a:cxn ang="0">
                  <a:pos x="205" y="713"/>
                </a:cxn>
                <a:cxn ang="0">
                  <a:pos x="151" y="854"/>
                </a:cxn>
                <a:cxn ang="0">
                  <a:pos x="81" y="973"/>
                </a:cxn>
                <a:cxn ang="0">
                  <a:pos x="54" y="973"/>
                </a:cxn>
              </a:cxnLst>
              <a:rect l="0" t="0" r="r" b="b"/>
              <a:pathLst>
                <a:path w="546" h="973">
                  <a:moveTo>
                    <a:pt x="54" y="973"/>
                  </a:moveTo>
                  <a:lnTo>
                    <a:pt x="10" y="962"/>
                  </a:lnTo>
                  <a:lnTo>
                    <a:pt x="0" y="902"/>
                  </a:lnTo>
                  <a:lnTo>
                    <a:pt x="70" y="789"/>
                  </a:lnTo>
                  <a:lnTo>
                    <a:pt x="167" y="605"/>
                  </a:lnTo>
                  <a:lnTo>
                    <a:pt x="249" y="459"/>
                  </a:lnTo>
                  <a:lnTo>
                    <a:pt x="313" y="281"/>
                  </a:lnTo>
                  <a:lnTo>
                    <a:pt x="400" y="172"/>
                  </a:lnTo>
                  <a:lnTo>
                    <a:pt x="492" y="16"/>
                  </a:lnTo>
                  <a:lnTo>
                    <a:pt x="508" y="0"/>
                  </a:lnTo>
                  <a:lnTo>
                    <a:pt x="540" y="5"/>
                  </a:lnTo>
                  <a:lnTo>
                    <a:pt x="546" y="32"/>
                  </a:lnTo>
                  <a:lnTo>
                    <a:pt x="432" y="172"/>
                  </a:lnTo>
                  <a:lnTo>
                    <a:pt x="427" y="232"/>
                  </a:lnTo>
                  <a:lnTo>
                    <a:pt x="460" y="291"/>
                  </a:lnTo>
                  <a:lnTo>
                    <a:pt x="460" y="345"/>
                  </a:lnTo>
                  <a:lnTo>
                    <a:pt x="427" y="378"/>
                  </a:lnTo>
                  <a:lnTo>
                    <a:pt x="346" y="421"/>
                  </a:lnTo>
                  <a:lnTo>
                    <a:pt x="308" y="432"/>
                  </a:lnTo>
                  <a:lnTo>
                    <a:pt x="291" y="464"/>
                  </a:lnTo>
                  <a:lnTo>
                    <a:pt x="249" y="594"/>
                  </a:lnTo>
                  <a:lnTo>
                    <a:pt x="205" y="713"/>
                  </a:lnTo>
                  <a:lnTo>
                    <a:pt x="151" y="854"/>
                  </a:lnTo>
                  <a:lnTo>
                    <a:pt x="81" y="973"/>
                  </a:lnTo>
                  <a:lnTo>
                    <a:pt x="54" y="973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29" name="Freeform 69"/>
            <p:cNvSpPr>
              <a:spLocks/>
            </p:cNvSpPr>
            <p:nvPr/>
          </p:nvSpPr>
          <p:spPr bwMode="auto">
            <a:xfrm>
              <a:off x="2458" y="3213"/>
              <a:ext cx="161" cy="439"/>
            </a:xfrm>
            <a:custGeom>
              <a:avLst/>
              <a:gdLst/>
              <a:ahLst/>
              <a:cxnLst>
                <a:cxn ang="0">
                  <a:pos x="147" y="70"/>
                </a:cxn>
                <a:cxn ang="0">
                  <a:pos x="206" y="16"/>
                </a:cxn>
                <a:cxn ang="0">
                  <a:pos x="272" y="0"/>
                </a:cxn>
                <a:cxn ang="0">
                  <a:pos x="315" y="16"/>
                </a:cxn>
                <a:cxn ang="0">
                  <a:pos x="321" y="50"/>
                </a:cxn>
                <a:cxn ang="0">
                  <a:pos x="283" y="120"/>
                </a:cxn>
                <a:cxn ang="0">
                  <a:pos x="234" y="120"/>
                </a:cxn>
                <a:cxn ang="0">
                  <a:pos x="185" y="152"/>
                </a:cxn>
                <a:cxn ang="0">
                  <a:pos x="119" y="244"/>
                </a:cxn>
                <a:cxn ang="0">
                  <a:pos x="76" y="348"/>
                </a:cxn>
                <a:cxn ang="0">
                  <a:pos x="76" y="390"/>
                </a:cxn>
                <a:cxn ang="0">
                  <a:pos x="103" y="439"/>
                </a:cxn>
                <a:cxn ang="0">
                  <a:pos x="174" y="483"/>
                </a:cxn>
                <a:cxn ang="0">
                  <a:pos x="240" y="521"/>
                </a:cxn>
                <a:cxn ang="0">
                  <a:pos x="311" y="591"/>
                </a:cxn>
                <a:cxn ang="0">
                  <a:pos x="315" y="650"/>
                </a:cxn>
                <a:cxn ang="0">
                  <a:pos x="250" y="689"/>
                </a:cxn>
                <a:cxn ang="0">
                  <a:pos x="202" y="732"/>
                </a:cxn>
                <a:cxn ang="0">
                  <a:pos x="185" y="770"/>
                </a:cxn>
                <a:cxn ang="0">
                  <a:pos x="196" y="808"/>
                </a:cxn>
                <a:cxn ang="0">
                  <a:pos x="174" y="862"/>
                </a:cxn>
                <a:cxn ang="0">
                  <a:pos x="141" y="878"/>
                </a:cxn>
                <a:cxn ang="0">
                  <a:pos x="125" y="868"/>
                </a:cxn>
                <a:cxn ang="0">
                  <a:pos x="131" y="775"/>
                </a:cxn>
                <a:cxn ang="0">
                  <a:pos x="163" y="710"/>
                </a:cxn>
                <a:cxn ang="0">
                  <a:pos x="224" y="656"/>
                </a:cxn>
                <a:cxn ang="0">
                  <a:pos x="256" y="640"/>
                </a:cxn>
                <a:cxn ang="0">
                  <a:pos x="228" y="559"/>
                </a:cxn>
                <a:cxn ang="0">
                  <a:pos x="180" y="526"/>
                </a:cxn>
                <a:cxn ang="0">
                  <a:pos x="93" y="493"/>
                </a:cxn>
                <a:cxn ang="0">
                  <a:pos x="32" y="445"/>
                </a:cxn>
                <a:cxn ang="0">
                  <a:pos x="0" y="369"/>
                </a:cxn>
                <a:cxn ang="0">
                  <a:pos x="22" y="298"/>
                </a:cxn>
                <a:cxn ang="0">
                  <a:pos x="81" y="189"/>
                </a:cxn>
                <a:cxn ang="0">
                  <a:pos x="131" y="103"/>
                </a:cxn>
                <a:cxn ang="0">
                  <a:pos x="147" y="70"/>
                </a:cxn>
              </a:cxnLst>
              <a:rect l="0" t="0" r="r" b="b"/>
              <a:pathLst>
                <a:path w="321" h="878">
                  <a:moveTo>
                    <a:pt x="147" y="70"/>
                  </a:moveTo>
                  <a:lnTo>
                    <a:pt x="206" y="16"/>
                  </a:lnTo>
                  <a:lnTo>
                    <a:pt x="272" y="0"/>
                  </a:lnTo>
                  <a:lnTo>
                    <a:pt x="315" y="16"/>
                  </a:lnTo>
                  <a:lnTo>
                    <a:pt x="321" y="50"/>
                  </a:lnTo>
                  <a:lnTo>
                    <a:pt x="283" y="120"/>
                  </a:lnTo>
                  <a:lnTo>
                    <a:pt x="234" y="120"/>
                  </a:lnTo>
                  <a:lnTo>
                    <a:pt x="185" y="152"/>
                  </a:lnTo>
                  <a:lnTo>
                    <a:pt x="119" y="244"/>
                  </a:lnTo>
                  <a:lnTo>
                    <a:pt x="76" y="348"/>
                  </a:lnTo>
                  <a:lnTo>
                    <a:pt x="76" y="390"/>
                  </a:lnTo>
                  <a:lnTo>
                    <a:pt x="103" y="439"/>
                  </a:lnTo>
                  <a:lnTo>
                    <a:pt x="174" y="483"/>
                  </a:lnTo>
                  <a:lnTo>
                    <a:pt x="240" y="521"/>
                  </a:lnTo>
                  <a:lnTo>
                    <a:pt x="311" y="591"/>
                  </a:lnTo>
                  <a:lnTo>
                    <a:pt x="315" y="650"/>
                  </a:lnTo>
                  <a:lnTo>
                    <a:pt x="250" y="689"/>
                  </a:lnTo>
                  <a:lnTo>
                    <a:pt x="202" y="732"/>
                  </a:lnTo>
                  <a:lnTo>
                    <a:pt x="185" y="770"/>
                  </a:lnTo>
                  <a:lnTo>
                    <a:pt x="196" y="808"/>
                  </a:lnTo>
                  <a:lnTo>
                    <a:pt x="174" y="862"/>
                  </a:lnTo>
                  <a:lnTo>
                    <a:pt x="141" y="878"/>
                  </a:lnTo>
                  <a:lnTo>
                    <a:pt x="125" y="868"/>
                  </a:lnTo>
                  <a:lnTo>
                    <a:pt x="131" y="775"/>
                  </a:lnTo>
                  <a:lnTo>
                    <a:pt x="163" y="710"/>
                  </a:lnTo>
                  <a:lnTo>
                    <a:pt x="224" y="656"/>
                  </a:lnTo>
                  <a:lnTo>
                    <a:pt x="256" y="640"/>
                  </a:lnTo>
                  <a:lnTo>
                    <a:pt x="228" y="559"/>
                  </a:lnTo>
                  <a:lnTo>
                    <a:pt x="180" y="526"/>
                  </a:lnTo>
                  <a:lnTo>
                    <a:pt x="93" y="493"/>
                  </a:lnTo>
                  <a:lnTo>
                    <a:pt x="32" y="445"/>
                  </a:lnTo>
                  <a:lnTo>
                    <a:pt x="0" y="369"/>
                  </a:lnTo>
                  <a:lnTo>
                    <a:pt x="22" y="298"/>
                  </a:lnTo>
                  <a:lnTo>
                    <a:pt x="81" y="189"/>
                  </a:lnTo>
                  <a:lnTo>
                    <a:pt x="131" y="103"/>
                  </a:lnTo>
                  <a:lnTo>
                    <a:pt x="147" y="70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30" name="Freeform 70"/>
            <p:cNvSpPr>
              <a:spLocks/>
            </p:cNvSpPr>
            <p:nvPr/>
          </p:nvSpPr>
          <p:spPr bwMode="auto">
            <a:xfrm>
              <a:off x="2623" y="3178"/>
              <a:ext cx="168" cy="393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82" y="5"/>
                </a:cxn>
                <a:cxn ang="0">
                  <a:pos x="125" y="0"/>
                </a:cxn>
                <a:cxn ang="0">
                  <a:pos x="201" y="49"/>
                </a:cxn>
                <a:cxn ang="0">
                  <a:pos x="245" y="98"/>
                </a:cxn>
                <a:cxn ang="0">
                  <a:pos x="278" y="168"/>
                </a:cxn>
                <a:cxn ang="0">
                  <a:pos x="304" y="259"/>
                </a:cxn>
                <a:cxn ang="0">
                  <a:pos x="332" y="400"/>
                </a:cxn>
                <a:cxn ang="0">
                  <a:pos x="336" y="558"/>
                </a:cxn>
                <a:cxn ang="0">
                  <a:pos x="320" y="661"/>
                </a:cxn>
                <a:cxn ang="0">
                  <a:pos x="294" y="709"/>
                </a:cxn>
                <a:cxn ang="0">
                  <a:pos x="223" y="758"/>
                </a:cxn>
                <a:cxn ang="0">
                  <a:pos x="147" y="786"/>
                </a:cxn>
                <a:cxn ang="0">
                  <a:pos x="99" y="786"/>
                </a:cxn>
                <a:cxn ang="0">
                  <a:pos x="55" y="774"/>
                </a:cxn>
                <a:cxn ang="0">
                  <a:pos x="28" y="709"/>
                </a:cxn>
                <a:cxn ang="0">
                  <a:pos x="17" y="629"/>
                </a:cxn>
                <a:cxn ang="0">
                  <a:pos x="39" y="574"/>
                </a:cxn>
                <a:cxn ang="0">
                  <a:pos x="66" y="525"/>
                </a:cxn>
                <a:cxn ang="0">
                  <a:pos x="60" y="460"/>
                </a:cxn>
                <a:cxn ang="0">
                  <a:pos x="50" y="379"/>
                </a:cxn>
                <a:cxn ang="0">
                  <a:pos x="28" y="297"/>
                </a:cxn>
                <a:cxn ang="0">
                  <a:pos x="0" y="211"/>
                </a:cxn>
                <a:cxn ang="0">
                  <a:pos x="0" y="146"/>
                </a:cxn>
                <a:cxn ang="0">
                  <a:pos x="17" y="76"/>
                </a:cxn>
                <a:cxn ang="0">
                  <a:pos x="28" y="32"/>
                </a:cxn>
              </a:cxnLst>
              <a:rect l="0" t="0" r="r" b="b"/>
              <a:pathLst>
                <a:path w="336" h="786">
                  <a:moveTo>
                    <a:pt x="28" y="32"/>
                  </a:moveTo>
                  <a:lnTo>
                    <a:pt x="82" y="5"/>
                  </a:lnTo>
                  <a:lnTo>
                    <a:pt x="125" y="0"/>
                  </a:lnTo>
                  <a:lnTo>
                    <a:pt x="201" y="49"/>
                  </a:lnTo>
                  <a:lnTo>
                    <a:pt x="245" y="98"/>
                  </a:lnTo>
                  <a:lnTo>
                    <a:pt x="278" y="168"/>
                  </a:lnTo>
                  <a:lnTo>
                    <a:pt x="304" y="259"/>
                  </a:lnTo>
                  <a:lnTo>
                    <a:pt x="332" y="400"/>
                  </a:lnTo>
                  <a:lnTo>
                    <a:pt x="336" y="558"/>
                  </a:lnTo>
                  <a:lnTo>
                    <a:pt x="320" y="661"/>
                  </a:lnTo>
                  <a:lnTo>
                    <a:pt x="294" y="709"/>
                  </a:lnTo>
                  <a:lnTo>
                    <a:pt x="223" y="758"/>
                  </a:lnTo>
                  <a:lnTo>
                    <a:pt x="147" y="786"/>
                  </a:lnTo>
                  <a:lnTo>
                    <a:pt x="99" y="786"/>
                  </a:lnTo>
                  <a:lnTo>
                    <a:pt x="55" y="774"/>
                  </a:lnTo>
                  <a:lnTo>
                    <a:pt x="28" y="709"/>
                  </a:lnTo>
                  <a:lnTo>
                    <a:pt x="17" y="629"/>
                  </a:lnTo>
                  <a:lnTo>
                    <a:pt x="39" y="574"/>
                  </a:lnTo>
                  <a:lnTo>
                    <a:pt x="66" y="525"/>
                  </a:lnTo>
                  <a:lnTo>
                    <a:pt x="60" y="460"/>
                  </a:lnTo>
                  <a:lnTo>
                    <a:pt x="50" y="379"/>
                  </a:lnTo>
                  <a:lnTo>
                    <a:pt x="28" y="297"/>
                  </a:lnTo>
                  <a:lnTo>
                    <a:pt x="0" y="211"/>
                  </a:lnTo>
                  <a:lnTo>
                    <a:pt x="0" y="146"/>
                  </a:lnTo>
                  <a:lnTo>
                    <a:pt x="17" y="76"/>
                  </a:lnTo>
                  <a:lnTo>
                    <a:pt x="28" y="32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31" name="Freeform 71"/>
            <p:cNvSpPr>
              <a:spLocks/>
            </p:cNvSpPr>
            <p:nvPr/>
          </p:nvSpPr>
          <p:spPr bwMode="auto">
            <a:xfrm>
              <a:off x="2522" y="3519"/>
              <a:ext cx="184" cy="538"/>
            </a:xfrm>
            <a:custGeom>
              <a:avLst/>
              <a:gdLst/>
              <a:ahLst/>
              <a:cxnLst>
                <a:cxn ang="0">
                  <a:pos x="261" y="27"/>
                </a:cxn>
                <a:cxn ang="0">
                  <a:pos x="293" y="0"/>
                </a:cxn>
                <a:cxn ang="0">
                  <a:pos x="358" y="0"/>
                </a:cxn>
                <a:cxn ang="0">
                  <a:pos x="369" y="33"/>
                </a:cxn>
                <a:cxn ang="0">
                  <a:pos x="358" y="119"/>
                </a:cxn>
                <a:cxn ang="0">
                  <a:pos x="299" y="227"/>
                </a:cxn>
                <a:cxn ang="0">
                  <a:pos x="272" y="346"/>
                </a:cxn>
                <a:cxn ang="0">
                  <a:pos x="261" y="492"/>
                </a:cxn>
                <a:cxn ang="0">
                  <a:pos x="299" y="660"/>
                </a:cxn>
                <a:cxn ang="0">
                  <a:pos x="348" y="822"/>
                </a:cxn>
                <a:cxn ang="0">
                  <a:pos x="352" y="887"/>
                </a:cxn>
                <a:cxn ang="0">
                  <a:pos x="331" y="908"/>
                </a:cxn>
                <a:cxn ang="0">
                  <a:pos x="255" y="908"/>
                </a:cxn>
                <a:cxn ang="0">
                  <a:pos x="179" y="936"/>
                </a:cxn>
                <a:cxn ang="0">
                  <a:pos x="131" y="1006"/>
                </a:cxn>
                <a:cxn ang="0">
                  <a:pos x="88" y="1071"/>
                </a:cxn>
                <a:cxn ang="0">
                  <a:pos x="66" y="1077"/>
                </a:cxn>
                <a:cxn ang="0">
                  <a:pos x="0" y="1038"/>
                </a:cxn>
                <a:cxn ang="0">
                  <a:pos x="0" y="1012"/>
                </a:cxn>
                <a:cxn ang="0">
                  <a:pos x="88" y="936"/>
                </a:cxn>
                <a:cxn ang="0">
                  <a:pos x="191" y="887"/>
                </a:cxn>
                <a:cxn ang="0">
                  <a:pos x="272" y="860"/>
                </a:cxn>
                <a:cxn ang="0">
                  <a:pos x="288" y="849"/>
                </a:cxn>
                <a:cxn ang="0">
                  <a:pos x="283" y="801"/>
                </a:cxn>
                <a:cxn ang="0">
                  <a:pos x="255" y="681"/>
                </a:cxn>
                <a:cxn ang="0">
                  <a:pos x="223" y="546"/>
                </a:cxn>
                <a:cxn ang="0">
                  <a:pos x="207" y="476"/>
                </a:cxn>
                <a:cxn ang="0">
                  <a:pos x="201" y="395"/>
                </a:cxn>
                <a:cxn ang="0">
                  <a:pos x="213" y="303"/>
                </a:cxn>
                <a:cxn ang="0">
                  <a:pos x="233" y="152"/>
                </a:cxn>
                <a:cxn ang="0">
                  <a:pos x="261" y="27"/>
                </a:cxn>
              </a:cxnLst>
              <a:rect l="0" t="0" r="r" b="b"/>
              <a:pathLst>
                <a:path w="369" h="1077">
                  <a:moveTo>
                    <a:pt x="261" y="27"/>
                  </a:moveTo>
                  <a:lnTo>
                    <a:pt x="293" y="0"/>
                  </a:lnTo>
                  <a:lnTo>
                    <a:pt x="358" y="0"/>
                  </a:lnTo>
                  <a:lnTo>
                    <a:pt x="369" y="33"/>
                  </a:lnTo>
                  <a:lnTo>
                    <a:pt x="358" y="119"/>
                  </a:lnTo>
                  <a:lnTo>
                    <a:pt x="299" y="227"/>
                  </a:lnTo>
                  <a:lnTo>
                    <a:pt x="272" y="346"/>
                  </a:lnTo>
                  <a:lnTo>
                    <a:pt x="261" y="492"/>
                  </a:lnTo>
                  <a:lnTo>
                    <a:pt x="299" y="660"/>
                  </a:lnTo>
                  <a:lnTo>
                    <a:pt x="348" y="822"/>
                  </a:lnTo>
                  <a:lnTo>
                    <a:pt x="352" y="887"/>
                  </a:lnTo>
                  <a:lnTo>
                    <a:pt x="331" y="908"/>
                  </a:lnTo>
                  <a:lnTo>
                    <a:pt x="255" y="908"/>
                  </a:lnTo>
                  <a:lnTo>
                    <a:pt x="179" y="936"/>
                  </a:lnTo>
                  <a:lnTo>
                    <a:pt x="131" y="1006"/>
                  </a:lnTo>
                  <a:lnTo>
                    <a:pt x="88" y="1071"/>
                  </a:lnTo>
                  <a:lnTo>
                    <a:pt x="66" y="1077"/>
                  </a:lnTo>
                  <a:lnTo>
                    <a:pt x="0" y="1038"/>
                  </a:lnTo>
                  <a:lnTo>
                    <a:pt x="0" y="1012"/>
                  </a:lnTo>
                  <a:lnTo>
                    <a:pt x="88" y="936"/>
                  </a:lnTo>
                  <a:lnTo>
                    <a:pt x="191" y="887"/>
                  </a:lnTo>
                  <a:lnTo>
                    <a:pt x="272" y="860"/>
                  </a:lnTo>
                  <a:lnTo>
                    <a:pt x="288" y="849"/>
                  </a:lnTo>
                  <a:lnTo>
                    <a:pt x="283" y="801"/>
                  </a:lnTo>
                  <a:lnTo>
                    <a:pt x="255" y="681"/>
                  </a:lnTo>
                  <a:lnTo>
                    <a:pt x="223" y="546"/>
                  </a:lnTo>
                  <a:lnTo>
                    <a:pt x="207" y="476"/>
                  </a:lnTo>
                  <a:lnTo>
                    <a:pt x="201" y="395"/>
                  </a:lnTo>
                  <a:lnTo>
                    <a:pt x="213" y="303"/>
                  </a:lnTo>
                  <a:lnTo>
                    <a:pt x="233" y="152"/>
                  </a:lnTo>
                  <a:lnTo>
                    <a:pt x="261" y="27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32" name="Freeform 72"/>
            <p:cNvSpPr>
              <a:spLocks/>
            </p:cNvSpPr>
            <p:nvPr/>
          </p:nvSpPr>
          <p:spPr bwMode="auto">
            <a:xfrm rot="17626639" flipH="1">
              <a:off x="2528" y="2904"/>
              <a:ext cx="138" cy="8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" y="89"/>
                </a:cxn>
                <a:cxn ang="0">
                  <a:pos x="63" y="86"/>
                </a:cxn>
                <a:cxn ang="0">
                  <a:pos x="78" y="41"/>
                </a:cxn>
                <a:cxn ang="0">
                  <a:pos x="114" y="23"/>
                </a:cxn>
                <a:cxn ang="0">
                  <a:pos x="132" y="11"/>
                </a:cxn>
                <a:cxn ang="0">
                  <a:pos x="135" y="2"/>
                </a:cxn>
                <a:cxn ang="0">
                  <a:pos x="108" y="11"/>
                </a:cxn>
                <a:cxn ang="0">
                  <a:pos x="27" y="41"/>
                </a:cxn>
                <a:cxn ang="0">
                  <a:pos x="0" y="59"/>
                </a:cxn>
              </a:cxnLst>
              <a:rect l="0" t="0" r="r" b="b"/>
              <a:pathLst>
                <a:path w="138" h="89">
                  <a:moveTo>
                    <a:pt x="0" y="59"/>
                  </a:moveTo>
                  <a:cubicBezTo>
                    <a:pt x="7" y="79"/>
                    <a:pt x="5" y="85"/>
                    <a:pt x="27" y="89"/>
                  </a:cubicBezTo>
                  <a:cubicBezTo>
                    <a:pt x="39" y="88"/>
                    <a:pt x="51" y="89"/>
                    <a:pt x="63" y="86"/>
                  </a:cubicBezTo>
                  <a:cubicBezTo>
                    <a:pt x="77" y="82"/>
                    <a:pt x="69" y="50"/>
                    <a:pt x="78" y="41"/>
                  </a:cubicBezTo>
                  <a:cubicBezTo>
                    <a:pt x="86" y="33"/>
                    <a:pt x="103" y="29"/>
                    <a:pt x="114" y="23"/>
                  </a:cubicBezTo>
                  <a:cubicBezTo>
                    <a:pt x="120" y="19"/>
                    <a:pt x="132" y="11"/>
                    <a:pt x="132" y="11"/>
                  </a:cubicBezTo>
                  <a:cubicBezTo>
                    <a:pt x="133" y="8"/>
                    <a:pt x="138" y="3"/>
                    <a:pt x="135" y="2"/>
                  </a:cubicBezTo>
                  <a:cubicBezTo>
                    <a:pt x="126" y="0"/>
                    <a:pt x="117" y="8"/>
                    <a:pt x="108" y="11"/>
                  </a:cubicBezTo>
                  <a:cubicBezTo>
                    <a:pt x="80" y="20"/>
                    <a:pt x="54" y="32"/>
                    <a:pt x="27" y="41"/>
                  </a:cubicBezTo>
                  <a:cubicBezTo>
                    <a:pt x="21" y="43"/>
                    <a:pt x="0" y="53"/>
                    <a:pt x="0" y="59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33" name="Freeform 73"/>
            <p:cNvSpPr>
              <a:spLocks/>
            </p:cNvSpPr>
            <p:nvPr/>
          </p:nvSpPr>
          <p:spPr bwMode="auto">
            <a:xfrm rot="-2466360">
              <a:off x="2400" y="2826"/>
              <a:ext cx="265" cy="141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84" y="135"/>
                </a:cxn>
                <a:cxn ang="0">
                  <a:pos x="245" y="115"/>
                </a:cxn>
                <a:cxn ang="0">
                  <a:pos x="216" y="55"/>
                </a:cxn>
                <a:cxn ang="0">
                  <a:pos x="173" y="13"/>
                </a:cxn>
                <a:cxn ang="0">
                  <a:pos x="112" y="1"/>
                </a:cxn>
                <a:cxn ang="0">
                  <a:pos x="56" y="17"/>
                </a:cxn>
                <a:cxn ang="0">
                  <a:pos x="26" y="49"/>
                </a:cxn>
                <a:cxn ang="0">
                  <a:pos x="8" y="91"/>
                </a:cxn>
                <a:cxn ang="0">
                  <a:pos x="0" y="139"/>
                </a:cxn>
              </a:cxnLst>
              <a:rect l="0" t="0" r="r" b="b"/>
              <a:pathLst>
                <a:path w="288" h="139">
                  <a:moveTo>
                    <a:pt x="0" y="139"/>
                  </a:moveTo>
                  <a:lnTo>
                    <a:pt x="284" y="135"/>
                  </a:lnTo>
                  <a:cubicBezTo>
                    <a:pt x="288" y="133"/>
                    <a:pt x="258" y="126"/>
                    <a:pt x="245" y="115"/>
                  </a:cubicBezTo>
                  <a:cubicBezTo>
                    <a:pt x="230" y="102"/>
                    <a:pt x="228" y="72"/>
                    <a:pt x="216" y="55"/>
                  </a:cubicBezTo>
                  <a:cubicBezTo>
                    <a:pt x="204" y="38"/>
                    <a:pt x="190" y="22"/>
                    <a:pt x="173" y="13"/>
                  </a:cubicBezTo>
                  <a:cubicBezTo>
                    <a:pt x="156" y="4"/>
                    <a:pt x="131" y="0"/>
                    <a:pt x="112" y="1"/>
                  </a:cubicBezTo>
                  <a:cubicBezTo>
                    <a:pt x="93" y="2"/>
                    <a:pt x="70" y="9"/>
                    <a:pt x="56" y="17"/>
                  </a:cubicBezTo>
                  <a:cubicBezTo>
                    <a:pt x="42" y="27"/>
                    <a:pt x="34" y="35"/>
                    <a:pt x="26" y="49"/>
                  </a:cubicBezTo>
                  <a:cubicBezTo>
                    <a:pt x="22" y="55"/>
                    <a:pt x="11" y="84"/>
                    <a:pt x="8" y="91"/>
                  </a:cubicBezTo>
                  <a:cubicBezTo>
                    <a:pt x="4" y="105"/>
                    <a:pt x="7" y="126"/>
                    <a:pt x="0" y="139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034" name="Group 74"/>
          <p:cNvGrpSpPr>
            <a:grpSpLocks/>
          </p:cNvGrpSpPr>
          <p:nvPr/>
        </p:nvGrpSpPr>
        <p:grpSpPr bwMode="auto">
          <a:xfrm flipH="1">
            <a:off x="7543800" y="3505200"/>
            <a:ext cx="911225" cy="1411288"/>
            <a:chOff x="3024" y="232"/>
            <a:chExt cx="670" cy="1033"/>
          </a:xfrm>
        </p:grpSpPr>
        <p:sp>
          <p:nvSpPr>
            <p:cNvPr id="41035" name="Freeform 75"/>
            <p:cNvSpPr>
              <a:spLocks/>
            </p:cNvSpPr>
            <p:nvPr/>
          </p:nvSpPr>
          <p:spPr bwMode="auto">
            <a:xfrm flipH="1">
              <a:off x="3288" y="769"/>
              <a:ext cx="92" cy="496"/>
            </a:xfrm>
            <a:custGeom>
              <a:avLst/>
              <a:gdLst/>
              <a:ahLst/>
              <a:cxnLst>
                <a:cxn ang="0">
                  <a:pos x="57" y="120"/>
                </a:cxn>
                <a:cxn ang="0">
                  <a:pos x="78" y="29"/>
                </a:cxn>
                <a:cxn ang="0">
                  <a:pos x="128" y="0"/>
                </a:cxn>
                <a:cxn ang="0">
                  <a:pos x="169" y="10"/>
                </a:cxn>
                <a:cxn ang="0">
                  <a:pos x="166" y="49"/>
                </a:cxn>
                <a:cxn ang="0">
                  <a:pos x="132" y="140"/>
                </a:cxn>
                <a:cxn ang="0">
                  <a:pos x="98" y="231"/>
                </a:cxn>
                <a:cxn ang="0">
                  <a:pos x="81" y="335"/>
                </a:cxn>
                <a:cxn ang="0">
                  <a:pos x="71" y="426"/>
                </a:cxn>
                <a:cxn ang="0">
                  <a:pos x="81" y="518"/>
                </a:cxn>
                <a:cxn ang="0">
                  <a:pos x="98" y="592"/>
                </a:cxn>
                <a:cxn ang="0">
                  <a:pos x="122" y="651"/>
                </a:cxn>
                <a:cxn ang="0">
                  <a:pos x="139" y="677"/>
                </a:cxn>
                <a:cxn ang="0">
                  <a:pos x="159" y="697"/>
                </a:cxn>
                <a:cxn ang="0">
                  <a:pos x="159" y="726"/>
                </a:cxn>
                <a:cxn ang="0">
                  <a:pos x="128" y="755"/>
                </a:cxn>
                <a:cxn ang="0">
                  <a:pos x="85" y="791"/>
                </a:cxn>
                <a:cxn ang="0">
                  <a:pos x="47" y="830"/>
                </a:cxn>
                <a:cxn ang="0">
                  <a:pos x="17" y="830"/>
                </a:cxn>
                <a:cxn ang="0">
                  <a:pos x="0" y="768"/>
                </a:cxn>
                <a:cxn ang="0">
                  <a:pos x="3" y="745"/>
                </a:cxn>
                <a:cxn ang="0">
                  <a:pos x="30" y="732"/>
                </a:cxn>
                <a:cxn ang="0">
                  <a:pos x="88" y="706"/>
                </a:cxn>
                <a:cxn ang="0">
                  <a:pos x="91" y="687"/>
                </a:cxn>
                <a:cxn ang="0">
                  <a:pos x="81" y="641"/>
                </a:cxn>
                <a:cxn ang="0">
                  <a:pos x="57" y="563"/>
                </a:cxn>
                <a:cxn ang="0">
                  <a:pos x="34" y="482"/>
                </a:cxn>
                <a:cxn ang="0">
                  <a:pos x="27" y="423"/>
                </a:cxn>
                <a:cxn ang="0">
                  <a:pos x="27" y="352"/>
                </a:cxn>
                <a:cxn ang="0">
                  <a:pos x="30" y="286"/>
                </a:cxn>
                <a:cxn ang="0">
                  <a:pos x="44" y="218"/>
                </a:cxn>
                <a:cxn ang="0">
                  <a:pos x="51" y="156"/>
                </a:cxn>
                <a:cxn ang="0">
                  <a:pos x="57" y="120"/>
                </a:cxn>
              </a:cxnLst>
              <a:rect l="0" t="0" r="r" b="b"/>
              <a:pathLst>
                <a:path w="169" h="830">
                  <a:moveTo>
                    <a:pt x="57" y="120"/>
                  </a:moveTo>
                  <a:lnTo>
                    <a:pt x="78" y="29"/>
                  </a:lnTo>
                  <a:lnTo>
                    <a:pt x="128" y="0"/>
                  </a:lnTo>
                  <a:lnTo>
                    <a:pt x="169" y="10"/>
                  </a:lnTo>
                  <a:lnTo>
                    <a:pt x="166" y="49"/>
                  </a:lnTo>
                  <a:lnTo>
                    <a:pt x="132" y="140"/>
                  </a:lnTo>
                  <a:lnTo>
                    <a:pt x="98" y="231"/>
                  </a:lnTo>
                  <a:lnTo>
                    <a:pt x="81" y="335"/>
                  </a:lnTo>
                  <a:lnTo>
                    <a:pt x="71" y="426"/>
                  </a:lnTo>
                  <a:lnTo>
                    <a:pt x="81" y="518"/>
                  </a:lnTo>
                  <a:lnTo>
                    <a:pt x="98" y="592"/>
                  </a:lnTo>
                  <a:lnTo>
                    <a:pt x="122" y="651"/>
                  </a:lnTo>
                  <a:lnTo>
                    <a:pt x="139" y="677"/>
                  </a:lnTo>
                  <a:lnTo>
                    <a:pt x="159" y="697"/>
                  </a:lnTo>
                  <a:lnTo>
                    <a:pt x="159" y="726"/>
                  </a:lnTo>
                  <a:lnTo>
                    <a:pt x="128" y="755"/>
                  </a:lnTo>
                  <a:lnTo>
                    <a:pt x="85" y="791"/>
                  </a:lnTo>
                  <a:lnTo>
                    <a:pt x="47" y="830"/>
                  </a:lnTo>
                  <a:lnTo>
                    <a:pt x="17" y="830"/>
                  </a:lnTo>
                  <a:lnTo>
                    <a:pt x="0" y="768"/>
                  </a:lnTo>
                  <a:lnTo>
                    <a:pt x="3" y="745"/>
                  </a:lnTo>
                  <a:lnTo>
                    <a:pt x="30" y="732"/>
                  </a:lnTo>
                  <a:lnTo>
                    <a:pt x="88" y="706"/>
                  </a:lnTo>
                  <a:lnTo>
                    <a:pt x="91" y="687"/>
                  </a:lnTo>
                  <a:lnTo>
                    <a:pt x="81" y="641"/>
                  </a:lnTo>
                  <a:lnTo>
                    <a:pt x="57" y="563"/>
                  </a:lnTo>
                  <a:lnTo>
                    <a:pt x="34" y="482"/>
                  </a:lnTo>
                  <a:lnTo>
                    <a:pt x="27" y="423"/>
                  </a:lnTo>
                  <a:lnTo>
                    <a:pt x="27" y="352"/>
                  </a:lnTo>
                  <a:lnTo>
                    <a:pt x="30" y="286"/>
                  </a:lnTo>
                  <a:lnTo>
                    <a:pt x="44" y="218"/>
                  </a:lnTo>
                  <a:lnTo>
                    <a:pt x="51" y="156"/>
                  </a:lnTo>
                  <a:lnTo>
                    <a:pt x="57" y="120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36" name="Freeform 76"/>
            <p:cNvSpPr>
              <a:spLocks/>
            </p:cNvSpPr>
            <p:nvPr/>
          </p:nvSpPr>
          <p:spPr bwMode="auto">
            <a:xfrm flipH="1">
              <a:off x="3424" y="451"/>
              <a:ext cx="68" cy="390"/>
            </a:xfrm>
            <a:custGeom>
              <a:avLst/>
              <a:gdLst/>
              <a:ahLst/>
              <a:cxnLst>
                <a:cxn ang="0">
                  <a:pos x="33" y="113"/>
                </a:cxn>
                <a:cxn ang="0">
                  <a:pos x="47" y="57"/>
                </a:cxn>
                <a:cxn ang="0">
                  <a:pos x="64" y="20"/>
                </a:cxn>
                <a:cxn ang="0">
                  <a:pos x="95" y="0"/>
                </a:cxn>
                <a:cxn ang="0">
                  <a:pos x="110" y="29"/>
                </a:cxn>
                <a:cxn ang="0">
                  <a:pos x="124" y="88"/>
                </a:cxn>
                <a:cxn ang="0">
                  <a:pos x="114" y="127"/>
                </a:cxn>
                <a:cxn ang="0">
                  <a:pos x="84" y="157"/>
                </a:cxn>
                <a:cxn ang="0">
                  <a:pos x="64" y="214"/>
                </a:cxn>
                <a:cxn ang="0">
                  <a:pos x="47" y="289"/>
                </a:cxn>
                <a:cxn ang="0">
                  <a:pos x="38" y="377"/>
                </a:cxn>
                <a:cxn ang="0">
                  <a:pos x="41" y="483"/>
                </a:cxn>
                <a:cxn ang="0">
                  <a:pos x="48" y="557"/>
                </a:cxn>
                <a:cxn ang="0">
                  <a:pos x="62" y="594"/>
                </a:cxn>
                <a:cxn ang="0">
                  <a:pos x="84" y="614"/>
                </a:cxn>
                <a:cxn ang="0">
                  <a:pos x="88" y="633"/>
                </a:cxn>
                <a:cxn ang="0">
                  <a:pos x="62" y="643"/>
                </a:cxn>
                <a:cxn ang="0">
                  <a:pos x="41" y="624"/>
                </a:cxn>
                <a:cxn ang="0">
                  <a:pos x="0" y="653"/>
                </a:cxn>
                <a:cxn ang="0">
                  <a:pos x="2" y="575"/>
                </a:cxn>
                <a:cxn ang="0">
                  <a:pos x="5" y="475"/>
                </a:cxn>
                <a:cxn ang="0">
                  <a:pos x="5" y="362"/>
                </a:cxn>
                <a:cxn ang="0">
                  <a:pos x="7" y="268"/>
                </a:cxn>
                <a:cxn ang="0">
                  <a:pos x="16" y="196"/>
                </a:cxn>
                <a:cxn ang="0">
                  <a:pos x="26" y="147"/>
                </a:cxn>
                <a:cxn ang="0">
                  <a:pos x="33" y="113"/>
                </a:cxn>
              </a:cxnLst>
              <a:rect l="0" t="0" r="r" b="b"/>
              <a:pathLst>
                <a:path w="124" h="653">
                  <a:moveTo>
                    <a:pt x="33" y="113"/>
                  </a:moveTo>
                  <a:lnTo>
                    <a:pt x="47" y="57"/>
                  </a:lnTo>
                  <a:lnTo>
                    <a:pt x="64" y="20"/>
                  </a:lnTo>
                  <a:lnTo>
                    <a:pt x="95" y="0"/>
                  </a:lnTo>
                  <a:lnTo>
                    <a:pt x="110" y="29"/>
                  </a:lnTo>
                  <a:lnTo>
                    <a:pt x="124" y="88"/>
                  </a:lnTo>
                  <a:lnTo>
                    <a:pt x="114" y="127"/>
                  </a:lnTo>
                  <a:lnTo>
                    <a:pt x="84" y="157"/>
                  </a:lnTo>
                  <a:lnTo>
                    <a:pt x="64" y="214"/>
                  </a:lnTo>
                  <a:lnTo>
                    <a:pt x="47" y="289"/>
                  </a:lnTo>
                  <a:lnTo>
                    <a:pt x="38" y="377"/>
                  </a:lnTo>
                  <a:lnTo>
                    <a:pt x="41" y="483"/>
                  </a:lnTo>
                  <a:lnTo>
                    <a:pt x="48" y="557"/>
                  </a:lnTo>
                  <a:lnTo>
                    <a:pt x="62" y="594"/>
                  </a:lnTo>
                  <a:lnTo>
                    <a:pt x="84" y="614"/>
                  </a:lnTo>
                  <a:lnTo>
                    <a:pt x="88" y="633"/>
                  </a:lnTo>
                  <a:lnTo>
                    <a:pt x="62" y="643"/>
                  </a:lnTo>
                  <a:lnTo>
                    <a:pt x="41" y="624"/>
                  </a:lnTo>
                  <a:lnTo>
                    <a:pt x="0" y="653"/>
                  </a:lnTo>
                  <a:lnTo>
                    <a:pt x="2" y="575"/>
                  </a:lnTo>
                  <a:lnTo>
                    <a:pt x="5" y="475"/>
                  </a:lnTo>
                  <a:lnTo>
                    <a:pt x="5" y="362"/>
                  </a:lnTo>
                  <a:lnTo>
                    <a:pt x="7" y="268"/>
                  </a:lnTo>
                  <a:lnTo>
                    <a:pt x="16" y="196"/>
                  </a:lnTo>
                  <a:lnTo>
                    <a:pt x="26" y="147"/>
                  </a:lnTo>
                  <a:lnTo>
                    <a:pt x="33" y="113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37" name="Freeform 77"/>
            <p:cNvSpPr>
              <a:spLocks/>
            </p:cNvSpPr>
            <p:nvPr/>
          </p:nvSpPr>
          <p:spPr bwMode="auto">
            <a:xfrm flipH="1">
              <a:off x="3235" y="424"/>
              <a:ext cx="227" cy="389"/>
            </a:xfrm>
            <a:custGeom>
              <a:avLst/>
              <a:gdLst/>
              <a:ahLst/>
              <a:cxnLst>
                <a:cxn ang="0">
                  <a:pos x="25" y="34"/>
                </a:cxn>
                <a:cxn ang="0">
                  <a:pos x="59" y="7"/>
                </a:cxn>
                <a:cxn ang="0">
                  <a:pos x="97" y="0"/>
                </a:cxn>
                <a:cxn ang="0">
                  <a:pos x="132" y="5"/>
                </a:cxn>
                <a:cxn ang="0">
                  <a:pos x="171" y="15"/>
                </a:cxn>
                <a:cxn ang="0">
                  <a:pos x="211" y="41"/>
                </a:cxn>
                <a:cxn ang="0">
                  <a:pos x="257" y="80"/>
                </a:cxn>
                <a:cxn ang="0">
                  <a:pos x="295" y="119"/>
                </a:cxn>
                <a:cxn ang="0">
                  <a:pos x="324" y="162"/>
                </a:cxn>
                <a:cxn ang="0">
                  <a:pos x="354" y="210"/>
                </a:cxn>
                <a:cxn ang="0">
                  <a:pos x="380" y="264"/>
                </a:cxn>
                <a:cxn ang="0">
                  <a:pos x="395" y="315"/>
                </a:cxn>
                <a:cxn ang="0">
                  <a:pos x="405" y="382"/>
                </a:cxn>
                <a:cxn ang="0">
                  <a:pos x="415" y="447"/>
                </a:cxn>
                <a:cxn ang="0">
                  <a:pos x="415" y="514"/>
                </a:cxn>
                <a:cxn ang="0">
                  <a:pos x="403" y="566"/>
                </a:cxn>
                <a:cxn ang="0">
                  <a:pos x="384" y="605"/>
                </a:cxn>
                <a:cxn ang="0">
                  <a:pos x="361" y="627"/>
                </a:cxn>
                <a:cxn ang="0">
                  <a:pos x="329" y="641"/>
                </a:cxn>
                <a:cxn ang="0">
                  <a:pos x="290" y="649"/>
                </a:cxn>
                <a:cxn ang="0">
                  <a:pos x="252" y="651"/>
                </a:cxn>
                <a:cxn ang="0">
                  <a:pos x="217" y="641"/>
                </a:cxn>
                <a:cxn ang="0">
                  <a:pos x="193" y="625"/>
                </a:cxn>
                <a:cxn ang="0">
                  <a:pos x="173" y="600"/>
                </a:cxn>
                <a:cxn ang="0">
                  <a:pos x="158" y="578"/>
                </a:cxn>
                <a:cxn ang="0">
                  <a:pos x="152" y="530"/>
                </a:cxn>
                <a:cxn ang="0">
                  <a:pos x="152" y="494"/>
                </a:cxn>
                <a:cxn ang="0">
                  <a:pos x="166" y="457"/>
                </a:cxn>
                <a:cxn ang="0">
                  <a:pos x="181" y="426"/>
                </a:cxn>
                <a:cxn ang="0">
                  <a:pos x="186" y="396"/>
                </a:cxn>
                <a:cxn ang="0">
                  <a:pos x="188" y="359"/>
                </a:cxn>
                <a:cxn ang="0">
                  <a:pos x="178" y="325"/>
                </a:cxn>
                <a:cxn ang="0">
                  <a:pos x="173" y="299"/>
                </a:cxn>
                <a:cxn ang="0">
                  <a:pos x="153" y="271"/>
                </a:cxn>
                <a:cxn ang="0">
                  <a:pos x="124" y="250"/>
                </a:cxn>
                <a:cxn ang="0">
                  <a:pos x="84" y="222"/>
                </a:cxn>
                <a:cxn ang="0">
                  <a:pos x="43" y="207"/>
                </a:cxn>
                <a:cxn ang="0">
                  <a:pos x="20" y="183"/>
                </a:cxn>
                <a:cxn ang="0">
                  <a:pos x="5" y="153"/>
                </a:cxn>
                <a:cxn ang="0">
                  <a:pos x="0" y="117"/>
                </a:cxn>
                <a:cxn ang="0">
                  <a:pos x="3" y="75"/>
                </a:cxn>
                <a:cxn ang="0">
                  <a:pos x="25" y="34"/>
                </a:cxn>
              </a:cxnLst>
              <a:rect l="0" t="0" r="r" b="b"/>
              <a:pathLst>
                <a:path w="415" h="651">
                  <a:moveTo>
                    <a:pt x="25" y="34"/>
                  </a:moveTo>
                  <a:lnTo>
                    <a:pt x="59" y="7"/>
                  </a:lnTo>
                  <a:lnTo>
                    <a:pt x="97" y="0"/>
                  </a:lnTo>
                  <a:lnTo>
                    <a:pt x="132" y="5"/>
                  </a:lnTo>
                  <a:lnTo>
                    <a:pt x="171" y="15"/>
                  </a:lnTo>
                  <a:lnTo>
                    <a:pt x="211" y="41"/>
                  </a:lnTo>
                  <a:lnTo>
                    <a:pt x="257" y="80"/>
                  </a:lnTo>
                  <a:lnTo>
                    <a:pt x="295" y="119"/>
                  </a:lnTo>
                  <a:lnTo>
                    <a:pt x="324" y="162"/>
                  </a:lnTo>
                  <a:lnTo>
                    <a:pt x="354" y="210"/>
                  </a:lnTo>
                  <a:lnTo>
                    <a:pt x="380" y="264"/>
                  </a:lnTo>
                  <a:lnTo>
                    <a:pt x="395" y="315"/>
                  </a:lnTo>
                  <a:lnTo>
                    <a:pt x="405" y="382"/>
                  </a:lnTo>
                  <a:lnTo>
                    <a:pt x="415" y="447"/>
                  </a:lnTo>
                  <a:lnTo>
                    <a:pt x="415" y="514"/>
                  </a:lnTo>
                  <a:lnTo>
                    <a:pt x="403" y="566"/>
                  </a:lnTo>
                  <a:lnTo>
                    <a:pt x="384" y="605"/>
                  </a:lnTo>
                  <a:lnTo>
                    <a:pt x="361" y="627"/>
                  </a:lnTo>
                  <a:lnTo>
                    <a:pt x="329" y="641"/>
                  </a:lnTo>
                  <a:lnTo>
                    <a:pt x="290" y="649"/>
                  </a:lnTo>
                  <a:lnTo>
                    <a:pt x="252" y="651"/>
                  </a:lnTo>
                  <a:lnTo>
                    <a:pt x="217" y="641"/>
                  </a:lnTo>
                  <a:lnTo>
                    <a:pt x="193" y="625"/>
                  </a:lnTo>
                  <a:lnTo>
                    <a:pt x="173" y="600"/>
                  </a:lnTo>
                  <a:lnTo>
                    <a:pt x="158" y="578"/>
                  </a:lnTo>
                  <a:lnTo>
                    <a:pt x="152" y="530"/>
                  </a:lnTo>
                  <a:lnTo>
                    <a:pt x="152" y="494"/>
                  </a:lnTo>
                  <a:lnTo>
                    <a:pt x="166" y="457"/>
                  </a:lnTo>
                  <a:lnTo>
                    <a:pt x="181" y="426"/>
                  </a:lnTo>
                  <a:lnTo>
                    <a:pt x="186" y="396"/>
                  </a:lnTo>
                  <a:lnTo>
                    <a:pt x="188" y="359"/>
                  </a:lnTo>
                  <a:lnTo>
                    <a:pt x="178" y="325"/>
                  </a:lnTo>
                  <a:lnTo>
                    <a:pt x="173" y="299"/>
                  </a:lnTo>
                  <a:lnTo>
                    <a:pt x="153" y="271"/>
                  </a:lnTo>
                  <a:lnTo>
                    <a:pt x="124" y="250"/>
                  </a:lnTo>
                  <a:lnTo>
                    <a:pt x="84" y="222"/>
                  </a:lnTo>
                  <a:lnTo>
                    <a:pt x="43" y="207"/>
                  </a:lnTo>
                  <a:lnTo>
                    <a:pt x="20" y="183"/>
                  </a:lnTo>
                  <a:lnTo>
                    <a:pt x="5" y="153"/>
                  </a:lnTo>
                  <a:lnTo>
                    <a:pt x="0" y="117"/>
                  </a:lnTo>
                  <a:lnTo>
                    <a:pt x="3" y="75"/>
                  </a:lnTo>
                  <a:lnTo>
                    <a:pt x="25" y="34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38" name="Freeform 78"/>
            <p:cNvSpPr>
              <a:spLocks/>
            </p:cNvSpPr>
            <p:nvPr/>
          </p:nvSpPr>
          <p:spPr bwMode="auto">
            <a:xfrm flipH="1">
              <a:off x="3408" y="240"/>
              <a:ext cx="152" cy="229"/>
            </a:xfrm>
            <a:custGeom>
              <a:avLst/>
              <a:gdLst/>
              <a:ahLst/>
              <a:cxnLst>
                <a:cxn ang="0">
                  <a:pos x="80" y="242"/>
                </a:cxn>
                <a:cxn ang="0">
                  <a:pos x="45" y="203"/>
                </a:cxn>
                <a:cxn ang="0">
                  <a:pos x="20" y="163"/>
                </a:cxn>
                <a:cxn ang="0">
                  <a:pos x="5" y="125"/>
                </a:cxn>
                <a:cxn ang="0">
                  <a:pos x="0" y="71"/>
                </a:cxn>
                <a:cxn ang="0">
                  <a:pos x="10" y="41"/>
                </a:cxn>
                <a:cxn ang="0">
                  <a:pos x="27" y="20"/>
                </a:cxn>
                <a:cxn ang="0">
                  <a:pos x="55" y="7"/>
                </a:cxn>
                <a:cxn ang="0">
                  <a:pos x="87" y="0"/>
                </a:cxn>
                <a:cxn ang="0">
                  <a:pos x="132" y="12"/>
                </a:cxn>
                <a:cxn ang="0">
                  <a:pos x="165" y="30"/>
                </a:cxn>
                <a:cxn ang="0">
                  <a:pos x="197" y="56"/>
                </a:cxn>
                <a:cxn ang="0">
                  <a:pos x="222" y="91"/>
                </a:cxn>
                <a:cxn ang="0">
                  <a:pos x="240" y="120"/>
                </a:cxn>
                <a:cxn ang="0">
                  <a:pos x="252" y="158"/>
                </a:cxn>
                <a:cxn ang="0">
                  <a:pos x="255" y="190"/>
                </a:cxn>
                <a:cxn ang="0">
                  <a:pos x="250" y="229"/>
                </a:cxn>
                <a:cxn ang="0">
                  <a:pos x="235" y="254"/>
                </a:cxn>
                <a:cxn ang="0">
                  <a:pos x="217" y="272"/>
                </a:cxn>
                <a:cxn ang="0">
                  <a:pos x="180" y="277"/>
                </a:cxn>
                <a:cxn ang="0">
                  <a:pos x="147" y="277"/>
                </a:cxn>
                <a:cxn ang="0">
                  <a:pos x="112" y="267"/>
                </a:cxn>
                <a:cxn ang="0">
                  <a:pos x="95" y="298"/>
                </a:cxn>
                <a:cxn ang="0">
                  <a:pos x="77" y="341"/>
                </a:cxn>
                <a:cxn ang="0">
                  <a:pos x="62" y="351"/>
                </a:cxn>
                <a:cxn ang="0">
                  <a:pos x="45" y="351"/>
                </a:cxn>
                <a:cxn ang="0">
                  <a:pos x="37" y="328"/>
                </a:cxn>
                <a:cxn ang="0">
                  <a:pos x="45" y="303"/>
                </a:cxn>
                <a:cxn ang="0">
                  <a:pos x="70" y="274"/>
                </a:cxn>
                <a:cxn ang="0">
                  <a:pos x="80" y="242"/>
                </a:cxn>
              </a:cxnLst>
              <a:rect l="0" t="0" r="r" b="b"/>
              <a:pathLst>
                <a:path w="255" h="351">
                  <a:moveTo>
                    <a:pt x="80" y="242"/>
                  </a:moveTo>
                  <a:lnTo>
                    <a:pt x="45" y="203"/>
                  </a:lnTo>
                  <a:lnTo>
                    <a:pt x="20" y="163"/>
                  </a:lnTo>
                  <a:lnTo>
                    <a:pt x="5" y="125"/>
                  </a:lnTo>
                  <a:lnTo>
                    <a:pt x="0" y="71"/>
                  </a:lnTo>
                  <a:lnTo>
                    <a:pt x="10" y="41"/>
                  </a:lnTo>
                  <a:lnTo>
                    <a:pt x="27" y="20"/>
                  </a:lnTo>
                  <a:lnTo>
                    <a:pt x="55" y="7"/>
                  </a:lnTo>
                  <a:lnTo>
                    <a:pt x="87" y="0"/>
                  </a:lnTo>
                  <a:lnTo>
                    <a:pt x="132" y="12"/>
                  </a:lnTo>
                  <a:lnTo>
                    <a:pt x="165" y="30"/>
                  </a:lnTo>
                  <a:lnTo>
                    <a:pt x="197" y="56"/>
                  </a:lnTo>
                  <a:lnTo>
                    <a:pt x="222" y="91"/>
                  </a:lnTo>
                  <a:lnTo>
                    <a:pt x="240" y="120"/>
                  </a:lnTo>
                  <a:lnTo>
                    <a:pt x="252" y="158"/>
                  </a:lnTo>
                  <a:lnTo>
                    <a:pt x="255" y="190"/>
                  </a:lnTo>
                  <a:lnTo>
                    <a:pt x="250" y="229"/>
                  </a:lnTo>
                  <a:lnTo>
                    <a:pt x="235" y="254"/>
                  </a:lnTo>
                  <a:lnTo>
                    <a:pt x="217" y="272"/>
                  </a:lnTo>
                  <a:lnTo>
                    <a:pt x="180" y="277"/>
                  </a:lnTo>
                  <a:lnTo>
                    <a:pt x="147" y="277"/>
                  </a:lnTo>
                  <a:lnTo>
                    <a:pt x="112" y="267"/>
                  </a:lnTo>
                  <a:lnTo>
                    <a:pt x="95" y="298"/>
                  </a:lnTo>
                  <a:lnTo>
                    <a:pt x="77" y="341"/>
                  </a:lnTo>
                  <a:lnTo>
                    <a:pt x="62" y="351"/>
                  </a:lnTo>
                  <a:lnTo>
                    <a:pt x="45" y="351"/>
                  </a:lnTo>
                  <a:lnTo>
                    <a:pt x="37" y="328"/>
                  </a:lnTo>
                  <a:lnTo>
                    <a:pt x="45" y="303"/>
                  </a:lnTo>
                  <a:lnTo>
                    <a:pt x="70" y="274"/>
                  </a:lnTo>
                  <a:lnTo>
                    <a:pt x="80" y="242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039" name="Group 79"/>
            <p:cNvGrpSpPr>
              <a:grpSpLocks/>
            </p:cNvGrpSpPr>
            <p:nvPr/>
          </p:nvGrpSpPr>
          <p:grpSpPr bwMode="auto">
            <a:xfrm flipH="1">
              <a:off x="3024" y="336"/>
              <a:ext cx="670" cy="763"/>
              <a:chOff x="3677" y="2154"/>
              <a:chExt cx="1227" cy="1277"/>
            </a:xfrm>
          </p:grpSpPr>
          <p:sp>
            <p:nvSpPr>
              <p:cNvPr id="41040" name="Freeform 80"/>
              <p:cNvSpPr>
                <a:spLocks/>
              </p:cNvSpPr>
              <p:nvPr/>
            </p:nvSpPr>
            <p:spPr bwMode="auto">
              <a:xfrm>
                <a:off x="4688" y="2162"/>
                <a:ext cx="205" cy="173"/>
              </a:xfrm>
              <a:custGeom>
                <a:avLst/>
                <a:gdLst/>
                <a:ahLst/>
                <a:cxnLst>
                  <a:cxn ang="0">
                    <a:pos x="13" y="75"/>
                  </a:cxn>
                  <a:cxn ang="0">
                    <a:pos x="111" y="0"/>
                  </a:cxn>
                  <a:cxn ang="0">
                    <a:pos x="181" y="31"/>
                  </a:cxn>
                  <a:cxn ang="0">
                    <a:pos x="205" y="71"/>
                  </a:cxn>
                  <a:cxn ang="0">
                    <a:pos x="168" y="115"/>
                  </a:cxn>
                  <a:cxn ang="0">
                    <a:pos x="111" y="173"/>
                  </a:cxn>
                  <a:cxn ang="0">
                    <a:pos x="84" y="115"/>
                  </a:cxn>
                  <a:cxn ang="0">
                    <a:pos x="37" y="102"/>
                  </a:cxn>
                  <a:cxn ang="0">
                    <a:pos x="0" y="95"/>
                  </a:cxn>
                  <a:cxn ang="0">
                    <a:pos x="13" y="75"/>
                  </a:cxn>
                </a:cxnLst>
                <a:rect l="0" t="0" r="r" b="b"/>
                <a:pathLst>
                  <a:path w="205" h="173">
                    <a:moveTo>
                      <a:pt x="13" y="75"/>
                    </a:moveTo>
                    <a:lnTo>
                      <a:pt x="111" y="0"/>
                    </a:lnTo>
                    <a:lnTo>
                      <a:pt x="181" y="31"/>
                    </a:lnTo>
                    <a:lnTo>
                      <a:pt x="205" y="71"/>
                    </a:lnTo>
                    <a:lnTo>
                      <a:pt x="168" y="115"/>
                    </a:lnTo>
                    <a:lnTo>
                      <a:pt x="111" y="173"/>
                    </a:lnTo>
                    <a:lnTo>
                      <a:pt x="84" y="115"/>
                    </a:lnTo>
                    <a:lnTo>
                      <a:pt x="37" y="102"/>
                    </a:lnTo>
                    <a:lnTo>
                      <a:pt x="0" y="95"/>
                    </a:lnTo>
                    <a:lnTo>
                      <a:pt x="13" y="75"/>
                    </a:lnTo>
                    <a:close/>
                  </a:path>
                </a:pathLst>
              </a:custGeom>
              <a:solidFill>
                <a:srgbClr val="FDA4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41" name="Freeform 81"/>
              <p:cNvSpPr>
                <a:spLocks/>
              </p:cNvSpPr>
              <p:nvPr/>
            </p:nvSpPr>
            <p:spPr bwMode="auto">
              <a:xfrm>
                <a:off x="3729" y="3216"/>
                <a:ext cx="159" cy="173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7" y="102"/>
                  </a:cxn>
                  <a:cxn ang="0">
                    <a:pos x="74" y="0"/>
                  </a:cxn>
                  <a:cxn ang="0">
                    <a:pos x="152" y="34"/>
                  </a:cxn>
                  <a:cxn ang="0">
                    <a:pos x="159" y="98"/>
                  </a:cxn>
                  <a:cxn ang="0">
                    <a:pos x="108" y="129"/>
                  </a:cxn>
                  <a:cxn ang="0">
                    <a:pos x="0" y="173"/>
                  </a:cxn>
                </a:cxnLst>
                <a:rect l="0" t="0" r="r" b="b"/>
                <a:pathLst>
                  <a:path w="159" h="173">
                    <a:moveTo>
                      <a:pt x="0" y="173"/>
                    </a:moveTo>
                    <a:lnTo>
                      <a:pt x="27" y="102"/>
                    </a:lnTo>
                    <a:lnTo>
                      <a:pt x="74" y="0"/>
                    </a:lnTo>
                    <a:lnTo>
                      <a:pt x="152" y="34"/>
                    </a:lnTo>
                    <a:lnTo>
                      <a:pt x="159" y="98"/>
                    </a:lnTo>
                    <a:lnTo>
                      <a:pt x="108" y="12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6BF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42" name="Freeform 82"/>
              <p:cNvSpPr>
                <a:spLocks/>
              </p:cNvSpPr>
              <p:nvPr/>
            </p:nvSpPr>
            <p:spPr bwMode="auto">
              <a:xfrm>
                <a:off x="3803" y="2243"/>
                <a:ext cx="1003" cy="1091"/>
              </a:xfrm>
              <a:custGeom>
                <a:avLst/>
                <a:gdLst/>
                <a:ahLst/>
                <a:cxnLst>
                  <a:cxn ang="0">
                    <a:pos x="3" y="977"/>
                  </a:cxn>
                  <a:cxn ang="0">
                    <a:pos x="94" y="903"/>
                  </a:cxn>
                  <a:cxn ang="0">
                    <a:pos x="166" y="831"/>
                  </a:cxn>
                  <a:cxn ang="0">
                    <a:pos x="241" y="750"/>
                  </a:cxn>
                  <a:cxn ang="0">
                    <a:pos x="342" y="653"/>
                  </a:cxn>
                  <a:cxn ang="0">
                    <a:pos x="423" y="565"/>
                  </a:cxn>
                  <a:cxn ang="0">
                    <a:pos x="508" y="461"/>
                  </a:cxn>
                  <a:cxn ang="0">
                    <a:pos x="560" y="409"/>
                  </a:cxn>
                  <a:cxn ang="0">
                    <a:pos x="619" y="351"/>
                  </a:cxn>
                  <a:cxn ang="0">
                    <a:pos x="694" y="250"/>
                  </a:cxn>
                  <a:cxn ang="0">
                    <a:pos x="749" y="169"/>
                  </a:cxn>
                  <a:cxn ang="0">
                    <a:pos x="804" y="101"/>
                  </a:cxn>
                  <a:cxn ang="0">
                    <a:pos x="863" y="36"/>
                  </a:cxn>
                  <a:cxn ang="0">
                    <a:pos x="905" y="0"/>
                  </a:cxn>
                  <a:cxn ang="0">
                    <a:pos x="957" y="10"/>
                  </a:cxn>
                  <a:cxn ang="0">
                    <a:pos x="980" y="29"/>
                  </a:cxn>
                  <a:cxn ang="0">
                    <a:pos x="996" y="58"/>
                  </a:cxn>
                  <a:cxn ang="0">
                    <a:pos x="1003" y="81"/>
                  </a:cxn>
                  <a:cxn ang="0">
                    <a:pos x="925" y="166"/>
                  </a:cxn>
                  <a:cxn ang="0">
                    <a:pos x="866" y="227"/>
                  </a:cxn>
                  <a:cxn ang="0">
                    <a:pos x="817" y="282"/>
                  </a:cxn>
                  <a:cxn ang="0">
                    <a:pos x="765" y="338"/>
                  </a:cxn>
                  <a:cxn ang="0">
                    <a:pos x="723" y="390"/>
                  </a:cxn>
                  <a:cxn ang="0">
                    <a:pos x="664" y="464"/>
                  </a:cxn>
                  <a:cxn ang="0">
                    <a:pos x="586" y="555"/>
                  </a:cxn>
                  <a:cxn ang="0">
                    <a:pos x="508" y="643"/>
                  </a:cxn>
                  <a:cxn ang="0">
                    <a:pos x="433" y="721"/>
                  </a:cxn>
                  <a:cxn ang="0">
                    <a:pos x="352" y="799"/>
                  </a:cxn>
                  <a:cxn ang="0">
                    <a:pos x="283" y="867"/>
                  </a:cxn>
                  <a:cxn ang="0">
                    <a:pos x="199" y="951"/>
                  </a:cxn>
                  <a:cxn ang="0">
                    <a:pos x="147" y="1003"/>
                  </a:cxn>
                  <a:cxn ang="0">
                    <a:pos x="81" y="1065"/>
                  </a:cxn>
                  <a:cxn ang="0">
                    <a:pos x="52" y="1091"/>
                  </a:cxn>
                  <a:cxn ang="0">
                    <a:pos x="59" y="1046"/>
                  </a:cxn>
                  <a:cxn ang="0">
                    <a:pos x="23" y="1052"/>
                  </a:cxn>
                  <a:cxn ang="0">
                    <a:pos x="36" y="1013"/>
                  </a:cxn>
                  <a:cxn ang="0">
                    <a:pos x="0" y="1023"/>
                  </a:cxn>
                  <a:cxn ang="0">
                    <a:pos x="3" y="977"/>
                  </a:cxn>
                </a:cxnLst>
                <a:rect l="0" t="0" r="r" b="b"/>
                <a:pathLst>
                  <a:path w="1003" h="1091">
                    <a:moveTo>
                      <a:pt x="3" y="977"/>
                    </a:moveTo>
                    <a:lnTo>
                      <a:pt x="94" y="903"/>
                    </a:lnTo>
                    <a:lnTo>
                      <a:pt x="166" y="831"/>
                    </a:lnTo>
                    <a:lnTo>
                      <a:pt x="241" y="750"/>
                    </a:lnTo>
                    <a:lnTo>
                      <a:pt x="342" y="653"/>
                    </a:lnTo>
                    <a:lnTo>
                      <a:pt x="423" y="565"/>
                    </a:lnTo>
                    <a:lnTo>
                      <a:pt x="508" y="461"/>
                    </a:lnTo>
                    <a:lnTo>
                      <a:pt x="560" y="409"/>
                    </a:lnTo>
                    <a:lnTo>
                      <a:pt x="619" y="351"/>
                    </a:lnTo>
                    <a:lnTo>
                      <a:pt x="694" y="250"/>
                    </a:lnTo>
                    <a:lnTo>
                      <a:pt x="749" y="169"/>
                    </a:lnTo>
                    <a:lnTo>
                      <a:pt x="804" y="101"/>
                    </a:lnTo>
                    <a:lnTo>
                      <a:pt x="863" y="36"/>
                    </a:lnTo>
                    <a:lnTo>
                      <a:pt x="905" y="0"/>
                    </a:lnTo>
                    <a:lnTo>
                      <a:pt x="957" y="10"/>
                    </a:lnTo>
                    <a:lnTo>
                      <a:pt x="980" y="29"/>
                    </a:lnTo>
                    <a:lnTo>
                      <a:pt x="996" y="58"/>
                    </a:lnTo>
                    <a:lnTo>
                      <a:pt x="1003" y="81"/>
                    </a:lnTo>
                    <a:lnTo>
                      <a:pt x="925" y="166"/>
                    </a:lnTo>
                    <a:lnTo>
                      <a:pt x="866" y="227"/>
                    </a:lnTo>
                    <a:lnTo>
                      <a:pt x="817" y="282"/>
                    </a:lnTo>
                    <a:lnTo>
                      <a:pt x="765" y="338"/>
                    </a:lnTo>
                    <a:lnTo>
                      <a:pt x="723" y="390"/>
                    </a:lnTo>
                    <a:lnTo>
                      <a:pt x="664" y="464"/>
                    </a:lnTo>
                    <a:lnTo>
                      <a:pt x="586" y="555"/>
                    </a:lnTo>
                    <a:lnTo>
                      <a:pt x="508" y="643"/>
                    </a:lnTo>
                    <a:lnTo>
                      <a:pt x="433" y="721"/>
                    </a:lnTo>
                    <a:lnTo>
                      <a:pt x="352" y="799"/>
                    </a:lnTo>
                    <a:lnTo>
                      <a:pt x="283" y="867"/>
                    </a:lnTo>
                    <a:lnTo>
                      <a:pt x="199" y="951"/>
                    </a:lnTo>
                    <a:lnTo>
                      <a:pt x="147" y="1003"/>
                    </a:lnTo>
                    <a:lnTo>
                      <a:pt x="81" y="1065"/>
                    </a:lnTo>
                    <a:lnTo>
                      <a:pt x="52" y="1091"/>
                    </a:lnTo>
                    <a:lnTo>
                      <a:pt x="59" y="1046"/>
                    </a:lnTo>
                    <a:lnTo>
                      <a:pt x="23" y="1052"/>
                    </a:lnTo>
                    <a:lnTo>
                      <a:pt x="36" y="1013"/>
                    </a:lnTo>
                    <a:lnTo>
                      <a:pt x="0" y="1023"/>
                    </a:lnTo>
                    <a:lnTo>
                      <a:pt x="3" y="977"/>
                    </a:lnTo>
                    <a:close/>
                  </a:path>
                </a:pathLst>
              </a:custGeom>
              <a:solidFill>
                <a:srgbClr val="F0E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43" name="Freeform 83"/>
              <p:cNvSpPr>
                <a:spLocks/>
              </p:cNvSpPr>
              <p:nvPr/>
            </p:nvSpPr>
            <p:spPr bwMode="auto">
              <a:xfrm>
                <a:off x="4073" y="2154"/>
                <a:ext cx="831" cy="924"/>
              </a:xfrm>
              <a:custGeom>
                <a:avLst/>
                <a:gdLst/>
                <a:ahLst/>
                <a:cxnLst>
                  <a:cxn ang="0">
                    <a:pos x="127" y="672"/>
                  </a:cxn>
                  <a:cxn ang="0">
                    <a:pos x="357" y="408"/>
                  </a:cxn>
                  <a:cxn ang="0">
                    <a:pos x="513" y="194"/>
                  </a:cxn>
                  <a:cxn ang="0">
                    <a:pos x="668" y="37"/>
                  </a:cxn>
                  <a:cxn ang="0">
                    <a:pos x="756" y="13"/>
                  </a:cxn>
                  <a:cxn ang="0">
                    <a:pos x="831" y="67"/>
                  </a:cxn>
                  <a:cxn ang="0">
                    <a:pos x="763" y="150"/>
                  </a:cxn>
                  <a:cxn ang="0">
                    <a:pos x="645" y="273"/>
                  </a:cxn>
                  <a:cxn ang="0">
                    <a:pos x="469" y="464"/>
                  </a:cxn>
                  <a:cxn ang="0">
                    <a:pos x="336" y="634"/>
                  </a:cxn>
                  <a:cxn ang="0">
                    <a:pos x="132" y="848"/>
                  </a:cxn>
                  <a:cxn ang="0">
                    <a:pos x="52" y="891"/>
                  </a:cxn>
                  <a:cxn ang="0">
                    <a:pos x="171" y="782"/>
                  </a:cxn>
                  <a:cxn ang="0">
                    <a:pos x="308" y="630"/>
                  </a:cxn>
                  <a:cxn ang="0">
                    <a:pos x="420" y="498"/>
                  </a:cxn>
                  <a:cxn ang="0">
                    <a:pos x="518" y="386"/>
                  </a:cxn>
                  <a:cxn ang="0">
                    <a:pos x="624" y="272"/>
                  </a:cxn>
                  <a:cxn ang="0">
                    <a:pos x="719" y="161"/>
                  </a:cxn>
                  <a:cxn ang="0">
                    <a:pos x="675" y="102"/>
                  </a:cxn>
                  <a:cxn ang="0">
                    <a:pos x="673" y="86"/>
                  </a:cxn>
                  <a:cxn ang="0">
                    <a:pos x="719" y="107"/>
                  </a:cxn>
                  <a:cxn ang="0">
                    <a:pos x="736" y="142"/>
                  </a:cxn>
                  <a:cxn ang="0">
                    <a:pos x="795" y="83"/>
                  </a:cxn>
                  <a:cxn ang="0">
                    <a:pos x="782" y="44"/>
                  </a:cxn>
                  <a:cxn ang="0">
                    <a:pos x="712" y="24"/>
                  </a:cxn>
                  <a:cxn ang="0">
                    <a:pos x="645" y="83"/>
                  </a:cxn>
                  <a:cxn ang="0">
                    <a:pos x="552" y="184"/>
                  </a:cxn>
                  <a:cxn ang="0">
                    <a:pos x="487" y="278"/>
                  </a:cxn>
                  <a:cxn ang="0">
                    <a:pos x="401" y="386"/>
                  </a:cxn>
                  <a:cxn ang="0">
                    <a:pos x="337" y="459"/>
                  </a:cxn>
                  <a:cxn ang="0">
                    <a:pos x="254" y="550"/>
                  </a:cxn>
                  <a:cxn ang="0">
                    <a:pos x="179" y="638"/>
                  </a:cxn>
                  <a:cxn ang="0">
                    <a:pos x="106" y="726"/>
                  </a:cxn>
                  <a:cxn ang="0">
                    <a:pos x="8" y="812"/>
                  </a:cxn>
                </a:cxnLst>
                <a:rect l="0" t="0" r="r" b="b"/>
                <a:pathLst>
                  <a:path w="831" h="924">
                    <a:moveTo>
                      <a:pt x="0" y="794"/>
                    </a:moveTo>
                    <a:lnTo>
                      <a:pt x="127" y="672"/>
                    </a:lnTo>
                    <a:lnTo>
                      <a:pt x="233" y="537"/>
                    </a:lnTo>
                    <a:lnTo>
                      <a:pt x="357" y="408"/>
                    </a:lnTo>
                    <a:lnTo>
                      <a:pt x="448" y="288"/>
                    </a:lnTo>
                    <a:lnTo>
                      <a:pt x="513" y="194"/>
                    </a:lnTo>
                    <a:lnTo>
                      <a:pt x="587" y="117"/>
                    </a:lnTo>
                    <a:lnTo>
                      <a:pt x="668" y="37"/>
                    </a:lnTo>
                    <a:lnTo>
                      <a:pt x="722" y="0"/>
                    </a:lnTo>
                    <a:lnTo>
                      <a:pt x="756" y="13"/>
                    </a:lnTo>
                    <a:lnTo>
                      <a:pt x="811" y="42"/>
                    </a:lnTo>
                    <a:lnTo>
                      <a:pt x="831" y="67"/>
                    </a:lnTo>
                    <a:lnTo>
                      <a:pt x="824" y="83"/>
                    </a:lnTo>
                    <a:lnTo>
                      <a:pt x="763" y="150"/>
                    </a:lnTo>
                    <a:lnTo>
                      <a:pt x="704" y="210"/>
                    </a:lnTo>
                    <a:lnTo>
                      <a:pt x="645" y="273"/>
                    </a:lnTo>
                    <a:lnTo>
                      <a:pt x="561" y="369"/>
                    </a:lnTo>
                    <a:lnTo>
                      <a:pt x="469" y="464"/>
                    </a:lnTo>
                    <a:lnTo>
                      <a:pt x="396" y="561"/>
                    </a:lnTo>
                    <a:lnTo>
                      <a:pt x="336" y="634"/>
                    </a:lnTo>
                    <a:lnTo>
                      <a:pt x="225" y="755"/>
                    </a:lnTo>
                    <a:lnTo>
                      <a:pt x="132" y="848"/>
                    </a:lnTo>
                    <a:lnTo>
                      <a:pt x="52" y="924"/>
                    </a:lnTo>
                    <a:lnTo>
                      <a:pt x="52" y="891"/>
                    </a:lnTo>
                    <a:lnTo>
                      <a:pt x="101" y="851"/>
                    </a:lnTo>
                    <a:lnTo>
                      <a:pt x="171" y="782"/>
                    </a:lnTo>
                    <a:lnTo>
                      <a:pt x="243" y="698"/>
                    </a:lnTo>
                    <a:lnTo>
                      <a:pt x="308" y="630"/>
                    </a:lnTo>
                    <a:lnTo>
                      <a:pt x="367" y="561"/>
                    </a:lnTo>
                    <a:lnTo>
                      <a:pt x="420" y="498"/>
                    </a:lnTo>
                    <a:lnTo>
                      <a:pt x="463" y="442"/>
                    </a:lnTo>
                    <a:lnTo>
                      <a:pt x="518" y="386"/>
                    </a:lnTo>
                    <a:lnTo>
                      <a:pt x="570" y="330"/>
                    </a:lnTo>
                    <a:lnTo>
                      <a:pt x="624" y="272"/>
                    </a:lnTo>
                    <a:lnTo>
                      <a:pt x="675" y="213"/>
                    </a:lnTo>
                    <a:lnTo>
                      <a:pt x="719" y="161"/>
                    </a:lnTo>
                    <a:lnTo>
                      <a:pt x="707" y="130"/>
                    </a:lnTo>
                    <a:lnTo>
                      <a:pt x="675" y="102"/>
                    </a:lnTo>
                    <a:lnTo>
                      <a:pt x="639" y="96"/>
                    </a:lnTo>
                    <a:lnTo>
                      <a:pt x="673" y="86"/>
                    </a:lnTo>
                    <a:lnTo>
                      <a:pt x="699" y="96"/>
                    </a:lnTo>
                    <a:lnTo>
                      <a:pt x="719" y="107"/>
                    </a:lnTo>
                    <a:lnTo>
                      <a:pt x="728" y="127"/>
                    </a:lnTo>
                    <a:lnTo>
                      <a:pt x="736" y="142"/>
                    </a:lnTo>
                    <a:lnTo>
                      <a:pt x="771" y="116"/>
                    </a:lnTo>
                    <a:lnTo>
                      <a:pt x="795" y="83"/>
                    </a:lnTo>
                    <a:lnTo>
                      <a:pt x="800" y="63"/>
                    </a:lnTo>
                    <a:lnTo>
                      <a:pt x="782" y="44"/>
                    </a:lnTo>
                    <a:lnTo>
                      <a:pt x="743" y="24"/>
                    </a:lnTo>
                    <a:lnTo>
                      <a:pt x="712" y="24"/>
                    </a:lnTo>
                    <a:lnTo>
                      <a:pt x="683" y="54"/>
                    </a:lnTo>
                    <a:lnTo>
                      <a:pt x="645" y="83"/>
                    </a:lnTo>
                    <a:lnTo>
                      <a:pt x="601" y="127"/>
                    </a:lnTo>
                    <a:lnTo>
                      <a:pt x="552" y="184"/>
                    </a:lnTo>
                    <a:lnTo>
                      <a:pt x="517" y="234"/>
                    </a:lnTo>
                    <a:lnTo>
                      <a:pt x="487" y="278"/>
                    </a:lnTo>
                    <a:lnTo>
                      <a:pt x="438" y="342"/>
                    </a:lnTo>
                    <a:lnTo>
                      <a:pt x="401" y="386"/>
                    </a:lnTo>
                    <a:lnTo>
                      <a:pt x="362" y="434"/>
                    </a:lnTo>
                    <a:lnTo>
                      <a:pt x="337" y="459"/>
                    </a:lnTo>
                    <a:lnTo>
                      <a:pt x="287" y="508"/>
                    </a:lnTo>
                    <a:lnTo>
                      <a:pt x="254" y="550"/>
                    </a:lnTo>
                    <a:lnTo>
                      <a:pt x="209" y="605"/>
                    </a:lnTo>
                    <a:lnTo>
                      <a:pt x="179" y="638"/>
                    </a:lnTo>
                    <a:lnTo>
                      <a:pt x="145" y="682"/>
                    </a:lnTo>
                    <a:lnTo>
                      <a:pt x="106" y="726"/>
                    </a:lnTo>
                    <a:lnTo>
                      <a:pt x="52" y="768"/>
                    </a:lnTo>
                    <a:lnTo>
                      <a:pt x="8" y="812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44" name="Freeform 84"/>
              <p:cNvSpPr>
                <a:spLocks/>
              </p:cNvSpPr>
              <p:nvPr/>
            </p:nvSpPr>
            <p:spPr bwMode="auto">
              <a:xfrm>
                <a:off x="3677" y="2929"/>
                <a:ext cx="465" cy="502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412" y="26"/>
                  </a:cxn>
                  <a:cxn ang="0">
                    <a:pos x="343" y="98"/>
                  </a:cxn>
                  <a:cxn ang="0">
                    <a:pos x="273" y="177"/>
                  </a:cxn>
                  <a:cxn ang="0">
                    <a:pos x="161" y="276"/>
                  </a:cxn>
                  <a:cxn ang="0">
                    <a:pos x="123" y="307"/>
                  </a:cxn>
                  <a:cxn ang="0">
                    <a:pos x="89" y="394"/>
                  </a:cxn>
                  <a:cxn ang="0">
                    <a:pos x="72" y="428"/>
                  </a:cxn>
                  <a:cxn ang="0">
                    <a:pos x="89" y="445"/>
                  </a:cxn>
                  <a:cxn ang="0">
                    <a:pos x="194" y="381"/>
                  </a:cxn>
                  <a:cxn ang="0">
                    <a:pos x="238" y="331"/>
                  </a:cxn>
                  <a:cxn ang="0">
                    <a:pos x="304" y="266"/>
                  </a:cxn>
                  <a:cxn ang="0">
                    <a:pos x="368" y="203"/>
                  </a:cxn>
                  <a:cxn ang="0">
                    <a:pos x="426" y="144"/>
                  </a:cxn>
                  <a:cxn ang="0">
                    <a:pos x="465" y="105"/>
                  </a:cxn>
                  <a:cxn ang="0">
                    <a:pos x="457" y="139"/>
                  </a:cxn>
                  <a:cxn ang="0">
                    <a:pos x="396" y="203"/>
                  </a:cxn>
                  <a:cxn ang="0">
                    <a:pos x="324" y="272"/>
                  </a:cxn>
                  <a:cxn ang="0">
                    <a:pos x="278" y="322"/>
                  </a:cxn>
                  <a:cxn ang="0">
                    <a:pos x="219" y="376"/>
                  </a:cxn>
                  <a:cxn ang="0">
                    <a:pos x="200" y="399"/>
                  </a:cxn>
                  <a:cxn ang="0">
                    <a:pos x="133" y="438"/>
                  </a:cxn>
                  <a:cxn ang="0">
                    <a:pos x="77" y="468"/>
                  </a:cxn>
                  <a:cxn ang="0">
                    <a:pos x="10" y="502"/>
                  </a:cxn>
                  <a:cxn ang="0">
                    <a:pos x="0" y="494"/>
                  </a:cxn>
                  <a:cxn ang="0">
                    <a:pos x="5" y="477"/>
                  </a:cxn>
                  <a:cxn ang="0">
                    <a:pos x="54" y="420"/>
                  </a:cxn>
                  <a:cxn ang="0">
                    <a:pos x="84" y="366"/>
                  </a:cxn>
                  <a:cxn ang="0">
                    <a:pos x="112" y="290"/>
                  </a:cxn>
                  <a:cxn ang="0">
                    <a:pos x="156" y="253"/>
                  </a:cxn>
                  <a:cxn ang="0">
                    <a:pos x="209" y="212"/>
                  </a:cxn>
                  <a:cxn ang="0">
                    <a:pos x="273" y="149"/>
                  </a:cxn>
                  <a:cxn ang="0">
                    <a:pos x="312" y="108"/>
                  </a:cxn>
                  <a:cxn ang="0">
                    <a:pos x="352" y="59"/>
                  </a:cxn>
                  <a:cxn ang="0">
                    <a:pos x="388" y="30"/>
                  </a:cxn>
                  <a:cxn ang="0">
                    <a:pos x="421" y="0"/>
                  </a:cxn>
                </a:cxnLst>
                <a:rect l="0" t="0" r="r" b="b"/>
                <a:pathLst>
                  <a:path w="465" h="502">
                    <a:moveTo>
                      <a:pt x="421" y="0"/>
                    </a:moveTo>
                    <a:lnTo>
                      <a:pt x="412" y="26"/>
                    </a:lnTo>
                    <a:lnTo>
                      <a:pt x="343" y="98"/>
                    </a:lnTo>
                    <a:lnTo>
                      <a:pt x="273" y="177"/>
                    </a:lnTo>
                    <a:lnTo>
                      <a:pt x="161" y="276"/>
                    </a:lnTo>
                    <a:lnTo>
                      <a:pt x="123" y="307"/>
                    </a:lnTo>
                    <a:lnTo>
                      <a:pt x="89" y="394"/>
                    </a:lnTo>
                    <a:lnTo>
                      <a:pt x="72" y="428"/>
                    </a:lnTo>
                    <a:lnTo>
                      <a:pt x="89" y="445"/>
                    </a:lnTo>
                    <a:lnTo>
                      <a:pt x="194" y="381"/>
                    </a:lnTo>
                    <a:lnTo>
                      <a:pt x="238" y="331"/>
                    </a:lnTo>
                    <a:lnTo>
                      <a:pt x="304" y="266"/>
                    </a:lnTo>
                    <a:lnTo>
                      <a:pt x="368" y="203"/>
                    </a:lnTo>
                    <a:lnTo>
                      <a:pt x="426" y="144"/>
                    </a:lnTo>
                    <a:lnTo>
                      <a:pt x="465" y="105"/>
                    </a:lnTo>
                    <a:lnTo>
                      <a:pt x="457" y="139"/>
                    </a:lnTo>
                    <a:lnTo>
                      <a:pt x="396" y="203"/>
                    </a:lnTo>
                    <a:lnTo>
                      <a:pt x="324" y="272"/>
                    </a:lnTo>
                    <a:lnTo>
                      <a:pt x="278" y="322"/>
                    </a:lnTo>
                    <a:lnTo>
                      <a:pt x="219" y="376"/>
                    </a:lnTo>
                    <a:lnTo>
                      <a:pt x="200" y="399"/>
                    </a:lnTo>
                    <a:lnTo>
                      <a:pt x="133" y="438"/>
                    </a:lnTo>
                    <a:lnTo>
                      <a:pt x="77" y="468"/>
                    </a:lnTo>
                    <a:lnTo>
                      <a:pt x="10" y="502"/>
                    </a:lnTo>
                    <a:lnTo>
                      <a:pt x="0" y="494"/>
                    </a:lnTo>
                    <a:lnTo>
                      <a:pt x="5" y="477"/>
                    </a:lnTo>
                    <a:lnTo>
                      <a:pt x="54" y="420"/>
                    </a:lnTo>
                    <a:lnTo>
                      <a:pt x="84" y="366"/>
                    </a:lnTo>
                    <a:lnTo>
                      <a:pt x="112" y="290"/>
                    </a:lnTo>
                    <a:lnTo>
                      <a:pt x="156" y="253"/>
                    </a:lnTo>
                    <a:lnTo>
                      <a:pt x="209" y="212"/>
                    </a:lnTo>
                    <a:lnTo>
                      <a:pt x="273" y="149"/>
                    </a:lnTo>
                    <a:lnTo>
                      <a:pt x="312" y="108"/>
                    </a:lnTo>
                    <a:lnTo>
                      <a:pt x="352" y="59"/>
                    </a:lnTo>
                    <a:lnTo>
                      <a:pt x="388" y="30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45" name="Freeform 85"/>
              <p:cNvSpPr>
                <a:spLocks/>
              </p:cNvSpPr>
              <p:nvPr/>
            </p:nvSpPr>
            <p:spPr bwMode="auto">
              <a:xfrm>
                <a:off x="3793" y="3211"/>
                <a:ext cx="89" cy="120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25" y="37"/>
                  </a:cxn>
                  <a:cxn ang="0">
                    <a:pos x="62" y="31"/>
                  </a:cxn>
                  <a:cxn ang="0">
                    <a:pos x="50" y="71"/>
                  </a:cxn>
                  <a:cxn ang="0">
                    <a:pos x="89" y="61"/>
                  </a:cxn>
                  <a:cxn ang="0">
                    <a:pos x="78" y="115"/>
                  </a:cxn>
                  <a:cxn ang="0">
                    <a:pos x="57" y="120"/>
                  </a:cxn>
                  <a:cxn ang="0">
                    <a:pos x="73" y="82"/>
                  </a:cxn>
                  <a:cxn ang="0">
                    <a:pos x="21" y="87"/>
                  </a:cxn>
                  <a:cxn ang="0">
                    <a:pos x="46" y="42"/>
                  </a:cxn>
                  <a:cxn ang="0">
                    <a:pos x="0" y="61"/>
                  </a:cxn>
                  <a:cxn ang="0">
                    <a:pos x="14" y="0"/>
                  </a:cxn>
                  <a:cxn ang="0">
                    <a:pos x="30" y="5"/>
                  </a:cxn>
                </a:cxnLst>
                <a:rect l="0" t="0" r="r" b="b"/>
                <a:pathLst>
                  <a:path w="89" h="120">
                    <a:moveTo>
                      <a:pt x="30" y="5"/>
                    </a:moveTo>
                    <a:lnTo>
                      <a:pt x="25" y="37"/>
                    </a:lnTo>
                    <a:lnTo>
                      <a:pt x="62" y="31"/>
                    </a:lnTo>
                    <a:lnTo>
                      <a:pt x="50" y="71"/>
                    </a:lnTo>
                    <a:lnTo>
                      <a:pt x="89" y="61"/>
                    </a:lnTo>
                    <a:lnTo>
                      <a:pt x="78" y="115"/>
                    </a:lnTo>
                    <a:lnTo>
                      <a:pt x="57" y="120"/>
                    </a:lnTo>
                    <a:lnTo>
                      <a:pt x="73" y="82"/>
                    </a:lnTo>
                    <a:lnTo>
                      <a:pt x="21" y="87"/>
                    </a:lnTo>
                    <a:lnTo>
                      <a:pt x="46" y="42"/>
                    </a:lnTo>
                    <a:lnTo>
                      <a:pt x="0" y="61"/>
                    </a:lnTo>
                    <a:lnTo>
                      <a:pt x="14" y="0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1046" name="Freeform 86"/>
            <p:cNvSpPr>
              <a:spLocks/>
            </p:cNvSpPr>
            <p:nvPr/>
          </p:nvSpPr>
          <p:spPr bwMode="auto">
            <a:xfrm flipH="1">
              <a:off x="3148" y="427"/>
              <a:ext cx="253" cy="25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7" y="5"/>
                </a:cxn>
                <a:cxn ang="0">
                  <a:pos x="172" y="18"/>
                </a:cxn>
                <a:cxn ang="0">
                  <a:pos x="269" y="58"/>
                </a:cxn>
                <a:cxn ang="0">
                  <a:pos x="338" y="102"/>
                </a:cxn>
                <a:cxn ang="0">
                  <a:pos x="387" y="136"/>
                </a:cxn>
                <a:cxn ang="0">
                  <a:pos x="422" y="181"/>
                </a:cxn>
                <a:cxn ang="0">
                  <a:pos x="448" y="222"/>
                </a:cxn>
                <a:cxn ang="0">
                  <a:pos x="463" y="270"/>
                </a:cxn>
                <a:cxn ang="0">
                  <a:pos x="463" y="316"/>
                </a:cxn>
                <a:cxn ang="0">
                  <a:pos x="456" y="350"/>
                </a:cxn>
                <a:cxn ang="0">
                  <a:pos x="433" y="375"/>
                </a:cxn>
                <a:cxn ang="0">
                  <a:pos x="383" y="389"/>
                </a:cxn>
                <a:cxn ang="0">
                  <a:pos x="328" y="394"/>
                </a:cxn>
                <a:cxn ang="0">
                  <a:pos x="304" y="412"/>
                </a:cxn>
                <a:cxn ang="0">
                  <a:pos x="276" y="424"/>
                </a:cxn>
                <a:cxn ang="0">
                  <a:pos x="256" y="424"/>
                </a:cxn>
                <a:cxn ang="0">
                  <a:pos x="241" y="412"/>
                </a:cxn>
                <a:cxn ang="0">
                  <a:pos x="240" y="375"/>
                </a:cxn>
                <a:cxn ang="0">
                  <a:pos x="251" y="329"/>
                </a:cxn>
                <a:cxn ang="0">
                  <a:pos x="274" y="306"/>
                </a:cxn>
                <a:cxn ang="0">
                  <a:pos x="305" y="311"/>
                </a:cxn>
                <a:cxn ang="0">
                  <a:pos x="325" y="334"/>
                </a:cxn>
                <a:cxn ang="0">
                  <a:pos x="358" y="339"/>
                </a:cxn>
                <a:cxn ang="0">
                  <a:pos x="394" y="339"/>
                </a:cxn>
                <a:cxn ang="0">
                  <a:pos x="409" y="330"/>
                </a:cxn>
                <a:cxn ang="0">
                  <a:pos x="424" y="316"/>
                </a:cxn>
                <a:cxn ang="0">
                  <a:pos x="427" y="286"/>
                </a:cxn>
                <a:cxn ang="0">
                  <a:pos x="417" y="260"/>
                </a:cxn>
                <a:cxn ang="0">
                  <a:pos x="402" y="227"/>
                </a:cxn>
                <a:cxn ang="0">
                  <a:pos x="383" y="196"/>
                </a:cxn>
                <a:cxn ang="0">
                  <a:pos x="358" y="176"/>
                </a:cxn>
                <a:cxn ang="0">
                  <a:pos x="323" y="151"/>
                </a:cxn>
                <a:cxn ang="0">
                  <a:pos x="276" y="128"/>
                </a:cxn>
                <a:cxn ang="0">
                  <a:pos x="236" y="112"/>
                </a:cxn>
                <a:cxn ang="0">
                  <a:pos x="177" y="97"/>
                </a:cxn>
                <a:cxn ang="0">
                  <a:pos x="136" y="87"/>
                </a:cxn>
                <a:cxn ang="0">
                  <a:pos x="72" y="87"/>
                </a:cxn>
                <a:cxn ang="0">
                  <a:pos x="43" y="84"/>
                </a:cxn>
                <a:cxn ang="0">
                  <a:pos x="15" y="62"/>
                </a:cxn>
                <a:cxn ang="0">
                  <a:pos x="0" y="33"/>
                </a:cxn>
                <a:cxn ang="0">
                  <a:pos x="8" y="3"/>
                </a:cxn>
                <a:cxn ang="0">
                  <a:pos x="28" y="0"/>
                </a:cxn>
              </a:cxnLst>
              <a:rect l="0" t="0" r="r" b="b"/>
              <a:pathLst>
                <a:path w="463" h="424">
                  <a:moveTo>
                    <a:pt x="28" y="0"/>
                  </a:moveTo>
                  <a:lnTo>
                    <a:pt x="97" y="5"/>
                  </a:lnTo>
                  <a:lnTo>
                    <a:pt x="172" y="18"/>
                  </a:lnTo>
                  <a:lnTo>
                    <a:pt x="269" y="58"/>
                  </a:lnTo>
                  <a:lnTo>
                    <a:pt x="338" y="102"/>
                  </a:lnTo>
                  <a:lnTo>
                    <a:pt x="387" y="136"/>
                  </a:lnTo>
                  <a:lnTo>
                    <a:pt x="422" y="181"/>
                  </a:lnTo>
                  <a:lnTo>
                    <a:pt x="448" y="222"/>
                  </a:lnTo>
                  <a:lnTo>
                    <a:pt x="463" y="270"/>
                  </a:lnTo>
                  <a:lnTo>
                    <a:pt x="463" y="316"/>
                  </a:lnTo>
                  <a:lnTo>
                    <a:pt x="456" y="350"/>
                  </a:lnTo>
                  <a:lnTo>
                    <a:pt x="433" y="375"/>
                  </a:lnTo>
                  <a:lnTo>
                    <a:pt x="383" y="389"/>
                  </a:lnTo>
                  <a:lnTo>
                    <a:pt x="328" y="394"/>
                  </a:lnTo>
                  <a:lnTo>
                    <a:pt x="304" y="412"/>
                  </a:lnTo>
                  <a:lnTo>
                    <a:pt x="276" y="424"/>
                  </a:lnTo>
                  <a:lnTo>
                    <a:pt x="256" y="424"/>
                  </a:lnTo>
                  <a:lnTo>
                    <a:pt x="241" y="412"/>
                  </a:lnTo>
                  <a:lnTo>
                    <a:pt x="240" y="375"/>
                  </a:lnTo>
                  <a:lnTo>
                    <a:pt x="251" y="329"/>
                  </a:lnTo>
                  <a:lnTo>
                    <a:pt x="274" y="306"/>
                  </a:lnTo>
                  <a:lnTo>
                    <a:pt x="305" y="311"/>
                  </a:lnTo>
                  <a:lnTo>
                    <a:pt x="325" y="334"/>
                  </a:lnTo>
                  <a:lnTo>
                    <a:pt x="358" y="339"/>
                  </a:lnTo>
                  <a:lnTo>
                    <a:pt x="394" y="339"/>
                  </a:lnTo>
                  <a:lnTo>
                    <a:pt x="409" y="330"/>
                  </a:lnTo>
                  <a:lnTo>
                    <a:pt x="424" y="316"/>
                  </a:lnTo>
                  <a:lnTo>
                    <a:pt x="427" y="286"/>
                  </a:lnTo>
                  <a:lnTo>
                    <a:pt x="417" y="260"/>
                  </a:lnTo>
                  <a:lnTo>
                    <a:pt x="402" y="227"/>
                  </a:lnTo>
                  <a:lnTo>
                    <a:pt x="383" y="196"/>
                  </a:lnTo>
                  <a:lnTo>
                    <a:pt x="358" y="176"/>
                  </a:lnTo>
                  <a:lnTo>
                    <a:pt x="323" y="151"/>
                  </a:lnTo>
                  <a:lnTo>
                    <a:pt x="276" y="128"/>
                  </a:lnTo>
                  <a:lnTo>
                    <a:pt x="236" y="112"/>
                  </a:lnTo>
                  <a:lnTo>
                    <a:pt x="177" y="97"/>
                  </a:lnTo>
                  <a:lnTo>
                    <a:pt x="136" y="87"/>
                  </a:lnTo>
                  <a:lnTo>
                    <a:pt x="72" y="87"/>
                  </a:lnTo>
                  <a:lnTo>
                    <a:pt x="43" y="84"/>
                  </a:lnTo>
                  <a:lnTo>
                    <a:pt x="15" y="62"/>
                  </a:lnTo>
                  <a:lnTo>
                    <a:pt x="0" y="33"/>
                  </a:lnTo>
                  <a:lnTo>
                    <a:pt x="8" y="3"/>
                  </a:lnTo>
                  <a:lnTo>
                    <a:pt x="28" y="0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47" name="Freeform 87"/>
            <p:cNvSpPr>
              <a:spLocks/>
            </p:cNvSpPr>
            <p:nvPr/>
          </p:nvSpPr>
          <p:spPr bwMode="auto">
            <a:xfrm rot="1632554">
              <a:off x="3168" y="763"/>
              <a:ext cx="160" cy="46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93" y="20"/>
                </a:cxn>
                <a:cxn ang="0">
                  <a:pos x="136" y="104"/>
                </a:cxn>
                <a:cxn ang="0">
                  <a:pos x="192" y="225"/>
                </a:cxn>
                <a:cxn ang="0">
                  <a:pos x="206" y="296"/>
                </a:cxn>
                <a:cxn ang="0">
                  <a:pos x="206" y="352"/>
                </a:cxn>
                <a:cxn ang="0">
                  <a:pos x="196" y="440"/>
                </a:cxn>
                <a:cxn ang="0">
                  <a:pos x="166" y="534"/>
                </a:cxn>
                <a:cxn ang="0">
                  <a:pos x="139" y="622"/>
                </a:cxn>
                <a:cxn ang="0">
                  <a:pos x="133" y="665"/>
                </a:cxn>
                <a:cxn ang="0">
                  <a:pos x="136" y="687"/>
                </a:cxn>
                <a:cxn ang="0">
                  <a:pos x="169" y="700"/>
                </a:cxn>
                <a:cxn ang="0">
                  <a:pos x="226" y="707"/>
                </a:cxn>
                <a:cxn ang="0">
                  <a:pos x="265" y="710"/>
                </a:cxn>
                <a:cxn ang="0">
                  <a:pos x="285" y="726"/>
                </a:cxn>
                <a:cxn ang="0">
                  <a:pos x="292" y="756"/>
                </a:cxn>
                <a:cxn ang="0">
                  <a:pos x="282" y="772"/>
                </a:cxn>
                <a:cxn ang="0">
                  <a:pos x="252" y="772"/>
                </a:cxn>
                <a:cxn ang="0">
                  <a:pos x="202" y="752"/>
                </a:cxn>
                <a:cxn ang="0">
                  <a:pos x="149" y="743"/>
                </a:cxn>
                <a:cxn ang="0">
                  <a:pos x="100" y="733"/>
                </a:cxn>
                <a:cxn ang="0">
                  <a:pos x="76" y="717"/>
                </a:cxn>
                <a:cxn ang="0">
                  <a:pos x="66" y="678"/>
                </a:cxn>
                <a:cxn ang="0">
                  <a:pos x="83" y="651"/>
                </a:cxn>
                <a:cxn ang="0">
                  <a:pos x="106" y="606"/>
                </a:cxn>
                <a:cxn ang="0">
                  <a:pos x="133" y="537"/>
                </a:cxn>
                <a:cxn ang="0">
                  <a:pos x="149" y="450"/>
                </a:cxn>
                <a:cxn ang="0">
                  <a:pos x="156" y="388"/>
                </a:cxn>
                <a:cxn ang="0">
                  <a:pos x="156" y="326"/>
                </a:cxn>
                <a:cxn ang="0">
                  <a:pos x="146" y="264"/>
                </a:cxn>
                <a:cxn ang="0">
                  <a:pos x="110" y="205"/>
                </a:cxn>
                <a:cxn ang="0">
                  <a:pos x="60" y="137"/>
                </a:cxn>
                <a:cxn ang="0">
                  <a:pos x="20" y="91"/>
                </a:cxn>
                <a:cxn ang="0">
                  <a:pos x="0" y="52"/>
                </a:cxn>
                <a:cxn ang="0">
                  <a:pos x="3" y="16"/>
                </a:cxn>
                <a:cxn ang="0">
                  <a:pos x="46" y="0"/>
                </a:cxn>
              </a:cxnLst>
              <a:rect l="0" t="0" r="r" b="b"/>
              <a:pathLst>
                <a:path w="292" h="772">
                  <a:moveTo>
                    <a:pt x="46" y="0"/>
                  </a:moveTo>
                  <a:lnTo>
                    <a:pt x="93" y="20"/>
                  </a:lnTo>
                  <a:lnTo>
                    <a:pt x="136" y="104"/>
                  </a:lnTo>
                  <a:lnTo>
                    <a:pt x="192" y="225"/>
                  </a:lnTo>
                  <a:lnTo>
                    <a:pt x="206" y="296"/>
                  </a:lnTo>
                  <a:lnTo>
                    <a:pt x="206" y="352"/>
                  </a:lnTo>
                  <a:lnTo>
                    <a:pt x="196" y="440"/>
                  </a:lnTo>
                  <a:lnTo>
                    <a:pt x="166" y="534"/>
                  </a:lnTo>
                  <a:lnTo>
                    <a:pt x="139" y="622"/>
                  </a:lnTo>
                  <a:lnTo>
                    <a:pt x="133" y="665"/>
                  </a:lnTo>
                  <a:lnTo>
                    <a:pt x="136" y="687"/>
                  </a:lnTo>
                  <a:lnTo>
                    <a:pt x="169" y="700"/>
                  </a:lnTo>
                  <a:lnTo>
                    <a:pt x="226" y="707"/>
                  </a:lnTo>
                  <a:lnTo>
                    <a:pt x="265" y="710"/>
                  </a:lnTo>
                  <a:lnTo>
                    <a:pt x="285" y="726"/>
                  </a:lnTo>
                  <a:lnTo>
                    <a:pt x="292" y="756"/>
                  </a:lnTo>
                  <a:lnTo>
                    <a:pt x="282" y="772"/>
                  </a:lnTo>
                  <a:lnTo>
                    <a:pt x="252" y="772"/>
                  </a:lnTo>
                  <a:lnTo>
                    <a:pt x="202" y="752"/>
                  </a:lnTo>
                  <a:lnTo>
                    <a:pt x="149" y="743"/>
                  </a:lnTo>
                  <a:lnTo>
                    <a:pt x="100" y="733"/>
                  </a:lnTo>
                  <a:lnTo>
                    <a:pt x="76" y="717"/>
                  </a:lnTo>
                  <a:lnTo>
                    <a:pt x="66" y="678"/>
                  </a:lnTo>
                  <a:lnTo>
                    <a:pt x="83" y="651"/>
                  </a:lnTo>
                  <a:lnTo>
                    <a:pt x="106" y="606"/>
                  </a:lnTo>
                  <a:lnTo>
                    <a:pt x="133" y="537"/>
                  </a:lnTo>
                  <a:lnTo>
                    <a:pt x="149" y="450"/>
                  </a:lnTo>
                  <a:lnTo>
                    <a:pt x="156" y="388"/>
                  </a:lnTo>
                  <a:lnTo>
                    <a:pt x="156" y="326"/>
                  </a:lnTo>
                  <a:lnTo>
                    <a:pt x="146" y="264"/>
                  </a:lnTo>
                  <a:lnTo>
                    <a:pt x="110" y="205"/>
                  </a:lnTo>
                  <a:lnTo>
                    <a:pt x="60" y="137"/>
                  </a:lnTo>
                  <a:lnTo>
                    <a:pt x="20" y="91"/>
                  </a:lnTo>
                  <a:lnTo>
                    <a:pt x="0" y="52"/>
                  </a:lnTo>
                  <a:lnTo>
                    <a:pt x="3" y="16"/>
                  </a:lnTo>
                  <a:lnTo>
                    <a:pt x="46" y="0"/>
                  </a:lnTo>
                  <a:close/>
                </a:path>
              </a:pathLst>
            </a:custGeom>
            <a:gradFill rotWithShape="0">
              <a:gsLst>
                <a:gs pos="0">
                  <a:srgbClr val="66FF33">
                    <a:gamma/>
                    <a:shade val="0"/>
                    <a:invGamma/>
                  </a:srgbClr>
                </a:gs>
                <a:gs pos="100000">
                  <a:srgbClr val="66FF3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48" name="Freeform 88"/>
            <p:cNvSpPr>
              <a:spLocks/>
            </p:cNvSpPr>
            <p:nvPr/>
          </p:nvSpPr>
          <p:spPr bwMode="auto">
            <a:xfrm rot="732865" flipH="1">
              <a:off x="3450" y="316"/>
              <a:ext cx="142" cy="72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" y="89"/>
                </a:cxn>
                <a:cxn ang="0">
                  <a:pos x="63" y="86"/>
                </a:cxn>
                <a:cxn ang="0">
                  <a:pos x="78" y="41"/>
                </a:cxn>
                <a:cxn ang="0">
                  <a:pos x="114" y="23"/>
                </a:cxn>
                <a:cxn ang="0">
                  <a:pos x="132" y="11"/>
                </a:cxn>
                <a:cxn ang="0">
                  <a:pos x="135" y="2"/>
                </a:cxn>
                <a:cxn ang="0">
                  <a:pos x="108" y="11"/>
                </a:cxn>
                <a:cxn ang="0">
                  <a:pos x="27" y="41"/>
                </a:cxn>
                <a:cxn ang="0">
                  <a:pos x="0" y="59"/>
                </a:cxn>
              </a:cxnLst>
              <a:rect l="0" t="0" r="r" b="b"/>
              <a:pathLst>
                <a:path w="138" h="89">
                  <a:moveTo>
                    <a:pt x="0" y="59"/>
                  </a:moveTo>
                  <a:cubicBezTo>
                    <a:pt x="7" y="79"/>
                    <a:pt x="5" y="85"/>
                    <a:pt x="27" y="89"/>
                  </a:cubicBezTo>
                  <a:cubicBezTo>
                    <a:pt x="39" y="88"/>
                    <a:pt x="51" y="89"/>
                    <a:pt x="63" y="86"/>
                  </a:cubicBezTo>
                  <a:cubicBezTo>
                    <a:pt x="77" y="82"/>
                    <a:pt x="69" y="50"/>
                    <a:pt x="78" y="41"/>
                  </a:cubicBezTo>
                  <a:cubicBezTo>
                    <a:pt x="86" y="33"/>
                    <a:pt x="103" y="29"/>
                    <a:pt x="114" y="23"/>
                  </a:cubicBezTo>
                  <a:cubicBezTo>
                    <a:pt x="120" y="19"/>
                    <a:pt x="132" y="11"/>
                    <a:pt x="132" y="11"/>
                  </a:cubicBezTo>
                  <a:cubicBezTo>
                    <a:pt x="133" y="8"/>
                    <a:pt x="138" y="3"/>
                    <a:pt x="135" y="2"/>
                  </a:cubicBezTo>
                  <a:cubicBezTo>
                    <a:pt x="126" y="0"/>
                    <a:pt x="117" y="8"/>
                    <a:pt x="108" y="11"/>
                  </a:cubicBezTo>
                  <a:cubicBezTo>
                    <a:pt x="80" y="20"/>
                    <a:pt x="54" y="32"/>
                    <a:pt x="27" y="41"/>
                  </a:cubicBezTo>
                  <a:cubicBezTo>
                    <a:pt x="21" y="43"/>
                    <a:pt x="0" y="53"/>
                    <a:pt x="0" y="59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49" name="Freeform 89"/>
            <p:cNvSpPr>
              <a:spLocks/>
            </p:cNvSpPr>
            <p:nvPr/>
          </p:nvSpPr>
          <p:spPr bwMode="auto">
            <a:xfrm rot="1737946">
              <a:off x="3424" y="232"/>
              <a:ext cx="216" cy="10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84" y="135"/>
                </a:cxn>
                <a:cxn ang="0">
                  <a:pos x="245" y="115"/>
                </a:cxn>
                <a:cxn ang="0">
                  <a:pos x="216" y="55"/>
                </a:cxn>
                <a:cxn ang="0">
                  <a:pos x="173" y="13"/>
                </a:cxn>
                <a:cxn ang="0">
                  <a:pos x="112" y="1"/>
                </a:cxn>
                <a:cxn ang="0">
                  <a:pos x="56" y="17"/>
                </a:cxn>
                <a:cxn ang="0">
                  <a:pos x="26" y="49"/>
                </a:cxn>
                <a:cxn ang="0">
                  <a:pos x="8" y="91"/>
                </a:cxn>
                <a:cxn ang="0">
                  <a:pos x="0" y="139"/>
                </a:cxn>
              </a:cxnLst>
              <a:rect l="0" t="0" r="r" b="b"/>
              <a:pathLst>
                <a:path w="288" h="139">
                  <a:moveTo>
                    <a:pt x="0" y="139"/>
                  </a:moveTo>
                  <a:lnTo>
                    <a:pt x="284" y="135"/>
                  </a:lnTo>
                  <a:cubicBezTo>
                    <a:pt x="288" y="133"/>
                    <a:pt x="258" y="126"/>
                    <a:pt x="245" y="115"/>
                  </a:cubicBezTo>
                  <a:cubicBezTo>
                    <a:pt x="230" y="102"/>
                    <a:pt x="228" y="72"/>
                    <a:pt x="216" y="55"/>
                  </a:cubicBezTo>
                  <a:cubicBezTo>
                    <a:pt x="204" y="38"/>
                    <a:pt x="190" y="22"/>
                    <a:pt x="173" y="13"/>
                  </a:cubicBezTo>
                  <a:cubicBezTo>
                    <a:pt x="156" y="4"/>
                    <a:pt x="131" y="0"/>
                    <a:pt x="112" y="1"/>
                  </a:cubicBezTo>
                  <a:cubicBezTo>
                    <a:pt x="93" y="2"/>
                    <a:pt x="70" y="9"/>
                    <a:pt x="56" y="17"/>
                  </a:cubicBezTo>
                  <a:cubicBezTo>
                    <a:pt x="42" y="27"/>
                    <a:pt x="34" y="35"/>
                    <a:pt x="26" y="49"/>
                  </a:cubicBezTo>
                  <a:cubicBezTo>
                    <a:pt x="22" y="55"/>
                    <a:pt x="11" y="84"/>
                    <a:pt x="8" y="91"/>
                  </a:cubicBezTo>
                  <a:cubicBezTo>
                    <a:pt x="4" y="105"/>
                    <a:pt x="7" y="126"/>
                    <a:pt x="0" y="139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DFEB18E7-7DE1-4DEF-BEE8-CDB3734CA6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3" name="Espace réservé du pied de page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3_21_ISA8895_Function_PhysicalProcessControl_OpenBatch_v2_en.pptx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0" grpId="0" animBg="1" autoUpdateAnimBg="0"/>
      <p:bldP spid="41012" grpId="0" animBg="1" autoUpdateAnimBg="0"/>
      <p:bldP spid="41013" grpId="0" animBg="1" autoUpdateAnimBg="0"/>
    </p:bldLst>
  </p:timing>
</p:sld>
</file>

<file path=ppt/theme/theme1.xml><?xml version="1.0" encoding="utf-8"?>
<a:theme xmlns:a="http://schemas.openxmlformats.org/drawingml/2006/main" name="Sequencia-White.pot">
  <a:themeElements>
    <a:clrScheme name="">
      <a:dk1>
        <a:srgbClr val="000099"/>
      </a:dk1>
      <a:lt1>
        <a:srgbClr val="000099"/>
      </a:lt1>
      <a:dk2>
        <a:srgbClr val="0033CC"/>
      </a:dk2>
      <a:lt2>
        <a:srgbClr val="000000"/>
      </a:lt2>
      <a:accent1>
        <a:srgbClr val="FFFF00"/>
      </a:accent1>
      <a:accent2>
        <a:srgbClr val="00FFFF"/>
      </a:accent2>
      <a:accent3>
        <a:srgbClr val="AAAACA"/>
      </a:accent3>
      <a:accent4>
        <a:srgbClr val="000082"/>
      </a:accent4>
      <a:accent5>
        <a:srgbClr val="FFFF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equencia-White.po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quencia-White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quencia-White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quencia-White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quencia-White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quencia-White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quencia-White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quencia-White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Office\Templates\SequenciaTemplates\Sequencia-White.pot</Template>
  <TotalTime>877</TotalTime>
  <Words>2639</Words>
  <Application>Microsoft Office PowerPoint</Application>
  <PresentationFormat>Affichage à l'écran (4:3)</PresentationFormat>
  <Paragraphs>544</Paragraphs>
  <Slides>39</Slides>
  <Notes>39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2" baseType="lpstr">
      <vt:lpstr>Sequencia-White.pot</vt:lpstr>
      <vt:lpstr>Bitmap Image</vt:lpstr>
      <vt:lpstr>Clip</vt:lpstr>
      <vt:lpstr>Sequencia Partner Tools</vt:lpstr>
      <vt:lpstr>20 Minute Review</vt:lpstr>
      <vt:lpstr>Batch Automation Elements</vt:lpstr>
      <vt:lpstr>Batch Automation</vt:lpstr>
      <vt:lpstr>Equipment Capability Definitions</vt:lpstr>
      <vt:lpstr>Equipment Editor</vt:lpstr>
      <vt:lpstr>Top Level - Process Cells</vt:lpstr>
      <vt:lpstr>Drag and Drop Configuration</vt:lpstr>
      <vt:lpstr>Define Units and Flow Paths</vt:lpstr>
      <vt:lpstr>Equipment Phase -  Basic Equipment Capability</vt:lpstr>
      <vt:lpstr>Phase Parameters</vt:lpstr>
      <vt:lpstr>Report Parameters</vt:lpstr>
      <vt:lpstr>Equipment Interface</vt:lpstr>
      <vt:lpstr>Manual or Automated Functions</vt:lpstr>
      <vt:lpstr>A Full Equipment Model</vt:lpstr>
      <vt:lpstr>Recipes</vt:lpstr>
      <vt:lpstr>Recipes and Equipment</vt:lpstr>
      <vt:lpstr>Recipe Format</vt:lpstr>
      <vt:lpstr>Recipe Editor</vt:lpstr>
      <vt:lpstr>Rapid Editing</vt:lpstr>
      <vt:lpstr>Recipe Editing</vt:lpstr>
      <vt:lpstr>Recipes in a Simple Table Format</vt:lpstr>
      <vt:lpstr>Multiple Views</vt:lpstr>
      <vt:lpstr>Phase Parameters</vt:lpstr>
      <vt:lpstr>Recipe Summary</vt:lpstr>
      <vt:lpstr>Batch Execution</vt:lpstr>
      <vt:lpstr>Recipes and Operations</vt:lpstr>
      <vt:lpstr>Batch Execution</vt:lpstr>
      <vt:lpstr>Operation - Batch List</vt:lpstr>
      <vt:lpstr>Operation - Controlling Batches</vt:lpstr>
      <vt:lpstr>Operations - Recipe Procedure</vt:lpstr>
      <vt:lpstr>Recipe Procedure - Control</vt:lpstr>
      <vt:lpstr>Operations - Prompts</vt:lpstr>
      <vt:lpstr>Classical Operations View</vt:lpstr>
      <vt:lpstr>Batch Journals and Reports</vt:lpstr>
      <vt:lpstr>OpenBatch Programs</vt:lpstr>
      <vt:lpstr>Operations Summary</vt:lpstr>
      <vt:lpstr>Services and Training </vt:lpstr>
      <vt:lpstr>Diapositive 39</vt:lpstr>
    </vt:vector>
  </TitlesOfParts>
  <Company>PID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Sequencia Partner Tools</dc:title>
  <dc:creator>Dennis Brandl</dc:creator>
  <cp:lastModifiedBy>Jean Vieille</cp:lastModifiedBy>
  <cp:revision>30</cp:revision>
  <cp:lastPrinted>1999-06-15T14:53:03Z</cp:lastPrinted>
  <dcterms:created xsi:type="dcterms:W3CDTF">1999-06-14T16:12:45Z</dcterms:created>
  <dcterms:modified xsi:type="dcterms:W3CDTF">2010-10-10T12:39:18Z</dcterms:modified>
</cp:coreProperties>
</file>