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ms-office.legacyDiagramTex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1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4" r:id="rId3"/>
    <p:sldId id="311" r:id="rId4"/>
    <p:sldId id="312" r:id="rId5"/>
    <p:sldId id="313" r:id="rId6"/>
    <p:sldId id="277" r:id="rId7"/>
    <p:sldId id="266" r:id="rId8"/>
    <p:sldId id="267" r:id="rId9"/>
    <p:sldId id="268" r:id="rId10"/>
    <p:sldId id="269" r:id="rId11"/>
    <p:sldId id="314" r:id="rId12"/>
    <p:sldId id="307" r:id="rId13"/>
    <p:sldId id="316" r:id="rId14"/>
    <p:sldId id="280" r:id="rId15"/>
    <p:sldId id="281" r:id="rId16"/>
    <p:sldId id="278" r:id="rId17"/>
    <p:sldId id="285" r:id="rId18"/>
    <p:sldId id="286" r:id="rId19"/>
    <p:sldId id="287" r:id="rId20"/>
    <p:sldId id="288" r:id="rId21"/>
    <p:sldId id="289" r:id="rId22"/>
    <p:sldId id="290" r:id="rId23"/>
    <p:sldId id="304" r:id="rId24"/>
    <p:sldId id="305" r:id="rId25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14B"/>
    <a:srgbClr val="27A482"/>
    <a:srgbClr val="7CBFA8"/>
    <a:srgbClr val="025766"/>
    <a:srgbClr val="06143F"/>
    <a:srgbClr val="FF0000"/>
    <a:srgbClr val="0099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52" autoAdjust="0"/>
    <p:restoredTop sz="85263" autoAdjust="0"/>
  </p:normalViewPr>
  <p:slideViewPr>
    <p:cSldViewPr>
      <p:cViewPr varScale="1">
        <p:scale>
          <a:sx n="63" d="100"/>
          <a:sy n="63" d="100"/>
        </p:scale>
        <p:origin x="-17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48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4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" name="Rectangle 1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3663" y="76200"/>
            <a:ext cx="5364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 smtClean="0"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47115" name="Rectangle 1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02288" y="69850"/>
            <a:ext cx="1419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 smtClean="0"/>
            </a:lvl1pPr>
          </a:lstStyle>
          <a:p>
            <a:pPr>
              <a:defRPr/>
            </a:pPr>
            <a:fld id="{4E417DFA-91A1-447D-82E7-FE0C46DF261C}" type="datetime1">
              <a:rPr lang="fr-FR" smtClean="0"/>
              <a:pPr>
                <a:defRPr/>
              </a:pPr>
              <a:t>23/05/2011</a:t>
            </a:fld>
            <a:endParaRPr lang="en-GB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450" y="965358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 smtClean="0"/>
            </a:lvl1pPr>
          </a:lstStyle>
          <a:p>
            <a:pPr>
              <a:defRPr/>
            </a:pPr>
            <a:fld id="{36EFAC7C-C480-4AFA-B42D-3E9C86A16BA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9310" y="980770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16162" y="974730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400" smtClean="0"/>
            </a:lvl1pPr>
          </a:lstStyle>
          <a:p>
            <a:pPr>
              <a:defRPr/>
            </a:pPr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400" smtClean="0"/>
            </a:lvl1pPr>
          </a:lstStyle>
          <a:p>
            <a:pPr>
              <a:defRPr/>
            </a:pPr>
            <a:fld id="{54114B8E-5327-4CD7-B40E-4D2C7A1AA775}" type="datetime1">
              <a:rPr lang="fr-FR" smtClean="0"/>
              <a:pPr>
                <a:defRPr/>
              </a:pPr>
              <a:t>23/05/2011</a:t>
            </a:fld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CCM (R) BOK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400" smtClean="0"/>
            </a:lvl1pPr>
          </a:lstStyle>
          <a:p>
            <a:pPr>
              <a:defRPr/>
            </a:pPr>
            <a:fld id="{EDEB5625-AD40-4506-95F2-427C8A54B83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6FB124F-2373-4D0D-B007-834DD033F99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C5D17D-BD16-435F-9434-1B306A0646A9}" type="slidenum">
              <a:rPr lang="en-US"/>
              <a:pPr/>
              <a:t>1</a:t>
            </a:fld>
            <a:endParaRPr lang="en-US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06EF252-F53F-4E3D-B116-F8DE6827AA5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825315-2AD6-4679-B258-8DE95B4167B6}" type="slidenum">
              <a:rPr lang="en-US"/>
              <a:pPr/>
              <a:t>10</a:t>
            </a:fld>
            <a:endParaRPr lang="en-US"/>
          </a:p>
        </p:txBody>
      </p:sp>
      <p:sp>
        <p:nvSpPr>
          <p:cNvPr id="378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8DFFF7D4-0CB0-4F52-9AC2-092F70676CD7}" type="datetime1">
              <a:rPr lang="fr-FR" smtClean="0"/>
              <a:pPr>
                <a:defRPr/>
              </a:pPr>
              <a:t>23/05/2011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DEB5625-AD40-4506-95F2-427C8A54B83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CC4217E-8A67-47D4-929C-381386AE50D9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99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93F368-09C1-4510-8090-8547F58CDBF7}" type="slidenum">
              <a:rPr lang="en-US"/>
              <a:pPr/>
              <a:t>12</a:t>
            </a:fld>
            <a:endParaRPr lang="en-US"/>
          </a:p>
        </p:txBody>
      </p:sp>
      <p:sp>
        <p:nvSpPr>
          <p:cNvPr id="39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EA57248-6AD0-4AFE-BB70-F599C1835CC5}" type="datetime1">
              <a:rPr lang="fr-FR" smtClean="0"/>
              <a:pPr>
                <a:defRPr/>
              </a:pPr>
              <a:t>23/05/2011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DEB5625-AD40-4506-95F2-427C8A54B83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395A122-16DC-456F-8146-A86B19B11D2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292F7-991D-4442-8677-9B3529BD9106}" type="slidenum">
              <a:rPr lang="en-US"/>
              <a:pPr/>
              <a:t>14</a:t>
            </a:fld>
            <a:endParaRPr lang="en-US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5962" cy="4346575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BF6D59A-297E-436C-A590-F07ED47FE5B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3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5CCD37-3853-4AD4-9C27-E3EDB92569D4}" type="slidenum">
              <a:rPr lang="en-US"/>
              <a:pPr/>
              <a:t>15</a:t>
            </a:fld>
            <a:endParaRPr lang="en-US"/>
          </a:p>
        </p:txBody>
      </p:sp>
      <p:sp>
        <p:nvSpPr>
          <p:cNvPr id="430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5962" cy="4346575"/>
          </a:xfrm>
          <a:ln/>
        </p:spPr>
      </p:sp>
      <p:sp>
        <p:nvSpPr>
          <p:cNvPr id="430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09FEA70-8CA5-4CBC-B884-C4418C07E38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40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EA95AB-D074-4B09-9D34-0312E03F82BB}" type="slidenum">
              <a:rPr lang="en-US"/>
              <a:pPr/>
              <a:t>16</a:t>
            </a:fld>
            <a:endParaRPr lang="en-US"/>
          </a:p>
        </p:txBody>
      </p:sp>
      <p:sp>
        <p:nvSpPr>
          <p:cNvPr id="440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A5ABF2F-8811-46A4-9605-1DBC1ABF5D3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50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E5E52-0509-4DE4-A615-3AF8179FAC85}" type="slidenum">
              <a:rPr lang="en-US"/>
              <a:pPr/>
              <a:t>17</a:t>
            </a:fld>
            <a:endParaRPr lang="en-US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0364DE6-0B6D-4E3D-B24F-9DD923AFEA7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60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F510D-03FB-4870-ABE7-ED3A65F0B30C}" type="slidenum">
              <a:rPr lang="en-US"/>
              <a:pPr/>
              <a:t>18</a:t>
            </a:fld>
            <a:endParaRPr lang="en-US"/>
          </a:p>
        </p:txBody>
      </p:sp>
      <p:sp>
        <p:nvSpPr>
          <p:cNvPr id="460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8100" cy="3838575"/>
          </a:xfrm>
          <a:ln/>
        </p:spPr>
      </p:sp>
      <p:sp>
        <p:nvSpPr>
          <p:cNvPr id="460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FDB7323-7684-48AA-A647-4691A0D4B59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71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0B103A-B716-41BE-A192-02EB0C6D23B6}" type="slidenum">
              <a:rPr lang="en-US"/>
              <a:pPr/>
              <a:t>19</a:t>
            </a:fld>
            <a:endParaRPr lang="en-US"/>
          </a:p>
        </p:txBody>
      </p:sp>
      <p:sp>
        <p:nvSpPr>
          <p:cNvPr id="471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8100" cy="3838575"/>
          </a:xfrm>
          <a:ln/>
        </p:spPr>
      </p:sp>
      <p:sp>
        <p:nvSpPr>
          <p:cNvPr id="471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10266D4-6B91-45AF-A336-C6364073A3C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952B6-F6EE-43CB-927F-05091EA9469A}" type="slidenum">
              <a:rPr lang="en-US"/>
              <a:pPr/>
              <a:t>2</a:t>
            </a:fld>
            <a:endParaRPr lang="en-US"/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FAC5661-3914-458C-98C3-630536AD6F0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81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C9343-BAE3-43AD-A36F-C8375D889055}" type="slidenum">
              <a:rPr lang="en-US"/>
              <a:pPr/>
              <a:t>20</a:t>
            </a:fld>
            <a:endParaRPr lang="en-US"/>
          </a:p>
        </p:txBody>
      </p:sp>
      <p:sp>
        <p:nvSpPr>
          <p:cNvPr id="48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endParaRPr lang="en-GB" sz="800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9881D1-3FFB-41C6-94FE-26C4236F481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491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A99D0B-F388-4616-B539-43F55B48F1BF}" type="slidenum">
              <a:rPr lang="en-US"/>
              <a:pPr/>
              <a:t>21</a:t>
            </a:fld>
            <a:endParaRPr lang="en-US"/>
          </a:p>
        </p:txBody>
      </p:sp>
      <p:sp>
        <p:nvSpPr>
          <p:cNvPr id="491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91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58C269-AF97-499F-9EC3-5E5FDD3076C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01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24EA7F-95B3-4D7C-9231-58C604B6B504}" type="slidenum">
              <a:rPr lang="en-US"/>
              <a:pPr/>
              <a:t>22</a:t>
            </a:fld>
            <a:endParaRPr lang="en-US"/>
          </a:p>
        </p:txBody>
      </p:sp>
      <p:sp>
        <p:nvSpPr>
          <p:cNvPr id="50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8100" cy="3838575"/>
          </a:xfrm>
          <a:ln/>
        </p:spPr>
      </p:sp>
      <p:sp>
        <p:nvSpPr>
          <p:cNvPr id="501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18155F4-159F-4C86-BAE5-DEBB572EE1D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328FC-4D61-419B-B935-DBA5AACD2F28}" type="slidenum">
              <a:rPr lang="en-US"/>
              <a:pPr/>
              <a:t>23</a:t>
            </a:fld>
            <a:endParaRPr lang="en-US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C31FA33-FC90-48B9-8D70-89DB5313B3B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22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35AAB0-A6AA-4494-9BCE-6C6E200B4D0A}" type="slidenum">
              <a:rPr lang="en-US"/>
              <a:pPr/>
              <a:t>24</a:t>
            </a:fld>
            <a:endParaRPr lang="en-US"/>
          </a:p>
        </p:txBody>
      </p:sp>
      <p:sp>
        <p:nvSpPr>
          <p:cNvPr id="522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6222ECF-36AA-41CF-8BAB-556D186D97A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07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CF555A-E593-4A03-B589-05EFD162BF2A}" type="slidenum">
              <a:rPr lang="en-US"/>
              <a:pPr/>
              <a:t>3</a:t>
            </a:fld>
            <a:endParaRPr lang="en-US"/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88CDB9C-4896-47B3-875F-0ED2FAA7A02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8AD85-3014-43F1-B9FD-64AEC1359A92}" type="slidenum">
              <a:rPr lang="en-US"/>
              <a:pPr/>
              <a:t>4</a:t>
            </a:fld>
            <a:endParaRPr lang="en-US"/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9584EFE-782F-4BE6-9CCC-D6B76139FB9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27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9B05A5-8269-48EC-9485-5524A0DBB471}" type="slidenum">
              <a:rPr lang="en-US"/>
              <a:pPr/>
              <a:t>5</a:t>
            </a:fld>
            <a:endParaRPr lang="en-US"/>
          </a:p>
        </p:txBody>
      </p:sp>
      <p:sp>
        <p:nvSpPr>
          <p:cNvPr id="32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F0BA403-2782-4C17-9F34-3A3EA5C188B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A8197-EBD5-44AC-908D-842BEAC2DB2F}" type="slidenum">
              <a:rPr lang="en-US"/>
              <a:pPr/>
              <a:t>6</a:t>
            </a:fld>
            <a:endParaRPr lang="en-US"/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CAFC93B-5378-47D3-BE05-6CCECD6FB29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48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F5B21A-2D24-42C8-B2B4-8676CAC72539}" type="slidenum">
              <a:rPr lang="en-US"/>
              <a:pPr/>
              <a:t>7</a:t>
            </a:fld>
            <a:endParaRPr lang="en-US"/>
          </a:p>
        </p:txBody>
      </p:sp>
      <p:sp>
        <p:nvSpPr>
          <p:cNvPr id="348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388A851-3C88-476C-8358-D8090807B65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45ECA5-12F6-4B86-B111-39D4C2D63652}" type="slidenum">
              <a:rPr lang="en-US"/>
              <a:pPr/>
              <a:t>8</a:t>
            </a:fld>
            <a:endParaRPr lang="en-US"/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2900"/>
            <a:ext cx="5792788" cy="4346575"/>
          </a:xfrm>
          <a:ln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3_30_ISA8895_Function_PhysicalProcessManagement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69C56B1-A9E7-4E95-BAEF-E13FA5E26DB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D9A395-0EB0-4B60-962E-4005A39D1C1A}" type="slidenum">
              <a:rPr lang="en-US"/>
              <a:pPr/>
              <a:t>9</a:t>
            </a:fld>
            <a:endParaRPr lang="en-US"/>
          </a:p>
        </p:txBody>
      </p:sp>
      <p:sp>
        <p:nvSpPr>
          <p:cNvPr id="36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0875" y="342900"/>
            <a:ext cx="5797550" cy="4348163"/>
          </a:xfrm>
          <a:ln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BF898-A0DD-4BE6-B4F7-81D86060D8E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A4A6E-C755-46E5-8BD6-43484A91A61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EF1F4-40EB-4E12-96DD-E5C29619D1C6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0E126-B4A3-4ADA-BC20-92DDE4572D0A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3787C-1C6C-4271-9A19-926E32CF9AEB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3217E-E512-4B56-AB7D-029D827CE7C2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BF898-A0DD-4BE6-B4F7-81D86060D8E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7BBF898-A0DD-4BE6-B4F7-81D86060D8E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2.emf"/><Relationship Id="rId5" Type="http://schemas.openxmlformats.org/officeDocument/2006/relationships/image" Target="../media/image8.wmf"/><Relationship Id="rId10" Type="http://schemas.openxmlformats.org/officeDocument/2006/relationships/image" Target="../media/image11.wmf"/><Relationship Id="rId4" Type="http://schemas.openxmlformats.org/officeDocument/2006/relationships/image" Target="../media/image7.wmf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0901" y="1968480"/>
          <a:ext cx="8811579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5763579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Function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Physical</a:t>
                      </a:r>
                      <a:r>
                        <a:rPr lang="fr-FR" sz="2400" b="1" dirty="0" smtClean="0"/>
                        <a:t> Process Management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</a:t>
                      </a:r>
                      <a:r>
                        <a:rPr lang="fr-FR" sz="1600" b="1" dirty="0" smtClean="0"/>
                        <a:t>05/2011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of Segments for planning purpose</a:t>
            </a:r>
          </a:p>
        </p:txBody>
      </p:sp>
      <p:sp>
        <p:nvSpPr>
          <p:cNvPr id="12291" name="Rectangle 8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12292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2293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F6A9404-7929-4CC5-B0A1-C86FC98BD15E}" type="slidenum">
              <a:rPr lang="en-GB"/>
              <a:pPr/>
              <a:t>10</a:t>
            </a:fld>
            <a:endParaRPr lang="en-GB"/>
          </a:p>
        </p:txBody>
      </p:sp>
      <p:grpSp>
        <p:nvGrpSpPr>
          <p:cNvPr id="12294" name="Group 4"/>
          <p:cNvGrpSpPr>
            <a:grpSpLocks/>
          </p:cNvGrpSpPr>
          <p:nvPr/>
        </p:nvGrpSpPr>
        <p:grpSpPr bwMode="auto">
          <a:xfrm>
            <a:off x="352425" y="1989138"/>
            <a:ext cx="8347075" cy="3609975"/>
            <a:chOff x="212" y="1720"/>
            <a:chExt cx="6132" cy="2578"/>
          </a:xfrm>
        </p:grpSpPr>
        <p:sp>
          <p:nvSpPr>
            <p:cNvPr id="12296" name="Text Box 5"/>
            <p:cNvSpPr txBox="1">
              <a:spLocks noChangeArrowheads="1"/>
            </p:cNvSpPr>
            <p:nvPr/>
          </p:nvSpPr>
          <p:spPr bwMode="auto">
            <a:xfrm>
              <a:off x="212" y="1720"/>
              <a:ext cx="1059" cy="6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07" tIns="45704" rIns="91407" bIns="45704">
              <a:spAutoFit/>
            </a:bodyPr>
            <a:lstStyle/>
            <a:p>
              <a:pPr algn="ctr"/>
              <a:r>
                <a:rPr lang="en-US" sz="1800"/>
                <a:t>Collection of</a:t>
              </a:r>
            </a:p>
            <a:p>
              <a:pPr algn="ctr"/>
              <a:r>
                <a:rPr lang="en-US" sz="1800" b="1" u="sng"/>
                <a:t>Process</a:t>
              </a:r>
            </a:p>
            <a:p>
              <a:pPr algn="ctr"/>
              <a:r>
                <a:rPr lang="en-US" sz="1800" b="1" u="sng"/>
                <a:t>Segments</a:t>
              </a:r>
              <a:endParaRPr lang="en-US" sz="1800" b="1"/>
            </a:p>
          </p:txBody>
        </p:sp>
        <p:grpSp>
          <p:nvGrpSpPr>
            <p:cNvPr id="12297" name="Group 6"/>
            <p:cNvGrpSpPr>
              <a:grpSpLocks/>
            </p:cNvGrpSpPr>
            <p:nvPr/>
          </p:nvGrpSpPr>
          <p:grpSpPr bwMode="auto">
            <a:xfrm>
              <a:off x="639" y="3678"/>
              <a:ext cx="966" cy="620"/>
              <a:chOff x="581" y="3245"/>
              <a:chExt cx="879" cy="547"/>
            </a:xfrm>
          </p:grpSpPr>
          <p:sp>
            <p:nvSpPr>
              <p:cNvPr id="12362" name="Text Box 7"/>
              <p:cNvSpPr txBox="1">
                <a:spLocks noChangeArrowheads="1"/>
              </p:cNvSpPr>
              <p:nvPr/>
            </p:nvSpPr>
            <p:spPr bwMode="auto">
              <a:xfrm>
                <a:off x="725" y="3245"/>
                <a:ext cx="735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Parameters</a:t>
                </a:r>
              </a:p>
            </p:txBody>
          </p:sp>
          <p:sp>
            <p:nvSpPr>
              <p:cNvPr id="12363" name="Line 8"/>
              <p:cNvSpPr>
                <a:spLocks noChangeShapeType="1"/>
              </p:cNvSpPr>
              <p:nvPr/>
            </p:nvSpPr>
            <p:spPr bwMode="auto">
              <a:xfrm>
                <a:off x="581" y="3261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4" name="Line 9"/>
              <p:cNvSpPr>
                <a:spLocks noChangeShapeType="1"/>
              </p:cNvSpPr>
              <p:nvPr/>
            </p:nvSpPr>
            <p:spPr bwMode="auto">
              <a:xfrm>
                <a:off x="581" y="33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5" name="Line 10"/>
              <p:cNvSpPr>
                <a:spLocks noChangeShapeType="1"/>
              </p:cNvSpPr>
              <p:nvPr/>
            </p:nvSpPr>
            <p:spPr bwMode="auto">
              <a:xfrm>
                <a:off x="581" y="3482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6" name="Line 11"/>
              <p:cNvSpPr>
                <a:spLocks noChangeShapeType="1"/>
              </p:cNvSpPr>
              <p:nvPr/>
            </p:nvSpPr>
            <p:spPr bwMode="auto">
              <a:xfrm>
                <a:off x="581" y="357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7" name="Text Box 12"/>
              <p:cNvSpPr txBox="1">
                <a:spLocks noChangeArrowheads="1"/>
              </p:cNvSpPr>
              <p:nvPr/>
            </p:nvSpPr>
            <p:spPr bwMode="auto">
              <a:xfrm>
                <a:off x="725" y="3360"/>
                <a:ext cx="6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Equipment</a:t>
                </a:r>
              </a:p>
            </p:txBody>
          </p:sp>
          <p:sp>
            <p:nvSpPr>
              <p:cNvPr id="12368" name="Text Box 13"/>
              <p:cNvSpPr txBox="1">
                <a:spLocks noChangeArrowheads="1"/>
              </p:cNvSpPr>
              <p:nvPr/>
            </p:nvSpPr>
            <p:spPr bwMode="auto">
              <a:xfrm>
                <a:off x="725" y="3485"/>
                <a:ext cx="54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Material</a:t>
                </a:r>
              </a:p>
            </p:txBody>
          </p:sp>
          <p:sp>
            <p:nvSpPr>
              <p:cNvPr id="12369" name="Line 14"/>
              <p:cNvSpPr>
                <a:spLocks noChangeShapeType="1"/>
              </p:cNvSpPr>
              <p:nvPr/>
            </p:nvSpPr>
            <p:spPr bwMode="auto">
              <a:xfrm>
                <a:off x="581" y="3693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70" name="Text Box 15"/>
              <p:cNvSpPr txBox="1">
                <a:spLocks noChangeArrowheads="1"/>
              </p:cNvSpPr>
              <p:nvPr/>
            </p:nvSpPr>
            <p:spPr bwMode="auto">
              <a:xfrm>
                <a:off x="725" y="3600"/>
                <a:ext cx="65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Personnel</a:t>
                </a:r>
              </a:p>
            </p:txBody>
          </p:sp>
        </p:grpSp>
        <p:grpSp>
          <p:nvGrpSpPr>
            <p:cNvPr id="12298" name="Group 16"/>
            <p:cNvGrpSpPr>
              <a:grpSpLocks/>
            </p:cNvGrpSpPr>
            <p:nvPr/>
          </p:nvGrpSpPr>
          <p:grpSpPr bwMode="auto">
            <a:xfrm>
              <a:off x="270" y="2608"/>
              <a:ext cx="1108" cy="1088"/>
              <a:chOff x="245" y="2301"/>
              <a:chExt cx="1008" cy="960"/>
            </a:xfrm>
          </p:grpSpPr>
          <p:grpSp>
            <p:nvGrpSpPr>
              <p:cNvPr id="12347" name="Group 17"/>
              <p:cNvGrpSpPr>
                <a:grpSpLocks/>
              </p:cNvGrpSpPr>
              <p:nvPr/>
            </p:nvGrpSpPr>
            <p:grpSpPr bwMode="auto">
              <a:xfrm>
                <a:off x="581" y="2301"/>
                <a:ext cx="469" cy="432"/>
                <a:chOff x="581" y="2301"/>
                <a:chExt cx="469" cy="432"/>
              </a:xfrm>
            </p:grpSpPr>
            <p:sp>
              <p:nvSpPr>
                <p:cNvPr id="12360" name="Rectangle 18"/>
                <p:cNvSpPr>
                  <a:spLocks noChangeArrowheads="1"/>
                </p:cNvSpPr>
                <p:nvPr/>
              </p:nvSpPr>
              <p:spPr bwMode="auto">
                <a:xfrm>
                  <a:off x="581" y="2301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B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</a:p>
                <a:p>
                  <a:pPr algn="ctr"/>
                  <a:endParaRPr lang="en-US" sz="500"/>
                </a:p>
              </p:txBody>
            </p:sp>
            <p:pic>
              <p:nvPicPr>
                <p:cNvPr id="12361" name="Picture 19" descr="bd05349_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680" y="2400"/>
                  <a:ext cx="370" cy="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348" name="Group 20"/>
              <p:cNvGrpSpPr>
                <a:grpSpLocks/>
              </p:cNvGrpSpPr>
              <p:nvPr/>
            </p:nvGrpSpPr>
            <p:grpSpPr bwMode="auto">
              <a:xfrm>
                <a:off x="245" y="2397"/>
                <a:ext cx="439" cy="468"/>
                <a:chOff x="245" y="2397"/>
                <a:chExt cx="439" cy="468"/>
              </a:xfrm>
            </p:grpSpPr>
            <p:sp>
              <p:nvSpPr>
                <p:cNvPr id="12358" name="Rectangle 21"/>
                <p:cNvSpPr>
                  <a:spLocks noChangeArrowheads="1"/>
                </p:cNvSpPr>
                <p:nvPr/>
              </p:nvSpPr>
              <p:spPr bwMode="auto">
                <a:xfrm>
                  <a:off x="245" y="2397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E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</a:p>
                <a:p>
                  <a:pPr algn="ctr"/>
                  <a:endParaRPr lang="en-US" sz="500"/>
                </a:p>
              </p:txBody>
            </p:sp>
            <p:pic>
              <p:nvPicPr>
                <p:cNvPr id="12359" name="Picture 22" descr="bd05344_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76" y="2496"/>
                  <a:ext cx="308" cy="3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349" name="Group 23"/>
              <p:cNvGrpSpPr>
                <a:grpSpLocks/>
              </p:cNvGrpSpPr>
              <p:nvPr/>
            </p:nvGrpSpPr>
            <p:grpSpPr bwMode="auto">
              <a:xfrm>
                <a:off x="293" y="2589"/>
                <a:ext cx="451" cy="432"/>
                <a:chOff x="293" y="2589"/>
                <a:chExt cx="451" cy="432"/>
              </a:xfrm>
            </p:grpSpPr>
            <p:sp>
              <p:nvSpPr>
                <p:cNvPr id="12356" name="Rectangle 24"/>
                <p:cNvSpPr>
                  <a:spLocks noChangeArrowheads="1"/>
                </p:cNvSpPr>
                <p:nvPr/>
              </p:nvSpPr>
              <p:spPr bwMode="auto">
                <a:xfrm>
                  <a:off x="293" y="2589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D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57" name="Picture 25" descr="bd05331_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6" y="2664"/>
                  <a:ext cx="288" cy="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350" name="Group 26"/>
              <p:cNvGrpSpPr>
                <a:grpSpLocks/>
              </p:cNvGrpSpPr>
              <p:nvPr/>
            </p:nvGrpSpPr>
            <p:grpSpPr bwMode="auto">
              <a:xfrm>
                <a:off x="821" y="2637"/>
                <a:ext cx="432" cy="432"/>
                <a:chOff x="821" y="2637"/>
                <a:chExt cx="432" cy="432"/>
              </a:xfrm>
            </p:grpSpPr>
            <p:sp>
              <p:nvSpPr>
                <p:cNvPr id="12354" name="Rectangle 27"/>
                <p:cNvSpPr>
                  <a:spLocks noChangeArrowheads="1"/>
                </p:cNvSpPr>
                <p:nvPr/>
              </p:nvSpPr>
              <p:spPr bwMode="auto">
                <a:xfrm>
                  <a:off x="821" y="2637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C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55" name="Picture 28" descr="bd05346_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912" y="2736"/>
                  <a:ext cx="336" cy="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2351" name="Group 29"/>
              <p:cNvGrpSpPr>
                <a:grpSpLocks/>
              </p:cNvGrpSpPr>
              <p:nvPr/>
            </p:nvGrpSpPr>
            <p:grpSpPr bwMode="auto">
              <a:xfrm>
                <a:off x="485" y="2829"/>
                <a:ext cx="432" cy="432"/>
                <a:chOff x="485" y="2829"/>
                <a:chExt cx="432" cy="432"/>
              </a:xfrm>
            </p:grpSpPr>
            <p:sp>
              <p:nvSpPr>
                <p:cNvPr id="12352" name="Rectangle 30"/>
                <p:cNvSpPr>
                  <a:spLocks noChangeArrowheads="1"/>
                </p:cNvSpPr>
                <p:nvPr/>
              </p:nvSpPr>
              <p:spPr bwMode="auto">
                <a:xfrm>
                  <a:off x="485" y="2829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A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53" name="Picture 31" descr="bd05328_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660" y="2920"/>
                  <a:ext cx="244" cy="3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2299" name="Text Box 32"/>
            <p:cNvSpPr txBox="1">
              <a:spLocks noChangeArrowheads="1"/>
            </p:cNvSpPr>
            <p:nvPr/>
          </p:nvSpPr>
          <p:spPr bwMode="auto">
            <a:xfrm>
              <a:off x="2015" y="1737"/>
              <a:ext cx="1795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07" tIns="45704" rIns="91407" bIns="45704">
              <a:spAutoFit/>
            </a:bodyPr>
            <a:lstStyle/>
            <a:p>
              <a:pPr algn="ctr"/>
              <a:r>
                <a:rPr lang="en-US" sz="1800" b="1" u="sng"/>
                <a:t>Product Segments</a:t>
              </a:r>
              <a:endParaRPr lang="en-US" sz="1800" b="1"/>
            </a:p>
            <a:p>
              <a:pPr algn="ctr"/>
              <a:r>
                <a:rPr lang="en-US" sz="1800"/>
                <a:t>for a single product definition, with routing</a:t>
              </a:r>
            </a:p>
            <a:p>
              <a:pPr algn="ctr"/>
              <a:r>
                <a:rPr lang="en-US" sz="1800"/>
                <a:t>(e.g. Product YYY)</a:t>
              </a:r>
            </a:p>
          </p:txBody>
        </p:sp>
        <p:grpSp>
          <p:nvGrpSpPr>
            <p:cNvPr id="12300" name="Group 33"/>
            <p:cNvGrpSpPr>
              <a:grpSpLocks/>
            </p:cNvGrpSpPr>
            <p:nvPr/>
          </p:nvGrpSpPr>
          <p:grpSpPr bwMode="auto">
            <a:xfrm>
              <a:off x="2226" y="3297"/>
              <a:ext cx="1758" cy="620"/>
              <a:chOff x="2024" y="2909"/>
              <a:chExt cx="1597" cy="547"/>
            </a:xfrm>
          </p:grpSpPr>
          <p:sp>
            <p:nvSpPr>
              <p:cNvPr id="12338" name="Line 34"/>
              <p:cNvSpPr>
                <a:spLocks noChangeShapeType="1"/>
              </p:cNvSpPr>
              <p:nvPr/>
            </p:nvSpPr>
            <p:spPr bwMode="auto">
              <a:xfrm>
                <a:off x="2024" y="2925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39" name="Line 35"/>
              <p:cNvSpPr>
                <a:spLocks noChangeShapeType="1"/>
              </p:cNvSpPr>
              <p:nvPr/>
            </p:nvSpPr>
            <p:spPr bwMode="auto">
              <a:xfrm>
                <a:off x="2024" y="3021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40" name="Line 36"/>
              <p:cNvSpPr>
                <a:spLocks noChangeShapeType="1"/>
              </p:cNvSpPr>
              <p:nvPr/>
            </p:nvSpPr>
            <p:spPr bwMode="auto">
              <a:xfrm>
                <a:off x="2024" y="314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41" name="Line 37"/>
              <p:cNvSpPr>
                <a:spLocks noChangeShapeType="1"/>
              </p:cNvSpPr>
              <p:nvPr/>
            </p:nvSpPr>
            <p:spPr bwMode="auto">
              <a:xfrm>
                <a:off x="2024" y="3242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42" name="Text Box 38"/>
              <p:cNvSpPr txBox="1">
                <a:spLocks noChangeArrowheads="1"/>
              </p:cNvSpPr>
              <p:nvPr/>
            </p:nvSpPr>
            <p:spPr bwMode="auto">
              <a:xfrm>
                <a:off x="2168" y="2909"/>
                <a:ext cx="1175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Product Parameters</a:t>
                </a:r>
              </a:p>
            </p:txBody>
          </p:sp>
          <p:sp>
            <p:nvSpPr>
              <p:cNvPr id="12343" name="Text Box 39"/>
              <p:cNvSpPr txBox="1">
                <a:spLocks noChangeArrowheads="1"/>
              </p:cNvSpPr>
              <p:nvPr/>
            </p:nvSpPr>
            <p:spPr bwMode="auto">
              <a:xfrm>
                <a:off x="2168" y="3024"/>
                <a:ext cx="145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Equipment Specifications</a:t>
                </a:r>
              </a:p>
            </p:txBody>
          </p:sp>
          <p:sp>
            <p:nvSpPr>
              <p:cNvPr id="12344" name="Text Box 40"/>
              <p:cNvSpPr txBox="1">
                <a:spLocks noChangeArrowheads="1"/>
              </p:cNvSpPr>
              <p:nvPr/>
            </p:nvSpPr>
            <p:spPr bwMode="auto">
              <a:xfrm>
                <a:off x="2168" y="3149"/>
                <a:ext cx="130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Material Specifications</a:t>
                </a:r>
              </a:p>
            </p:txBody>
          </p:sp>
          <p:sp>
            <p:nvSpPr>
              <p:cNvPr id="12345" name="Line 41"/>
              <p:cNvSpPr>
                <a:spLocks noChangeShapeType="1"/>
              </p:cNvSpPr>
              <p:nvPr/>
            </p:nvSpPr>
            <p:spPr bwMode="auto">
              <a:xfrm>
                <a:off x="2024" y="33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46" name="Text Box 42"/>
              <p:cNvSpPr txBox="1">
                <a:spLocks noChangeArrowheads="1"/>
              </p:cNvSpPr>
              <p:nvPr/>
            </p:nvSpPr>
            <p:spPr bwMode="auto">
              <a:xfrm>
                <a:off x="2168" y="3264"/>
                <a:ext cx="14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Personnel Specifications</a:t>
                </a:r>
              </a:p>
            </p:txBody>
          </p:sp>
        </p:grpSp>
        <p:grpSp>
          <p:nvGrpSpPr>
            <p:cNvPr id="12301" name="Group 43"/>
            <p:cNvGrpSpPr>
              <a:grpSpLocks/>
            </p:cNvGrpSpPr>
            <p:nvPr/>
          </p:nvGrpSpPr>
          <p:grpSpPr bwMode="auto">
            <a:xfrm>
              <a:off x="1065" y="2581"/>
              <a:ext cx="2684" cy="742"/>
              <a:chOff x="968" y="2277"/>
              <a:chExt cx="2440" cy="655"/>
            </a:xfrm>
          </p:grpSpPr>
          <p:sp>
            <p:nvSpPr>
              <p:cNvPr id="12325" name="Text Box 44"/>
              <p:cNvSpPr txBox="1">
                <a:spLocks noChangeArrowheads="1"/>
              </p:cNvSpPr>
              <p:nvPr/>
            </p:nvSpPr>
            <p:spPr bwMode="auto">
              <a:xfrm>
                <a:off x="1147" y="2332"/>
                <a:ext cx="703" cy="372"/>
              </a:xfrm>
              <a:prstGeom prst="rect">
                <a:avLst/>
              </a:prstGeom>
              <a:noFill/>
              <a:ln w="9525">
                <a:solidFill>
                  <a:srgbClr val="FF9966"/>
                </a:solidFill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pPr algn="ctr"/>
                <a:r>
                  <a:rPr lang="en-US" sz="1600"/>
                  <a:t>must</a:t>
                </a:r>
              </a:p>
              <a:p>
                <a:pPr algn="ctr"/>
                <a:r>
                  <a:rPr lang="en-US" sz="1600"/>
                  <a:t>reference</a:t>
                </a:r>
              </a:p>
            </p:txBody>
          </p:sp>
          <p:sp>
            <p:nvSpPr>
              <p:cNvPr id="12326" name="Line 45"/>
              <p:cNvSpPr>
                <a:spLocks noChangeShapeType="1"/>
              </p:cNvSpPr>
              <p:nvPr/>
            </p:nvSpPr>
            <p:spPr bwMode="auto">
              <a:xfrm>
                <a:off x="2264" y="2733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27" name="Line 46"/>
              <p:cNvSpPr>
                <a:spLocks noChangeShapeType="1"/>
              </p:cNvSpPr>
              <p:nvPr/>
            </p:nvSpPr>
            <p:spPr bwMode="auto">
              <a:xfrm>
                <a:off x="2840" y="2733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2328" name="Group 47"/>
              <p:cNvGrpSpPr>
                <a:grpSpLocks/>
              </p:cNvGrpSpPr>
              <p:nvPr/>
            </p:nvGrpSpPr>
            <p:grpSpPr bwMode="auto">
              <a:xfrm>
                <a:off x="2400" y="2496"/>
                <a:ext cx="432" cy="436"/>
                <a:chOff x="2400" y="2496"/>
                <a:chExt cx="432" cy="436"/>
              </a:xfrm>
            </p:grpSpPr>
            <p:sp>
              <p:nvSpPr>
                <p:cNvPr id="12336" name="Rectangle 48"/>
                <p:cNvSpPr>
                  <a:spLocks noChangeArrowheads="1"/>
                </p:cNvSpPr>
                <p:nvPr/>
              </p:nvSpPr>
              <p:spPr bwMode="auto">
                <a:xfrm>
                  <a:off x="2400" y="2496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E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</a:p>
                <a:p>
                  <a:pPr algn="ctr"/>
                  <a:endParaRPr lang="en-US" sz="500"/>
                </a:p>
              </p:txBody>
            </p:sp>
            <p:pic>
              <p:nvPicPr>
                <p:cNvPr id="12337" name="Picture 49" descr="bd05344_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523" y="2563"/>
                  <a:ext cx="308" cy="36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grpSp>
            <p:nvGrpSpPr>
              <p:cNvPr id="12329" name="Group 50"/>
              <p:cNvGrpSpPr>
                <a:grpSpLocks/>
              </p:cNvGrpSpPr>
              <p:nvPr/>
            </p:nvGrpSpPr>
            <p:grpSpPr bwMode="auto">
              <a:xfrm>
                <a:off x="1872" y="2496"/>
                <a:ext cx="432" cy="432"/>
                <a:chOff x="1872" y="2496"/>
                <a:chExt cx="432" cy="432"/>
              </a:xfrm>
            </p:grpSpPr>
            <p:sp>
              <p:nvSpPr>
                <p:cNvPr id="12334" name="Rectangle 51"/>
                <p:cNvSpPr>
                  <a:spLocks noChangeArrowheads="1"/>
                </p:cNvSpPr>
                <p:nvPr/>
              </p:nvSpPr>
              <p:spPr bwMode="auto">
                <a:xfrm>
                  <a:off x="1872" y="2496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C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35" name="Picture 52" descr="bd05346_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1963" y="2587"/>
                  <a:ext cx="336" cy="33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grpSp>
            <p:nvGrpSpPr>
              <p:cNvPr id="12330" name="Group 53"/>
              <p:cNvGrpSpPr>
                <a:grpSpLocks/>
              </p:cNvGrpSpPr>
              <p:nvPr/>
            </p:nvGrpSpPr>
            <p:grpSpPr bwMode="auto">
              <a:xfrm>
                <a:off x="2976" y="2496"/>
                <a:ext cx="432" cy="432"/>
                <a:chOff x="485" y="2829"/>
                <a:chExt cx="432" cy="432"/>
              </a:xfrm>
            </p:grpSpPr>
            <p:sp>
              <p:nvSpPr>
                <p:cNvPr id="12332" name="Rectangle 54"/>
                <p:cNvSpPr>
                  <a:spLocks noChangeArrowheads="1"/>
                </p:cNvSpPr>
                <p:nvPr/>
              </p:nvSpPr>
              <p:spPr bwMode="auto">
                <a:xfrm>
                  <a:off x="485" y="2829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A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33" name="Picture 55" descr="bd05328_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660" y="2920"/>
                  <a:ext cx="244" cy="32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sp>
            <p:nvSpPr>
              <p:cNvPr id="12331" name="Freeform 56"/>
              <p:cNvSpPr>
                <a:spLocks/>
              </p:cNvSpPr>
              <p:nvPr/>
            </p:nvSpPr>
            <p:spPr bwMode="auto">
              <a:xfrm>
                <a:off x="968" y="2277"/>
                <a:ext cx="912" cy="456"/>
              </a:xfrm>
              <a:custGeom>
                <a:avLst/>
                <a:gdLst>
                  <a:gd name="T0" fmla="*/ 912 w 912"/>
                  <a:gd name="T1" fmla="*/ 312 h 456"/>
                  <a:gd name="T2" fmla="*/ 528 w 912"/>
                  <a:gd name="T3" fmla="*/ 24 h 456"/>
                  <a:gd name="T4" fmla="*/ 0 w 912"/>
                  <a:gd name="T5" fmla="*/ 456 h 456"/>
                  <a:gd name="T6" fmla="*/ 0 60000 65536"/>
                  <a:gd name="T7" fmla="*/ 0 60000 65536"/>
                  <a:gd name="T8" fmla="*/ 0 60000 65536"/>
                  <a:gd name="T9" fmla="*/ 0 w 912"/>
                  <a:gd name="T10" fmla="*/ 0 h 456"/>
                  <a:gd name="T11" fmla="*/ 912 w 912"/>
                  <a:gd name="T12" fmla="*/ 456 h 4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2" h="456">
                    <a:moveTo>
                      <a:pt x="912" y="312"/>
                    </a:moveTo>
                    <a:cubicBezTo>
                      <a:pt x="796" y="156"/>
                      <a:pt x="680" y="0"/>
                      <a:pt x="528" y="24"/>
                    </a:cubicBezTo>
                    <a:cubicBezTo>
                      <a:pt x="376" y="48"/>
                      <a:pt x="188" y="252"/>
                      <a:pt x="0" y="456"/>
                    </a:cubicBezTo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2302" name="Text Box 57"/>
            <p:cNvSpPr txBox="1">
              <a:spLocks noChangeArrowheads="1"/>
            </p:cNvSpPr>
            <p:nvPr/>
          </p:nvSpPr>
          <p:spPr bwMode="auto">
            <a:xfrm>
              <a:off x="4171" y="1737"/>
              <a:ext cx="2112" cy="1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07" tIns="45704" rIns="91407" bIns="45704">
              <a:spAutoFit/>
            </a:bodyPr>
            <a:lstStyle/>
            <a:p>
              <a:pPr algn="ctr"/>
              <a:r>
                <a:rPr lang="en-US" sz="1800" b="1" u="sng"/>
                <a:t>Segment Requirements</a:t>
              </a:r>
              <a:endParaRPr lang="en-US" sz="1800" b="1"/>
            </a:p>
            <a:p>
              <a:pPr algn="ctr"/>
              <a:r>
                <a:rPr lang="en-US" sz="1800"/>
                <a:t>for a specific </a:t>
              </a:r>
            </a:p>
            <a:p>
              <a:pPr algn="ctr"/>
              <a:r>
                <a:rPr lang="en-US" sz="1800"/>
                <a:t>production request</a:t>
              </a:r>
            </a:p>
            <a:p>
              <a:pPr algn="ctr"/>
              <a:r>
                <a:rPr lang="en-US" sz="1800"/>
                <a:t>(e.g. Lot 123 of Product YYY</a:t>
              </a:r>
            </a:p>
          </p:txBody>
        </p:sp>
        <p:grpSp>
          <p:nvGrpSpPr>
            <p:cNvPr id="12303" name="Group 58"/>
            <p:cNvGrpSpPr>
              <a:grpSpLocks/>
            </p:cNvGrpSpPr>
            <p:nvPr/>
          </p:nvGrpSpPr>
          <p:grpSpPr bwMode="auto">
            <a:xfrm>
              <a:off x="4646" y="3330"/>
              <a:ext cx="1698" cy="620"/>
              <a:chOff x="4224" y="2938"/>
              <a:chExt cx="1542" cy="547"/>
            </a:xfrm>
          </p:grpSpPr>
          <p:sp>
            <p:nvSpPr>
              <p:cNvPr id="12316" name="Line 59"/>
              <p:cNvSpPr>
                <a:spLocks noChangeShapeType="1"/>
              </p:cNvSpPr>
              <p:nvPr/>
            </p:nvSpPr>
            <p:spPr bwMode="auto">
              <a:xfrm>
                <a:off x="4224" y="2954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17" name="Line 60"/>
              <p:cNvSpPr>
                <a:spLocks noChangeShapeType="1"/>
              </p:cNvSpPr>
              <p:nvPr/>
            </p:nvSpPr>
            <p:spPr bwMode="auto">
              <a:xfrm>
                <a:off x="4224" y="305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18" name="Line 61"/>
              <p:cNvSpPr>
                <a:spLocks noChangeShapeType="1"/>
              </p:cNvSpPr>
              <p:nvPr/>
            </p:nvSpPr>
            <p:spPr bwMode="auto">
              <a:xfrm>
                <a:off x="4224" y="3175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19" name="Line 62"/>
              <p:cNvSpPr>
                <a:spLocks noChangeShapeType="1"/>
              </p:cNvSpPr>
              <p:nvPr/>
            </p:nvSpPr>
            <p:spPr bwMode="auto">
              <a:xfrm>
                <a:off x="4224" y="3271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20" name="Text Box 63"/>
              <p:cNvSpPr txBox="1">
                <a:spLocks noChangeArrowheads="1"/>
              </p:cNvSpPr>
              <p:nvPr/>
            </p:nvSpPr>
            <p:spPr bwMode="auto">
              <a:xfrm>
                <a:off x="4368" y="2938"/>
                <a:ext cx="133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Production Parameters</a:t>
                </a:r>
              </a:p>
            </p:txBody>
          </p:sp>
          <p:sp>
            <p:nvSpPr>
              <p:cNvPr id="12321" name="Text Box 64"/>
              <p:cNvSpPr txBox="1">
                <a:spLocks noChangeArrowheads="1"/>
              </p:cNvSpPr>
              <p:nvPr/>
            </p:nvSpPr>
            <p:spPr bwMode="auto">
              <a:xfrm>
                <a:off x="4368" y="3053"/>
                <a:ext cx="13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Equipment Requirement</a:t>
                </a:r>
              </a:p>
            </p:txBody>
          </p:sp>
          <p:sp>
            <p:nvSpPr>
              <p:cNvPr id="12322" name="Text Box 65"/>
              <p:cNvSpPr txBox="1">
                <a:spLocks noChangeArrowheads="1"/>
              </p:cNvSpPr>
              <p:nvPr/>
            </p:nvSpPr>
            <p:spPr bwMode="auto">
              <a:xfrm>
                <a:off x="4368" y="3178"/>
                <a:ext cx="125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Material Requirement</a:t>
                </a:r>
              </a:p>
            </p:txBody>
          </p:sp>
          <p:sp>
            <p:nvSpPr>
              <p:cNvPr id="12323" name="Line 66"/>
              <p:cNvSpPr>
                <a:spLocks noChangeShapeType="1"/>
              </p:cNvSpPr>
              <p:nvPr/>
            </p:nvSpPr>
            <p:spPr bwMode="auto">
              <a:xfrm>
                <a:off x="4224" y="338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24" name="Text Box 67"/>
              <p:cNvSpPr txBox="1">
                <a:spLocks noChangeArrowheads="1"/>
              </p:cNvSpPr>
              <p:nvPr/>
            </p:nvSpPr>
            <p:spPr bwMode="auto">
              <a:xfrm>
                <a:off x="4368" y="3293"/>
                <a:ext cx="1365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r>
                  <a:rPr lang="en-US" sz="1400"/>
                  <a:t>Personnel Requirement</a:t>
                </a:r>
              </a:p>
            </p:txBody>
          </p:sp>
        </p:grpSp>
        <p:grpSp>
          <p:nvGrpSpPr>
            <p:cNvPr id="12304" name="Group 68"/>
            <p:cNvGrpSpPr>
              <a:grpSpLocks/>
            </p:cNvGrpSpPr>
            <p:nvPr/>
          </p:nvGrpSpPr>
          <p:grpSpPr bwMode="auto">
            <a:xfrm>
              <a:off x="2511" y="2655"/>
              <a:ext cx="3614" cy="668"/>
              <a:chOff x="2283" y="2343"/>
              <a:chExt cx="3285" cy="589"/>
            </a:xfrm>
          </p:grpSpPr>
          <p:sp>
            <p:nvSpPr>
              <p:cNvPr id="12305" name="Text Box 69"/>
              <p:cNvSpPr txBox="1">
                <a:spLocks noChangeArrowheads="1"/>
              </p:cNvSpPr>
              <p:nvPr/>
            </p:nvSpPr>
            <p:spPr bwMode="auto">
              <a:xfrm>
                <a:off x="3396" y="2380"/>
                <a:ext cx="703" cy="372"/>
              </a:xfrm>
              <a:prstGeom prst="rect">
                <a:avLst/>
              </a:prstGeom>
              <a:noFill/>
              <a:ln w="9525">
                <a:solidFill>
                  <a:srgbClr val="FF9966"/>
                </a:solidFill>
                <a:miter lim="800000"/>
                <a:headEnd/>
                <a:tailEnd/>
              </a:ln>
            </p:spPr>
            <p:txBody>
              <a:bodyPr wrap="none" lIns="91407" tIns="45704" rIns="91407" bIns="45704">
                <a:spAutoFit/>
              </a:bodyPr>
              <a:lstStyle/>
              <a:p>
                <a:pPr algn="ctr"/>
                <a:r>
                  <a:rPr lang="en-US" sz="1600"/>
                  <a:t>must</a:t>
                </a:r>
              </a:p>
              <a:p>
                <a:pPr algn="ctr"/>
                <a:r>
                  <a:rPr lang="en-US" sz="1600"/>
                  <a:t>reference</a:t>
                </a:r>
              </a:p>
            </p:txBody>
          </p:sp>
          <p:grpSp>
            <p:nvGrpSpPr>
              <p:cNvPr id="12306" name="Group 70"/>
              <p:cNvGrpSpPr>
                <a:grpSpLocks/>
              </p:cNvGrpSpPr>
              <p:nvPr/>
            </p:nvGrpSpPr>
            <p:grpSpPr bwMode="auto">
              <a:xfrm>
                <a:off x="4560" y="2496"/>
                <a:ext cx="432" cy="436"/>
                <a:chOff x="2400" y="2496"/>
                <a:chExt cx="432" cy="436"/>
              </a:xfrm>
            </p:grpSpPr>
            <p:sp>
              <p:nvSpPr>
                <p:cNvPr id="12314" name="Rectangle 71"/>
                <p:cNvSpPr>
                  <a:spLocks noChangeArrowheads="1"/>
                </p:cNvSpPr>
                <p:nvPr/>
              </p:nvSpPr>
              <p:spPr bwMode="auto">
                <a:xfrm>
                  <a:off x="2400" y="2496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E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</a:p>
                <a:p>
                  <a:pPr algn="ctr"/>
                  <a:endParaRPr lang="en-US" sz="500"/>
                </a:p>
              </p:txBody>
            </p:sp>
            <p:pic>
              <p:nvPicPr>
                <p:cNvPr id="12315" name="Picture 72" descr="bd05344_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523" y="2563"/>
                  <a:ext cx="308" cy="36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grpSp>
            <p:nvGrpSpPr>
              <p:cNvPr id="12307" name="Group 73"/>
              <p:cNvGrpSpPr>
                <a:grpSpLocks/>
              </p:cNvGrpSpPr>
              <p:nvPr/>
            </p:nvGrpSpPr>
            <p:grpSpPr bwMode="auto">
              <a:xfrm>
                <a:off x="4032" y="2496"/>
                <a:ext cx="432" cy="432"/>
                <a:chOff x="1872" y="2496"/>
                <a:chExt cx="432" cy="432"/>
              </a:xfrm>
            </p:grpSpPr>
            <p:sp>
              <p:nvSpPr>
                <p:cNvPr id="12312" name="Rectangle 74"/>
                <p:cNvSpPr>
                  <a:spLocks noChangeArrowheads="1"/>
                </p:cNvSpPr>
                <p:nvPr/>
              </p:nvSpPr>
              <p:spPr bwMode="auto">
                <a:xfrm>
                  <a:off x="1872" y="2496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C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13" name="Picture 75" descr="bd05346_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1963" y="2587"/>
                  <a:ext cx="336" cy="33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grpSp>
            <p:nvGrpSpPr>
              <p:cNvPr id="12308" name="Group 76"/>
              <p:cNvGrpSpPr>
                <a:grpSpLocks/>
              </p:cNvGrpSpPr>
              <p:nvPr/>
            </p:nvGrpSpPr>
            <p:grpSpPr bwMode="auto">
              <a:xfrm>
                <a:off x="5136" y="2496"/>
                <a:ext cx="432" cy="432"/>
                <a:chOff x="485" y="2829"/>
                <a:chExt cx="432" cy="432"/>
              </a:xfrm>
            </p:grpSpPr>
            <p:sp>
              <p:nvSpPr>
                <p:cNvPr id="12310" name="Rectangle 77"/>
                <p:cNvSpPr>
                  <a:spLocks noChangeArrowheads="1"/>
                </p:cNvSpPr>
                <p:nvPr/>
              </p:nvSpPr>
              <p:spPr bwMode="auto">
                <a:xfrm>
                  <a:off x="485" y="2829"/>
                  <a:ext cx="432" cy="4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1407" tIns="45704" rIns="91407" bIns="45704" anchor="ctr"/>
                <a:lstStyle/>
                <a:p>
                  <a:pPr algn="ctr"/>
                  <a:r>
                    <a:rPr lang="en-US"/>
                    <a:t>A     </a:t>
                  </a:r>
                </a:p>
                <a:p>
                  <a:pPr algn="ctr"/>
                  <a:r>
                    <a:rPr lang="en-US"/>
                    <a:t> </a:t>
                  </a:r>
                  <a:r>
                    <a:rPr lang="en-US" sz="500"/>
                    <a:t> </a:t>
                  </a:r>
                  <a:endParaRPr lang="en-US"/>
                </a:p>
              </p:txBody>
            </p:sp>
            <p:pic>
              <p:nvPicPr>
                <p:cNvPr id="12311" name="Picture 78" descr="bd05328_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660" y="2920"/>
                  <a:ext cx="244" cy="32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sp>
            <p:nvSpPr>
              <p:cNvPr id="12309" name="Freeform 79"/>
              <p:cNvSpPr>
                <a:spLocks/>
              </p:cNvSpPr>
              <p:nvPr/>
            </p:nvSpPr>
            <p:spPr bwMode="auto">
              <a:xfrm>
                <a:off x="2283" y="2343"/>
                <a:ext cx="1797" cy="180"/>
              </a:xfrm>
              <a:custGeom>
                <a:avLst/>
                <a:gdLst>
                  <a:gd name="T0" fmla="*/ 1653 w 1653"/>
                  <a:gd name="T1" fmla="*/ 174 h 180"/>
                  <a:gd name="T2" fmla="*/ 1029 w 1653"/>
                  <a:gd name="T3" fmla="*/ 1 h 180"/>
                  <a:gd name="T4" fmla="*/ 0 w 1653"/>
                  <a:gd name="T5" fmla="*/ 180 h 180"/>
                  <a:gd name="T6" fmla="*/ 0 60000 65536"/>
                  <a:gd name="T7" fmla="*/ 0 60000 65536"/>
                  <a:gd name="T8" fmla="*/ 0 60000 65536"/>
                  <a:gd name="T9" fmla="*/ 0 w 1653"/>
                  <a:gd name="T10" fmla="*/ 0 h 180"/>
                  <a:gd name="T11" fmla="*/ 1653 w 1653"/>
                  <a:gd name="T12" fmla="*/ 180 h 1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53" h="180">
                    <a:moveTo>
                      <a:pt x="1653" y="174"/>
                    </a:moveTo>
                    <a:cubicBezTo>
                      <a:pt x="1549" y="145"/>
                      <a:pt x="1304" y="0"/>
                      <a:pt x="1029" y="1"/>
                    </a:cubicBezTo>
                    <a:cubicBezTo>
                      <a:pt x="754" y="2"/>
                      <a:pt x="214" y="143"/>
                      <a:pt x="0" y="180"/>
                    </a:cubicBezTo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2295" name="Freeform 80"/>
          <p:cNvSpPr>
            <a:spLocks/>
          </p:cNvSpPr>
          <p:nvPr/>
        </p:nvSpPr>
        <p:spPr bwMode="auto">
          <a:xfrm flipV="1">
            <a:off x="2286000" y="5029200"/>
            <a:ext cx="4308475" cy="420688"/>
          </a:xfrm>
          <a:custGeom>
            <a:avLst/>
            <a:gdLst>
              <a:gd name="T0" fmla="*/ 1653 w 1653"/>
              <a:gd name="T1" fmla="*/ 174 h 180"/>
              <a:gd name="T2" fmla="*/ 1029 w 1653"/>
              <a:gd name="T3" fmla="*/ 1 h 180"/>
              <a:gd name="T4" fmla="*/ 0 w 1653"/>
              <a:gd name="T5" fmla="*/ 180 h 180"/>
              <a:gd name="T6" fmla="*/ 0 60000 65536"/>
              <a:gd name="T7" fmla="*/ 0 60000 65536"/>
              <a:gd name="T8" fmla="*/ 0 60000 65536"/>
              <a:gd name="T9" fmla="*/ 0 w 1653"/>
              <a:gd name="T10" fmla="*/ 0 h 180"/>
              <a:gd name="T11" fmla="*/ 1653 w 1653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53" h="180">
                <a:moveTo>
                  <a:pt x="1653" y="174"/>
                </a:moveTo>
                <a:cubicBezTo>
                  <a:pt x="1549" y="145"/>
                  <a:pt x="1304" y="0"/>
                  <a:pt x="1029" y="1"/>
                </a:cubicBezTo>
                <a:cubicBezTo>
                  <a:pt x="754" y="2"/>
                  <a:pt x="214" y="143"/>
                  <a:pt x="0" y="18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ISA-95 Process Segment Model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A3217E-E512-4B56-AB7D-029D827CE7C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32113" y="4532281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213225" y="4532281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630988" y="4532281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420938" y="29320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716338" y="29320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30300" y="29320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Parameter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427413" y="13572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772150" y="3433731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13" name="AutoShape 12"/>
          <p:cNvCxnSpPr>
            <a:cxnSpLocks noChangeShapeType="1"/>
            <a:stCxn id="8" idx="0"/>
            <a:endCxn id="11" idx="2"/>
          </p:cNvCxnSpPr>
          <p:nvPr/>
        </p:nvCxnSpPr>
        <p:spPr bwMode="auto">
          <a:xfrm rot="16200000">
            <a:off x="2936876" y="1908143"/>
            <a:ext cx="1041400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4" name="AutoShape 13"/>
          <p:cNvCxnSpPr>
            <a:cxnSpLocks noChangeShapeType="1"/>
            <a:stCxn id="9" idx="0"/>
            <a:endCxn id="11" idx="2"/>
          </p:cNvCxnSpPr>
          <p:nvPr/>
        </p:nvCxnSpPr>
        <p:spPr bwMode="auto">
          <a:xfrm rot="5400000" flipH="1">
            <a:off x="3584576" y="2266918"/>
            <a:ext cx="10414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5" name="AutoShape 14"/>
          <p:cNvCxnSpPr>
            <a:cxnSpLocks noChangeShapeType="1"/>
            <a:stCxn id="94" idx="0"/>
            <a:endCxn id="11" idx="2"/>
          </p:cNvCxnSpPr>
          <p:nvPr/>
        </p:nvCxnSpPr>
        <p:spPr bwMode="auto">
          <a:xfrm rot="5400000" flipH="1">
            <a:off x="4793457" y="1058037"/>
            <a:ext cx="1041400" cy="27066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6" name="AutoShape 15"/>
          <p:cNvCxnSpPr>
            <a:cxnSpLocks noChangeShapeType="1"/>
            <a:stCxn id="10" idx="0"/>
            <a:endCxn id="11" idx="2"/>
          </p:cNvCxnSpPr>
          <p:nvPr/>
        </p:nvCxnSpPr>
        <p:spPr bwMode="auto">
          <a:xfrm rot="16200000">
            <a:off x="2291557" y="1262824"/>
            <a:ext cx="1041400" cy="2297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7" name="AutoShape 16"/>
          <p:cNvCxnSpPr>
            <a:cxnSpLocks noChangeShapeType="1"/>
            <a:stCxn id="8" idx="2"/>
          </p:cNvCxnSpPr>
          <p:nvPr/>
        </p:nvCxnSpPr>
        <p:spPr bwMode="auto">
          <a:xfrm>
            <a:off x="2954338" y="3465481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8" name="AutoShape 17"/>
          <p:cNvCxnSpPr>
            <a:cxnSpLocks noChangeShapeType="1"/>
            <a:stCxn id="9" idx="2"/>
            <a:endCxn id="53" idx="0"/>
          </p:cNvCxnSpPr>
          <p:nvPr/>
        </p:nvCxnSpPr>
        <p:spPr bwMode="auto">
          <a:xfrm>
            <a:off x="4249738" y="3465481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9" name="AutoShape 18"/>
          <p:cNvCxnSpPr>
            <a:cxnSpLocks noChangeShapeType="1"/>
            <a:stCxn id="94" idx="2"/>
            <a:endCxn id="54" idx="0"/>
          </p:cNvCxnSpPr>
          <p:nvPr/>
        </p:nvCxnSpPr>
        <p:spPr bwMode="auto">
          <a:xfrm>
            <a:off x="6667500" y="3465481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884613" y="1890681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332163" y="3433731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036763" y="3433731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044825" y="1966881"/>
            <a:ext cx="9112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is a collection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358900" y="27177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388100" y="27177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944938" y="27177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649538" y="27177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6616700" y="37845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198938" y="3770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903538" y="3770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1" name="AutoShape 32"/>
          <p:cNvSpPr>
            <a:spLocks noChangeArrowheads="1"/>
          </p:cNvSpPr>
          <p:nvPr/>
        </p:nvSpPr>
        <p:spPr bwMode="auto">
          <a:xfrm>
            <a:off x="2878138" y="3465481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AutoShape 33"/>
          <p:cNvSpPr>
            <a:spLocks noChangeArrowheads="1"/>
          </p:cNvSpPr>
          <p:nvPr/>
        </p:nvSpPr>
        <p:spPr bwMode="auto">
          <a:xfrm>
            <a:off x="4173538" y="3465481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3" name="AutoShape 34"/>
          <p:cNvSpPr>
            <a:spLocks noChangeArrowheads="1"/>
          </p:cNvSpPr>
          <p:nvPr/>
        </p:nvSpPr>
        <p:spPr bwMode="auto">
          <a:xfrm>
            <a:off x="6591300" y="3465481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4" name="Group 37"/>
          <p:cNvGrpSpPr>
            <a:grpSpLocks/>
          </p:cNvGrpSpPr>
          <p:nvPr/>
        </p:nvGrpSpPr>
        <p:grpSpPr bwMode="auto">
          <a:xfrm>
            <a:off x="2420938" y="4913281"/>
            <a:ext cx="1066800" cy="762000"/>
            <a:chOff x="480" y="3072"/>
            <a:chExt cx="672" cy="480"/>
          </a:xfrm>
        </p:grpSpPr>
        <p:sp>
          <p:nvSpPr>
            <p:cNvPr id="35" name="Rectangle 3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Personnel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36" name="Rectangle 3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7" name="Group 40"/>
          <p:cNvGrpSpPr>
            <a:grpSpLocks/>
          </p:cNvGrpSpPr>
          <p:nvPr/>
        </p:nvGrpSpPr>
        <p:grpSpPr bwMode="auto">
          <a:xfrm>
            <a:off x="3716338" y="4913281"/>
            <a:ext cx="1066800" cy="762000"/>
            <a:chOff x="480" y="3072"/>
            <a:chExt cx="672" cy="480"/>
          </a:xfrm>
        </p:grpSpPr>
        <p:sp>
          <p:nvSpPr>
            <p:cNvPr id="38" name="Rectangle 41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Equipment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39" name="Rectangle 42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0" name="Group 43"/>
          <p:cNvGrpSpPr>
            <a:grpSpLocks/>
          </p:cNvGrpSpPr>
          <p:nvPr/>
        </p:nvGrpSpPr>
        <p:grpSpPr bwMode="auto">
          <a:xfrm>
            <a:off x="6134100" y="4913281"/>
            <a:ext cx="1066800" cy="762000"/>
            <a:chOff x="480" y="3072"/>
            <a:chExt cx="672" cy="480"/>
          </a:xfrm>
        </p:grpSpPr>
        <p:sp>
          <p:nvSpPr>
            <p:cNvPr id="41" name="Rectangle 44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Material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42" name="Rectangle 45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43" name="AutoShape 46"/>
          <p:cNvCxnSpPr>
            <a:cxnSpLocks noChangeShapeType="1"/>
            <a:stCxn id="52" idx="2"/>
          </p:cNvCxnSpPr>
          <p:nvPr/>
        </p:nvCxnSpPr>
        <p:spPr bwMode="auto">
          <a:xfrm>
            <a:off x="2954338" y="4532281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44" name="AutoShape 47"/>
          <p:cNvCxnSpPr>
            <a:cxnSpLocks noChangeShapeType="1"/>
            <a:stCxn id="53" idx="2"/>
          </p:cNvCxnSpPr>
          <p:nvPr/>
        </p:nvCxnSpPr>
        <p:spPr bwMode="auto">
          <a:xfrm>
            <a:off x="4249738" y="4532281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45" name="AutoShape 48"/>
          <p:cNvCxnSpPr>
            <a:cxnSpLocks noChangeShapeType="1"/>
            <a:stCxn id="54" idx="2"/>
          </p:cNvCxnSpPr>
          <p:nvPr/>
        </p:nvCxnSpPr>
        <p:spPr bwMode="auto">
          <a:xfrm>
            <a:off x="6667500" y="4532281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2649538" y="4532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3970338" y="4532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48" name="Rectangle 51"/>
          <p:cNvSpPr>
            <a:spLocks noChangeArrowheads="1"/>
          </p:cNvSpPr>
          <p:nvPr/>
        </p:nvSpPr>
        <p:spPr bwMode="auto">
          <a:xfrm>
            <a:off x="6388100" y="4532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49" name="Rectangle 52"/>
          <p:cNvSpPr>
            <a:spLocks noChangeArrowheads="1"/>
          </p:cNvSpPr>
          <p:nvPr/>
        </p:nvSpPr>
        <p:spPr bwMode="auto">
          <a:xfrm>
            <a:off x="6616700" y="49275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4198938" y="4913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2903538" y="4913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52" name="Rectangle 55"/>
          <p:cNvSpPr>
            <a:spLocks noChangeArrowheads="1"/>
          </p:cNvSpPr>
          <p:nvPr/>
        </p:nvSpPr>
        <p:spPr bwMode="auto">
          <a:xfrm>
            <a:off x="2420938" y="39988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53" name="Rectangle 56"/>
          <p:cNvSpPr>
            <a:spLocks noChangeArrowheads="1"/>
          </p:cNvSpPr>
          <p:nvPr/>
        </p:nvSpPr>
        <p:spPr bwMode="auto">
          <a:xfrm>
            <a:off x="3716338" y="39988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54" name="Rectangle 57"/>
          <p:cNvSpPr>
            <a:spLocks noChangeArrowheads="1"/>
          </p:cNvSpPr>
          <p:nvPr/>
        </p:nvSpPr>
        <p:spPr bwMode="auto">
          <a:xfrm>
            <a:off x="6134100" y="39988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55" name="Freeform 58"/>
          <p:cNvSpPr>
            <a:spLocks/>
          </p:cNvSpPr>
          <p:nvPr/>
        </p:nvSpPr>
        <p:spPr bwMode="auto">
          <a:xfrm>
            <a:off x="4341813" y="1128681"/>
            <a:ext cx="2743200" cy="4572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0" y="0"/>
              </a:cxn>
              <a:cxn ang="0">
                <a:pos x="1728" y="0"/>
              </a:cxn>
              <a:cxn ang="0">
                <a:pos x="1728" y="288"/>
              </a:cxn>
              <a:cxn ang="0">
                <a:pos x="96" y="288"/>
              </a:cxn>
            </a:cxnLst>
            <a:rect l="0" t="0" r="r" b="b"/>
            <a:pathLst>
              <a:path w="1728" h="288">
                <a:moveTo>
                  <a:pt x="0" y="144"/>
                </a:moveTo>
                <a:lnTo>
                  <a:pt x="0" y="0"/>
                </a:lnTo>
                <a:lnTo>
                  <a:pt x="1728" y="0"/>
                </a:lnTo>
                <a:lnTo>
                  <a:pt x="1728" y="288"/>
                </a:lnTo>
                <a:lnTo>
                  <a:pt x="96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6" name="Rectangle 59"/>
          <p:cNvSpPr>
            <a:spLocks noChangeArrowheads="1"/>
          </p:cNvSpPr>
          <p:nvPr/>
        </p:nvSpPr>
        <p:spPr bwMode="auto">
          <a:xfrm>
            <a:off x="4443413" y="14223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7" name="Rectangle 60"/>
          <p:cNvSpPr>
            <a:spLocks noChangeArrowheads="1"/>
          </p:cNvSpPr>
          <p:nvPr/>
        </p:nvSpPr>
        <p:spPr bwMode="auto">
          <a:xfrm>
            <a:off x="4341813" y="11429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8" name="Rectangle 61"/>
          <p:cNvSpPr>
            <a:spLocks noChangeArrowheads="1"/>
          </p:cNvSpPr>
          <p:nvPr/>
        </p:nvSpPr>
        <p:spPr bwMode="auto">
          <a:xfrm>
            <a:off x="4598988" y="1128681"/>
            <a:ext cx="17176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an execution dependency on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9" name="Rectangle 62"/>
          <p:cNvSpPr>
            <a:spLocks noChangeArrowheads="1"/>
          </p:cNvSpPr>
          <p:nvPr/>
        </p:nvSpPr>
        <p:spPr bwMode="auto">
          <a:xfrm>
            <a:off x="6018213" y="18144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Dependency</a:t>
            </a: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 flipV="1">
            <a:off x="6551613" y="1585881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61" name="Group 67"/>
          <p:cNvGrpSpPr>
            <a:grpSpLocks/>
          </p:cNvGrpSpPr>
          <p:nvPr/>
        </p:nvGrpSpPr>
        <p:grpSpPr bwMode="auto">
          <a:xfrm flipV="1">
            <a:off x="984250" y="3113056"/>
            <a:ext cx="685800" cy="342900"/>
            <a:chOff x="4139" y="1991"/>
            <a:chExt cx="432" cy="216"/>
          </a:xfrm>
        </p:grpSpPr>
        <p:cxnSp>
          <p:nvCxnSpPr>
            <p:cNvPr id="62" name="AutoShape 64"/>
            <p:cNvCxnSpPr>
              <a:cxnSpLocks noChangeShapeType="1"/>
            </p:cNvCxnSpPr>
            <p:nvPr/>
          </p:nvCxnSpPr>
          <p:spPr bwMode="auto">
            <a:xfrm rot="10800000" flipH="1">
              <a:off x="4235" y="1991"/>
              <a:ext cx="336" cy="168"/>
            </a:xfrm>
            <a:prstGeom prst="bentConnector4">
              <a:avLst>
                <a:gd name="adj1" fmla="val -42856"/>
                <a:gd name="adj2" fmla="val 18571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63" name="AutoShape 65"/>
            <p:cNvSpPr>
              <a:spLocks noChangeArrowheads="1"/>
            </p:cNvSpPr>
            <p:nvPr/>
          </p:nvSpPr>
          <p:spPr bwMode="auto">
            <a:xfrm>
              <a:off x="4139" y="2111"/>
              <a:ext cx="96" cy="96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4" name="Rectangle 66"/>
          <p:cNvSpPr>
            <a:spLocks noChangeArrowheads="1"/>
          </p:cNvSpPr>
          <p:nvPr/>
        </p:nvSpPr>
        <p:spPr bwMode="auto">
          <a:xfrm>
            <a:off x="846138" y="3651218"/>
            <a:ext cx="10604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5" name="Rectangle 68"/>
          <p:cNvSpPr>
            <a:spLocks noChangeArrowheads="1"/>
          </p:cNvSpPr>
          <p:nvPr/>
        </p:nvSpPr>
        <p:spPr bwMode="auto">
          <a:xfrm>
            <a:off x="1358900" y="345913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66" name="Rectangle 69"/>
          <p:cNvSpPr>
            <a:spLocks noChangeArrowheads="1"/>
          </p:cNvSpPr>
          <p:nvPr/>
        </p:nvSpPr>
        <p:spPr bwMode="auto">
          <a:xfrm>
            <a:off x="5451475" y="4532281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67" name="Rectangle 70"/>
          <p:cNvSpPr>
            <a:spLocks noChangeArrowheads="1"/>
          </p:cNvSpPr>
          <p:nvPr/>
        </p:nvSpPr>
        <p:spPr bwMode="auto">
          <a:xfrm>
            <a:off x="4954588" y="29320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cxnSp>
        <p:nvCxnSpPr>
          <p:cNvPr id="68" name="AutoShape 71"/>
          <p:cNvCxnSpPr>
            <a:cxnSpLocks noChangeShapeType="1"/>
            <a:stCxn id="67" idx="0"/>
            <a:endCxn id="11" idx="2"/>
          </p:cNvCxnSpPr>
          <p:nvPr/>
        </p:nvCxnSpPr>
        <p:spPr bwMode="auto">
          <a:xfrm rot="5400000" flipH="1">
            <a:off x="4203701" y="1647793"/>
            <a:ext cx="1041400" cy="1527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69" name="AutoShape 72"/>
          <p:cNvCxnSpPr>
            <a:cxnSpLocks noChangeShapeType="1"/>
            <a:stCxn id="67" idx="2"/>
            <a:endCxn id="80" idx="0"/>
          </p:cNvCxnSpPr>
          <p:nvPr/>
        </p:nvCxnSpPr>
        <p:spPr bwMode="auto">
          <a:xfrm>
            <a:off x="5487988" y="3465481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0" name="Rectangle 73"/>
          <p:cNvSpPr>
            <a:spLocks noChangeArrowheads="1"/>
          </p:cNvSpPr>
          <p:nvPr/>
        </p:nvSpPr>
        <p:spPr bwMode="auto">
          <a:xfrm>
            <a:off x="4570413" y="3433731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1" name="Rectangle 74"/>
          <p:cNvSpPr>
            <a:spLocks noChangeArrowheads="1"/>
          </p:cNvSpPr>
          <p:nvPr/>
        </p:nvSpPr>
        <p:spPr bwMode="auto">
          <a:xfrm>
            <a:off x="5183188" y="2717768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72" name="Rectangle 75"/>
          <p:cNvSpPr>
            <a:spLocks noChangeArrowheads="1"/>
          </p:cNvSpPr>
          <p:nvPr/>
        </p:nvSpPr>
        <p:spPr bwMode="auto">
          <a:xfrm>
            <a:off x="5437188" y="3770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73" name="AutoShape 76"/>
          <p:cNvSpPr>
            <a:spLocks noChangeArrowheads="1"/>
          </p:cNvSpPr>
          <p:nvPr/>
        </p:nvSpPr>
        <p:spPr bwMode="auto">
          <a:xfrm>
            <a:off x="5411788" y="3465481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4" name="Group 77"/>
          <p:cNvGrpSpPr>
            <a:grpSpLocks/>
          </p:cNvGrpSpPr>
          <p:nvPr/>
        </p:nvGrpSpPr>
        <p:grpSpPr bwMode="auto">
          <a:xfrm>
            <a:off x="4954588" y="4913281"/>
            <a:ext cx="1066800" cy="762000"/>
            <a:chOff x="480" y="3072"/>
            <a:chExt cx="672" cy="480"/>
          </a:xfrm>
        </p:grpSpPr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Physical Asset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76" name="Rectangle 7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77" name="AutoShape 80"/>
          <p:cNvCxnSpPr>
            <a:cxnSpLocks noChangeShapeType="1"/>
            <a:stCxn id="80" idx="2"/>
          </p:cNvCxnSpPr>
          <p:nvPr/>
        </p:nvCxnSpPr>
        <p:spPr bwMode="auto">
          <a:xfrm>
            <a:off x="5487988" y="4532281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78" name="Rectangle 81"/>
          <p:cNvSpPr>
            <a:spLocks noChangeArrowheads="1"/>
          </p:cNvSpPr>
          <p:nvPr/>
        </p:nvSpPr>
        <p:spPr bwMode="auto">
          <a:xfrm>
            <a:off x="5208588" y="4532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79" name="Rectangle 82"/>
          <p:cNvSpPr>
            <a:spLocks noChangeArrowheads="1"/>
          </p:cNvSpPr>
          <p:nvPr/>
        </p:nvSpPr>
        <p:spPr bwMode="auto">
          <a:xfrm>
            <a:off x="5437188" y="491328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80" name="Rectangle 83"/>
          <p:cNvSpPr>
            <a:spLocks noChangeArrowheads="1"/>
          </p:cNvSpPr>
          <p:nvPr/>
        </p:nvSpPr>
        <p:spPr bwMode="auto">
          <a:xfrm>
            <a:off x="4954588" y="39988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81" name="Freeform 84"/>
          <p:cNvSpPr>
            <a:spLocks/>
          </p:cNvSpPr>
          <p:nvPr/>
        </p:nvSpPr>
        <p:spPr bwMode="auto">
          <a:xfrm flipV="1">
            <a:off x="4418013" y="1787493"/>
            <a:ext cx="422275" cy="307975"/>
          </a:xfrm>
          <a:custGeom>
            <a:avLst/>
            <a:gdLst/>
            <a:ahLst/>
            <a:cxnLst>
              <a:cxn ang="0">
                <a:pos x="0" y="121"/>
              </a:cxn>
              <a:cxn ang="0">
                <a:pos x="0" y="0"/>
              </a:cxn>
              <a:cxn ang="0">
                <a:pos x="266" y="0"/>
              </a:cxn>
              <a:cxn ang="0">
                <a:pos x="266" y="194"/>
              </a:cxn>
              <a:cxn ang="0">
                <a:pos x="49" y="194"/>
              </a:cxn>
            </a:cxnLst>
            <a:rect l="0" t="0" r="r" b="b"/>
            <a:pathLst>
              <a:path w="266" h="194">
                <a:moveTo>
                  <a:pt x="0" y="121"/>
                </a:moveTo>
                <a:lnTo>
                  <a:pt x="0" y="0"/>
                </a:lnTo>
                <a:lnTo>
                  <a:pt x="266" y="0"/>
                </a:lnTo>
                <a:lnTo>
                  <a:pt x="266" y="194"/>
                </a:lnTo>
                <a:lnTo>
                  <a:pt x="49" y="19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" name="AutoShape 85"/>
          <p:cNvSpPr>
            <a:spLocks noChangeArrowheads="1"/>
          </p:cNvSpPr>
          <p:nvPr/>
        </p:nvSpPr>
        <p:spPr bwMode="auto">
          <a:xfrm>
            <a:off x="4495800" y="1701768"/>
            <a:ext cx="152400" cy="1524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Rectangle 86"/>
          <p:cNvSpPr>
            <a:spLocks noChangeArrowheads="1"/>
          </p:cNvSpPr>
          <p:nvPr/>
        </p:nvSpPr>
        <p:spPr bwMode="auto">
          <a:xfrm>
            <a:off x="4346575" y="1871631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4" name="Rectangle 87"/>
          <p:cNvSpPr>
            <a:spLocks noChangeArrowheads="1"/>
          </p:cNvSpPr>
          <p:nvPr/>
        </p:nvSpPr>
        <p:spPr bwMode="auto">
          <a:xfrm>
            <a:off x="4148138" y="2062131"/>
            <a:ext cx="10604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</a:p>
        </p:txBody>
      </p:sp>
      <p:sp>
        <p:nvSpPr>
          <p:cNvPr id="94" name="Rectangle 8"/>
          <p:cNvSpPr>
            <a:spLocks noChangeArrowheads="1"/>
          </p:cNvSpPr>
          <p:nvPr/>
        </p:nvSpPr>
        <p:spPr bwMode="auto">
          <a:xfrm>
            <a:off x="6134100" y="2932081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grpSp>
        <p:nvGrpSpPr>
          <p:cNvPr id="95" name="Group 2"/>
          <p:cNvGrpSpPr>
            <a:grpSpLocks/>
          </p:cNvGrpSpPr>
          <p:nvPr/>
        </p:nvGrpSpPr>
        <p:grpSpPr bwMode="auto">
          <a:xfrm>
            <a:off x="7154909" y="2997174"/>
            <a:ext cx="812800" cy="720725"/>
            <a:chOff x="4501" y="1991"/>
            <a:chExt cx="512" cy="454"/>
          </a:xfrm>
        </p:grpSpPr>
        <p:sp>
          <p:nvSpPr>
            <p:cNvPr id="96" name="Rectangle 3"/>
            <p:cNvSpPr>
              <a:spLocks noChangeArrowheads="1"/>
            </p:cNvSpPr>
            <p:nvPr/>
          </p:nvSpPr>
          <p:spPr bwMode="auto">
            <a:xfrm>
              <a:off x="4501" y="2112"/>
              <a:ext cx="22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0..n</a:t>
              </a:r>
            </a:p>
          </p:txBody>
        </p:sp>
        <p:sp>
          <p:nvSpPr>
            <p:cNvPr id="97" name="Rectangle 4"/>
            <p:cNvSpPr>
              <a:spLocks noChangeArrowheads="1"/>
            </p:cNvSpPr>
            <p:nvPr/>
          </p:nvSpPr>
          <p:spPr bwMode="auto">
            <a:xfrm>
              <a:off x="4518" y="2233"/>
              <a:ext cx="49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Is assembled</a:t>
              </a:r>
            </a:p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from</a:t>
              </a:r>
            </a:p>
          </p:txBody>
        </p:sp>
        <p:sp>
          <p:nvSpPr>
            <p:cNvPr id="98" name="AutoShape 5"/>
            <p:cNvSpPr>
              <a:spLocks noChangeArrowheads="1"/>
            </p:cNvSpPr>
            <p:nvPr/>
          </p:nvSpPr>
          <p:spPr bwMode="auto">
            <a:xfrm>
              <a:off x="4549" y="1991"/>
              <a:ext cx="96" cy="96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9" name="Freeform 6"/>
            <p:cNvSpPr>
              <a:spLocks/>
            </p:cNvSpPr>
            <p:nvPr/>
          </p:nvSpPr>
          <p:spPr bwMode="auto">
            <a:xfrm>
              <a:off x="4534" y="2039"/>
              <a:ext cx="266" cy="194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266" y="0"/>
                </a:cxn>
                <a:cxn ang="0">
                  <a:pos x="266" y="194"/>
                </a:cxn>
                <a:cxn ang="0">
                  <a:pos x="0" y="194"/>
                </a:cxn>
              </a:cxnLst>
              <a:rect l="0" t="0" r="r" b="b"/>
              <a:pathLst>
                <a:path w="266" h="194">
                  <a:moveTo>
                    <a:pt x="121" y="0"/>
                  </a:moveTo>
                  <a:lnTo>
                    <a:pt x="266" y="0"/>
                  </a:lnTo>
                  <a:lnTo>
                    <a:pt x="266" y="194"/>
                  </a:lnTo>
                  <a:lnTo>
                    <a:pt x="0" y="19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0" name="AutoShape 3"/>
          <p:cNvSpPr>
            <a:spLocks noChangeArrowheads="1"/>
          </p:cNvSpPr>
          <p:nvPr/>
        </p:nvSpPr>
        <p:spPr bwMode="auto">
          <a:xfrm>
            <a:off x="2308194" y="2563813"/>
            <a:ext cx="6572340" cy="3455987"/>
          </a:xfrm>
          <a:prstGeom prst="roundRect">
            <a:avLst>
              <a:gd name="adj" fmla="val 6384"/>
            </a:avLst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b" anchorCtr="0"/>
          <a:lstStyle/>
          <a:p>
            <a:pPr algn="r"/>
            <a:r>
              <a:rPr lang="en-GB" dirty="0"/>
              <a:t>Resources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From ISA-88 Process Model to ISA95 ProductDefinition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ISA95 defines Segment as the breakdown of Operation physical activities</a:t>
            </a:r>
          </a:p>
          <a:p>
            <a:pPr lvl="1"/>
            <a:r>
              <a:rPr lang="en-GB" smtClean="0"/>
              <a:t>Product Segment</a:t>
            </a:r>
          </a:p>
          <a:p>
            <a:pPr lvl="1"/>
            <a:r>
              <a:rPr lang="en-GB" smtClean="0"/>
              <a:t>Process Segment</a:t>
            </a:r>
          </a:p>
          <a:p>
            <a:pPr lvl="1"/>
            <a:r>
              <a:rPr lang="en-GB" smtClean="0"/>
              <a:t>Operation/Work Segment (futur)</a:t>
            </a:r>
          </a:p>
          <a:p>
            <a:r>
              <a:rPr lang="en-GB" smtClean="0"/>
              <a:t>The ISA-95 Segment model can address all stages of Product Lifecyle</a:t>
            </a:r>
          </a:p>
          <a:p>
            <a:pPr lvl="1"/>
            <a:r>
              <a:rPr lang="en-GB" smtClean="0"/>
              <a:t>Equipment independent processing requirement (the current topic)</a:t>
            </a:r>
          </a:p>
          <a:p>
            <a:pPr lvl="1"/>
            <a:r>
              <a:rPr lang="en-GB" smtClean="0"/>
              <a:t>Process operation description</a:t>
            </a:r>
          </a:p>
          <a:p>
            <a:pPr lvl="1"/>
            <a:r>
              <a:rPr lang="en-GB" smtClean="0"/>
              <a:t>Facilitiy’s processing capabilities</a:t>
            </a:r>
          </a:p>
          <a:p>
            <a:r>
              <a:rPr lang="en-GB" smtClean="0"/>
              <a:t>It can implement ISA88 Process Elements defined in Product hierarchy model and described in EIR model</a:t>
            </a:r>
          </a:p>
        </p:txBody>
      </p:sp>
      <p:sp>
        <p:nvSpPr>
          <p:cNvPr id="14340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434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3279B35-9FE2-4468-BFA0-4F3E7B7451DF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Definition Model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1116056" y="6308725"/>
            <a:ext cx="6596062" cy="412750"/>
          </a:xfrm>
        </p:spPr>
        <p:txBody>
          <a:bodyPr/>
          <a:lstStyle/>
          <a:p>
            <a:pPr>
              <a:defRPr/>
            </a:pPr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A3217E-E512-4B56-AB7D-029D827CE7C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133" name="AutoShape 3"/>
          <p:cNvSpPr>
            <a:spLocks noChangeArrowheads="1"/>
          </p:cNvSpPr>
          <p:nvPr/>
        </p:nvSpPr>
        <p:spPr bwMode="auto">
          <a:xfrm>
            <a:off x="1833525" y="3355974"/>
            <a:ext cx="6572340" cy="3030579"/>
          </a:xfrm>
          <a:prstGeom prst="roundRect">
            <a:avLst>
              <a:gd name="adj" fmla="val 6384"/>
            </a:avLst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b" anchorCtr="0"/>
          <a:lstStyle/>
          <a:p>
            <a:pPr algn="r"/>
            <a:r>
              <a:rPr lang="en-GB" dirty="0"/>
              <a:t>Resources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953" y="507960"/>
            <a:ext cx="7235218" cy="5805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Process and Product Segments</a:t>
            </a:r>
          </a:p>
        </p:txBody>
      </p:sp>
      <p:sp>
        <p:nvSpPr>
          <p:cNvPr id="1672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Process segment: manufacturing capability</a:t>
            </a:r>
          </a:p>
          <a:p>
            <a:pPr lvl="1"/>
            <a:r>
              <a:rPr lang="fr-FR" smtClean="0"/>
              <a:t>Defines the manufacturing process available per segment</a:t>
            </a:r>
          </a:p>
          <a:p>
            <a:pPr lvl="1"/>
            <a:r>
              <a:rPr lang="fr-FR" smtClean="0"/>
              <a:t>Gather the required resources to execute the defined production segments</a:t>
            </a:r>
          </a:p>
          <a:p>
            <a:r>
              <a:rPr lang="fr-FR" smtClean="0"/>
              <a:t>Product Segment: manufacturing requirements</a:t>
            </a:r>
          </a:p>
          <a:p>
            <a:pPr lvl="1"/>
            <a:r>
              <a:rPr lang="fr-FR" smtClean="0"/>
              <a:t>Defines the product specifications per production segment</a:t>
            </a:r>
          </a:p>
          <a:p>
            <a:pPr lvl="1"/>
            <a:r>
              <a:rPr lang="fr-FR" smtClean="0"/>
              <a:t>Details the required resources for this production segment</a:t>
            </a:r>
          </a:p>
          <a:p>
            <a:pPr lvl="2"/>
            <a:r>
              <a:rPr lang="fr-FR" smtClean="0"/>
              <a:t>Personnel (ex:3 operators)</a:t>
            </a:r>
          </a:p>
          <a:p>
            <a:pPr lvl="2"/>
            <a:r>
              <a:rPr lang="fr-FR" smtClean="0"/>
              <a:t>Equipment (ex:1 packing machine)</a:t>
            </a:r>
          </a:p>
          <a:p>
            <a:pPr lvl="2"/>
            <a:r>
              <a:rPr lang="fr-FR" smtClean="0"/>
              <a:t>Materials (ex: 1500 bottles)</a:t>
            </a:r>
          </a:p>
          <a:p>
            <a:pPr lvl="2"/>
            <a:r>
              <a:rPr lang="fr-FR" smtClean="0"/>
              <a:t>Parameters (ex: shape, size)</a:t>
            </a:r>
          </a:p>
          <a:p>
            <a:r>
              <a:rPr lang="fr-FR" smtClean="0"/>
              <a:t>May correspond to ISA88.01 definitions: (exemples)</a:t>
            </a:r>
          </a:p>
          <a:p>
            <a:pPr lvl="1">
              <a:lnSpc>
                <a:spcPct val="75000"/>
              </a:lnSpc>
            </a:pPr>
            <a:r>
              <a:rPr lang="fr-FR" smtClean="0"/>
              <a:t>Product segment --&gt; Process stage (General/Site recipe)</a:t>
            </a:r>
          </a:p>
          <a:p>
            <a:pPr lvl="1">
              <a:lnSpc>
                <a:spcPct val="75000"/>
              </a:lnSpc>
            </a:pPr>
            <a:r>
              <a:rPr lang="fr-FR" smtClean="0"/>
              <a:t>Process Segment --&gt; Unit Procedure (Master Recipe)</a:t>
            </a:r>
          </a:p>
        </p:txBody>
      </p:sp>
      <p:sp>
        <p:nvSpPr>
          <p:cNvPr id="16388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6389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C540C4D-7CE4-4209-A3D9-468F85CD4806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219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Product Segment vs Process Segment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mtClean="0"/>
              <a:t>More information at the Product Segment level =</a:t>
            </a:r>
          </a:p>
          <a:p>
            <a:pPr lvl="2"/>
            <a:r>
              <a:rPr lang="fr-FR" smtClean="0"/>
              <a:t>(-) less information at the Process segment level, </a:t>
            </a:r>
          </a:p>
          <a:p>
            <a:pPr lvl="2"/>
            <a:r>
              <a:rPr lang="fr-FR" smtClean="0"/>
              <a:t>(+) more flexibility (+) More exchanged information</a:t>
            </a:r>
          </a:p>
        </p:txBody>
      </p:sp>
      <p:sp>
        <p:nvSpPr>
          <p:cNvPr id="17412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7413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89CE3A2-8655-4C88-809F-BE89CE59D232}" type="slidenum">
              <a:rPr lang="en-GB"/>
              <a:pPr/>
              <a:t>15</a:t>
            </a:fld>
            <a:endParaRPr lang="en-GB"/>
          </a:p>
        </p:txBody>
      </p:sp>
      <p:sp>
        <p:nvSpPr>
          <p:cNvPr id="17414" name="Rectangle 4" descr="Grands carreaux"/>
          <p:cNvSpPr>
            <a:spLocks noChangeArrowheads="1"/>
          </p:cNvSpPr>
          <p:nvPr/>
        </p:nvSpPr>
        <p:spPr bwMode="auto">
          <a:xfrm>
            <a:off x="2895600" y="2763838"/>
            <a:ext cx="1295400" cy="576262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4" rIns="91407" bIns="45704" anchor="ctr"/>
          <a:lstStyle/>
          <a:p>
            <a:pPr algn="ctr"/>
            <a:endParaRPr lang="fr-FR" sz="1800">
              <a:cs typeface="Arial" charset="0"/>
            </a:endParaRPr>
          </a:p>
        </p:txBody>
      </p:sp>
      <p:sp>
        <p:nvSpPr>
          <p:cNvPr id="17415" name="Rectangle 5" descr="Petits carreaux"/>
          <p:cNvSpPr>
            <a:spLocks noChangeArrowheads="1"/>
          </p:cNvSpPr>
          <p:nvPr/>
        </p:nvSpPr>
        <p:spPr bwMode="auto">
          <a:xfrm>
            <a:off x="5080000" y="2763838"/>
            <a:ext cx="1219200" cy="576262"/>
          </a:xfrm>
          <a:prstGeom prst="rect">
            <a:avLst/>
          </a:prstGeom>
          <a:pattFill prst="sm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4" rIns="91407" bIns="45704" anchor="ctr"/>
          <a:lstStyle/>
          <a:p>
            <a:pPr algn="ctr"/>
            <a:endParaRPr lang="fr-FR" sz="1800">
              <a:cs typeface="Arial" charset="0"/>
            </a:endParaRPr>
          </a:p>
        </p:txBody>
      </p:sp>
      <p:sp>
        <p:nvSpPr>
          <p:cNvPr id="17416" name="Rectangle 6" descr="Grands carreaux"/>
          <p:cNvSpPr>
            <a:spLocks noChangeArrowheads="1"/>
          </p:cNvSpPr>
          <p:nvPr/>
        </p:nvSpPr>
        <p:spPr bwMode="auto">
          <a:xfrm>
            <a:off x="5080000" y="4492625"/>
            <a:ext cx="1219200" cy="914400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4" rIns="91407" bIns="45704" anchor="ctr"/>
          <a:lstStyle/>
          <a:p>
            <a:pPr algn="ctr"/>
            <a:endParaRPr lang="fr-FR" sz="1800">
              <a:cs typeface="Arial" charset="0"/>
            </a:endParaRPr>
          </a:p>
        </p:txBody>
      </p:sp>
      <p:sp>
        <p:nvSpPr>
          <p:cNvPr id="17417" name="Rectangle 7" descr="Petits carreaux"/>
          <p:cNvSpPr>
            <a:spLocks noChangeArrowheads="1"/>
          </p:cNvSpPr>
          <p:nvPr/>
        </p:nvSpPr>
        <p:spPr bwMode="auto">
          <a:xfrm>
            <a:off x="2895600" y="4492625"/>
            <a:ext cx="1295400" cy="914400"/>
          </a:xfrm>
          <a:prstGeom prst="rect">
            <a:avLst/>
          </a:prstGeom>
          <a:pattFill prst="sm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4" rIns="91407" bIns="45704" anchor="ctr"/>
          <a:lstStyle/>
          <a:p>
            <a:pPr algn="ctr"/>
            <a:endParaRPr lang="fr-FR" sz="1800">
              <a:cs typeface="Arial" charset="0"/>
            </a:endParaRPr>
          </a:p>
        </p:txBody>
      </p:sp>
      <p:sp>
        <p:nvSpPr>
          <p:cNvPr id="17418" name="AutoShape 8"/>
          <p:cNvSpPr>
            <a:spLocks noChangeArrowheads="1"/>
          </p:cNvSpPr>
          <p:nvPr/>
        </p:nvSpPr>
        <p:spPr bwMode="auto">
          <a:xfrm>
            <a:off x="4267200" y="2889250"/>
            <a:ext cx="762000" cy="306388"/>
          </a:xfrm>
          <a:custGeom>
            <a:avLst/>
            <a:gdLst>
              <a:gd name="T0" fmla="*/ 621101 w 21600"/>
              <a:gd name="T1" fmla="*/ 0 h 21600"/>
              <a:gd name="T2" fmla="*/ 0 w 21600"/>
              <a:gd name="T3" fmla="*/ 153194 h 21600"/>
              <a:gd name="T4" fmla="*/ 621101 w 21600"/>
              <a:gd name="T5" fmla="*/ 306388 h 21600"/>
              <a:gd name="T6" fmla="*/ 762000 w 21600"/>
              <a:gd name="T7" fmla="*/ 15319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9603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7606" y="0"/>
                </a:moveTo>
                <a:lnTo>
                  <a:pt x="1760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606" y="16200"/>
                </a:lnTo>
                <a:lnTo>
                  <a:pt x="1760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19" name="AutoShape 9"/>
          <p:cNvSpPr>
            <a:spLocks noChangeArrowheads="1"/>
          </p:cNvSpPr>
          <p:nvPr/>
        </p:nvSpPr>
        <p:spPr bwMode="auto">
          <a:xfrm>
            <a:off x="4267200" y="4492625"/>
            <a:ext cx="762000" cy="914400"/>
          </a:xfrm>
          <a:custGeom>
            <a:avLst/>
            <a:gdLst>
              <a:gd name="T0" fmla="*/ 621101 w 21600"/>
              <a:gd name="T1" fmla="*/ 0 h 21600"/>
              <a:gd name="T2" fmla="*/ 0 w 21600"/>
              <a:gd name="T3" fmla="*/ 457200 h 21600"/>
              <a:gd name="T4" fmla="*/ 621101 w 21600"/>
              <a:gd name="T5" fmla="*/ 914400 h 21600"/>
              <a:gd name="T6" fmla="*/ 762000 w 21600"/>
              <a:gd name="T7" fmla="*/ 4572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9603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7606" y="0"/>
                </a:moveTo>
                <a:lnTo>
                  <a:pt x="1760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606" y="16200"/>
                </a:lnTo>
                <a:lnTo>
                  <a:pt x="1760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20" name="Text Box 10"/>
          <p:cNvSpPr txBox="1">
            <a:spLocks noChangeArrowheads="1"/>
          </p:cNvSpPr>
          <p:nvPr/>
        </p:nvSpPr>
        <p:spPr bwMode="auto">
          <a:xfrm>
            <a:off x="138113" y="2738438"/>
            <a:ext cx="22764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600" b="1">
                <a:cs typeface="Arial" charset="0"/>
              </a:rPr>
              <a:t>Product segment</a:t>
            </a: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CrystalBlackFineBall</a:t>
            </a:r>
          </a:p>
        </p:txBody>
      </p:sp>
      <p:sp>
        <p:nvSpPr>
          <p:cNvPr id="17421" name="Text Box 11"/>
          <p:cNvSpPr txBox="1">
            <a:spLocks noChangeArrowheads="1"/>
          </p:cNvSpPr>
          <p:nvPr/>
        </p:nvSpPr>
        <p:spPr bwMode="auto">
          <a:xfrm>
            <a:off x="6521450" y="2470150"/>
            <a:ext cx="20574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600" b="1">
                <a:cs typeface="Arial" charset="0"/>
              </a:rPr>
              <a:t>Process Segments</a:t>
            </a:r>
            <a:r>
              <a:rPr lang="fr-FR" sz="1600">
                <a:cs typeface="Arial" charset="0"/>
              </a:rPr>
              <a:t>:</a:t>
            </a: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Pen Assembly</a:t>
            </a:r>
          </a:p>
          <a:p>
            <a:pPr lvl="1">
              <a:buFontTx/>
              <a:buChar char="•"/>
            </a:pPr>
            <a:r>
              <a:rPr lang="fr-FR" sz="1600">
                <a:solidFill>
                  <a:srgbClr val="CC3300"/>
                </a:solidFill>
                <a:cs typeface="Arial" charset="0"/>
              </a:rPr>
              <a:t>Ball</a:t>
            </a:r>
          </a:p>
          <a:p>
            <a:pPr lvl="1">
              <a:buFontTx/>
              <a:buChar char="•"/>
            </a:pPr>
            <a:r>
              <a:rPr lang="fr-FR" sz="1600">
                <a:solidFill>
                  <a:srgbClr val="CC3300"/>
                </a:solidFill>
                <a:cs typeface="Arial" charset="0"/>
              </a:rPr>
              <a:t>Reservoir</a:t>
            </a:r>
          </a:p>
          <a:p>
            <a:pPr lvl="1">
              <a:buFontTx/>
              <a:buChar char="•"/>
            </a:pPr>
            <a:r>
              <a:rPr lang="fr-FR" sz="1600">
                <a:solidFill>
                  <a:srgbClr val="CC3300"/>
                </a:solidFill>
                <a:cs typeface="Arial" charset="0"/>
              </a:rPr>
              <a:t>Point</a:t>
            </a:r>
          </a:p>
          <a:p>
            <a:pPr lvl="1">
              <a:buFontTx/>
              <a:buChar char="•"/>
            </a:pPr>
            <a:r>
              <a:rPr lang="fr-FR" sz="1600">
                <a:solidFill>
                  <a:srgbClr val="CC3300"/>
                </a:solidFill>
                <a:cs typeface="Arial" charset="0"/>
              </a:rPr>
              <a:t>Ink</a:t>
            </a:r>
          </a:p>
          <a:p>
            <a:pPr lvl="1">
              <a:buFontTx/>
              <a:buChar char="•"/>
            </a:pPr>
            <a:r>
              <a:rPr lang="fr-FR" sz="1600">
                <a:solidFill>
                  <a:srgbClr val="CC3300"/>
                </a:solidFill>
                <a:cs typeface="Arial" charset="0"/>
              </a:rPr>
              <a:t>Body</a:t>
            </a:r>
          </a:p>
        </p:txBody>
      </p:sp>
      <p:sp>
        <p:nvSpPr>
          <p:cNvPr id="17422" name="Text Box 12"/>
          <p:cNvSpPr txBox="1">
            <a:spLocks noChangeArrowheads="1"/>
          </p:cNvSpPr>
          <p:nvPr/>
        </p:nvSpPr>
        <p:spPr bwMode="auto">
          <a:xfrm>
            <a:off x="3352800" y="3627438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800" b="1" i="1">
                <a:cs typeface="Arial" charset="0"/>
              </a:rPr>
              <a:t>Business</a:t>
            </a:r>
          </a:p>
        </p:txBody>
      </p:sp>
      <p:sp>
        <p:nvSpPr>
          <p:cNvPr id="17423" name="Text Box 13"/>
          <p:cNvSpPr txBox="1">
            <a:spLocks noChangeArrowheads="1"/>
          </p:cNvSpPr>
          <p:nvPr/>
        </p:nvSpPr>
        <p:spPr bwMode="auto">
          <a:xfrm>
            <a:off x="4572000" y="3627438"/>
            <a:ext cx="175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800" b="1" i="1">
                <a:cs typeface="Arial" charset="0"/>
              </a:rPr>
              <a:t>Manufacturing</a:t>
            </a:r>
          </a:p>
        </p:txBody>
      </p:sp>
      <p:sp>
        <p:nvSpPr>
          <p:cNvPr id="17424" name="Text Box 14"/>
          <p:cNvSpPr txBox="1">
            <a:spLocks noChangeArrowheads="1"/>
          </p:cNvSpPr>
          <p:nvPr/>
        </p:nvSpPr>
        <p:spPr bwMode="auto">
          <a:xfrm>
            <a:off x="138113" y="3746500"/>
            <a:ext cx="22764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600" b="1">
                <a:cs typeface="Arial" charset="0"/>
              </a:rPr>
              <a:t>Product segment</a:t>
            </a:r>
            <a:r>
              <a:rPr lang="fr-FR" sz="1600">
                <a:cs typeface="Arial" charset="0"/>
              </a:rPr>
              <a:t>:</a:t>
            </a: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CrystalBlackFineBall</a:t>
            </a:r>
            <a:endParaRPr lang="fr-FR" sz="1600">
              <a:solidFill>
                <a:srgbClr val="CC3300"/>
              </a:solidFill>
              <a:cs typeface="Arial" charset="0"/>
            </a:endParaRP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Ball</a:t>
            </a: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Reservoir</a:t>
            </a: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Point</a:t>
            </a: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Ink</a:t>
            </a: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Body</a:t>
            </a:r>
          </a:p>
          <a:p>
            <a:pPr lvl="1"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Assembling</a:t>
            </a:r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>
            <a:off x="4572000" y="2276475"/>
            <a:ext cx="0" cy="37465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6521450" y="4352925"/>
            <a:ext cx="21145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07" tIns="45704" rIns="91407" bIns="45704">
            <a:spAutoFit/>
          </a:bodyPr>
          <a:lstStyle/>
          <a:p>
            <a:r>
              <a:rPr lang="fr-FR" sz="1600" b="1" u="sng">
                <a:cs typeface="Arial" charset="0"/>
              </a:rPr>
              <a:t>Process Segments </a:t>
            </a:r>
            <a:r>
              <a:rPr lang="fr-FR" sz="1600" u="sng">
                <a:cs typeface="Arial" charset="0"/>
              </a:rPr>
              <a:t>:</a:t>
            </a: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Make balls</a:t>
            </a: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…</a:t>
            </a:r>
          </a:p>
          <a:p>
            <a:pPr>
              <a:buFontTx/>
              <a:buChar char="•"/>
            </a:pPr>
            <a:endParaRPr lang="fr-FR" sz="1600" b="1">
              <a:solidFill>
                <a:srgbClr val="CC3300"/>
              </a:solidFill>
              <a:cs typeface="Arial" charset="0"/>
            </a:endParaRPr>
          </a:p>
          <a:p>
            <a:pPr>
              <a:buFontTx/>
              <a:buChar char="•"/>
            </a:pPr>
            <a:r>
              <a:rPr lang="fr-FR" sz="1600" b="1">
                <a:solidFill>
                  <a:srgbClr val="CC3300"/>
                </a:solidFill>
                <a:cs typeface="Arial" charset="0"/>
              </a:rPr>
              <a:t>Pen Assembly</a:t>
            </a:r>
          </a:p>
        </p:txBody>
      </p:sp>
      <p:sp>
        <p:nvSpPr>
          <p:cNvPr id="17427" name="AutoShape 17"/>
          <p:cNvSpPr>
            <a:spLocks/>
          </p:cNvSpPr>
          <p:nvPr/>
        </p:nvSpPr>
        <p:spPr bwMode="auto">
          <a:xfrm>
            <a:off x="2008188" y="4352925"/>
            <a:ext cx="153987" cy="1295400"/>
          </a:xfrm>
          <a:prstGeom prst="rightBrace">
            <a:avLst>
              <a:gd name="adj1" fmla="val 7010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28" name="AutoShape 18"/>
          <p:cNvSpPr>
            <a:spLocks/>
          </p:cNvSpPr>
          <p:nvPr/>
        </p:nvSpPr>
        <p:spPr bwMode="auto">
          <a:xfrm>
            <a:off x="6442075" y="4668838"/>
            <a:ext cx="153988" cy="1296987"/>
          </a:xfrm>
          <a:prstGeom prst="leftBrace">
            <a:avLst>
              <a:gd name="adj1" fmla="val 701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29" name="AutoShape 19"/>
          <p:cNvSpPr>
            <a:spLocks/>
          </p:cNvSpPr>
          <p:nvPr/>
        </p:nvSpPr>
        <p:spPr bwMode="auto">
          <a:xfrm>
            <a:off x="2563813" y="3008313"/>
            <a:ext cx="149225" cy="306387"/>
          </a:xfrm>
          <a:prstGeom prst="rightBrace">
            <a:avLst>
              <a:gd name="adj1" fmla="val 1711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30" name="AutoShape 20"/>
          <p:cNvSpPr>
            <a:spLocks/>
          </p:cNvSpPr>
          <p:nvPr/>
        </p:nvSpPr>
        <p:spPr bwMode="auto">
          <a:xfrm>
            <a:off x="6372225" y="2771775"/>
            <a:ext cx="152400" cy="301625"/>
          </a:xfrm>
          <a:prstGeom prst="leftBrace">
            <a:avLst>
              <a:gd name="adj1" fmla="val 164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17431" name="AutoShape 21"/>
          <p:cNvCxnSpPr>
            <a:cxnSpLocks noChangeShapeType="1"/>
          </p:cNvCxnSpPr>
          <p:nvPr/>
        </p:nvCxnSpPr>
        <p:spPr bwMode="auto">
          <a:xfrm rot="16200000" flipH="1">
            <a:off x="4248943" y="3174207"/>
            <a:ext cx="55563" cy="4451350"/>
          </a:xfrm>
          <a:prstGeom prst="curvedConnector3">
            <a:avLst>
              <a:gd name="adj1" fmla="val 511431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32" name="AutoShape 22"/>
          <p:cNvCxnSpPr>
            <a:cxnSpLocks noChangeShapeType="1"/>
          </p:cNvCxnSpPr>
          <p:nvPr/>
        </p:nvCxnSpPr>
        <p:spPr bwMode="auto">
          <a:xfrm rot="-5400000">
            <a:off x="4425950" y="809626"/>
            <a:ext cx="236537" cy="3960812"/>
          </a:xfrm>
          <a:prstGeom prst="curvedConnector3">
            <a:avLst>
              <a:gd name="adj1" fmla="val 196644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Introduction</a:t>
            </a:r>
          </a:p>
          <a:p>
            <a:r>
              <a:rPr lang="fr-FR" smtClean="0"/>
              <a:t>Segment (ISA95 Resource View)</a:t>
            </a:r>
          </a:p>
          <a:p>
            <a:r>
              <a:rPr lang="fr-FR" smtClean="0"/>
              <a:t>Segment (Extended)</a:t>
            </a:r>
          </a:p>
          <a:p>
            <a:r>
              <a:rPr lang="fr-FR" smtClean="0"/>
              <a:t>Exercise</a:t>
            </a:r>
          </a:p>
        </p:txBody>
      </p:sp>
      <p:sp>
        <p:nvSpPr>
          <p:cNvPr id="18436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8437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92F2885-023F-46AE-A54F-BEBD417EACCB}" type="slidenum">
              <a:rPr lang="en-GB"/>
              <a:pPr/>
              <a:t>16</a:t>
            </a:fld>
            <a:endParaRPr lang="en-GB"/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0" y="1905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Enterprise global model</a:t>
            </a:r>
          </a:p>
        </p:txBody>
      </p:sp>
      <p:sp>
        <p:nvSpPr>
          <p:cNvPr id="19459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9460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ED98253-C8B0-482A-BF7F-2BD590B6DD6E}" type="slidenum">
              <a:rPr lang="en-GB"/>
              <a:pPr/>
              <a:t>17</a:t>
            </a:fld>
            <a:endParaRPr lang="en-GB"/>
          </a:p>
        </p:txBody>
      </p:sp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2808288" y="3176588"/>
            <a:ext cx="3600450" cy="2773362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GB" b="1">
                <a:solidFill>
                  <a:srgbClr val="000066"/>
                </a:solidFill>
              </a:rPr>
              <a:t>Business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2979738" y="5264150"/>
            <a:ext cx="3213100" cy="4683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Energy Chain</a:t>
            </a:r>
          </a:p>
        </p:txBody>
      </p:sp>
      <p:sp>
        <p:nvSpPr>
          <p:cNvPr id="19463" name="AutoShape 5"/>
          <p:cNvSpPr>
            <a:spLocks noChangeArrowheads="1"/>
          </p:cNvSpPr>
          <p:nvPr/>
        </p:nvSpPr>
        <p:spPr bwMode="auto">
          <a:xfrm>
            <a:off x="6589713" y="5265738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R. Material</a:t>
            </a:r>
          </a:p>
        </p:txBody>
      </p:sp>
      <p:sp>
        <p:nvSpPr>
          <p:cNvPr id="19464" name="AutoShape 6"/>
          <p:cNvSpPr>
            <a:spLocks noChangeArrowheads="1"/>
          </p:cNvSpPr>
          <p:nvPr/>
        </p:nvSpPr>
        <p:spPr bwMode="auto">
          <a:xfrm>
            <a:off x="1079500" y="5192713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F. Product</a:t>
            </a:r>
          </a:p>
        </p:txBody>
      </p:sp>
      <p:sp>
        <p:nvSpPr>
          <p:cNvPr id="19465" name="Rectangle 7"/>
          <p:cNvSpPr>
            <a:spLocks noChangeArrowheads="1"/>
          </p:cNvSpPr>
          <p:nvPr/>
        </p:nvSpPr>
        <p:spPr bwMode="auto">
          <a:xfrm>
            <a:off x="2979738" y="3536950"/>
            <a:ext cx="3213100" cy="46831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Money Chain</a:t>
            </a:r>
          </a:p>
        </p:txBody>
      </p:sp>
      <p:sp>
        <p:nvSpPr>
          <p:cNvPr id="19466" name="AutoShape 8"/>
          <p:cNvSpPr>
            <a:spLocks noChangeArrowheads="1"/>
          </p:cNvSpPr>
          <p:nvPr/>
        </p:nvSpPr>
        <p:spPr bwMode="auto">
          <a:xfrm>
            <a:off x="1079500" y="342900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Money In</a:t>
            </a:r>
          </a:p>
        </p:txBody>
      </p:sp>
      <p:sp>
        <p:nvSpPr>
          <p:cNvPr id="19467" name="AutoShape 9"/>
          <p:cNvSpPr>
            <a:spLocks noChangeArrowheads="1"/>
          </p:cNvSpPr>
          <p:nvPr/>
        </p:nvSpPr>
        <p:spPr bwMode="auto">
          <a:xfrm>
            <a:off x="6588125" y="342900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Money Out</a:t>
            </a:r>
          </a:p>
        </p:txBody>
      </p:sp>
      <p:sp>
        <p:nvSpPr>
          <p:cNvPr id="19468" name="AutoShape 10"/>
          <p:cNvSpPr>
            <a:spLocks noChangeArrowheads="1"/>
          </p:cNvSpPr>
          <p:nvPr/>
        </p:nvSpPr>
        <p:spPr bwMode="auto">
          <a:xfrm>
            <a:off x="6408738" y="1914525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Money Out</a:t>
            </a:r>
          </a:p>
        </p:txBody>
      </p:sp>
      <p:sp>
        <p:nvSpPr>
          <p:cNvPr id="19469" name="Rectangle 11"/>
          <p:cNvSpPr>
            <a:spLocks noChangeArrowheads="1"/>
          </p:cNvSpPr>
          <p:nvPr/>
        </p:nvSpPr>
        <p:spPr bwMode="auto">
          <a:xfrm>
            <a:off x="4832350" y="2619375"/>
            <a:ext cx="16843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n-GB"/>
              <a:t>Profit</a:t>
            </a:r>
          </a:p>
        </p:txBody>
      </p:sp>
      <p:sp>
        <p:nvSpPr>
          <p:cNvPr id="19470" name="Rectangle 12"/>
          <p:cNvSpPr>
            <a:spLocks noChangeArrowheads="1"/>
          </p:cNvSpPr>
          <p:nvPr/>
        </p:nvSpPr>
        <p:spPr bwMode="auto">
          <a:xfrm>
            <a:off x="1692275" y="2457450"/>
            <a:ext cx="28162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r"/>
            <a:r>
              <a:rPr lang="en-GB"/>
              <a:t>Investment, Inventory &amp; Cash Flow</a:t>
            </a:r>
          </a:p>
        </p:txBody>
      </p:sp>
      <p:sp>
        <p:nvSpPr>
          <p:cNvPr id="19471" name="Rectangle 13"/>
          <p:cNvSpPr>
            <a:spLocks noChangeArrowheads="1"/>
          </p:cNvSpPr>
          <p:nvPr/>
        </p:nvSpPr>
        <p:spPr bwMode="auto">
          <a:xfrm>
            <a:off x="2771775" y="2060575"/>
            <a:ext cx="3598863" cy="4683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GB" b="1">
                <a:solidFill>
                  <a:srgbClr val="000066"/>
                </a:solidFill>
              </a:rPr>
              <a:t>Company</a:t>
            </a:r>
            <a:endParaRPr lang="en-GB"/>
          </a:p>
        </p:txBody>
      </p:sp>
      <p:sp>
        <p:nvSpPr>
          <p:cNvPr id="19472" name="Rectangle 14"/>
          <p:cNvSpPr>
            <a:spLocks noChangeArrowheads="1"/>
          </p:cNvSpPr>
          <p:nvPr/>
        </p:nvSpPr>
        <p:spPr bwMode="auto">
          <a:xfrm flipH="1">
            <a:off x="142875" y="3176588"/>
            <a:ext cx="935038" cy="270033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wrap="none" lIns="90000" tIns="46800" rIns="90000" bIns="46800" anchor="ctr"/>
          <a:lstStyle/>
          <a:p>
            <a:pPr algn="ctr"/>
            <a:r>
              <a:rPr lang="en-GB" b="1">
                <a:solidFill>
                  <a:srgbClr val="000066"/>
                </a:solidFill>
              </a:rPr>
              <a:t>Customers</a:t>
            </a:r>
          </a:p>
        </p:txBody>
      </p:sp>
      <p:sp>
        <p:nvSpPr>
          <p:cNvPr id="19473" name="Rectangle 15"/>
          <p:cNvSpPr>
            <a:spLocks noChangeArrowheads="1"/>
          </p:cNvSpPr>
          <p:nvPr/>
        </p:nvSpPr>
        <p:spPr bwMode="auto">
          <a:xfrm flipH="1">
            <a:off x="8101013" y="3176588"/>
            <a:ext cx="935037" cy="270033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wrap="none" lIns="90000" tIns="46800" rIns="90000" bIns="46800" anchor="ctr"/>
          <a:lstStyle/>
          <a:p>
            <a:pPr algn="ctr"/>
            <a:r>
              <a:rPr lang="en-GB" b="1">
                <a:solidFill>
                  <a:srgbClr val="000066"/>
                </a:solidFill>
              </a:rPr>
              <a:t>Suppliers</a:t>
            </a:r>
          </a:p>
        </p:txBody>
      </p:sp>
      <p:sp>
        <p:nvSpPr>
          <p:cNvPr id="19474" name="Rectangle 16"/>
          <p:cNvSpPr>
            <a:spLocks noChangeArrowheads="1"/>
          </p:cNvSpPr>
          <p:nvPr/>
        </p:nvSpPr>
        <p:spPr bwMode="auto">
          <a:xfrm flipH="1">
            <a:off x="142875" y="1376363"/>
            <a:ext cx="935038" cy="17653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>
              <a:lnSpc>
                <a:spcPct val="90000"/>
              </a:lnSpc>
            </a:pPr>
            <a:r>
              <a:rPr lang="en-GB" b="1">
                <a:solidFill>
                  <a:srgbClr val="000066"/>
                </a:solidFill>
              </a:rPr>
              <a:t>Bank Government etc</a:t>
            </a:r>
          </a:p>
        </p:txBody>
      </p:sp>
      <p:sp>
        <p:nvSpPr>
          <p:cNvPr id="19475" name="AutoShape 17"/>
          <p:cNvSpPr>
            <a:spLocks noChangeArrowheads="1"/>
          </p:cNvSpPr>
          <p:nvPr/>
        </p:nvSpPr>
        <p:spPr bwMode="auto">
          <a:xfrm>
            <a:off x="1117600" y="1914525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Money In</a:t>
            </a:r>
          </a:p>
        </p:txBody>
      </p:sp>
      <p:sp>
        <p:nvSpPr>
          <p:cNvPr id="19476" name="Rectangle 18"/>
          <p:cNvSpPr>
            <a:spLocks noChangeArrowheads="1"/>
          </p:cNvSpPr>
          <p:nvPr/>
        </p:nvSpPr>
        <p:spPr bwMode="auto">
          <a:xfrm>
            <a:off x="2771775" y="1160463"/>
            <a:ext cx="3598863" cy="46831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GB" b="1">
                <a:solidFill>
                  <a:srgbClr val="000066"/>
                </a:solidFill>
              </a:rPr>
              <a:t>Shareholders</a:t>
            </a:r>
            <a:endParaRPr lang="en-GB"/>
          </a:p>
        </p:txBody>
      </p:sp>
      <p:sp>
        <p:nvSpPr>
          <p:cNvPr id="19477" name="Line 19"/>
          <p:cNvSpPr>
            <a:spLocks noChangeShapeType="1"/>
          </p:cNvSpPr>
          <p:nvPr/>
        </p:nvSpPr>
        <p:spPr bwMode="auto">
          <a:xfrm flipH="1">
            <a:off x="4464050" y="252888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19478" name="Line 20"/>
          <p:cNvSpPr>
            <a:spLocks noChangeShapeType="1"/>
          </p:cNvSpPr>
          <p:nvPr/>
        </p:nvSpPr>
        <p:spPr bwMode="auto">
          <a:xfrm flipH="1" flipV="1">
            <a:off x="4859338" y="2528888"/>
            <a:ext cx="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19479" name="Rectangle 21"/>
          <p:cNvSpPr>
            <a:spLocks noChangeArrowheads="1"/>
          </p:cNvSpPr>
          <p:nvPr/>
        </p:nvSpPr>
        <p:spPr bwMode="auto">
          <a:xfrm>
            <a:off x="4832350" y="1627188"/>
            <a:ext cx="16843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n-GB"/>
              <a:t>Benefit</a:t>
            </a:r>
          </a:p>
        </p:txBody>
      </p:sp>
      <p:sp>
        <p:nvSpPr>
          <p:cNvPr id="19480" name="Rectangle 22"/>
          <p:cNvSpPr>
            <a:spLocks noChangeArrowheads="1"/>
          </p:cNvSpPr>
          <p:nvPr/>
        </p:nvSpPr>
        <p:spPr bwMode="auto">
          <a:xfrm>
            <a:off x="1655763" y="1590675"/>
            <a:ext cx="28162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r"/>
            <a:r>
              <a:rPr lang="en-GB"/>
              <a:t>Capital</a:t>
            </a:r>
          </a:p>
        </p:txBody>
      </p:sp>
      <p:sp>
        <p:nvSpPr>
          <p:cNvPr id="19481" name="Rectangle 23"/>
          <p:cNvSpPr>
            <a:spLocks noChangeArrowheads="1"/>
          </p:cNvSpPr>
          <p:nvPr/>
        </p:nvSpPr>
        <p:spPr bwMode="auto">
          <a:xfrm flipH="1">
            <a:off x="8101013" y="1374775"/>
            <a:ext cx="935037" cy="17653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>
              <a:lnSpc>
                <a:spcPct val="90000"/>
              </a:lnSpc>
            </a:pPr>
            <a:r>
              <a:rPr lang="en-GB" b="1">
                <a:solidFill>
                  <a:srgbClr val="000066"/>
                </a:solidFill>
              </a:rPr>
              <a:t>Employees,</a:t>
            </a:r>
            <a:r>
              <a:rPr lang="en-GB"/>
              <a:t> </a:t>
            </a:r>
            <a:r>
              <a:rPr lang="en-GB" b="1">
                <a:solidFill>
                  <a:srgbClr val="000066"/>
                </a:solidFill>
              </a:rPr>
              <a:t>Government, Bank, etc </a:t>
            </a:r>
          </a:p>
        </p:txBody>
      </p:sp>
      <p:sp>
        <p:nvSpPr>
          <p:cNvPr id="19482" name="Line 24"/>
          <p:cNvSpPr>
            <a:spLocks noChangeShapeType="1"/>
          </p:cNvSpPr>
          <p:nvPr/>
        </p:nvSpPr>
        <p:spPr bwMode="auto">
          <a:xfrm>
            <a:off x="4464050" y="1628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19483" name="Line 25"/>
          <p:cNvSpPr>
            <a:spLocks noChangeShapeType="1"/>
          </p:cNvSpPr>
          <p:nvPr/>
        </p:nvSpPr>
        <p:spPr bwMode="auto">
          <a:xfrm flipH="1" flipV="1">
            <a:off x="4859338" y="1628775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cxnSp>
        <p:nvCxnSpPr>
          <p:cNvPr id="19484" name="AutoShape 26"/>
          <p:cNvCxnSpPr>
            <a:cxnSpLocks noChangeShapeType="1"/>
            <a:stCxn id="19465" idx="2"/>
            <a:endCxn id="19462" idx="0"/>
          </p:cNvCxnSpPr>
          <p:nvPr/>
        </p:nvCxnSpPr>
        <p:spPr bwMode="auto">
          <a:xfrm>
            <a:off x="4586288" y="4005263"/>
            <a:ext cx="0" cy="12588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9485" name="Rectangle 27"/>
          <p:cNvSpPr>
            <a:spLocks noChangeArrowheads="1"/>
          </p:cNvSpPr>
          <p:nvPr/>
        </p:nvSpPr>
        <p:spPr bwMode="auto">
          <a:xfrm>
            <a:off x="4643438" y="3968750"/>
            <a:ext cx="16843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n-GB"/>
              <a:t>Control</a:t>
            </a:r>
          </a:p>
        </p:txBody>
      </p:sp>
      <p:sp>
        <p:nvSpPr>
          <p:cNvPr id="19486" name="Rectangle 28"/>
          <p:cNvSpPr>
            <a:spLocks noChangeArrowheads="1"/>
          </p:cNvSpPr>
          <p:nvPr/>
        </p:nvSpPr>
        <p:spPr bwMode="auto">
          <a:xfrm>
            <a:off x="3095625" y="4400550"/>
            <a:ext cx="1368425" cy="4683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Design</a:t>
            </a:r>
          </a:p>
          <a:p>
            <a:pPr algn="ctr" eaLnBrk="1" hangingPunct="1"/>
            <a:r>
              <a:rPr lang="en-GB" sz="1800"/>
              <a:t> Chain</a:t>
            </a:r>
          </a:p>
        </p:txBody>
      </p:sp>
      <p:sp>
        <p:nvSpPr>
          <p:cNvPr id="19487" name="AutoShape 29"/>
          <p:cNvSpPr>
            <a:spLocks noChangeArrowheads="1"/>
          </p:cNvSpPr>
          <p:nvPr/>
        </p:nvSpPr>
        <p:spPr bwMode="auto">
          <a:xfrm>
            <a:off x="1439863" y="4294188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Knowledge In</a:t>
            </a:r>
          </a:p>
        </p:txBody>
      </p:sp>
      <p:sp>
        <p:nvSpPr>
          <p:cNvPr id="19488" name="AutoShape 30"/>
          <p:cNvSpPr>
            <a:spLocks noChangeArrowheads="1"/>
          </p:cNvSpPr>
          <p:nvPr/>
        </p:nvSpPr>
        <p:spPr bwMode="auto">
          <a:xfrm>
            <a:off x="4681538" y="4292600"/>
            <a:ext cx="1690687" cy="647700"/>
          </a:xfrm>
          <a:prstGeom prst="rightArrow">
            <a:avLst>
              <a:gd name="adj1" fmla="val 50000"/>
              <a:gd name="adj2" fmla="val 6525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Knowledge Out</a:t>
            </a:r>
          </a:p>
        </p:txBody>
      </p:sp>
      <p:cxnSp>
        <p:nvCxnSpPr>
          <p:cNvPr id="19489" name="AutoShape 31"/>
          <p:cNvCxnSpPr>
            <a:cxnSpLocks noChangeShapeType="1"/>
            <a:stCxn id="19465" idx="2"/>
            <a:endCxn id="19486" idx="0"/>
          </p:cNvCxnSpPr>
          <p:nvPr/>
        </p:nvCxnSpPr>
        <p:spPr bwMode="auto">
          <a:xfrm rot="5400000">
            <a:off x="3985419" y="3799682"/>
            <a:ext cx="395287" cy="806450"/>
          </a:xfrm>
          <a:prstGeom prst="bentConnector3">
            <a:avLst>
              <a:gd name="adj1" fmla="val 49801"/>
            </a:avLst>
          </a:prstGeom>
          <a:noFill/>
          <a:ln w="12700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19490" name="AutoShape 32"/>
          <p:cNvCxnSpPr>
            <a:cxnSpLocks noChangeShapeType="1"/>
            <a:stCxn id="19486" idx="2"/>
            <a:endCxn id="19462" idx="0"/>
          </p:cNvCxnSpPr>
          <p:nvPr/>
        </p:nvCxnSpPr>
        <p:spPr bwMode="auto">
          <a:xfrm rot="16200000" flipH="1">
            <a:off x="3985419" y="4663282"/>
            <a:ext cx="395287" cy="806450"/>
          </a:xfrm>
          <a:prstGeom prst="bentConnector3">
            <a:avLst>
              <a:gd name="adj1" fmla="val 49801"/>
            </a:avLst>
          </a:prstGeom>
          <a:noFill/>
          <a:ln w="12700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9491" name="AutoShape 33"/>
          <p:cNvSpPr>
            <a:spLocks noChangeArrowheads="1"/>
          </p:cNvSpPr>
          <p:nvPr/>
        </p:nvSpPr>
        <p:spPr bwMode="auto">
          <a:xfrm>
            <a:off x="6589713" y="4976813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1" hangingPunct="1"/>
            <a:r>
              <a:rPr lang="en-GB" sz="1800"/>
              <a:t>Energy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Segment as a Process</a:t>
            </a:r>
          </a:p>
        </p:txBody>
      </p:sp>
      <p:sp>
        <p:nvSpPr>
          <p:cNvPr id="20483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048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D6BB7ED-C38B-4947-B988-77CFE9B8356D}" type="slidenum">
              <a:rPr lang="en-GB"/>
              <a:pPr/>
              <a:t>18</a:t>
            </a:fld>
            <a:endParaRPr lang="en-GB"/>
          </a:p>
        </p:txBody>
      </p:sp>
      <p:sp>
        <p:nvSpPr>
          <p:cNvPr id="20485" name="AutoShape 3"/>
          <p:cNvSpPr>
            <a:spLocks noChangeArrowheads="1"/>
          </p:cNvSpPr>
          <p:nvPr/>
        </p:nvSpPr>
        <p:spPr bwMode="auto">
          <a:xfrm>
            <a:off x="1709738" y="2846388"/>
            <a:ext cx="2014537" cy="1116012"/>
          </a:xfrm>
          <a:prstGeom prst="homePlate">
            <a:avLst>
              <a:gd name="adj" fmla="val 45128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fr-FR">
                <a:cs typeface="Arial" charset="0"/>
              </a:rPr>
              <a:t>Segment</a:t>
            </a:r>
            <a:endParaRPr lang="el-GR">
              <a:cs typeface="Arial" charset="0"/>
            </a:endParaRPr>
          </a:p>
        </p:txBody>
      </p:sp>
      <p:sp>
        <p:nvSpPr>
          <p:cNvPr id="20486" name="AutoShape 4"/>
          <p:cNvSpPr>
            <a:spLocks noChangeArrowheads="1"/>
          </p:cNvSpPr>
          <p:nvPr/>
        </p:nvSpPr>
        <p:spPr bwMode="auto">
          <a:xfrm>
            <a:off x="107950" y="3151188"/>
            <a:ext cx="1524000" cy="533400"/>
          </a:xfrm>
          <a:prstGeom prst="rightArrow">
            <a:avLst>
              <a:gd name="adj1" fmla="val 50000"/>
              <a:gd name="adj2" fmla="val 7142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Inputs</a:t>
            </a:r>
          </a:p>
        </p:txBody>
      </p:sp>
      <p:sp>
        <p:nvSpPr>
          <p:cNvPr id="20487" name="AutoShape 5"/>
          <p:cNvSpPr>
            <a:spLocks noChangeArrowheads="1"/>
          </p:cNvSpPr>
          <p:nvPr/>
        </p:nvSpPr>
        <p:spPr bwMode="auto">
          <a:xfrm>
            <a:off x="3765550" y="3151188"/>
            <a:ext cx="1524000" cy="533400"/>
          </a:xfrm>
          <a:prstGeom prst="rightArrow">
            <a:avLst>
              <a:gd name="adj1" fmla="val 50000"/>
              <a:gd name="adj2" fmla="val 7142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Outputs</a:t>
            </a:r>
          </a:p>
        </p:txBody>
      </p:sp>
      <p:sp>
        <p:nvSpPr>
          <p:cNvPr id="20488" name="AutoShape 6"/>
          <p:cNvSpPr>
            <a:spLocks noChangeArrowheads="1"/>
          </p:cNvSpPr>
          <p:nvPr/>
        </p:nvSpPr>
        <p:spPr bwMode="auto">
          <a:xfrm rot="-5400000">
            <a:off x="1257300" y="4610100"/>
            <a:ext cx="1828800" cy="533400"/>
          </a:xfrm>
          <a:prstGeom prst="rightArrow">
            <a:avLst>
              <a:gd name="adj1" fmla="val 50000"/>
              <a:gd name="adj2" fmla="val 8571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Best Practices</a:t>
            </a:r>
          </a:p>
        </p:txBody>
      </p:sp>
      <p:sp>
        <p:nvSpPr>
          <p:cNvPr id="20489" name="AutoShape 7"/>
          <p:cNvSpPr>
            <a:spLocks noChangeArrowheads="1"/>
          </p:cNvSpPr>
          <p:nvPr/>
        </p:nvSpPr>
        <p:spPr bwMode="auto">
          <a:xfrm rot="-5400000">
            <a:off x="1670050" y="1790700"/>
            <a:ext cx="1524000" cy="533400"/>
          </a:xfrm>
          <a:prstGeom prst="rightArrow">
            <a:avLst>
              <a:gd name="adj1" fmla="val 50000"/>
              <a:gd name="adj2" fmla="val 7142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Metrics</a:t>
            </a:r>
          </a:p>
        </p:txBody>
      </p:sp>
      <p:sp>
        <p:nvSpPr>
          <p:cNvPr id="20490" name="Text Box 8"/>
          <p:cNvSpPr txBox="1">
            <a:spLocks noChangeArrowheads="1"/>
          </p:cNvSpPr>
          <p:nvPr/>
        </p:nvSpPr>
        <p:spPr bwMode="auto">
          <a:xfrm>
            <a:off x="5414963" y="1412875"/>
            <a:ext cx="3621087" cy="3997325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>
                <a:latin typeface="Arial Narrow" pitchFamily="34" charset="0"/>
              </a:rPr>
              <a:t>The Segment concept in ISA95 is one of the most poweful feature in ISA95.</a:t>
            </a:r>
          </a:p>
          <a:p>
            <a:r>
              <a:rPr lang="en-GB" sz="1800">
                <a:latin typeface="Arial Narrow" pitchFamily="34" charset="0"/>
              </a:rPr>
              <a:t>Pragmatically defined as a grouping of resources, it in fact model the physical processes.</a:t>
            </a:r>
          </a:p>
          <a:p>
            <a:r>
              <a:rPr lang="en-GB" sz="1800">
                <a:latin typeface="Arial Narrow" pitchFamily="34" charset="0"/>
              </a:rPr>
              <a:t>As any process, they can be characterized by: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Owner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I/Os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Metrics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Best Practices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Resources</a:t>
            </a:r>
          </a:p>
          <a:p>
            <a:pPr>
              <a:buFontTx/>
              <a:buChar char="-"/>
            </a:pPr>
            <a:r>
              <a:rPr lang="en-GB" sz="1800">
                <a:latin typeface="Arial Narrow" pitchFamily="34" charset="0"/>
              </a:rPr>
              <a:t> Workflow involving Activities, roles, resources…</a:t>
            </a:r>
          </a:p>
        </p:txBody>
      </p:sp>
      <p:sp>
        <p:nvSpPr>
          <p:cNvPr id="20491" name="AutoShape 9"/>
          <p:cNvSpPr>
            <a:spLocks noChangeArrowheads="1"/>
          </p:cNvSpPr>
          <p:nvPr/>
        </p:nvSpPr>
        <p:spPr bwMode="auto">
          <a:xfrm rot="-5400000">
            <a:off x="1911350" y="4610100"/>
            <a:ext cx="1828800" cy="533400"/>
          </a:xfrm>
          <a:prstGeom prst="rightArrow">
            <a:avLst>
              <a:gd name="adj1" fmla="val 50000"/>
              <a:gd name="adj2" fmla="val 8571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Resources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Energy Chain = </a:t>
            </a:r>
            <a:r>
              <a:rPr lang="el-GR" smtClean="0"/>
              <a:t>Σ</a:t>
            </a:r>
            <a:r>
              <a:rPr lang="fr-FR" smtClean="0"/>
              <a:t> Segments</a:t>
            </a:r>
            <a:endParaRPr lang="en-GB" smtClean="0"/>
          </a:p>
        </p:txBody>
      </p:sp>
      <p:sp>
        <p:nvSpPr>
          <p:cNvPr id="21507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1508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D87088-08D8-45C9-8B66-9F1F1A39AFC6}" type="slidenum">
              <a:rPr lang="en-GB"/>
              <a:pPr/>
              <a:t>19</a:t>
            </a:fld>
            <a:endParaRPr lang="en-GB"/>
          </a:p>
        </p:txBody>
      </p:sp>
      <p:sp>
        <p:nvSpPr>
          <p:cNvPr id="21509" name="AutoShape 3"/>
          <p:cNvSpPr>
            <a:spLocks noChangeArrowheads="1"/>
          </p:cNvSpPr>
          <p:nvPr/>
        </p:nvSpPr>
        <p:spPr bwMode="auto">
          <a:xfrm>
            <a:off x="2773363" y="1916077"/>
            <a:ext cx="4030662" cy="2736850"/>
          </a:xfrm>
          <a:prstGeom prst="homePlate">
            <a:avLst>
              <a:gd name="adj" fmla="val 36818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GB" i="1"/>
              <a:t>Enterprise</a:t>
            </a:r>
          </a:p>
        </p:txBody>
      </p:sp>
      <p:sp>
        <p:nvSpPr>
          <p:cNvPr id="21510" name="AutoShape 4"/>
          <p:cNvSpPr>
            <a:spLocks noChangeArrowheads="1"/>
          </p:cNvSpPr>
          <p:nvPr/>
        </p:nvSpPr>
        <p:spPr bwMode="auto">
          <a:xfrm>
            <a:off x="34925" y="3319427"/>
            <a:ext cx="1368425" cy="1116012"/>
          </a:xfrm>
          <a:prstGeom prst="homePlate">
            <a:avLst>
              <a:gd name="adj" fmla="val 30654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Supplier</a:t>
            </a:r>
          </a:p>
        </p:txBody>
      </p:sp>
      <p:sp>
        <p:nvSpPr>
          <p:cNvPr id="21511" name="AutoShape 5"/>
          <p:cNvSpPr>
            <a:spLocks noChangeArrowheads="1"/>
          </p:cNvSpPr>
          <p:nvPr/>
        </p:nvSpPr>
        <p:spPr bwMode="auto">
          <a:xfrm>
            <a:off x="7740650" y="3319427"/>
            <a:ext cx="1368425" cy="1116012"/>
          </a:xfrm>
          <a:prstGeom prst="homePlate">
            <a:avLst>
              <a:gd name="adj" fmla="val 30654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Customer</a:t>
            </a:r>
          </a:p>
        </p:txBody>
      </p:sp>
      <p:cxnSp>
        <p:nvCxnSpPr>
          <p:cNvPr id="21512" name="AutoShape 6"/>
          <p:cNvCxnSpPr>
            <a:cxnSpLocks noChangeShapeType="1"/>
            <a:stCxn id="21510" idx="3"/>
            <a:endCxn id="21516" idx="1"/>
          </p:cNvCxnSpPr>
          <p:nvPr/>
        </p:nvCxnSpPr>
        <p:spPr bwMode="auto">
          <a:xfrm>
            <a:off x="1403350" y="3878227"/>
            <a:ext cx="18748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3" name="AutoShape 7"/>
          <p:cNvCxnSpPr>
            <a:cxnSpLocks noChangeShapeType="1"/>
            <a:stCxn id="21516" idx="3"/>
            <a:endCxn id="21511" idx="1"/>
          </p:cNvCxnSpPr>
          <p:nvPr/>
        </p:nvCxnSpPr>
        <p:spPr bwMode="auto">
          <a:xfrm>
            <a:off x="5292725" y="3878227"/>
            <a:ext cx="24479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4" name="AutoShape 8"/>
          <p:cNvCxnSpPr>
            <a:cxnSpLocks noChangeShapeType="1"/>
            <a:stCxn id="21521" idx="3"/>
            <a:endCxn id="21510" idx="0"/>
          </p:cNvCxnSpPr>
          <p:nvPr/>
        </p:nvCxnSpPr>
        <p:spPr bwMode="auto">
          <a:xfrm rot="10800000" flipV="1">
            <a:off x="547688" y="2600289"/>
            <a:ext cx="2441575" cy="719138"/>
          </a:xfrm>
          <a:prstGeom prst="bentConnector2">
            <a:avLst/>
          </a:prstGeom>
          <a:noFill/>
          <a:ln w="12700">
            <a:solidFill>
              <a:srgbClr val="FF6600"/>
            </a:solidFill>
            <a:miter lim="800000"/>
            <a:headEnd/>
            <a:tailEnd type="triangle" w="med" len="med"/>
          </a:ln>
        </p:spPr>
      </p:cxnSp>
      <p:cxnSp>
        <p:nvCxnSpPr>
          <p:cNvPr id="21515" name="AutoShape 9"/>
          <p:cNvCxnSpPr>
            <a:cxnSpLocks noChangeShapeType="1"/>
            <a:stCxn id="21511" idx="0"/>
            <a:endCxn id="21521" idx="1"/>
          </p:cNvCxnSpPr>
          <p:nvPr/>
        </p:nvCxnSpPr>
        <p:spPr bwMode="auto">
          <a:xfrm rot="5400000" flipH="1">
            <a:off x="6197600" y="1263614"/>
            <a:ext cx="719138" cy="3392488"/>
          </a:xfrm>
          <a:prstGeom prst="bentConnector2">
            <a:avLst/>
          </a:prstGeom>
          <a:noFill/>
          <a:ln w="12700">
            <a:solidFill>
              <a:srgbClr val="FF6600"/>
            </a:solidFill>
            <a:miter lim="800000"/>
            <a:headEnd/>
            <a:tailEnd type="triangle" w="med" len="med"/>
          </a:ln>
        </p:spPr>
      </p:cxnSp>
      <p:sp>
        <p:nvSpPr>
          <p:cNvPr id="21516" name="AutoShape 10"/>
          <p:cNvSpPr>
            <a:spLocks noChangeArrowheads="1"/>
          </p:cNvSpPr>
          <p:nvPr/>
        </p:nvSpPr>
        <p:spPr bwMode="auto">
          <a:xfrm>
            <a:off x="3278188" y="3319427"/>
            <a:ext cx="2014537" cy="1116012"/>
          </a:xfrm>
          <a:prstGeom prst="homePlate">
            <a:avLst>
              <a:gd name="adj" fmla="val 45128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Energy</a:t>
            </a:r>
          </a:p>
          <a:p>
            <a:pPr algn="ctr"/>
            <a:r>
              <a:rPr lang="en-GB"/>
              <a:t>Chain = </a:t>
            </a:r>
          </a:p>
          <a:p>
            <a:pPr algn="ctr"/>
            <a:r>
              <a:rPr lang="el-GR">
                <a:cs typeface="Arial" charset="0"/>
              </a:rPr>
              <a:t>Σ</a:t>
            </a:r>
            <a:r>
              <a:rPr lang="fr-FR">
                <a:cs typeface="Arial" charset="0"/>
              </a:rPr>
              <a:t> Segments</a:t>
            </a:r>
            <a:endParaRPr lang="el-GR">
              <a:cs typeface="Arial" charset="0"/>
            </a:endParaRPr>
          </a:p>
        </p:txBody>
      </p:sp>
      <p:sp>
        <p:nvSpPr>
          <p:cNvPr id="21517" name="Text Box 11"/>
          <p:cNvSpPr txBox="1">
            <a:spLocks noChangeArrowheads="1"/>
          </p:cNvSpPr>
          <p:nvPr/>
        </p:nvSpPr>
        <p:spPr bwMode="auto">
          <a:xfrm>
            <a:off x="1258888" y="3860764"/>
            <a:ext cx="1231725" cy="224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 dirty="0">
                <a:latin typeface="Arial Narrow" pitchFamily="34" charset="0"/>
              </a:rPr>
              <a:t>Material</a:t>
            </a:r>
          </a:p>
          <a:p>
            <a:r>
              <a:rPr lang="en-GB" dirty="0">
                <a:latin typeface="Arial Narrow" pitchFamily="34" charset="0"/>
              </a:rPr>
              <a:t>Energy</a:t>
            </a:r>
          </a:p>
          <a:p>
            <a:r>
              <a:rPr lang="en-GB" dirty="0">
                <a:latin typeface="Arial Narrow" pitchFamily="34" charset="0"/>
              </a:rPr>
              <a:t>Personnel</a:t>
            </a:r>
          </a:p>
          <a:p>
            <a:r>
              <a:rPr lang="en-GB" dirty="0" smtClean="0">
                <a:latin typeface="Arial Narrow" pitchFamily="34" charset="0"/>
              </a:rPr>
              <a:t>Equipment</a:t>
            </a:r>
          </a:p>
          <a:p>
            <a:r>
              <a:rPr lang="en-GB" dirty="0" smtClean="0">
                <a:latin typeface="Arial Narrow" pitchFamily="34" charset="0"/>
              </a:rPr>
              <a:t>IT Asset</a:t>
            </a:r>
            <a:endParaRPr lang="en-GB" dirty="0">
              <a:latin typeface="Arial Narrow" pitchFamily="34" charset="0"/>
            </a:endParaRPr>
          </a:p>
          <a:p>
            <a:r>
              <a:rPr lang="en-GB" dirty="0">
                <a:solidFill>
                  <a:srgbClr val="FF6600"/>
                </a:solidFill>
                <a:latin typeface="Arial Narrow" pitchFamily="34" charset="0"/>
              </a:rPr>
              <a:t>Money</a:t>
            </a:r>
          </a:p>
          <a:p>
            <a:r>
              <a:rPr lang="en-GB" dirty="0">
                <a:solidFill>
                  <a:srgbClr val="008000"/>
                </a:solidFill>
                <a:latin typeface="Arial Narrow" pitchFamily="34" charset="0"/>
              </a:rPr>
              <a:t>Information</a:t>
            </a:r>
          </a:p>
        </p:txBody>
      </p:sp>
      <p:sp>
        <p:nvSpPr>
          <p:cNvPr id="21518" name="Text Box 12"/>
          <p:cNvSpPr txBox="1">
            <a:spLocks noChangeArrowheads="1"/>
          </p:cNvSpPr>
          <p:nvPr/>
        </p:nvSpPr>
        <p:spPr bwMode="auto">
          <a:xfrm>
            <a:off x="827088" y="2239927"/>
            <a:ext cx="8064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solidFill>
                  <a:srgbClr val="FF6600"/>
                </a:solidFill>
                <a:latin typeface="Arial Narrow" pitchFamily="34" charset="0"/>
              </a:rPr>
              <a:t>Money</a:t>
            </a:r>
          </a:p>
        </p:txBody>
      </p:sp>
      <p:sp>
        <p:nvSpPr>
          <p:cNvPr id="21519" name="AutoShape 13"/>
          <p:cNvSpPr>
            <a:spLocks noChangeArrowheads="1"/>
          </p:cNvSpPr>
          <p:nvPr/>
        </p:nvSpPr>
        <p:spPr bwMode="auto">
          <a:xfrm>
            <a:off x="4140200" y="5048214"/>
            <a:ext cx="2232025" cy="755650"/>
          </a:xfrm>
          <a:custGeom>
            <a:avLst/>
            <a:gdLst>
              <a:gd name="T0" fmla="*/ 1953022 w 21600"/>
              <a:gd name="T1" fmla="*/ 377825 h 21600"/>
              <a:gd name="T2" fmla="*/ 1116013 w 21600"/>
              <a:gd name="T3" fmla="*/ 755650 h 21600"/>
              <a:gd name="T4" fmla="*/ 279003 w 21600"/>
              <a:gd name="T5" fmla="*/ 377825 h 21600"/>
              <a:gd name="T6" fmla="*/ 11160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ctr"/>
            <a:r>
              <a:rPr lang="en-GB"/>
              <a:t>Trash, Scrap</a:t>
            </a:r>
          </a:p>
          <a:p>
            <a:pPr algn="ctr"/>
            <a:r>
              <a:rPr lang="en-GB"/>
              <a:t>Losses</a:t>
            </a:r>
          </a:p>
        </p:txBody>
      </p:sp>
      <p:cxnSp>
        <p:nvCxnSpPr>
          <p:cNvPr id="21520" name="AutoShape 14"/>
          <p:cNvCxnSpPr>
            <a:cxnSpLocks noChangeShapeType="1"/>
            <a:stCxn id="21516" idx="3"/>
            <a:endCxn id="21519" idx="3"/>
          </p:cNvCxnSpPr>
          <p:nvPr/>
        </p:nvCxnSpPr>
        <p:spPr bwMode="auto">
          <a:xfrm flipH="1">
            <a:off x="5256213" y="3878227"/>
            <a:ext cx="36512" cy="1169987"/>
          </a:xfrm>
          <a:prstGeom prst="bentConnector4">
            <a:avLst>
              <a:gd name="adj1" fmla="val -621741"/>
              <a:gd name="adj2" fmla="val 73676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1521" name="AutoShape 15"/>
          <p:cNvSpPr>
            <a:spLocks noChangeArrowheads="1"/>
          </p:cNvSpPr>
          <p:nvPr/>
        </p:nvSpPr>
        <p:spPr bwMode="auto">
          <a:xfrm flipH="1">
            <a:off x="2987675" y="2349464"/>
            <a:ext cx="1871663" cy="503238"/>
          </a:xfrm>
          <a:prstGeom prst="homePlate">
            <a:avLst>
              <a:gd name="adj" fmla="val 45113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Money Chain</a:t>
            </a:r>
          </a:p>
        </p:txBody>
      </p:sp>
      <p:sp>
        <p:nvSpPr>
          <p:cNvPr id="21522" name="Text Box 16"/>
          <p:cNvSpPr txBox="1">
            <a:spLocks noChangeArrowheads="1"/>
          </p:cNvSpPr>
          <p:nvPr/>
        </p:nvSpPr>
        <p:spPr bwMode="auto">
          <a:xfrm>
            <a:off x="6789738" y="2238339"/>
            <a:ext cx="8064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solidFill>
                  <a:srgbClr val="FF6600"/>
                </a:solidFill>
                <a:latin typeface="Arial Narrow" pitchFamily="34" charset="0"/>
              </a:rPr>
              <a:t>Money</a:t>
            </a:r>
          </a:p>
        </p:txBody>
      </p:sp>
      <p:sp>
        <p:nvSpPr>
          <p:cNvPr id="21523" name="Text Box 17"/>
          <p:cNvSpPr txBox="1">
            <a:spLocks noChangeArrowheads="1"/>
          </p:cNvSpPr>
          <p:nvPr/>
        </p:nvSpPr>
        <p:spPr bwMode="auto">
          <a:xfrm>
            <a:off x="6807200" y="3860764"/>
            <a:ext cx="1231725" cy="224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 dirty="0">
                <a:latin typeface="Arial Narrow" pitchFamily="34" charset="0"/>
              </a:rPr>
              <a:t>Material</a:t>
            </a:r>
          </a:p>
          <a:p>
            <a:r>
              <a:rPr lang="en-GB" dirty="0">
                <a:latin typeface="Arial Narrow" pitchFamily="34" charset="0"/>
              </a:rPr>
              <a:t>Energy</a:t>
            </a:r>
          </a:p>
          <a:p>
            <a:r>
              <a:rPr lang="en-GB" dirty="0">
                <a:latin typeface="Arial Narrow" pitchFamily="34" charset="0"/>
              </a:rPr>
              <a:t>Personnel</a:t>
            </a:r>
          </a:p>
          <a:p>
            <a:r>
              <a:rPr lang="en-GB" dirty="0" smtClean="0">
                <a:latin typeface="Arial Narrow" pitchFamily="34" charset="0"/>
              </a:rPr>
              <a:t>Equipment</a:t>
            </a:r>
          </a:p>
          <a:p>
            <a:r>
              <a:rPr lang="en-GB" dirty="0" smtClean="0">
                <a:latin typeface="Arial Narrow" pitchFamily="34" charset="0"/>
              </a:rPr>
              <a:t>IT Asset</a:t>
            </a:r>
            <a:endParaRPr lang="en-GB" dirty="0">
              <a:latin typeface="Arial Narrow" pitchFamily="34" charset="0"/>
            </a:endParaRPr>
          </a:p>
          <a:p>
            <a:r>
              <a:rPr lang="en-GB" dirty="0">
                <a:solidFill>
                  <a:srgbClr val="FF6600"/>
                </a:solidFill>
                <a:latin typeface="Arial Narrow" pitchFamily="34" charset="0"/>
              </a:rPr>
              <a:t>Money</a:t>
            </a:r>
          </a:p>
          <a:p>
            <a:r>
              <a:rPr lang="en-GB" dirty="0">
                <a:solidFill>
                  <a:srgbClr val="008000"/>
                </a:solidFill>
                <a:latin typeface="Arial Narrow" pitchFamily="34" charset="0"/>
              </a:rPr>
              <a:t>Information</a:t>
            </a:r>
          </a:p>
        </p:txBody>
      </p:sp>
      <p:cxnSp>
        <p:nvCxnSpPr>
          <p:cNvPr id="21524" name="AutoShape 18"/>
          <p:cNvCxnSpPr>
            <a:cxnSpLocks noChangeShapeType="1"/>
            <a:stCxn id="21521" idx="2"/>
            <a:endCxn id="21516" idx="0"/>
          </p:cNvCxnSpPr>
          <p:nvPr/>
        </p:nvCxnSpPr>
        <p:spPr bwMode="auto">
          <a:xfrm rot="5400000">
            <a:off x="3802856" y="3083684"/>
            <a:ext cx="466725" cy="4762"/>
          </a:xfrm>
          <a:prstGeom prst="bentConnector3">
            <a:avLst>
              <a:gd name="adj1" fmla="val 49662"/>
            </a:avLst>
          </a:prstGeom>
          <a:noFill/>
          <a:ln w="12700">
            <a:solidFill>
              <a:srgbClr val="339966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1525" name="Text Box 19"/>
          <p:cNvSpPr txBox="1">
            <a:spLocks noChangeArrowheads="1"/>
          </p:cNvSpPr>
          <p:nvPr/>
        </p:nvSpPr>
        <p:spPr bwMode="auto">
          <a:xfrm>
            <a:off x="4214813" y="2887627"/>
            <a:ext cx="122078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latin typeface="Arial Narrow" pitchFamily="34" charset="0"/>
              </a:rPr>
              <a:t>Information</a:t>
            </a:r>
          </a:p>
        </p:txBody>
      </p:sp>
      <p:sp>
        <p:nvSpPr>
          <p:cNvPr id="21526" name="Rectangle 20"/>
          <p:cNvSpPr>
            <a:spLocks noChangeArrowheads="1"/>
          </p:cNvSpPr>
          <p:nvPr/>
        </p:nvSpPr>
        <p:spPr bwMode="auto">
          <a:xfrm>
            <a:off x="2844800" y="836577"/>
            <a:ext cx="2879725" cy="57467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 i="1"/>
              <a:t>Company</a:t>
            </a:r>
          </a:p>
        </p:txBody>
      </p:sp>
      <p:cxnSp>
        <p:nvCxnSpPr>
          <p:cNvPr id="21527" name="AutoShape 21"/>
          <p:cNvCxnSpPr>
            <a:cxnSpLocks noChangeShapeType="1"/>
            <a:stCxn id="21526" idx="2"/>
            <a:endCxn id="21509" idx="0"/>
          </p:cNvCxnSpPr>
          <p:nvPr/>
        </p:nvCxnSpPr>
        <p:spPr bwMode="auto">
          <a:xfrm rot="5400000">
            <a:off x="4032250" y="1663665"/>
            <a:ext cx="504825" cy="0"/>
          </a:xfrm>
          <a:prstGeom prst="straightConnector1">
            <a:avLst/>
          </a:prstGeom>
          <a:noFill/>
          <a:ln w="12700">
            <a:solidFill>
              <a:srgbClr val="FF66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1528" name="Text Box 22"/>
          <p:cNvSpPr txBox="1">
            <a:spLocks noChangeArrowheads="1"/>
          </p:cNvSpPr>
          <p:nvPr/>
        </p:nvSpPr>
        <p:spPr bwMode="auto">
          <a:xfrm>
            <a:off x="4413250" y="1484277"/>
            <a:ext cx="8064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solidFill>
                  <a:srgbClr val="FF6600"/>
                </a:solidFill>
                <a:latin typeface="Arial Narrow" pitchFamily="34" charset="0"/>
              </a:rPr>
              <a:t>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Introduction</a:t>
            </a:r>
          </a:p>
          <a:p>
            <a:r>
              <a:rPr lang="fr-FR" smtClean="0"/>
              <a:t>Segment (ISA95 Resource View)</a:t>
            </a:r>
          </a:p>
          <a:p>
            <a:r>
              <a:rPr lang="fr-FR" smtClean="0"/>
              <a:t>Segment (Extended)</a:t>
            </a:r>
          </a:p>
          <a:p>
            <a:r>
              <a:rPr lang="fr-FR" smtClean="0"/>
              <a:t>Exercise</a:t>
            </a:r>
          </a:p>
        </p:txBody>
      </p:sp>
      <p:sp>
        <p:nvSpPr>
          <p:cNvPr id="6148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6149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ED70F23-90B0-429E-AF36-F76B7B405B40}" type="slidenum">
              <a:rPr lang="en-GB"/>
              <a:pPr/>
              <a:t>2</a:t>
            </a:fld>
            <a:endParaRPr lang="en-GB"/>
          </a:p>
        </p:txBody>
      </p:sp>
      <p:sp>
        <p:nvSpPr>
          <p:cNvPr id="6150" name="Rectangle 2"/>
          <p:cNvSpPr>
            <a:spLocks noChangeArrowheads="1"/>
          </p:cNvSpPr>
          <p:nvPr/>
        </p:nvSpPr>
        <p:spPr bwMode="auto">
          <a:xfrm>
            <a:off x="0" y="1143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Segment is a Transformer</a:t>
            </a:r>
          </a:p>
        </p:txBody>
      </p:sp>
      <p:sp>
        <p:nvSpPr>
          <p:cNvPr id="22531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2532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6FDE9AF-6C99-425C-BB54-3F32D79716D4}" type="slidenum">
              <a:rPr lang="en-GB"/>
              <a:pPr/>
              <a:t>20</a:t>
            </a:fld>
            <a:endParaRPr lang="en-GB"/>
          </a:p>
        </p:txBody>
      </p:sp>
      <p:sp>
        <p:nvSpPr>
          <p:cNvPr id="22533" name="Rectangle 3"/>
          <p:cNvSpPr>
            <a:spLocks noChangeArrowheads="1"/>
          </p:cNvSpPr>
          <p:nvPr/>
        </p:nvSpPr>
        <p:spPr bwMode="auto">
          <a:xfrm>
            <a:off x="2124075" y="1196975"/>
            <a:ext cx="4032250" cy="446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GB"/>
              <a:t>Segment</a:t>
            </a:r>
          </a:p>
        </p:txBody>
      </p:sp>
      <p:sp>
        <p:nvSpPr>
          <p:cNvPr id="22534" name="AutoShape 4"/>
          <p:cNvSpPr>
            <a:spLocks noChangeArrowheads="1"/>
          </p:cNvSpPr>
          <p:nvPr/>
        </p:nvSpPr>
        <p:spPr bwMode="auto">
          <a:xfrm>
            <a:off x="34925" y="1198563"/>
            <a:ext cx="2052638" cy="611187"/>
          </a:xfrm>
          <a:prstGeom prst="rightArrow">
            <a:avLst>
              <a:gd name="adj1" fmla="val 50000"/>
              <a:gd name="adj2" fmla="val 83961"/>
            </a:avLst>
          </a:prstGeom>
          <a:solidFill>
            <a:srgbClr val="EAEAE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Resource Flow</a:t>
            </a:r>
          </a:p>
        </p:txBody>
      </p:sp>
      <p:sp>
        <p:nvSpPr>
          <p:cNvPr id="22535" name="AutoShape 5"/>
          <p:cNvSpPr>
            <a:spLocks noChangeArrowheads="1"/>
          </p:cNvSpPr>
          <p:nvPr/>
        </p:nvSpPr>
        <p:spPr bwMode="auto">
          <a:xfrm>
            <a:off x="6191250" y="1125538"/>
            <a:ext cx="2052638" cy="611187"/>
          </a:xfrm>
          <a:prstGeom prst="rightArrow">
            <a:avLst>
              <a:gd name="adj1" fmla="val 50000"/>
              <a:gd name="adj2" fmla="val 83961"/>
            </a:avLst>
          </a:prstGeom>
          <a:solidFill>
            <a:srgbClr val="EAEAE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Resource Flow</a:t>
            </a:r>
          </a:p>
        </p:txBody>
      </p:sp>
      <p:sp>
        <p:nvSpPr>
          <p:cNvPr id="22536" name="Rectangle 6"/>
          <p:cNvSpPr>
            <a:spLocks noChangeArrowheads="1"/>
          </p:cNvSpPr>
          <p:nvPr/>
        </p:nvSpPr>
        <p:spPr bwMode="auto">
          <a:xfrm>
            <a:off x="2195513" y="2563813"/>
            <a:ext cx="1511300" cy="2033506"/>
          </a:xfrm>
          <a:prstGeom prst="rect">
            <a:avLst/>
          </a:prstGeom>
          <a:solidFill>
            <a:srgbClr val="EAEAE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Money</a:t>
            </a:r>
          </a:p>
          <a:p>
            <a:pPr>
              <a:lnSpc>
                <a:spcPct val="90000"/>
              </a:lnSpc>
            </a:pPr>
            <a:r>
              <a:rPr lang="en-GB" dirty="0"/>
              <a:t>Material</a:t>
            </a:r>
          </a:p>
          <a:p>
            <a:pPr>
              <a:lnSpc>
                <a:spcPct val="90000"/>
              </a:lnSpc>
            </a:pPr>
            <a:r>
              <a:rPr lang="en-GB" dirty="0"/>
              <a:t>Person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Equipment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IT Asset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Information</a:t>
            </a:r>
          </a:p>
          <a:p>
            <a:pPr>
              <a:lnSpc>
                <a:spcPct val="90000"/>
              </a:lnSpc>
            </a:pPr>
            <a:r>
              <a:rPr lang="en-GB" dirty="0"/>
              <a:t>Energy</a:t>
            </a:r>
          </a:p>
        </p:txBody>
      </p:sp>
      <p:sp>
        <p:nvSpPr>
          <p:cNvPr id="22537" name="Rectangle 7"/>
          <p:cNvSpPr>
            <a:spLocks noChangeArrowheads="1"/>
          </p:cNvSpPr>
          <p:nvPr/>
        </p:nvSpPr>
        <p:spPr bwMode="auto">
          <a:xfrm>
            <a:off x="4354513" y="1844675"/>
            <a:ext cx="1728787" cy="367506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</a:pPr>
            <a:r>
              <a:rPr lang="en-GB"/>
              <a:t>Taken From</a:t>
            </a:r>
          </a:p>
          <a:p>
            <a:pPr>
              <a:lnSpc>
                <a:spcPct val="90000"/>
              </a:lnSpc>
            </a:pPr>
            <a:r>
              <a:rPr lang="en-GB"/>
              <a:t>Stored</a:t>
            </a:r>
          </a:p>
          <a:p>
            <a:pPr>
              <a:lnSpc>
                <a:spcPct val="90000"/>
              </a:lnSpc>
            </a:pPr>
            <a:r>
              <a:rPr lang="en-GB"/>
              <a:t>Converted</a:t>
            </a:r>
          </a:p>
          <a:p>
            <a:pPr>
              <a:lnSpc>
                <a:spcPct val="90000"/>
              </a:lnSpc>
            </a:pPr>
            <a:r>
              <a:rPr lang="en-GB"/>
              <a:t>Invested</a:t>
            </a:r>
          </a:p>
          <a:p>
            <a:pPr>
              <a:lnSpc>
                <a:spcPct val="90000"/>
              </a:lnSpc>
            </a:pPr>
            <a:r>
              <a:rPr lang="en-GB"/>
              <a:t>Borrowed</a:t>
            </a:r>
          </a:p>
          <a:p>
            <a:pPr>
              <a:lnSpc>
                <a:spcPct val="90000"/>
              </a:lnSpc>
            </a:pPr>
            <a:r>
              <a:rPr lang="en-GB"/>
              <a:t>Tested</a:t>
            </a:r>
          </a:p>
          <a:p>
            <a:pPr>
              <a:lnSpc>
                <a:spcPct val="90000"/>
              </a:lnSpc>
            </a:pPr>
            <a:r>
              <a:rPr lang="en-GB"/>
              <a:t>Processed</a:t>
            </a:r>
          </a:p>
          <a:p>
            <a:pPr>
              <a:lnSpc>
                <a:spcPct val="90000"/>
              </a:lnSpc>
            </a:pPr>
            <a:r>
              <a:rPr lang="en-GB"/>
              <a:t>Consumed</a:t>
            </a:r>
          </a:p>
          <a:p>
            <a:pPr>
              <a:lnSpc>
                <a:spcPct val="90000"/>
              </a:lnSpc>
            </a:pPr>
            <a:r>
              <a:rPr lang="en-GB"/>
              <a:t>Produced</a:t>
            </a:r>
          </a:p>
          <a:p>
            <a:pPr>
              <a:lnSpc>
                <a:spcPct val="90000"/>
              </a:lnSpc>
            </a:pPr>
            <a:r>
              <a:rPr lang="en-GB"/>
              <a:t>Exploited</a:t>
            </a:r>
          </a:p>
          <a:p>
            <a:pPr>
              <a:lnSpc>
                <a:spcPct val="90000"/>
              </a:lnSpc>
            </a:pPr>
            <a:r>
              <a:rPr lang="en-GB"/>
              <a:t>Served</a:t>
            </a:r>
          </a:p>
          <a:p>
            <a:pPr>
              <a:lnSpc>
                <a:spcPct val="90000"/>
              </a:lnSpc>
            </a:pPr>
            <a:r>
              <a:rPr lang="en-GB"/>
              <a:t>Recovered</a:t>
            </a:r>
          </a:p>
          <a:p>
            <a:pPr>
              <a:lnSpc>
                <a:spcPct val="90000"/>
              </a:lnSpc>
            </a:pPr>
            <a:r>
              <a:rPr lang="en-GB"/>
              <a:t>Sent To</a:t>
            </a:r>
          </a:p>
        </p:txBody>
      </p:sp>
      <p:sp>
        <p:nvSpPr>
          <p:cNvPr id="22538" name="AutoShape 8"/>
          <p:cNvSpPr>
            <a:spLocks noChangeArrowheads="1"/>
          </p:cNvSpPr>
          <p:nvPr/>
        </p:nvSpPr>
        <p:spPr bwMode="auto">
          <a:xfrm>
            <a:off x="3706813" y="2997200"/>
            <a:ext cx="647700" cy="935038"/>
          </a:xfrm>
          <a:prstGeom prst="rightArrow">
            <a:avLst>
              <a:gd name="adj1" fmla="val 50000"/>
              <a:gd name="adj2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IS</a:t>
            </a:r>
          </a:p>
        </p:txBody>
      </p:sp>
      <p:sp>
        <p:nvSpPr>
          <p:cNvPr id="22539" name="Rectangle 9"/>
          <p:cNvSpPr>
            <a:spLocks noChangeArrowheads="1"/>
          </p:cNvSpPr>
          <p:nvPr/>
        </p:nvSpPr>
        <p:spPr bwMode="auto">
          <a:xfrm>
            <a:off x="2195513" y="2276475"/>
            <a:ext cx="15113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Resource</a:t>
            </a:r>
          </a:p>
        </p:txBody>
      </p:sp>
      <p:sp>
        <p:nvSpPr>
          <p:cNvPr id="22540" name="Rectangle 10"/>
          <p:cNvSpPr>
            <a:spLocks noChangeArrowheads="1"/>
          </p:cNvSpPr>
          <p:nvPr/>
        </p:nvSpPr>
        <p:spPr bwMode="auto">
          <a:xfrm>
            <a:off x="4356100" y="1557338"/>
            <a:ext cx="1727200" cy="287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/>
              <a:t>Usage</a:t>
            </a:r>
          </a:p>
        </p:txBody>
      </p:sp>
      <p:sp>
        <p:nvSpPr>
          <p:cNvPr id="22541" name="Text Box 11"/>
          <p:cNvSpPr txBox="1">
            <a:spLocks noChangeArrowheads="1"/>
          </p:cNvSpPr>
          <p:nvPr/>
        </p:nvSpPr>
        <p:spPr bwMode="auto">
          <a:xfrm>
            <a:off x="6227763" y="1844675"/>
            <a:ext cx="2808287" cy="3744913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>
                <a:latin typeface="Arial Narrow" pitchFamily="34" charset="0"/>
              </a:rPr>
              <a:t>More specifically, a segment is a “Transformer” that acts on a target ‘flowing” resource that increases its value through the segment, thanks to used resources that elevate the value to the target resource at some cost.</a:t>
            </a:r>
          </a:p>
          <a:p>
            <a:endParaRPr lang="en-GB" sz="1800">
              <a:latin typeface="Arial Narrow" pitchFamily="34" charset="0"/>
            </a:endParaRPr>
          </a:p>
          <a:p>
            <a:r>
              <a:rPr lang="en-GB" sz="1800">
                <a:latin typeface="Arial Narrow" pitchFamily="34" charset="0"/>
              </a:rPr>
              <a:t>Resources are Equipment, Material and Personnel in ISA95, but they can be expanded to other types.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Segment ISA95 + EPE ISA88</a:t>
            </a:r>
            <a:endParaRPr lang="fr-FR" smtClean="0"/>
          </a:p>
        </p:txBody>
      </p:sp>
      <p:sp>
        <p:nvSpPr>
          <p:cNvPr id="23555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3556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29FFBCB-C7C3-4736-91CE-ECCD1085A951}" type="slidenum">
              <a:rPr lang="en-GB"/>
              <a:pPr/>
              <a:t>21</a:t>
            </a:fld>
            <a:endParaRPr lang="en-GB"/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5953125" y="990600"/>
            <a:ext cx="1089025" cy="1036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0941" tIns="50941" rIns="50941" bIns="50941"/>
          <a:lstStyle/>
          <a:p>
            <a:pPr defTabSz="1019175"/>
            <a:r>
              <a:rPr lang="en-US" sz="1300" b="1">
                <a:cs typeface="Arial" charset="0"/>
              </a:rPr>
              <a:t>Fabrication</a:t>
            </a:r>
          </a:p>
          <a:p>
            <a:pPr defTabSz="1019175"/>
            <a:r>
              <a:rPr lang="en-US" sz="1300" b="1">
                <a:cs typeface="Arial" charset="0"/>
              </a:rPr>
              <a:t>support</a:t>
            </a:r>
          </a:p>
          <a:p>
            <a:pPr defTabSz="1019175"/>
            <a:r>
              <a:rPr lang="en-US" sz="1300" b="1">
                <a:cs typeface="Arial" charset="0"/>
              </a:rPr>
              <a:t>  </a:t>
            </a:r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7126288" y="1036638"/>
            <a:ext cx="1012825" cy="1036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0941" tIns="50941" rIns="50941" bIns="50941"/>
          <a:lstStyle/>
          <a:p>
            <a:pPr defTabSz="1019175"/>
            <a:r>
              <a:rPr lang="en-US" sz="1300" b="1">
                <a:cs typeface="Arial" charset="0"/>
              </a:rPr>
              <a:t>Traitement</a:t>
            </a:r>
          </a:p>
          <a:p>
            <a:pPr defTabSz="1019175"/>
            <a:r>
              <a:rPr lang="en-US" sz="1300" b="1">
                <a:cs typeface="Arial" charset="0"/>
              </a:rPr>
              <a:t>De surface</a:t>
            </a:r>
          </a:p>
        </p:txBody>
      </p:sp>
      <p:grpSp>
        <p:nvGrpSpPr>
          <p:cNvPr id="23559" name="Group 5"/>
          <p:cNvGrpSpPr>
            <a:grpSpLocks/>
          </p:cNvGrpSpPr>
          <p:nvPr/>
        </p:nvGrpSpPr>
        <p:grpSpPr bwMode="auto">
          <a:xfrm>
            <a:off x="6699250" y="2900363"/>
            <a:ext cx="2292350" cy="1223962"/>
            <a:chOff x="1344" y="2772"/>
            <a:chExt cx="1312" cy="680"/>
          </a:xfrm>
        </p:grpSpPr>
        <p:sp>
          <p:nvSpPr>
            <p:cNvPr id="23596" name="Text Box 6"/>
            <p:cNvSpPr txBox="1">
              <a:spLocks noChangeArrowheads="1"/>
            </p:cNvSpPr>
            <p:nvPr/>
          </p:nvSpPr>
          <p:spPr bwMode="auto">
            <a:xfrm>
              <a:off x="1486" y="3124"/>
              <a:ext cx="1170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1882" tIns="50941" rIns="101882" bIns="50941">
              <a:spAutoFit/>
            </a:bodyPr>
            <a:lstStyle/>
            <a:p>
              <a:pPr defTabSz="1019175"/>
              <a:r>
                <a:rPr lang="en-US" sz="1600">
                  <a:cs typeface="Arial" charset="0"/>
                </a:rPr>
                <a:t>Process Parameters</a:t>
              </a:r>
            </a:p>
            <a:p>
              <a:pPr defTabSz="1019175"/>
              <a:r>
                <a:rPr lang="en-US" sz="1600">
                  <a:cs typeface="Arial" charset="0"/>
                </a:rPr>
                <a:t> (e.g. Grammage)</a:t>
              </a:r>
            </a:p>
          </p:txBody>
        </p:sp>
        <p:sp>
          <p:nvSpPr>
            <p:cNvPr id="23597" name="Line 7"/>
            <p:cNvSpPr>
              <a:spLocks noChangeShapeType="1"/>
            </p:cNvSpPr>
            <p:nvPr/>
          </p:nvSpPr>
          <p:spPr bwMode="auto">
            <a:xfrm>
              <a:off x="1344" y="278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98" name="Line 8"/>
            <p:cNvSpPr>
              <a:spLocks noChangeShapeType="1"/>
            </p:cNvSpPr>
            <p:nvPr/>
          </p:nvSpPr>
          <p:spPr bwMode="auto">
            <a:xfrm>
              <a:off x="1344" y="2877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99" name="Line 9"/>
            <p:cNvSpPr>
              <a:spLocks noChangeShapeType="1"/>
            </p:cNvSpPr>
            <p:nvPr/>
          </p:nvSpPr>
          <p:spPr bwMode="auto">
            <a:xfrm>
              <a:off x="1344" y="300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600" name="Line 10"/>
            <p:cNvSpPr>
              <a:spLocks noChangeShapeType="1"/>
            </p:cNvSpPr>
            <p:nvPr/>
          </p:nvSpPr>
          <p:spPr bwMode="auto">
            <a:xfrm>
              <a:off x="1344" y="309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601" name="Text Box 11"/>
            <p:cNvSpPr txBox="1">
              <a:spLocks noChangeArrowheads="1"/>
            </p:cNvSpPr>
            <p:nvPr/>
          </p:nvSpPr>
          <p:spPr bwMode="auto">
            <a:xfrm>
              <a:off x="1486" y="2884"/>
              <a:ext cx="6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1882" tIns="50941" rIns="101882" bIns="50941">
              <a:spAutoFit/>
            </a:bodyPr>
            <a:lstStyle/>
            <a:p>
              <a:pPr defTabSz="1019175"/>
              <a:r>
                <a:rPr lang="en-US" sz="1600">
                  <a:cs typeface="Arial" charset="0"/>
                </a:rPr>
                <a:t>Equipment</a:t>
              </a:r>
            </a:p>
          </p:txBody>
        </p:sp>
        <p:sp>
          <p:nvSpPr>
            <p:cNvPr id="23602" name="Text Box 12"/>
            <p:cNvSpPr txBox="1">
              <a:spLocks noChangeArrowheads="1"/>
            </p:cNvSpPr>
            <p:nvPr/>
          </p:nvSpPr>
          <p:spPr bwMode="auto">
            <a:xfrm>
              <a:off x="1486" y="3007"/>
              <a:ext cx="53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1882" tIns="50941" rIns="101882" bIns="50941">
              <a:spAutoFit/>
            </a:bodyPr>
            <a:lstStyle/>
            <a:p>
              <a:pPr defTabSz="1019175"/>
              <a:r>
                <a:rPr lang="en-US" sz="1600">
                  <a:cs typeface="Arial" charset="0"/>
                </a:rPr>
                <a:t>Material</a:t>
              </a:r>
            </a:p>
          </p:txBody>
        </p:sp>
        <p:sp>
          <p:nvSpPr>
            <p:cNvPr id="23603" name="Line 13"/>
            <p:cNvSpPr>
              <a:spLocks noChangeShapeType="1"/>
            </p:cNvSpPr>
            <p:nvPr/>
          </p:nvSpPr>
          <p:spPr bwMode="auto">
            <a:xfrm>
              <a:off x="1344" y="3213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604" name="Text Box 14"/>
            <p:cNvSpPr txBox="1">
              <a:spLocks noChangeArrowheads="1"/>
            </p:cNvSpPr>
            <p:nvPr/>
          </p:nvSpPr>
          <p:spPr bwMode="auto">
            <a:xfrm>
              <a:off x="1486" y="2772"/>
              <a:ext cx="6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1882" tIns="50941" rIns="101882" bIns="50941">
              <a:spAutoFit/>
            </a:bodyPr>
            <a:lstStyle/>
            <a:p>
              <a:pPr defTabSz="1019175"/>
              <a:r>
                <a:rPr lang="en-US" sz="1600">
                  <a:cs typeface="Arial" charset="0"/>
                </a:rPr>
                <a:t>Personnel</a:t>
              </a:r>
            </a:p>
          </p:txBody>
        </p:sp>
      </p:grpSp>
      <p:sp>
        <p:nvSpPr>
          <p:cNvPr id="23560" name="Rectangle 15"/>
          <p:cNvSpPr>
            <a:spLocks noChangeArrowheads="1"/>
          </p:cNvSpPr>
          <p:nvPr/>
        </p:nvSpPr>
        <p:spPr bwMode="auto">
          <a:xfrm>
            <a:off x="6448425" y="1885950"/>
            <a:ext cx="1012825" cy="1036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0941" tIns="50941" rIns="50941" bIns="50941"/>
          <a:lstStyle/>
          <a:p>
            <a:pPr defTabSz="1019175"/>
            <a:r>
              <a:rPr lang="en-US" sz="1300" b="1">
                <a:cs typeface="Arial" charset="0"/>
              </a:rPr>
              <a:t>Bobinage</a:t>
            </a:r>
          </a:p>
        </p:txBody>
      </p:sp>
      <p:grpSp>
        <p:nvGrpSpPr>
          <p:cNvPr id="23561" name="Group 16"/>
          <p:cNvGrpSpPr>
            <a:grpSpLocks/>
          </p:cNvGrpSpPr>
          <p:nvPr/>
        </p:nvGrpSpPr>
        <p:grpSpPr bwMode="auto">
          <a:xfrm>
            <a:off x="3832225" y="3870325"/>
            <a:ext cx="1095375" cy="1235075"/>
            <a:chOff x="1262" y="736"/>
            <a:chExt cx="690" cy="778"/>
          </a:xfrm>
        </p:grpSpPr>
        <p:pic>
          <p:nvPicPr>
            <p:cNvPr id="23594" name="Picture 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736"/>
              <a:ext cx="624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95" name="Text Box 18"/>
            <p:cNvSpPr txBox="1">
              <a:spLocks noChangeArrowheads="1"/>
            </p:cNvSpPr>
            <p:nvPr/>
          </p:nvSpPr>
          <p:spPr bwMode="auto">
            <a:xfrm>
              <a:off x="1262" y="1302"/>
              <a:ext cx="6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9" tIns="45715" rIns="91429" bIns="45715">
              <a:spAutoFit/>
            </a:bodyPr>
            <a:lstStyle/>
            <a:p>
              <a:pPr algn="ctr"/>
              <a:r>
                <a:rPr lang="en-US" sz="1600"/>
                <a:t>Personnel</a:t>
              </a:r>
            </a:p>
          </p:txBody>
        </p:sp>
      </p:grpSp>
      <p:grpSp>
        <p:nvGrpSpPr>
          <p:cNvPr id="23562" name="Group 19"/>
          <p:cNvGrpSpPr>
            <a:grpSpLocks/>
          </p:cNvGrpSpPr>
          <p:nvPr/>
        </p:nvGrpSpPr>
        <p:grpSpPr bwMode="auto">
          <a:xfrm>
            <a:off x="3798888" y="5126038"/>
            <a:ext cx="1154112" cy="1350962"/>
            <a:chOff x="1241" y="1504"/>
            <a:chExt cx="727" cy="851"/>
          </a:xfrm>
        </p:grpSpPr>
        <p:pic>
          <p:nvPicPr>
            <p:cNvPr id="23592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96" y="1504"/>
              <a:ext cx="67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93" name="Text Box 21"/>
            <p:cNvSpPr txBox="1">
              <a:spLocks noChangeArrowheads="1"/>
            </p:cNvSpPr>
            <p:nvPr/>
          </p:nvSpPr>
          <p:spPr bwMode="auto">
            <a:xfrm>
              <a:off x="1241" y="2143"/>
              <a:ext cx="72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9" tIns="45715" rIns="91429" bIns="45715">
              <a:spAutoFit/>
            </a:bodyPr>
            <a:lstStyle/>
            <a:p>
              <a:pPr algn="ctr" defTabSz="1019175"/>
              <a:r>
                <a:rPr lang="en-US" sz="1600"/>
                <a:t>Equipment</a:t>
              </a:r>
            </a:p>
          </p:txBody>
        </p:sp>
      </p:grpSp>
      <p:sp>
        <p:nvSpPr>
          <p:cNvPr id="23563" name="Text Box 22"/>
          <p:cNvSpPr txBox="1">
            <a:spLocks noChangeArrowheads="1"/>
          </p:cNvSpPr>
          <p:nvPr/>
        </p:nvSpPr>
        <p:spPr bwMode="auto">
          <a:xfrm>
            <a:off x="3581400" y="2179638"/>
            <a:ext cx="10985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pPr algn="ctr" defTabSz="1019175"/>
            <a:r>
              <a:rPr lang="en-US" sz="1600"/>
              <a:t>Segments</a:t>
            </a:r>
          </a:p>
        </p:txBody>
      </p:sp>
      <p:sp>
        <p:nvSpPr>
          <p:cNvPr id="23564" name="AutoShape 23" descr="Granit"/>
          <p:cNvSpPr>
            <a:spLocks noChangeArrowheads="1"/>
          </p:cNvSpPr>
          <p:nvPr/>
        </p:nvSpPr>
        <p:spPr bwMode="auto">
          <a:xfrm>
            <a:off x="6151563" y="1570038"/>
            <a:ext cx="304800" cy="304800"/>
          </a:xfrm>
          <a:prstGeom prst="can">
            <a:avLst>
              <a:gd name="adj" fmla="val 25000"/>
            </a:avLst>
          </a:prstGeom>
          <a:blipFill dpi="0" rotWithShape="0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565" name="AutoShape 24" descr="Marbre blanc"/>
          <p:cNvSpPr>
            <a:spLocks noChangeArrowheads="1"/>
          </p:cNvSpPr>
          <p:nvPr/>
        </p:nvSpPr>
        <p:spPr bwMode="auto">
          <a:xfrm>
            <a:off x="7523163" y="1570038"/>
            <a:ext cx="304800" cy="304800"/>
          </a:xfrm>
          <a:prstGeom prst="can">
            <a:avLst>
              <a:gd name="adj" fmla="val 25000"/>
            </a:avLst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566" name="AutoShape 25" descr="Marbre blanc"/>
          <p:cNvSpPr>
            <a:spLocks noChangeArrowheads="1"/>
          </p:cNvSpPr>
          <p:nvPr/>
        </p:nvSpPr>
        <p:spPr bwMode="auto">
          <a:xfrm>
            <a:off x="6562725" y="2301875"/>
            <a:ext cx="304800" cy="304800"/>
          </a:xfrm>
          <a:prstGeom prst="can">
            <a:avLst>
              <a:gd name="adj" fmla="val 25000"/>
            </a:avLst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567" name="AutoShape 26" descr="Marbre blanc"/>
          <p:cNvSpPr>
            <a:spLocks noChangeArrowheads="1"/>
          </p:cNvSpPr>
          <p:nvPr/>
        </p:nvSpPr>
        <p:spPr bwMode="auto">
          <a:xfrm>
            <a:off x="6715125" y="2454275"/>
            <a:ext cx="152400" cy="304800"/>
          </a:xfrm>
          <a:prstGeom prst="can">
            <a:avLst>
              <a:gd name="adj" fmla="val 50000"/>
            </a:avLst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568" name="AutoShape 27" descr="Marbre blanc"/>
          <p:cNvSpPr>
            <a:spLocks noChangeArrowheads="1"/>
          </p:cNvSpPr>
          <p:nvPr/>
        </p:nvSpPr>
        <p:spPr bwMode="auto">
          <a:xfrm>
            <a:off x="7019925" y="2378075"/>
            <a:ext cx="304800" cy="152400"/>
          </a:xfrm>
          <a:prstGeom prst="can">
            <a:avLst>
              <a:gd name="adj" fmla="val 25000"/>
            </a:avLst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23569" name="Picture 28" descr="BD10480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84538" y="1119188"/>
            <a:ext cx="1820862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70" name="Group 29"/>
          <p:cNvGrpSpPr>
            <a:grpSpLocks/>
          </p:cNvGrpSpPr>
          <p:nvPr/>
        </p:nvGrpSpPr>
        <p:grpSpPr bwMode="auto">
          <a:xfrm>
            <a:off x="3892550" y="2417763"/>
            <a:ext cx="1212850" cy="1468437"/>
            <a:chOff x="1300" y="2259"/>
            <a:chExt cx="764" cy="925"/>
          </a:xfrm>
        </p:grpSpPr>
        <p:sp>
          <p:nvSpPr>
            <p:cNvPr id="23590" name="Rectangle 30"/>
            <p:cNvSpPr>
              <a:spLocks noChangeArrowheads="1"/>
            </p:cNvSpPr>
            <p:nvPr/>
          </p:nvSpPr>
          <p:spPr bwMode="auto">
            <a:xfrm>
              <a:off x="1368" y="2972"/>
              <a:ext cx="57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9" tIns="45715" rIns="91429" bIns="45715">
              <a:spAutoFit/>
            </a:bodyPr>
            <a:lstStyle/>
            <a:p>
              <a:pPr algn="ctr" defTabSz="1019175"/>
              <a:r>
                <a:rPr lang="en-US" sz="1600"/>
                <a:t>material</a:t>
              </a:r>
            </a:p>
          </p:txBody>
        </p:sp>
        <p:pic>
          <p:nvPicPr>
            <p:cNvPr id="23591" name="Picture 31" descr="BD10484_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00" y="2259"/>
              <a:ext cx="764" cy="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71" name="Group 32"/>
          <p:cNvGrpSpPr>
            <a:grpSpLocks/>
          </p:cNvGrpSpPr>
          <p:nvPr/>
        </p:nvGrpSpPr>
        <p:grpSpPr bwMode="auto">
          <a:xfrm flipH="1">
            <a:off x="107950" y="3429000"/>
            <a:ext cx="2590800" cy="2697163"/>
            <a:chOff x="2256" y="2352"/>
            <a:chExt cx="1632" cy="1699"/>
          </a:xfrm>
        </p:grpSpPr>
        <p:sp>
          <p:nvSpPr>
            <p:cNvPr id="23577" name="Rectangle 33"/>
            <p:cNvSpPr>
              <a:spLocks noChangeArrowheads="1"/>
            </p:cNvSpPr>
            <p:nvPr/>
          </p:nvSpPr>
          <p:spPr bwMode="auto">
            <a:xfrm flipH="1">
              <a:off x="2256" y="2352"/>
              <a:ext cx="648" cy="26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Cellule Process</a:t>
              </a:r>
            </a:p>
          </p:txBody>
        </p:sp>
        <p:sp>
          <p:nvSpPr>
            <p:cNvPr id="23578" name="Rectangle 34"/>
            <p:cNvSpPr>
              <a:spLocks noChangeArrowheads="1"/>
            </p:cNvSpPr>
            <p:nvPr/>
          </p:nvSpPr>
          <p:spPr bwMode="auto">
            <a:xfrm flipH="1">
              <a:off x="2256" y="2606"/>
              <a:ext cx="648" cy="111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Unité</a:t>
              </a:r>
              <a:endParaRPr lang="fr-FR" sz="1400"/>
            </a:p>
          </p:txBody>
        </p:sp>
        <p:sp>
          <p:nvSpPr>
            <p:cNvPr id="23579" name="Rectangle 35"/>
            <p:cNvSpPr>
              <a:spLocks noChangeArrowheads="1"/>
            </p:cNvSpPr>
            <p:nvPr/>
          </p:nvSpPr>
          <p:spPr bwMode="auto">
            <a:xfrm flipH="1">
              <a:off x="2256" y="3513"/>
              <a:ext cx="648" cy="26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Module Équipement</a:t>
              </a:r>
            </a:p>
          </p:txBody>
        </p:sp>
        <p:sp>
          <p:nvSpPr>
            <p:cNvPr id="23580" name="Rectangle 36"/>
            <p:cNvSpPr>
              <a:spLocks noChangeArrowheads="1"/>
            </p:cNvSpPr>
            <p:nvPr/>
          </p:nvSpPr>
          <p:spPr bwMode="auto">
            <a:xfrm flipH="1">
              <a:off x="3242" y="2355"/>
              <a:ext cx="646" cy="26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Procédure</a:t>
              </a:r>
              <a:endParaRPr lang="fr-FR" sz="1400"/>
            </a:p>
          </p:txBody>
        </p:sp>
        <p:sp>
          <p:nvSpPr>
            <p:cNvPr id="23581" name="Rectangle 37"/>
            <p:cNvSpPr>
              <a:spLocks noChangeArrowheads="1"/>
            </p:cNvSpPr>
            <p:nvPr/>
          </p:nvSpPr>
          <p:spPr bwMode="auto">
            <a:xfrm flipH="1">
              <a:off x="3242" y="2609"/>
              <a:ext cx="646" cy="26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Procédure d’Unité</a:t>
              </a:r>
            </a:p>
          </p:txBody>
        </p:sp>
        <p:sp>
          <p:nvSpPr>
            <p:cNvPr id="23582" name="Rectangle 38"/>
            <p:cNvSpPr>
              <a:spLocks noChangeArrowheads="1"/>
            </p:cNvSpPr>
            <p:nvPr/>
          </p:nvSpPr>
          <p:spPr bwMode="auto">
            <a:xfrm flipH="1">
              <a:off x="3242" y="2867"/>
              <a:ext cx="646" cy="26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Opération</a:t>
              </a:r>
              <a:endParaRPr lang="fr-FR" sz="1400"/>
            </a:p>
          </p:txBody>
        </p:sp>
        <p:sp>
          <p:nvSpPr>
            <p:cNvPr id="23583" name="Rectangle 39"/>
            <p:cNvSpPr>
              <a:spLocks noChangeArrowheads="1"/>
            </p:cNvSpPr>
            <p:nvPr/>
          </p:nvSpPr>
          <p:spPr bwMode="auto">
            <a:xfrm flipH="1">
              <a:off x="3242" y="3125"/>
              <a:ext cx="645" cy="65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Phase</a:t>
              </a:r>
              <a:endParaRPr lang="fr-FR" sz="1400"/>
            </a:p>
          </p:txBody>
        </p:sp>
        <p:sp>
          <p:nvSpPr>
            <p:cNvPr id="23584" name="AutoShape 40"/>
            <p:cNvSpPr>
              <a:spLocks noChangeArrowheads="1"/>
            </p:cNvSpPr>
            <p:nvPr/>
          </p:nvSpPr>
          <p:spPr bwMode="auto">
            <a:xfrm flipH="1">
              <a:off x="2905" y="2398"/>
              <a:ext cx="345" cy="187"/>
            </a:xfrm>
            <a:prstGeom prst="rightArrow">
              <a:avLst>
                <a:gd name="adj1" fmla="val 50000"/>
                <a:gd name="adj2" fmla="val 46123"/>
              </a:avLst>
            </a:prstGeom>
            <a:gradFill rotWithShape="0">
              <a:gsLst>
                <a:gs pos="0">
                  <a:srgbClr val="00FF00"/>
                </a:gs>
                <a:gs pos="100000">
                  <a:srgbClr val="00FF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85" name="AutoShape 41"/>
            <p:cNvSpPr>
              <a:spLocks noChangeArrowheads="1"/>
            </p:cNvSpPr>
            <p:nvPr/>
          </p:nvSpPr>
          <p:spPr bwMode="auto">
            <a:xfrm flipH="1">
              <a:off x="2905" y="2657"/>
              <a:ext cx="345" cy="187"/>
            </a:xfrm>
            <a:prstGeom prst="rightArrow">
              <a:avLst>
                <a:gd name="adj1" fmla="val 50000"/>
                <a:gd name="adj2" fmla="val 46123"/>
              </a:avLst>
            </a:prstGeom>
            <a:gradFill rotWithShape="0">
              <a:gsLst>
                <a:gs pos="0">
                  <a:srgbClr val="00FF00"/>
                </a:gs>
                <a:gs pos="100000">
                  <a:srgbClr val="00FF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86" name="AutoShape 42"/>
            <p:cNvSpPr>
              <a:spLocks noChangeArrowheads="1"/>
            </p:cNvSpPr>
            <p:nvPr/>
          </p:nvSpPr>
          <p:spPr bwMode="auto">
            <a:xfrm rot="1443495" flipH="1">
              <a:off x="2894" y="3177"/>
              <a:ext cx="372" cy="186"/>
            </a:xfrm>
            <a:prstGeom prst="rightArrow">
              <a:avLst>
                <a:gd name="adj1" fmla="val 50000"/>
                <a:gd name="adj2" fmla="val 50000"/>
              </a:avLst>
            </a:prstGeom>
            <a:gradFill rotWithShape="0">
              <a:gsLst>
                <a:gs pos="0">
                  <a:srgbClr val="00FF00"/>
                </a:gs>
                <a:gs pos="100000">
                  <a:srgbClr val="00FF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87" name="AutoShape 43"/>
            <p:cNvSpPr>
              <a:spLocks noChangeArrowheads="1"/>
            </p:cNvSpPr>
            <p:nvPr/>
          </p:nvSpPr>
          <p:spPr bwMode="auto">
            <a:xfrm rot="19631537" flipH="1">
              <a:off x="2866" y="3433"/>
              <a:ext cx="403" cy="186"/>
            </a:xfrm>
            <a:prstGeom prst="rightArrow">
              <a:avLst>
                <a:gd name="adj1" fmla="val 50000"/>
                <a:gd name="adj2" fmla="val 54167"/>
              </a:avLst>
            </a:prstGeom>
            <a:gradFill rotWithShape="0">
              <a:gsLst>
                <a:gs pos="0">
                  <a:srgbClr val="00FF00"/>
                </a:gs>
                <a:gs pos="100000">
                  <a:srgbClr val="00FF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88" name="AutoShape 44"/>
            <p:cNvSpPr>
              <a:spLocks noChangeArrowheads="1"/>
            </p:cNvSpPr>
            <p:nvPr/>
          </p:nvSpPr>
          <p:spPr bwMode="auto">
            <a:xfrm flipH="1">
              <a:off x="2905" y="2912"/>
              <a:ext cx="345" cy="186"/>
            </a:xfrm>
            <a:prstGeom prst="rightArrow">
              <a:avLst>
                <a:gd name="adj1" fmla="val 50000"/>
                <a:gd name="adj2" fmla="val 46371"/>
              </a:avLst>
            </a:prstGeom>
            <a:gradFill rotWithShape="0">
              <a:gsLst>
                <a:gs pos="0">
                  <a:srgbClr val="00FF00"/>
                </a:gs>
                <a:gs pos="100000">
                  <a:srgbClr val="00FF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589" name="Rectangle 45"/>
            <p:cNvSpPr>
              <a:spLocks noChangeArrowheads="1"/>
            </p:cNvSpPr>
            <p:nvPr/>
          </p:nvSpPr>
          <p:spPr bwMode="auto">
            <a:xfrm flipH="1">
              <a:off x="2256" y="3783"/>
              <a:ext cx="648" cy="268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1" hangingPunct="1"/>
              <a:r>
                <a:rPr lang="fr-FR" sz="1400">
                  <a:cs typeface="Arial" charset="0"/>
                </a:rPr>
                <a:t>Module de Contrôle</a:t>
              </a:r>
            </a:p>
          </p:txBody>
        </p:sp>
      </p:grpSp>
      <p:cxnSp>
        <p:nvCxnSpPr>
          <p:cNvPr id="23572" name="AutoShape 46"/>
          <p:cNvCxnSpPr>
            <a:cxnSpLocks noChangeShapeType="1"/>
          </p:cNvCxnSpPr>
          <p:nvPr/>
        </p:nvCxnSpPr>
        <p:spPr bwMode="auto">
          <a:xfrm rot="10800000">
            <a:off x="3284538" y="1665288"/>
            <a:ext cx="601662" cy="2700337"/>
          </a:xfrm>
          <a:prstGeom prst="curvedConnector3">
            <a:avLst>
              <a:gd name="adj1" fmla="val 137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3" name="AutoShape 47"/>
          <p:cNvCxnSpPr>
            <a:cxnSpLocks noChangeShapeType="1"/>
          </p:cNvCxnSpPr>
          <p:nvPr/>
        </p:nvCxnSpPr>
        <p:spPr bwMode="auto">
          <a:xfrm rot="10800000">
            <a:off x="3284538" y="1665288"/>
            <a:ext cx="601662" cy="3994150"/>
          </a:xfrm>
          <a:prstGeom prst="curvedConnector3">
            <a:avLst>
              <a:gd name="adj1" fmla="val 137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4" name="AutoShape 48"/>
          <p:cNvCxnSpPr>
            <a:cxnSpLocks noChangeShapeType="1"/>
          </p:cNvCxnSpPr>
          <p:nvPr/>
        </p:nvCxnSpPr>
        <p:spPr bwMode="auto">
          <a:xfrm rot="10800000">
            <a:off x="3284538" y="1665288"/>
            <a:ext cx="608012" cy="1350962"/>
          </a:xfrm>
          <a:prstGeom prst="curvedConnector3">
            <a:avLst>
              <a:gd name="adj1" fmla="val 13759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5" name="AutoShape 49"/>
          <p:cNvCxnSpPr>
            <a:cxnSpLocks noChangeShapeType="1"/>
            <a:stCxn id="23578" idx="3"/>
          </p:cNvCxnSpPr>
          <p:nvPr/>
        </p:nvCxnSpPr>
        <p:spPr bwMode="auto">
          <a:xfrm>
            <a:off x="2698750" y="4714875"/>
            <a:ext cx="1187450" cy="9445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76" name="Text Box 50"/>
          <p:cNvSpPr txBox="1">
            <a:spLocks noChangeArrowheads="1"/>
          </p:cNvSpPr>
          <p:nvPr/>
        </p:nvSpPr>
        <p:spPr bwMode="auto">
          <a:xfrm>
            <a:off x="5148263" y="4076700"/>
            <a:ext cx="3887787" cy="2016125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>
                <a:latin typeface="Arial Narrow" pitchFamily="34" charset="0"/>
              </a:rPr>
              <a:t>ISA88 defines Equipment and Recipe Procedural Elements that are related to Equipment entities.</a:t>
            </a:r>
          </a:p>
          <a:p>
            <a:r>
              <a:rPr lang="en-GB" sz="1800">
                <a:latin typeface="Arial Narrow" pitchFamily="34" charset="0"/>
              </a:rPr>
              <a:t>EPE and RPE are inherited by the segment through the Equipment entities it encompasses. They constitute the behavioural aspects of the 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27" name="Group 80"/>
          <p:cNvGrpSpPr>
            <a:grpSpLocks/>
          </p:cNvGrpSpPr>
          <p:nvPr/>
        </p:nvGrpSpPr>
        <p:grpSpPr bwMode="auto">
          <a:xfrm>
            <a:off x="1814545" y="3903669"/>
            <a:ext cx="865188" cy="638175"/>
            <a:chOff x="48" y="2467"/>
            <a:chExt cx="545" cy="402"/>
          </a:xfrm>
        </p:grpSpPr>
        <p:sp>
          <p:nvSpPr>
            <p:cNvPr id="24663" name="Rectangle 52"/>
            <p:cNvSpPr>
              <a:spLocks noChangeArrowheads="1"/>
            </p:cNvSpPr>
            <p:nvPr/>
          </p:nvSpPr>
          <p:spPr bwMode="auto">
            <a:xfrm>
              <a:off x="432" y="2625"/>
              <a:ext cx="159" cy="159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661" name="AutoShape 43"/>
            <p:cNvSpPr>
              <a:spLocks noChangeArrowheads="1"/>
            </p:cNvSpPr>
            <p:nvPr/>
          </p:nvSpPr>
          <p:spPr bwMode="auto">
            <a:xfrm>
              <a:off x="275" y="2779"/>
              <a:ext cx="91" cy="90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662" name="Rectangle 51"/>
            <p:cNvSpPr>
              <a:spLocks noChangeArrowheads="1"/>
            </p:cNvSpPr>
            <p:nvPr/>
          </p:nvSpPr>
          <p:spPr bwMode="auto">
            <a:xfrm>
              <a:off x="48" y="2467"/>
              <a:ext cx="545" cy="31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GB" sz="1400" dirty="0"/>
                <a:t>EPE</a:t>
              </a:r>
            </a:p>
            <a:p>
              <a:pPr algn="ctr" eaLnBrk="1" hangingPunct="1"/>
              <a:r>
                <a:rPr lang="en-GB" sz="1400" dirty="0" smtClean="0"/>
                <a:t>Service</a:t>
              </a:r>
              <a:endParaRPr lang="en-GB" sz="1400" dirty="0"/>
            </a:p>
          </p:txBody>
        </p:sp>
      </p:grp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 segment</a:t>
            </a:r>
          </a:p>
        </p:txBody>
      </p:sp>
      <p:sp>
        <p:nvSpPr>
          <p:cNvPr id="24579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4580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C7800FF-ED73-4572-A0F5-78CF02A68F2A}" type="slidenum">
              <a:rPr lang="en-GB"/>
              <a:pPr/>
              <a:t>22</a:t>
            </a:fld>
            <a:endParaRPr lang="en-GB"/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3235357" y="1219200"/>
            <a:ext cx="1209675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 dirty="0" smtClean="0"/>
              <a:t>Operation</a:t>
            </a:r>
            <a:endParaRPr lang="en-GB" sz="1400" dirty="0"/>
          </a:p>
          <a:p>
            <a:pPr algn="ctr" eaLnBrk="1" hangingPunct="1"/>
            <a:r>
              <a:rPr lang="en-GB" sz="1400" dirty="0"/>
              <a:t>Segment</a:t>
            </a:r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1920907" y="2359025"/>
            <a:ext cx="865187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Resource</a:t>
            </a:r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-28638" y="3903669"/>
            <a:ext cx="865187" cy="5032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IT Asset</a:t>
            </a:r>
          </a:p>
        </p:txBody>
      </p:sp>
      <p:sp>
        <p:nvSpPr>
          <p:cNvPr id="24585" name="Rectangle 7"/>
          <p:cNvSpPr>
            <a:spLocks noChangeArrowheads="1"/>
          </p:cNvSpPr>
          <p:nvPr/>
        </p:nvSpPr>
        <p:spPr bwMode="auto">
          <a:xfrm>
            <a:off x="6481800" y="1219200"/>
            <a:ext cx="865188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Process</a:t>
            </a:r>
          </a:p>
          <a:p>
            <a:pPr algn="ctr" eaLnBrk="1" hangingPunct="1"/>
            <a:r>
              <a:rPr lang="en-GB" sz="1400"/>
              <a:t>Element</a:t>
            </a:r>
          </a:p>
        </p:txBody>
      </p:sp>
      <p:cxnSp>
        <p:nvCxnSpPr>
          <p:cNvPr id="24587" name="AutoShape 9"/>
          <p:cNvCxnSpPr>
            <a:cxnSpLocks noChangeShapeType="1"/>
            <a:stCxn id="24582" idx="2"/>
            <a:endCxn id="24636" idx="0"/>
          </p:cNvCxnSpPr>
          <p:nvPr/>
        </p:nvCxnSpPr>
        <p:spPr bwMode="auto">
          <a:xfrm rot="16200000" flipH="1">
            <a:off x="3586189" y="1629574"/>
            <a:ext cx="1041406" cy="35067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88" name="AutoShape 10"/>
          <p:cNvCxnSpPr>
            <a:cxnSpLocks noChangeShapeType="1"/>
            <a:stCxn id="24662" idx="1"/>
            <a:endCxn id="24584" idx="3"/>
          </p:cNvCxnSpPr>
          <p:nvPr/>
        </p:nvCxnSpPr>
        <p:spPr bwMode="auto">
          <a:xfrm rot="10800000">
            <a:off x="836549" y="4155288"/>
            <a:ext cx="977996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89" name="AutoShape 11"/>
          <p:cNvCxnSpPr>
            <a:cxnSpLocks noChangeShapeType="1"/>
            <a:stCxn id="24581" idx="2"/>
            <a:endCxn id="24582" idx="0"/>
          </p:cNvCxnSpPr>
          <p:nvPr/>
        </p:nvCxnSpPr>
        <p:spPr bwMode="auto">
          <a:xfrm rot="5400000">
            <a:off x="2778950" y="1297782"/>
            <a:ext cx="636587" cy="1485900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90" name="AutoShape 12"/>
          <p:cNvCxnSpPr>
            <a:cxnSpLocks noChangeShapeType="1"/>
            <a:stCxn id="24582" idx="2"/>
            <a:endCxn id="97" idx="0"/>
          </p:cNvCxnSpPr>
          <p:nvPr/>
        </p:nvCxnSpPr>
        <p:spPr bwMode="auto">
          <a:xfrm rot="16200000" flipH="1">
            <a:off x="1918889" y="3296874"/>
            <a:ext cx="1041406" cy="1721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4591" name="AutoShape 13"/>
          <p:cNvSpPr>
            <a:spLocks noChangeArrowheads="1"/>
          </p:cNvSpPr>
          <p:nvPr/>
        </p:nvSpPr>
        <p:spPr bwMode="auto">
          <a:xfrm>
            <a:off x="2281269" y="2863850"/>
            <a:ext cx="144463" cy="142875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24592" name="AutoShape 14"/>
          <p:cNvCxnSpPr>
            <a:cxnSpLocks noChangeShapeType="1"/>
            <a:stCxn id="24585" idx="1"/>
            <a:endCxn id="24581" idx="3"/>
          </p:cNvCxnSpPr>
          <p:nvPr/>
        </p:nvCxnSpPr>
        <p:spPr bwMode="auto">
          <a:xfrm rot="10800000">
            <a:off x="4445032" y="1470819"/>
            <a:ext cx="203676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4594" name="Text Box 16"/>
          <p:cNvSpPr txBox="1">
            <a:spLocks noChangeArrowheads="1"/>
          </p:cNvSpPr>
          <p:nvPr/>
        </p:nvSpPr>
        <p:spPr bwMode="auto">
          <a:xfrm>
            <a:off x="5427690" y="3667125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0..n</a:t>
            </a:r>
          </a:p>
        </p:txBody>
      </p:sp>
      <p:sp>
        <p:nvSpPr>
          <p:cNvPr id="24596" name="Text Box 18"/>
          <p:cNvSpPr txBox="1">
            <a:spLocks noChangeArrowheads="1"/>
          </p:cNvSpPr>
          <p:nvPr/>
        </p:nvSpPr>
        <p:spPr bwMode="auto">
          <a:xfrm>
            <a:off x="2316194" y="20828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0…1</a:t>
            </a:r>
          </a:p>
        </p:txBody>
      </p:sp>
      <p:sp>
        <p:nvSpPr>
          <p:cNvPr id="24597" name="Text Box 19"/>
          <p:cNvSpPr txBox="1">
            <a:spLocks noChangeArrowheads="1"/>
          </p:cNvSpPr>
          <p:nvPr/>
        </p:nvSpPr>
        <p:spPr bwMode="auto">
          <a:xfrm>
            <a:off x="2195545" y="3687763"/>
            <a:ext cx="504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sp>
        <p:nvSpPr>
          <p:cNvPr id="24598" name="Text Box 20"/>
          <p:cNvSpPr txBox="1">
            <a:spLocks noChangeArrowheads="1"/>
          </p:cNvSpPr>
          <p:nvPr/>
        </p:nvSpPr>
        <p:spPr bwMode="auto">
          <a:xfrm>
            <a:off x="4422807" y="12192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sp>
        <p:nvSpPr>
          <p:cNvPr id="24599" name="Text Box 21"/>
          <p:cNvSpPr txBox="1">
            <a:spLocks noChangeArrowheads="1"/>
          </p:cNvSpPr>
          <p:nvPr/>
        </p:nvSpPr>
        <p:spPr bwMode="auto">
          <a:xfrm>
            <a:off x="5922981" y="12192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0…n</a:t>
            </a:r>
          </a:p>
        </p:txBody>
      </p:sp>
      <p:sp>
        <p:nvSpPr>
          <p:cNvPr id="24603" name="Rectangle 25"/>
          <p:cNvSpPr>
            <a:spLocks noChangeArrowheads="1"/>
          </p:cNvSpPr>
          <p:nvPr/>
        </p:nvSpPr>
        <p:spPr bwMode="auto">
          <a:xfrm>
            <a:off x="3633786" y="5180013"/>
            <a:ext cx="865188" cy="5032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Data</a:t>
            </a:r>
          </a:p>
          <a:p>
            <a:pPr algn="ctr" eaLnBrk="1" hangingPunct="1"/>
            <a:r>
              <a:rPr lang="en-GB" sz="1400"/>
              <a:t>Parameter</a:t>
            </a:r>
          </a:p>
        </p:txBody>
      </p:sp>
      <p:sp>
        <p:nvSpPr>
          <p:cNvPr id="24607" name="Text Box 29"/>
          <p:cNvSpPr txBox="1">
            <a:spLocks noChangeArrowheads="1"/>
          </p:cNvSpPr>
          <p:nvPr/>
        </p:nvSpPr>
        <p:spPr bwMode="auto">
          <a:xfrm>
            <a:off x="2209833" y="49276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cxnSp>
        <p:nvCxnSpPr>
          <p:cNvPr id="24608" name="AutoShape 30"/>
          <p:cNvCxnSpPr>
            <a:cxnSpLocks noChangeShapeType="1"/>
            <a:stCxn id="24609" idx="2"/>
            <a:endCxn id="24603" idx="0"/>
          </p:cNvCxnSpPr>
          <p:nvPr/>
        </p:nvCxnSpPr>
        <p:spPr bwMode="auto">
          <a:xfrm rot="5400000">
            <a:off x="3679827" y="4793459"/>
            <a:ext cx="773107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4609" name="Rectangle 31"/>
          <p:cNvSpPr>
            <a:spLocks noChangeArrowheads="1"/>
          </p:cNvSpPr>
          <p:nvPr/>
        </p:nvSpPr>
        <p:spPr bwMode="auto">
          <a:xfrm>
            <a:off x="3633786" y="3903669"/>
            <a:ext cx="865188" cy="5032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 dirty="0" smtClean="0"/>
              <a:t>RPE</a:t>
            </a:r>
          </a:p>
          <a:p>
            <a:pPr algn="ctr" eaLnBrk="1" hangingPunct="1"/>
            <a:r>
              <a:rPr lang="en-GB" sz="1400" dirty="0" smtClean="0"/>
              <a:t>SOP</a:t>
            </a:r>
            <a:endParaRPr lang="en-GB" sz="1400" dirty="0"/>
          </a:p>
        </p:txBody>
      </p:sp>
      <p:sp>
        <p:nvSpPr>
          <p:cNvPr id="24610" name="Rectangle 32"/>
          <p:cNvSpPr>
            <a:spLocks noChangeArrowheads="1"/>
          </p:cNvSpPr>
          <p:nvPr/>
        </p:nvSpPr>
        <p:spPr bwMode="auto">
          <a:xfrm>
            <a:off x="750919" y="1219200"/>
            <a:ext cx="865188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Location</a:t>
            </a:r>
          </a:p>
        </p:txBody>
      </p:sp>
      <p:cxnSp>
        <p:nvCxnSpPr>
          <p:cNvPr id="24611" name="AutoShape 33"/>
          <p:cNvCxnSpPr>
            <a:cxnSpLocks noChangeShapeType="1"/>
            <a:stCxn id="24581" idx="1"/>
            <a:endCxn id="24610" idx="3"/>
          </p:cNvCxnSpPr>
          <p:nvPr/>
        </p:nvCxnSpPr>
        <p:spPr bwMode="auto">
          <a:xfrm rot="10800000">
            <a:off x="1616107" y="1471613"/>
            <a:ext cx="1619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4612" name="Text Box 34"/>
          <p:cNvSpPr txBox="1">
            <a:spLocks noChangeArrowheads="1"/>
          </p:cNvSpPr>
          <p:nvPr/>
        </p:nvSpPr>
        <p:spPr bwMode="auto">
          <a:xfrm>
            <a:off x="1614519" y="12192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1…1</a:t>
            </a:r>
          </a:p>
        </p:txBody>
      </p:sp>
      <p:sp>
        <p:nvSpPr>
          <p:cNvPr id="24613" name="Text Box 35"/>
          <p:cNvSpPr txBox="1">
            <a:spLocks noChangeArrowheads="1"/>
          </p:cNvSpPr>
          <p:nvPr/>
        </p:nvSpPr>
        <p:spPr bwMode="auto">
          <a:xfrm>
            <a:off x="2727357" y="12192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cxnSp>
        <p:nvCxnSpPr>
          <p:cNvPr id="24614" name="AutoShape 36"/>
          <p:cNvCxnSpPr>
            <a:cxnSpLocks noChangeShapeType="1"/>
            <a:stCxn id="24582" idx="2"/>
            <a:endCxn id="24609" idx="0"/>
          </p:cNvCxnSpPr>
          <p:nvPr/>
        </p:nvCxnSpPr>
        <p:spPr bwMode="auto">
          <a:xfrm rot="16200000" flipH="1">
            <a:off x="2689237" y="2526526"/>
            <a:ext cx="1041406" cy="171287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615" name="AutoShape 37"/>
          <p:cNvCxnSpPr>
            <a:cxnSpLocks noChangeShapeType="1"/>
            <a:stCxn id="24609" idx="1"/>
          </p:cNvCxnSpPr>
          <p:nvPr/>
        </p:nvCxnSpPr>
        <p:spPr bwMode="auto">
          <a:xfrm rot="10800000">
            <a:off x="2679734" y="4155288"/>
            <a:ext cx="95405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4616" name="Text Box 38"/>
          <p:cNvSpPr txBox="1">
            <a:spLocks noChangeArrowheads="1"/>
          </p:cNvSpPr>
          <p:nvPr/>
        </p:nvSpPr>
        <p:spPr bwMode="auto">
          <a:xfrm>
            <a:off x="3975136" y="3687763"/>
            <a:ext cx="504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sp>
        <p:nvSpPr>
          <p:cNvPr id="24617" name="Text Box 39"/>
          <p:cNvSpPr txBox="1">
            <a:spLocks noChangeArrowheads="1"/>
          </p:cNvSpPr>
          <p:nvPr/>
        </p:nvSpPr>
        <p:spPr bwMode="auto">
          <a:xfrm>
            <a:off x="8566150" y="2082800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0..n</a:t>
            </a:r>
          </a:p>
        </p:txBody>
      </p:sp>
      <p:cxnSp>
        <p:nvCxnSpPr>
          <p:cNvPr id="24618" name="AutoShape 40"/>
          <p:cNvCxnSpPr>
            <a:cxnSpLocks noChangeShapeType="1"/>
            <a:endCxn id="24619" idx="0"/>
          </p:cNvCxnSpPr>
          <p:nvPr/>
        </p:nvCxnSpPr>
        <p:spPr bwMode="auto">
          <a:xfrm rot="5400000">
            <a:off x="1868520" y="4799013"/>
            <a:ext cx="758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4619" name="Rectangle 41"/>
          <p:cNvSpPr>
            <a:spLocks noChangeArrowheads="1"/>
          </p:cNvSpPr>
          <p:nvPr/>
        </p:nvSpPr>
        <p:spPr bwMode="auto">
          <a:xfrm>
            <a:off x="1814545" y="5178425"/>
            <a:ext cx="865188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Data</a:t>
            </a:r>
          </a:p>
          <a:p>
            <a:pPr algn="ctr" eaLnBrk="1" hangingPunct="1"/>
            <a:r>
              <a:rPr lang="en-GB" sz="1400"/>
              <a:t>Parameter</a:t>
            </a:r>
          </a:p>
        </p:txBody>
      </p:sp>
      <p:sp>
        <p:nvSpPr>
          <p:cNvPr id="24620" name="Text Box 42"/>
          <p:cNvSpPr txBox="1">
            <a:spLocks noChangeArrowheads="1"/>
          </p:cNvSpPr>
          <p:nvPr/>
        </p:nvSpPr>
        <p:spPr bwMode="auto">
          <a:xfrm>
            <a:off x="3998949" y="4927600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87882" y="1425575"/>
            <a:ext cx="12223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Corresponds to</a:t>
            </a:r>
          </a:p>
        </p:txBody>
      </p:sp>
      <p:cxnSp>
        <p:nvCxnSpPr>
          <p:cNvPr id="24623" name="AutoShape 47"/>
          <p:cNvCxnSpPr>
            <a:cxnSpLocks noChangeShapeType="1"/>
            <a:stCxn id="24585" idx="1"/>
            <a:endCxn id="24638" idx="0"/>
          </p:cNvCxnSpPr>
          <p:nvPr/>
        </p:nvCxnSpPr>
        <p:spPr bwMode="auto">
          <a:xfrm rot="10800000" flipV="1">
            <a:off x="6166672" y="1470819"/>
            <a:ext cx="315128" cy="2443956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6142065" y="3667125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0..n</a:t>
            </a:r>
          </a:p>
        </p:txBody>
      </p:sp>
      <p:sp>
        <p:nvSpPr>
          <p:cNvPr id="24625" name="Text Box 49"/>
          <p:cNvSpPr txBox="1">
            <a:spLocks noChangeArrowheads="1"/>
          </p:cNvSpPr>
          <p:nvPr/>
        </p:nvSpPr>
        <p:spPr bwMode="auto">
          <a:xfrm rot="-5400000">
            <a:off x="5040330" y="2619375"/>
            <a:ext cx="14176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Is implemented by</a:t>
            </a:r>
          </a:p>
        </p:txBody>
      </p:sp>
      <p:cxnSp>
        <p:nvCxnSpPr>
          <p:cNvPr id="24626" name="AutoShape 50"/>
          <p:cNvCxnSpPr>
            <a:cxnSpLocks noChangeShapeType="1"/>
            <a:stCxn id="24637" idx="2"/>
            <a:endCxn id="97" idx="2"/>
          </p:cNvCxnSpPr>
          <p:nvPr/>
        </p:nvCxnSpPr>
        <p:spPr bwMode="auto">
          <a:xfrm rot="5400000" flipH="1">
            <a:off x="4037416" y="2903120"/>
            <a:ext cx="4749" cy="3028213"/>
          </a:xfrm>
          <a:prstGeom prst="bentConnector3">
            <a:avLst>
              <a:gd name="adj1" fmla="val -4813645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24628" name="Text Box 55"/>
          <p:cNvSpPr txBox="1">
            <a:spLocks noChangeArrowheads="1"/>
          </p:cNvSpPr>
          <p:nvPr/>
        </p:nvSpPr>
        <p:spPr bwMode="auto">
          <a:xfrm>
            <a:off x="2855889" y="4159260"/>
            <a:ext cx="8016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Activates</a:t>
            </a:r>
          </a:p>
        </p:txBody>
      </p:sp>
      <p:sp>
        <p:nvSpPr>
          <p:cNvPr id="24629" name="Text Box 56"/>
          <p:cNvSpPr txBox="1">
            <a:spLocks noChangeArrowheads="1"/>
          </p:cNvSpPr>
          <p:nvPr/>
        </p:nvSpPr>
        <p:spPr bwMode="auto">
          <a:xfrm>
            <a:off x="2498758" y="4432317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0…n</a:t>
            </a:r>
          </a:p>
        </p:txBody>
      </p:sp>
      <p:sp>
        <p:nvSpPr>
          <p:cNvPr id="24630" name="Text Box 57"/>
          <p:cNvSpPr txBox="1">
            <a:spLocks noChangeArrowheads="1"/>
          </p:cNvSpPr>
          <p:nvPr/>
        </p:nvSpPr>
        <p:spPr bwMode="auto">
          <a:xfrm>
            <a:off x="5016513" y="4395804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0…n</a:t>
            </a:r>
          </a:p>
        </p:txBody>
      </p:sp>
      <p:cxnSp>
        <p:nvCxnSpPr>
          <p:cNvPr id="24631" name="AutoShape 59"/>
          <p:cNvCxnSpPr>
            <a:cxnSpLocks noChangeShapeType="1"/>
            <a:stCxn id="24636" idx="1"/>
            <a:endCxn id="24609" idx="3"/>
          </p:cNvCxnSpPr>
          <p:nvPr/>
        </p:nvCxnSpPr>
        <p:spPr bwMode="auto">
          <a:xfrm rot="10800000">
            <a:off x="4498974" y="4155288"/>
            <a:ext cx="9287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4632" name="Text Box 60"/>
          <p:cNvSpPr txBox="1">
            <a:spLocks noChangeArrowheads="1"/>
          </p:cNvSpPr>
          <p:nvPr/>
        </p:nvSpPr>
        <p:spPr bwMode="auto">
          <a:xfrm>
            <a:off x="4608525" y="4159260"/>
            <a:ext cx="876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Is build on</a:t>
            </a:r>
          </a:p>
        </p:txBody>
      </p:sp>
      <p:sp>
        <p:nvSpPr>
          <p:cNvPr id="24633" name="Text Box 61"/>
          <p:cNvSpPr txBox="1">
            <a:spLocks noChangeArrowheads="1"/>
          </p:cNvSpPr>
          <p:nvPr/>
        </p:nvSpPr>
        <p:spPr bwMode="auto">
          <a:xfrm>
            <a:off x="4425948" y="3962400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sp>
        <p:nvSpPr>
          <p:cNvPr id="24634" name="Text Box 62"/>
          <p:cNvSpPr txBox="1">
            <a:spLocks noChangeArrowheads="1"/>
          </p:cNvSpPr>
          <p:nvPr/>
        </p:nvSpPr>
        <p:spPr bwMode="auto">
          <a:xfrm>
            <a:off x="5046675" y="3940182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sp>
        <p:nvSpPr>
          <p:cNvPr id="24635" name="AutoShape 45"/>
          <p:cNvSpPr>
            <a:spLocks noChangeArrowheads="1"/>
          </p:cNvSpPr>
          <p:nvPr/>
        </p:nvSpPr>
        <p:spPr bwMode="auto">
          <a:xfrm>
            <a:off x="3989382" y="4429125"/>
            <a:ext cx="144462" cy="142875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636" name="Rectangle 53"/>
          <p:cNvSpPr>
            <a:spLocks noChangeArrowheads="1"/>
          </p:cNvSpPr>
          <p:nvPr/>
        </p:nvSpPr>
        <p:spPr bwMode="auto">
          <a:xfrm>
            <a:off x="5427690" y="3903669"/>
            <a:ext cx="865188" cy="5032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MRTC</a:t>
            </a:r>
          </a:p>
        </p:txBody>
      </p:sp>
      <p:sp>
        <p:nvSpPr>
          <p:cNvPr id="24637" name="Rectangle 54"/>
          <p:cNvSpPr>
            <a:spLocks noChangeArrowheads="1"/>
          </p:cNvSpPr>
          <p:nvPr/>
        </p:nvSpPr>
        <p:spPr bwMode="auto">
          <a:xfrm>
            <a:off x="5427690" y="4167188"/>
            <a:ext cx="25241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638" name="Rectangle 63"/>
          <p:cNvSpPr>
            <a:spLocks noChangeArrowheads="1"/>
          </p:cNvSpPr>
          <p:nvPr/>
        </p:nvSpPr>
        <p:spPr bwMode="auto">
          <a:xfrm>
            <a:off x="6040465" y="3914775"/>
            <a:ext cx="25241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639" name="Rectangle 64"/>
          <p:cNvSpPr>
            <a:spLocks noChangeArrowheads="1"/>
          </p:cNvSpPr>
          <p:nvPr/>
        </p:nvSpPr>
        <p:spPr bwMode="auto">
          <a:xfrm>
            <a:off x="8170863" y="2362200"/>
            <a:ext cx="865187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/>
              <a:t>Data</a:t>
            </a:r>
          </a:p>
          <a:p>
            <a:pPr algn="ctr" eaLnBrk="1" hangingPunct="1"/>
            <a:r>
              <a:rPr lang="en-GB" sz="1400"/>
              <a:t>Parameter</a:t>
            </a:r>
          </a:p>
        </p:txBody>
      </p:sp>
      <p:cxnSp>
        <p:nvCxnSpPr>
          <p:cNvPr id="24640" name="AutoShape 65"/>
          <p:cNvCxnSpPr>
            <a:cxnSpLocks noChangeShapeType="1"/>
            <a:stCxn id="24581" idx="2"/>
            <a:endCxn id="24639" idx="0"/>
          </p:cNvCxnSpPr>
          <p:nvPr/>
        </p:nvCxnSpPr>
        <p:spPr bwMode="auto">
          <a:xfrm rot="16200000" flipH="1">
            <a:off x="5901945" y="-339312"/>
            <a:ext cx="639762" cy="4763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642" name="AutoShape 67"/>
          <p:cNvCxnSpPr>
            <a:cxnSpLocks noChangeShapeType="1"/>
            <a:stCxn id="24639" idx="2"/>
            <a:endCxn id="24603" idx="2"/>
          </p:cNvCxnSpPr>
          <p:nvPr/>
        </p:nvCxnSpPr>
        <p:spPr bwMode="auto">
          <a:xfrm rot="5400000">
            <a:off x="4926013" y="2005806"/>
            <a:ext cx="2817812" cy="4537077"/>
          </a:xfrm>
          <a:prstGeom prst="bentConnector3">
            <a:avLst>
              <a:gd name="adj1" fmla="val 108113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24643" name="AutoShape 68"/>
          <p:cNvCxnSpPr>
            <a:cxnSpLocks noChangeShapeType="1"/>
            <a:stCxn id="24603" idx="1"/>
            <a:endCxn id="24619" idx="3"/>
          </p:cNvCxnSpPr>
          <p:nvPr/>
        </p:nvCxnSpPr>
        <p:spPr bwMode="auto">
          <a:xfrm rot="10800000">
            <a:off x="2679734" y="5430044"/>
            <a:ext cx="954053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24644" name="Text Box 69"/>
          <p:cNvSpPr txBox="1">
            <a:spLocks noChangeArrowheads="1"/>
          </p:cNvSpPr>
          <p:nvPr/>
        </p:nvSpPr>
        <p:spPr bwMode="auto">
          <a:xfrm>
            <a:off x="2608295" y="391636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sp>
        <p:nvSpPr>
          <p:cNvPr id="24645" name="Text Box 70"/>
          <p:cNvSpPr txBox="1">
            <a:spLocks noChangeArrowheads="1"/>
          </p:cNvSpPr>
          <p:nvPr/>
        </p:nvSpPr>
        <p:spPr bwMode="auto">
          <a:xfrm>
            <a:off x="3213136" y="391636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sp>
        <p:nvSpPr>
          <p:cNvPr id="24646" name="Text Box 71"/>
          <p:cNvSpPr txBox="1">
            <a:spLocks noChangeArrowheads="1"/>
          </p:cNvSpPr>
          <p:nvPr/>
        </p:nvSpPr>
        <p:spPr bwMode="auto">
          <a:xfrm>
            <a:off x="4608513" y="4603750"/>
            <a:ext cx="969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Is based on</a:t>
            </a:r>
          </a:p>
        </p:txBody>
      </p:sp>
      <p:sp>
        <p:nvSpPr>
          <p:cNvPr id="24647" name="Text Box 72"/>
          <p:cNvSpPr txBox="1">
            <a:spLocks noChangeArrowheads="1"/>
          </p:cNvSpPr>
          <p:nvPr/>
        </p:nvSpPr>
        <p:spPr bwMode="auto">
          <a:xfrm rot="-5400000">
            <a:off x="7914537" y="3426613"/>
            <a:ext cx="11461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Correspond to</a:t>
            </a:r>
          </a:p>
        </p:txBody>
      </p:sp>
      <p:sp>
        <p:nvSpPr>
          <p:cNvPr id="24648" name="Text Box 73"/>
          <p:cNvSpPr txBox="1">
            <a:spLocks noChangeArrowheads="1"/>
          </p:cNvSpPr>
          <p:nvPr/>
        </p:nvSpPr>
        <p:spPr bwMode="auto">
          <a:xfrm>
            <a:off x="2749582" y="2227263"/>
            <a:ext cx="906462" cy="1004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 sz="1200"/>
              <a:t>Personnel</a:t>
            </a:r>
          </a:p>
          <a:p>
            <a:r>
              <a:rPr lang="en-GB" sz="1200"/>
              <a:t>Equipment</a:t>
            </a:r>
          </a:p>
          <a:p>
            <a:r>
              <a:rPr lang="en-GB" sz="1200"/>
              <a:t>Material</a:t>
            </a:r>
          </a:p>
          <a:p>
            <a:r>
              <a:rPr lang="en-GB" sz="1200"/>
              <a:t>IT Asset</a:t>
            </a:r>
          </a:p>
          <a:p>
            <a:r>
              <a:rPr lang="en-GB" sz="1200"/>
              <a:t>…</a:t>
            </a:r>
          </a:p>
        </p:txBody>
      </p:sp>
      <p:sp>
        <p:nvSpPr>
          <p:cNvPr id="24649" name="Rectangle 74"/>
          <p:cNvSpPr>
            <a:spLocks noChangeArrowheads="1"/>
          </p:cNvSpPr>
          <p:nvPr/>
        </p:nvSpPr>
        <p:spPr bwMode="auto">
          <a:xfrm>
            <a:off x="912844" y="2192338"/>
            <a:ext cx="1008063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/>
            <a:r>
              <a:rPr lang="en-GB" sz="1200"/>
              <a:t>Taken From</a:t>
            </a:r>
          </a:p>
          <a:p>
            <a:pPr algn="r"/>
            <a:r>
              <a:rPr lang="en-GB" sz="1200"/>
              <a:t>Consumed</a:t>
            </a:r>
          </a:p>
          <a:p>
            <a:pPr algn="r"/>
            <a:r>
              <a:rPr lang="en-GB" sz="1200"/>
              <a:t>Produced</a:t>
            </a:r>
          </a:p>
          <a:p>
            <a:pPr algn="r"/>
            <a:r>
              <a:rPr lang="en-GB" sz="1200"/>
              <a:t>Tested</a:t>
            </a:r>
          </a:p>
          <a:p>
            <a:pPr algn="r"/>
            <a:r>
              <a:rPr lang="en-GB" sz="1200"/>
              <a:t>Sent To</a:t>
            </a:r>
          </a:p>
          <a:p>
            <a:pPr algn="r"/>
            <a:r>
              <a:rPr lang="en-GB" sz="1200"/>
              <a:t>…</a:t>
            </a:r>
          </a:p>
        </p:txBody>
      </p:sp>
      <p:sp>
        <p:nvSpPr>
          <p:cNvPr id="24650" name="Rectangle 75"/>
          <p:cNvSpPr>
            <a:spLocks noChangeArrowheads="1"/>
          </p:cNvSpPr>
          <p:nvPr/>
        </p:nvSpPr>
        <p:spPr bwMode="auto">
          <a:xfrm>
            <a:off x="6934200" y="2362200"/>
            <a:ext cx="865188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400" dirty="0" smtClean="0"/>
              <a:t>KPI</a:t>
            </a:r>
            <a:endParaRPr lang="en-GB" sz="1400" dirty="0"/>
          </a:p>
        </p:txBody>
      </p:sp>
      <p:sp>
        <p:nvSpPr>
          <p:cNvPr id="24651" name="Text Box 76"/>
          <p:cNvSpPr txBox="1">
            <a:spLocks noChangeArrowheads="1"/>
          </p:cNvSpPr>
          <p:nvPr/>
        </p:nvSpPr>
        <p:spPr bwMode="auto">
          <a:xfrm>
            <a:off x="7343775" y="2087563"/>
            <a:ext cx="504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/>
              <a:t>0…n</a:t>
            </a:r>
          </a:p>
        </p:txBody>
      </p:sp>
      <p:cxnSp>
        <p:nvCxnSpPr>
          <p:cNvPr id="24652" name="AutoShape 77"/>
          <p:cNvCxnSpPr>
            <a:cxnSpLocks noChangeShapeType="1"/>
            <a:stCxn id="24581" idx="2"/>
            <a:endCxn id="24650" idx="0"/>
          </p:cNvCxnSpPr>
          <p:nvPr/>
        </p:nvCxnSpPr>
        <p:spPr bwMode="auto">
          <a:xfrm rot="16200000" flipH="1">
            <a:off x="5283613" y="279019"/>
            <a:ext cx="639762" cy="352659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4653" name="AutoShape 78"/>
          <p:cNvSpPr>
            <a:spLocks noChangeArrowheads="1"/>
          </p:cNvSpPr>
          <p:nvPr/>
        </p:nvSpPr>
        <p:spPr bwMode="auto">
          <a:xfrm>
            <a:off x="3775107" y="1724025"/>
            <a:ext cx="144462" cy="142875"/>
          </a:xfrm>
          <a:prstGeom prst="diamond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654" name="Rectangle 82"/>
          <p:cNvSpPr>
            <a:spLocks noChangeArrowheads="1"/>
          </p:cNvSpPr>
          <p:nvPr/>
        </p:nvSpPr>
        <p:spPr bwMode="auto">
          <a:xfrm>
            <a:off x="3146461" y="3146425"/>
            <a:ext cx="13049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 sz="1200"/>
              <a:t>From Equipment</a:t>
            </a:r>
          </a:p>
        </p:txBody>
      </p:sp>
      <p:cxnSp>
        <p:nvCxnSpPr>
          <p:cNvPr id="24655" name="AutoShape 83"/>
          <p:cNvCxnSpPr>
            <a:cxnSpLocks noChangeShapeType="1"/>
            <a:stCxn id="24639" idx="1"/>
            <a:endCxn id="24650" idx="3"/>
          </p:cNvCxnSpPr>
          <p:nvPr/>
        </p:nvCxnSpPr>
        <p:spPr bwMode="auto">
          <a:xfrm rot="10800000">
            <a:off x="7799388" y="2614613"/>
            <a:ext cx="371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97" name="Rectangle 54"/>
          <p:cNvSpPr>
            <a:spLocks noChangeArrowheads="1"/>
          </p:cNvSpPr>
          <p:nvPr/>
        </p:nvSpPr>
        <p:spPr bwMode="auto">
          <a:xfrm>
            <a:off x="2381221" y="3903669"/>
            <a:ext cx="288926" cy="511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4" name="Text Box 55"/>
          <p:cNvSpPr txBox="1">
            <a:spLocks noChangeArrowheads="1"/>
          </p:cNvSpPr>
          <p:nvPr/>
        </p:nvSpPr>
        <p:spPr bwMode="auto">
          <a:xfrm>
            <a:off x="804076" y="4183079"/>
            <a:ext cx="10294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 smtClean="0"/>
              <a:t>Is fulfilled by</a:t>
            </a:r>
            <a:endParaRPr lang="en-GB" sz="1200" dirty="0"/>
          </a:p>
        </p:txBody>
      </p:sp>
      <p:sp>
        <p:nvSpPr>
          <p:cNvPr id="105" name="Text Box 69"/>
          <p:cNvSpPr txBox="1">
            <a:spLocks noChangeArrowheads="1"/>
          </p:cNvSpPr>
          <p:nvPr/>
        </p:nvSpPr>
        <p:spPr bwMode="auto">
          <a:xfrm>
            <a:off x="811161" y="3940182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sp>
        <p:nvSpPr>
          <p:cNvPr id="106" name="Text Box 70"/>
          <p:cNvSpPr txBox="1">
            <a:spLocks noChangeArrowheads="1"/>
          </p:cNvSpPr>
          <p:nvPr/>
        </p:nvSpPr>
        <p:spPr bwMode="auto">
          <a:xfrm>
            <a:off x="1416002" y="3940182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sz="1200" dirty="0"/>
              <a:t>0..n</a:t>
            </a:r>
          </a:p>
        </p:txBody>
      </p:sp>
      <p:cxnSp>
        <p:nvCxnSpPr>
          <p:cNvPr id="107" name="AutoShape 68"/>
          <p:cNvCxnSpPr>
            <a:cxnSpLocks noChangeShapeType="1"/>
            <a:stCxn id="24582" idx="1"/>
            <a:endCxn id="24584" idx="0"/>
          </p:cNvCxnSpPr>
          <p:nvPr/>
        </p:nvCxnSpPr>
        <p:spPr bwMode="auto">
          <a:xfrm rot="10800000" flipV="1">
            <a:off x="403957" y="2610643"/>
            <a:ext cx="1516951" cy="1293025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Introduction</a:t>
            </a:r>
          </a:p>
          <a:p>
            <a:r>
              <a:rPr lang="fr-FR" smtClean="0"/>
              <a:t>Segment (ISA95 Resource View)</a:t>
            </a:r>
          </a:p>
          <a:p>
            <a:r>
              <a:rPr lang="fr-FR" smtClean="0"/>
              <a:t>Segment (Extended)</a:t>
            </a:r>
          </a:p>
          <a:p>
            <a:r>
              <a:rPr lang="fr-FR" smtClean="0"/>
              <a:t>Exercise</a:t>
            </a:r>
          </a:p>
        </p:txBody>
      </p:sp>
      <p:sp>
        <p:nvSpPr>
          <p:cNvPr id="2560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560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CBFC1BA-75F5-4771-BAD9-C6A24E5CA93E}" type="slidenum">
              <a:rPr lang="en-GB"/>
              <a:pPr/>
              <a:t>23</a:t>
            </a:fld>
            <a:endParaRPr lang="en-GB"/>
          </a:p>
        </p:txBody>
      </p:sp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0" y="22098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Exercise 1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Identify a set of segments classes of a facility of your choice</a:t>
            </a:r>
          </a:p>
          <a:p>
            <a:r>
              <a:rPr lang="en-GB" smtClean="0"/>
              <a:t>Associate Personnel Classes, Equipment Classes and Material Classes to these segments </a:t>
            </a:r>
          </a:p>
          <a:p>
            <a:r>
              <a:rPr lang="en-GB" smtClean="0"/>
              <a:t>Create instances of these segments for a given facility</a:t>
            </a:r>
          </a:p>
        </p:txBody>
      </p:sp>
      <p:sp>
        <p:nvSpPr>
          <p:cNvPr id="26628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6629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5F4424-9894-43DE-A28A-0BA28FABA29D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CC functional domains </a:t>
            </a:r>
          </a:p>
        </p:txBody>
      </p:sp>
      <p:graphicFrame>
        <p:nvGraphicFramePr>
          <p:cNvPr id="1026" name="Diagram 3"/>
          <p:cNvGraphicFramePr>
            <a:graphicFrameLocks/>
          </p:cNvGraphicFramePr>
          <p:nvPr>
            <p:ph idx="1"/>
          </p:nvPr>
        </p:nvGraphicFramePr>
        <p:xfrm>
          <a:off x="1403350" y="1052513"/>
          <a:ext cx="4897438" cy="507682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3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03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BE19087-4A76-4A50-B1FB-E09A9F8A84B6}" type="slidenum">
              <a:rPr lang="en-GB"/>
              <a:pPr/>
              <a:t>3</a:t>
            </a:fld>
            <a:endParaRPr lang="en-GB"/>
          </a:p>
        </p:txBody>
      </p:sp>
      <p:sp>
        <p:nvSpPr>
          <p:cNvPr id="1035" name="Rectangle 9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1036" name="Text Box 10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1037" name="AutoShape 11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8" name="AutoShape 12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9" name="Text Box 13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1040" name="Rectangle 14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1041" name="Rectangle 15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1042" name="Text Box 16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1043" name="AutoShape 17"/>
          <p:cNvSpPr>
            <a:spLocks/>
          </p:cNvSpPr>
          <p:nvPr/>
        </p:nvSpPr>
        <p:spPr bwMode="auto">
          <a:xfrm rot="-5400000">
            <a:off x="7200900" y="4762500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44" name="Rectangle 18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1045" name="Text Box 19"/>
          <p:cNvSpPr txBox="1">
            <a:spLocks noChangeArrowheads="1"/>
          </p:cNvSpPr>
          <p:nvPr/>
        </p:nvSpPr>
        <p:spPr bwMode="auto">
          <a:xfrm>
            <a:off x="8315325" y="5589588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1046" name="Rectangle 20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  <p:sp>
        <p:nvSpPr>
          <p:cNvPr id="1047" name="Oval 21"/>
          <p:cNvSpPr>
            <a:spLocks noChangeArrowheads="1"/>
          </p:cNvSpPr>
          <p:nvPr/>
        </p:nvSpPr>
        <p:spPr bwMode="auto">
          <a:xfrm>
            <a:off x="2743200" y="2438400"/>
            <a:ext cx="2286000" cy="1371600"/>
          </a:xfrm>
          <a:prstGeom prst="ellipse">
            <a:avLst/>
          </a:prstGeom>
          <a:solidFill>
            <a:srgbClr val="FF0000">
              <a:alpha val="20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Information Elements</a:t>
            </a:r>
          </a:p>
        </p:txBody>
      </p:sp>
      <p:graphicFrame>
        <p:nvGraphicFramePr>
          <p:cNvPr id="1750019" name="Group 3"/>
          <p:cNvGraphicFramePr>
            <a:graphicFrameLocks noGrp="1"/>
          </p:cNvGraphicFramePr>
          <p:nvPr>
            <p:ph type="tbl" idx="1"/>
          </p:nvPr>
        </p:nvGraphicFramePr>
        <p:xfrm>
          <a:off x="142875" y="1211263"/>
          <a:ext cx="8893175" cy="4682880"/>
        </p:xfrm>
        <a:graphic>
          <a:graphicData uri="http://schemas.openxmlformats.org/drawingml/2006/table">
            <a:tbl>
              <a:tblPr/>
              <a:tblGrid>
                <a:gridCol w="1871663"/>
                <a:gridCol w="1331912"/>
                <a:gridCol w="866775"/>
                <a:gridCol w="4822825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7223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722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95867F9-7AC2-4D34-A1ED-B8D9FE739EE7}" type="slidenum">
              <a:rPr lang="en-GB"/>
              <a:pPr/>
              <a:t>4</a:t>
            </a:fld>
            <a:endParaRPr lang="en-GB"/>
          </a:p>
        </p:txBody>
      </p:sp>
      <p:sp>
        <p:nvSpPr>
          <p:cNvPr id="7225" name="Rectangle 55"/>
          <p:cNvSpPr>
            <a:spLocks noChangeArrowheads="1"/>
          </p:cNvSpPr>
          <p:nvPr/>
        </p:nvSpPr>
        <p:spPr bwMode="auto">
          <a:xfrm>
            <a:off x="142875" y="4724400"/>
            <a:ext cx="8893175" cy="57467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Who’s / What’s concerned?</a:t>
            </a:r>
          </a:p>
        </p:txBody>
      </p:sp>
      <p:graphicFrame>
        <p:nvGraphicFramePr>
          <p:cNvPr id="1752067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856662" cy="4959240"/>
        </p:xfrm>
        <a:graphic>
          <a:graphicData uri="http://schemas.openxmlformats.org/drawingml/2006/table">
            <a:tbl>
              <a:tblPr/>
              <a:tblGrid>
                <a:gridCol w="2557462"/>
                <a:gridCol w="862013"/>
                <a:gridCol w="4286250"/>
                <a:gridCol w="1150937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Usr/Rsp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Typ.IT app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Customer order processing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planning &amp; scheduling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Material and energy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Procurement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Quality assurance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inventory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cost accounting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shipping administration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Maintenance management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Research &amp; development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Engineering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Marketing and sales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Finances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Human Resources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Information technologies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8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828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60948AB-88DB-4277-B675-822E154D4003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Introduction</a:t>
            </a:r>
          </a:p>
          <a:p>
            <a:r>
              <a:rPr lang="fr-FR" smtClean="0"/>
              <a:t>Segment (ISA95 Resource View)</a:t>
            </a:r>
          </a:p>
          <a:p>
            <a:r>
              <a:rPr lang="fr-FR" smtClean="0"/>
              <a:t>Segment (Extended)</a:t>
            </a:r>
          </a:p>
          <a:p>
            <a:r>
              <a:rPr lang="fr-FR" smtClean="0"/>
              <a:t>Exercise</a:t>
            </a:r>
          </a:p>
        </p:txBody>
      </p:sp>
      <p:sp>
        <p:nvSpPr>
          <p:cNvPr id="9220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922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2FB5C4D-0FF8-40E8-81BD-8F02075828CA}" type="slidenum">
              <a:rPr lang="en-GB"/>
              <a:pPr/>
              <a:t>6</a:t>
            </a:fld>
            <a:endParaRPr lang="en-GB"/>
          </a:p>
        </p:txBody>
      </p:sp>
      <p:sp>
        <p:nvSpPr>
          <p:cNvPr id="9222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ISA95 Segments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7283450" cy="4895850"/>
          </a:xfrm>
        </p:spPr>
        <p:txBody>
          <a:bodyPr/>
          <a:lstStyle/>
          <a:p>
            <a:r>
              <a:rPr lang="fr-FR" smtClean="0"/>
              <a:t>A segment describes a product related processing stage involved in</a:t>
            </a:r>
          </a:p>
          <a:p>
            <a:pPr lvl="1"/>
            <a:r>
              <a:rPr lang="fr-FR" smtClean="0"/>
              <a:t>Specification for the product definition</a:t>
            </a:r>
          </a:p>
          <a:p>
            <a:pPr lvl="1"/>
            <a:r>
              <a:rPr lang="fr-FR" smtClean="0"/>
              <a:t>Description of the capability of the facility </a:t>
            </a:r>
          </a:p>
          <a:p>
            <a:pPr lvl="1"/>
            <a:r>
              <a:rPr lang="fr-FR" smtClean="0"/>
              <a:t>Requirement for executing a specific production Request</a:t>
            </a:r>
          </a:p>
          <a:p>
            <a:r>
              <a:rPr lang="fr-FR" smtClean="0"/>
              <a:t>In ISA-95, it currently</a:t>
            </a:r>
          </a:p>
          <a:p>
            <a:pPr lvl="1"/>
            <a:r>
              <a:rPr lang="fr-FR" smtClean="0"/>
              <a:t>Identifies the processing stage (its identifier)</a:t>
            </a:r>
          </a:p>
          <a:p>
            <a:pPr lvl="1"/>
            <a:r>
              <a:rPr lang="fr-FR" smtClean="0"/>
              <a:t>describes the resources involved for its execution</a:t>
            </a:r>
          </a:p>
          <a:p>
            <a:r>
              <a:rPr lang="fr-FR" smtClean="0"/>
              <a:t>Segment are logical views of the actual processing</a:t>
            </a:r>
          </a:p>
          <a:p>
            <a:pPr lvl="1"/>
            <a:r>
              <a:rPr lang="fr-FR" smtClean="0"/>
              <a:t>They can be defined hierarchically. A segment can</a:t>
            </a:r>
          </a:p>
          <a:p>
            <a:pPr lvl="2"/>
            <a:r>
              <a:rPr lang="fr-FR" smtClean="0"/>
              <a:t>Correspond to the product itself (possibly involving the whole plant or even several plants)</a:t>
            </a:r>
          </a:p>
          <a:p>
            <a:pPr lvl="2"/>
            <a:r>
              <a:rPr lang="fr-FR" smtClean="0"/>
              <a:t>Correspond to a single ISA88 phase</a:t>
            </a:r>
          </a:p>
        </p:txBody>
      </p:sp>
      <p:sp>
        <p:nvSpPr>
          <p:cNvPr id="1024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024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0C8B2BE-6CD1-4CD3-802C-03059DD70AC8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ISA95 Segments</a:t>
            </a:r>
            <a:endParaRPr lang="en-US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picture below represents the process segment information </a:t>
            </a:r>
          </a:p>
        </p:txBody>
      </p:sp>
      <p:sp>
        <p:nvSpPr>
          <p:cNvPr id="205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205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576E3FA-78EE-407B-8C88-E75FB06E81A0}" type="slidenum">
              <a:rPr lang="en-GB"/>
              <a:pPr/>
              <a:t>8</a:t>
            </a:fld>
            <a:endParaRPr lang="en-GB"/>
          </a:p>
        </p:txBody>
      </p:sp>
      <p:grpSp>
        <p:nvGrpSpPr>
          <p:cNvPr id="2056" name="Group 4"/>
          <p:cNvGrpSpPr>
            <a:grpSpLocks/>
          </p:cNvGrpSpPr>
          <p:nvPr/>
        </p:nvGrpSpPr>
        <p:grpSpPr bwMode="auto">
          <a:xfrm>
            <a:off x="5715000" y="2184400"/>
            <a:ext cx="1371600" cy="1493838"/>
            <a:chOff x="2400" y="1981"/>
            <a:chExt cx="864" cy="942"/>
          </a:xfrm>
        </p:grpSpPr>
        <p:pic>
          <p:nvPicPr>
            <p:cNvPr id="2086" name="Picture 5" descr="bd05349_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00" y="1981"/>
              <a:ext cx="864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87" name="Text Box 6"/>
            <p:cNvSpPr txBox="1">
              <a:spLocks noChangeArrowheads="1"/>
            </p:cNvSpPr>
            <p:nvPr/>
          </p:nvSpPr>
          <p:spPr bwMode="auto">
            <a:xfrm>
              <a:off x="2646" y="2736"/>
              <a:ext cx="371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pPr algn="ctr"/>
              <a:r>
                <a:rPr lang="en-US" sz="1400"/>
                <a:t>Paint</a:t>
              </a:r>
            </a:p>
          </p:txBody>
        </p:sp>
      </p:grpSp>
      <p:grpSp>
        <p:nvGrpSpPr>
          <p:cNvPr id="2057" name="Group 7"/>
          <p:cNvGrpSpPr>
            <a:grpSpLocks/>
          </p:cNvGrpSpPr>
          <p:nvPr/>
        </p:nvGrpSpPr>
        <p:grpSpPr bwMode="auto">
          <a:xfrm>
            <a:off x="3886200" y="2030413"/>
            <a:ext cx="873125" cy="1668462"/>
            <a:chOff x="4128" y="1872"/>
            <a:chExt cx="550" cy="1051"/>
          </a:xfrm>
        </p:grpSpPr>
        <p:pic>
          <p:nvPicPr>
            <p:cNvPr id="2084" name="Picture 8" descr="bd05332_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28" y="1872"/>
              <a:ext cx="550" cy="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85" name="Text Box 9"/>
            <p:cNvSpPr txBox="1">
              <a:spLocks noChangeArrowheads="1"/>
            </p:cNvSpPr>
            <p:nvPr/>
          </p:nvSpPr>
          <p:spPr bwMode="auto">
            <a:xfrm>
              <a:off x="4163" y="2736"/>
              <a:ext cx="480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pPr algn="ctr"/>
              <a:r>
                <a:rPr lang="en-US" sz="1400"/>
                <a:t>Inspect</a:t>
              </a:r>
            </a:p>
          </p:txBody>
        </p:sp>
      </p:grp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1143000" y="3935413"/>
            <a:ext cx="892175" cy="1574800"/>
            <a:chOff x="2265" y="3227"/>
            <a:chExt cx="562" cy="992"/>
          </a:xfrm>
        </p:grpSpPr>
        <p:graphicFrame>
          <p:nvGraphicFramePr>
            <p:cNvPr id="2051" name="Object 11"/>
            <p:cNvGraphicFramePr>
              <a:graphicFrameLocks noChangeAspect="1"/>
            </p:cNvGraphicFramePr>
            <p:nvPr/>
          </p:nvGraphicFramePr>
          <p:xfrm>
            <a:off x="2265" y="3227"/>
            <a:ext cx="562" cy="540"/>
          </p:xfrm>
          <a:graphic>
            <a:graphicData uri="http://schemas.openxmlformats.org/presentationml/2006/ole">
              <p:oleObj spid="_x0000_s2051" name="Clip" r:id="rId6" imgW="980952" imgH="971172" progId="">
                <p:embed/>
              </p:oleObj>
            </a:graphicData>
          </a:graphic>
        </p:graphicFrame>
        <p:sp>
          <p:nvSpPr>
            <p:cNvPr id="2083" name="Text Box 12"/>
            <p:cNvSpPr txBox="1">
              <a:spLocks noChangeArrowheads="1"/>
            </p:cNvSpPr>
            <p:nvPr/>
          </p:nvSpPr>
          <p:spPr bwMode="auto">
            <a:xfrm>
              <a:off x="2293" y="3760"/>
              <a:ext cx="507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pPr algn="ctr" defTabSz="820738"/>
              <a:r>
                <a:rPr lang="en-US" sz="1400"/>
                <a:t>Laborer</a:t>
              </a:r>
            </a:p>
            <a:p>
              <a:pPr algn="ctr" defTabSz="820738"/>
              <a:r>
                <a:rPr lang="en-US" sz="1400"/>
                <a:t>3x</a:t>
              </a:r>
            </a:p>
            <a:p>
              <a:pPr algn="ctr" defTabSz="820738"/>
              <a:r>
                <a:rPr lang="en-US" sz="1400"/>
                <a:t>8 hour</a:t>
              </a:r>
            </a:p>
          </p:txBody>
        </p:sp>
      </p:grpSp>
      <p:grpSp>
        <p:nvGrpSpPr>
          <p:cNvPr id="2059" name="Group 13"/>
          <p:cNvGrpSpPr>
            <a:grpSpLocks/>
          </p:cNvGrpSpPr>
          <p:nvPr/>
        </p:nvGrpSpPr>
        <p:grpSpPr bwMode="auto">
          <a:xfrm>
            <a:off x="3868738" y="4149725"/>
            <a:ext cx="928687" cy="1590675"/>
            <a:chOff x="4079" y="3216"/>
            <a:chExt cx="585" cy="1002"/>
          </a:xfrm>
        </p:grpSpPr>
        <p:graphicFrame>
          <p:nvGraphicFramePr>
            <p:cNvPr id="2050" name="Object 14"/>
            <p:cNvGraphicFramePr>
              <a:graphicFrameLocks noChangeAspect="1"/>
            </p:cNvGraphicFramePr>
            <p:nvPr/>
          </p:nvGraphicFramePr>
          <p:xfrm>
            <a:off x="4092" y="3216"/>
            <a:ext cx="561" cy="540"/>
          </p:xfrm>
          <a:graphic>
            <a:graphicData uri="http://schemas.openxmlformats.org/presentationml/2006/ole">
              <p:oleObj spid="_x0000_s2050" name="Clip" r:id="rId7" imgW="980952" imgH="971172" progId="">
                <p:embed/>
              </p:oleObj>
            </a:graphicData>
          </a:graphic>
        </p:graphicFrame>
        <p:sp>
          <p:nvSpPr>
            <p:cNvPr id="2082" name="Text Box 15"/>
            <p:cNvSpPr txBox="1">
              <a:spLocks noChangeArrowheads="1"/>
            </p:cNvSpPr>
            <p:nvPr/>
          </p:nvSpPr>
          <p:spPr bwMode="auto">
            <a:xfrm>
              <a:off x="4079" y="3760"/>
              <a:ext cx="585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pPr algn="ctr" defTabSz="820738"/>
              <a:r>
                <a:rPr lang="en-US" sz="1400"/>
                <a:t>Inspector</a:t>
              </a:r>
            </a:p>
            <a:p>
              <a:pPr algn="ctr" defTabSz="820738"/>
              <a:r>
                <a:rPr lang="en-US" sz="1400"/>
                <a:t>2x</a:t>
              </a:r>
            </a:p>
            <a:p>
              <a:pPr algn="ctr" defTabSz="820738"/>
              <a:r>
                <a:rPr lang="en-US" sz="1400"/>
                <a:t>.25 Hour</a:t>
              </a:r>
            </a:p>
          </p:txBody>
        </p:sp>
      </p:grpSp>
      <p:pic>
        <p:nvPicPr>
          <p:cNvPr id="2060" name="Picture 16" descr="ph02749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0" y="3935413"/>
            <a:ext cx="798513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AutoShape 17"/>
          <p:cNvSpPr>
            <a:spLocks noChangeArrowheads="1"/>
          </p:cNvSpPr>
          <p:nvPr/>
        </p:nvSpPr>
        <p:spPr bwMode="auto">
          <a:xfrm>
            <a:off x="2095500" y="5232400"/>
            <a:ext cx="838200" cy="7620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039" tIns="41020" rIns="82039" bIns="41020"/>
          <a:lstStyle/>
          <a:p>
            <a:pPr defTabSz="820738"/>
            <a:r>
              <a:rPr lang="en-US" sz="1400"/>
              <a:t>Type =</a:t>
            </a:r>
          </a:p>
          <a:p>
            <a:pPr defTabSz="820738"/>
            <a:r>
              <a:rPr lang="en-US" sz="1400"/>
              <a:t>Stainless</a:t>
            </a:r>
          </a:p>
          <a:p>
            <a:pPr defTabSz="820738"/>
            <a:r>
              <a:rPr lang="en-US" sz="1400"/>
              <a:t>Steel</a:t>
            </a:r>
          </a:p>
        </p:txBody>
      </p:sp>
      <p:sp>
        <p:nvSpPr>
          <p:cNvPr id="2062" name="Line 18"/>
          <p:cNvSpPr>
            <a:spLocks noChangeShapeType="1"/>
          </p:cNvSpPr>
          <p:nvPr/>
        </p:nvSpPr>
        <p:spPr bwMode="auto">
          <a:xfrm>
            <a:off x="2514600" y="48117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63" name="AutoShape 19"/>
          <p:cNvSpPr>
            <a:spLocks noChangeArrowheads="1"/>
          </p:cNvSpPr>
          <p:nvPr/>
        </p:nvSpPr>
        <p:spPr bwMode="auto">
          <a:xfrm>
            <a:off x="6921500" y="5459413"/>
            <a:ext cx="838200" cy="7620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039" tIns="41020" rIns="82039" bIns="41020"/>
          <a:lstStyle/>
          <a:p>
            <a:pPr defTabSz="820738"/>
            <a:r>
              <a:rPr lang="en-US" sz="1400"/>
              <a:t>Certified</a:t>
            </a:r>
          </a:p>
          <a:p>
            <a:pPr defTabSz="820738"/>
            <a:r>
              <a:rPr lang="en-US" sz="1400"/>
              <a:t>Painter =</a:t>
            </a:r>
          </a:p>
          <a:p>
            <a:pPr defTabSz="820738"/>
            <a:r>
              <a:rPr lang="en-US" sz="1400"/>
              <a:t>TRUE</a:t>
            </a:r>
          </a:p>
        </p:txBody>
      </p:sp>
      <p:sp>
        <p:nvSpPr>
          <p:cNvPr id="2064" name="Line 20"/>
          <p:cNvSpPr>
            <a:spLocks noChangeShapeType="1"/>
          </p:cNvSpPr>
          <p:nvPr/>
        </p:nvSpPr>
        <p:spPr bwMode="auto">
          <a:xfrm flipH="1">
            <a:off x="7327900" y="5154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grpSp>
        <p:nvGrpSpPr>
          <p:cNvPr id="2065" name="Group 21"/>
          <p:cNvGrpSpPr>
            <a:grpSpLocks/>
          </p:cNvGrpSpPr>
          <p:nvPr/>
        </p:nvGrpSpPr>
        <p:grpSpPr bwMode="auto">
          <a:xfrm>
            <a:off x="2133600" y="3959225"/>
            <a:ext cx="763588" cy="892175"/>
            <a:chOff x="1344" y="2744"/>
            <a:chExt cx="480" cy="563"/>
          </a:xfrm>
        </p:grpSpPr>
        <p:pic>
          <p:nvPicPr>
            <p:cNvPr id="2080" name="Picture 22" descr="in00483_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392" y="2744"/>
              <a:ext cx="427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81" name="Rectangle 23"/>
            <p:cNvSpPr>
              <a:spLocks noChangeArrowheads="1"/>
            </p:cNvSpPr>
            <p:nvPr/>
          </p:nvSpPr>
          <p:spPr bwMode="auto">
            <a:xfrm>
              <a:off x="1344" y="3120"/>
              <a:ext cx="480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r>
                <a:rPr lang="en-US" sz="1400"/>
                <a:t>I-Beam</a:t>
              </a:r>
            </a:p>
          </p:txBody>
        </p:sp>
      </p:grpSp>
      <p:grpSp>
        <p:nvGrpSpPr>
          <p:cNvPr id="2066" name="Group 24"/>
          <p:cNvGrpSpPr>
            <a:grpSpLocks/>
          </p:cNvGrpSpPr>
          <p:nvPr/>
        </p:nvGrpSpPr>
        <p:grpSpPr bwMode="auto">
          <a:xfrm>
            <a:off x="1595438" y="2259013"/>
            <a:ext cx="966787" cy="1400175"/>
            <a:chOff x="1005" y="1728"/>
            <a:chExt cx="609" cy="882"/>
          </a:xfrm>
        </p:grpSpPr>
        <p:sp>
          <p:nvSpPr>
            <p:cNvPr id="2078" name="Text Box 25"/>
            <p:cNvSpPr txBox="1">
              <a:spLocks noChangeArrowheads="1"/>
            </p:cNvSpPr>
            <p:nvPr/>
          </p:nvSpPr>
          <p:spPr bwMode="auto">
            <a:xfrm>
              <a:off x="1005" y="2423"/>
              <a:ext cx="609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039" tIns="41020" rIns="82039" bIns="41020">
              <a:spAutoFit/>
            </a:bodyPr>
            <a:lstStyle/>
            <a:p>
              <a:pPr algn="ctr"/>
              <a:r>
                <a:rPr lang="en-US" sz="1400"/>
                <a:t>Assembly</a:t>
              </a:r>
            </a:p>
          </p:txBody>
        </p:sp>
        <p:pic>
          <p:nvPicPr>
            <p:cNvPr id="2079" name="Picture 26" descr="bd05344_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008" y="1728"/>
              <a:ext cx="601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67" name="Line 27"/>
          <p:cNvSpPr>
            <a:spLocks noChangeShapeType="1"/>
          </p:cNvSpPr>
          <p:nvPr/>
        </p:nvSpPr>
        <p:spPr bwMode="auto">
          <a:xfrm flipH="1">
            <a:off x="1600200" y="3554413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68" name="Line 28"/>
          <p:cNvSpPr>
            <a:spLocks noChangeShapeType="1"/>
          </p:cNvSpPr>
          <p:nvPr/>
        </p:nvSpPr>
        <p:spPr bwMode="auto">
          <a:xfrm>
            <a:off x="2057400" y="3554413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69" name="Line 29"/>
          <p:cNvSpPr>
            <a:spLocks noChangeShapeType="1"/>
          </p:cNvSpPr>
          <p:nvPr/>
        </p:nvSpPr>
        <p:spPr bwMode="auto">
          <a:xfrm flipH="1">
            <a:off x="5867400" y="3630613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70" name="Line 30"/>
          <p:cNvSpPr>
            <a:spLocks noChangeShapeType="1"/>
          </p:cNvSpPr>
          <p:nvPr/>
        </p:nvSpPr>
        <p:spPr bwMode="auto">
          <a:xfrm>
            <a:off x="6934200" y="3630613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71" name="Line 31"/>
          <p:cNvSpPr>
            <a:spLocks noChangeShapeType="1"/>
          </p:cNvSpPr>
          <p:nvPr/>
        </p:nvSpPr>
        <p:spPr bwMode="auto">
          <a:xfrm>
            <a:off x="6553200" y="3630613"/>
            <a:ext cx="0" cy="45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72" name="Line 32"/>
          <p:cNvSpPr>
            <a:spLocks noChangeShapeType="1"/>
          </p:cNvSpPr>
          <p:nvPr/>
        </p:nvSpPr>
        <p:spPr bwMode="auto">
          <a:xfrm>
            <a:off x="4267200" y="3708400"/>
            <a:ext cx="0" cy="45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73" name="Rectangle 33"/>
          <p:cNvSpPr>
            <a:spLocks noChangeArrowheads="1"/>
          </p:cNvSpPr>
          <p:nvPr/>
        </p:nvSpPr>
        <p:spPr bwMode="auto">
          <a:xfrm>
            <a:off x="6084888" y="5002213"/>
            <a:ext cx="739775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39" tIns="41020" rIns="82039" bIns="41020">
            <a:spAutoFit/>
          </a:bodyPr>
          <a:lstStyle/>
          <a:p>
            <a:pPr algn="ctr"/>
            <a:r>
              <a:rPr lang="en-US" sz="1400"/>
              <a:t>Rollers</a:t>
            </a:r>
          </a:p>
        </p:txBody>
      </p:sp>
      <p:sp>
        <p:nvSpPr>
          <p:cNvPr id="2074" name="Rectangle 34"/>
          <p:cNvSpPr>
            <a:spLocks noChangeArrowheads="1"/>
          </p:cNvSpPr>
          <p:nvPr/>
        </p:nvSpPr>
        <p:spPr bwMode="auto">
          <a:xfrm>
            <a:off x="5343525" y="5002213"/>
            <a:ext cx="7000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39" tIns="41020" rIns="82039" bIns="41020">
            <a:spAutoFit/>
          </a:bodyPr>
          <a:lstStyle/>
          <a:p>
            <a:pPr algn="ctr"/>
            <a:r>
              <a:rPr lang="en-US" sz="1400"/>
              <a:t>Mixing</a:t>
            </a:r>
          </a:p>
          <a:p>
            <a:pPr algn="ctr"/>
            <a:r>
              <a:rPr lang="en-US" sz="1400"/>
              <a:t>Cans</a:t>
            </a:r>
          </a:p>
        </p:txBody>
      </p:sp>
      <p:sp>
        <p:nvSpPr>
          <p:cNvPr id="2075" name="Line 35"/>
          <p:cNvSpPr>
            <a:spLocks noChangeShapeType="1"/>
          </p:cNvSpPr>
          <p:nvPr/>
        </p:nvSpPr>
        <p:spPr bwMode="auto">
          <a:xfrm>
            <a:off x="3124200" y="2184400"/>
            <a:ext cx="0" cy="403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sp>
        <p:nvSpPr>
          <p:cNvPr id="2076" name="Line 36"/>
          <p:cNvSpPr>
            <a:spLocks noChangeShapeType="1"/>
          </p:cNvSpPr>
          <p:nvPr/>
        </p:nvSpPr>
        <p:spPr bwMode="auto">
          <a:xfrm>
            <a:off x="5181600" y="2184400"/>
            <a:ext cx="0" cy="403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058" tIns="41029" rIns="82058" bIns="41029"/>
          <a:lstStyle/>
          <a:p>
            <a:endParaRPr lang="fr-FR"/>
          </a:p>
        </p:txBody>
      </p:sp>
      <p:pic>
        <p:nvPicPr>
          <p:cNvPr id="2077" name="Picture 3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165850" y="4141788"/>
            <a:ext cx="1687513" cy="995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ISA95 Segments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logical</a:t>
            </a:r>
            <a:r>
              <a:rPr lang="fr-FR" dirty="0" smtClean="0"/>
              <a:t> </a:t>
            </a:r>
            <a:r>
              <a:rPr lang="fr-FR" dirty="0" err="1" smtClean="0"/>
              <a:t>Telescopic</a:t>
            </a:r>
            <a:r>
              <a:rPr lang="fr-FR" dirty="0" smtClean="0"/>
              <a:t> </a:t>
            </a:r>
            <a:r>
              <a:rPr lang="fr-FR" dirty="0" err="1" smtClean="0"/>
              <a:t>View</a:t>
            </a:r>
            <a:r>
              <a:rPr lang="fr-FR" dirty="0" smtClean="0"/>
              <a:t> of the Production System</a:t>
            </a:r>
          </a:p>
        </p:txBody>
      </p:sp>
      <p:sp>
        <p:nvSpPr>
          <p:cNvPr id="11268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3_30_ISA8895_Function_PhysicalProcessManagement</a:t>
            </a:r>
            <a:endParaRPr lang="en-GB"/>
          </a:p>
        </p:txBody>
      </p:sp>
      <p:sp>
        <p:nvSpPr>
          <p:cNvPr id="11269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567BF27-C433-4872-B8E9-89750212339D}" type="slidenum">
              <a:rPr lang="en-GB"/>
              <a:pPr/>
              <a:t>9</a:t>
            </a:fld>
            <a:endParaRPr lang="en-GB"/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2667000" y="1700213"/>
            <a:ext cx="3895725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/>
          <a:lstStyle/>
          <a:p>
            <a:pPr algn="ctr" eaLnBrk="1" hangingPunct="1"/>
            <a:r>
              <a:rPr lang="en-US" sz="2400" b="1" dirty="0" smtClean="0"/>
              <a:t>Drug XX manufacturing</a:t>
            </a:r>
            <a:endParaRPr lang="en-US" sz="1800" b="1" dirty="0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1371600" y="2916239"/>
            <a:ext cx="1141413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S1</a:t>
            </a:r>
            <a:r>
              <a:rPr lang="en-US" sz="1800" dirty="0" smtClean="0"/>
              <a:t>. Active</a:t>
            </a:r>
            <a:endParaRPr lang="en-US" sz="1800" dirty="0"/>
          </a:p>
          <a:p>
            <a:pPr algn="ctr" eaLnBrk="1" hangingPunct="1"/>
            <a:r>
              <a:rPr lang="en-US" sz="1800" dirty="0" smtClean="0"/>
              <a:t>Ingredient</a:t>
            </a:r>
            <a:endParaRPr lang="en-US" sz="1800" dirty="0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3810000" y="2916239"/>
            <a:ext cx="919163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S2</a:t>
            </a:r>
            <a:endParaRPr lang="en-US" sz="1800" dirty="0" smtClean="0"/>
          </a:p>
          <a:p>
            <a:pPr algn="ctr" eaLnBrk="1" hangingPunct="1"/>
            <a:r>
              <a:rPr lang="en-US" sz="1800" dirty="0" smtClean="0"/>
              <a:t>Shaping</a:t>
            </a:r>
            <a:endParaRPr lang="en-US" sz="1800" dirty="0"/>
          </a:p>
        </p:txBody>
      </p:sp>
      <p:sp>
        <p:nvSpPr>
          <p:cNvPr id="11273" name="AutoShape 7"/>
          <p:cNvSpPr>
            <a:spLocks noChangeArrowheads="1"/>
          </p:cNvSpPr>
          <p:nvPr/>
        </p:nvSpPr>
        <p:spPr bwMode="auto">
          <a:xfrm>
            <a:off x="1014413" y="2986088"/>
            <a:ext cx="254000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74" name="AutoShape 8"/>
          <p:cNvSpPr>
            <a:spLocks noChangeArrowheads="1"/>
          </p:cNvSpPr>
          <p:nvPr/>
        </p:nvSpPr>
        <p:spPr bwMode="auto">
          <a:xfrm>
            <a:off x="7862888" y="2986088"/>
            <a:ext cx="255587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11275" name="Picture 9" descr="j02447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213" y="2916238"/>
            <a:ext cx="5334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6" name="Group 10"/>
          <p:cNvGrpSpPr>
            <a:grpSpLocks/>
          </p:cNvGrpSpPr>
          <p:nvPr/>
        </p:nvGrpSpPr>
        <p:grpSpPr bwMode="auto">
          <a:xfrm>
            <a:off x="2822575" y="3265488"/>
            <a:ext cx="655638" cy="393700"/>
            <a:chOff x="2183" y="3048"/>
            <a:chExt cx="1442" cy="762"/>
          </a:xfrm>
        </p:grpSpPr>
        <p:sp>
          <p:nvSpPr>
            <p:cNvPr id="11391" name="Freeform 11"/>
            <p:cNvSpPr>
              <a:spLocks/>
            </p:cNvSpPr>
            <p:nvPr/>
          </p:nvSpPr>
          <p:spPr bwMode="auto">
            <a:xfrm>
              <a:off x="2199" y="3069"/>
              <a:ext cx="1426" cy="501"/>
            </a:xfrm>
            <a:custGeom>
              <a:avLst/>
              <a:gdLst>
                <a:gd name="T0" fmla="*/ 42 w 1426"/>
                <a:gd name="T1" fmla="*/ 221 h 501"/>
                <a:gd name="T2" fmla="*/ 26 w 1426"/>
                <a:gd name="T3" fmla="*/ 348 h 501"/>
                <a:gd name="T4" fmla="*/ 0 w 1426"/>
                <a:gd name="T5" fmla="*/ 327 h 501"/>
                <a:gd name="T6" fmla="*/ 218 w 1426"/>
                <a:gd name="T7" fmla="*/ 223 h 501"/>
                <a:gd name="T8" fmla="*/ 475 w 1426"/>
                <a:gd name="T9" fmla="*/ 471 h 501"/>
                <a:gd name="T10" fmla="*/ 475 w 1426"/>
                <a:gd name="T11" fmla="*/ 358 h 501"/>
                <a:gd name="T12" fmla="*/ 757 w 1426"/>
                <a:gd name="T13" fmla="*/ 501 h 501"/>
                <a:gd name="T14" fmla="*/ 722 w 1426"/>
                <a:gd name="T15" fmla="*/ 427 h 501"/>
                <a:gd name="T16" fmla="*/ 852 w 1426"/>
                <a:gd name="T17" fmla="*/ 496 h 501"/>
                <a:gd name="T18" fmla="*/ 953 w 1426"/>
                <a:gd name="T19" fmla="*/ 393 h 501"/>
                <a:gd name="T20" fmla="*/ 1126 w 1426"/>
                <a:gd name="T21" fmla="*/ 379 h 501"/>
                <a:gd name="T22" fmla="*/ 992 w 1426"/>
                <a:gd name="T23" fmla="*/ 305 h 501"/>
                <a:gd name="T24" fmla="*/ 801 w 1426"/>
                <a:gd name="T25" fmla="*/ 353 h 501"/>
                <a:gd name="T26" fmla="*/ 761 w 1426"/>
                <a:gd name="T27" fmla="*/ 266 h 501"/>
                <a:gd name="T28" fmla="*/ 596 w 1426"/>
                <a:gd name="T29" fmla="*/ 297 h 501"/>
                <a:gd name="T30" fmla="*/ 535 w 1426"/>
                <a:gd name="T31" fmla="*/ 327 h 501"/>
                <a:gd name="T32" fmla="*/ 414 w 1426"/>
                <a:gd name="T33" fmla="*/ 231 h 501"/>
                <a:gd name="T34" fmla="*/ 691 w 1426"/>
                <a:gd name="T35" fmla="*/ 253 h 501"/>
                <a:gd name="T36" fmla="*/ 879 w 1426"/>
                <a:gd name="T37" fmla="*/ 258 h 501"/>
                <a:gd name="T38" fmla="*/ 992 w 1426"/>
                <a:gd name="T39" fmla="*/ 270 h 501"/>
                <a:gd name="T40" fmla="*/ 1092 w 1426"/>
                <a:gd name="T41" fmla="*/ 248 h 501"/>
                <a:gd name="T42" fmla="*/ 1178 w 1426"/>
                <a:gd name="T43" fmla="*/ 288 h 501"/>
                <a:gd name="T44" fmla="*/ 1287 w 1426"/>
                <a:gd name="T45" fmla="*/ 196 h 501"/>
                <a:gd name="T46" fmla="*/ 1330 w 1426"/>
                <a:gd name="T47" fmla="*/ 288 h 501"/>
                <a:gd name="T48" fmla="*/ 1426 w 1426"/>
                <a:gd name="T49" fmla="*/ 109 h 501"/>
                <a:gd name="T50" fmla="*/ 1330 w 1426"/>
                <a:gd name="T51" fmla="*/ 10 h 501"/>
                <a:gd name="T52" fmla="*/ 1083 w 1426"/>
                <a:gd name="T53" fmla="*/ 0 h 501"/>
                <a:gd name="T54" fmla="*/ 1036 w 1426"/>
                <a:gd name="T55" fmla="*/ 95 h 501"/>
                <a:gd name="T56" fmla="*/ 847 w 1426"/>
                <a:gd name="T57" fmla="*/ 32 h 501"/>
                <a:gd name="T58" fmla="*/ 799 w 1426"/>
                <a:gd name="T59" fmla="*/ 174 h 501"/>
                <a:gd name="T60" fmla="*/ 649 w 1426"/>
                <a:gd name="T61" fmla="*/ 101 h 501"/>
                <a:gd name="T62" fmla="*/ 373 w 1426"/>
                <a:gd name="T63" fmla="*/ 63 h 501"/>
                <a:gd name="T64" fmla="*/ 310 w 1426"/>
                <a:gd name="T65" fmla="*/ 142 h 501"/>
                <a:gd name="T66" fmla="*/ 121 w 1426"/>
                <a:gd name="T67" fmla="*/ 95 h 501"/>
                <a:gd name="T68" fmla="*/ 42 w 1426"/>
                <a:gd name="T69" fmla="*/ 221 h 50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26"/>
                <a:gd name="T106" fmla="*/ 0 h 501"/>
                <a:gd name="T107" fmla="*/ 1426 w 1426"/>
                <a:gd name="T108" fmla="*/ 501 h 50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26" h="501">
                  <a:moveTo>
                    <a:pt x="42" y="221"/>
                  </a:moveTo>
                  <a:lnTo>
                    <a:pt x="26" y="348"/>
                  </a:lnTo>
                  <a:lnTo>
                    <a:pt x="0" y="327"/>
                  </a:lnTo>
                  <a:lnTo>
                    <a:pt x="218" y="223"/>
                  </a:lnTo>
                  <a:lnTo>
                    <a:pt x="475" y="471"/>
                  </a:lnTo>
                  <a:lnTo>
                    <a:pt x="475" y="358"/>
                  </a:lnTo>
                  <a:lnTo>
                    <a:pt x="757" y="501"/>
                  </a:lnTo>
                  <a:lnTo>
                    <a:pt x="722" y="427"/>
                  </a:lnTo>
                  <a:lnTo>
                    <a:pt x="852" y="496"/>
                  </a:lnTo>
                  <a:lnTo>
                    <a:pt x="953" y="393"/>
                  </a:lnTo>
                  <a:lnTo>
                    <a:pt x="1126" y="379"/>
                  </a:lnTo>
                  <a:lnTo>
                    <a:pt x="992" y="305"/>
                  </a:lnTo>
                  <a:lnTo>
                    <a:pt x="801" y="353"/>
                  </a:lnTo>
                  <a:lnTo>
                    <a:pt x="761" y="266"/>
                  </a:lnTo>
                  <a:lnTo>
                    <a:pt x="596" y="297"/>
                  </a:lnTo>
                  <a:lnTo>
                    <a:pt x="535" y="327"/>
                  </a:lnTo>
                  <a:lnTo>
                    <a:pt x="414" y="231"/>
                  </a:lnTo>
                  <a:lnTo>
                    <a:pt x="691" y="253"/>
                  </a:lnTo>
                  <a:lnTo>
                    <a:pt x="879" y="258"/>
                  </a:lnTo>
                  <a:lnTo>
                    <a:pt x="992" y="270"/>
                  </a:lnTo>
                  <a:lnTo>
                    <a:pt x="1092" y="248"/>
                  </a:lnTo>
                  <a:lnTo>
                    <a:pt x="1178" y="288"/>
                  </a:lnTo>
                  <a:lnTo>
                    <a:pt x="1287" y="196"/>
                  </a:lnTo>
                  <a:lnTo>
                    <a:pt x="1330" y="288"/>
                  </a:lnTo>
                  <a:lnTo>
                    <a:pt x="1426" y="109"/>
                  </a:lnTo>
                  <a:lnTo>
                    <a:pt x="1330" y="10"/>
                  </a:lnTo>
                  <a:lnTo>
                    <a:pt x="1083" y="0"/>
                  </a:lnTo>
                  <a:lnTo>
                    <a:pt x="1036" y="95"/>
                  </a:lnTo>
                  <a:lnTo>
                    <a:pt x="847" y="32"/>
                  </a:lnTo>
                  <a:lnTo>
                    <a:pt x="799" y="174"/>
                  </a:lnTo>
                  <a:lnTo>
                    <a:pt x="649" y="101"/>
                  </a:lnTo>
                  <a:lnTo>
                    <a:pt x="373" y="63"/>
                  </a:lnTo>
                  <a:lnTo>
                    <a:pt x="310" y="142"/>
                  </a:lnTo>
                  <a:lnTo>
                    <a:pt x="121" y="95"/>
                  </a:lnTo>
                  <a:lnTo>
                    <a:pt x="42" y="221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2" name="Freeform 12"/>
            <p:cNvSpPr>
              <a:spLocks/>
            </p:cNvSpPr>
            <p:nvPr/>
          </p:nvSpPr>
          <p:spPr bwMode="auto">
            <a:xfrm>
              <a:off x="2209" y="3270"/>
              <a:ext cx="1373" cy="535"/>
            </a:xfrm>
            <a:custGeom>
              <a:avLst/>
              <a:gdLst>
                <a:gd name="T0" fmla="*/ 9 w 1373"/>
                <a:gd name="T1" fmla="*/ 96 h 535"/>
                <a:gd name="T2" fmla="*/ 100 w 1373"/>
                <a:gd name="T3" fmla="*/ 179 h 535"/>
                <a:gd name="T4" fmla="*/ 265 w 1373"/>
                <a:gd name="T5" fmla="*/ 179 h 535"/>
                <a:gd name="T6" fmla="*/ 261 w 1373"/>
                <a:gd name="T7" fmla="*/ 292 h 535"/>
                <a:gd name="T8" fmla="*/ 474 w 1373"/>
                <a:gd name="T9" fmla="*/ 357 h 535"/>
                <a:gd name="T10" fmla="*/ 556 w 1373"/>
                <a:gd name="T11" fmla="*/ 449 h 535"/>
                <a:gd name="T12" fmla="*/ 661 w 1373"/>
                <a:gd name="T13" fmla="*/ 422 h 535"/>
                <a:gd name="T14" fmla="*/ 751 w 1373"/>
                <a:gd name="T15" fmla="*/ 470 h 535"/>
                <a:gd name="T16" fmla="*/ 952 w 1373"/>
                <a:gd name="T17" fmla="*/ 388 h 535"/>
                <a:gd name="T18" fmla="*/ 943 w 1373"/>
                <a:gd name="T19" fmla="*/ 262 h 535"/>
                <a:gd name="T20" fmla="*/ 1373 w 1373"/>
                <a:gd name="T21" fmla="*/ 196 h 535"/>
                <a:gd name="T22" fmla="*/ 934 w 1373"/>
                <a:gd name="T23" fmla="*/ 470 h 535"/>
                <a:gd name="T24" fmla="*/ 556 w 1373"/>
                <a:gd name="T25" fmla="*/ 535 h 535"/>
                <a:gd name="T26" fmla="*/ 35 w 1373"/>
                <a:gd name="T27" fmla="*/ 301 h 535"/>
                <a:gd name="T28" fmla="*/ 0 w 1373"/>
                <a:gd name="T29" fmla="*/ 147 h 535"/>
                <a:gd name="T30" fmla="*/ 79 w 1373"/>
                <a:gd name="T31" fmla="*/ 5 h 535"/>
                <a:gd name="T32" fmla="*/ 95 w 1373"/>
                <a:gd name="T33" fmla="*/ 20 h 535"/>
                <a:gd name="T34" fmla="*/ 78 w 1373"/>
                <a:gd name="T35" fmla="*/ 0 h 535"/>
                <a:gd name="T36" fmla="*/ 9 w 1373"/>
                <a:gd name="T37" fmla="*/ 96 h 535"/>
                <a:gd name="T38" fmla="*/ 9 w 1373"/>
                <a:gd name="T39" fmla="*/ 96 h 53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373"/>
                <a:gd name="T61" fmla="*/ 0 h 535"/>
                <a:gd name="T62" fmla="*/ 1373 w 1373"/>
                <a:gd name="T63" fmla="*/ 535 h 53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373" h="535">
                  <a:moveTo>
                    <a:pt x="9" y="96"/>
                  </a:moveTo>
                  <a:lnTo>
                    <a:pt x="100" y="179"/>
                  </a:lnTo>
                  <a:lnTo>
                    <a:pt x="265" y="179"/>
                  </a:lnTo>
                  <a:lnTo>
                    <a:pt x="261" y="292"/>
                  </a:lnTo>
                  <a:lnTo>
                    <a:pt x="474" y="357"/>
                  </a:lnTo>
                  <a:lnTo>
                    <a:pt x="556" y="449"/>
                  </a:lnTo>
                  <a:lnTo>
                    <a:pt x="661" y="422"/>
                  </a:lnTo>
                  <a:lnTo>
                    <a:pt x="751" y="470"/>
                  </a:lnTo>
                  <a:lnTo>
                    <a:pt x="952" y="388"/>
                  </a:lnTo>
                  <a:lnTo>
                    <a:pt x="943" y="262"/>
                  </a:lnTo>
                  <a:lnTo>
                    <a:pt x="1373" y="196"/>
                  </a:lnTo>
                  <a:lnTo>
                    <a:pt x="934" y="470"/>
                  </a:lnTo>
                  <a:lnTo>
                    <a:pt x="556" y="535"/>
                  </a:lnTo>
                  <a:lnTo>
                    <a:pt x="35" y="301"/>
                  </a:lnTo>
                  <a:lnTo>
                    <a:pt x="0" y="147"/>
                  </a:lnTo>
                  <a:lnTo>
                    <a:pt x="79" y="5"/>
                  </a:lnTo>
                  <a:lnTo>
                    <a:pt x="95" y="20"/>
                  </a:lnTo>
                  <a:lnTo>
                    <a:pt x="78" y="0"/>
                  </a:lnTo>
                  <a:lnTo>
                    <a:pt x="9" y="96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3" name="Freeform 13"/>
            <p:cNvSpPr>
              <a:spLocks/>
            </p:cNvSpPr>
            <p:nvPr/>
          </p:nvSpPr>
          <p:spPr bwMode="auto">
            <a:xfrm>
              <a:off x="2183" y="3270"/>
              <a:ext cx="1338" cy="540"/>
            </a:xfrm>
            <a:custGeom>
              <a:avLst/>
              <a:gdLst>
                <a:gd name="T0" fmla="*/ 0 w 1338"/>
                <a:gd name="T1" fmla="*/ 161 h 540"/>
                <a:gd name="T2" fmla="*/ 0 w 1338"/>
                <a:gd name="T3" fmla="*/ 226 h 540"/>
                <a:gd name="T4" fmla="*/ 152 w 1338"/>
                <a:gd name="T5" fmla="*/ 265 h 540"/>
                <a:gd name="T6" fmla="*/ 230 w 1338"/>
                <a:gd name="T7" fmla="*/ 353 h 540"/>
                <a:gd name="T8" fmla="*/ 361 w 1338"/>
                <a:gd name="T9" fmla="*/ 383 h 540"/>
                <a:gd name="T10" fmla="*/ 408 w 1338"/>
                <a:gd name="T11" fmla="*/ 453 h 540"/>
                <a:gd name="T12" fmla="*/ 561 w 1338"/>
                <a:gd name="T13" fmla="*/ 483 h 540"/>
                <a:gd name="T14" fmla="*/ 630 w 1338"/>
                <a:gd name="T15" fmla="*/ 483 h 540"/>
                <a:gd name="T16" fmla="*/ 721 w 1338"/>
                <a:gd name="T17" fmla="*/ 540 h 540"/>
                <a:gd name="T18" fmla="*/ 834 w 1338"/>
                <a:gd name="T19" fmla="*/ 518 h 540"/>
                <a:gd name="T20" fmla="*/ 930 w 1338"/>
                <a:gd name="T21" fmla="*/ 466 h 540"/>
                <a:gd name="T22" fmla="*/ 1004 w 1338"/>
                <a:gd name="T23" fmla="*/ 466 h 540"/>
                <a:gd name="T24" fmla="*/ 1086 w 1338"/>
                <a:gd name="T25" fmla="*/ 397 h 540"/>
                <a:gd name="T26" fmla="*/ 1100 w 1338"/>
                <a:gd name="T27" fmla="*/ 318 h 540"/>
                <a:gd name="T28" fmla="*/ 1191 w 1338"/>
                <a:gd name="T29" fmla="*/ 318 h 540"/>
                <a:gd name="T30" fmla="*/ 1338 w 1338"/>
                <a:gd name="T31" fmla="*/ 253 h 540"/>
                <a:gd name="T32" fmla="*/ 1186 w 1338"/>
                <a:gd name="T33" fmla="*/ 274 h 540"/>
                <a:gd name="T34" fmla="*/ 1277 w 1338"/>
                <a:gd name="T35" fmla="*/ 174 h 540"/>
                <a:gd name="T36" fmla="*/ 1130 w 1338"/>
                <a:gd name="T37" fmla="*/ 279 h 540"/>
                <a:gd name="T38" fmla="*/ 1004 w 1338"/>
                <a:gd name="T39" fmla="*/ 279 h 540"/>
                <a:gd name="T40" fmla="*/ 1047 w 1338"/>
                <a:gd name="T41" fmla="*/ 370 h 540"/>
                <a:gd name="T42" fmla="*/ 1017 w 1338"/>
                <a:gd name="T43" fmla="*/ 436 h 540"/>
                <a:gd name="T44" fmla="*/ 899 w 1338"/>
                <a:gd name="T45" fmla="*/ 444 h 540"/>
                <a:gd name="T46" fmla="*/ 791 w 1338"/>
                <a:gd name="T47" fmla="*/ 500 h 540"/>
                <a:gd name="T48" fmla="*/ 696 w 1338"/>
                <a:gd name="T49" fmla="*/ 488 h 540"/>
                <a:gd name="T50" fmla="*/ 635 w 1338"/>
                <a:gd name="T51" fmla="*/ 422 h 540"/>
                <a:gd name="T52" fmla="*/ 600 w 1338"/>
                <a:gd name="T53" fmla="*/ 449 h 540"/>
                <a:gd name="T54" fmla="*/ 513 w 1338"/>
                <a:gd name="T55" fmla="*/ 444 h 540"/>
                <a:gd name="T56" fmla="*/ 447 w 1338"/>
                <a:gd name="T57" fmla="*/ 397 h 540"/>
                <a:gd name="T58" fmla="*/ 426 w 1338"/>
                <a:gd name="T59" fmla="*/ 296 h 540"/>
                <a:gd name="T60" fmla="*/ 382 w 1338"/>
                <a:gd name="T61" fmla="*/ 331 h 540"/>
                <a:gd name="T62" fmla="*/ 291 w 1338"/>
                <a:gd name="T63" fmla="*/ 326 h 540"/>
                <a:gd name="T64" fmla="*/ 239 w 1338"/>
                <a:gd name="T65" fmla="*/ 257 h 540"/>
                <a:gd name="T66" fmla="*/ 252 w 1338"/>
                <a:gd name="T67" fmla="*/ 201 h 540"/>
                <a:gd name="T68" fmla="*/ 157 w 1338"/>
                <a:gd name="T69" fmla="*/ 213 h 540"/>
                <a:gd name="T70" fmla="*/ 78 w 1338"/>
                <a:gd name="T71" fmla="*/ 187 h 540"/>
                <a:gd name="T72" fmla="*/ 48 w 1338"/>
                <a:gd name="T73" fmla="*/ 127 h 540"/>
                <a:gd name="T74" fmla="*/ 57 w 1338"/>
                <a:gd name="T75" fmla="*/ 0 h 540"/>
                <a:gd name="T76" fmla="*/ 4 w 1338"/>
                <a:gd name="T77" fmla="*/ 74 h 540"/>
                <a:gd name="T78" fmla="*/ 0 w 1338"/>
                <a:gd name="T79" fmla="*/ 161 h 540"/>
                <a:gd name="T80" fmla="*/ 0 w 1338"/>
                <a:gd name="T81" fmla="*/ 161 h 54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38"/>
                <a:gd name="T124" fmla="*/ 0 h 540"/>
                <a:gd name="T125" fmla="*/ 1338 w 1338"/>
                <a:gd name="T126" fmla="*/ 540 h 54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38" h="540">
                  <a:moveTo>
                    <a:pt x="0" y="161"/>
                  </a:moveTo>
                  <a:lnTo>
                    <a:pt x="0" y="226"/>
                  </a:lnTo>
                  <a:lnTo>
                    <a:pt x="152" y="265"/>
                  </a:lnTo>
                  <a:lnTo>
                    <a:pt x="230" y="353"/>
                  </a:lnTo>
                  <a:lnTo>
                    <a:pt x="361" y="383"/>
                  </a:lnTo>
                  <a:lnTo>
                    <a:pt x="408" y="453"/>
                  </a:lnTo>
                  <a:lnTo>
                    <a:pt x="561" y="483"/>
                  </a:lnTo>
                  <a:lnTo>
                    <a:pt x="630" y="483"/>
                  </a:lnTo>
                  <a:lnTo>
                    <a:pt x="721" y="540"/>
                  </a:lnTo>
                  <a:lnTo>
                    <a:pt x="834" y="518"/>
                  </a:lnTo>
                  <a:lnTo>
                    <a:pt x="930" y="466"/>
                  </a:lnTo>
                  <a:lnTo>
                    <a:pt x="1004" y="466"/>
                  </a:lnTo>
                  <a:lnTo>
                    <a:pt x="1086" y="397"/>
                  </a:lnTo>
                  <a:lnTo>
                    <a:pt x="1100" y="318"/>
                  </a:lnTo>
                  <a:lnTo>
                    <a:pt x="1191" y="318"/>
                  </a:lnTo>
                  <a:lnTo>
                    <a:pt x="1338" y="253"/>
                  </a:lnTo>
                  <a:lnTo>
                    <a:pt x="1186" y="274"/>
                  </a:lnTo>
                  <a:lnTo>
                    <a:pt x="1277" y="174"/>
                  </a:lnTo>
                  <a:lnTo>
                    <a:pt x="1130" y="279"/>
                  </a:lnTo>
                  <a:lnTo>
                    <a:pt x="1004" y="279"/>
                  </a:lnTo>
                  <a:lnTo>
                    <a:pt x="1047" y="370"/>
                  </a:lnTo>
                  <a:lnTo>
                    <a:pt x="1017" y="436"/>
                  </a:lnTo>
                  <a:lnTo>
                    <a:pt x="899" y="444"/>
                  </a:lnTo>
                  <a:lnTo>
                    <a:pt x="791" y="500"/>
                  </a:lnTo>
                  <a:lnTo>
                    <a:pt x="696" y="488"/>
                  </a:lnTo>
                  <a:lnTo>
                    <a:pt x="635" y="422"/>
                  </a:lnTo>
                  <a:lnTo>
                    <a:pt x="600" y="449"/>
                  </a:lnTo>
                  <a:lnTo>
                    <a:pt x="513" y="444"/>
                  </a:lnTo>
                  <a:lnTo>
                    <a:pt x="447" y="397"/>
                  </a:lnTo>
                  <a:lnTo>
                    <a:pt x="426" y="296"/>
                  </a:lnTo>
                  <a:lnTo>
                    <a:pt x="382" y="331"/>
                  </a:lnTo>
                  <a:lnTo>
                    <a:pt x="291" y="326"/>
                  </a:lnTo>
                  <a:lnTo>
                    <a:pt x="239" y="257"/>
                  </a:lnTo>
                  <a:lnTo>
                    <a:pt x="252" y="201"/>
                  </a:lnTo>
                  <a:lnTo>
                    <a:pt x="157" y="213"/>
                  </a:lnTo>
                  <a:lnTo>
                    <a:pt x="78" y="187"/>
                  </a:lnTo>
                  <a:lnTo>
                    <a:pt x="48" y="127"/>
                  </a:lnTo>
                  <a:lnTo>
                    <a:pt x="57" y="0"/>
                  </a:lnTo>
                  <a:lnTo>
                    <a:pt x="4" y="74"/>
                  </a:lnTo>
                  <a:lnTo>
                    <a:pt x="0" y="1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4" name="Freeform 14"/>
            <p:cNvSpPr>
              <a:spLocks/>
            </p:cNvSpPr>
            <p:nvPr/>
          </p:nvSpPr>
          <p:spPr bwMode="auto">
            <a:xfrm>
              <a:off x="2335" y="3331"/>
              <a:ext cx="712" cy="261"/>
            </a:xfrm>
            <a:custGeom>
              <a:avLst/>
              <a:gdLst>
                <a:gd name="T0" fmla="*/ 0 w 1426"/>
                <a:gd name="T1" fmla="*/ 114 h 523"/>
                <a:gd name="T2" fmla="*/ 209 w 1426"/>
                <a:gd name="T3" fmla="*/ 60 h 523"/>
                <a:gd name="T4" fmla="*/ 331 w 1426"/>
                <a:gd name="T5" fmla="*/ 121 h 523"/>
                <a:gd name="T6" fmla="*/ 314 w 1426"/>
                <a:gd name="T7" fmla="*/ 270 h 523"/>
                <a:gd name="T8" fmla="*/ 392 w 1426"/>
                <a:gd name="T9" fmla="*/ 175 h 523"/>
                <a:gd name="T10" fmla="*/ 470 w 1426"/>
                <a:gd name="T11" fmla="*/ 199 h 523"/>
                <a:gd name="T12" fmla="*/ 591 w 1426"/>
                <a:gd name="T13" fmla="*/ 252 h 523"/>
                <a:gd name="T14" fmla="*/ 626 w 1426"/>
                <a:gd name="T15" fmla="*/ 408 h 523"/>
                <a:gd name="T16" fmla="*/ 827 w 1426"/>
                <a:gd name="T17" fmla="*/ 348 h 523"/>
                <a:gd name="T18" fmla="*/ 922 w 1426"/>
                <a:gd name="T19" fmla="*/ 408 h 523"/>
                <a:gd name="T20" fmla="*/ 991 w 1426"/>
                <a:gd name="T21" fmla="*/ 523 h 523"/>
                <a:gd name="T22" fmla="*/ 973 w 1426"/>
                <a:gd name="T23" fmla="*/ 384 h 523"/>
                <a:gd name="T24" fmla="*/ 1051 w 1426"/>
                <a:gd name="T25" fmla="*/ 270 h 523"/>
                <a:gd name="T26" fmla="*/ 1209 w 1426"/>
                <a:gd name="T27" fmla="*/ 252 h 523"/>
                <a:gd name="T28" fmla="*/ 1295 w 1426"/>
                <a:gd name="T29" fmla="*/ 287 h 523"/>
                <a:gd name="T30" fmla="*/ 1356 w 1426"/>
                <a:gd name="T31" fmla="*/ 365 h 523"/>
                <a:gd name="T32" fmla="*/ 1356 w 1426"/>
                <a:gd name="T33" fmla="*/ 486 h 523"/>
                <a:gd name="T34" fmla="*/ 1426 w 1426"/>
                <a:gd name="T35" fmla="*/ 384 h 523"/>
                <a:gd name="T36" fmla="*/ 1375 w 1426"/>
                <a:gd name="T37" fmla="*/ 226 h 523"/>
                <a:gd name="T38" fmla="*/ 1173 w 1426"/>
                <a:gd name="T39" fmla="*/ 175 h 523"/>
                <a:gd name="T40" fmla="*/ 1044 w 1426"/>
                <a:gd name="T41" fmla="*/ 192 h 523"/>
                <a:gd name="T42" fmla="*/ 983 w 1426"/>
                <a:gd name="T43" fmla="*/ 252 h 523"/>
                <a:gd name="T44" fmla="*/ 947 w 1426"/>
                <a:gd name="T45" fmla="*/ 340 h 523"/>
                <a:gd name="T46" fmla="*/ 844 w 1426"/>
                <a:gd name="T47" fmla="*/ 262 h 523"/>
                <a:gd name="T48" fmla="*/ 747 w 1426"/>
                <a:gd name="T49" fmla="*/ 262 h 523"/>
                <a:gd name="T50" fmla="*/ 662 w 1426"/>
                <a:gd name="T51" fmla="*/ 340 h 523"/>
                <a:gd name="T52" fmla="*/ 635 w 1426"/>
                <a:gd name="T53" fmla="*/ 209 h 523"/>
                <a:gd name="T54" fmla="*/ 548 w 1426"/>
                <a:gd name="T55" fmla="*/ 148 h 523"/>
                <a:gd name="T56" fmla="*/ 460 w 1426"/>
                <a:gd name="T57" fmla="*/ 114 h 523"/>
                <a:gd name="T58" fmla="*/ 375 w 1426"/>
                <a:gd name="T59" fmla="*/ 148 h 523"/>
                <a:gd name="T60" fmla="*/ 331 w 1426"/>
                <a:gd name="T61" fmla="*/ 43 h 523"/>
                <a:gd name="T62" fmla="*/ 217 w 1426"/>
                <a:gd name="T63" fmla="*/ 0 h 523"/>
                <a:gd name="T64" fmla="*/ 122 w 1426"/>
                <a:gd name="T65" fmla="*/ 17 h 523"/>
                <a:gd name="T66" fmla="*/ 0 w 1426"/>
                <a:gd name="T67" fmla="*/ 114 h 523"/>
                <a:gd name="T68" fmla="*/ 0 w 1426"/>
                <a:gd name="T69" fmla="*/ 114 h 5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26"/>
                <a:gd name="T106" fmla="*/ 0 h 523"/>
                <a:gd name="T107" fmla="*/ 1426 w 1426"/>
                <a:gd name="T108" fmla="*/ 523 h 5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26" h="523">
                  <a:moveTo>
                    <a:pt x="0" y="114"/>
                  </a:moveTo>
                  <a:lnTo>
                    <a:pt x="209" y="60"/>
                  </a:lnTo>
                  <a:lnTo>
                    <a:pt x="331" y="121"/>
                  </a:lnTo>
                  <a:lnTo>
                    <a:pt x="314" y="270"/>
                  </a:lnTo>
                  <a:lnTo>
                    <a:pt x="392" y="175"/>
                  </a:lnTo>
                  <a:lnTo>
                    <a:pt x="470" y="199"/>
                  </a:lnTo>
                  <a:lnTo>
                    <a:pt x="591" y="252"/>
                  </a:lnTo>
                  <a:lnTo>
                    <a:pt x="626" y="408"/>
                  </a:lnTo>
                  <a:lnTo>
                    <a:pt x="827" y="348"/>
                  </a:lnTo>
                  <a:lnTo>
                    <a:pt x="922" y="408"/>
                  </a:lnTo>
                  <a:lnTo>
                    <a:pt x="991" y="523"/>
                  </a:lnTo>
                  <a:lnTo>
                    <a:pt x="973" y="384"/>
                  </a:lnTo>
                  <a:lnTo>
                    <a:pt x="1051" y="270"/>
                  </a:lnTo>
                  <a:lnTo>
                    <a:pt x="1209" y="252"/>
                  </a:lnTo>
                  <a:lnTo>
                    <a:pt x="1295" y="287"/>
                  </a:lnTo>
                  <a:lnTo>
                    <a:pt x="1356" y="365"/>
                  </a:lnTo>
                  <a:lnTo>
                    <a:pt x="1356" y="486"/>
                  </a:lnTo>
                  <a:lnTo>
                    <a:pt x="1426" y="384"/>
                  </a:lnTo>
                  <a:lnTo>
                    <a:pt x="1375" y="226"/>
                  </a:lnTo>
                  <a:lnTo>
                    <a:pt x="1173" y="175"/>
                  </a:lnTo>
                  <a:lnTo>
                    <a:pt x="1044" y="192"/>
                  </a:lnTo>
                  <a:lnTo>
                    <a:pt x="983" y="252"/>
                  </a:lnTo>
                  <a:lnTo>
                    <a:pt x="947" y="340"/>
                  </a:lnTo>
                  <a:lnTo>
                    <a:pt x="844" y="262"/>
                  </a:lnTo>
                  <a:lnTo>
                    <a:pt x="747" y="262"/>
                  </a:lnTo>
                  <a:lnTo>
                    <a:pt x="662" y="340"/>
                  </a:lnTo>
                  <a:lnTo>
                    <a:pt x="635" y="209"/>
                  </a:lnTo>
                  <a:lnTo>
                    <a:pt x="548" y="148"/>
                  </a:lnTo>
                  <a:lnTo>
                    <a:pt x="460" y="114"/>
                  </a:lnTo>
                  <a:lnTo>
                    <a:pt x="375" y="148"/>
                  </a:lnTo>
                  <a:lnTo>
                    <a:pt x="331" y="43"/>
                  </a:lnTo>
                  <a:lnTo>
                    <a:pt x="217" y="0"/>
                  </a:lnTo>
                  <a:lnTo>
                    <a:pt x="122" y="1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5" name="Freeform 15"/>
            <p:cNvSpPr>
              <a:spLocks/>
            </p:cNvSpPr>
            <p:nvPr/>
          </p:nvSpPr>
          <p:spPr bwMode="auto">
            <a:xfrm>
              <a:off x="2522" y="3131"/>
              <a:ext cx="277" cy="265"/>
            </a:xfrm>
            <a:custGeom>
              <a:avLst/>
              <a:gdLst>
                <a:gd name="T0" fmla="*/ 129 w 555"/>
                <a:gd name="T1" fmla="*/ 409 h 531"/>
                <a:gd name="T2" fmla="*/ 216 w 555"/>
                <a:gd name="T3" fmla="*/ 312 h 531"/>
                <a:gd name="T4" fmla="*/ 328 w 555"/>
                <a:gd name="T5" fmla="*/ 287 h 531"/>
                <a:gd name="T6" fmla="*/ 433 w 555"/>
                <a:gd name="T7" fmla="*/ 322 h 531"/>
                <a:gd name="T8" fmla="*/ 503 w 555"/>
                <a:gd name="T9" fmla="*/ 400 h 531"/>
                <a:gd name="T10" fmla="*/ 555 w 555"/>
                <a:gd name="T11" fmla="*/ 531 h 531"/>
                <a:gd name="T12" fmla="*/ 547 w 555"/>
                <a:gd name="T13" fmla="*/ 329 h 531"/>
                <a:gd name="T14" fmla="*/ 433 w 555"/>
                <a:gd name="T15" fmla="*/ 217 h 531"/>
                <a:gd name="T16" fmla="*/ 547 w 555"/>
                <a:gd name="T17" fmla="*/ 25 h 531"/>
                <a:gd name="T18" fmla="*/ 382 w 555"/>
                <a:gd name="T19" fmla="*/ 147 h 531"/>
                <a:gd name="T20" fmla="*/ 304 w 555"/>
                <a:gd name="T21" fmla="*/ 17 h 531"/>
                <a:gd name="T22" fmla="*/ 138 w 555"/>
                <a:gd name="T23" fmla="*/ 0 h 531"/>
                <a:gd name="T24" fmla="*/ 0 w 555"/>
                <a:gd name="T25" fmla="*/ 69 h 531"/>
                <a:gd name="T26" fmla="*/ 121 w 555"/>
                <a:gd name="T27" fmla="*/ 61 h 531"/>
                <a:gd name="T28" fmla="*/ 199 w 555"/>
                <a:gd name="T29" fmla="*/ 86 h 531"/>
                <a:gd name="T30" fmla="*/ 260 w 555"/>
                <a:gd name="T31" fmla="*/ 156 h 531"/>
                <a:gd name="T32" fmla="*/ 277 w 555"/>
                <a:gd name="T33" fmla="*/ 217 h 531"/>
                <a:gd name="T34" fmla="*/ 173 w 555"/>
                <a:gd name="T35" fmla="*/ 261 h 531"/>
                <a:gd name="T36" fmla="*/ 121 w 555"/>
                <a:gd name="T37" fmla="*/ 339 h 531"/>
                <a:gd name="T38" fmla="*/ 129 w 555"/>
                <a:gd name="T39" fmla="*/ 409 h 531"/>
                <a:gd name="T40" fmla="*/ 129 w 555"/>
                <a:gd name="T41" fmla="*/ 409 h 5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5"/>
                <a:gd name="T64" fmla="*/ 0 h 531"/>
                <a:gd name="T65" fmla="*/ 555 w 555"/>
                <a:gd name="T66" fmla="*/ 531 h 5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5" h="531">
                  <a:moveTo>
                    <a:pt x="129" y="409"/>
                  </a:moveTo>
                  <a:lnTo>
                    <a:pt x="216" y="312"/>
                  </a:lnTo>
                  <a:lnTo>
                    <a:pt x="328" y="287"/>
                  </a:lnTo>
                  <a:lnTo>
                    <a:pt x="433" y="322"/>
                  </a:lnTo>
                  <a:lnTo>
                    <a:pt x="503" y="400"/>
                  </a:lnTo>
                  <a:lnTo>
                    <a:pt x="555" y="531"/>
                  </a:lnTo>
                  <a:lnTo>
                    <a:pt x="547" y="329"/>
                  </a:lnTo>
                  <a:lnTo>
                    <a:pt x="433" y="217"/>
                  </a:lnTo>
                  <a:lnTo>
                    <a:pt x="547" y="25"/>
                  </a:lnTo>
                  <a:lnTo>
                    <a:pt x="382" y="147"/>
                  </a:lnTo>
                  <a:lnTo>
                    <a:pt x="304" y="17"/>
                  </a:lnTo>
                  <a:lnTo>
                    <a:pt x="138" y="0"/>
                  </a:lnTo>
                  <a:lnTo>
                    <a:pt x="0" y="69"/>
                  </a:lnTo>
                  <a:lnTo>
                    <a:pt x="121" y="61"/>
                  </a:lnTo>
                  <a:lnTo>
                    <a:pt x="199" y="86"/>
                  </a:lnTo>
                  <a:lnTo>
                    <a:pt x="260" y="156"/>
                  </a:lnTo>
                  <a:lnTo>
                    <a:pt x="277" y="217"/>
                  </a:lnTo>
                  <a:lnTo>
                    <a:pt x="173" y="261"/>
                  </a:lnTo>
                  <a:lnTo>
                    <a:pt x="121" y="339"/>
                  </a:lnTo>
                  <a:lnTo>
                    <a:pt x="129" y="4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6" name="Freeform 16"/>
            <p:cNvSpPr>
              <a:spLocks/>
            </p:cNvSpPr>
            <p:nvPr/>
          </p:nvSpPr>
          <p:spPr bwMode="auto">
            <a:xfrm>
              <a:off x="2309" y="3231"/>
              <a:ext cx="221" cy="91"/>
            </a:xfrm>
            <a:custGeom>
              <a:avLst/>
              <a:gdLst>
                <a:gd name="T0" fmla="*/ 443 w 443"/>
                <a:gd name="T1" fmla="*/ 68 h 182"/>
                <a:gd name="T2" fmla="*/ 251 w 443"/>
                <a:gd name="T3" fmla="*/ 0 h 182"/>
                <a:gd name="T4" fmla="*/ 156 w 443"/>
                <a:gd name="T5" fmla="*/ 61 h 182"/>
                <a:gd name="T6" fmla="*/ 0 w 443"/>
                <a:gd name="T7" fmla="*/ 165 h 182"/>
                <a:gd name="T8" fmla="*/ 207 w 443"/>
                <a:gd name="T9" fmla="*/ 139 h 182"/>
                <a:gd name="T10" fmla="*/ 234 w 443"/>
                <a:gd name="T11" fmla="*/ 34 h 182"/>
                <a:gd name="T12" fmla="*/ 329 w 443"/>
                <a:gd name="T13" fmla="*/ 68 h 182"/>
                <a:gd name="T14" fmla="*/ 433 w 443"/>
                <a:gd name="T15" fmla="*/ 182 h 182"/>
                <a:gd name="T16" fmla="*/ 443 w 443"/>
                <a:gd name="T17" fmla="*/ 68 h 182"/>
                <a:gd name="T18" fmla="*/ 443 w 443"/>
                <a:gd name="T19" fmla="*/ 68 h 18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43"/>
                <a:gd name="T31" fmla="*/ 0 h 182"/>
                <a:gd name="T32" fmla="*/ 443 w 443"/>
                <a:gd name="T33" fmla="*/ 182 h 18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43" h="182">
                  <a:moveTo>
                    <a:pt x="443" y="68"/>
                  </a:moveTo>
                  <a:lnTo>
                    <a:pt x="251" y="0"/>
                  </a:lnTo>
                  <a:lnTo>
                    <a:pt x="156" y="61"/>
                  </a:lnTo>
                  <a:lnTo>
                    <a:pt x="0" y="165"/>
                  </a:lnTo>
                  <a:lnTo>
                    <a:pt x="207" y="139"/>
                  </a:lnTo>
                  <a:lnTo>
                    <a:pt x="234" y="34"/>
                  </a:lnTo>
                  <a:lnTo>
                    <a:pt x="329" y="68"/>
                  </a:lnTo>
                  <a:lnTo>
                    <a:pt x="433" y="182"/>
                  </a:lnTo>
                  <a:lnTo>
                    <a:pt x="443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7" name="Freeform 17"/>
            <p:cNvSpPr>
              <a:spLocks/>
            </p:cNvSpPr>
            <p:nvPr/>
          </p:nvSpPr>
          <p:spPr bwMode="auto">
            <a:xfrm>
              <a:off x="2304" y="3152"/>
              <a:ext cx="200" cy="123"/>
            </a:xfrm>
            <a:custGeom>
              <a:avLst/>
              <a:gdLst>
                <a:gd name="T0" fmla="*/ 399 w 399"/>
                <a:gd name="T1" fmla="*/ 124 h 245"/>
                <a:gd name="T2" fmla="*/ 304 w 399"/>
                <a:gd name="T3" fmla="*/ 19 h 245"/>
                <a:gd name="T4" fmla="*/ 95 w 399"/>
                <a:gd name="T5" fmla="*/ 0 h 245"/>
                <a:gd name="T6" fmla="*/ 10 w 399"/>
                <a:gd name="T7" fmla="*/ 63 h 245"/>
                <a:gd name="T8" fmla="*/ 0 w 399"/>
                <a:gd name="T9" fmla="*/ 141 h 245"/>
                <a:gd name="T10" fmla="*/ 27 w 399"/>
                <a:gd name="T11" fmla="*/ 245 h 245"/>
                <a:gd name="T12" fmla="*/ 61 w 399"/>
                <a:gd name="T13" fmla="*/ 97 h 245"/>
                <a:gd name="T14" fmla="*/ 183 w 399"/>
                <a:gd name="T15" fmla="*/ 53 h 245"/>
                <a:gd name="T16" fmla="*/ 297 w 399"/>
                <a:gd name="T17" fmla="*/ 105 h 245"/>
                <a:gd name="T18" fmla="*/ 399 w 399"/>
                <a:gd name="T19" fmla="*/ 124 h 245"/>
                <a:gd name="T20" fmla="*/ 399 w 399"/>
                <a:gd name="T21" fmla="*/ 124 h 2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99"/>
                <a:gd name="T34" fmla="*/ 0 h 245"/>
                <a:gd name="T35" fmla="*/ 399 w 399"/>
                <a:gd name="T36" fmla="*/ 245 h 2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99" h="245">
                  <a:moveTo>
                    <a:pt x="399" y="124"/>
                  </a:moveTo>
                  <a:lnTo>
                    <a:pt x="304" y="19"/>
                  </a:lnTo>
                  <a:lnTo>
                    <a:pt x="95" y="0"/>
                  </a:lnTo>
                  <a:lnTo>
                    <a:pt x="10" y="63"/>
                  </a:lnTo>
                  <a:lnTo>
                    <a:pt x="0" y="141"/>
                  </a:lnTo>
                  <a:lnTo>
                    <a:pt x="27" y="245"/>
                  </a:lnTo>
                  <a:lnTo>
                    <a:pt x="61" y="97"/>
                  </a:lnTo>
                  <a:lnTo>
                    <a:pt x="183" y="53"/>
                  </a:lnTo>
                  <a:lnTo>
                    <a:pt x="297" y="105"/>
                  </a:lnTo>
                  <a:lnTo>
                    <a:pt x="399" y="1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8" name="Freeform 18"/>
            <p:cNvSpPr>
              <a:spLocks/>
            </p:cNvSpPr>
            <p:nvPr/>
          </p:nvSpPr>
          <p:spPr bwMode="auto">
            <a:xfrm>
              <a:off x="2821" y="3048"/>
              <a:ext cx="769" cy="340"/>
            </a:xfrm>
            <a:custGeom>
              <a:avLst/>
              <a:gdLst>
                <a:gd name="T0" fmla="*/ 0 w 1539"/>
                <a:gd name="T1" fmla="*/ 251 h 679"/>
                <a:gd name="T2" fmla="*/ 115 w 1539"/>
                <a:gd name="T3" fmla="*/ 277 h 679"/>
                <a:gd name="T4" fmla="*/ 261 w 1539"/>
                <a:gd name="T5" fmla="*/ 365 h 679"/>
                <a:gd name="T6" fmla="*/ 297 w 1539"/>
                <a:gd name="T7" fmla="*/ 426 h 679"/>
                <a:gd name="T8" fmla="*/ 156 w 1539"/>
                <a:gd name="T9" fmla="*/ 469 h 679"/>
                <a:gd name="T10" fmla="*/ 71 w 1539"/>
                <a:gd name="T11" fmla="*/ 530 h 679"/>
                <a:gd name="T12" fmla="*/ 27 w 1539"/>
                <a:gd name="T13" fmla="*/ 652 h 679"/>
                <a:gd name="T14" fmla="*/ 217 w 1539"/>
                <a:gd name="T15" fmla="*/ 504 h 679"/>
                <a:gd name="T16" fmla="*/ 392 w 1539"/>
                <a:gd name="T17" fmla="*/ 504 h 679"/>
                <a:gd name="T18" fmla="*/ 480 w 1539"/>
                <a:gd name="T19" fmla="*/ 591 h 679"/>
                <a:gd name="T20" fmla="*/ 521 w 1539"/>
                <a:gd name="T21" fmla="*/ 679 h 679"/>
                <a:gd name="T22" fmla="*/ 504 w 1539"/>
                <a:gd name="T23" fmla="*/ 530 h 679"/>
                <a:gd name="T24" fmla="*/ 375 w 1539"/>
                <a:gd name="T25" fmla="*/ 374 h 679"/>
                <a:gd name="T26" fmla="*/ 504 w 1539"/>
                <a:gd name="T27" fmla="*/ 165 h 679"/>
                <a:gd name="T28" fmla="*/ 626 w 1539"/>
                <a:gd name="T29" fmla="*/ 156 h 679"/>
                <a:gd name="T30" fmla="*/ 713 w 1539"/>
                <a:gd name="T31" fmla="*/ 226 h 679"/>
                <a:gd name="T32" fmla="*/ 558 w 1539"/>
                <a:gd name="T33" fmla="*/ 260 h 679"/>
                <a:gd name="T34" fmla="*/ 514 w 1539"/>
                <a:gd name="T35" fmla="*/ 416 h 679"/>
                <a:gd name="T36" fmla="*/ 653 w 1539"/>
                <a:gd name="T37" fmla="*/ 321 h 679"/>
                <a:gd name="T38" fmla="*/ 748 w 1539"/>
                <a:gd name="T39" fmla="*/ 295 h 679"/>
                <a:gd name="T40" fmla="*/ 879 w 1539"/>
                <a:gd name="T41" fmla="*/ 382 h 679"/>
                <a:gd name="T42" fmla="*/ 801 w 1539"/>
                <a:gd name="T43" fmla="*/ 234 h 679"/>
                <a:gd name="T44" fmla="*/ 905 w 1539"/>
                <a:gd name="T45" fmla="*/ 122 h 679"/>
                <a:gd name="T46" fmla="*/ 1069 w 1539"/>
                <a:gd name="T47" fmla="*/ 85 h 679"/>
                <a:gd name="T48" fmla="*/ 1227 w 1539"/>
                <a:gd name="T49" fmla="*/ 182 h 679"/>
                <a:gd name="T50" fmla="*/ 1331 w 1539"/>
                <a:gd name="T51" fmla="*/ 112 h 679"/>
                <a:gd name="T52" fmla="*/ 1461 w 1539"/>
                <a:gd name="T53" fmla="*/ 104 h 679"/>
                <a:gd name="T54" fmla="*/ 1539 w 1539"/>
                <a:gd name="T55" fmla="*/ 139 h 679"/>
                <a:gd name="T56" fmla="*/ 1495 w 1539"/>
                <a:gd name="T57" fmla="*/ 68 h 679"/>
                <a:gd name="T58" fmla="*/ 1331 w 1539"/>
                <a:gd name="T59" fmla="*/ 68 h 679"/>
                <a:gd name="T60" fmla="*/ 1234 w 1539"/>
                <a:gd name="T61" fmla="*/ 95 h 679"/>
                <a:gd name="T62" fmla="*/ 1139 w 1539"/>
                <a:gd name="T63" fmla="*/ 7 h 679"/>
                <a:gd name="T64" fmla="*/ 966 w 1539"/>
                <a:gd name="T65" fmla="*/ 0 h 679"/>
                <a:gd name="T66" fmla="*/ 826 w 1539"/>
                <a:gd name="T67" fmla="*/ 61 h 679"/>
                <a:gd name="T68" fmla="*/ 784 w 1539"/>
                <a:gd name="T69" fmla="*/ 182 h 679"/>
                <a:gd name="T70" fmla="*/ 679 w 1539"/>
                <a:gd name="T71" fmla="*/ 85 h 679"/>
                <a:gd name="T72" fmla="*/ 575 w 1539"/>
                <a:gd name="T73" fmla="*/ 68 h 679"/>
                <a:gd name="T74" fmla="*/ 436 w 1539"/>
                <a:gd name="T75" fmla="*/ 139 h 679"/>
                <a:gd name="T76" fmla="*/ 314 w 1539"/>
                <a:gd name="T77" fmla="*/ 295 h 679"/>
                <a:gd name="T78" fmla="*/ 183 w 1539"/>
                <a:gd name="T79" fmla="*/ 243 h 679"/>
                <a:gd name="T80" fmla="*/ 0 w 1539"/>
                <a:gd name="T81" fmla="*/ 251 h 679"/>
                <a:gd name="T82" fmla="*/ 0 w 1539"/>
                <a:gd name="T83" fmla="*/ 251 h 67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39"/>
                <a:gd name="T127" fmla="*/ 0 h 679"/>
                <a:gd name="T128" fmla="*/ 1539 w 1539"/>
                <a:gd name="T129" fmla="*/ 679 h 67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39" h="679">
                  <a:moveTo>
                    <a:pt x="0" y="251"/>
                  </a:moveTo>
                  <a:lnTo>
                    <a:pt x="115" y="277"/>
                  </a:lnTo>
                  <a:lnTo>
                    <a:pt x="261" y="365"/>
                  </a:lnTo>
                  <a:lnTo>
                    <a:pt x="297" y="426"/>
                  </a:lnTo>
                  <a:lnTo>
                    <a:pt x="156" y="469"/>
                  </a:lnTo>
                  <a:lnTo>
                    <a:pt x="71" y="530"/>
                  </a:lnTo>
                  <a:lnTo>
                    <a:pt x="27" y="652"/>
                  </a:lnTo>
                  <a:lnTo>
                    <a:pt x="217" y="504"/>
                  </a:lnTo>
                  <a:lnTo>
                    <a:pt x="392" y="504"/>
                  </a:lnTo>
                  <a:lnTo>
                    <a:pt x="480" y="591"/>
                  </a:lnTo>
                  <a:lnTo>
                    <a:pt x="521" y="679"/>
                  </a:lnTo>
                  <a:lnTo>
                    <a:pt x="504" y="530"/>
                  </a:lnTo>
                  <a:lnTo>
                    <a:pt x="375" y="374"/>
                  </a:lnTo>
                  <a:lnTo>
                    <a:pt x="504" y="165"/>
                  </a:lnTo>
                  <a:lnTo>
                    <a:pt x="626" y="156"/>
                  </a:lnTo>
                  <a:lnTo>
                    <a:pt x="713" y="226"/>
                  </a:lnTo>
                  <a:lnTo>
                    <a:pt x="558" y="260"/>
                  </a:lnTo>
                  <a:lnTo>
                    <a:pt x="514" y="416"/>
                  </a:lnTo>
                  <a:lnTo>
                    <a:pt x="653" y="321"/>
                  </a:lnTo>
                  <a:lnTo>
                    <a:pt x="748" y="295"/>
                  </a:lnTo>
                  <a:lnTo>
                    <a:pt x="879" y="382"/>
                  </a:lnTo>
                  <a:lnTo>
                    <a:pt x="801" y="234"/>
                  </a:lnTo>
                  <a:lnTo>
                    <a:pt x="905" y="122"/>
                  </a:lnTo>
                  <a:lnTo>
                    <a:pt x="1069" y="85"/>
                  </a:lnTo>
                  <a:lnTo>
                    <a:pt x="1227" y="182"/>
                  </a:lnTo>
                  <a:lnTo>
                    <a:pt x="1331" y="112"/>
                  </a:lnTo>
                  <a:lnTo>
                    <a:pt x="1461" y="104"/>
                  </a:lnTo>
                  <a:lnTo>
                    <a:pt x="1539" y="139"/>
                  </a:lnTo>
                  <a:lnTo>
                    <a:pt x="1495" y="68"/>
                  </a:lnTo>
                  <a:lnTo>
                    <a:pt x="1331" y="68"/>
                  </a:lnTo>
                  <a:lnTo>
                    <a:pt x="1234" y="95"/>
                  </a:lnTo>
                  <a:lnTo>
                    <a:pt x="1139" y="7"/>
                  </a:lnTo>
                  <a:lnTo>
                    <a:pt x="966" y="0"/>
                  </a:lnTo>
                  <a:lnTo>
                    <a:pt x="826" y="61"/>
                  </a:lnTo>
                  <a:lnTo>
                    <a:pt x="784" y="182"/>
                  </a:lnTo>
                  <a:lnTo>
                    <a:pt x="679" y="85"/>
                  </a:lnTo>
                  <a:lnTo>
                    <a:pt x="575" y="68"/>
                  </a:lnTo>
                  <a:lnTo>
                    <a:pt x="436" y="139"/>
                  </a:lnTo>
                  <a:lnTo>
                    <a:pt x="314" y="295"/>
                  </a:lnTo>
                  <a:lnTo>
                    <a:pt x="183" y="243"/>
                  </a:lnTo>
                  <a:lnTo>
                    <a:pt x="0" y="2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99" name="Freeform 19"/>
            <p:cNvSpPr>
              <a:spLocks/>
            </p:cNvSpPr>
            <p:nvPr/>
          </p:nvSpPr>
          <p:spPr bwMode="auto">
            <a:xfrm>
              <a:off x="3065" y="3383"/>
              <a:ext cx="256" cy="196"/>
            </a:xfrm>
            <a:custGeom>
              <a:avLst/>
              <a:gdLst>
                <a:gd name="T0" fmla="*/ 0 w 514"/>
                <a:gd name="T1" fmla="*/ 287 h 392"/>
                <a:gd name="T2" fmla="*/ 61 w 514"/>
                <a:gd name="T3" fmla="*/ 112 h 392"/>
                <a:gd name="T4" fmla="*/ 200 w 514"/>
                <a:gd name="T5" fmla="*/ 0 h 392"/>
                <a:gd name="T6" fmla="*/ 358 w 514"/>
                <a:gd name="T7" fmla="*/ 0 h 392"/>
                <a:gd name="T8" fmla="*/ 436 w 514"/>
                <a:gd name="T9" fmla="*/ 53 h 392"/>
                <a:gd name="T10" fmla="*/ 514 w 514"/>
                <a:gd name="T11" fmla="*/ 139 h 392"/>
                <a:gd name="T12" fmla="*/ 348 w 514"/>
                <a:gd name="T13" fmla="*/ 44 h 392"/>
                <a:gd name="T14" fmla="*/ 226 w 514"/>
                <a:gd name="T15" fmla="*/ 61 h 392"/>
                <a:gd name="T16" fmla="*/ 131 w 514"/>
                <a:gd name="T17" fmla="*/ 131 h 392"/>
                <a:gd name="T18" fmla="*/ 78 w 514"/>
                <a:gd name="T19" fmla="*/ 261 h 392"/>
                <a:gd name="T20" fmla="*/ 78 w 514"/>
                <a:gd name="T21" fmla="*/ 392 h 392"/>
                <a:gd name="T22" fmla="*/ 0 w 514"/>
                <a:gd name="T23" fmla="*/ 287 h 392"/>
                <a:gd name="T24" fmla="*/ 0 w 514"/>
                <a:gd name="T25" fmla="*/ 287 h 39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14"/>
                <a:gd name="T40" fmla="*/ 0 h 392"/>
                <a:gd name="T41" fmla="*/ 514 w 514"/>
                <a:gd name="T42" fmla="*/ 392 h 39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14" h="392">
                  <a:moveTo>
                    <a:pt x="0" y="287"/>
                  </a:moveTo>
                  <a:lnTo>
                    <a:pt x="61" y="112"/>
                  </a:lnTo>
                  <a:lnTo>
                    <a:pt x="200" y="0"/>
                  </a:lnTo>
                  <a:lnTo>
                    <a:pt x="358" y="0"/>
                  </a:lnTo>
                  <a:lnTo>
                    <a:pt x="436" y="53"/>
                  </a:lnTo>
                  <a:lnTo>
                    <a:pt x="514" y="139"/>
                  </a:lnTo>
                  <a:lnTo>
                    <a:pt x="348" y="44"/>
                  </a:lnTo>
                  <a:lnTo>
                    <a:pt x="226" y="61"/>
                  </a:lnTo>
                  <a:lnTo>
                    <a:pt x="131" y="131"/>
                  </a:lnTo>
                  <a:lnTo>
                    <a:pt x="78" y="261"/>
                  </a:lnTo>
                  <a:lnTo>
                    <a:pt x="78" y="392"/>
                  </a:lnTo>
                  <a:lnTo>
                    <a:pt x="0" y="2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400" name="Freeform 20"/>
            <p:cNvSpPr>
              <a:spLocks/>
            </p:cNvSpPr>
            <p:nvPr/>
          </p:nvSpPr>
          <p:spPr bwMode="auto">
            <a:xfrm>
              <a:off x="3134" y="3162"/>
              <a:ext cx="343" cy="213"/>
            </a:xfrm>
            <a:custGeom>
              <a:avLst/>
              <a:gdLst>
                <a:gd name="T0" fmla="*/ 0 w 686"/>
                <a:gd name="T1" fmla="*/ 321 h 426"/>
                <a:gd name="T2" fmla="*/ 165 w 686"/>
                <a:gd name="T3" fmla="*/ 200 h 426"/>
                <a:gd name="T4" fmla="*/ 340 w 686"/>
                <a:gd name="T5" fmla="*/ 200 h 426"/>
                <a:gd name="T6" fmla="*/ 418 w 686"/>
                <a:gd name="T7" fmla="*/ 51 h 426"/>
                <a:gd name="T8" fmla="*/ 567 w 686"/>
                <a:gd name="T9" fmla="*/ 0 h 426"/>
                <a:gd name="T10" fmla="*/ 652 w 686"/>
                <a:gd name="T11" fmla="*/ 86 h 426"/>
                <a:gd name="T12" fmla="*/ 686 w 686"/>
                <a:gd name="T13" fmla="*/ 226 h 426"/>
                <a:gd name="T14" fmla="*/ 584 w 686"/>
                <a:gd name="T15" fmla="*/ 105 h 426"/>
                <a:gd name="T16" fmla="*/ 462 w 686"/>
                <a:gd name="T17" fmla="*/ 122 h 426"/>
                <a:gd name="T18" fmla="*/ 392 w 686"/>
                <a:gd name="T19" fmla="*/ 207 h 426"/>
                <a:gd name="T20" fmla="*/ 443 w 686"/>
                <a:gd name="T21" fmla="*/ 312 h 426"/>
                <a:gd name="T22" fmla="*/ 452 w 686"/>
                <a:gd name="T23" fmla="*/ 426 h 426"/>
                <a:gd name="T24" fmla="*/ 375 w 686"/>
                <a:gd name="T25" fmla="*/ 312 h 426"/>
                <a:gd name="T26" fmla="*/ 209 w 686"/>
                <a:gd name="T27" fmla="*/ 261 h 426"/>
                <a:gd name="T28" fmla="*/ 53 w 686"/>
                <a:gd name="T29" fmla="*/ 331 h 426"/>
                <a:gd name="T30" fmla="*/ 0 w 686"/>
                <a:gd name="T31" fmla="*/ 321 h 426"/>
                <a:gd name="T32" fmla="*/ 0 w 686"/>
                <a:gd name="T33" fmla="*/ 321 h 4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6"/>
                <a:gd name="T52" fmla="*/ 0 h 426"/>
                <a:gd name="T53" fmla="*/ 686 w 686"/>
                <a:gd name="T54" fmla="*/ 426 h 4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6" h="426">
                  <a:moveTo>
                    <a:pt x="0" y="321"/>
                  </a:moveTo>
                  <a:lnTo>
                    <a:pt x="165" y="200"/>
                  </a:lnTo>
                  <a:lnTo>
                    <a:pt x="340" y="200"/>
                  </a:lnTo>
                  <a:lnTo>
                    <a:pt x="418" y="51"/>
                  </a:lnTo>
                  <a:lnTo>
                    <a:pt x="567" y="0"/>
                  </a:lnTo>
                  <a:lnTo>
                    <a:pt x="652" y="86"/>
                  </a:lnTo>
                  <a:lnTo>
                    <a:pt x="686" y="226"/>
                  </a:lnTo>
                  <a:lnTo>
                    <a:pt x="584" y="105"/>
                  </a:lnTo>
                  <a:lnTo>
                    <a:pt x="462" y="122"/>
                  </a:lnTo>
                  <a:lnTo>
                    <a:pt x="392" y="207"/>
                  </a:lnTo>
                  <a:lnTo>
                    <a:pt x="443" y="312"/>
                  </a:lnTo>
                  <a:lnTo>
                    <a:pt x="452" y="426"/>
                  </a:lnTo>
                  <a:lnTo>
                    <a:pt x="375" y="312"/>
                  </a:lnTo>
                  <a:lnTo>
                    <a:pt x="209" y="261"/>
                  </a:lnTo>
                  <a:lnTo>
                    <a:pt x="53" y="33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401" name="Freeform 21"/>
            <p:cNvSpPr>
              <a:spLocks/>
            </p:cNvSpPr>
            <p:nvPr/>
          </p:nvSpPr>
          <p:spPr bwMode="auto">
            <a:xfrm>
              <a:off x="3495" y="3174"/>
              <a:ext cx="83" cy="148"/>
            </a:xfrm>
            <a:custGeom>
              <a:avLst/>
              <a:gdLst>
                <a:gd name="T0" fmla="*/ 0 w 166"/>
                <a:gd name="T1" fmla="*/ 19 h 296"/>
                <a:gd name="T2" fmla="*/ 105 w 166"/>
                <a:gd name="T3" fmla="*/ 87 h 296"/>
                <a:gd name="T4" fmla="*/ 88 w 166"/>
                <a:gd name="T5" fmla="*/ 148 h 296"/>
                <a:gd name="T6" fmla="*/ 27 w 166"/>
                <a:gd name="T7" fmla="*/ 209 h 296"/>
                <a:gd name="T8" fmla="*/ 147 w 166"/>
                <a:gd name="T9" fmla="*/ 296 h 296"/>
                <a:gd name="T10" fmla="*/ 166 w 166"/>
                <a:gd name="T11" fmla="*/ 131 h 296"/>
                <a:gd name="T12" fmla="*/ 122 w 166"/>
                <a:gd name="T13" fmla="*/ 0 h 296"/>
                <a:gd name="T14" fmla="*/ 0 w 166"/>
                <a:gd name="T15" fmla="*/ 19 h 296"/>
                <a:gd name="T16" fmla="*/ 0 w 166"/>
                <a:gd name="T17" fmla="*/ 19 h 2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6"/>
                <a:gd name="T28" fmla="*/ 0 h 296"/>
                <a:gd name="T29" fmla="*/ 166 w 166"/>
                <a:gd name="T30" fmla="*/ 296 h 2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6" h="296">
                  <a:moveTo>
                    <a:pt x="0" y="19"/>
                  </a:moveTo>
                  <a:lnTo>
                    <a:pt x="105" y="87"/>
                  </a:lnTo>
                  <a:lnTo>
                    <a:pt x="88" y="148"/>
                  </a:lnTo>
                  <a:lnTo>
                    <a:pt x="27" y="209"/>
                  </a:lnTo>
                  <a:lnTo>
                    <a:pt x="147" y="296"/>
                  </a:lnTo>
                  <a:lnTo>
                    <a:pt x="166" y="131"/>
                  </a:lnTo>
                  <a:lnTo>
                    <a:pt x="122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402" name="Freeform 22"/>
            <p:cNvSpPr>
              <a:spLocks/>
            </p:cNvSpPr>
            <p:nvPr/>
          </p:nvSpPr>
          <p:spPr bwMode="auto">
            <a:xfrm>
              <a:off x="3365" y="3392"/>
              <a:ext cx="169" cy="82"/>
            </a:xfrm>
            <a:custGeom>
              <a:avLst/>
              <a:gdLst>
                <a:gd name="T0" fmla="*/ 338 w 338"/>
                <a:gd name="T1" fmla="*/ 0 h 166"/>
                <a:gd name="T2" fmla="*/ 243 w 338"/>
                <a:gd name="T3" fmla="*/ 166 h 166"/>
                <a:gd name="T4" fmla="*/ 0 w 338"/>
                <a:gd name="T5" fmla="*/ 122 h 166"/>
                <a:gd name="T6" fmla="*/ 190 w 338"/>
                <a:gd name="T7" fmla="*/ 71 h 166"/>
                <a:gd name="T8" fmla="*/ 338 w 338"/>
                <a:gd name="T9" fmla="*/ 0 h 166"/>
                <a:gd name="T10" fmla="*/ 338 w 338"/>
                <a:gd name="T11" fmla="*/ 0 h 1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8"/>
                <a:gd name="T19" fmla="*/ 0 h 166"/>
                <a:gd name="T20" fmla="*/ 338 w 338"/>
                <a:gd name="T21" fmla="*/ 166 h 1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8" h="166">
                  <a:moveTo>
                    <a:pt x="338" y="0"/>
                  </a:moveTo>
                  <a:lnTo>
                    <a:pt x="243" y="166"/>
                  </a:lnTo>
                  <a:lnTo>
                    <a:pt x="0" y="122"/>
                  </a:lnTo>
                  <a:lnTo>
                    <a:pt x="190" y="71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277" name="Group 23"/>
          <p:cNvGrpSpPr>
            <a:grpSpLocks/>
          </p:cNvGrpSpPr>
          <p:nvPr/>
        </p:nvGrpSpPr>
        <p:grpSpPr bwMode="auto">
          <a:xfrm>
            <a:off x="4984750" y="3335338"/>
            <a:ext cx="511175" cy="431800"/>
            <a:chOff x="3216" y="1968"/>
            <a:chExt cx="673" cy="623"/>
          </a:xfrm>
        </p:grpSpPr>
        <p:grpSp>
          <p:nvGrpSpPr>
            <p:cNvPr id="11331" name="Group 24"/>
            <p:cNvGrpSpPr>
              <a:grpSpLocks/>
            </p:cNvGrpSpPr>
            <p:nvPr/>
          </p:nvGrpSpPr>
          <p:grpSpPr bwMode="auto">
            <a:xfrm>
              <a:off x="3216" y="2016"/>
              <a:ext cx="337" cy="239"/>
              <a:chOff x="4414" y="682"/>
              <a:chExt cx="529" cy="383"/>
            </a:xfrm>
          </p:grpSpPr>
          <p:sp>
            <p:nvSpPr>
              <p:cNvPr id="11380" name="Freeform 25"/>
              <p:cNvSpPr>
                <a:spLocks/>
              </p:cNvSpPr>
              <p:nvPr/>
            </p:nvSpPr>
            <p:spPr bwMode="auto">
              <a:xfrm>
                <a:off x="4418" y="682"/>
                <a:ext cx="523" cy="383"/>
              </a:xfrm>
              <a:custGeom>
                <a:avLst/>
                <a:gdLst>
                  <a:gd name="T0" fmla="*/ 563 w 1045"/>
                  <a:gd name="T1" fmla="*/ 765 h 765"/>
                  <a:gd name="T2" fmla="*/ 665 w 1045"/>
                  <a:gd name="T3" fmla="*/ 754 h 765"/>
                  <a:gd name="T4" fmla="*/ 760 w 1045"/>
                  <a:gd name="T5" fmla="*/ 728 h 765"/>
                  <a:gd name="T6" fmla="*/ 845 w 1045"/>
                  <a:gd name="T7" fmla="*/ 689 h 765"/>
                  <a:gd name="T8" fmla="*/ 917 w 1045"/>
                  <a:gd name="T9" fmla="*/ 641 h 765"/>
                  <a:gd name="T10" fmla="*/ 976 w 1045"/>
                  <a:gd name="T11" fmla="*/ 582 h 765"/>
                  <a:gd name="T12" fmla="*/ 1018 w 1045"/>
                  <a:gd name="T13" fmla="*/ 514 h 765"/>
                  <a:gd name="T14" fmla="*/ 1042 w 1045"/>
                  <a:gd name="T15" fmla="*/ 441 h 765"/>
                  <a:gd name="T16" fmla="*/ 1044 w 1045"/>
                  <a:gd name="T17" fmla="*/ 363 h 765"/>
                  <a:gd name="T18" fmla="*/ 1026 w 1045"/>
                  <a:gd name="T19" fmla="*/ 287 h 765"/>
                  <a:gd name="T20" fmla="*/ 989 w 1045"/>
                  <a:gd name="T21" fmla="*/ 217 h 765"/>
                  <a:gd name="T22" fmla="*/ 935 w 1045"/>
                  <a:gd name="T23" fmla="*/ 155 h 765"/>
                  <a:gd name="T24" fmla="*/ 866 w 1045"/>
                  <a:gd name="T25" fmla="*/ 99 h 765"/>
                  <a:gd name="T26" fmla="*/ 784 w 1045"/>
                  <a:gd name="T27" fmla="*/ 55 h 765"/>
                  <a:gd name="T28" fmla="*/ 692 w 1045"/>
                  <a:gd name="T29" fmla="*/ 23 h 765"/>
                  <a:gd name="T30" fmla="*/ 589 w 1045"/>
                  <a:gd name="T31" fmla="*/ 4 h 765"/>
                  <a:gd name="T32" fmla="*/ 482 w 1045"/>
                  <a:gd name="T33" fmla="*/ 0 h 765"/>
                  <a:gd name="T34" fmla="*/ 380 w 1045"/>
                  <a:gd name="T35" fmla="*/ 12 h 765"/>
                  <a:gd name="T36" fmla="*/ 285 w 1045"/>
                  <a:gd name="T37" fmla="*/ 37 h 765"/>
                  <a:gd name="T38" fmla="*/ 200 w 1045"/>
                  <a:gd name="T39" fmla="*/ 76 h 765"/>
                  <a:gd name="T40" fmla="*/ 127 w 1045"/>
                  <a:gd name="T41" fmla="*/ 126 h 765"/>
                  <a:gd name="T42" fmla="*/ 69 w 1045"/>
                  <a:gd name="T43" fmla="*/ 185 h 765"/>
                  <a:gd name="T44" fmla="*/ 27 w 1045"/>
                  <a:gd name="T45" fmla="*/ 251 h 765"/>
                  <a:gd name="T46" fmla="*/ 3 w 1045"/>
                  <a:gd name="T47" fmla="*/ 325 h 765"/>
                  <a:gd name="T48" fmla="*/ 1 w 1045"/>
                  <a:gd name="T49" fmla="*/ 403 h 765"/>
                  <a:gd name="T50" fmla="*/ 19 w 1045"/>
                  <a:gd name="T51" fmla="*/ 478 h 765"/>
                  <a:gd name="T52" fmla="*/ 56 w 1045"/>
                  <a:gd name="T53" fmla="*/ 549 h 765"/>
                  <a:gd name="T54" fmla="*/ 110 w 1045"/>
                  <a:gd name="T55" fmla="*/ 612 h 765"/>
                  <a:gd name="T56" fmla="*/ 179 w 1045"/>
                  <a:gd name="T57" fmla="*/ 666 h 765"/>
                  <a:gd name="T58" fmla="*/ 261 w 1045"/>
                  <a:gd name="T59" fmla="*/ 710 h 765"/>
                  <a:gd name="T60" fmla="*/ 353 w 1045"/>
                  <a:gd name="T61" fmla="*/ 742 h 765"/>
                  <a:gd name="T62" fmla="*/ 456 w 1045"/>
                  <a:gd name="T63" fmla="*/ 762 h 7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5"/>
                  <a:gd name="T97" fmla="*/ 0 h 765"/>
                  <a:gd name="T98" fmla="*/ 1045 w 1045"/>
                  <a:gd name="T99" fmla="*/ 765 h 7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5" h="765">
                    <a:moveTo>
                      <a:pt x="509" y="765"/>
                    </a:moveTo>
                    <a:lnTo>
                      <a:pt x="563" y="765"/>
                    </a:lnTo>
                    <a:lnTo>
                      <a:pt x="615" y="762"/>
                    </a:lnTo>
                    <a:lnTo>
                      <a:pt x="665" y="754"/>
                    </a:lnTo>
                    <a:lnTo>
                      <a:pt x="714" y="742"/>
                    </a:lnTo>
                    <a:lnTo>
                      <a:pt x="760" y="728"/>
                    </a:lnTo>
                    <a:lnTo>
                      <a:pt x="803" y="710"/>
                    </a:lnTo>
                    <a:lnTo>
                      <a:pt x="845" y="689"/>
                    </a:lnTo>
                    <a:lnTo>
                      <a:pt x="883" y="666"/>
                    </a:lnTo>
                    <a:lnTo>
                      <a:pt x="917" y="641"/>
                    </a:lnTo>
                    <a:lnTo>
                      <a:pt x="949" y="612"/>
                    </a:lnTo>
                    <a:lnTo>
                      <a:pt x="976" y="582"/>
                    </a:lnTo>
                    <a:lnTo>
                      <a:pt x="999" y="549"/>
                    </a:lnTo>
                    <a:lnTo>
                      <a:pt x="1018" y="514"/>
                    </a:lnTo>
                    <a:lnTo>
                      <a:pt x="1033" y="478"/>
                    </a:lnTo>
                    <a:lnTo>
                      <a:pt x="1042" y="441"/>
                    </a:lnTo>
                    <a:lnTo>
                      <a:pt x="1045" y="402"/>
                    </a:lnTo>
                    <a:lnTo>
                      <a:pt x="1044" y="363"/>
                    </a:lnTo>
                    <a:lnTo>
                      <a:pt x="1037" y="325"/>
                    </a:lnTo>
                    <a:lnTo>
                      <a:pt x="1026" y="287"/>
                    </a:lnTo>
                    <a:lnTo>
                      <a:pt x="1010" y="251"/>
                    </a:lnTo>
                    <a:lnTo>
                      <a:pt x="989" y="217"/>
                    </a:lnTo>
                    <a:lnTo>
                      <a:pt x="964" y="185"/>
                    </a:lnTo>
                    <a:lnTo>
                      <a:pt x="935" y="155"/>
                    </a:lnTo>
                    <a:lnTo>
                      <a:pt x="902" y="126"/>
                    </a:lnTo>
                    <a:lnTo>
                      <a:pt x="866" y="99"/>
                    </a:lnTo>
                    <a:lnTo>
                      <a:pt x="826" y="76"/>
                    </a:lnTo>
                    <a:lnTo>
                      <a:pt x="784" y="55"/>
                    </a:lnTo>
                    <a:lnTo>
                      <a:pt x="739" y="37"/>
                    </a:lnTo>
                    <a:lnTo>
                      <a:pt x="692" y="23"/>
                    </a:lnTo>
                    <a:lnTo>
                      <a:pt x="641" y="12"/>
                    </a:lnTo>
                    <a:lnTo>
                      <a:pt x="589" y="4"/>
                    </a:lnTo>
                    <a:lnTo>
                      <a:pt x="536" y="0"/>
                    </a:lnTo>
                    <a:lnTo>
                      <a:pt x="482" y="0"/>
                    </a:lnTo>
                    <a:lnTo>
                      <a:pt x="430" y="4"/>
                    </a:lnTo>
                    <a:lnTo>
                      <a:pt x="380" y="12"/>
                    </a:lnTo>
                    <a:lnTo>
                      <a:pt x="331" y="23"/>
                    </a:lnTo>
                    <a:lnTo>
                      <a:pt x="285" y="37"/>
                    </a:lnTo>
                    <a:lnTo>
                      <a:pt x="241" y="55"/>
                    </a:lnTo>
                    <a:lnTo>
                      <a:pt x="200" y="76"/>
                    </a:lnTo>
                    <a:lnTo>
                      <a:pt x="162" y="99"/>
                    </a:lnTo>
                    <a:lnTo>
                      <a:pt x="127" y="126"/>
                    </a:lnTo>
                    <a:lnTo>
                      <a:pt x="96" y="153"/>
                    </a:lnTo>
                    <a:lnTo>
                      <a:pt x="69" y="185"/>
                    </a:lnTo>
                    <a:lnTo>
                      <a:pt x="46" y="217"/>
                    </a:lnTo>
                    <a:lnTo>
                      <a:pt x="27" y="251"/>
                    </a:lnTo>
                    <a:lnTo>
                      <a:pt x="12" y="288"/>
                    </a:lnTo>
                    <a:lnTo>
                      <a:pt x="3" y="325"/>
                    </a:lnTo>
                    <a:lnTo>
                      <a:pt x="0" y="364"/>
                    </a:lnTo>
                    <a:lnTo>
                      <a:pt x="1" y="403"/>
                    </a:lnTo>
                    <a:lnTo>
                      <a:pt x="8" y="441"/>
                    </a:lnTo>
                    <a:lnTo>
                      <a:pt x="19" y="478"/>
                    </a:lnTo>
                    <a:lnTo>
                      <a:pt x="35" y="514"/>
                    </a:lnTo>
                    <a:lnTo>
                      <a:pt x="56" y="549"/>
                    </a:lnTo>
                    <a:lnTo>
                      <a:pt x="81" y="581"/>
                    </a:lnTo>
                    <a:lnTo>
                      <a:pt x="110" y="612"/>
                    </a:lnTo>
                    <a:lnTo>
                      <a:pt x="142" y="640"/>
                    </a:lnTo>
                    <a:lnTo>
                      <a:pt x="179" y="666"/>
                    </a:lnTo>
                    <a:lnTo>
                      <a:pt x="218" y="689"/>
                    </a:lnTo>
                    <a:lnTo>
                      <a:pt x="261" y="710"/>
                    </a:lnTo>
                    <a:lnTo>
                      <a:pt x="306" y="728"/>
                    </a:lnTo>
                    <a:lnTo>
                      <a:pt x="353" y="742"/>
                    </a:lnTo>
                    <a:lnTo>
                      <a:pt x="404" y="754"/>
                    </a:lnTo>
                    <a:lnTo>
                      <a:pt x="456" y="762"/>
                    </a:lnTo>
                    <a:lnTo>
                      <a:pt x="509" y="765"/>
                    </a:lnTo>
                    <a:close/>
                  </a:path>
                </a:pathLst>
              </a:custGeom>
              <a:solidFill>
                <a:srgbClr val="BCF9F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1" name="Freeform 26"/>
              <p:cNvSpPr>
                <a:spLocks/>
              </p:cNvSpPr>
              <p:nvPr/>
            </p:nvSpPr>
            <p:spPr bwMode="auto">
              <a:xfrm>
                <a:off x="4588" y="702"/>
                <a:ext cx="269" cy="281"/>
              </a:xfrm>
              <a:custGeom>
                <a:avLst/>
                <a:gdLst>
                  <a:gd name="T0" fmla="*/ 51 w 538"/>
                  <a:gd name="T1" fmla="*/ 0 h 564"/>
                  <a:gd name="T2" fmla="*/ 55 w 538"/>
                  <a:gd name="T3" fmla="*/ 0 h 564"/>
                  <a:gd name="T4" fmla="*/ 68 w 538"/>
                  <a:gd name="T5" fmla="*/ 3 h 564"/>
                  <a:gd name="T6" fmla="*/ 87 w 538"/>
                  <a:gd name="T7" fmla="*/ 5 h 564"/>
                  <a:gd name="T8" fmla="*/ 113 w 538"/>
                  <a:gd name="T9" fmla="*/ 11 h 564"/>
                  <a:gd name="T10" fmla="*/ 143 w 538"/>
                  <a:gd name="T11" fmla="*/ 19 h 564"/>
                  <a:gd name="T12" fmla="*/ 178 w 538"/>
                  <a:gd name="T13" fmla="*/ 31 h 564"/>
                  <a:gd name="T14" fmla="*/ 216 w 538"/>
                  <a:gd name="T15" fmla="*/ 48 h 564"/>
                  <a:gd name="T16" fmla="*/ 256 w 538"/>
                  <a:gd name="T17" fmla="*/ 68 h 564"/>
                  <a:gd name="T18" fmla="*/ 297 w 538"/>
                  <a:gd name="T19" fmla="*/ 95 h 564"/>
                  <a:gd name="T20" fmla="*/ 339 w 538"/>
                  <a:gd name="T21" fmla="*/ 127 h 564"/>
                  <a:gd name="T22" fmla="*/ 379 w 538"/>
                  <a:gd name="T23" fmla="*/ 166 h 564"/>
                  <a:gd name="T24" fmla="*/ 418 w 538"/>
                  <a:gd name="T25" fmla="*/ 212 h 564"/>
                  <a:gd name="T26" fmla="*/ 455 w 538"/>
                  <a:gd name="T27" fmla="*/ 266 h 564"/>
                  <a:gd name="T28" fmla="*/ 487 w 538"/>
                  <a:gd name="T29" fmla="*/ 330 h 564"/>
                  <a:gd name="T30" fmla="*/ 516 w 538"/>
                  <a:gd name="T31" fmla="*/ 401 h 564"/>
                  <a:gd name="T32" fmla="*/ 538 w 538"/>
                  <a:gd name="T33" fmla="*/ 483 h 564"/>
                  <a:gd name="T34" fmla="*/ 354 w 538"/>
                  <a:gd name="T35" fmla="*/ 564 h 564"/>
                  <a:gd name="T36" fmla="*/ 355 w 538"/>
                  <a:gd name="T37" fmla="*/ 559 h 564"/>
                  <a:gd name="T38" fmla="*/ 356 w 538"/>
                  <a:gd name="T39" fmla="*/ 545 h 564"/>
                  <a:gd name="T40" fmla="*/ 357 w 538"/>
                  <a:gd name="T41" fmla="*/ 525 h 564"/>
                  <a:gd name="T42" fmla="*/ 357 w 538"/>
                  <a:gd name="T43" fmla="*/ 497 h 564"/>
                  <a:gd name="T44" fmla="*/ 356 w 538"/>
                  <a:gd name="T45" fmla="*/ 464 h 564"/>
                  <a:gd name="T46" fmla="*/ 353 w 538"/>
                  <a:gd name="T47" fmla="*/ 425 h 564"/>
                  <a:gd name="T48" fmla="*/ 346 w 538"/>
                  <a:gd name="T49" fmla="*/ 384 h 564"/>
                  <a:gd name="T50" fmla="*/ 334 w 538"/>
                  <a:gd name="T51" fmla="*/ 340 h 564"/>
                  <a:gd name="T52" fmla="*/ 318 w 538"/>
                  <a:gd name="T53" fmla="*/ 294 h 564"/>
                  <a:gd name="T54" fmla="*/ 296 w 538"/>
                  <a:gd name="T55" fmla="*/ 248 h 564"/>
                  <a:gd name="T56" fmla="*/ 267 w 538"/>
                  <a:gd name="T57" fmla="*/ 203 h 564"/>
                  <a:gd name="T58" fmla="*/ 233 w 538"/>
                  <a:gd name="T59" fmla="*/ 158 h 564"/>
                  <a:gd name="T60" fmla="*/ 188 w 538"/>
                  <a:gd name="T61" fmla="*/ 117 h 564"/>
                  <a:gd name="T62" fmla="*/ 136 w 538"/>
                  <a:gd name="T63" fmla="*/ 79 h 564"/>
                  <a:gd name="T64" fmla="*/ 73 w 538"/>
                  <a:gd name="T65" fmla="*/ 44 h 564"/>
                  <a:gd name="T66" fmla="*/ 0 w 538"/>
                  <a:gd name="T67" fmla="*/ 16 h 564"/>
                  <a:gd name="T68" fmla="*/ 51 w 538"/>
                  <a:gd name="T69" fmla="*/ 0 h 5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8"/>
                  <a:gd name="T106" fmla="*/ 0 h 564"/>
                  <a:gd name="T107" fmla="*/ 538 w 538"/>
                  <a:gd name="T108" fmla="*/ 564 h 5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8" h="564">
                    <a:moveTo>
                      <a:pt x="51" y="0"/>
                    </a:moveTo>
                    <a:lnTo>
                      <a:pt x="55" y="0"/>
                    </a:lnTo>
                    <a:lnTo>
                      <a:pt x="68" y="3"/>
                    </a:lnTo>
                    <a:lnTo>
                      <a:pt x="87" y="5"/>
                    </a:lnTo>
                    <a:lnTo>
                      <a:pt x="113" y="11"/>
                    </a:lnTo>
                    <a:lnTo>
                      <a:pt x="143" y="19"/>
                    </a:lnTo>
                    <a:lnTo>
                      <a:pt x="178" y="31"/>
                    </a:lnTo>
                    <a:lnTo>
                      <a:pt x="216" y="48"/>
                    </a:lnTo>
                    <a:lnTo>
                      <a:pt x="256" y="68"/>
                    </a:lnTo>
                    <a:lnTo>
                      <a:pt x="297" y="95"/>
                    </a:lnTo>
                    <a:lnTo>
                      <a:pt x="339" y="127"/>
                    </a:lnTo>
                    <a:lnTo>
                      <a:pt x="379" y="166"/>
                    </a:lnTo>
                    <a:lnTo>
                      <a:pt x="418" y="212"/>
                    </a:lnTo>
                    <a:lnTo>
                      <a:pt x="455" y="266"/>
                    </a:lnTo>
                    <a:lnTo>
                      <a:pt x="487" y="330"/>
                    </a:lnTo>
                    <a:lnTo>
                      <a:pt x="516" y="401"/>
                    </a:lnTo>
                    <a:lnTo>
                      <a:pt x="538" y="483"/>
                    </a:lnTo>
                    <a:lnTo>
                      <a:pt x="354" y="564"/>
                    </a:lnTo>
                    <a:lnTo>
                      <a:pt x="355" y="559"/>
                    </a:lnTo>
                    <a:lnTo>
                      <a:pt x="356" y="545"/>
                    </a:lnTo>
                    <a:lnTo>
                      <a:pt x="357" y="525"/>
                    </a:lnTo>
                    <a:lnTo>
                      <a:pt x="357" y="497"/>
                    </a:lnTo>
                    <a:lnTo>
                      <a:pt x="356" y="464"/>
                    </a:lnTo>
                    <a:lnTo>
                      <a:pt x="353" y="425"/>
                    </a:lnTo>
                    <a:lnTo>
                      <a:pt x="346" y="384"/>
                    </a:lnTo>
                    <a:lnTo>
                      <a:pt x="334" y="340"/>
                    </a:lnTo>
                    <a:lnTo>
                      <a:pt x="318" y="294"/>
                    </a:lnTo>
                    <a:lnTo>
                      <a:pt x="296" y="248"/>
                    </a:lnTo>
                    <a:lnTo>
                      <a:pt x="267" y="203"/>
                    </a:lnTo>
                    <a:lnTo>
                      <a:pt x="233" y="158"/>
                    </a:lnTo>
                    <a:lnTo>
                      <a:pt x="188" y="117"/>
                    </a:lnTo>
                    <a:lnTo>
                      <a:pt x="136" y="79"/>
                    </a:lnTo>
                    <a:lnTo>
                      <a:pt x="73" y="44"/>
                    </a:lnTo>
                    <a:lnTo>
                      <a:pt x="0" y="1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2" name="Freeform 27"/>
              <p:cNvSpPr>
                <a:spLocks/>
              </p:cNvSpPr>
              <p:nvPr/>
            </p:nvSpPr>
            <p:spPr bwMode="auto">
              <a:xfrm>
                <a:off x="4566" y="821"/>
                <a:ext cx="364" cy="229"/>
              </a:xfrm>
              <a:custGeom>
                <a:avLst/>
                <a:gdLst>
                  <a:gd name="T0" fmla="*/ 69 w 727"/>
                  <a:gd name="T1" fmla="*/ 268 h 457"/>
                  <a:gd name="T2" fmla="*/ 76 w 727"/>
                  <a:gd name="T3" fmla="*/ 270 h 457"/>
                  <a:gd name="T4" fmla="*/ 96 w 727"/>
                  <a:gd name="T5" fmla="*/ 272 h 457"/>
                  <a:gd name="T6" fmla="*/ 127 w 727"/>
                  <a:gd name="T7" fmla="*/ 275 h 457"/>
                  <a:gd name="T8" fmla="*/ 168 w 727"/>
                  <a:gd name="T9" fmla="*/ 278 h 457"/>
                  <a:gd name="T10" fmla="*/ 215 w 727"/>
                  <a:gd name="T11" fmla="*/ 280 h 457"/>
                  <a:gd name="T12" fmla="*/ 269 w 727"/>
                  <a:gd name="T13" fmla="*/ 280 h 457"/>
                  <a:gd name="T14" fmla="*/ 327 w 727"/>
                  <a:gd name="T15" fmla="*/ 278 h 457"/>
                  <a:gd name="T16" fmla="*/ 385 w 727"/>
                  <a:gd name="T17" fmla="*/ 272 h 457"/>
                  <a:gd name="T18" fmla="*/ 445 w 727"/>
                  <a:gd name="T19" fmla="*/ 262 h 457"/>
                  <a:gd name="T20" fmla="*/ 503 w 727"/>
                  <a:gd name="T21" fmla="*/ 245 h 457"/>
                  <a:gd name="T22" fmla="*/ 557 w 727"/>
                  <a:gd name="T23" fmla="*/ 225 h 457"/>
                  <a:gd name="T24" fmla="*/ 606 w 727"/>
                  <a:gd name="T25" fmla="*/ 197 h 457"/>
                  <a:gd name="T26" fmla="*/ 648 w 727"/>
                  <a:gd name="T27" fmla="*/ 161 h 457"/>
                  <a:gd name="T28" fmla="*/ 681 w 727"/>
                  <a:gd name="T29" fmla="*/ 116 h 457"/>
                  <a:gd name="T30" fmla="*/ 703 w 727"/>
                  <a:gd name="T31" fmla="*/ 63 h 457"/>
                  <a:gd name="T32" fmla="*/ 712 w 727"/>
                  <a:gd name="T33" fmla="*/ 0 h 457"/>
                  <a:gd name="T34" fmla="*/ 712 w 727"/>
                  <a:gd name="T35" fmla="*/ 1 h 457"/>
                  <a:gd name="T36" fmla="*/ 715 w 727"/>
                  <a:gd name="T37" fmla="*/ 6 h 457"/>
                  <a:gd name="T38" fmla="*/ 716 w 727"/>
                  <a:gd name="T39" fmla="*/ 14 h 457"/>
                  <a:gd name="T40" fmla="*/ 718 w 727"/>
                  <a:gd name="T41" fmla="*/ 24 h 457"/>
                  <a:gd name="T42" fmla="*/ 721 w 727"/>
                  <a:gd name="T43" fmla="*/ 36 h 457"/>
                  <a:gd name="T44" fmla="*/ 723 w 727"/>
                  <a:gd name="T45" fmla="*/ 51 h 457"/>
                  <a:gd name="T46" fmla="*/ 725 w 727"/>
                  <a:gd name="T47" fmla="*/ 68 h 457"/>
                  <a:gd name="T48" fmla="*/ 726 w 727"/>
                  <a:gd name="T49" fmla="*/ 85 h 457"/>
                  <a:gd name="T50" fmla="*/ 727 w 727"/>
                  <a:gd name="T51" fmla="*/ 105 h 457"/>
                  <a:gd name="T52" fmla="*/ 726 w 727"/>
                  <a:gd name="T53" fmla="*/ 127 h 457"/>
                  <a:gd name="T54" fmla="*/ 725 w 727"/>
                  <a:gd name="T55" fmla="*/ 149 h 457"/>
                  <a:gd name="T56" fmla="*/ 722 w 727"/>
                  <a:gd name="T57" fmla="*/ 171 h 457"/>
                  <a:gd name="T58" fmla="*/ 717 w 727"/>
                  <a:gd name="T59" fmla="*/ 194 h 457"/>
                  <a:gd name="T60" fmla="*/ 710 w 727"/>
                  <a:gd name="T61" fmla="*/ 218 h 457"/>
                  <a:gd name="T62" fmla="*/ 702 w 727"/>
                  <a:gd name="T63" fmla="*/ 242 h 457"/>
                  <a:gd name="T64" fmla="*/ 691 w 727"/>
                  <a:gd name="T65" fmla="*/ 265 h 457"/>
                  <a:gd name="T66" fmla="*/ 677 w 727"/>
                  <a:gd name="T67" fmla="*/ 288 h 457"/>
                  <a:gd name="T68" fmla="*/ 659 w 727"/>
                  <a:gd name="T69" fmla="*/ 311 h 457"/>
                  <a:gd name="T70" fmla="*/ 640 w 727"/>
                  <a:gd name="T71" fmla="*/ 333 h 457"/>
                  <a:gd name="T72" fmla="*/ 617 w 727"/>
                  <a:gd name="T73" fmla="*/ 354 h 457"/>
                  <a:gd name="T74" fmla="*/ 590 w 727"/>
                  <a:gd name="T75" fmla="*/ 373 h 457"/>
                  <a:gd name="T76" fmla="*/ 560 w 727"/>
                  <a:gd name="T77" fmla="*/ 391 h 457"/>
                  <a:gd name="T78" fmla="*/ 526 w 727"/>
                  <a:gd name="T79" fmla="*/ 408 h 457"/>
                  <a:gd name="T80" fmla="*/ 487 w 727"/>
                  <a:gd name="T81" fmla="*/ 422 h 457"/>
                  <a:gd name="T82" fmla="*/ 444 w 727"/>
                  <a:gd name="T83" fmla="*/ 434 h 457"/>
                  <a:gd name="T84" fmla="*/ 397 w 727"/>
                  <a:gd name="T85" fmla="*/ 444 h 457"/>
                  <a:gd name="T86" fmla="*/ 344 w 727"/>
                  <a:gd name="T87" fmla="*/ 452 h 457"/>
                  <a:gd name="T88" fmla="*/ 286 w 727"/>
                  <a:gd name="T89" fmla="*/ 455 h 457"/>
                  <a:gd name="T90" fmla="*/ 223 w 727"/>
                  <a:gd name="T91" fmla="*/ 457 h 457"/>
                  <a:gd name="T92" fmla="*/ 155 w 727"/>
                  <a:gd name="T93" fmla="*/ 455 h 457"/>
                  <a:gd name="T94" fmla="*/ 80 w 727"/>
                  <a:gd name="T95" fmla="*/ 449 h 457"/>
                  <a:gd name="T96" fmla="*/ 0 w 727"/>
                  <a:gd name="T97" fmla="*/ 440 h 457"/>
                  <a:gd name="T98" fmla="*/ 3 w 727"/>
                  <a:gd name="T99" fmla="*/ 436 h 457"/>
                  <a:gd name="T100" fmla="*/ 12 w 727"/>
                  <a:gd name="T101" fmla="*/ 422 h 457"/>
                  <a:gd name="T102" fmla="*/ 26 w 727"/>
                  <a:gd name="T103" fmla="*/ 401 h 457"/>
                  <a:gd name="T104" fmla="*/ 40 w 727"/>
                  <a:gd name="T105" fmla="*/ 376 h 457"/>
                  <a:gd name="T106" fmla="*/ 54 w 727"/>
                  <a:gd name="T107" fmla="*/ 348 h 457"/>
                  <a:gd name="T108" fmla="*/ 65 w 727"/>
                  <a:gd name="T109" fmla="*/ 319 h 457"/>
                  <a:gd name="T110" fmla="*/ 70 w 727"/>
                  <a:gd name="T111" fmla="*/ 292 h 457"/>
                  <a:gd name="T112" fmla="*/ 69 w 727"/>
                  <a:gd name="T113" fmla="*/ 268 h 45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7"/>
                  <a:gd name="T172" fmla="*/ 0 h 457"/>
                  <a:gd name="T173" fmla="*/ 727 w 727"/>
                  <a:gd name="T174" fmla="*/ 457 h 45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7" h="457">
                    <a:moveTo>
                      <a:pt x="69" y="268"/>
                    </a:moveTo>
                    <a:lnTo>
                      <a:pt x="76" y="270"/>
                    </a:lnTo>
                    <a:lnTo>
                      <a:pt x="96" y="272"/>
                    </a:lnTo>
                    <a:lnTo>
                      <a:pt x="127" y="275"/>
                    </a:lnTo>
                    <a:lnTo>
                      <a:pt x="168" y="278"/>
                    </a:lnTo>
                    <a:lnTo>
                      <a:pt x="215" y="280"/>
                    </a:lnTo>
                    <a:lnTo>
                      <a:pt x="269" y="280"/>
                    </a:lnTo>
                    <a:lnTo>
                      <a:pt x="327" y="278"/>
                    </a:lnTo>
                    <a:lnTo>
                      <a:pt x="385" y="272"/>
                    </a:lnTo>
                    <a:lnTo>
                      <a:pt x="445" y="262"/>
                    </a:lnTo>
                    <a:lnTo>
                      <a:pt x="503" y="245"/>
                    </a:lnTo>
                    <a:lnTo>
                      <a:pt x="557" y="225"/>
                    </a:lnTo>
                    <a:lnTo>
                      <a:pt x="606" y="197"/>
                    </a:lnTo>
                    <a:lnTo>
                      <a:pt x="648" y="161"/>
                    </a:lnTo>
                    <a:lnTo>
                      <a:pt x="681" y="116"/>
                    </a:lnTo>
                    <a:lnTo>
                      <a:pt x="703" y="63"/>
                    </a:lnTo>
                    <a:lnTo>
                      <a:pt x="712" y="0"/>
                    </a:lnTo>
                    <a:lnTo>
                      <a:pt x="712" y="1"/>
                    </a:lnTo>
                    <a:lnTo>
                      <a:pt x="715" y="6"/>
                    </a:lnTo>
                    <a:lnTo>
                      <a:pt x="716" y="14"/>
                    </a:lnTo>
                    <a:lnTo>
                      <a:pt x="718" y="24"/>
                    </a:lnTo>
                    <a:lnTo>
                      <a:pt x="721" y="36"/>
                    </a:lnTo>
                    <a:lnTo>
                      <a:pt x="723" y="51"/>
                    </a:lnTo>
                    <a:lnTo>
                      <a:pt x="725" y="68"/>
                    </a:lnTo>
                    <a:lnTo>
                      <a:pt x="726" y="85"/>
                    </a:lnTo>
                    <a:lnTo>
                      <a:pt x="727" y="105"/>
                    </a:lnTo>
                    <a:lnTo>
                      <a:pt x="726" y="127"/>
                    </a:lnTo>
                    <a:lnTo>
                      <a:pt x="725" y="149"/>
                    </a:lnTo>
                    <a:lnTo>
                      <a:pt x="722" y="171"/>
                    </a:lnTo>
                    <a:lnTo>
                      <a:pt x="717" y="194"/>
                    </a:lnTo>
                    <a:lnTo>
                      <a:pt x="710" y="218"/>
                    </a:lnTo>
                    <a:lnTo>
                      <a:pt x="702" y="242"/>
                    </a:lnTo>
                    <a:lnTo>
                      <a:pt x="691" y="265"/>
                    </a:lnTo>
                    <a:lnTo>
                      <a:pt x="677" y="288"/>
                    </a:lnTo>
                    <a:lnTo>
                      <a:pt x="659" y="311"/>
                    </a:lnTo>
                    <a:lnTo>
                      <a:pt x="640" y="333"/>
                    </a:lnTo>
                    <a:lnTo>
                      <a:pt x="617" y="354"/>
                    </a:lnTo>
                    <a:lnTo>
                      <a:pt x="590" y="373"/>
                    </a:lnTo>
                    <a:lnTo>
                      <a:pt x="560" y="391"/>
                    </a:lnTo>
                    <a:lnTo>
                      <a:pt x="526" y="408"/>
                    </a:lnTo>
                    <a:lnTo>
                      <a:pt x="487" y="422"/>
                    </a:lnTo>
                    <a:lnTo>
                      <a:pt x="444" y="434"/>
                    </a:lnTo>
                    <a:lnTo>
                      <a:pt x="397" y="444"/>
                    </a:lnTo>
                    <a:lnTo>
                      <a:pt x="344" y="452"/>
                    </a:lnTo>
                    <a:lnTo>
                      <a:pt x="286" y="455"/>
                    </a:lnTo>
                    <a:lnTo>
                      <a:pt x="223" y="457"/>
                    </a:lnTo>
                    <a:lnTo>
                      <a:pt x="155" y="455"/>
                    </a:lnTo>
                    <a:lnTo>
                      <a:pt x="80" y="449"/>
                    </a:lnTo>
                    <a:lnTo>
                      <a:pt x="0" y="440"/>
                    </a:lnTo>
                    <a:lnTo>
                      <a:pt x="3" y="436"/>
                    </a:lnTo>
                    <a:lnTo>
                      <a:pt x="12" y="422"/>
                    </a:lnTo>
                    <a:lnTo>
                      <a:pt x="26" y="401"/>
                    </a:lnTo>
                    <a:lnTo>
                      <a:pt x="40" y="376"/>
                    </a:lnTo>
                    <a:lnTo>
                      <a:pt x="54" y="348"/>
                    </a:lnTo>
                    <a:lnTo>
                      <a:pt x="65" y="319"/>
                    </a:lnTo>
                    <a:lnTo>
                      <a:pt x="70" y="292"/>
                    </a:lnTo>
                    <a:lnTo>
                      <a:pt x="69" y="268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3" name="Freeform 28"/>
              <p:cNvSpPr>
                <a:spLocks/>
              </p:cNvSpPr>
              <p:nvPr/>
            </p:nvSpPr>
            <p:spPr bwMode="auto">
              <a:xfrm>
                <a:off x="4414" y="743"/>
                <a:ext cx="217" cy="227"/>
              </a:xfrm>
              <a:custGeom>
                <a:avLst/>
                <a:gdLst>
                  <a:gd name="T0" fmla="*/ 121 w 436"/>
                  <a:gd name="T1" fmla="*/ 0 h 453"/>
                  <a:gd name="T2" fmla="*/ 117 w 436"/>
                  <a:gd name="T3" fmla="*/ 4 h 453"/>
                  <a:gd name="T4" fmla="*/ 106 w 436"/>
                  <a:gd name="T5" fmla="*/ 14 h 453"/>
                  <a:gd name="T6" fmla="*/ 91 w 436"/>
                  <a:gd name="T7" fmla="*/ 30 h 453"/>
                  <a:gd name="T8" fmla="*/ 73 w 436"/>
                  <a:gd name="T9" fmla="*/ 52 h 453"/>
                  <a:gd name="T10" fmla="*/ 54 w 436"/>
                  <a:gd name="T11" fmla="*/ 77 h 453"/>
                  <a:gd name="T12" fmla="*/ 38 w 436"/>
                  <a:gd name="T13" fmla="*/ 107 h 453"/>
                  <a:gd name="T14" fmla="*/ 26 w 436"/>
                  <a:gd name="T15" fmla="*/ 141 h 453"/>
                  <a:gd name="T16" fmla="*/ 19 w 436"/>
                  <a:gd name="T17" fmla="*/ 175 h 453"/>
                  <a:gd name="T18" fmla="*/ 20 w 436"/>
                  <a:gd name="T19" fmla="*/ 212 h 453"/>
                  <a:gd name="T20" fmla="*/ 33 w 436"/>
                  <a:gd name="T21" fmla="*/ 250 h 453"/>
                  <a:gd name="T22" fmla="*/ 56 w 436"/>
                  <a:gd name="T23" fmla="*/ 288 h 453"/>
                  <a:gd name="T24" fmla="*/ 95 w 436"/>
                  <a:gd name="T25" fmla="*/ 325 h 453"/>
                  <a:gd name="T26" fmla="*/ 150 w 436"/>
                  <a:gd name="T27" fmla="*/ 361 h 453"/>
                  <a:gd name="T28" fmla="*/ 224 w 436"/>
                  <a:gd name="T29" fmla="*/ 394 h 453"/>
                  <a:gd name="T30" fmla="*/ 318 w 436"/>
                  <a:gd name="T31" fmla="*/ 425 h 453"/>
                  <a:gd name="T32" fmla="*/ 436 w 436"/>
                  <a:gd name="T33" fmla="*/ 453 h 453"/>
                  <a:gd name="T34" fmla="*/ 428 w 436"/>
                  <a:gd name="T35" fmla="*/ 452 h 453"/>
                  <a:gd name="T36" fmla="*/ 406 w 436"/>
                  <a:gd name="T37" fmla="*/ 449 h 453"/>
                  <a:gd name="T38" fmla="*/ 372 w 436"/>
                  <a:gd name="T39" fmla="*/ 443 h 453"/>
                  <a:gd name="T40" fmla="*/ 330 w 436"/>
                  <a:gd name="T41" fmla="*/ 434 h 453"/>
                  <a:gd name="T42" fmla="*/ 281 w 436"/>
                  <a:gd name="T43" fmla="*/ 421 h 453"/>
                  <a:gd name="T44" fmla="*/ 230 w 436"/>
                  <a:gd name="T45" fmla="*/ 406 h 453"/>
                  <a:gd name="T46" fmla="*/ 178 w 436"/>
                  <a:gd name="T47" fmla="*/ 386 h 453"/>
                  <a:gd name="T48" fmla="*/ 127 w 436"/>
                  <a:gd name="T49" fmla="*/ 363 h 453"/>
                  <a:gd name="T50" fmla="*/ 81 w 436"/>
                  <a:gd name="T51" fmla="*/ 336 h 453"/>
                  <a:gd name="T52" fmla="*/ 43 w 436"/>
                  <a:gd name="T53" fmla="*/ 303 h 453"/>
                  <a:gd name="T54" fmla="*/ 15 w 436"/>
                  <a:gd name="T55" fmla="*/ 266 h 453"/>
                  <a:gd name="T56" fmla="*/ 0 w 436"/>
                  <a:gd name="T57" fmla="*/ 225 h 453"/>
                  <a:gd name="T58" fmla="*/ 0 w 436"/>
                  <a:gd name="T59" fmla="*/ 178 h 453"/>
                  <a:gd name="T60" fmla="*/ 19 w 436"/>
                  <a:gd name="T61" fmla="*/ 125 h 453"/>
                  <a:gd name="T62" fmla="*/ 58 w 436"/>
                  <a:gd name="T63" fmla="*/ 65 h 453"/>
                  <a:gd name="T64" fmla="*/ 121 w 436"/>
                  <a:gd name="T65" fmla="*/ 0 h 4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6"/>
                  <a:gd name="T100" fmla="*/ 0 h 453"/>
                  <a:gd name="T101" fmla="*/ 436 w 436"/>
                  <a:gd name="T102" fmla="*/ 453 h 4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6" h="453">
                    <a:moveTo>
                      <a:pt x="121" y="0"/>
                    </a:moveTo>
                    <a:lnTo>
                      <a:pt x="117" y="4"/>
                    </a:lnTo>
                    <a:lnTo>
                      <a:pt x="106" y="14"/>
                    </a:lnTo>
                    <a:lnTo>
                      <a:pt x="91" y="30"/>
                    </a:lnTo>
                    <a:lnTo>
                      <a:pt x="73" y="52"/>
                    </a:lnTo>
                    <a:lnTo>
                      <a:pt x="54" y="77"/>
                    </a:lnTo>
                    <a:lnTo>
                      <a:pt x="38" y="107"/>
                    </a:lnTo>
                    <a:lnTo>
                      <a:pt x="26" y="141"/>
                    </a:lnTo>
                    <a:lnTo>
                      <a:pt x="19" y="175"/>
                    </a:lnTo>
                    <a:lnTo>
                      <a:pt x="20" y="212"/>
                    </a:lnTo>
                    <a:lnTo>
                      <a:pt x="33" y="250"/>
                    </a:lnTo>
                    <a:lnTo>
                      <a:pt x="56" y="288"/>
                    </a:lnTo>
                    <a:lnTo>
                      <a:pt x="95" y="325"/>
                    </a:lnTo>
                    <a:lnTo>
                      <a:pt x="150" y="361"/>
                    </a:lnTo>
                    <a:lnTo>
                      <a:pt x="224" y="394"/>
                    </a:lnTo>
                    <a:lnTo>
                      <a:pt x="318" y="425"/>
                    </a:lnTo>
                    <a:lnTo>
                      <a:pt x="436" y="453"/>
                    </a:lnTo>
                    <a:lnTo>
                      <a:pt x="428" y="452"/>
                    </a:lnTo>
                    <a:lnTo>
                      <a:pt x="406" y="449"/>
                    </a:lnTo>
                    <a:lnTo>
                      <a:pt x="372" y="443"/>
                    </a:lnTo>
                    <a:lnTo>
                      <a:pt x="330" y="434"/>
                    </a:lnTo>
                    <a:lnTo>
                      <a:pt x="281" y="421"/>
                    </a:lnTo>
                    <a:lnTo>
                      <a:pt x="230" y="406"/>
                    </a:lnTo>
                    <a:lnTo>
                      <a:pt x="178" y="386"/>
                    </a:lnTo>
                    <a:lnTo>
                      <a:pt x="127" y="363"/>
                    </a:lnTo>
                    <a:lnTo>
                      <a:pt x="81" y="336"/>
                    </a:lnTo>
                    <a:lnTo>
                      <a:pt x="43" y="303"/>
                    </a:lnTo>
                    <a:lnTo>
                      <a:pt x="15" y="266"/>
                    </a:lnTo>
                    <a:lnTo>
                      <a:pt x="0" y="225"/>
                    </a:lnTo>
                    <a:lnTo>
                      <a:pt x="0" y="178"/>
                    </a:lnTo>
                    <a:lnTo>
                      <a:pt x="19" y="125"/>
                    </a:lnTo>
                    <a:lnTo>
                      <a:pt x="58" y="65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4" name="Freeform 29"/>
              <p:cNvSpPr>
                <a:spLocks/>
              </p:cNvSpPr>
              <p:nvPr/>
            </p:nvSpPr>
            <p:spPr bwMode="auto">
              <a:xfrm>
                <a:off x="4415" y="924"/>
                <a:ext cx="486" cy="140"/>
              </a:xfrm>
              <a:custGeom>
                <a:avLst/>
                <a:gdLst>
                  <a:gd name="T0" fmla="*/ 1 w 972"/>
                  <a:gd name="T1" fmla="*/ 1 h 280"/>
                  <a:gd name="T2" fmla="*/ 8 w 972"/>
                  <a:gd name="T3" fmla="*/ 13 h 280"/>
                  <a:gd name="T4" fmla="*/ 23 w 972"/>
                  <a:gd name="T5" fmla="*/ 32 h 280"/>
                  <a:gd name="T6" fmla="*/ 45 w 972"/>
                  <a:gd name="T7" fmla="*/ 59 h 280"/>
                  <a:gd name="T8" fmla="*/ 75 w 972"/>
                  <a:gd name="T9" fmla="*/ 90 h 280"/>
                  <a:gd name="T10" fmla="*/ 113 w 972"/>
                  <a:gd name="T11" fmla="*/ 125 h 280"/>
                  <a:gd name="T12" fmla="*/ 158 w 972"/>
                  <a:gd name="T13" fmla="*/ 159 h 280"/>
                  <a:gd name="T14" fmla="*/ 211 w 972"/>
                  <a:gd name="T15" fmla="*/ 194 h 280"/>
                  <a:gd name="T16" fmla="*/ 270 w 972"/>
                  <a:gd name="T17" fmla="*/ 225 h 280"/>
                  <a:gd name="T18" fmla="*/ 338 w 972"/>
                  <a:gd name="T19" fmla="*/ 251 h 280"/>
                  <a:gd name="T20" fmla="*/ 414 w 972"/>
                  <a:gd name="T21" fmla="*/ 270 h 280"/>
                  <a:gd name="T22" fmla="*/ 497 w 972"/>
                  <a:gd name="T23" fmla="*/ 280 h 280"/>
                  <a:gd name="T24" fmla="*/ 589 w 972"/>
                  <a:gd name="T25" fmla="*/ 279 h 280"/>
                  <a:gd name="T26" fmla="*/ 689 w 972"/>
                  <a:gd name="T27" fmla="*/ 264 h 280"/>
                  <a:gd name="T28" fmla="*/ 796 w 972"/>
                  <a:gd name="T29" fmla="*/ 235 h 280"/>
                  <a:gd name="T30" fmla="*/ 911 w 972"/>
                  <a:gd name="T31" fmla="*/ 189 h 280"/>
                  <a:gd name="T32" fmla="*/ 970 w 972"/>
                  <a:gd name="T33" fmla="*/ 160 h 280"/>
                  <a:gd name="T34" fmla="*/ 957 w 972"/>
                  <a:gd name="T35" fmla="*/ 165 h 280"/>
                  <a:gd name="T36" fmla="*/ 932 w 972"/>
                  <a:gd name="T37" fmla="*/ 175 h 280"/>
                  <a:gd name="T38" fmla="*/ 895 w 972"/>
                  <a:gd name="T39" fmla="*/ 188 h 280"/>
                  <a:gd name="T40" fmla="*/ 849 w 972"/>
                  <a:gd name="T41" fmla="*/ 202 h 280"/>
                  <a:gd name="T42" fmla="*/ 793 w 972"/>
                  <a:gd name="T43" fmla="*/ 214 h 280"/>
                  <a:gd name="T44" fmla="*/ 731 w 972"/>
                  <a:gd name="T45" fmla="*/ 227 h 280"/>
                  <a:gd name="T46" fmla="*/ 662 w 972"/>
                  <a:gd name="T47" fmla="*/ 236 h 280"/>
                  <a:gd name="T48" fmla="*/ 588 w 972"/>
                  <a:gd name="T49" fmla="*/ 241 h 280"/>
                  <a:gd name="T50" fmla="*/ 511 w 972"/>
                  <a:gd name="T51" fmla="*/ 241 h 280"/>
                  <a:gd name="T52" fmla="*/ 432 w 972"/>
                  <a:gd name="T53" fmla="*/ 233 h 280"/>
                  <a:gd name="T54" fmla="*/ 350 w 972"/>
                  <a:gd name="T55" fmla="*/ 217 h 280"/>
                  <a:gd name="T56" fmla="*/ 268 w 972"/>
                  <a:gd name="T57" fmla="*/ 190 h 280"/>
                  <a:gd name="T58" fmla="*/ 188 w 972"/>
                  <a:gd name="T59" fmla="*/ 153 h 280"/>
                  <a:gd name="T60" fmla="*/ 110 w 972"/>
                  <a:gd name="T61" fmla="*/ 103 h 280"/>
                  <a:gd name="T62" fmla="*/ 35 w 972"/>
                  <a:gd name="T63" fmla="*/ 38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72"/>
                  <a:gd name="T97" fmla="*/ 0 h 280"/>
                  <a:gd name="T98" fmla="*/ 972 w 972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72" h="280">
                    <a:moveTo>
                      <a:pt x="0" y="0"/>
                    </a:moveTo>
                    <a:lnTo>
                      <a:pt x="1" y="1"/>
                    </a:lnTo>
                    <a:lnTo>
                      <a:pt x="3" y="6"/>
                    </a:lnTo>
                    <a:lnTo>
                      <a:pt x="8" y="13"/>
                    </a:lnTo>
                    <a:lnTo>
                      <a:pt x="15" y="21"/>
                    </a:lnTo>
                    <a:lnTo>
                      <a:pt x="23" y="32"/>
                    </a:lnTo>
                    <a:lnTo>
                      <a:pt x="33" y="45"/>
                    </a:lnTo>
                    <a:lnTo>
                      <a:pt x="45" y="59"/>
                    </a:lnTo>
                    <a:lnTo>
                      <a:pt x="60" y="74"/>
                    </a:lnTo>
                    <a:lnTo>
                      <a:pt x="75" y="90"/>
                    </a:lnTo>
                    <a:lnTo>
                      <a:pt x="93" y="107"/>
                    </a:lnTo>
                    <a:lnTo>
                      <a:pt x="113" y="125"/>
                    </a:lnTo>
                    <a:lnTo>
                      <a:pt x="133" y="142"/>
                    </a:lnTo>
                    <a:lnTo>
                      <a:pt x="158" y="159"/>
                    </a:lnTo>
                    <a:lnTo>
                      <a:pt x="183" y="176"/>
                    </a:lnTo>
                    <a:lnTo>
                      <a:pt x="211" y="194"/>
                    </a:lnTo>
                    <a:lnTo>
                      <a:pt x="239" y="210"/>
                    </a:lnTo>
                    <a:lnTo>
                      <a:pt x="270" y="225"/>
                    </a:lnTo>
                    <a:lnTo>
                      <a:pt x="304" y="239"/>
                    </a:lnTo>
                    <a:lnTo>
                      <a:pt x="338" y="251"/>
                    </a:lnTo>
                    <a:lnTo>
                      <a:pt x="375" y="262"/>
                    </a:lnTo>
                    <a:lnTo>
                      <a:pt x="414" y="270"/>
                    </a:lnTo>
                    <a:lnTo>
                      <a:pt x="455" y="275"/>
                    </a:lnTo>
                    <a:lnTo>
                      <a:pt x="497" y="280"/>
                    </a:lnTo>
                    <a:lnTo>
                      <a:pt x="542" y="280"/>
                    </a:lnTo>
                    <a:lnTo>
                      <a:pt x="589" y="279"/>
                    </a:lnTo>
                    <a:lnTo>
                      <a:pt x="638" y="273"/>
                    </a:lnTo>
                    <a:lnTo>
                      <a:pt x="689" y="264"/>
                    </a:lnTo>
                    <a:lnTo>
                      <a:pt x="741" y="251"/>
                    </a:lnTo>
                    <a:lnTo>
                      <a:pt x="796" y="235"/>
                    </a:lnTo>
                    <a:lnTo>
                      <a:pt x="852" y="214"/>
                    </a:lnTo>
                    <a:lnTo>
                      <a:pt x="911" y="189"/>
                    </a:lnTo>
                    <a:lnTo>
                      <a:pt x="972" y="159"/>
                    </a:lnTo>
                    <a:lnTo>
                      <a:pt x="970" y="160"/>
                    </a:lnTo>
                    <a:lnTo>
                      <a:pt x="965" y="163"/>
                    </a:lnTo>
                    <a:lnTo>
                      <a:pt x="957" y="165"/>
                    </a:lnTo>
                    <a:lnTo>
                      <a:pt x="945" y="169"/>
                    </a:lnTo>
                    <a:lnTo>
                      <a:pt x="932" y="175"/>
                    </a:lnTo>
                    <a:lnTo>
                      <a:pt x="914" y="181"/>
                    </a:lnTo>
                    <a:lnTo>
                      <a:pt x="895" y="188"/>
                    </a:lnTo>
                    <a:lnTo>
                      <a:pt x="873" y="194"/>
                    </a:lnTo>
                    <a:lnTo>
                      <a:pt x="849" y="202"/>
                    </a:lnTo>
                    <a:lnTo>
                      <a:pt x="822" y="209"/>
                    </a:lnTo>
                    <a:lnTo>
                      <a:pt x="793" y="214"/>
                    </a:lnTo>
                    <a:lnTo>
                      <a:pt x="762" y="221"/>
                    </a:lnTo>
                    <a:lnTo>
                      <a:pt x="731" y="227"/>
                    </a:lnTo>
                    <a:lnTo>
                      <a:pt x="697" y="232"/>
                    </a:lnTo>
                    <a:lnTo>
                      <a:pt x="662" y="236"/>
                    </a:lnTo>
                    <a:lnTo>
                      <a:pt x="626" y="240"/>
                    </a:lnTo>
                    <a:lnTo>
                      <a:pt x="588" y="241"/>
                    </a:lnTo>
                    <a:lnTo>
                      <a:pt x="550" y="242"/>
                    </a:lnTo>
                    <a:lnTo>
                      <a:pt x="511" y="241"/>
                    </a:lnTo>
                    <a:lnTo>
                      <a:pt x="471" y="237"/>
                    </a:lnTo>
                    <a:lnTo>
                      <a:pt x="432" y="233"/>
                    </a:lnTo>
                    <a:lnTo>
                      <a:pt x="390" y="226"/>
                    </a:lnTo>
                    <a:lnTo>
                      <a:pt x="350" y="217"/>
                    </a:lnTo>
                    <a:lnTo>
                      <a:pt x="310" y="205"/>
                    </a:lnTo>
                    <a:lnTo>
                      <a:pt x="268" y="190"/>
                    </a:lnTo>
                    <a:lnTo>
                      <a:pt x="228" y="173"/>
                    </a:lnTo>
                    <a:lnTo>
                      <a:pt x="188" y="153"/>
                    </a:lnTo>
                    <a:lnTo>
                      <a:pt x="148" y="129"/>
                    </a:lnTo>
                    <a:lnTo>
                      <a:pt x="110" y="103"/>
                    </a:lnTo>
                    <a:lnTo>
                      <a:pt x="72" y="73"/>
                    </a:lnTo>
                    <a:lnTo>
                      <a:pt x="35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5" name="Freeform 30"/>
              <p:cNvSpPr>
                <a:spLocks/>
              </p:cNvSpPr>
              <p:nvPr/>
            </p:nvSpPr>
            <p:spPr bwMode="auto">
              <a:xfrm>
                <a:off x="4588" y="710"/>
                <a:ext cx="187" cy="234"/>
              </a:xfrm>
              <a:custGeom>
                <a:avLst/>
                <a:gdLst>
                  <a:gd name="T0" fmla="*/ 376 w 376"/>
                  <a:gd name="T1" fmla="*/ 468 h 468"/>
                  <a:gd name="T2" fmla="*/ 374 w 376"/>
                  <a:gd name="T3" fmla="*/ 464 h 468"/>
                  <a:gd name="T4" fmla="*/ 372 w 376"/>
                  <a:gd name="T5" fmla="*/ 452 h 468"/>
                  <a:gd name="T6" fmla="*/ 366 w 376"/>
                  <a:gd name="T7" fmla="*/ 433 h 468"/>
                  <a:gd name="T8" fmla="*/ 359 w 376"/>
                  <a:gd name="T9" fmla="*/ 407 h 468"/>
                  <a:gd name="T10" fmla="*/ 349 w 376"/>
                  <a:gd name="T11" fmla="*/ 377 h 468"/>
                  <a:gd name="T12" fmla="*/ 336 w 376"/>
                  <a:gd name="T13" fmla="*/ 343 h 468"/>
                  <a:gd name="T14" fmla="*/ 320 w 376"/>
                  <a:gd name="T15" fmla="*/ 306 h 468"/>
                  <a:gd name="T16" fmla="*/ 301 w 376"/>
                  <a:gd name="T17" fmla="*/ 267 h 468"/>
                  <a:gd name="T18" fmla="*/ 278 w 376"/>
                  <a:gd name="T19" fmla="*/ 226 h 468"/>
                  <a:gd name="T20" fmla="*/ 251 w 376"/>
                  <a:gd name="T21" fmla="*/ 186 h 468"/>
                  <a:gd name="T22" fmla="*/ 221 w 376"/>
                  <a:gd name="T23" fmla="*/ 147 h 468"/>
                  <a:gd name="T24" fmla="*/ 186 w 376"/>
                  <a:gd name="T25" fmla="*/ 110 h 468"/>
                  <a:gd name="T26" fmla="*/ 146 w 376"/>
                  <a:gd name="T27" fmla="*/ 75 h 468"/>
                  <a:gd name="T28" fmla="*/ 103 w 376"/>
                  <a:gd name="T29" fmla="*/ 45 h 468"/>
                  <a:gd name="T30" fmla="*/ 54 w 376"/>
                  <a:gd name="T31" fmla="*/ 20 h 468"/>
                  <a:gd name="T32" fmla="*/ 0 w 376"/>
                  <a:gd name="T33" fmla="*/ 0 h 468"/>
                  <a:gd name="T34" fmla="*/ 4 w 376"/>
                  <a:gd name="T35" fmla="*/ 0 h 468"/>
                  <a:gd name="T36" fmla="*/ 15 w 376"/>
                  <a:gd name="T37" fmla="*/ 3 h 468"/>
                  <a:gd name="T38" fmla="*/ 31 w 376"/>
                  <a:gd name="T39" fmla="*/ 6 h 468"/>
                  <a:gd name="T40" fmla="*/ 53 w 376"/>
                  <a:gd name="T41" fmla="*/ 13 h 468"/>
                  <a:gd name="T42" fmla="*/ 80 w 376"/>
                  <a:gd name="T43" fmla="*/ 22 h 468"/>
                  <a:gd name="T44" fmla="*/ 108 w 376"/>
                  <a:gd name="T45" fmla="*/ 35 h 468"/>
                  <a:gd name="T46" fmla="*/ 140 w 376"/>
                  <a:gd name="T47" fmla="*/ 51 h 468"/>
                  <a:gd name="T48" fmla="*/ 173 w 376"/>
                  <a:gd name="T49" fmla="*/ 73 h 468"/>
                  <a:gd name="T50" fmla="*/ 206 w 376"/>
                  <a:gd name="T51" fmla="*/ 100 h 468"/>
                  <a:gd name="T52" fmla="*/ 239 w 376"/>
                  <a:gd name="T53" fmla="*/ 131 h 468"/>
                  <a:gd name="T54" fmla="*/ 271 w 376"/>
                  <a:gd name="T55" fmla="*/ 169 h 468"/>
                  <a:gd name="T56" fmla="*/ 300 w 376"/>
                  <a:gd name="T57" fmla="*/ 214 h 468"/>
                  <a:gd name="T58" fmla="*/ 326 w 376"/>
                  <a:gd name="T59" fmla="*/ 265 h 468"/>
                  <a:gd name="T60" fmla="*/ 348 w 376"/>
                  <a:gd name="T61" fmla="*/ 324 h 468"/>
                  <a:gd name="T62" fmla="*/ 365 w 376"/>
                  <a:gd name="T63" fmla="*/ 392 h 468"/>
                  <a:gd name="T64" fmla="*/ 376 w 376"/>
                  <a:gd name="T65" fmla="*/ 468 h 4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6"/>
                  <a:gd name="T100" fmla="*/ 0 h 468"/>
                  <a:gd name="T101" fmla="*/ 376 w 376"/>
                  <a:gd name="T102" fmla="*/ 468 h 4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6" h="468">
                    <a:moveTo>
                      <a:pt x="376" y="468"/>
                    </a:moveTo>
                    <a:lnTo>
                      <a:pt x="374" y="464"/>
                    </a:lnTo>
                    <a:lnTo>
                      <a:pt x="372" y="452"/>
                    </a:lnTo>
                    <a:lnTo>
                      <a:pt x="366" y="433"/>
                    </a:lnTo>
                    <a:lnTo>
                      <a:pt x="359" y="407"/>
                    </a:lnTo>
                    <a:lnTo>
                      <a:pt x="349" y="377"/>
                    </a:lnTo>
                    <a:lnTo>
                      <a:pt x="336" y="343"/>
                    </a:lnTo>
                    <a:lnTo>
                      <a:pt x="320" y="306"/>
                    </a:lnTo>
                    <a:lnTo>
                      <a:pt x="301" y="267"/>
                    </a:lnTo>
                    <a:lnTo>
                      <a:pt x="278" y="226"/>
                    </a:lnTo>
                    <a:lnTo>
                      <a:pt x="251" y="186"/>
                    </a:lnTo>
                    <a:lnTo>
                      <a:pt x="221" y="147"/>
                    </a:lnTo>
                    <a:lnTo>
                      <a:pt x="186" y="110"/>
                    </a:lnTo>
                    <a:lnTo>
                      <a:pt x="146" y="75"/>
                    </a:lnTo>
                    <a:lnTo>
                      <a:pt x="103" y="45"/>
                    </a:lnTo>
                    <a:lnTo>
                      <a:pt x="54" y="2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1" y="6"/>
                    </a:lnTo>
                    <a:lnTo>
                      <a:pt x="53" y="13"/>
                    </a:lnTo>
                    <a:lnTo>
                      <a:pt x="80" y="22"/>
                    </a:lnTo>
                    <a:lnTo>
                      <a:pt x="108" y="35"/>
                    </a:lnTo>
                    <a:lnTo>
                      <a:pt x="140" y="51"/>
                    </a:lnTo>
                    <a:lnTo>
                      <a:pt x="173" y="73"/>
                    </a:lnTo>
                    <a:lnTo>
                      <a:pt x="206" y="100"/>
                    </a:lnTo>
                    <a:lnTo>
                      <a:pt x="239" y="131"/>
                    </a:lnTo>
                    <a:lnTo>
                      <a:pt x="271" y="169"/>
                    </a:lnTo>
                    <a:lnTo>
                      <a:pt x="300" y="214"/>
                    </a:lnTo>
                    <a:lnTo>
                      <a:pt x="326" y="265"/>
                    </a:lnTo>
                    <a:lnTo>
                      <a:pt x="348" y="324"/>
                    </a:lnTo>
                    <a:lnTo>
                      <a:pt x="365" y="392"/>
                    </a:lnTo>
                    <a:lnTo>
                      <a:pt x="376" y="4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6" name="Freeform 31"/>
              <p:cNvSpPr>
                <a:spLocks/>
              </p:cNvSpPr>
              <p:nvPr/>
            </p:nvSpPr>
            <p:spPr bwMode="auto">
              <a:xfrm>
                <a:off x="4513" y="683"/>
                <a:ext cx="402" cy="104"/>
              </a:xfrm>
              <a:custGeom>
                <a:avLst/>
                <a:gdLst>
                  <a:gd name="T0" fmla="*/ 2 w 804"/>
                  <a:gd name="T1" fmla="*/ 66 h 208"/>
                  <a:gd name="T2" fmla="*/ 12 w 804"/>
                  <a:gd name="T3" fmla="*/ 63 h 208"/>
                  <a:gd name="T4" fmla="*/ 32 w 804"/>
                  <a:gd name="T5" fmla="*/ 55 h 208"/>
                  <a:gd name="T6" fmla="*/ 60 w 804"/>
                  <a:gd name="T7" fmla="*/ 44 h 208"/>
                  <a:gd name="T8" fmla="*/ 97 w 804"/>
                  <a:gd name="T9" fmla="*/ 33 h 208"/>
                  <a:gd name="T10" fmla="*/ 141 w 804"/>
                  <a:gd name="T11" fmla="*/ 22 h 208"/>
                  <a:gd name="T12" fmla="*/ 190 w 804"/>
                  <a:gd name="T13" fmla="*/ 12 h 208"/>
                  <a:gd name="T14" fmla="*/ 245 w 804"/>
                  <a:gd name="T15" fmla="*/ 5 h 208"/>
                  <a:gd name="T16" fmla="*/ 304 w 804"/>
                  <a:gd name="T17" fmla="*/ 0 h 208"/>
                  <a:gd name="T18" fmla="*/ 367 w 804"/>
                  <a:gd name="T19" fmla="*/ 2 h 208"/>
                  <a:gd name="T20" fmla="*/ 432 w 804"/>
                  <a:gd name="T21" fmla="*/ 10 h 208"/>
                  <a:gd name="T22" fmla="*/ 500 w 804"/>
                  <a:gd name="T23" fmla="*/ 23 h 208"/>
                  <a:gd name="T24" fmla="*/ 568 w 804"/>
                  <a:gd name="T25" fmla="*/ 47 h 208"/>
                  <a:gd name="T26" fmla="*/ 637 w 804"/>
                  <a:gd name="T27" fmla="*/ 79 h 208"/>
                  <a:gd name="T28" fmla="*/ 705 w 804"/>
                  <a:gd name="T29" fmla="*/ 121 h 208"/>
                  <a:gd name="T30" fmla="*/ 772 w 804"/>
                  <a:gd name="T31" fmla="*/ 176 h 208"/>
                  <a:gd name="T32" fmla="*/ 803 w 804"/>
                  <a:gd name="T33" fmla="*/ 207 h 208"/>
                  <a:gd name="T34" fmla="*/ 796 w 804"/>
                  <a:gd name="T35" fmla="*/ 200 h 208"/>
                  <a:gd name="T36" fmla="*/ 782 w 804"/>
                  <a:gd name="T37" fmla="*/ 188 h 208"/>
                  <a:gd name="T38" fmla="*/ 762 w 804"/>
                  <a:gd name="T39" fmla="*/ 172 h 208"/>
                  <a:gd name="T40" fmla="*/ 734 w 804"/>
                  <a:gd name="T41" fmla="*/ 151 h 208"/>
                  <a:gd name="T42" fmla="*/ 701 w 804"/>
                  <a:gd name="T43" fmla="*/ 129 h 208"/>
                  <a:gd name="T44" fmla="*/ 660 w 804"/>
                  <a:gd name="T45" fmla="*/ 108 h 208"/>
                  <a:gd name="T46" fmla="*/ 614 w 804"/>
                  <a:gd name="T47" fmla="*/ 85 h 208"/>
                  <a:gd name="T48" fmla="*/ 562 w 804"/>
                  <a:gd name="T49" fmla="*/ 64 h 208"/>
                  <a:gd name="T50" fmla="*/ 505 w 804"/>
                  <a:gd name="T51" fmla="*/ 45 h 208"/>
                  <a:gd name="T52" fmla="*/ 442 w 804"/>
                  <a:gd name="T53" fmla="*/ 30 h 208"/>
                  <a:gd name="T54" fmla="*/ 372 w 804"/>
                  <a:gd name="T55" fmla="*/ 20 h 208"/>
                  <a:gd name="T56" fmla="*/ 299 w 804"/>
                  <a:gd name="T57" fmla="*/ 17 h 208"/>
                  <a:gd name="T58" fmla="*/ 219 w 804"/>
                  <a:gd name="T59" fmla="*/ 20 h 208"/>
                  <a:gd name="T60" fmla="*/ 135 w 804"/>
                  <a:gd name="T61" fmla="*/ 32 h 208"/>
                  <a:gd name="T62" fmla="*/ 46 w 804"/>
                  <a:gd name="T63" fmla="*/ 52 h 20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04"/>
                  <a:gd name="T97" fmla="*/ 0 h 208"/>
                  <a:gd name="T98" fmla="*/ 804 w 804"/>
                  <a:gd name="T99" fmla="*/ 208 h 20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04" h="208">
                    <a:moveTo>
                      <a:pt x="0" y="67"/>
                    </a:moveTo>
                    <a:lnTo>
                      <a:pt x="2" y="66"/>
                    </a:lnTo>
                    <a:lnTo>
                      <a:pt x="6" y="65"/>
                    </a:lnTo>
                    <a:lnTo>
                      <a:pt x="12" y="63"/>
                    </a:lnTo>
                    <a:lnTo>
                      <a:pt x="21" y="58"/>
                    </a:lnTo>
                    <a:lnTo>
                      <a:pt x="32" y="55"/>
                    </a:lnTo>
                    <a:lnTo>
                      <a:pt x="45" y="49"/>
                    </a:lnTo>
                    <a:lnTo>
                      <a:pt x="60" y="44"/>
                    </a:lnTo>
                    <a:lnTo>
                      <a:pt x="78" y="38"/>
                    </a:lnTo>
                    <a:lnTo>
                      <a:pt x="97" y="33"/>
                    </a:lnTo>
                    <a:lnTo>
                      <a:pt x="118" y="27"/>
                    </a:lnTo>
                    <a:lnTo>
                      <a:pt x="141" y="22"/>
                    </a:lnTo>
                    <a:lnTo>
                      <a:pt x="165" y="17"/>
                    </a:lnTo>
                    <a:lnTo>
                      <a:pt x="190" y="12"/>
                    </a:lnTo>
                    <a:lnTo>
                      <a:pt x="217" y="9"/>
                    </a:lnTo>
                    <a:lnTo>
                      <a:pt x="245" y="5"/>
                    </a:lnTo>
                    <a:lnTo>
                      <a:pt x="275" y="3"/>
                    </a:lnTo>
                    <a:lnTo>
                      <a:pt x="304" y="0"/>
                    </a:lnTo>
                    <a:lnTo>
                      <a:pt x="336" y="0"/>
                    </a:lnTo>
                    <a:lnTo>
                      <a:pt x="367" y="2"/>
                    </a:lnTo>
                    <a:lnTo>
                      <a:pt x="400" y="5"/>
                    </a:lnTo>
                    <a:lnTo>
                      <a:pt x="432" y="10"/>
                    </a:lnTo>
                    <a:lnTo>
                      <a:pt x="467" y="15"/>
                    </a:lnTo>
                    <a:lnTo>
                      <a:pt x="500" y="23"/>
                    </a:lnTo>
                    <a:lnTo>
                      <a:pt x="535" y="34"/>
                    </a:lnTo>
                    <a:lnTo>
                      <a:pt x="568" y="47"/>
                    </a:lnTo>
                    <a:lnTo>
                      <a:pt x="603" y="62"/>
                    </a:lnTo>
                    <a:lnTo>
                      <a:pt x="637" y="79"/>
                    </a:lnTo>
                    <a:lnTo>
                      <a:pt x="672" y="98"/>
                    </a:lnTo>
                    <a:lnTo>
                      <a:pt x="705" y="121"/>
                    </a:lnTo>
                    <a:lnTo>
                      <a:pt x="739" y="147"/>
                    </a:lnTo>
                    <a:lnTo>
                      <a:pt x="772" y="176"/>
                    </a:lnTo>
                    <a:lnTo>
                      <a:pt x="804" y="208"/>
                    </a:lnTo>
                    <a:lnTo>
                      <a:pt x="803" y="207"/>
                    </a:lnTo>
                    <a:lnTo>
                      <a:pt x="801" y="204"/>
                    </a:lnTo>
                    <a:lnTo>
                      <a:pt x="796" y="200"/>
                    </a:lnTo>
                    <a:lnTo>
                      <a:pt x="791" y="195"/>
                    </a:lnTo>
                    <a:lnTo>
                      <a:pt x="782" y="188"/>
                    </a:lnTo>
                    <a:lnTo>
                      <a:pt x="773" y="180"/>
                    </a:lnTo>
                    <a:lnTo>
                      <a:pt x="762" y="172"/>
                    </a:lnTo>
                    <a:lnTo>
                      <a:pt x="749" y="162"/>
                    </a:lnTo>
                    <a:lnTo>
                      <a:pt x="734" y="151"/>
                    </a:lnTo>
                    <a:lnTo>
                      <a:pt x="718" y="141"/>
                    </a:lnTo>
                    <a:lnTo>
                      <a:pt x="701" y="129"/>
                    </a:lnTo>
                    <a:lnTo>
                      <a:pt x="681" y="119"/>
                    </a:lnTo>
                    <a:lnTo>
                      <a:pt x="660" y="108"/>
                    </a:lnTo>
                    <a:lnTo>
                      <a:pt x="638" y="96"/>
                    </a:lnTo>
                    <a:lnTo>
                      <a:pt x="614" y="85"/>
                    </a:lnTo>
                    <a:lnTo>
                      <a:pt x="589" y="74"/>
                    </a:lnTo>
                    <a:lnTo>
                      <a:pt x="562" y="64"/>
                    </a:lnTo>
                    <a:lnTo>
                      <a:pt x="534" y="55"/>
                    </a:lnTo>
                    <a:lnTo>
                      <a:pt x="505" y="45"/>
                    </a:lnTo>
                    <a:lnTo>
                      <a:pt x="474" y="37"/>
                    </a:lnTo>
                    <a:lnTo>
                      <a:pt x="442" y="30"/>
                    </a:lnTo>
                    <a:lnTo>
                      <a:pt x="407" y="25"/>
                    </a:lnTo>
                    <a:lnTo>
                      <a:pt x="372" y="20"/>
                    </a:lnTo>
                    <a:lnTo>
                      <a:pt x="336" y="18"/>
                    </a:lnTo>
                    <a:lnTo>
                      <a:pt x="299" y="17"/>
                    </a:lnTo>
                    <a:lnTo>
                      <a:pt x="260" y="18"/>
                    </a:lnTo>
                    <a:lnTo>
                      <a:pt x="219" y="20"/>
                    </a:lnTo>
                    <a:lnTo>
                      <a:pt x="178" y="25"/>
                    </a:lnTo>
                    <a:lnTo>
                      <a:pt x="135" y="32"/>
                    </a:lnTo>
                    <a:lnTo>
                      <a:pt x="91" y="41"/>
                    </a:lnTo>
                    <a:lnTo>
                      <a:pt x="46" y="5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7" name="Freeform 32"/>
              <p:cNvSpPr>
                <a:spLocks/>
              </p:cNvSpPr>
              <p:nvPr/>
            </p:nvSpPr>
            <p:spPr bwMode="auto">
              <a:xfrm>
                <a:off x="4920" y="815"/>
                <a:ext cx="23" cy="146"/>
              </a:xfrm>
              <a:custGeom>
                <a:avLst/>
                <a:gdLst>
                  <a:gd name="T0" fmla="*/ 0 w 47"/>
                  <a:gd name="T1" fmla="*/ 292 h 292"/>
                  <a:gd name="T2" fmla="*/ 3 w 47"/>
                  <a:gd name="T3" fmla="*/ 286 h 292"/>
                  <a:gd name="T4" fmla="*/ 11 w 47"/>
                  <a:gd name="T5" fmla="*/ 268 h 292"/>
                  <a:gd name="T6" fmla="*/ 23 w 47"/>
                  <a:gd name="T7" fmla="*/ 239 h 292"/>
                  <a:gd name="T8" fmla="*/ 34 w 47"/>
                  <a:gd name="T9" fmla="*/ 203 h 292"/>
                  <a:gd name="T10" fmla="*/ 43 w 47"/>
                  <a:gd name="T11" fmla="*/ 159 h 292"/>
                  <a:gd name="T12" fmla="*/ 47 w 47"/>
                  <a:gd name="T13" fmla="*/ 110 h 292"/>
                  <a:gd name="T14" fmla="*/ 43 w 47"/>
                  <a:gd name="T15" fmla="*/ 56 h 292"/>
                  <a:gd name="T16" fmla="*/ 31 w 47"/>
                  <a:gd name="T17" fmla="*/ 0 h 292"/>
                  <a:gd name="T18" fmla="*/ 31 w 47"/>
                  <a:gd name="T19" fmla="*/ 10 h 292"/>
                  <a:gd name="T20" fmla="*/ 32 w 47"/>
                  <a:gd name="T21" fmla="*/ 34 h 292"/>
                  <a:gd name="T22" fmla="*/ 31 w 47"/>
                  <a:gd name="T23" fmla="*/ 71 h 292"/>
                  <a:gd name="T24" fmla="*/ 30 w 47"/>
                  <a:gd name="T25" fmla="*/ 114 h 292"/>
                  <a:gd name="T26" fmla="*/ 26 w 47"/>
                  <a:gd name="T27" fmla="*/ 162 h 292"/>
                  <a:gd name="T28" fmla="*/ 22 w 47"/>
                  <a:gd name="T29" fmla="*/ 210 h 292"/>
                  <a:gd name="T30" fmla="*/ 12 w 47"/>
                  <a:gd name="T31" fmla="*/ 255 h 292"/>
                  <a:gd name="T32" fmla="*/ 0 w 47"/>
                  <a:gd name="T33" fmla="*/ 292 h 2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292"/>
                  <a:gd name="T53" fmla="*/ 47 w 47"/>
                  <a:gd name="T54" fmla="*/ 292 h 2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292">
                    <a:moveTo>
                      <a:pt x="0" y="292"/>
                    </a:moveTo>
                    <a:lnTo>
                      <a:pt x="3" y="286"/>
                    </a:lnTo>
                    <a:lnTo>
                      <a:pt x="11" y="268"/>
                    </a:lnTo>
                    <a:lnTo>
                      <a:pt x="23" y="239"/>
                    </a:lnTo>
                    <a:lnTo>
                      <a:pt x="34" y="203"/>
                    </a:lnTo>
                    <a:lnTo>
                      <a:pt x="43" y="159"/>
                    </a:lnTo>
                    <a:lnTo>
                      <a:pt x="47" y="110"/>
                    </a:lnTo>
                    <a:lnTo>
                      <a:pt x="43" y="56"/>
                    </a:lnTo>
                    <a:lnTo>
                      <a:pt x="31" y="0"/>
                    </a:lnTo>
                    <a:lnTo>
                      <a:pt x="31" y="10"/>
                    </a:lnTo>
                    <a:lnTo>
                      <a:pt x="32" y="34"/>
                    </a:lnTo>
                    <a:lnTo>
                      <a:pt x="31" y="71"/>
                    </a:lnTo>
                    <a:lnTo>
                      <a:pt x="30" y="114"/>
                    </a:lnTo>
                    <a:lnTo>
                      <a:pt x="26" y="162"/>
                    </a:lnTo>
                    <a:lnTo>
                      <a:pt x="22" y="210"/>
                    </a:lnTo>
                    <a:lnTo>
                      <a:pt x="12" y="25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8" name="Freeform 33"/>
              <p:cNvSpPr>
                <a:spLocks/>
              </p:cNvSpPr>
              <p:nvPr/>
            </p:nvSpPr>
            <p:spPr bwMode="auto">
              <a:xfrm>
                <a:off x="4646" y="716"/>
                <a:ext cx="164" cy="202"/>
              </a:xfrm>
              <a:custGeom>
                <a:avLst/>
                <a:gdLst>
                  <a:gd name="T0" fmla="*/ 329 w 329"/>
                  <a:gd name="T1" fmla="*/ 405 h 405"/>
                  <a:gd name="T2" fmla="*/ 329 w 329"/>
                  <a:gd name="T3" fmla="*/ 401 h 405"/>
                  <a:gd name="T4" fmla="*/ 328 w 329"/>
                  <a:gd name="T5" fmla="*/ 392 h 405"/>
                  <a:gd name="T6" fmla="*/ 325 w 329"/>
                  <a:gd name="T7" fmla="*/ 377 h 405"/>
                  <a:gd name="T8" fmla="*/ 322 w 329"/>
                  <a:gd name="T9" fmla="*/ 357 h 405"/>
                  <a:gd name="T10" fmla="*/ 316 w 329"/>
                  <a:gd name="T11" fmla="*/ 333 h 405"/>
                  <a:gd name="T12" fmla="*/ 308 w 329"/>
                  <a:gd name="T13" fmla="*/ 307 h 405"/>
                  <a:gd name="T14" fmla="*/ 298 w 329"/>
                  <a:gd name="T15" fmla="*/ 277 h 405"/>
                  <a:gd name="T16" fmla="*/ 283 w 329"/>
                  <a:gd name="T17" fmla="*/ 244 h 405"/>
                  <a:gd name="T18" fmla="*/ 265 w 329"/>
                  <a:gd name="T19" fmla="*/ 211 h 405"/>
                  <a:gd name="T20" fmla="*/ 243 w 329"/>
                  <a:gd name="T21" fmla="*/ 178 h 405"/>
                  <a:gd name="T22" fmla="*/ 217 w 329"/>
                  <a:gd name="T23" fmla="*/ 143 h 405"/>
                  <a:gd name="T24" fmla="*/ 185 w 329"/>
                  <a:gd name="T25" fmla="*/ 111 h 405"/>
                  <a:gd name="T26" fmla="*/ 148 w 329"/>
                  <a:gd name="T27" fmla="*/ 78 h 405"/>
                  <a:gd name="T28" fmla="*/ 105 w 329"/>
                  <a:gd name="T29" fmla="*/ 50 h 405"/>
                  <a:gd name="T30" fmla="*/ 56 w 329"/>
                  <a:gd name="T31" fmla="*/ 23 h 405"/>
                  <a:gd name="T32" fmla="*/ 0 w 329"/>
                  <a:gd name="T33" fmla="*/ 0 h 405"/>
                  <a:gd name="T34" fmla="*/ 4 w 329"/>
                  <a:gd name="T35" fmla="*/ 1 h 405"/>
                  <a:gd name="T36" fmla="*/ 13 w 329"/>
                  <a:gd name="T37" fmla="*/ 2 h 405"/>
                  <a:gd name="T38" fmla="*/ 28 w 329"/>
                  <a:gd name="T39" fmla="*/ 7 h 405"/>
                  <a:gd name="T40" fmla="*/ 48 w 329"/>
                  <a:gd name="T41" fmla="*/ 13 h 405"/>
                  <a:gd name="T42" fmla="*/ 72 w 329"/>
                  <a:gd name="T43" fmla="*/ 21 h 405"/>
                  <a:gd name="T44" fmla="*/ 97 w 329"/>
                  <a:gd name="T45" fmla="*/ 34 h 405"/>
                  <a:gd name="T46" fmla="*/ 126 w 329"/>
                  <a:gd name="T47" fmla="*/ 49 h 405"/>
                  <a:gd name="T48" fmla="*/ 155 w 329"/>
                  <a:gd name="T49" fmla="*/ 67 h 405"/>
                  <a:gd name="T50" fmla="*/ 185 w 329"/>
                  <a:gd name="T51" fmla="*/ 90 h 405"/>
                  <a:gd name="T52" fmla="*/ 214 w 329"/>
                  <a:gd name="T53" fmla="*/ 118 h 405"/>
                  <a:gd name="T54" fmla="*/ 241 w 329"/>
                  <a:gd name="T55" fmla="*/ 151 h 405"/>
                  <a:gd name="T56" fmla="*/ 267 w 329"/>
                  <a:gd name="T57" fmla="*/ 189 h 405"/>
                  <a:gd name="T58" fmla="*/ 290 w 329"/>
                  <a:gd name="T59" fmla="*/ 233 h 405"/>
                  <a:gd name="T60" fmla="*/ 307 w 329"/>
                  <a:gd name="T61" fmla="*/ 284 h 405"/>
                  <a:gd name="T62" fmla="*/ 321 w 329"/>
                  <a:gd name="T63" fmla="*/ 340 h 405"/>
                  <a:gd name="T64" fmla="*/ 329 w 329"/>
                  <a:gd name="T65" fmla="*/ 405 h 4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405"/>
                  <a:gd name="T101" fmla="*/ 329 w 329"/>
                  <a:gd name="T102" fmla="*/ 405 h 40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405">
                    <a:moveTo>
                      <a:pt x="329" y="405"/>
                    </a:moveTo>
                    <a:lnTo>
                      <a:pt x="329" y="401"/>
                    </a:lnTo>
                    <a:lnTo>
                      <a:pt x="328" y="392"/>
                    </a:lnTo>
                    <a:lnTo>
                      <a:pt x="325" y="377"/>
                    </a:lnTo>
                    <a:lnTo>
                      <a:pt x="322" y="357"/>
                    </a:lnTo>
                    <a:lnTo>
                      <a:pt x="316" y="333"/>
                    </a:lnTo>
                    <a:lnTo>
                      <a:pt x="308" y="307"/>
                    </a:lnTo>
                    <a:lnTo>
                      <a:pt x="298" y="277"/>
                    </a:lnTo>
                    <a:lnTo>
                      <a:pt x="283" y="244"/>
                    </a:lnTo>
                    <a:lnTo>
                      <a:pt x="265" y="211"/>
                    </a:lnTo>
                    <a:lnTo>
                      <a:pt x="243" y="178"/>
                    </a:lnTo>
                    <a:lnTo>
                      <a:pt x="217" y="143"/>
                    </a:lnTo>
                    <a:lnTo>
                      <a:pt x="185" y="111"/>
                    </a:lnTo>
                    <a:lnTo>
                      <a:pt x="148" y="78"/>
                    </a:lnTo>
                    <a:lnTo>
                      <a:pt x="105" y="50"/>
                    </a:lnTo>
                    <a:lnTo>
                      <a:pt x="56" y="23"/>
                    </a:lnTo>
                    <a:lnTo>
                      <a:pt x="0" y="0"/>
                    </a:lnTo>
                    <a:lnTo>
                      <a:pt x="4" y="1"/>
                    </a:lnTo>
                    <a:lnTo>
                      <a:pt x="13" y="2"/>
                    </a:lnTo>
                    <a:lnTo>
                      <a:pt x="28" y="7"/>
                    </a:lnTo>
                    <a:lnTo>
                      <a:pt x="48" y="13"/>
                    </a:lnTo>
                    <a:lnTo>
                      <a:pt x="72" y="21"/>
                    </a:lnTo>
                    <a:lnTo>
                      <a:pt x="97" y="34"/>
                    </a:lnTo>
                    <a:lnTo>
                      <a:pt x="126" y="49"/>
                    </a:lnTo>
                    <a:lnTo>
                      <a:pt x="155" y="67"/>
                    </a:lnTo>
                    <a:lnTo>
                      <a:pt x="185" y="90"/>
                    </a:lnTo>
                    <a:lnTo>
                      <a:pt x="214" y="118"/>
                    </a:lnTo>
                    <a:lnTo>
                      <a:pt x="241" y="151"/>
                    </a:lnTo>
                    <a:lnTo>
                      <a:pt x="267" y="189"/>
                    </a:lnTo>
                    <a:lnTo>
                      <a:pt x="290" y="233"/>
                    </a:lnTo>
                    <a:lnTo>
                      <a:pt x="307" y="284"/>
                    </a:lnTo>
                    <a:lnTo>
                      <a:pt x="321" y="340"/>
                    </a:lnTo>
                    <a:lnTo>
                      <a:pt x="329" y="4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89" name="Freeform 34"/>
              <p:cNvSpPr>
                <a:spLocks/>
              </p:cNvSpPr>
              <p:nvPr/>
            </p:nvSpPr>
            <p:spPr bwMode="auto">
              <a:xfrm>
                <a:off x="4827" y="813"/>
                <a:ext cx="107" cy="126"/>
              </a:xfrm>
              <a:custGeom>
                <a:avLst/>
                <a:gdLst>
                  <a:gd name="T0" fmla="*/ 0 w 214"/>
                  <a:gd name="T1" fmla="*/ 251 h 251"/>
                  <a:gd name="T2" fmla="*/ 2 w 214"/>
                  <a:gd name="T3" fmla="*/ 251 h 251"/>
                  <a:gd name="T4" fmla="*/ 10 w 214"/>
                  <a:gd name="T5" fmla="*/ 250 h 251"/>
                  <a:gd name="T6" fmla="*/ 22 w 214"/>
                  <a:gd name="T7" fmla="*/ 249 h 251"/>
                  <a:gd name="T8" fmla="*/ 38 w 214"/>
                  <a:gd name="T9" fmla="*/ 246 h 251"/>
                  <a:gd name="T10" fmla="*/ 55 w 214"/>
                  <a:gd name="T11" fmla="*/ 242 h 251"/>
                  <a:gd name="T12" fmla="*/ 75 w 214"/>
                  <a:gd name="T13" fmla="*/ 236 h 251"/>
                  <a:gd name="T14" fmla="*/ 96 w 214"/>
                  <a:gd name="T15" fmla="*/ 227 h 251"/>
                  <a:gd name="T16" fmla="*/ 118 w 214"/>
                  <a:gd name="T17" fmla="*/ 216 h 251"/>
                  <a:gd name="T18" fmla="*/ 138 w 214"/>
                  <a:gd name="T19" fmla="*/ 203 h 251"/>
                  <a:gd name="T20" fmla="*/ 158 w 214"/>
                  <a:gd name="T21" fmla="*/ 187 h 251"/>
                  <a:gd name="T22" fmla="*/ 176 w 214"/>
                  <a:gd name="T23" fmla="*/ 166 h 251"/>
                  <a:gd name="T24" fmla="*/ 191 w 214"/>
                  <a:gd name="T25" fmla="*/ 142 h 251"/>
                  <a:gd name="T26" fmla="*/ 204 w 214"/>
                  <a:gd name="T27" fmla="*/ 113 h 251"/>
                  <a:gd name="T28" fmla="*/ 211 w 214"/>
                  <a:gd name="T29" fmla="*/ 81 h 251"/>
                  <a:gd name="T30" fmla="*/ 214 w 214"/>
                  <a:gd name="T31" fmla="*/ 42 h 251"/>
                  <a:gd name="T32" fmla="*/ 211 w 214"/>
                  <a:gd name="T33" fmla="*/ 0 h 251"/>
                  <a:gd name="T34" fmla="*/ 211 w 214"/>
                  <a:gd name="T35" fmla="*/ 2 h 251"/>
                  <a:gd name="T36" fmla="*/ 210 w 214"/>
                  <a:gd name="T37" fmla="*/ 9 h 251"/>
                  <a:gd name="T38" fmla="*/ 207 w 214"/>
                  <a:gd name="T39" fmla="*/ 21 h 251"/>
                  <a:gd name="T40" fmla="*/ 204 w 214"/>
                  <a:gd name="T41" fmla="*/ 36 h 251"/>
                  <a:gd name="T42" fmla="*/ 198 w 214"/>
                  <a:gd name="T43" fmla="*/ 53 h 251"/>
                  <a:gd name="T44" fmla="*/ 192 w 214"/>
                  <a:gd name="T45" fmla="*/ 72 h 251"/>
                  <a:gd name="T46" fmla="*/ 184 w 214"/>
                  <a:gd name="T47" fmla="*/ 94 h 251"/>
                  <a:gd name="T48" fmla="*/ 174 w 214"/>
                  <a:gd name="T49" fmla="*/ 116 h 251"/>
                  <a:gd name="T50" fmla="*/ 161 w 214"/>
                  <a:gd name="T51" fmla="*/ 138 h 251"/>
                  <a:gd name="T52" fmla="*/ 146 w 214"/>
                  <a:gd name="T53" fmla="*/ 160 h 251"/>
                  <a:gd name="T54" fmla="*/ 129 w 214"/>
                  <a:gd name="T55" fmla="*/ 182 h 251"/>
                  <a:gd name="T56" fmla="*/ 110 w 214"/>
                  <a:gd name="T57" fmla="*/ 201 h 251"/>
                  <a:gd name="T58" fmla="*/ 88 w 214"/>
                  <a:gd name="T59" fmla="*/ 219 h 251"/>
                  <a:gd name="T60" fmla="*/ 61 w 214"/>
                  <a:gd name="T61" fmla="*/ 233 h 251"/>
                  <a:gd name="T62" fmla="*/ 32 w 214"/>
                  <a:gd name="T63" fmla="*/ 244 h 251"/>
                  <a:gd name="T64" fmla="*/ 0 w 214"/>
                  <a:gd name="T65" fmla="*/ 251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251"/>
                  <a:gd name="T101" fmla="*/ 214 w 214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251">
                    <a:moveTo>
                      <a:pt x="0" y="251"/>
                    </a:moveTo>
                    <a:lnTo>
                      <a:pt x="2" y="251"/>
                    </a:lnTo>
                    <a:lnTo>
                      <a:pt x="10" y="250"/>
                    </a:lnTo>
                    <a:lnTo>
                      <a:pt x="22" y="249"/>
                    </a:lnTo>
                    <a:lnTo>
                      <a:pt x="38" y="246"/>
                    </a:lnTo>
                    <a:lnTo>
                      <a:pt x="55" y="242"/>
                    </a:lnTo>
                    <a:lnTo>
                      <a:pt x="75" y="236"/>
                    </a:lnTo>
                    <a:lnTo>
                      <a:pt x="96" y="227"/>
                    </a:lnTo>
                    <a:lnTo>
                      <a:pt x="118" y="216"/>
                    </a:lnTo>
                    <a:lnTo>
                      <a:pt x="138" y="203"/>
                    </a:lnTo>
                    <a:lnTo>
                      <a:pt x="158" y="187"/>
                    </a:lnTo>
                    <a:lnTo>
                      <a:pt x="176" y="166"/>
                    </a:lnTo>
                    <a:lnTo>
                      <a:pt x="191" y="142"/>
                    </a:lnTo>
                    <a:lnTo>
                      <a:pt x="204" y="113"/>
                    </a:lnTo>
                    <a:lnTo>
                      <a:pt x="211" y="81"/>
                    </a:lnTo>
                    <a:lnTo>
                      <a:pt x="214" y="42"/>
                    </a:lnTo>
                    <a:lnTo>
                      <a:pt x="211" y="0"/>
                    </a:lnTo>
                    <a:lnTo>
                      <a:pt x="211" y="2"/>
                    </a:lnTo>
                    <a:lnTo>
                      <a:pt x="210" y="9"/>
                    </a:lnTo>
                    <a:lnTo>
                      <a:pt x="207" y="21"/>
                    </a:lnTo>
                    <a:lnTo>
                      <a:pt x="204" y="36"/>
                    </a:lnTo>
                    <a:lnTo>
                      <a:pt x="198" y="53"/>
                    </a:lnTo>
                    <a:lnTo>
                      <a:pt x="192" y="72"/>
                    </a:lnTo>
                    <a:lnTo>
                      <a:pt x="184" y="94"/>
                    </a:lnTo>
                    <a:lnTo>
                      <a:pt x="174" y="116"/>
                    </a:lnTo>
                    <a:lnTo>
                      <a:pt x="161" y="138"/>
                    </a:lnTo>
                    <a:lnTo>
                      <a:pt x="146" y="160"/>
                    </a:lnTo>
                    <a:lnTo>
                      <a:pt x="129" y="182"/>
                    </a:lnTo>
                    <a:lnTo>
                      <a:pt x="110" y="201"/>
                    </a:lnTo>
                    <a:lnTo>
                      <a:pt x="88" y="219"/>
                    </a:lnTo>
                    <a:lnTo>
                      <a:pt x="61" y="233"/>
                    </a:lnTo>
                    <a:lnTo>
                      <a:pt x="32" y="244"/>
                    </a:lnTo>
                    <a:lnTo>
                      <a:pt x="0" y="2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90" name="Freeform 35"/>
              <p:cNvSpPr>
                <a:spLocks/>
              </p:cNvSpPr>
              <p:nvPr/>
            </p:nvSpPr>
            <p:spPr bwMode="auto">
              <a:xfrm>
                <a:off x="4651" y="955"/>
                <a:ext cx="122" cy="24"/>
              </a:xfrm>
              <a:custGeom>
                <a:avLst/>
                <a:gdLst>
                  <a:gd name="T0" fmla="*/ 243 w 243"/>
                  <a:gd name="T1" fmla="*/ 0 h 49"/>
                  <a:gd name="T2" fmla="*/ 242 w 243"/>
                  <a:gd name="T3" fmla="*/ 0 h 49"/>
                  <a:gd name="T4" fmla="*/ 240 w 243"/>
                  <a:gd name="T5" fmla="*/ 1 h 49"/>
                  <a:gd name="T6" fmla="*/ 235 w 243"/>
                  <a:gd name="T7" fmla="*/ 4 h 49"/>
                  <a:gd name="T8" fmla="*/ 229 w 243"/>
                  <a:gd name="T9" fmla="*/ 6 h 49"/>
                  <a:gd name="T10" fmla="*/ 221 w 243"/>
                  <a:gd name="T11" fmla="*/ 10 h 49"/>
                  <a:gd name="T12" fmla="*/ 212 w 243"/>
                  <a:gd name="T13" fmla="*/ 12 h 49"/>
                  <a:gd name="T14" fmla="*/ 200 w 243"/>
                  <a:gd name="T15" fmla="*/ 15 h 49"/>
                  <a:gd name="T16" fmla="*/ 187 w 243"/>
                  <a:gd name="T17" fmla="*/ 19 h 49"/>
                  <a:gd name="T18" fmla="*/ 172 w 243"/>
                  <a:gd name="T19" fmla="*/ 22 h 49"/>
                  <a:gd name="T20" fmla="*/ 153 w 243"/>
                  <a:gd name="T21" fmla="*/ 26 h 49"/>
                  <a:gd name="T22" fmla="*/ 134 w 243"/>
                  <a:gd name="T23" fmla="*/ 28 h 49"/>
                  <a:gd name="T24" fmla="*/ 112 w 243"/>
                  <a:gd name="T25" fmla="*/ 30 h 49"/>
                  <a:gd name="T26" fmla="*/ 88 w 243"/>
                  <a:gd name="T27" fmla="*/ 33 h 49"/>
                  <a:gd name="T28" fmla="*/ 60 w 243"/>
                  <a:gd name="T29" fmla="*/ 34 h 49"/>
                  <a:gd name="T30" fmla="*/ 31 w 243"/>
                  <a:gd name="T31" fmla="*/ 34 h 49"/>
                  <a:gd name="T32" fmla="*/ 0 w 243"/>
                  <a:gd name="T33" fmla="*/ 33 h 49"/>
                  <a:gd name="T34" fmla="*/ 2 w 243"/>
                  <a:gd name="T35" fmla="*/ 33 h 49"/>
                  <a:gd name="T36" fmla="*/ 7 w 243"/>
                  <a:gd name="T37" fmla="*/ 35 h 49"/>
                  <a:gd name="T38" fmla="*/ 15 w 243"/>
                  <a:gd name="T39" fmla="*/ 37 h 49"/>
                  <a:gd name="T40" fmla="*/ 26 w 243"/>
                  <a:gd name="T41" fmla="*/ 39 h 49"/>
                  <a:gd name="T42" fmla="*/ 39 w 243"/>
                  <a:gd name="T43" fmla="*/ 42 h 49"/>
                  <a:gd name="T44" fmla="*/ 54 w 243"/>
                  <a:gd name="T45" fmla="*/ 45 h 49"/>
                  <a:gd name="T46" fmla="*/ 71 w 243"/>
                  <a:gd name="T47" fmla="*/ 48 h 49"/>
                  <a:gd name="T48" fmla="*/ 90 w 243"/>
                  <a:gd name="T49" fmla="*/ 49 h 49"/>
                  <a:gd name="T50" fmla="*/ 108 w 243"/>
                  <a:gd name="T51" fmla="*/ 49 h 49"/>
                  <a:gd name="T52" fmla="*/ 129 w 243"/>
                  <a:gd name="T53" fmla="*/ 48 h 49"/>
                  <a:gd name="T54" fmla="*/ 149 w 243"/>
                  <a:gd name="T55" fmla="*/ 45 h 49"/>
                  <a:gd name="T56" fmla="*/ 169 w 243"/>
                  <a:gd name="T57" fmla="*/ 42 h 49"/>
                  <a:gd name="T58" fmla="*/ 189 w 243"/>
                  <a:gd name="T59" fmla="*/ 35 h 49"/>
                  <a:gd name="T60" fmla="*/ 208 w 243"/>
                  <a:gd name="T61" fmla="*/ 26 h 49"/>
                  <a:gd name="T62" fmla="*/ 226 w 243"/>
                  <a:gd name="T63" fmla="*/ 15 h 49"/>
                  <a:gd name="T64" fmla="*/ 243 w 243"/>
                  <a:gd name="T65" fmla="*/ 0 h 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49"/>
                  <a:gd name="T101" fmla="*/ 243 w 243"/>
                  <a:gd name="T102" fmla="*/ 49 h 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49">
                    <a:moveTo>
                      <a:pt x="243" y="0"/>
                    </a:moveTo>
                    <a:lnTo>
                      <a:pt x="242" y="0"/>
                    </a:lnTo>
                    <a:lnTo>
                      <a:pt x="240" y="1"/>
                    </a:lnTo>
                    <a:lnTo>
                      <a:pt x="235" y="4"/>
                    </a:lnTo>
                    <a:lnTo>
                      <a:pt x="229" y="6"/>
                    </a:lnTo>
                    <a:lnTo>
                      <a:pt x="221" y="10"/>
                    </a:lnTo>
                    <a:lnTo>
                      <a:pt x="212" y="12"/>
                    </a:lnTo>
                    <a:lnTo>
                      <a:pt x="200" y="15"/>
                    </a:lnTo>
                    <a:lnTo>
                      <a:pt x="187" y="19"/>
                    </a:lnTo>
                    <a:lnTo>
                      <a:pt x="172" y="22"/>
                    </a:lnTo>
                    <a:lnTo>
                      <a:pt x="153" y="26"/>
                    </a:lnTo>
                    <a:lnTo>
                      <a:pt x="134" y="28"/>
                    </a:lnTo>
                    <a:lnTo>
                      <a:pt x="112" y="30"/>
                    </a:lnTo>
                    <a:lnTo>
                      <a:pt x="88" y="33"/>
                    </a:lnTo>
                    <a:lnTo>
                      <a:pt x="60" y="34"/>
                    </a:lnTo>
                    <a:lnTo>
                      <a:pt x="31" y="34"/>
                    </a:lnTo>
                    <a:lnTo>
                      <a:pt x="0" y="33"/>
                    </a:lnTo>
                    <a:lnTo>
                      <a:pt x="2" y="33"/>
                    </a:lnTo>
                    <a:lnTo>
                      <a:pt x="7" y="35"/>
                    </a:lnTo>
                    <a:lnTo>
                      <a:pt x="15" y="37"/>
                    </a:lnTo>
                    <a:lnTo>
                      <a:pt x="26" y="39"/>
                    </a:lnTo>
                    <a:lnTo>
                      <a:pt x="39" y="42"/>
                    </a:lnTo>
                    <a:lnTo>
                      <a:pt x="54" y="45"/>
                    </a:lnTo>
                    <a:lnTo>
                      <a:pt x="71" y="48"/>
                    </a:lnTo>
                    <a:lnTo>
                      <a:pt x="90" y="49"/>
                    </a:lnTo>
                    <a:lnTo>
                      <a:pt x="108" y="49"/>
                    </a:lnTo>
                    <a:lnTo>
                      <a:pt x="129" y="48"/>
                    </a:lnTo>
                    <a:lnTo>
                      <a:pt x="149" y="45"/>
                    </a:lnTo>
                    <a:lnTo>
                      <a:pt x="169" y="42"/>
                    </a:lnTo>
                    <a:lnTo>
                      <a:pt x="189" y="35"/>
                    </a:lnTo>
                    <a:lnTo>
                      <a:pt x="208" y="26"/>
                    </a:lnTo>
                    <a:lnTo>
                      <a:pt x="226" y="15"/>
                    </a:lnTo>
                    <a:lnTo>
                      <a:pt x="2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32" name="Group 36"/>
            <p:cNvGrpSpPr>
              <a:grpSpLocks/>
            </p:cNvGrpSpPr>
            <p:nvPr/>
          </p:nvGrpSpPr>
          <p:grpSpPr bwMode="auto">
            <a:xfrm>
              <a:off x="3504" y="1968"/>
              <a:ext cx="337" cy="239"/>
              <a:chOff x="4414" y="682"/>
              <a:chExt cx="529" cy="383"/>
            </a:xfrm>
          </p:grpSpPr>
          <p:sp>
            <p:nvSpPr>
              <p:cNvPr id="11369" name="Freeform 37"/>
              <p:cNvSpPr>
                <a:spLocks/>
              </p:cNvSpPr>
              <p:nvPr/>
            </p:nvSpPr>
            <p:spPr bwMode="auto">
              <a:xfrm>
                <a:off x="4418" y="682"/>
                <a:ext cx="523" cy="383"/>
              </a:xfrm>
              <a:custGeom>
                <a:avLst/>
                <a:gdLst>
                  <a:gd name="T0" fmla="*/ 563 w 1045"/>
                  <a:gd name="T1" fmla="*/ 765 h 765"/>
                  <a:gd name="T2" fmla="*/ 665 w 1045"/>
                  <a:gd name="T3" fmla="*/ 754 h 765"/>
                  <a:gd name="T4" fmla="*/ 760 w 1045"/>
                  <a:gd name="T5" fmla="*/ 728 h 765"/>
                  <a:gd name="T6" fmla="*/ 845 w 1045"/>
                  <a:gd name="T7" fmla="*/ 689 h 765"/>
                  <a:gd name="T8" fmla="*/ 917 w 1045"/>
                  <a:gd name="T9" fmla="*/ 641 h 765"/>
                  <a:gd name="T10" fmla="*/ 976 w 1045"/>
                  <a:gd name="T11" fmla="*/ 582 h 765"/>
                  <a:gd name="T12" fmla="*/ 1018 w 1045"/>
                  <a:gd name="T13" fmla="*/ 514 h 765"/>
                  <a:gd name="T14" fmla="*/ 1042 w 1045"/>
                  <a:gd name="T15" fmla="*/ 441 h 765"/>
                  <a:gd name="T16" fmla="*/ 1044 w 1045"/>
                  <a:gd name="T17" fmla="*/ 363 h 765"/>
                  <a:gd name="T18" fmla="*/ 1026 w 1045"/>
                  <a:gd name="T19" fmla="*/ 287 h 765"/>
                  <a:gd name="T20" fmla="*/ 989 w 1045"/>
                  <a:gd name="T21" fmla="*/ 217 h 765"/>
                  <a:gd name="T22" fmla="*/ 935 w 1045"/>
                  <a:gd name="T23" fmla="*/ 155 h 765"/>
                  <a:gd name="T24" fmla="*/ 866 w 1045"/>
                  <a:gd name="T25" fmla="*/ 99 h 765"/>
                  <a:gd name="T26" fmla="*/ 784 w 1045"/>
                  <a:gd name="T27" fmla="*/ 55 h 765"/>
                  <a:gd name="T28" fmla="*/ 692 w 1045"/>
                  <a:gd name="T29" fmla="*/ 23 h 765"/>
                  <a:gd name="T30" fmla="*/ 589 w 1045"/>
                  <a:gd name="T31" fmla="*/ 4 h 765"/>
                  <a:gd name="T32" fmla="*/ 482 w 1045"/>
                  <a:gd name="T33" fmla="*/ 0 h 765"/>
                  <a:gd name="T34" fmla="*/ 380 w 1045"/>
                  <a:gd name="T35" fmla="*/ 12 h 765"/>
                  <a:gd name="T36" fmla="*/ 285 w 1045"/>
                  <a:gd name="T37" fmla="*/ 37 h 765"/>
                  <a:gd name="T38" fmla="*/ 200 w 1045"/>
                  <a:gd name="T39" fmla="*/ 76 h 765"/>
                  <a:gd name="T40" fmla="*/ 127 w 1045"/>
                  <a:gd name="T41" fmla="*/ 126 h 765"/>
                  <a:gd name="T42" fmla="*/ 69 w 1045"/>
                  <a:gd name="T43" fmla="*/ 185 h 765"/>
                  <a:gd name="T44" fmla="*/ 27 w 1045"/>
                  <a:gd name="T45" fmla="*/ 251 h 765"/>
                  <a:gd name="T46" fmla="*/ 3 w 1045"/>
                  <a:gd name="T47" fmla="*/ 325 h 765"/>
                  <a:gd name="T48" fmla="*/ 1 w 1045"/>
                  <a:gd name="T49" fmla="*/ 403 h 765"/>
                  <a:gd name="T50" fmla="*/ 19 w 1045"/>
                  <a:gd name="T51" fmla="*/ 478 h 765"/>
                  <a:gd name="T52" fmla="*/ 56 w 1045"/>
                  <a:gd name="T53" fmla="*/ 549 h 765"/>
                  <a:gd name="T54" fmla="*/ 110 w 1045"/>
                  <a:gd name="T55" fmla="*/ 612 h 765"/>
                  <a:gd name="T56" fmla="*/ 179 w 1045"/>
                  <a:gd name="T57" fmla="*/ 666 h 765"/>
                  <a:gd name="T58" fmla="*/ 261 w 1045"/>
                  <a:gd name="T59" fmla="*/ 710 h 765"/>
                  <a:gd name="T60" fmla="*/ 353 w 1045"/>
                  <a:gd name="T61" fmla="*/ 742 h 765"/>
                  <a:gd name="T62" fmla="*/ 456 w 1045"/>
                  <a:gd name="T63" fmla="*/ 762 h 7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5"/>
                  <a:gd name="T97" fmla="*/ 0 h 765"/>
                  <a:gd name="T98" fmla="*/ 1045 w 1045"/>
                  <a:gd name="T99" fmla="*/ 765 h 7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5" h="765">
                    <a:moveTo>
                      <a:pt x="509" y="765"/>
                    </a:moveTo>
                    <a:lnTo>
                      <a:pt x="563" y="765"/>
                    </a:lnTo>
                    <a:lnTo>
                      <a:pt x="615" y="762"/>
                    </a:lnTo>
                    <a:lnTo>
                      <a:pt x="665" y="754"/>
                    </a:lnTo>
                    <a:lnTo>
                      <a:pt x="714" y="742"/>
                    </a:lnTo>
                    <a:lnTo>
                      <a:pt x="760" y="728"/>
                    </a:lnTo>
                    <a:lnTo>
                      <a:pt x="803" y="710"/>
                    </a:lnTo>
                    <a:lnTo>
                      <a:pt x="845" y="689"/>
                    </a:lnTo>
                    <a:lnTo>
                      <a:pt x="883" y="666"/>
                    </a:lnTo>
                    <a:lnTo>
                      <a:pt x="917" y="641"/>
                    </a:lnTo>
                    <a:lnTo>
                      <a:pt x="949" y="612"/>
                    </a:lnTo>
                    <a:lnTo>
                      <a:pt x="976" y="582"/>
                    </a:lnTo>
                    <a:lnTo>
                      <a:pt x="999" y="549"/>
                    </a:lnTo>
                    <a:lnTo>
                      <a:pt x="1018" y="514"/>
                    </a:lnTo>
                    <a:lnTo>
                      <a:pt x="1033" y="478"/>
                    </a:lnTo>
                    <a:lnTo>
                      <a:pt x="1042" y="441"/>
                    </a:lnTo>
                    <a:lnTo>
                      <a:pt x="1045" y="402"/>
                    </a:lnTo>
                    <a:lnTo>
                      <a:pt x="1044" y="363"/>
                    </a:lnTo>
                    <a:lnTo>
                      <a:pt x="1037" y="325"/>
                    </a:lnTo>
                    <a:lnTo>
                      <a:pt x="1026" y="287"/>
                    </a:lnTo>
                    <a:lnTo>
                      <a:pt x="1010" y="251"/>
                    </a:lnTo>
                    <a:lnTo>
                      <a:pt x="989" y="217"/>
                    </a:lnTo>
                    <a:lnTo>
                      <a:pt x="964" y="185"/>
                    </a:lnTo>
                    <a:lnTo>
                      <a:pt x="935" y="155"/>
                    </a:lnTo>
                    <a:lnTo>
                      <a:pt x="902" y="126"/>
                    </a:lnTo>
                    <a:lnTo>
                      <a:pt x="866" y="99"/>
                    </a:lnTo>
                    <a:lnTo>
                      <a:pt x="826" y="76"/>
                    </a:lnTo>
                    <a:lnTo>
                      <a:pt x="784" y="55"/>
                    </a:lnTo>
                    <a:lnTo>
                      <a:pt x="739" y="37"/>
                    </a:lnTo>
                    <a:lnTo>
                      <a:pt x="692" y="23"/>
                    </a:lnTo>
                    <a:lnTo>
                      <a:pt x="641" y="12"/>
                    </a:lnTo>
                    <a:lnTo>
                      <a:pt x="589" y="4"/>
                    </a:lnTo>
                    <a:lnTo>
                      <a:pt x="536" y="0"/>
                    </a:lnTo>
                    <a:lnTo>
                      <a:pt x="482" y="0"/>
                    </a:lnTo>
                    <a:lnTo>
                      <a:pt x="430" y="4"/>
                    </a:lnTo>
                    <a:lnTo>
                      <a:pt x="380" y="12"/>
                    </a:lnTo>
                    <a:lnTo>
                      <a:pt x="331" y="23"/>
                    </a:lnTo>
                    <a:lnTo>
                      <a:pt x="285" y="37"/>
                    </a:lnTo>
                    <a:lnTo>
                      <a:pt x="241" y="55"/>
                    </a:lnTo>
                    <a:lnTo>
                      <a:pt x="200" y="76"/>
                    </a:lnTo>
                    <a:lnTo>
                      <a:pt x="162" y="99"/>
                    </a:lnTo>
                    <a:lnTo>
                      <a:pt x="127" y="126"/>
                    </a:lnTo>
                    <a:lnTo>
                      <a:pt x="96" y="153"/>
                    </a:lnTo>
                    <a:lnTo>
                      <a:pt x="69" y="185"/>
                    </a:lnTo>
                    <a:lnTo>
                      <a:pt x="46" y="217"/>
                    </a:lnTo>
                    <a:lnTo>
                      <a:pt x="27" y="251"/>
                    </a:lnTo>
                    <a:lnTo>
                      <a:pt x="12" y="288"/>
                    </a:lnTo>
                    <a:lnTo>
                      <a:pt x="3" y="325"/>
                    </a:lnTo>
                    <a:lnTo>
                      <a:pt x="0" y="364"/>
                    </a:lnTo>
                    <a:lnTo>
                      <a:pt x="1" y="403"/>
                    </a:lnTo>
                    <a:lnTo>
                      <a:pt x="8" y="441"/>
                    </a:lnTo>
                    <a:lnTo>
                      <a:pt x="19" y="478"/>
                    </a:lnTo>
                    <a:lnTo>
                      <a:pt x="35" y="514"/>
                    </a:lnTo>
                    <a:lnTo>
                      <a:pt x="56" y="549"/>
                    </a:lnTo>
                    <a:lnTo>
                      <a:pt x="81" y="581"/>
                    </a:lnTo>
                    <a:lnTo>
                      <a:pt x="110" y="612"/>
                    </a:lnTo>
                    <a:lnTo>
                      <a:pt x="142" y="640"/>
                    </a:lnTo>
                    <a:lnTo>
                      <a:pt x="179" y="666"/>
                    </a:lnTo>
                    <a:lnTo>
                      <a:pt x="218" y="689"/>
                    </a:lnTo>
                    <a:lnTo>
                      <a:pt x="261" y="710"/>
                    </a:lnTo>
                    <a:lnTo>
                      <a:pt x="306" y="728"/>
                    </a:lnTo>
                    <a:lnTo>
                      <a:pt x="353" y="742"/>
                    </a:lnTo>
                    <a:lnTo>
                      <a:pt x="404" y="754"/>
                    </a:lnTo>
                    <a:lnTo>
                      <a:pt x="456" y="762"/>
                    </a:lnTo>
                    <a:lnTo>
                      <a:pt x="509" y="765"/>
                    </a:lnTo>
                    <a:close/>
                  </a:path>
                </a:pathLst>
              </a:custGeom>
              <a:solidFill>
                <a:srgbClr val="BCF9F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0" name="Freeform 38"/>
              <p:cNvSpPr>
                <a:spLocks/>
              </p:cNvSpPr>
              <p:nvPr/>
            </p:nvSpPr>
            <p:spPr bwMode="auto">
              <a:xfrm>
                <a:off x="4588" y="702"/>
                <a:ext cx="269" cy="281"/>
              </a:xfrm>
              <a:custGeom>
                <a:avLst/>
                <a:gdLst>
                  <a:gd name="T0" fmla="*/ 51 w 538"/>
                  <a:gd name="T1" fmla="*/ 0 h 564"/>
                  <a:gd name="T2" fmla="*/ 55 w 538"/>
                  <a:gd name="T3" fmla="*/ 0 h 564"/>
                  <a:gd name="T4" fmla="*/ 68 w 538"/>
                  <a:gd name="T5" fmla="*/ 3 h 564"/>
                  <a:gd name="T6" fmla="*/ 87 w 538"/>
                  <a:gd name="T7" fmla="*/ 5 h 564"/>
                  <a:gd name="T8" fmla="*/ 113 w 538"/>
                  <a:gd name="T9" fmla="*/ 11 h 564"/>
                  <a:gd name="T10" fmla="*/ 143 w 538"/>
                  <a:gd name="T11" fmla="*/ 19 h 564"/>
                  <a:gd name="T12" fmla="*/ 178 w 538"/>
                  <a:gd name="T13" fmla="*/ 31 h 564"/>
                  <a:gd name="T14" fmla="*/ 216 w 538"/>
                  <a:gd name="T15" fmla="*/ 48 h 564"/>
                  <a:gd name="T16" fmla="*/ 256 w 538"/>
                  <a:gd name="T17" fmla="*/ 68 h 564"/>
                  <a:gd name="T18" fmla="*/ 297 w 538"/>
                  <a:gd name="T19" fmla="*/ 95 h 564"/>
                  <a:gd name="T20" fmla="*/ 339 w 538"/>
                  <a:gd name="T21" fmla="*/ 127 h 564"/>
                  <a:gd name="T22" fmla="*/ 379 w 538"/>
                  <a:gd name="T23" fmla="*/ 166 h 564"/>
                  <a:gd name="T24" fmla="*/ 418 w 538"/>
                  <a:gd name="T25" fmla="*/ 212 h 564"/>
                  <a:gd name="T26" fmla="*/ 455 w 538"/>
                  <a:gd name="T27" fmla="*/ 266 h 564"/>
                  <a:gd name="T28" fmla="*/ 487 w 538"/>
                  <a:gd name="T29" fmla="*/ 330 h 564"/>
                  <a:gd name="T30" fmla="*/ 516 w 538"/>
                  <a:gd name="T31" fmla="*/ 401 h 564"/>
                  <a:gd name="T32" fmla="*/ 538 w 538"/>
                  <a:gd name="T33" fmla="*/ 483 h 564"/>
                  <a:gd name="T34" fmla="*/ 354 w 538"/>
                  <a:gd name="T35" fmla="*/ 564 h 564"/>
                  <a:gd name="T36" fmla="*/ 355 w 538"/>
                  <a:gd name="T37" fmla="*/ 559 h 564"/>
                  <a:gd name="T38" fmla="*/ 356 w 538"/>
                  <a:gd name="T39" fmla="*/ 545 h 564"/>
                  <a:gd name="T40" fmla="*/ 357 w 538"/>
                  <a:gd name="T41" fmla="*/ 525 h 564"/>
                  <a:gd name="T42" fmla="*/ 357 w 538"/>
                  <a:gd name="T43" fmla="*/ 497 h 564"/>
                  <a:gd name="T44" fmla="*/ 356 w 538"/>
                  <a:gd name="T45" fmla="*/ 464 h 564"/>
                  <a:gd name="T46" fmla="*/ 353 w 538"/>
                  <a:gd name="T47" fmla="*/ 425 h 564"/>
                  <a:gd name="T48" fmla="*/ 346 w 538"/>
                  <a:gd name="T49" fmla="*/ 384 h 564"/>
                  <a:gd name="T50" fmla="*/ 334 w 538"/>
                  <a:gd name="T51" fmla="*/ 340 h 564"/>
                  <a:gd name="T52" fmla="*/ 318 w 538"/>
                  <a:gd name="T53" fmla="*/ 294 h 564"/>
                  <a:gd name="T54" fmla="*/ 296 w 538"/>
                  <a:gd name="T55" fmla="*/ 248 h 564"/>
                  <a:gd name="T56" fmla="*/ 267 w 538"/>
                  <a:gd name="T57" fmla="*/ 203 h 564"/>
                  <a:gd name="T58" fmla="*/ 233 w 538"/>
                  <a:gd name="T59" fmla="*/ 158 h 564"/>
                  <a:gd name="T60" fmla="*/ 188 w 538"/>
                  <a:gd name="T61" fmla="*/ 117 h 564"/>
                  <a:gd name="T62" fmla="*/ 136 w 538"/>
                  <a:gd name="T63" fmla="*/ 79 h 564"/>
                  <a:gd name="T64" fmla="*/ 73 w 538"/>
                  <a:gd name="T65" fmla="*/ 44 h 564"/>
                  <a:gd name="T66" fmla="*/ 0 w 538"/>
                  <a:gd name="T67" fmla="*/ 16 h 564"/>
                  <a:gd name="T68" fmla="*/ 51 w 538"/>
                  <a:gd name="T69" fmla="*/ 0 h 5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8"/>
                  <a:gd name="T106" fmla="*/ 0 h 564"/>
                  <a:gd name="T107" fmla="*/ 538 w 538"/>
                  <a:gd name="T108" fmla="*/ 564 h 5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8" h="564">
                    <a:moveTo>
                      <a:pt x="51" y="0"/>
                    </a:moveTo>
                    <a:lnTo>
                      <a:pt x="55" y="0"/>
                    </a:lnTo>
                    <a:lnTo>
                      <a:pt x="68" y="3"/>
                    </a:lnTo>
                    <a:lnTo>
                      <a:pt x="87" y="5"/>
                    </a:lnTo>
                    <a:lnTo>
                      <a:pt x="113" y="11"/>
                    </a:lnTo>
                    <a:lnTo>
                      <a:pt x="143" y="19"/>
                    </a:lnTo>
                    <a:lnTo>
                      <a:pt x="178" y="31"/>
                    </a:lnTo>
                    <a:lnTo>
                      <a:pt x="216" y="48"/>
                    </a:lnTo>
                    <a:lnTo>
                      <a:pt x="256" y="68"/>
                    </a:lnTo>
                    <a:lnTo>
                      <a:pt x="297" y="95"/>
                    </a:lnTo>
                    <a:lnTo>
                      <a:pt x="339" y="127"/>
                    </a:lnTo>
                    <a:lnTo>
                      <a:pt x="379" y="166"/>
                    </a:lnTo>
                    <a:lnTo>
                      <a:pt x="418" y="212"/>
                    </a:lnTo>
                    <a:lnTo>
                      <a:pt x="455" y="266"/>
                    </a:lnTo>
                    <a:lnTo>
                      <a:pt x="487" y="330"/>
                    </a:lnTo>
                    <a:lnTo>
                      <a:pt x="516" y="401"/>
                    </a:lnTo>
                    <a:lnTo>
                      <a:pt x="538" y="483"/>
                    </a:lnTo>
                    <a:lnTo>
                      <a:pt x="354" y="564"/>
                    </a:lnTo>
                    <a:lnTo>
                      <a:pt x="355" y="559"/>
                    </a:lnTo>
                    <a:lnTo>
                      <a:pt x="356" y="545"/>
                    </a:lnTo>
                    <a:lnTo>
                      <a:pt x="357" y="525"/>
                    </a:lnTo>
                    <a:lnTo>
                      <a:pt x="357" y="497"/>
                    </a:lnTo>
                    <a:lnTo>
                      <a:pt x="356" y="464"/>
                    </a:lnTo>
                    <a:lnTo>
                      <a:pt x="353" y="425"/>
                    </a:lnTo>
                    <a:lnTo>
                      <a:pt x="346" y="384"/>
                    </a:lnTo>
                    <a:lnTo>
                      <a:pt x="334" y="340"/>
                    </a:lnTo>
                    <a:lnTo>
                      <a:pt x="318" y="294"/>
                    </a:lnTo>
                    <a:lnTo>
                      <a:pt x="296" y="248"/>
                    </a:lnTo>
                    <a:lnTo>
                      <a:pt x="267" y="203"/>
                    </a:lnTo>
                    <a:lnTo>
                      <a:pt x="233" y="158"/>
                    </a:lnTo>
                    <a:lnTo>
                      <a:pt x="188" y="117"/>
                    </a:lnTo>
                    <a:lnTo>
                      <a:pt x="136" y="79"/>
                    </a:lnTo>
                    <a:lnTo>
                      <a:pt x="73" y="44"/>
                    </a:lnTo>
                    <a:lnTo>
                      <a:pt x="0" y="1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1" name="Freeform 39"/>
              <p:cNvSpPr>
                <a:spLocks/>
              </p:cNvSpPr>
              <p:nvPr/>
            </p:nvSpPr>
            <p:spPr bwMode="auto">
              <a:xfrm>
                <a:off x="4566" y="821"/>
                <a:ext cx="364" cy="229"/>
              </a:xfrm>
              <a:custGeom>
                <a:avLst/>
                <a:gdLst>
                  <a:gd name="T0" fmla="*/ 69 w 727"/>
                  <a:gd name="T1" fmla="*/ 268 h 457"/>
                  <a:gd name="T2" fmla="*/ 76 w 727"/>
                  <a:gd name="T3" fmla="*/ 270 h 457"/>
                  <a:gd name="T4" fmla="*/ 96 w 727"/>
                  <a:gd name="T5" fmla="*/ 272 h 457"/>
                  <a:gd name="T6" fmla="*/ 127 w 727"/>
                  <a:gd name="T7" fmla="*/ 275 h 457"/>
                  <a:gd name="T8" fmla="*/ 168 w 727"/>
                  <a:gd name="T9" fmla="*/ 278 h 457"/>
                  <a:gd name="T10" fmla="*/ 215 w 727"/>
                  <a:gd name="T11" fmla="*/ 280 h 457"/>
                  <a:gd name="T12" fmla="*/ 269 w 727"/>
                  <a:gd name="T13" fmla="*/ 280 h 457"/>
                  <a:gd name="T14" fmla="*/ 327 w 727"/>
                  <a:gd name="T15" fmla="*/ 278 h 457"/>
                  <a:gd name="T16" fmla="*/ 385 w 727"/>
                  <a:gd name="T17" fmla="*/ 272 h 457"/>
                  <a:gd name="T18" fmla="*/ 445 w 727"/>
                  <a:gd name="T19" fmla="*/ 262 h 457"/>
                  <a:gd name="T20" fmla="*/ 503 w 727"/>
                  <a:gd name="T21" fmla="*/ 245 h 457"/>
                  <a:gd name="T22" fmla="*/ 557 w 727"/>
                  <a:gd name="T23" fmla="*/ 225 h 457"/>
                  <a:gd name="T24" fmla="*/ 606 w 727"/>
                  <a:gd name="T25" fmla="*/ 197 h 457"/>
                  <a:gd name="T26" fmla="*/ 648 w 727"/>
                  <a:gd name="T27" fmla="*/ 161 h 457"/>
                  <a:gd name="T28" fmla="*/ 681 w 727"/>
                  <a:gd name="T29" fmla="*/ 116 h 457"/>
                  <a:gd name="T30" fmla="*/ 703 w 727"/>
                  <a:gd name="T31" fmla="*/ 63 h 457"/>
                  <a:gd name="T32" fmla="*/ 712 w 727"/>
                  <a:gd name="T33" fmla="*/ 0 h 457"/>
                  <a:gd name="T34" fmla="*/ 712 w 727"/>
                  <a:gd name="T35" fmla="*/ 1 h 457"/>
                  <a:gd name="T36" fmla="*/ 715 w 727"/>
                  <a:gd name="T37" fmla="*/ 6 h 457"/>
                  <a:gd name="T38" fmla="*/ 716 w 727"/>
                  <a:gd name="T39" fmla="*/ 14 h 457"/>
                  <a:gd name="T40" fmla="*/ 718 w 727"/>
                  <a:gd name="T41" fmla="*/ 24 h 457"/>
                  <a:gd name="T42" fmla="*/ 721 w 727"/>
                  <a:gd name="T43" fmla="*/ 36 h 457"/>
                  <a:gd name="T44" fmla="*/ 723 w 727"/>
                  <a:gd name="T45" fmla="*/ 51 h 457"/>
                  <a:gd name="T46" fmla="*/ 725 w 727"/>
                  <a:gd name="T47" fmla="*/ 68 h 457"/>
                  <a:gd name="T48" fmla="*/ 726 w 727"/>
                  <a:gd name="T49" fmla="*/ 85 h 457"/>
                  <a:gd name="T50" fmla="*/ 727 w 727"/>
                  <a:gd name="T51" fmla="*/ 105 h 457"/>
                  <a:gd name="T52" fmla="*/ 726 w 727"/>
                  <a:gd name="T53" fmla="*/ 127 h 457"/>
                  <a:gd name="T54" fmla="*/ 725 w 727"/>
                  <a:gd name="T55" fmla="*/ 149 h 457"/>
                  <a:gd name="T56" fmla="*/ 722 w 727"/>
                  <a:gd name="T57" fmla="*/ 171 h 457"/>
                  <a:gd name="T58" fmla="*/ 717 w 727"/>
                  <a:gd name="T59" fmla="*/ 194 h 457"/>
                  <a:gd name="T60" fmla="*/ 710 w 727"/>
                  <a:gd name="T61" fmla="*/ 218 h 457"/>
                  <a:gd name="T62" fmla="*/ 702 w 727"/>
                  <a:gd name="T63" fmla="*/ 242 h 457"/>
                  <a:gd name="T64" fmla="*/ 691 w 727"/>
                  <a:gd name="T65" fmla="*/ 265 h 457"/>
                  <a:gd name="T66" fmla="*/ 677 w 727"/>
                  <a:gd name="T67" fmla="*/ 288 h 457"/>
                  <a:gd name="T68" fmla="*/ 659 w 727"/>
                  <a:gd name="T69" fmla="*/ 311 h 457"/>
                  <a:gd name="T70" fmla="*/ 640 w 727"/>
                  <a:gd name="T71" fmla="*/ 333 h 457"/>
                  <a:gd name="T72" fmla="*/ 617 w 727"/>
                  <a:gd name="T73" fmla="*/ 354 h 457"/>
                  <a:gd name="T74" fmla="*/ 590 w 727"/>
                  <a:gd name="T75" fmla="*/ 373 h 457"/>
                  <a:gd name="T76" fmla="*/ 560 w 727"/>
                  <a:gd name="T77" fmla="*/ 391 h 457"/>
                  <a:gd name="T78" fmla="*/ 526 w 727"/>
                  <a:gd name="T79" fmla="*/ 408 h 457"/>
                  <a:gd name="T80" fmla="*/ 487 w 727"/>
                  <a:gd name="T81" fmla="*/ 422 h 457"/>
                  <a:gd name="T82" fmla="*/ 444 w 727"/>
                  <a:gd name="T83" fmla="*/ 434 h 457"/>
                  <a:gd name="T84" fmla="*/ 397 w 727"/>
                  <a:gd name="T85" fmla="*/ 444 h 457"/>
                  <a:gd name="T86" fmla="*/ 344 w 727"/>
                  <a:gd name="T87" fmla="*/ 452 h 457"/>
                  <a:gd name="T88" fmla="*/ 286 w 727"/>
                  <a:gd name="T89" fmla="*/ 455 h 457"/>
                  <a:gd name="T90" fmla="*/ 223 w 727"/>
                  <a:gd name="T91" fmla="*/ 457 h 457"/>
                  <a:gd name="T92" fmla="*/ 155 w 727"/>
                  <a:gd name="T93" fmla="*/ 455 h 457"/>
                  <a:gd name="T94" fmla="*/ 80 w 727"/>
                  <a:gd name="T95" fmla="*/ 449 h 457"/>
                  <a:gd name="T96" fmla="*/ 0 w 727"/>
                  <a:gd name="T97" fmla="*/ 440 h 457"/>
                  <a:gd name="T98" fmla="*/ 3 w 727"/>
                  <a:gd name="T99" fmla="*/ 436 h 457"/>
                  <a:gd name="T100" fmla="*/ 12 w 727"/>
                  <a:gd name="T101" fmla="*/ 422 h 457"/>
                  <a:gd name="T102" fmla="*/ 26 w 727"/>
                  <a:gd name="T103" fmla="*/ 401 h 457"/>
                  <a:gd name="T104" fmla="*/ 40 w 727"/>
                  <a:gd name="T105" fmla="*/ 376 h 457"/>
                  <a:gd name="T106" fmla="*/ 54 w 727"/>
                  <a:gd name="T107" fmla="*/ 348 h 457"/>
                  <a:gd name="T108" fmla="*/ 65 w 727"/>
                  <a:gd name="T109" fmla="*/ 319 h 457"/>
                  <a:gd name="T110" fmla="*/ 70 w 727"/>
                  <a:gd name="T111" fmla="*/ 292 h 457"/>
                  <a:gd name="T112" fmla="*/ 69 w 727"/>
                  <a:gd name="T113" fmla="*/ 268 h 45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7"/>
                  <a:gd name="T172" fmla="*/ 0 h 457"/>
                  <a:gd name="T173" fmla="*/ 727 w 727"/>
                  <a:gd name="T174" fmla="*/ 457 h 45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7" h="457">
                    <a:moveTo>
                      <a:pt x="69" y="268"/>
                    </a:moveTo>
                    <a:lnTo>
                      <a:pt x="76" y="270"/>
                    </a:lnTo>
                    <a:lnTo>
                      <a:pt x="96" y="272"/>
                    </a:lnTo>
                    <a:lnTo>
                      <a:pt x="127" y="275"/>
                    </a:lnTo>
                    <a:lnTo>
                      <a:pt x="168" y="278"/>
                    </a:lnTo>
                    <a:lnTo>
                      <a:pt x="215" y="280"/>
                    </a:lnTo>
                    <a:lnTo>
                      <a:pt x="269" y="280"/>
                    </a:lnTo>
                    <a:lnTo>
                      <a:pt x="327" y="278"/>
                    </a:lnTo>
                    <a:lnTo>
                      <a:pt x="385" y="272"/>
                    </a:lnTo>
                    <a:lnTo>
                      <a:pt x="445" y="262"/>
                    </a:lnTo>
                    <a:lnTo>
                      <a:pt x="503" y="245"/>
                    </a:lnTo>
                    <a:lnTo>
                      <a:pt x="557" y="225"/>
                    </a:lnTo>
                    <a:lnTo>
                      <a:pt x="606" y="197"/>
                    </a:lnTo>
                    <a:lnTo>
                      <a:pt x="648" y="161"/>
                    </a:lnTo>
                    <a:lnTo>
                      <a:pt x="681" y="116"/>
                    </a:lnTo>
                    <a:lnTo>
                      <a:pt x="703" y="63"/>
                    </a:lnTo>
                    <a:lnTo>
                      <a:pt x="712" y="0"/>
                    </a:lnTo>
                    <a:lnTo>
                      <a:pt x="712" y="1"/>
                    </a:lnTo>
                    <a:lnTo>
                      <a:pt x="715" y="6"/>
                    </a:lnTo>
                    <a:lnTo>
                      <a:pt x="716" y="14"/>
                    </a:lnTo>
                    <a:lnTo>
                      <a:pt x="718" y="24"/>
                    </a:lnTo>
                    <a:lnTo>
                      <a:pt x="721" y="36"/>
                    </a:lnTo>
                    <a:lnTo>
                      <a:pt x="723" y="51"/>
                    </a:lnTo>
                    <a:lnTo>
                      <a:pt x="725" y="68"/>
                    </a:lnTo>
                    <a:lnTo>
                      <a:pt x="726" y="85"/>
                    </a:lnTo>
                    <a:lnTo>
                      <a:pt x="727" y="105"/>
                    </a:lnTo>
                    <a:lnTo>
                      <a:pt x="726" y="127"/>
                    </a:lnTo>
                    <a:lnTo>
                      <a:pt x="725" y="149"/>
                    </a:lnTo>
                    <a:lnTo>
                      <a:pt x="722" y="171"/>
                    </a:lnTo>
                    <a:lnTo>
                      <a:pt x="717" y="194"/>
                    </a:lnTo>
                    <a:lnTo>
                      <a:pt x="710" y="218"/>
                    </a:lnTo>
                    <a:lnTo>
                      <a:pt x="702" y="242"/>
                    </a:lnTo>
                    <a:lnTo>
                      <a:pt x="691" y="265"/>
                    </a:lnTo>
                    <a:lnTo>
                      <a:pt x="677" y="288"/>
                    </a:lnTo>
                    <a:lnTo>
                      <a:pt x="659" y="311"/>
                    </a:lnTo>
                    <a:lnTo>
                      <a:pt x="640" y="333"/>
                    </a:lnTo>
                    <a:lnTo>
                      <a:pt x="617" y="354"/>
                    </a:lnTo>
                    <a:lnTo>
                      <a:pt x="590" y="373"/>
                    </a:lnTo>
                    <a:lnTo>
                      <a:pt x="560" y="391"/>
                    </a:lnTo>
                    <a:lnTo>
                      <a:pt x="526" y="408"/>
                    </a:lnTo>
                    <a:lnTo>
                      <a:pt x="487" y="422"/>
                    </a:lnTo>
                    <a:lnTo>
                      <a:pt x="444" y="434"/>
                    </a:lnTo>
                    <a:lnTo>
                      <a:pt x="397" y="444"/>
                    </a:lnTo>
                    <a:lnTo>
                      <a:pt x="344" y="452"/>
                    </a:lnTo>
                    <a:lnTo>
                      <a:pt x="286" y="455"/>
                    </a:lnTo>
                    <a:lnTo>
                      <a:pt x="223" y="457"/>
                    </a:lnTo>
                    <a:lnTo>
                      <a:pt x="155" y="455"/>
                    </a:lnTo>
                    <a:lnTo>
                      <a:pt x="80" y="449"/>
                    </a:lnTo>
                    <a:lnTo>
                      <a:pt x="0" y="440"/>
                    </a:lnTo>
                    <a:lnTo>
                      <a:pt x="3" y="436"/>
                    </a:lnTo>
                    <a:lnTo>
                      <a:pt x="12" y="422"/>
                    </a:lnTo>
                    <a:lnTo>
                      <a:pt x="26" y="401"/>
                    </a:lnTo>
                    <a:lnTo>
                      <a:pt x="40" y="376"/>
                    </a:lnTo>
                    <a:lnTo>
                      <a:pt x="54" y="348"/>
                    </a:lnTo>
                    <a:lnTo>
                      <a:pt x="65" y="319"/>
                    </a:lnTo>
                    <a:lnTo>
                      <a:pt x="70" y="292"/>
                    </a:lnTo>
                    <a:lnTo>
                      <a:pt x="69" y="268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2" name="Freeform 40"/>
              <p:cNvSpPr>
                <a:spLocks/>
              </p:cNvSpPr>
              <p:nvPr/>
            </p:nvSpPr>
            <p:spPr bwMode="auto">
              <a:xfrm>
                <a:off x="4414" y="743"/>
                <a:ext cx="217" cy="227"/>
              </a:xfrm>
              <a:custGeom>
                <a:avLst/>
                <a:gdLst>
                  <a:gd name="T0" fmla="*/ 121 w 436"/>
                  <a:gd name="T1" fmla="*/ 0 h 453"/>
                  <a:gd name="T2" fmla="*/ 117 w 436"/>
                  <a:gd name="T3" fmla="*/ 4 h 453"/>
                  <a:gd name="T4" fmla="*/ 106 w 436"/>
                  <a:gd name="T5" fmla="*/ 14 h 453"/>
                  <a:gd name="T6" fmla="*/ 91 w 436"/>
                  <a:gd name="T7" fmla="*/ 30 h 453"/>
                  <a:gd name="T8" fmla="*/ 73 w 436"/>
                  <a:gd name="T9" fmla="*/ 52 h 453"/>
                  <a:gd name="T10" fmla="*/ 54 w 436"/>
                  <a:gd name="T11" fmla="*/ 77 h 453"/>
                  <a:gd name="T12" fmla="*/ 38 w 436"/>
                  <a:gd name="T13" fmla="*/ 107 h 453"/>
                  <a:gd name="T14" fmla="*/ 26 w 436"/>
                  <a:gd name="T15" fmla="*/ 141 h 453"/>
                  <a:gd name="T16" fmla="*/ 19 w 436"/>
                  <a:gd name="T17" fmla="*/ 175 h 453"/>
                  <a:gd name="T18" fmla="*/ 20 w 436"/>
                  <a:gd name="T19" fmla="*/ 212 h 453"/>
                  <a:gd name="T20" fmla="*/ 33 w 436"/>
                  <a:gd name="T21" fmla="*/ 250 h 453"/>
                  <a:gd name="T22" fmla="*/ 56 w 436"/>
                  <a:gd name="T23" fmla="*/ 288 h 453"/>
                  <a:gd name="T24" fmla="*/ 95 w 436"/>
                  <a:gd name="T25" fmla="*/ 325 h 453"/>
                  <a:gd name="T26" fmla="*/ 150 w 436"/>
                  <a:gd name="T27" fmla="*/ 361 h 453"/>
                  <a:gd name="T28" fmla="*/ 224 w 436"/>
                  <a:gd name="T29" fmla="*/ 394 h 453"/>
                  <a:gd name="T30" fmla="*/ 318 w 436"/>
                  <a:gd name="T31" fmla="*/ 425 h 453"/>
                  <a:gd name="T32" fmla="*/ 436 w 436"/>
                  <a:gd name="T33" fmla="*/ 453 h 453"/>
                  <a:gd name="T34" fmla="*/ 428 w 436"/>
                  <a:gd name="T35" fmla="*/ 452 h 453"/>
                  <a:gd name="T36" fmla="*/ 406 w 436"/>
                  <a:gd name="T37" fmla="*/ 449 h 453"/>
                  <a:gd name="T38" fmla="*/ 372 w 436"/>
                  <a:gd name="T39" fmla="*/ 443 h 453"/>
                  <a:gd name="T40" fmla="*/ 330 w 436"/>
                  <a:gd name="T41" fmla="*/ 434 h 453"/>
                  <a:gd name="T42" fmla="*/ 281 w 436"/>
                  <a:gd name="T43" fmla="*/ 421 h 453"/>
                  <a:gd name="T44" fmla="*/ 230 w 436"/>
                  <a:gd name="T45" fmla="*/ 406 h 453"/>
                  <a:gd name="T46" fmla="*/ 178 w 436"/>
                  <a:gd name="T47" fmla="*/ 386 h 453"/>
                  <a:gd name="T48" fmla="*/ 127 w 436"/>
                  <a:gd name="T49" fmla="*/ 363 h 453"/>
                  <a:gd name="T50" fmla="*/ 81 w 436"/>
                  <a:gd name="T51" fmla="*/ 336 h 453"/>
                  <a:gd name="T52" fmla="*/ 43 w 436"/>
                  <a:gd name="T53" fmla="*/ 303 h 453"/>
                  <a:gd name="T54" fmla="*/ 15 w 436"/>
                  <a:gd name="T55" fmla="*/ 266 h 453"/>
                  <a:gd name="T56" fmla="*/ 0 w 436"/>
                  <a:gd name="T57" fmla="*/ 225 h 453"/>
                  <a:gd name="T58" fmla="*/ 0 w 436"/>
                  <a:gd name="T59" fmla="*/ 178 h 453"/>
                  <a:gd name="T60" fmla="*/ 19 w 436"/>
                  <a:gd name="T61" fmla="*/ 125 h 453"/>
                  <a:gd name="T62" fmla="*/ 58 w 436"/>
                  <a:gd name="T63" fmla="*/ 65 h 453"/>
                  <a:gd name="T64" fmla="*/ 121 w 436"/>
                  <a:gd name="T65" fmla="*/ 0 h 4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6"/>
                  <a:gd name="T100" fmla="*/ 0 h 453"/>
                  <a:gd name="T101" fmla="*/ 436 w 436"/>
                  <a:gd name="T102" fmla="*/ 453 h 4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6" h="453">
                    <a:moveTo>
                      <a:pt x="121" y="0"/>
                    </a:moveTo>
                    <a:lnTo>
                      <a:pt x="117" y="4"/>
                    </a:lnTo>
                    <a:lnTo>
                      <a:pt x="106" y="14"/>
                    </a:lnTo>
                    <a:lnTo>
                      <a:pt x="91" y="30"/>
                    </a:lnTo>
                    <a:lnTo>
                      <a:pt x="73" y="52"/>
                    </a:lnTo>
                    <a:lnTo>
                      <a:pt x="54" y="77"/>
                    </a:lnTo>
                    <a:lnTo>
                      <a:pt x="38" y="107"/>
                    </a:lnTo>
                    <a:lnTo>
                      <a:pt x="26" y="141"/>
                    </a:lnTo>
                    <a:lnTo>
                      <a:pt x="19" y="175"/>
                    </a:lnTo>
                    <a:lnTo>
                      <a:pt x="20" y="212"/>
                    </a:lnTo>
                    <a:lnTo>
                      <a:pt x="33" y="250"/>
                    </a:lnTo>
                    <a:lnTo>
                      <a:pt x="56" y="288"/>
                    </a:lnTo>
                    <a:lnTo>
                      <a:pt x="95" y="325"/>
                    </a:lnTo>
                    <a:lnTo>
                      <a:pt x="150" y="361"/>
                    </a:lnTo>
                    <a:lnTo>
                      <a:pt x="224" y="394"/>
                    </a:lnTo>
                    <a:lnTo>
                      <a:pt x="318" y="425"/>
                    </a:lnTo>
                    <a:lnTo>
                      <a:pt x="436" y="453"/>
                    </a:lnTo>
                    <a:lnTo>
                      <a:pt x="428" y="452"/>
                    </a:lnTo>
                    <a:lnTo>
                      <a:pt x="406" y="449"/>
                    </a:lnTo>
                    <a:lnTo>
                      <a:pt x="372" y="443"/>
                    </a:lnTo>
                    <a:lnTo>
                      <a:pt x="330" y="434"/>
                    </a:lnTo>
                    <a:lnTo>
                      <a:pt x="281" y="421"/>
                    </a:lnTo>
                    <a:lnTo>
                      <a:pt x="230" y="406"/>
                    </a:lnTo>
                    <a:lnTo>
                      <a:pt x="178" y="386"/>
                    </a:lnTo>
                    <a:lnTo>
                      <a:pt x="127" y="363"/>
                    </a:lnTo>
                    <a:lnTo>
                      <a:pt x="81" y="336"/>
                    </a:lnTo>
                    <a:lnTo>
                      <a:pt x="43" y="303"/>
                    </a:lnTo>
                    <a:lnTo>
                      <a:pt x="15" y="266"/>
                    </a:lnTo>
                    <a:lnTo>
                      <a:pt x="0" y="225"/>
                    </a:lnTo>
                    <a:lnTo>
                      <a:pt x="0" y="178"/>
                    </a:lnTo>
                    <a:lnTo>
                      <a:pt x="19" y="125"/>
                    </a:lnTo>
                    <a:lnTo>
                      <a:pt x="58" y="65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3" name="Freeform 41"/>
              <p:cNvSpPr>
                <a:spLocks/>
              </p:cNvSpPr>
              <p:nvPr/>
            </p:nvSpPr>
            <p:spPr bwMode="auto">
              <a:xfrm>
                <a:off x="4415" y="924"/>
                <a:ext cx="486" cy="140"/>
              </a:xfrm>
              <a:custGeom>
                <a:avLst/>
                <a:gdLst>
                  <a:gd name="T0" fmla="*/ 1 w 972"/>
                  <a:gd name="T1" fmla="*/ 1 h 280"/>
                  <a:gd name="T2" fmla="*/ 8 w 972"/>
                  <a:gd name="T3" fmla="*/ 13 h 280"/>
                  <a:gd name="T4" fmla="*/ 23 w 972"/>
                  <a:gd name="T5" fmla="*/ 32 h 280"/>
                  <a:gd name="T6" fmla="*/ 45 w 972"/>
                  <a:gd name="T7" fmla="*/ 59 h 280"/>
                  <a:gd name="T8" fmla="*/ 75 w 972"/>
                  <a:gd name="T9" fmla="*/ 90 h 280"/>
                  <a:gd name="T10" fmla="*/ 113 w 972"/>
                  <a:gd name="T11" fmla="*/ 125 h 280"/>
                  <a:gd name="T12" fmla="*/ 158 w 972"/>
                  <a:gd name="T13" fmla="*/ 159 h 280"/>
                  <a:gd name="T14" fmla="*/ 211 w 972"/>
                  <a:gd name="T15" fmla="*/ 194 h 280"/>
                  <a:gd name="T16" fmla="*/ 270 w 972"/>
                  <a:gd name="T17" fmla="*/ 225 h 280"/>
                  <a:gd name="T18" fmla="*/ 338 w 972"/>
                  <a:gd name="T19" fmla="*/ 251 h 280"/>
                  <a:gd name="T20" fmla="*/ 414 w 972"/>
                  <a:gd name="T21" fmla="*/ 270 h 280"/>
                  <a:gd name="T22" fmla="*/ 497 w 972"/>
                  <a:gd name="T23" fmla="*/ 280 h 280"/>
                  <a:gd name="T24" fmla="*/ 589 w 972"/>
                  <a:gd name="T25" fmla="*/ 279 h 280"/>
                  <a:gd name="T26" fmla="*/ 689 w 972"/>
                  <a:gd name="T27" fmla="*/ 264 h 280"/>
                  <a:gd name="T28" fmla="*/ 796 w 972"/>
                  <a:gd name="T29" fmla="*/ 235 h 280"/>
                  <a:gd name="T30" fmla="*/ 911 w 972"/>
                  <a:gd name="T31" fmla="*/ 189 h 280"/>
                  <a:gd name="T32" fmla="*/ 970 w 972"/>
                  <a:gd name="T33" fmla="*/ 160 h 280"/>
                  <a:gd name="T34" fmla="*/ 957 w 972"/>
                  <a:gd name="T35" fmla="*/ 165 h 280"/>
                  <a:gd name="T36" fmla="*/ 932 w 972"/>
                  <a:gd name="T37" fmla="*/ 175 h 280"/>
                  <a:gd name="T38" fmla="*/ 895 w 972"/>
                  <a:gd name="T39" fmla="*/ 188 h 280"/>
                  <a:gd name="T40" fmla="*/ 849 w 972"/>
                  <a:gd name="T41" fmla="*/ 202 h 280"/>
                  <a:gd name="T42" fmla="*/ 793 w 972"/>
                  <a:gd name="T43" fmla="*/ 214 h 280"/>
                  <a:gd name="T44" fmla="*/ 731 w 972"/>
                  <a:gd name="T45" fmla="*/ 227 h 280"/>
                  <a:gd name="T46" fmla="*/ 662 w 972"/>
                  <a:gd name="T47" fmla="*/ 236 h 280"/>
                  <a:gd name="T48" fmla="*/ 588 w 972"/>
                  <a:gd name="T49" fmla="*/ 241 h 280"/>
                  <a:gd name="T50" fmla="*/ 511 w 972"/>
                  <a:gd name="T51" fmla="*/ 241 h 280"/>
                  <a:gd name="T52" fmla="*/ 432 w 972"/>
                  <a:gd name="T53" fmla="*/ 233 h 280"/>
                  <a:gd name="T54" fmla="*/ 350 w 972"/>
                  <a:gd name="T55" fmla="*/ 217 h 280"/>
                  <a:gd name="T56" fmla="*/ 268 w 972"/>
                  <a:gd name="T57" fmla="*/ 190 h 280"/>
                  <a:gd name="T58" fmla="*/ 188 w 972"/>
                  <a:gd name="T59" fmla="*/ 153 h 280"/>
                  <a:gd name="T60" fmla="*/ 110 w 972"/>
                  <a:gd name="T61" fmla="*/ 103 h 280"/>
                  <a:gd name="T62" fmla="*/ 35 w 972"/>
                  <a:gd name="T63" fmla="*/ 38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72"/>
                  <a:gd name="T97" fmla="*/ 0 h 280"/>
                  <a:gd name="T98" fmla="*/ 972 w 972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72" h="280">
                    <a:moveTo>
                      <a:pt x="0" y="0"/>
                    </a:moveTo>
                    <a:lnTo>
                      <a:pt x="1" y="1"/>
                    </a:lnTo>
                    <a:lnTo>
                      <a:pt x="3" y="6"/>
                    </a:lnTo>
                    <a:lnTo>
                      <a:pt x="8" y="13"/>
                    </a:lnTo>
                    <a:lnTo>
                      <a:pt x="15" y="21"/>
                    </a:lnTo>
                    <a:lnTo>
                      <a:pt x="23" y="32"/>
                    </a:lnTo>
                    <a:lnTo>
                      <a:pt x="33" y="45"/>
                    </a:lnTo>
                    <a:lnTo>
                      <a:pt x="45" y="59"/>
                    </a:lnTo>
                    <a:lnTo>
                      <a:pt x="60" y="74"/>
                    </a:lnTo>
                    <a:lnTo>
                      <a:pt x="75" y="90"/>
                    </a:lnTo>
                    <a:lnTo>
                      <a:pt x="93" y="107"/>
                    </a:lnTo>
                    <a:lnTo>
                      <a:pt x="113" y="125"/>
                    </a:lnTo>
                    <a:lnTo>
                      <a:pt x="133" y="142"/>
                    </a:lnTo>
                    <a:lnTo>
                      <a:pt x="158" y="159"/>
                    </a:lnTo>
                    <a:lnTo>
                      <a:pt x="183" y="176"/>
                    </a:lnTo>
                    <a:lnTo>
                      <a:pt x="211" y="194"/>
                    </a:lnTo>
                    <a:lnTo>
                      <a:pt x="239" y="210"/>
                    </a:lnTo>
                    <a:lnTo>
                      <a:pt x="270" y="225"/>
                    </a:lnTo>
                    <a:lnTo>
                      <a:pt x="304" y="239"/>
                    </a:lnTo>
                    <a:lnTo>
                      <a:pt x="338" y="251"/>
                    </a:lnTo>
                    <a:lnTo>
                      <a:pt x="375" y="262"/>
                    </a:lnTo>
                    <a:lnTo>
                      <a:pt x="414" y="270"/>
                    </a:lnTo>
                    <a:lnTo>
                      <a:pt x="455" y="275"/>
                    </a:lnTo>
                    <a:lnTo>
                      <a:pt x="497" y="280"/>
                    </a:lnTo>
                    <a:lnTo>
                      <a:pt x="542" y="280"/>
                    </a:lnTo>
                    <a:lnTo>
                      <a:pt x="589" y="279"/>
                    </a:lnTo>
                    <a:lnTo>
                      <a:pt x="638" y="273"/>
                    </a:lnTo>
                    <a:lnTo>
                      <a:pt x="689" y="264"/>
                    </a:lnTo>
                    <a:lnTo>
                      <a:pt x="741" y="251"/>
                    </a:lnTo>
                    <a:lnTo>
                      <a:pt x="796" y="235"/>
                    </a:lnTo>
                    <a:lnTo>
                      <a:pt x="852" y="214"/>
                    </a:lnTo>
                    <a:lnTo>
                      <a:pt x="911" y="189"/>
                    </a:lnTo>
                    <a:lnTo>
                      <a:pt x="972" y="159"/>
                    </a:lnTo>
                    <a:lnTo>
                      <a:pt x="970" y="160"/>
                    </a:lnTo>
                    <a:lnTo>
                      <a:pt x="965" y="163"/>
                    </a:lnTo>
                    <a:lnTo>
                      <a:pt x="957" y="165"/>
                    </a:lnTo>
                    <a:lnTo>
                      <a:pt x="945" y="169"/>
                    </a:lnTo>
                    <a:lnTo>
                      <a:pt x="932" y="175"/>
                    </a:lnTo>
                    <a:lnTo>
                      <a:pt x="914" y="181"/>
                    </a:lnTo>
                    <a:lnTo>
                      <a:pt x="895" y="188"/>
                    </a:lnTo>
                    <a:lnTo>
                      <a:pt x="873" y="194"/>
                    </a:lnTo>
                    <a:lnTo>
                      <a:pt x="849" y="202"/>
                    </a:lnTo>
                    <a:lnTo>
                      <a:pt x="822" y="209"/>
                    </a:lnTo>
                    <a:lnTo>
                      <a:pt x="793" y="214"/>
                    </a:lnTo>
                    <a:lnTo>
                      <a:pt x="762" y="221"/>
                    </a:lnTo>
                    <a:lnTo>
                      <a:pt x="731" y="227"/>
                    </a:lnTo>
                    <a:lnTo>
                      <a:pt x="697" y="232"/>
                    </a:lnTo>
                    <a:lnTo>
                      <a:pt x="662" y="236"/>
                    </a:lnTo>
                    <a:lnTo>
                      <a:pt x="626" y="240"/>
                    </a:lnTo>
                    <a:lnTo>
                      <a:pt x="588" y="241"/>
                    </a:lnTo>
                    <a:lnTo>
                      <a:pt x="550" y="242"/>
                    </a:lnTo>
                    <a:lnTo>
                      <a:pt x="511" y="241"/>
                    </a:lnTo>
                    <a:lnTo>
                      <a:pt x="471" y="237"/>
                    </a:lnTo>
                    <a:lnTo>
                      <a:pt x="432" y="233"/>
                    </a:lnTo>
                    <a:lnTo>
                      <a:pt x="390" y="226"/>
                    </a:lnTo>
                    <a:lnTo>
                      <a:pt x="350" y="217"/>
                    </a:lnTo>
                    <a:lnTo>
                      <a:pt x="310" y="205"/>
                    </a:lnTo>
                    <a:lnTo>
                      <a:pt x="268" y="190"/>
                    </a:lnTo>
                    <a:lnTo>
                      <a:pt x="228" y="173"/>
                    </a:lnTo>
                    <a:lnTo>
                      <a:pt x="188" y="153"/>
                    </a:lnTo>
                    <a:lnTo>
                      <a:pt x="148" y="129"/>
                    </a:lnTo>
                    <a:lnTo>
                      <a:pt x="110" y="103"/>
                    </a:lnTo>
                    <a:lnTo>
                      <a:pt x="72" y="73"/>
                    </a:lnTo>
                    <a:lnTo>
                      <a:pt x="35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4" name="Freeform 42"/>
              <p:cNvSpPr>
                <a:spLocks/>
              </p:cNvSpPr>
              <p:nvPr/>
            </p:nvSpPr>
            <p:spPr bwMode="auto">
              <a:xfrm>
                <a:off x="4588" y="710"/>
                <a:ext cx="187" cy="234"/>
              </a:xfrm>
              <a:custGeom>
                <a:avLst/>
                <a:gdLst>
                  <a:gd name="T0" fmla="*/ 376 w 376"/>
                  <a:gd name="T1" fmla="*/ 468 h 468"/>
                  <a:gd name="T2" fmla="*/ 374 w 376"/>
                  <a:gd name="T3" fmla="*/ 464 h 468"/>
                  <a:gd name="T4" fmla="*/ 372 w 376"/>
                  <a:gd name="T5" fmla="*/ 452 h 468"/>
                  <a:gd name="T6" fmla="*/ 366 w 376"/>
                  <a:gd name="T7" fmla="*/ 433 h 468"/>
                  <a:gd name="T8" fmla="*/ 359 w 376"/>
                  <a:gd name="T9" fmla="*/ 407 h 468"/>
                  <a:gd name="T10" fmla="*/ 349 w 376"/>
                  <a:gd name="T11" fmla="*/ 377 h 468"/>
                  <a:gd name="T12" fmla="*/ 336 w 376"/>
                  <a:gd name="T13" fmla="*/ 343 h 468"/>
                  <a:gd name="T14" fmla="*/ 320 w 376"/>
                  <a:gd name="T15" fmla="*/ 306 h 468"/>
                  <a:gd name="T16" fmla="*/ 301 w 376"/>
                  <a:gd name="T17" fmla="*/ 267 h 468"/>
                  <a:gd name="T18" fmla="*/ 278 w 376"/>
                  <a:gd name="T19" fmla="*/ 226 h 468"/>
                  <a:gd name="T20" fmla="*/ 251 w 376"/>
                  <a:gd name="T21" fmla="*/ 186 h 468"/>
                  <a:gd name="T22" fmla="*/ 221 w 376"/>
                  <a:gd name="T23" fmla="*/ 147 h 468"/>
                  <a:gd name="T24" fmla="*/ 186 w 376"/>
                  <a:gd name="T25" fmla="*/ 110 h 468"/>
                  <a:gd name="T26" fmla="*/ 146 w 376"/>
                  <a:gd name="T27" fmla="*/ 75 h 468"/>
                  <a:gd name="T28" fmla="*/ 103 w 376"/>
                  <a:gd name="T29" fmla="*/ 45 h 468"/>
                  <a:gd name="T30" fmla="*/ 54 w 376"/>
                  <a:gd name="T31" fmla="*/ 20 h 468"/>
                  <a:gd name="T32" fmla="*/ 0 w 376"/>
                  <a:gd name="T33" fmla="*/ 0 h 468"/>
                  <a:gd name="T34" fmla="*/ 4 w 376"/>
                  <a:gd name="T35" fmla="*/ 0 h 468"/>
                  <a:gd name="T36" fmla="*/ 15 w 376"/>
                  <a:gd name="T37" fmla="*/ 3 h 468"/>
                  <a:gd name="T38" fmla="*/ 31 w 376"/>
                  <a:gd name="T39" fmla="*/ 6 h 468"/>
                  <a:gd name="T40" fmla="*/ 53 w 376"/>
                  <a:gd name="T41" fmla="*/ 13 h 468"/>
                  <a:gd name="T42" fmla="*/ 80 w 376"/>
                  <a:gd name="T43" fmla="*/ 22 h 468"/>
                  <a:gd name="T44" fmla="*/ 108 w 376"/>
                  <a:gd name="T45" fmla="*/ 35 h 468"/>
                  <a:gd name="T46" fmla="*/ 140 w 376"/>
                  <a:gd name="T47" fmla="*/ 51 h 468"/>
                  <a:gd name="T48" fmla="*/ 173 w 376"/>
                  <a:gd name="T49" fmla="*/ 73 h 468"/>
                  <a:gd name="T50" fmla="*/ 206 w 376"/>
                  <a:gd name="T51" fmla="*/ 100 h 468"/>
                  <a:gd name="T52" fmla="*/ 239 w 376"/>
                  <a:gd name="T53" fmla="*/ 131 h 468"/>
                  <a:gd name="T54" fmla="*/ 271 w 376"/>
                  <a:gd name="T55" fmla="*/ 169 h 468"/>
                  <a:gd name="T56" fmla="*/ 300 w 376"/>
                  <a:gd name="T57" fmla="*/ 214 h 468"/>
                  <a:gd name="T58" fmla="*/ 326 w 376"/>
                  <a:gd name="T59" fmla="*/ 265 h 468"/>
                  <a:gd name="T60" fmla="*/ 348 w 376"/>
                  <a:gd name="T61" fmla="*/ 324 h 468"/>
                  <a:gd name="T62" fmla="*/ 365 w 376"/>
                  <a:gd name="T63" fmla="*/ 392 h 468"/>
                  <a:gd name="T64" fmla="*/ 376 w 376"/>
                  <a:gd name="T65" fmla="*/ 468 h 4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6"/>
                  <a:gd name="T100" fmla="*/ 0 h 468"/>
                  <a:gd name="T101" fmla="*/ 376 w 376"/>
                  <a:gd name="T102" fmla="*/ 468 h 4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6" h="468">
                    <a:moveTo>
                      <a:pt x="376" y="468"/>
                    </a:moveTo>
                    <a:lnTo>
                      <a:pt x="374" y="464"/>
                    </a:lnTo>
                    <a:lnTo>
                      <a:pt x="372" y="452"/>
                    </a:lnTo>
                    <a:lnTo>
                      <a:pt x="366" y="433"/>
                    </a:lnTo>
                    <a:lnTo>
                      <a:pt x="359" y="407"/>
                    </a:lnTo>
                    <a:lnTo>
                      <a:pt x="349" y="377"/>
                    </a:lnTo>
                    <a:lnTo>
                      <a:pt x="336" y="343"/>
                    </a:lnTo>
                    <a:lnTo>
                      <a:pt x="320" y="306"/>
                    </a:lnTo>
                    <a:lnTo>
                      <a:pt x="301" y="267"/>
                    </a:lnTo>
                    <a:lnTo>
                      <a:pt x="278" y="226"/>
                    </a:lnTo>
                    <a:lnTo>
                      <a:pt x="251" y="186"/>
                    </a:lnTo>
                    <a:lnTo>
                      <a:pt x="221" y="147"/>
                    </a:lnTo>
                    <a:lnTo>
                      <a:pt x="186" y="110"/>
                    </a:lnTo>
                    <a:lnTo>
                      <a:pt x="146" y="75"/>
                    </a:lnTo>
                    <a:lnTo>
                      <a:pt x="103" y="45"/>
                    </a:lnTo>
                    <a:lnTo>
                      <a:pt x="54" y="2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1" y="6"/>
                    </a:lnTo>
                    <a:lnTo>
                      <a:pt x="53" y="13"/>
                    </a:lnTo>
                    <a:lnTo>
                      <a:pt x="80" y="22"/>
                    </a:lnTo>
                    <a:lnTo>
                      <a:pt x="108" y="35"/>
                    </a:lnTo>
                    <a:lnTo>
                      <a:pt x="140" y="51"/>
                    </a:lnTo>
                    <a:lnTo>
                      <a:pt x="173" y="73"/>
                    </a:lnTo>
                    <a:lnTo>
                      <a:pt x="206" y="100"/>
                    </a:lnTo>
                    <a:lnTo>
                      <a:pt x="239" y="131"/>
                    </a:lnTo>
                    <a:lnTo>
                      <a:pt x="271" y="169"/>
                    </a:lnTo>
                    <a:lnTo>
                      <a:pt x="300" y="214"/>
                    </a:lnTo>
                    <a:lnTo>
                      <a:pt x="326" y="265"/>
                    </a:lnTo>
                    <a:lnTo>
                      <a:pt x="348" y="324"/>
                    </a:lnTo>
                    <a:lnTo>
                      <a:pt x="365" y="392"/>
                    </a:lnTo>
                    <a:lnTo>
                      <a:pt x="376" y="4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5" name="Freeform 43"/>
              <p:cNvSpPr>
                <a:spLocks/>
              </p:cNvSpPr>
              <p:nvPr/>
            </p:nvSpPr>
            <p:spPr bwMode="auto">
              <a:xfrm>
                <a:off x="4513" y="683"/>
                <a:ext cx="402" cy="104"/>
              </a:xfrm>
              <a:custGeom>
                <a:avLst/>
                <a:gdLst>
                  <a:gd name="T0" fmla="*/ 2 w 804"/>
                  <a:gd name="T1" fmla="*/ 66 h 208"/>
                  <a:gd name="T2" fmla="*/ 12 w 804"/>
                  <a:gd name="T3" fmla="*/ 63 h 208"/>
                  <a:gd name="T4" fmla="*/ 32 w 804"/>
                  <a:gd name="T5" fmla="*/ 55 h 208"/>
                  <a:gd name="T6" fmla="*/ 60 w 804"/>
                  <a:gd name="T7" fmla="*/ 44 h 208"/>
                  <a:gd name="T8" fmla="*/ 97 w 804"/>
                  <a:gd name="T9" fmla="*/ 33 h 208"/>
                  <a:gd name="T10" fmla="*/ 141 w 804"/>
                  <a:gd name="T11" fmla="*/ 22 h 208"/>
                  <a:gd name="T12" fmla="*/ 190 w 804"/>
                  <a:gd name="T13" fmla="*/ 12 h 208"/>
                  <a:gd name="T14" fmla="*/ 245 w 804"/>
                  <a:gd name="T15" fmla="*/ 5 h 208"/>
                  <a:gd name="T16" fmla="*/ 304 w 804"/>
                  <a:gd name="T17" fmla="*/ 0 h 208"/>
                  <a:gd name="T18" fmla="*/ 367 w 804"/>
                  <a:gd name="T19" fmla="*/ 2 h 208"/>
                  <a:gd name="T20" fmla="*/ 432 w 804"/>
                  <a:gd name="T21" fmla="*/ 10 h 208"/>
                  <a:gd name="T22" fmla="*/ 500 w 804"/>
                  <a:gd name="T23" fmla="*/ 23 h 208"/>
                  <a:gd name="T24" fmla="*/ 568 w 804"/>
                  <a:gd name="T25" fmla="*/ 47 h 208"/>
                  <a:gd name="T26" fmla="*/ 637 w 804"/>
                  <a:gd name="T27" fmla="*/ 79 h 208"/>
                  <a:gd name="T28" fmla="*/ 705 w 804"/>
                  <a:gd name="T29" fmla="*/ 121 h 208"/>
                  <a:gd name="T30" fmla="*/ 772 w 804"/>
                  <a:gd name="T31" fmla="*/ 176 h 208"/>
                  <a:gd name="T32" fmla="*/ 803 w 804"/>
                  <a:gd name="T33" fmla="*/ 207 h 208"/>
                  <a:gd name="T34" fmla="*/ 796 w 804"/>
                  <a:gd name="T35" fmla="*/ 200 h 208"/>
                  <a:gd name="T36" fmla="*/ 782 w 804"/>
                  <a:gd name="T37" fmla="*/ 188 h 208"/>
                  <a:gd name="T38" fmla="*/ 762 w 804"/>
                  <a:gd name="T39" fmla="*/ 172 h 208"/>
                  <a:gd name="T40" fmla="*/ 734 w 804"/>
                  <a:gd name="T41" fmla="*/ 151 h 208"/>
                  <a:gd name="T42" fmla="*/ 701 w 804"/>
                  <a:gd name="T43" fmla="*/ 129 h 208"/>
                  <a:gd name="T44" fmla="*/ 660 w 804"/>
                  <a:gd name="T45" fmla="*/ 108 h 208"/>
                  <a:gd name="T46" fmla="*/ 614 w 804"/>
                  <a:gd name="T47" fmla="*/ 85 h 208"/>
                  <a:gd name="T48" fmla="*/ 562 w 804"/>
                  <a:gd name="T49" fmla="*/ 64 h 208"/>
                  <a:gd name="T50" fmla="*/ 505 w 804"/>
                  <a:gd name="T51" fmla="*/ 45 h 208"/>
                  <a:gd name="T52" fmla="*/ 442 w 804"/>
                  <a:gd name="T53" fmla="*/ 30 h 208"/>
                  <a:gd name="T54" fmla="*/ 372 w 804"/>
                  <a:gd name="T55" fmla="*/ 20 h 208"/>
                  <a:gd name="T56" fmla="*/ 299 w 804"/>
                  <a:gd name="T57" fmla="*/ 17 h 208"/>
                  <a:gd name="T58" fmla="*/ 219 w 804"/>
                  <a:gd name="T59" fmla="*/ 20 h 208"/>
                  <a:gd name="T60" fmla="*/ 135 w 804"/>
                  <a:gd name="T61" fmla="*/ 32 h 208"/>
                  <a:gd name="T62" fmla="*/ 46 w 804"/>
                  <a:gd name="T63" fmla="*/ 52 h 20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04"/>
                  <a:gd name="T97" fmla="*/ 0 h 208"/>
                  <a:gd name="T98" fmla="*/ 804 w 804"/>
                  <a:gd name="T99" fmla="*/ 208 h 20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04" h="208">
                    <a:moveTo>
                      <a:pt x="0" y="67"/>
                    </a:moveTo>
                    <a:lnTo>
                      <a:pt x="2" y="66"/>
                    </a:lnTo>
                    <a:lnTo>
                      <a:pt x="6" y="65"/>
                    </a:lnTo>
                    <a:lnTo>
                      <a:pt x="12" y="63"/>
                    </a:lnTo>
                    <a:lnTo>
                      <a:pt x="21" y="58"/>
                    </a:lnTo>
                    <a:lnTo>
                      <a:pt x="32" y="55"/>
                    </a:lnTo>
                    <a:lnTo>
                      <a:pt x="45" y="49"/>
                    </a:lnTo>
                    <a:lnTo>
                      <a:pt x="60" y="44"/>
                    </a:lnTo>
                    <a:lnTo>
                      <a:pt x="78" y="38"/>
                    </a:lnTo>
                    <a:lnTo>
                      <a:pt x="97" y="33"/>
                    </a:lnTo>
                    <a:lnTo>
                      <a:pt x="118" y="27"/>
                    </a:lnTo>
                    <a:lnTo>
                      <a:pt x="141" y="22"/>
                    </a:lnTo>
                    <a:lnTo>
                      <a:pt x="165" y="17"/>
                    </a:lnTo>
                    <a:lnTo>
                      <a:pt x="190" y="12"/>
                    </a:lnTo>
                    <a:lnTo>
                      <a:pt x="217" y="9"/>
                    </a:lnTo>
                    <a:lnTo>
                      <a:pt x="245" y="5"/>
                    </a:lnTo>
                    <a:lnTo>
                      <a:pt x="275" y="3"/>
                    </a:lnTo>
                    <a:lnTo>
                      <a:pt x="304" y="0"/>
                    </a:lnTo>
                    <a:lnTo>
                      <a:pt x="336" y="0"/>
                    </a:lnTo>
                    <a:lnTo>
                      <a:pt x="367" y="2"/>
                    </a:lnTo>
                    <a:lnTo>
                      <a:pt x="400" y="5"/>
                    </a:lnTo>
                    <a:lnTo>
                      <a:pt x="432" y="10"/>
                    </a:lnTo>
                    <a:lnTo>
                      <a:pt x="467" y="15"/>
                    </a:lnTo>
                    <a:lnTo>
                      <a:pt x="500" y="23"/>
                    </a:lnTo>
                    <a:lnTo>
                      <a:pt x="535" y="34"/>
                    </a:lnTo>
                    <a:lnTo>
                      <a:pt x="568" y="47"/>
                    </a:lnTo>
                    <a:lnTo>
                      <a:pt x="603" y="62"/>
                    </a:lnTo>
                    <a:lnTo>
                      <a:pt x="637" y="79"/>
                    </a:lnTo>
                    <a:lnTo>
                      <a:pt x="672" y="98"/>
                    </a:lnTo>
                    <a:lnTo>
                      <a:pt x="705" y="121"/>
                    </a:lnTo>
                    <a:lnTo>
                      <a:pt x="739" y="147"/>
                    </a:lnTo>
                    <a:lnTo>
                      <a:pt x="772" y="176"/>
                    </a:lnTo>
                    <a:lnTo>
                      <a:pt x="804" y="208"/>
                    </a:lnTo>
                    <a:lnTo>
                      <a:pt x="803" y="207"/>
                    </a:lnTo>
                    <a:lnTo>
                      <a:pt x="801" y="204"/>
                    </a:lnTo>
                    <a:lnTo>
                      <a:pt x="796" y="200"/>
                    </a:lnTo>
                    <a:lnTo>
                      <a:pt x="791" y="195"/>
                    </a:lnTo>
                    <a:lnTo>
                      <a:pt x="782" y="188"/>
                    </a:lnTo>
                    <a:lnTo>
                      <a:pt x="773" y="180"/>
                    </a:lnTo>
                    <a:lnTo>
                      <a:pt x="762" y="172"/>
                    </a:lnTo>
                    <a:lnTo>
                      <a:pt x="749" y="162"/>
                    </a:lnTo>
                    <a:lnTo>
                      <a:pt x="734" y="151"/>
                    </a:lnTo>
                    <a:lnTo>
                      <a:pt x="718" y="141"/>
                    </a:lnTo>
                    <a:lnTo>
                      <a:pt x="701" y="129"/>
                    </a:lnTo>
                    <a:lnTo>
                      <a:pt x="681" y="119"/>
                    </a:lnTo>
                    <a:lnTo>
                      <a:pt x="660" y="108"/>
                    </a:lnTo>
                    <a:lnTo>
                      <a:pt x="638" y="96"/>
                    </a:lnTo>
                    <a:lnTo>
                      <a:pt x="614" y="85"/>
                    </a:lnTo>
                    <a:lnTo>
                      <a:pt x="589" y="74"/>
                    </a:lnTo>
                    <a:lnTo>
                      <a:pt x="562" y="64"/>
                    </a:lnTo>
                    <a:lnTo>
                      <a:pt x="534" y="55"/>
                    </a:lnTo>
                    <a:lnTo>
                      <a:pt x="505" y="45"/>
                    </a:lnTo>
                    <a:lnTo>
                      <a:pt x="474" y="37"/>
                    </a:lnTo>
                    <a:lnTo>
                      <a:pt x="442" y="30"/>
                    </a:lnTo>
                    <a:lnTo>
                      <a:pt x="407" y="25"/>
                    </a:lnTo>
                    <a:lnTo>
                      <a:pt x="372" y="20"/>
                    </a:lnTo>
                    <a:lnTo>
                      <a:pt x="336" y="18"/>
                    </a:lnTo>
                    <a:lnTo>
                      <a:pt x="299" y="17"/>
                    </a:lnTo>
                    <a:lnTo>
                      <a:pt x="260" y="18"/>
                    </a:lnTo>
                    <a:lnTo>
                      <a:pt x="219" y="20"/>
                    </a:lnTo>
                    <a:lnTo>
                      <a:pt x="178" y="25"/>
                    </a:lnTo>
                    <a:lnTo>
                      <a:pt x="135" y="32"/>
                    </a:lnTo>
                    <a:lnTo>
                      <a:pt x="91" y="41"/>
                    </a:lnTo>
                    <a:lnTo>
                      <a:pt x="46" y="5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6" name="Freeform 44"/>
              <p:cNvSpPr>
                <a:spLocks/>
              </p:cNvSpPr>
              <p:nvPr/>
            </p:nvSpPr>
            <p:spPr bwMode="auto">
              <a:xfrm>
                <a:off x="4920" y="815"/>
                <a:ext cx="23" cy="146"/>
              </a:xfrm>
              <a:custGeom>
                <a:avLst/>
                <a:gdLst>
                  <a:gd name="T0" fmla="*/ 0 w 47"/>
                  <a:gd name="T1" fmla="*/ 292 h 292"/>
                  <a:gd name="T2" fmla="*/ 3 w 47"/>
                  <a:gd name="T3" fmla="*/ 286 h 292"/>
                  <a:gd name="T4" fmla="*/ 11 w 47"/>
                  <a:gd name="T5" fmla="*/ 268 h 292"/>
                  <a:gd name="T6" fmla="*/ 23 w 47"/>
                  <a:gd name="T7" fmla="*/ 239 h 292"/>
                  <a:gd name="T8" fmla="*/ 34 w 47"/>
                  <a:gd name="T9" fmla="*/ 203 h 292"/>
                  <a:gd name="T10" fmla="*/ 43 w 47"/>
                  <a:gd name="T11" fmla="*/ 159 h 292"/>
                  <a:gd name="T12" fmla="*/ 47 w 47"/>
                  <a:gd name="T13" fmla="*/ 110 h 292"/>
                  <a:gd name="T14" fmla="*/ 43 w 47"/>
                  <a:gd name="T15" fmla="*/ 56 h 292"/>
                  <a:gd name="T16" fmla="*/ 31 w 47"/>
                  <a:gd name="T17" fmla="*/ 0 h 292"/>
                  <a:gd name="T18" fmla="*/ 31 w 47"/>
                  <a:gd name="T19" fmla="*/ 10 h 292"/>
                  <a:gd name="T20" fmla="*/ 32 w 47"/>
                  <a:gd name="T21" fmla="*/ 34 h 292"/>
                  <a:gd name="T22" fmla="*/ 31 w 47"/>
                  <a:gd name="T23" fmla="*/ 71 h 292"/>
                  <a:gd name="T24" fmla="*/ 30 w 47"/>
                  <a:gd name="T25" fmla="*/ 114 h 292"/>
                  <a:gd name="T26" fmla="*/ 26 w 47"/>
                  <a:gd name="T27" fmla="*/ 162 h 292"/>
                  <a:gd name="T28" fmla="*/ 22 w 47"/>
                  <a:gd name="T29" fmla="*/ 210 h 292"/>
                  <a:gd name="T30" fmla="*/ 12 w 47"/>
                  <a:gd name="T31" fmla="*/ 255 h 292"/>
                  <a:gd name="T32" fmla="*/ 0 w 47"/>
                  <a:gd name="T33" fmla="*/ 292 h 2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292"/>
                  <a:gd name="T53" fmla="*/ 47 w 47"/>
                  <a:gd name="T54" fmla="*/ 292 h 2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292">
                    <a:moveTo>
                      <a:pt x="0" y="292"/>
                    </a:moveTo>
                    <a:lnTo>
                      <a:pt x="3" y="286"/>
                    </a:lnTo>
                    <a:lnTo>
                      <a:pt x="11" y="268"/>
                    </a:lnTo>
                    <a:lnTo>
                      <a:pt x="23" y="239"/>
                    </a:lnTo>
                    <a:lnTo>
                      <a:pt x="34" y="203"/>
                    </a:lnTo>
                    <a:lnTo>
                      <a:pt x="43" y="159"/>
                    </a:lnTo>
                    <a:lnTo>
                      <a:pt x="47" y="110"/>
                    </a:lnTo>
                    <a:lnTo>
                      <a:pt x="43" y="56"/>
                    </a:lnTo>
                    <a:lnTo>
                      <a:pt x="31" y="0"/>
                    </a:lnTo>
                    <a:lnTo>
                      <a:pt x="31" y="10"/>
                    </a:lnTo>
                    <a:lnTo>
                      <a:pt x="32" y="34"/>
                    </a:lnTo>
                    <a:lnTo>
                      <a:pt x="31" y="71"/>
                    </a:lnTo>
                    <a:lnTo>
                      <a:pt x="30" y="114"/>
                    </a:lnTo>
                    <a:lnTo>
                      <a:pt x="26" y="162"/>
                    </a:lnTo>
                    <a:lnTo>
                      <a:pt x="22" y="210"/>
                    </a:lnTo>
                    <a:lnTo>
                      <a:pt x="12" y="25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7" name="Freeform 45"/>
              <p:cNvSpPr>
                <a:spLocks/>
              </p:cNvSpPr>
              <p:nvPr/>
            </p:nvSpPr>
            <p:spPr bwMode="auto">
              <a:xfrm>
                <a:off x="4646" y="716"/>
                <a:ext cx="164" cy="202"/>
              </a:xfrm>
              <a:custGeom>
                <a:avLst/>
                <a:gdLst>
                  <a:gd name="T0" fmla="*/ 329 w 329"/>
                  <a:gd name="T1" fmla="*/ 405 h 405"/>
                  <a:gd name="T2" fmla="*/ 329 w 329"/>
                  <a:gd name="T3" fmla="*/ 401 h 405"/>
                  <a:gd name="T4" fmla="*/ 328 w 329"/>
                  <a:gd name="T5" fmla="*/ 392 h 405"/>
                  <a:gd name="T6" fmla="*/ 325 w 329"/>
                  <a:gd name="T7" fmla="*/ 377 h 405"/>
                  <a:gd name="T8" fmla="*/ 322 w 329"/>
                  <a:gd name="T9" fmla="*/ 357 h 405"/>
                  <a:gd name="T10" fmla="*/ 316 w 329"/>
                  <a:gd name="T11" fmla="*/ 333 h 405"/>
                  <a:gd name="T12" fmla="*/ 308 w 329"/>
                  <a:gd name="T13" fmla="*/ 307 h 405"/>
                  <a:gd name="T14" fmla="*/ 298 w 329"/>
                  <a:gd name="T15" fmla="*/ 277 h 405"/>
                  <a:gd name="T16" fmla="*/ 283 w 329"/>
                  <a:gd name="T17" fmla="*/ 244 h 405"/>
                  <a:gd name="T18" fmla="*/ 265 w 329"/>
                  <a:gd name="T19" fmla="*/ 211 h 405"/>
                  <a:gd name="T20" fmla="*/ 243 w 329"/>
                  <a:gd name="T21" fmla="*/ 178 h 405"/>
                  <a:gd name="T22" fmla="*/ 217 w 329"/>
                  <a:gd name="T23" fmla="*/ 143 h 405"/>
                  <a:gd name="T24" fmla="*/ 185 w 329"/>
                  <a:gd name="T25" fmla="*/ 111 h 405"/>
                  <a:gd name="T26" fmla="*/ 148 w 329"/>
                  <a:gd name="T27" fmla="*/ 78 h 405"/>
                  <a:gd name="T28" fmla="*/ 105 w 329"/>
                  <a:gd name="T29" fmla="*/ 50 h 405"/>
                  <a:gd name="T30" fmla="*/ 56 w 329"/>
                  <a:gd name="T31" fmla="*/ 23 h 405"/>
                  <a:gd name="T32" fmla="*/ 0 w 329"/>
                  <a:gd name="T33" fmla="*/ 0 h 405"/>
                  <a:gd name="T34" fmla="*/ 4 w 329"/>
                  <a:gd name="T35" fmla="*/ 1 h 405"/>
                  <a:gd name="T36" fmla="*/ 13 w 329"/>
                  <a:gd name="T37" fmla="*/ 2 h 405"/>
                  <a:gd name="T38" fmla="*/ 28 w 329"/>
                  <a:gd name="T39" fmla="*/ 7 h 405"/>
                  <a:gd name="T40" fmla="*/ 48 w 329"/>
                  <a:gd name="T41" fmla="*/ 13 h 405"/>
                  <a:gd name="T42" fmla="*/ 72 w 329"/>
                  <a:gd name="T43" fmla="*/ 21 h 405"/>
                  <a:gd name="T44" fmla="*/ 97 w 329"/>
                  <a:gd name="T45" fmla="*/ 34 h 405"/>
                  <a:gd name="T46" fmla="*/ 126 w 329"/>
                  <a:gd name="T47" fmla="*/ 49 h 405"/>
                  <a:gd name="T48" fmla="*/ 155 w 329"/>
                  <a:gd name="T49" fmla="*/ 67 h 405"/>
                  <a:gd name="T50" fmla="*/ 185 w 329"/>
                  <a:gd name="T51" fmla="*/ 90 h 405"/>
                  <a:gd name="T52" fmla="*/ 214 w 329"/>
                  <a:gd name="T53" fmla="*/ 118 h 405"/>
                  <a:gd name="T54" fmla="*/ 241 w 329"/>
                  <a:gd name="T55" fmla="*/ 151 h 405"/>
                  <a:gd name="T56" fmla="*/ 267 w 329"/>
                  <a:gd name="T57" fmla="*/ 189 h 405"/>
                  <a:gd name="T58" fmla="*/ 290 w 329"/>
                  <a:gd name="T59" fmla="*/ 233 h 405"/>
                  <a:gd name="T60" fmla="*/ 307 w 329"/>
                  <a:gd name="T61" fmla="*/ 284 h 405"/>
                  <a:gd name="T62" fmla="*/ 321 w 329"/>
                  <a:gd name="T63" fmla="*/ 340 h 405"/>
                  <a:gd name="T64" fmla="*/ 329 w 329"/>
                  <a:gd name="T65" fmla="*/ 405 h 4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405"/>
                  <a:gd name="T101" fmla="*/ 329 w 329"/>
                  <a:gd name="T102" fmla="*/ 405 h 40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405">
                    <a:moveTo>
                      <a:pt x="329" y="405"/>
                    </a:moveTo>
                    <a:lnTo>
                      <a:pt x="329" y="401"/>
                    </a:lnTo>
                    <a:lnTo>
                      <a:pt x="328" y="392"/>
                    </a:lnTo>
                    <a:lnTo>
                      <a:pt x="325" y="377"/>
                    </a:lnTo>
                    <a:lnTo>
                      <a:pt x="322" y="357"/>
                    </a:lnTo>
                    <a:lnTo>
                      <a:pt x="316" y="333"/>
                    </a:lnTo>
                    <a:lnTo>
                      <a:pt x="308" y="307"/>
                    </a:lnTo>
                    <a:lnTo>
                      <a:pt x="298" y="277"/>
                    </a:lnTo>
                    <a:lnTo>
                      <a:pt x="283" y="244"/>
                    </a:lnTo>
                    <a:lnTo>
                      <a:pt x="265" y="211"/>
                    </a:lnTo>
                    <a:lnTo>
                      <a:pt x="243" y="178"/>
                    </a:lnTo>
                    <a:lnTo>
                      <a:pt x="217" y="143"/>
                    </a:lnTo>
                    <a:lnTo>
                      <a:pt x="185" y="111"/>
                    </a:lnTo>
                    <a:lnTo>
                      <a:pt x="148" y="78"/>
                    </a:lnTo>
                    <a:lnTo>
                      <a:pt x="105" y="50"/>
                    </a:lnTo>
                    <a:lnTo>
                      <a:pt x="56" y="23"/>
                    </a:lnTo>
                    <a:lnTo>
                      <a:pt x="0" y="0"/>
                    </a:lnTo>
                    <a:lnTo>
                      <a:pt x="4" y="1"/>
                    </a:lnTo>
                    <a:lnTo>
                      <a:pt x="13" y="2"/>
                    </a:lnTo>
                    <a:lnTo>
                      <a:pt x="28" y="7"/>
                    </a:lnTo>
                    <a:lnTo>
                      <a:pt x="48" y="13"/>
                    </a:lnTo>
                    <a:lnTo>
                      <a:pt x="72" y="21"/>
                    </a:lnTo>
                    <a:lnTo>
                      <a:pt x="97" y="34"/>
                    </a:lnTo>
                    <a:lnTo>
                      <a:pt x="126" y="49"/>
                    </a:lnTo>
                    <a:lnTo>
                      <a:pt x="155" y="67"/>
                    </a:lnTo>
                    <a:lnTo>
                      <a:pt x="185" y="90"/>
                    </a:lnTo>
                    <a:lnTo>
                      <a:pt x="214" y="118"/>
                    </a:lnTo>
                    <a:lnTo>
                      <a:pt x="241" y="151"/>
                    </a:lnTo>
                    <a:lnTo>
                      <a:pt x="267" y="189"/>
                    </a:lnTo>
                    <a:lnTo>
                      <a:pt x="290" y="233"/>
                    </a:lnTo>
                    <a:lnTo>
                      <a:pt x="307" y="284"/>
                    </a:lnTo>
                    <a:lnTo>
                      <a:pt x="321" y="340"/>
                    </a:lnTo>
                    <a:lnTo>
                      <a:pt x="329" y="4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8" name="Freeform 46"/>
              <p:cNvSpPr>
                <a:spLocks/>
              </p:cNvSpPr>
              <p:nvPr/>
            </p:nvSpPr>
            <p:spPr bwMode="auto">
              <a:xfrm>
                <a:off x="4827" y="813"/>
                <a:ext cx="107" cy="126"/>
              </a:xfrm>
              <a:custGeom>
                <a:avLst/>
                <a:gdLst>
                  <a:gd name="T0" fmla="*/ 0 w 214"/>
                  <a:gd name="T1" fmla="*/ 251 h 251"/>
                  <a:gd name="T2" fmla="*/ 2 w 214"/>
                  <a:gd name="T3" fmla="*/ 251 h 251"/>
                  <a:gd name="T4" fmla="*/ 10 w 214"/>
                  <a:gd name="T5" fmla="*/ 250 h 251"/>
                  <a:gd name="T6" fmla="*/ 22 w 214"/>
                  <a:gd name="T7" fmla="*/ 249 h 251"/>
                  <a:gd name="T8" fmla="*/ 38 w 214"/>
                  <a:gd name="T9" fmla="*/ 246 h 251"/>
                  <a:gd name="T10" fmla="*/ 55 w 214"/>
                  <a:gd name="T11" fmla="*/ 242 h 251"/>
                  <a:gd name="T12" fmla="*/ 75 w 214"/>
                  <a:gd name="T13" fmla="*/ 236 h 251"/>
                  <a:gd name="T14" fmla="*/ 96 w 214"/>
                  <a:gd name="T15" fmla="*/ 227 h 251"/>
                  <a:gd name="T16" fmla="*/ 118 w 214"/>
                  <a:gd name="T17" fmla="*/ 216 h 251"/>
                  <a:gd name="T18" fmla="*/ 138 w 214"/>
                  <a:gd name="T19" fmla="*/ 203 h 251"/>
                  <a:gd name="T20" fmla="*/ 158 w 214"/>
                  <a:gd name="T21" fmla="*/ 187 h 251"/>
                  <a:gd name="T22" fmla="*/ 176 w 214"/>
                  <a:gd name="T23" fmla="*/ 166 h 251"/>
                  <a:gd name="T24" fmla="*/ 191 w 214"/>
                  <a:gd name="T25" fmla="*/ 142 h 251"/>
                  <a:gd name="T26" fmla="*/ 204 w 214"/>
                  <a:gd name="T27" fmla="*/ 113 h 251"/>
                  <a:gd name="T28" fmla="*/ 211 w 214"/>
                  <a:gd name="T29" fmla="*/ 81 h 251"/>
                  <a:gd name="T30" fmla="*/ 214 w 214"/>
                  <a:gd name="T31" fmla="*/ 42 h 251"/>
                  <a:gd name="T32" fmla="*/ 211 w 214"/>
                  <a:gd name="T33" fmla="*/ 0 h 251"/>
                  <a:gd name="T34" fmla="*/ 211 w 214"/>
                  <a:gd name="T35" fmla="*/ 2 h 251"/>
                  <a:gd name="T36" fmla="*/ 210 w 214"/>
                  <a:gd name="T37" fmla="*/ 9 h 251"/>
                  <a:gd name="T38" fmla="*/ 207 w 214"/>
                  <a:gd name="T39" fmla="*/ 21 h 251"/>
                  <a:gd name="T40" fmla="*/ 204 w 214"/>
                  <a:gd name="T41" fmla="*/ 36 h 251"/>
                  <a:gd name="T42" fmla="*/ 198 w 214"/>
                  <a:gd name="T43" fmla="*/ 53 h 251"/>
                  <a:gd name="T44" fmla="*/ 192 w 214"/>
                  <a:gd name="T45" fmla="*/ 72 h 251"/>
                  <a:gd name="T46" fmla="*/ 184 w 214"/>
                  <a:gd name="T47" fmla="*/ 94 h 251"/>
                  <a:gd name="T48" fmla="*/ 174 w 214"/>
                  <a:gd name="T49" fmla="*/ 116 h 251"/>
                  <a:gd name="T50" fmla="*/ 161 w 214"/>
                  <a:gd name="T51" fmla="*/ 138 h 251"/>
                  <a:gd name="T52" fmla="*/ 146 w 214"/>
                  <a:gd name="T53" fmla="*/ 160 h 251"/>
                  <a:gd name="T54" fmla="*/ 129 w 214"/>
                  <a:gd name="T55" fmla="*/ 182 h 251"/>
                  <a:gd name="T56" fmla="*/ 110 w 214"/>
                  <a:gd name="T57" fmla="*/ 201 h 251"/>
                  <a:gd name="T58" fmla="*/ 88 w 214"/>
                  <a:gd name="T59" fmla="*/ 219 h 251"/>
                  <a:gd name="T60" fmla="*/ 61 w 214"/>
                  <a:gd name="T61" fmla="*/ 233 h 251"/>
                  <a:gd name="T62" fmla="*/ 32 w 214"/>
                  <a:gd name="T63" fmla="*/ 244 h 251"/>
                  <a:gd name="T64" fmla="*/ 0 w 214"/>
                  <a:gd name="T65" fmla="*/ 251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251"/>
                  <a:gd name="T101" fmla="*/ 214 w 214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251">
                    <a:moveTo>
                      <a:pt x="0" y="251"/>
                    </a:moveTo>
                    <a:lnTo>
                      <a:pt x="2" y="251"/>
                    </a:lnTo>
                    <a:lnTo>
                      <a:pt x="10" y="250"/>
                    </a:lnTo>
                    <a:lnTo>
                      <a:pt x="22" y="249"/>
                    </a:lnTo>
                    <a:lnTo>
                      <a:pt x="38" y="246"/>
                    </a:lnTo>
                    <a:lnTo>
                      <a:pt x="55" y="242"/>
                    </a:lnTo>
                    <a:lnTo>
                      <a:pt x="75" y="236"/>
                    </a:lnTo>
                    <a:lnTo>
                      <a:pt x="96" y="227"/>
                    </a:lnTo>
                    <a:lnTo>
                      <a:pt x="118" y="216"/>
                    </a:lnTo>
                    <a:lnTo>
                      <a:pt x="138" y="203"/>
                    </a:lnTo>
                    <a:lnTo>
                      <a:pt x="158" y="187"/>
                    </a:lnTo>
                    <a:lnTo>
                      <a:pt x="176" y="166"/>
                    </a:lnTo>
                    <a:lnTo>
                      <a:pt x="191" y="142"/>
                    </a:lnTo>
                    <a:lnTo>
                      <a:pt x="204" y="113"/>
                    </a:lnTo>
                    <a:lnTo>
                      <a:pt x="211" y="81"/>
                    </a:lnTo>
                    <a:lnTo>
                      <a:pt x="214" y="42"/>
                    </a:lnTo>
                    <a:lnTo>
                      <a:pt x="211" y="0"/>
                    </a:lnTo>
                    <a:lnTo>
                      <a:pt x="211" y="2"/>
                    </a:lnTo>
                    <a:lnTo>
                      <a:pt x="210" y="9"/>
                    </a:lnTo>
                    <a:lnTo>
                      <a:pt x="207" y="21"/>
                    </a:lnTo>
                    <a:lnTo>
                      <a:pt x="204" y="36"/>
                    </a:lnTo>
                    <a:lnTo>
                      <a:pt x="198" y="53"/>
                    </a:lnTo>
                    <a:lnTo>
                      <a:pt x="192" y="72"/>
                    </a:lnTo>
                    <a:lnTo>
                      <a:pt x="184" y="94"/>
                    </a:lnTo>
                    <a:lnTo>
                      <a:pt x="174" y="116"/>
                    </a:lnTo>
                    <a:lnTo>
                      <a:pt x="161" y="138"/>
                    </a:lnTo>
                    <a:lnTo>
                      <a:pt x="146" y="160"/>
                    </a:lnTo>
                    <a:lnTo>
                      <a:pt x="129" y="182"/>
                    </a:lnTo>
                    <a:lnTo>
                      <a:pt x="110" y="201"/>
                    </a:lnTo>
                    <a:lnTo>
                      <a:pt x="88" y="219"/>
                    </a:lnTo>
                    <a:lnTo>
                      <a:pt x="61" y="233"/>
                    </a:lnTo>
                    <a:lnTo>
                      <a:pt x="32" y="244"/>
                    </a:lnTo>
                    <a:lnTo>
                      <a:pt x="0" y="2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79" name="Freeform 47"/>
              <p:cNvSpPr>
                <a:spLocks/>
              </p:cNvSpPr>
              <p:nvPr/>
            </p:nvSpPr>
            <p:spPr bwMode="auto">
              <a:xfrm>
                <a:off x="4651" y="955"/>
                <a:ext cx="122" cy="24"/>
              </a:xfrm>
              <a:custGeom>
                <a:avLst/>
                <a:gdLst>
                  <a:gd name="T0" fmla="*/ 243 w 243"/>
                  <a:gd name="T1" fmla="*/ 0 h 49"/>
                  <a:gd name="T2" fmla="*/ 242 w 243"/>
                  <a:gd name="T3" fmla="*/ 0 h 49"/>
                  <a:gd name="T4" fmla="*/ 240 w 243"/>
                  <a:gd name="T5" fmla="*/ 1 h 49"/>
                  <a:gd name="T6" fmla="*/ 235 w 243"/>
                  <a:gd name="T7" fmla="*/ 4 h 49"/>
                  <a:gd name="T8" fmla="*/ 229 w 243"/>
                  <a:gd name="T9" fmla="*/ 6 h 49"/>
                  <a:gd name="T10" fmla="*/ 221 w 243"/>
                  <a:gd name="T11" fmla="*/ 10 h 49"/>
                  <a:gd name="T12" fmla="*/ 212 w 243"/>
                  <a:gd name="T13" fmla="*/ 12 h 49"/>
                  <a:gd name="T14" fmla="*/ 200 w 243"/>
                  <a:gd name="T15" fmla="*/ 15 h 49"/>
                  <a:gd name="T16" fmla="*/ 187 w 243"/>
                  <a:gd name="T17" fmla="*/ 19 h 49"/>
                  <a:gd name="T18" fmla="*/ 172 w 243"/>
                  <a:gd name="T19" fmla="*/ 22 h 49"/>
                  <a:gd name="T20" fmla="*/ 153 w 243"/>
                  <a:gd name="T21" fmla="*/ 26 h 49"/>
                  <a:gd name="T22" fmla="*/ 134 w 243"/>
                  <a:gd name="T23" fmla="*/ 28 h 49"/>
                  <a:gd name="T24" fmla="*/ 112 w 243"/>
                  <a:gd name="T25" fmla="*/ 30 h 49"/>
                  <a:gd name="T26" fmla="*/ 88 w 243"/>
                  <a:gd name="T27" fmla="*/ 33 h 49"/>
                  <a:gd name="T28" fmla="*/ 60 w 243"/>
                  <a:gd name="T29" fmla="*/ 34 h 49"/>
                  <a:gd name="T30" fmla="*/ 31 w 243"/>
                  <a:gd name="T31" fmla="*/ 34 h 49"/>
                  <a:gd name="T32" fmla="*/ 0 w 243"/>
                  <a:gd name="T33" fmla="*/ 33 h 49"/>
                  <a:gd name="T34" fmla="*/ 2 w 243"/>
                  <a:gd name="T35" fmla="*/ 33 h 49"/>
                  <a:gd name="T36" fmla="*/ 7 w 243"/>
                  <a:gd name="T37" fmla="*/ 35 h 49"/>
                  <a:gd name="T38" fmla="*/ 15 w 243"/>
                  <a:gd name="T39" fmla="*/ 37 h 49"/>
                  <a:gd name="T40" fmla="*/ 26 w 243"/>
                  <a:gd name="T41" fmla="*/ 39 h 49"/>
                  <a:gd name="T42" fmla="*/ 39 w 243"/>
                  <a:gd name="T43" fmla="*/ 42 h 49"/>
                  <a:gd name="T44" fmla="*/ 54 w 243"/>
                  <a:gd name="T45" fmla="*/ 45 h 49"/>
                  <a:gd name="T46" fmla="*/ 71 w 243"/>
                  <a:gd name="T47" fmla="*/ 48 h 49"/>
                  <a:gd name="T48" fmla="*/ 90 w 243"/>
                  <a:gd name="T49" fmla="*/ 49 h 49"/>
                  <a:gd name="T50" fmla="*/ 108 w 243"/>
                  <a:gd name="T51" fmla="*/ 49 h 49"/>
                  <a:gd name="T52" fmla="*/ 129 w 243"/>
                  <a:gd name="T53" fmla="*/ 48 h 49"/>
                  <a:gd name="T54" fmla="*/ 149 w 243"/>
                  <a:gd name="T55" fmla="*/ 45 h 49"/>
                  <a:gd name="T56" fmla="*/ 169 w 243"/>
                  <a:gd name="T57" fmla="*/ 42 h 49"/>
                  <a:gd name="T58" fmla="*/ 189 w 243"/>
                  <a:gd name="T59" fmla="*/ 35 h 49"/>
                  <a:gd name="T60" fmla="*/ 208 w 243"/>
                  <a:gd name="T61" fmla="*/ 26 h 49"/>
                  <a:gd name="T62" fmla="*/ 226 w 243"/>
                  <a:gd name="T63" fmla="*/ 15 h 49"/>
                  <a:gd name="T64" fmla="*/ 243 w 243"/>
                  <a:gd name="T65" fmla="*/ 0 h 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49"/>
                  <a:gd name="T101" fmla="*/ 243 w 243"/>
                  <a:gd name="T102" fmla="*/ 49 h 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49">
                    <a:moveTo>
                      <a:pt x="243" y="0"/>
                    </a:moveTo>
                    <a:lnTo>
                      <a:pt x="242" y="0"/>
                    </a:lnTo>
                    <a:lnTo>
                      <a:pt x="240" y="1"/>
                    </a:lnTo>
                    <a:lnTo>
                      <a:pt x="235" y="4"/>
                    </a:lnTo>
                    <a:lnTo>
                      <a:pt x="229" y="6"/>
                    </a:lnTo>
                    <a:lnTo>
                      <a:pt x="221" y="10"/>
                    </a:lnTo>
                    <a:lnTo>
                      <a:pt x="212" y="12"/>
                    </a:lnTo>
                    <a:lnTo>
                      <a:pt x="200" y="15"/>
                    </a:lnTo>
                    <a:lnTo>
                      <a:pt x="187" y="19"/>
                    </a:lnTo>
                    <a:lnTo>
                      <a:pt x="172" y="22"/>
                    </a:lnTo>
                    <a:lnTo>
                      <a:pt x="153" y="26"/>
                    </a:lnTo>
                    <a:lnTo>
                      <a:pt x="134" y="28"/>
                    </a:lnTo>
                    <a:lnTo>
                      <a:pt x="112" y="30"/>
                    </a:lnTo>
                    <a:lnTo>
                      <a:pt x="88" y="33"/>
                    </a:lnTo>
                    <a:lnTo>
                      <a:pt x="60" y="34"/>
                    </a:lnTo>
                    <a:lnTo>
                      <a:pt x="31" y="34"/>
                    </a:lnTo>
                    <a:lnTo>
                      <a:pt x="0" y="33"/>
                    </a:lnTo>
                    <a:lnTo>
                      <a:pt x="2" y="33"/>
                    </a:lnTo>
                    <a:lnTo>
                      <a:pt x="7" y="35"/>
                    </a:lnTo>
                    <a:lnTo>
                      <a:pt x="15" y="37"/>
                    </a:lnTo>
                    <a:lnTo>
                      <a:pt x="26" y="39"/>
                    </a:lnTo>
                    <a:lnTo>
                      <a:pt x="39" y="42"/>
                    </a:lnTo>
                    <a:lnTo>
                      <a:pt x="54" y="45"/>
                    </a:lnTo>
                    <a:lnTo>
                      <a:pt x="71" y="48"/>
                    </a:lnTo>
                    <a:lnTo>
                      <a:pt x="90" y="49"/>
                    </a:lnTo>
                    <a:lnTo>
                      <a:pt x="108" y="49"/>
                    </a:lnTo>
                    <a:lnTo>
                      <a:pt x="129" y="48"/>
                    </a:lnTo>
                    <a:lnTo>
                      <a:pt x="149" y="45"/>
                    </a:lnTo>
                    <a:lnTo>
                      <a:pt x="169" y="42"/>
                    </a:lnTo>
                    <a:lnTo>
                      <a:pt x="189" y="35"/>
                    </a:lnTo>
                    <a:lnTo>
                      <a:pt x="208" y="26"/>
                    </a:lnTo>
                    <a:lnTo>
                      <a:pt x="226" y="15"/>
                    </a:lnTo>
                    <a:lnTo>
                      <a:pt x="2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33" name="Group 48"/>
            <p:cNvGrpSpPr>
              <a:grpSpLocks/>
            </p:cNvGrpSpPr>
            <p:nvPr/>
          </p:nvGrpSpPr>
          <p:grpSpPr bwMode="auto">
            <a:xfrm>
              <a:off x="3552" y="2160"/>
              <a:ext cx="337" cy="239"/>
              <a:chOff x="4414" y="682"/>
              <a:chExt cx="529" cy="383"/>
            </a:xfrm>
          </p:grpSpPr>
          <p:sp>
            <p:nvSpPr>
              <p:cNvPr id="11358" name="Freeform 49"/>
              <p:cNvSpPr>
                <a:spLocks/>
              </p:cNvSpPr>
              <p:nvPr/>
            </p:nvSpPr>
            <p:spPr bwMode="auto">
              <a:xfrm>
                <a:off x="4418" y="682"/>
                <a:ext cx="523" cy="383"/>
              </a:xfrm>
              <a:custGeom>
                <a:avLst/>
                <a:gdLst>
                  <a:gd name="T0" fmla="*/ 563 w 1045"/>
                  <a:gd name="T1" fmla="*/ 765 h 765"/>
                  <a:gd name="T2" fmla="*/ 665 w 1045"/>
                  <a:gd name="T3" fmla="*/ 754 h 765"/>
                  <a:gd name="T4" fmla="*/ 760 w 1045"/>
                  <a:gd name="T5" fmla="*/ 728 h 765"/>
                  <a:gd name="T6" fmla="*/ 845 w 1045"/>
                  <a:gd name="T7" fmla="*/ 689 h 765"/>
                  <a:gd name="T8" fmla="*/ 917 w 1045"/>
                  <a:gd name="T9" fmla="*/ 641 h 765"/>
                  <a:gd name="T10" fmla="*/ 976 w 1045"/>
                  <a:gd name="T11" fmla="*/ 582 h 765"/>
                  <a:gd name="T12" fmla="*/ 1018 w 1045"/>
                  <a:gd name="T13" fmla="*/ 514 h 765"/>
                  <a:gd name="T14" fmla="*/ 1042 w 1045"/>
                  <a:gd name="T15" fmla="*/ 441 h 765"/>
                  <a:gd name="T16" fmla="*/ 1044 w 1045"/>
                  <a:gd name="T17" fmla="*/ 363 h 765"/>
                  <a:gd name="T18" fmla="*/ 1026 w 1045"/>
                  <a:gd name="T19" fmla="*/ 287 h 765"/>
                  <a:gd name="T20" fmla="*/ 989 w 1045"/>
                  <a:gd name="T21" fmla="*/ 217 h 765"/>
                  <a:gd name="T22" fmla="*/ 935 w 1045"/>
                  <a:gd name="T23" fmla="*/ 155 h 765"/>
                  <a:gd name="T24" fmla="*/ 866 w 1045"/>
                  <a:gd name="T25" fmla="*/ 99 h 765"/>
                  <a:gd name="T26" fmla="*/ 784 w 1045"/>
                  <a:gd name="T27" fmla="*/ 55 h 765"/>
                  <a:gd name="T28" fmla="*/ 692 w 1045"/>
                  <a:gd name="T29" fmla="*/ 23 h 765"/>
                  <a:gd name="T30" fmla="*/ 589 w 1045"/>
                  <a:gd name="T31" fmla="*/ 4 h 765"/>
                  <a:gd name="T32" fmla="*/ 482 w 1045"/>
                  <a:gd name="T33" fmla="*/ 0 h 765"/>
                  <a:gd name="T34" fmla="*/ 380 w 1045"/>
                  <a:gd name="T35" fmla="*/ 12 h 765"/>
                  <a:gd name="T36" fmla="*/ 285 w 1045"/>
                  <a:gd name="T37" fmla="*/ 37 h 765"/>
                  <a:gd name="T38" fmla="*/ 200 w 1045"/>
                  <a:gd name="T39" fmla="*/ 76 h 765"/>
                  <a:gd name="T40" fmla="*/ 127 w 1045"/>
                  <a:gd name="T41" fmla="*/ 126 h 765"/>
                  <a:gd name="T42" fmla="*/ 69 w 1045"/>
                  <a:gd name="T43" fmla="*/ 185 h 765"/>
                  <a:gd name="T44" fmla="*/ 27 w 1045"/>
                  <a:gd name="T45" fmla="*/ 251 h 765"/>
                  <a:gd name="T46" fmla="*/ 3 w 1045"/>
                  <a:gd name="T47" fmla="*/ 325 h 765"/>
                  <a:gd name="T48" fmla="*/ 1 w 1045"/>
                  <a:gd name="T49" fmla="*/ 403 h 765"/>
                  <a:gd name="T50" fmla="*/ 19 w 1045"/>
                  <a:gd name="T51" fmla="*/ 478 h 765"/>
                  <a:gd name="T52" fmla="*/ 56 w 1045"/>
                  <a:gd name="T53" fmla="*/ 549 h 765"/>
                  <a:gd name="T54" fmla="*/ 110 w 1045"/>
                  <a:gd name="T55" fmla="*/ 612 h 765"/>
                  <a:gd name="T56" fmla="*/ 179 w 1045"/>
                  <a:gd name="T57" fmla="*/ 666 h 765"/>
                  <a:gd name="T58" fmla="*/ 261 w 1045"/>
                  <a:gd name="T59" fmla="*/ 710 h 765"/>
                  <a:gd name="T60" fmla="*/ 353 w 1045"/>
                  <a:gd name="T61" fmla="*/ 742 h 765"/>
                  <a:gd name="T62" fmla="*/ 456 w 1045"/>
                  <a:gd name="T63" fmla="*/ 762 h 7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5"/>
                  <a:gd name="T97" fmla="*/ 0 h 765"/>
                  <a:gd name="T98" fmla="*/ 1045 w 1045"/>
                  <a:gd name="T99" fmla="*/ 765 h 7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5" h="765">
                    <a:moveTo>
                      <a:pt x="509" y="765"/>
                    </a:moveTo>
                    <a:lnTo>
                      <a:pt x="563" y="765"/>
                    </a:lnTo>
                    <a:lnTo>
                      <a:pt x="615" y="762"/>
                    </a:lnTo>
                    <a:lnTo>
                      <a:pt x="665" y="754"/>
                    </a:lnTo>
                    <a:lnTo>
                      <a:pt x="714" y="742"/>
                    </a:lnTo>
                    <a:lnTo>
                      <a:pt x="760" y="728"/>
                    </a:lnTo>
                    <a:lnTo>
                      <a:pt x="803" y="710"/>
                    </a:lnTo>
                    <a:lnTo>
                      <a:pt x="845" y="689"/>
                    </a:lnTo>
                    <a:lnTo>
                      <a:pt x="883" y="666"/>
                    </a:lnTo>
                    <a:lnTo>
                      <a:pt x="917" y="641"/>
                    </a:lnTo>
                    <a:lnTo>
                      <a:pt x="949" y="612"/>
                    </a:lnTo>
                    <a:lnTo>
                      <a:pt x="976" y="582"/>
                    </a:lnTo>
                    <a:lnTo>
                      <a:pt x="999" y="549"/>
                    </a:lnTo>
                    <a:lnTo>
                      <a:pt x="1018" y="514"/>
                    </a:lnTo>
                    <a:lnTo>
                      <a:pt x="1033" y="478"/>
                    </a:lnTo>
                    <a:lnTo>
                      <a:pt x="1042" y="441"/>
                    </a:lnTo>
                    <a:lnTo>
                      <a:pt x="1045" y="402"/>
                    </a:lnTo>
                    <a:lnTo>
                      <a:pt x="1044" y="363"/>
                    </a:lnTo>
                    <a:lnTo>
                      <a:pt x="1037" y="325"/>
                    </a:lnTo>
                    <a:lnTo>
                      <a:pt x="1026" y="287"/>
                    </a:lnTo>
                    <a:lnTo>
                      <a:pt x="1010" y="251"/>
                    </a:lnTo>
                    <a:lnTo>
                      <a:pt x="989" y="217"/>
                    </a:lnTo>
                    <a:lnTo>
                      <a:pt x="964" y="185"/>
                    </a:lnTo>
                    <a:lnTo>
                      <a:pt x="935" y="155"/>
                    </a:lnTo>
                    <a:lnTo>
                      <a:pt x="902" y="126"/>
                    </a:lnTo>
                    <a:lnTo>
                      <a:pt x="866" y="99"/>
                    </a:lnTo>
                    <a:lnTo>
                      <a:pt x="826" y="76"/>
                    </a:lnTo>
                    <a:lnTo>
                      <a:pt x="784" y="55"/>
                    </a:lnTo>
                    <a:lnTo>
                      <a:pt x="739" y="37"/>
                    </a:lnTo>
                    <a:lnTo>
                      <a:pt x="692" y="23"/>
                    </a:lnTo>
                    <a:lnTo>
                      <a:pt x="641" y="12"/>
                    </a:lnTo>
                    <a:lnTo>
                      <a:pt x="589" y="4"/>
                    </a:lnTo>
                    <a:lnTo>
                      <a:pt x="536" y="0"/>
                    </a:lnTo>
                    <a:lnTo>
                      <a:pt x="482" y="0"/>
                    </a:lnTo>
                    <a:lnTo>
                      <a:pt x="430" y="4"/>
                    </a:lnTo>
                    <a:lnTo>
                      <a:pt x="380" y="12"/>
                    </a:lnTo>
                    <a:lnTo>
                      <a:pt x="331" y="23"/>
                    </a:lnTo>
                    <a:lnTo>
                      <a:pt x="285" y="37"/>
                    </a:lnTo>
                    <a:lnTo>
                      <a:pt x="241" y="55"/>
                    </a:lnTo>
                    <a:lnTo>
                      <a:pt x="200" y="76"/>
                    </a:lnTo>
                    <a:lnTo>
                      <a:pt x="162" y="99"/>
                    </a:lnTo>
                    <a:lnTo>
                      <a:pt x="127" y="126"/>
                    </a:lnTo>
                    <a:lnTo>
                      <a:pt x="96" y="153"/>
                    </a:lnTo>
                    <a:lnTo>
                      <a:pt x="69" y="185"/>
                    </a:lnTo>
                    <a:lnTo>
                      <a:pt x="46" y="217"/>
                    </a:lnTo>
                    <a:lnTo>
                      <a:pt x="27" y="251"/>
                    </a:lnTo>
                    <a:lnTo>
                      <a:pt x="12" y="288"/>
                    </a:lnTo>
                    <a:lnTo>
                      <a:pt x="3" y="325"/>
                    </a:lnTo>
                    <a:lnTo>
                      <a:pt x="0" y="364"/>
                    </a:lnTo>
                    <a:lnTo>
                      <a:pt x="1" y="403"/>
                    </a:lnTo>
                    <a:lnTo>
                      <a:pt x="8" y="441"/>
                    </a:lnTo>
                    <a:lnTo>
                      <a:pt x="19" y="478"/>
                    </a:lnTo>
                    <a:lnTo>
                      <a:pt x="35" y="514"/>
                    </a:lnTo>
                    <a:lnTo>
                      <a:pt x="56" y="549"/>
                    </a:lnTo>
                    <a:lnTo>
                      <a:pt x="81" y="581"/>
                    </a:lnTo>
                    <a:lnTo>
                      <a:pt x="110" y="612"/>
                    </a:lnTo>
                    <a:lnTo>
                      <a:pt x="142" y="640"/>
                    </a:lnTo>
                    <a:lnTo>
                      <a:pt x="179" y="666"/>
                    </a:lnTo>
                    <a:lnTo>
                      <a:pt x="218" y="689"/>
                    </a:lnTo>
                    <a:lnTo>
                      <a:pt x="261" y="710"/>
                    </a:lnTo>
                    <a:lnTo>
                      <a:pt x="306" y="728"/>
                    </a:lnTo>
                    <a:lnTo>
                      <a:pt x="353" y="742"/>
                    </a:lnTo>
                    <a:lnTo>
                      <a:pt x="404" y="754"/>
                    </a:lnTo>
                    <a:lnTo>
                      <a:pt x="456" y="762"/>
                    </a:lnTo>
                    <a:lnTo>
                      <a:pt x="509" y="765"/>
                    </a:lnTo>
                    <a:close/>
                  </a:path>
                </a:pathLst>
              </a:custGeom>
              <a:solidFill>
                <a:srgbClr val="BCF9F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9" name="Freeform 50"/>
              <p:cNvSpPr>
                <a:spLocks/>
              </p:cNvSpPr>
              <p:nvPr/>
            </p:nvSpPr>
            <p:spPr bwMode="auto">
              <a:xfrm>
                <a:off x="4588" y="702"/>
                <a:ext cx="269" cy="281"/>
              </a:xfrm>
              <a:custGeom>
                <a:avLst/>
                <a:gdLst>
                  <a:gd name="T0" fmla="*/ 51 w 538"/>
                  <a:gd name="T1" fmla="*/ 0 h 564"/>
                  <a:gd name="T2" fmla="*/ 55 w 538"/>
                  <a:gd name="T3" fmla="*/ 0 h 564"/>
                  <a:gd name="T4" fmla="*/ 68 w 538"/>
                  <a:gd name="T5" fmla="*/ 3 h 564"/>
                  <a:gd name="T6" fmla="*/ 87 w 538"/>
                  <a:gd name="T7" fmla="*/ 5 h 564"/>
                  <a:gd name="T8" fmla="*/ 113 w 538"/>
                  <a:gd name="T9" fmla="*/ 11 h 564"/>
                  <a:gd name="T10" fmla="*/ 143 w 538"/>
                  <a:gd name="T11" fmla="*/ 19 h 564"/>
                  <a:gd name="T12" fmla="*/ 178 w 538"/>
                  <a:gd name="T13" fmla="*/ 31 h 564"/>
                  <a:gd name="T14" fmla="*/ 216 w 538"/>
                  <a:gd name="T15" fmla="*/ 48 h 564"/>
                  <a:gd name="T16" fmla="*/ 256 w 538"/>
                  <a:gd name="T17" fmla="*/ 68 h 564"/>
                  <a:gd name="T18" fmla="*/ 297 w 538"/>
                  <a:gd name="T19" fmla="*/ 95 h 564"/>
                  <a:gd name="T20" fmla="*/ 339 w 538"/>
                  <a:gd name="T21" fmla="*/ 127 h 564"/>
                  <a:gd name="T22" fmla="*/ 379 w 538"/>
                  <a:gd name="T23" fmla="*/ 166 h 564"/>
                  <a:gd name="T24" fmla="*/ 418 w 538"/>
                  <a:gd name="T25" fmla="*/ 212 h 564"/>
                  <a:gd name="T26" fmla="*/ 455 w 538"/>
                  <a:gd name="T27" fmla="*/ 266 h 564"/>
                  <a:gd name="T28" fmla="*/ 487 w 538"/>
                  <a:gd name="T29" fmla="*/ 330 h 564"/>
                  <a:gd name="T30" fmla="*/ 516 w 538"/>
                  <a:gd name="T31" fmla="*/ 401 h 564"/>
                  <a:gd name="T32" fmla="*/ 538 w 538"/>
                  <a:gd name="T33" fmla="*/ 483 h 564"/>
                  <a:gd name="T34" fmla="*/ 354 w 538"/>
                  <a:gd name="T35" fmla="*/ 564 h 564"/>
                  <a:gd name="T36" fmla="*/ 355 w 538"/>
                  <a:gd name="T37" fmla="*/ 559 h 564"/>
                  <a:gd name="T38" fmla="*/ 356 w 538"/>
                  <a:gd name="T39" fmla="*/ 545 h 564"/>
                  <a:gd name="T40" fmla="*/ 357 w 538"/>
                  <a:gd name="T41" fmla="*/ 525 h 564"/>
                  <a:gd name="T42" fmla="*/ 357 w 538"/>
                  <a:gd name="T43" fmla="*/ 497 h 564"/>
                  <a:gd name="T44" fmla="*/ 356 w 538"/>
                  <a:gd name="T45" fmla="*/ 464 h 564"/>
                  <a:gd name="T46" fmla="*/ 353 w 538"/>
                  <a:gd name="T47" fmla="*/ 425 h 564"/>
                  <a:gd name="T48" fmla="*/ 346 w 538"/>
                  <a:gd name="T49" fmla="*/ 384 h 564"/>
                  <a:gd name="T50" fmla="*/ 334 w 538"/>
                  <a:gd name="T51" fmla="*/ 340 h 564"/>
                  <a:gd name="T52" fmla="*/ 318 w 538"/>
                  <a:gd name="T53" fmla="*/ 294 h 564"/>
                  <a:gd name="T54" fmla="*/ 296 w 538"/>
                  <a:gd name="T55" fmla="*/ 248 h 564"/>
                  <a:gd name="T56" fmla="*/ 267 w 538"/>
                  <a:gd name="T57" fmla="*/ 203 h 564"/>
                  <a:gd name="T58" fmla="*/ 233 w 538"/>
                  <a:gd name="T59" fmla="*/ 158 h 564"/>
                  <a:gd name="T60" fmla="*/ 188 w 538"/>
                  <a:gd name="T61" fmla="*/ 117 h 564"/>
                  <a:gd name="T62" fmla="*/ 136 w 538"/>
                  <a:gd name="T63" fmla="*/ 79 h 564"/>
                  <a:gd name="T64" fmla="*/ 73 w 538"/>
                  <a:gd name="T65" fmla="*/ 44 h 564"/>
                  <a:gd name="T66" fmla="*/ 0 w 538"/>
                  <a:gd name="T67" fmla="*/ 16 h 564"/>
                  <a:gd name="T68" fmla="*/ 51 w 538"/>
                  <a:gd name="T69" fmla="*/ 0 h 5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8"/>
                  <a:gd name="T106" fmla="*/ 0 h 564"/>
                  <a:gd name="T107" fmla="*/ 538 w 538"/>
                  <a:gd name="T108" fmla="*/ 564 h 5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8" h="564">
                    <a:moveTo>
                      <a:pt x="51" y="0"/>
                    </a:moveTo>
                    <a:lnTo>
                      <a:pt x="55" y="0"/>
                    </a:lnTo>
                    <a:lnTo>
                      <a:pt x="68" y="3"/>
                    </a:lnTo>
                    <a:lnTo>
                      <a:pt x="87" y="5"/>
                    </a:lnTo>
                    <a:lnTo>
                      <a:pt x="113" y="11"/>
                    </a:lnTo>
                    <a:lnTo>
                      <a:pt x="143" y="19"/>
                    </a:lnTo>
                    <a:lnTo>
                      <a:pt x="178" y="31"/>
                    </a:lnTo>
                    <a:lnTo>
                      <a:pt x="216" y="48"/>
                    </a:lnTo>
                    <a:lnTo>
                      <a:pt x="256" y="68"/>
                    </a:lnTo>
                    <a:lnTo>
                      <a:pt x="297" y="95"/>
                    </a:lnTo>
                    <a:lnTo>
                      <a:pt x="339" y="127"/>
                    </a:lnTo>
                    <a:lnTo>
                      <a:pt x="379" y="166"/>
                    </a:lnTo>
                    <a:lnTo>
                      <a:pt x="418" y="212"/>
                    </a:lnTo>
                    <a:lnTo>
                      <a:pt x="455" y="266"/>
                    </a:lnTo>
                    <a:lnTo>
                      <a:pt x="487" y="330"/>
                    </a:lnTo>
                    <a:lnTo>
                      <a:pt x="516" y="401"/>
                    </a:lnTo>
                    <a:lnTo>
                      <a:pt x="538" y="483"/>
                    </a:lnTo>
                    <a:lnTo>
                      <a:pt x="354" y="564"/>
                    </a:lnTo>
                    <a:lnTo>
                      <a:pt x="355" y="559"/>
                    </a:lnTo>
                    <a:lnTo>
                      <a:pt x="356" y="545"/>
                    </a:lnTo>
                    <a:lnTo>
                      <a:pt x="357" y="525"/>
                    </a:lnTo>
                    <a:lnTo>
                      <a:pt x="357" y="497"/>
                    </a:lnTo>
                    <a:lnTo>
                      <a:pt x="356" y="464"/>
                    </a:lnTo>
                    <a:lnTo>
                      <a:pt x="353" y="425"/>
                    </a:lnTo>
                    <a:lnTo>
                      <a:pt x="346" y="384"/>
                    </a:lnTo>
                    <a:lnTo>
                      <a:pt x="334" y="340"/>
                    </a:lnTo>
                    <a:lnTo>
                      <a:pt x="318" y="294"/>
                    </a:lnTo>
                    <a:lnTo>
                      <a:pt x="296" y="248"/>
                    </a:lnTo>
                    <a:lnTo>
                      <a:pt x="267" y="203"/>
                    </a:lnTo>
                    <a:lnTo>
                      <a:pt x="233" y="158"/>
                    </a:lnTo>
                    <a:lnTo>
                      <a:pt x="188" y="117"/>
                    </a:lnTo>
                    <a:lnTo>
                      <a:pt x="136" y="79"/>
                    </a:lnTo>
                    <a:lnTo>
                      <a:pt x="73" y="44"/>
                    </a:lnTo>
                    <a:lnTo>
                      <a:pt x="0" y="1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0" name="Freeform 51"/>
              <p:cNvSpPr>
                <a:spLocks/>
              </p:cNvSpPr>
              <p:nvPr/>
            </p:nvSpPr>
            <p:spPr bwMode="auto">
              <a:xfrm>
                <a:off x="4566" y="821"/>
                <a:ext cx="364" cy="229"/>
              </a:xfrm>
              <a:custGeom>
                <a:avLst/>
                <a:gdLst>
                  <a:gd name="T0" fmla="*/ 69 w 727"/>
                  <a:gd name="T1" fmla="*/ 268 h 457"/>
                  <a:gd name="T2" fmla="*/ 76 w 727"/>
                  <a:gd name="T3" fmla="*/ 270 h 457"/>
                  <a:gd name="T4" fmla="*/ 96 w 727"/>
                  <a:gd name="T5" fmla="*/ 272 h 457"/>
                  <a:gd name="T6" fmla="*/ 127 w 727"/>
                  <a:gd name="T7" fmla="*/ 275 h 457"/>
                  <a:gd name="T8" fmla="*/ 168 w 727"/>
                  <a:gd name="T9" fmla="*/ 278 h 457"/>
                  <a:gd name="T10" fmla="*/ 215 w 727"/>
                  <a:gd name="T11" fmla="*/ 280 h 457"/>
                  <a:gd name="T12" fmla="*/ 269 w 727"/>
                  <a:gd name="T13" fmla="*/ 280 h 457"/>
                  <a:gd name="T14" fmla="*/ 327 w 727"/>
                  <a:gd name="T15" fmla="*/ 278 h 457"/>
                  <a:gd name="T16" fmla="*/ 385 w 727"/>
                  <a:gd name="T17" fmla="*/ 272 h 457"/>
                  <a:gd name="T18" fmla="*/ 445 w 727"/>
                  <a:gd name="T19" fmla="*/ 262 h 457"/>
                  <a:gd name="T20" fmla="*/ 503 w 727"/>
                  <a:gd name="T21" fmla="*/ 245 h 457"/>
                  <a:gd name="T22" fmla="*/ 557 w 727"/>
                  <a:gd name="T23" fmla="*/ 225 h 457"/>
                  <a:gd name="T24" fmla="*/ 606 w 727"/>
                  <a:gd name="T25" fmla="*/ 197 h 457"/>
                  <a:gd name="T26" fmla="*/ 648 w 727"/>
                  <a:gd name="T27" fmla="*/ 161 h 457"/>
                  <a:gd name="T28" fmla="*/ 681 w 727"/>
                  <a:gd name="T29" fmla="*/ 116 h 457"/>
                  <a:gd name="T30" fmla="*/ 703 w 727"/>
                  <a:gd name="T31" fmla="*/ 63 h 457"/>
                  <a:gd name="T32" fmla="*/ 712 w 727"/>
                  <a:gd name="T33" fmla="*/ 0 h 457"/>
                  <a:gd name="T34" fmla="*/ 712 w 727"/>
                  <a:gd name="T35" fmla="*/ 1 h 457"/>
                  <a:gd name="T36" fmla="*/ 715 w 727"/>
                  <a:gd name="T37" fmla="*/ 6 h 457"/>
                  <a:gd name="T38" fmla="*/ 716 w 727"/>
                  <a:gd name="T39" fmla="*/ 14 h 457"/>
                  <a:gd name="T40" fmla="*/ 718 w 727"/>
                  <a:gd name="T41" fmla="*/ 24 h 457"/>
                  <a:gd name="T42" fmla="*/ 721 w 727"/>
                  <a:gd name="T43" fmla="*/ 36 h 457"/>
                  <a:gd name="T44" fmla="*/ 723 w 727"/>
                  <a:gd name="T45" fmla="*/ 51 h 457"/>
                  <a:gd name="T46" fmla="*/ 725 w 727"/>
                  <a:gd name="T47" fmla="*/ 68 h 457"/>
                  <a:gd name="T48" fmla="*/ 726 w 727"/>
                  <a:gd name="T49" fmla="*/ 85 h 457"/>
                  <a:gd name="T50" fmla="*/ 727 w 727"/>
                  <a:gd name="T51" fmla="*/ 105 h 457"/>
                  <a:gd name="T52" fmla="*/ 726 w 727"/>
                  <a:gd name="T53" fmla="*/ 127 h 457"/>
                  <a:gd name="T54" fmla="*/ 725 w 727"/>
                  <a:gd name="T55" fmla="*/ 149 h 457"/>
                  <a:gd name="T56" fmla="*/ 722 w 727"/>
                  <a:gd name="T57" fmla="*/ 171 h 457"/>
                  <a:gd name="T58" fmla="*/ 717 w 727"/>
                  <a:gd name="T59" fmla="*/ 194 h 457"/>
                  <a:gd name="T60" fmla="*/ 710 w 727"/>
                  <a:gd name="T61" fmla="*/ 218 h 457"/>
                  <a:gd name="T62" fmla="*/ 702 w 727"/>
                  <a:gd name="T63" fmla="*/ 242 h 457"/>
                  <a:gd name="T64" fmla="*/ 691 w 727"/>
                  <a:gd name="T65" fmla="*/ 265 h 457"/>
                  <a:gd name="T66" fmla="*/ 677 w 727"/>
                  <a:gd name="T67" fmla="*/ 288 h 457"/>
                  <a:gd name="T68" fmla="*/ 659 w 727"/>
                  <a:gd name="T69" fmla="*/ 311 h 457"/>
                  <a:gd name="T70" fmla="*/ 640 w 727"/>
                  <a:gd name="T71" fmla="*/ 333 h 457"/>
                  <a:gd name="T72" fmla="*/ 617 w 727"/>
                  <a:gd name="T73" fmla="*/ 354 h 457"/>
                  <a:gd name="T74" fmla="*/ 590 w 727"/>
                  <a:gd name="T75" fmla="*/ 373 h 457"/>
                  <a:gd name="T76" fmla="*/ 560 w 727"/>
                  <a:gd name="T77" fmla="*/ 391 h 457"/>
                  <a:gd name="T78" fmla="*/ 526 w 727"/>
                  <a:gd name="T79" fmla="*/ 408 h 457"/>
                  <a:gd name="T80" fmla="*/ 487 w 727"/>
                  <a:gd name="T81" fmla="*/ 422 h 457"/>
                  <a:gd name="T82" fmla="*/ 444 w 727"/>
                  <a:gd name="T83" fmla="*/ 434 h 457"/>
                  <a:gd name="T84" fmla="*/ 397 w 727"/>
                  <a:gd name="T85" fmla="*/ 444 h 457"/>
                  <a:gd name="T86" fmla="*/ 344 w 727"/>
                  <a:gd name="T87" fmla="*/ 452 h 457"/>
                  <a:gd name="T88" fmla="*/ 286 w 727"/>
                  <a:gd name="T89" fmla="*/ 455 h 457"/>
                  <a:gd name="T90" fmla="*/ 223 w 727"/>
                  <a:gd name="T91" fmla="*/ 457 h 457"/>
                  <a:gd name="T92" fmla="*/ 155 w 727"/>
                  <a:gd name="T93" fmla="*/ 455 h 457"/>
                  <a:gd name="T94" fmla="*/ 80 w 727"/>
                  <a:gd name="T95" fmla="*/ 449 h 457"/>
                  <a:gd name="T96" fmla="*/ 0 w 727"/>
                  <a:gd name="T97" fmla="*/ 440 h 457"/>
                  <a:gd name="T98" fmla="*/ 3 w 727"/>
                  <a:gd name="T99" fmla="*/ 436 h 457"/>
                  <a:gd name="T100" fmla="*/ 12 w 727"/>
                  <a:gd name="T101" fmla="*/ 422 h 457"/>
                  <a:gd name="T102" fmla="*/ 26 w 727"/>
                  <a:gd name="T103" fmla="*/ 401 h 457"/>
                  <a:gd name="T104" fmla="*/ 40 w 727"/>
                  <a:gd name="T105" fmla="*/ 376 h 457"/>
                  <a:gd name="T106" fmla="*/ 54 w 727"/>
                  <a:gd name="T107" fmla="*/ 348 h 457"/>
                  <a:gd name="T108" fmla="*/ 65 w 727"/>
                  <a:gd name="T109" fmla="*/ 319 h 457"/>
                  <a:gd name="T110" fmla="*/ 70 w 727"/>
                  <a:gd name="T111" fmla="*/ 292 h 457"/>
                  <a:gd name="T112" fmla="*/ 69 w 727"/>
                  <a:gd name="T113" fmla="*/ 268 h 45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7"/>
                  <a:gd name="T172" fmla="*/ 0 h 457"/>
                  <a:gd name="T173" fmla="*/ 727 w 727"/>
                  <a:gd name="T174" fmla="*/ 457 h 45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7" h="457">
                    <a:moveTo>
                      <a:pt x="69" y="268"/>
                    </a:moveTo>
                    <a:lnTo>
                      <a:pt x="76" y="270"/>
                    </a:lnTo>
                    <a:lnTo>
                      <a:pt x="96" y="272"/>
                    </a:lnTo>
                    <a:lnTo>
                      <a:pt x="127" y="275"/>
                    </a:lnTo>
                    <a:lnTo>
                      <a:pt x="168" y="278"/>
                    </a:lnTo>
                    <a:lnTo>
                      <a:pt x="215" y="280"/>
                    </a:lnTo>
                    <a:lnTo>
                      <a:pt x="269" y="280"/>
                    </a:lnTo>
                    <a:lnTo>
                      <a:pt x="327" y="278"/>
                    </a:lnTo>
                    <a:lnTo>
                      <a:pt x="385" y="272"/>
                    </a:lnTo>
                    <a:lnTo>
                      <a:pt x="445" y="262"/>
                    </a:lnTo>
                    <a:lnTo>
                      <a:pt x="503" y="245"/>
                    </a:lnTo>
                    <a:lnTo>
                      <a:pt x="557" y="225"/>
                    </a:lnTo>
                    <a:lnTo>
                      <a:pt x="606" y="197"/>
                    </a:lnTo>
                    <a:lnTo>
                      <a:pt x="648" y="161"/>
                    </a:lnTo>
                    <a:lnTo>
                      <a:pt x="681" y="116"/>
                    </a:lnTo>
                    <a:lnTo>
                      <a:pt x="703" y="63"/>
                    </a:lnTo>
                    <a:lnTo>
                      <a:pt x="712" y="0"/>
                    </a:lnTo>
                    <a:lnTo>
                      <a:pt x="712" y="1"/>
                    </a:lnTo>
                    <a:lnTo>
                      <a:pt x="715" y="6"/>
                    </a:lnTo>
                    <a:lnTo>
                      <a:pt x="716" y="14"/>
                    </a:lnTo>
                    <a:lnTo>
                      <a:pt x="718" y="24"/>
                    </a:lnTo>
                    <a:lnTo>
                      <a:pt x="721" y="36"/>
                    </a:lnTo>
                    <a:lnTo>
                      <a:pt x="723" y="51"/>
                    </a:lnTo>
                    <a:lnTo>
                      <a:pt x="725" y="68"/>
                    </a:lnTo>
                    <a:lnTo>
                      <a:pt x="726" y="85"/>
                    </a:lnTo>
                    <a:lnTo>
                      <a:pt x="727" y="105"/>
                    </a:lnTo>
                    <a:lnTo>
                      <a:pt x="726" y="127"/>
                    </a:lnTo>
                    <a:lnTo>
                      <a:pt x="725" y="149"/>
                    </a:lnTo>
                    <a:lnTo>
                      <a:pt x="722" y="171"/>
                    </a:lnTo>
                    <a:lnTo>
                      <a:pt x="717" y="194"/>
                    </a:lnTo>
                    <a:lnTo>
                      <a:pt x="710" y="218"/>
                    </a:lnTo>
                    <a:lnTo>
                      <a:pt x="702" y="242"/>
                    </a:lnTo>
                    <a:lnTo>
                      <a:pt x="691" y="265"/>
                    </a:lnTo>
                    <a:lnTo>
                      <a:pt x="677" y="288"/>
                    </a:lnTo>
                    <a:lnTo>
                      <a:pt x="659" y="311"/>
                    </a:lnTo>
                    <a:lnTo>
                      <a:pt x="640" y="333"/>
                    </a:lnTo>
                    <a:lnTo>
                      <a:pt x="617" y="354"/>
                    </a:lnTo>
                    <a:lnTo>
                      <a:pt x="590" y="373"/>
                    </a:lnTo>
                    <a:lnTo>
                      <a:pt x="560" y="391"/>
                    </a:lnTo>
                    <a:lnTo>
                      <a:pt x="526" y="408"/>
                    </a:lnTo>
                    <a:lnTo>
                      <a:pt x="487" y="422"/>
                    </a:lnTo>
                    <a:lnTo>
                      <a:pt x="444" y="434"/>
                    </a:lnTo>
                    <a:lnTo>
                      <a:pt x="397" y="444"/>
                    </a:lnTo>
                    <a:lnTo>
                      <a:pt x="344" y="452"/>
                    </a:lnTo>
                    <a:lnTo>
                      <a:pt x="286" y="455"/>
                    </a:lnTo>
                    <a:lnTo>
                      <a:pt x="223" y="457"/>
                    </a:lnTo>
                    <a:lnTo>
                      <a:pt x="155" y="455"/>
                    </a:lnTo>
                    <a:lnTo>
                      <a:pt x="80" y="449"/>
                    </a:lnTo>
                    <a:lnTo>
                      <a:pt x="0" y="440"/>
                    </a:lnTo>
                    <a:lnTo>
                      <a:pt x="3" y="436"/>
                    </a:lnTo>
                    <a:lnTo>
                      <a:pt x="12" y="422"/>
                    </a:lnTo>
                    <a:lnTo>
                      <a:pt x="26" y="401"/>
                    </a:lnTo>
                    <a:lnTo>
                      <a:pt x="40" y="376"/>
                    </a:lnTo>
                    <a:lnTo>
                      <a:pt x="54" y="348"/>
                    </a:lnTo>
                    <a:lnTo>
                      <a:pt x="65" y="319"/>
                    </a:lnTo>
                    <a:lnTo>
                      <a:pt x="70" y="292"/>
                    </a:lnTo>
                    <a:lnTo>
                      <a:pt x="69" y="268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1" name="Freeform 52"/>
              <p:cNvSpPr>
                <a:spLocks/>
              </p:cNvSpPr>
              <p:nvPr/>
            </p:nvSpPr>
            <p:spPr bwMode="auto">
              <a:xfrm>
                <a:off x="4414" y="743"/>
                <a:ext cx="217" cy="227"/>
              </a:xfrm>
              <a:custGeom>
                <a:avLst/>
                <a:gdLst>
                  <a:gd name="T0" fmla="*/ 121 w 436"/>
                  <a:gd name="T1" fmla="*/ 0 h 453"/>
                  <a:gd name="T2" fmla="*/ 117 w 436"/>
                  <a:gd name="T3" fmla="*/ 4 h 453"/>
                  <a:gd name="T4" fmla="*/ 106 w 436"/>
                  <a:gd name="T5" fmla="*/ 14 h 453"/>
                  <a:gd name="T6" fmla="*/ 91 w 436"/>
                  <a:gd name="T7" fmla="*/ 30 h 453"/>
                  <a:gd name="T8" fmla="*/ 73 w 436"/>
                  <a:gd name="T9" fmla="*/ 52 h 453"/>
                  <a:gd name="T10" fmla="*/ 54 w 436"/>
                  <a:gd name="T11" fmla="*/ 77 h 453"/>
                  <a:gd name="T12" fmla="*/ 38 w 436"/>
                  <a:gd name="T13" fmla="*/ 107 h 453"/>
                  <a:gd name="T14" fmla="*/ 26 w 436"/>
                  <a:gd name="T15" fmla="*/ 141 h 453"/>
                  <a:gd name="T16" fmla="*/ 19 w 436"/>
                  <a:gd name="T17" fmla="*/ 175 h 453"/>
                  <a:gd name="T18" fmla="*/ 20 w 436"/>
                  <a:gd name="T19" fmla="*/ 212 h 453"/>
                  <a:gd name="T20" fmla="*/ 33 w 436"/>
                  <a:gd name="T21" fmla="*/ 250 h 453"/>
                  <a:gd name="T22" fmla="*/ 56 w 436"/>
                  <a:gd name="T23" fmla="*/ 288 h 453"/>
                  <a:gd name="T24" fmla="*/ 95 w 436"/>
                  <a:gd name="T25" fmla="*/ 325 h 453"/>
                  <a:gd name="T26" fmla="*/ 150 w 436"/>
                  <a:gd name="T27" fmla="*/ 361 h 453"/>
                  <a:gd name="T28" fmla="*/ 224 w 436"/>
                  <a:gd name="T29" fmla="*/ 394 h 453"/>
                  <a:gd name="T30" fmla="*/ 318 w 436"/>
                  <a:gd name="T31" fmla="*/ 425 h 453"/>
                  <a:gd name="T32" fmla="*/ 436 w 436"/>
                  <a:gd name="T33" fmla="*/ 453 h 453"/>
                  <a:gd name="T34" fmla="*/ 428 w 436"/>
                  <a:gd name="T35" fmla="*/ 452 h 453"/>
                  <a:gd name="T36" fmla="*/ 406 w 436"/>
                  <a:gd name="T37" fmla="*/ 449 h 453"/>
                  <a:gd name="T38" fmla="*/ 372 w 436"/>
                  <a:gd name="T39" fmla="*/ 443 h 453"/>
                  <a:gd name="T40" fmla="*/ 330 w 436"/>
                  <a:gd name="T41" fmla="*/ 434 h 453"/>
                  <a:gd name="T42" fmla="*/ 281 w 436"/>
                  <a:gd name="T43" fmla="*/ 421 h 453"/>
                  <a:gd name="T44" fmla="*/ 230 w 436"/>
                  <a:gd name="T45" fmla="*/ 406 h 453"/>
                  <a:gd name="T46" fmla="*/ 178 w 436"/>
                  <a:gd name="T47" fmla="*/ 386 h 453"/>
                  <a:gd name="T48" fmla="*/ 127 w 436"/>
                  <a:gd name="T49" fmla="*/ 363 h 453"/>
                  <a:gd name="T50" fmla="*/ 81 w 436"/>
                  <a:gd name="T51" fmla="*/ 336 h 453"/>
                  <a:gd name="T52" fmla="*/ 43 w 436"/>
                  <a:gd name="T53" fmla="*/ 303 h 453"/>
                  <a:gd name="T54" fmla="*/ 15 w 436"/>
                  <a:gd name="T55" fmla="*/ 266 h 453"/>
                  <a:gd name="T56" fmla="*/ 0 w 436"/>
                  <a:gd name="T57" fmla="*/ 225 h 453"/>
                  <a:gd name="T58" fmla="*/ 0 w 436"/>
                  <a:gd name="T59" fmla="*/ 178 h 453"/>
                  <a:gd name="T60" fmla="*/ 19 w 436"/>
                  <a:gd name="T61" fmla="*/ 125 h 453"/>
                  <a:gd name="T62" fmla="*/ 58 w 436"/>
                  <a:gd name="T63" fmla="*/ 65 h 453"/>
                  <a:gd name="T64" fmla="*/ 121 w 436"/>
                  <a:gd name="T65" fmla="*/ 0 h 4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6"/>
                  <a:gd name="T100" fmla="*/ 0 h 453"/>
                  <a:gd name="T101" fmla="*/ 436 w 436"/>
                  <a:gd name="T102" fmla="*/ 453 h 4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6" h="453">
                    <a:moveTo>
                      <a:pt x="121" y="0"/>
                    </a:moveTo>
                    <a:lnTo>
                      <a:pt x="117" y="4"/>
                    </a:lnTo>
                    <a:lnTo>
                      <a:pt x="106" y="14"/>
                    </a:lnTo>
                    <a:lnTo>
                      <a:pt x="91" y="30"/>
                    </a:lnTo>
                    <a:lnTo>
                      <a:pt x="73" y="52"/>
                    </a:lnTo>
                    <a:lnTo>
                      <a:pt x="54" y="77"/>
                    </a:lnTo>
                    <a:lnTo>
                      <a:pt x="38" y="107"/>
                    </a:lnTo>
                    <a:lnTo>
                      <a:pt x="26" y="141"/>
                    </a:lnTo>
                    <a:lnTo>
                      <a:pt x="19" y="175"/>
                    </a:lnTo>
                    <a:lnTo>
                      <a:pt x="20" y="212"/>
                    </a:lnTo>
                    <a:lnTo>
                      <a:pt x="33" y="250"/>
                    </a:lnTo>
                    <a:lnTo>
                      <a:pt x="56" y="288"/>
                    </a:lnTo>
                    <a:lnTo>
                      <a:pt x="95" y="325"/>
                    </a:lnTo>
                    <a:lnTo>
                      <a:pt x="150" y="361"/>
                    </a:lnTo>
                    <a:lnTo>
                      <a:pt x="224" y="394"/>
                    </a:lnTo>
                    <a:lnTo>
                      <a:pt x="318" y="425"/>
                    </a:lnTo>
                    <a:lnTo>
                      <a:pt x="436" y="453"/>
                    </a:lnTo>
                    <a:lnTo>
                      <a:pt x="428" y="452"/>
                    </a:lnTo>
                    <a:lnTo>
                      <a:pt x="406" y="449"/>
                    </a:lnTo>
                    <a:lnTo>
                      <a:pt x="372" y="443"/>
                    </a:lnTo>
                    <a:lnTo>
                      <a:pt x="330" y="434"/>
                    </a:lnTo>
                    <a:lnTo>
                      <a:pt x="281" y="421"/>
                    </a:lnTo>
                    <a:lnTo>
                      <a:pt x="230" y="406"/>
                    </a:lnTo>
                    <a:lnTo>
                      <a:pt x="178" y="386"/>
                    </a:lnTo>
                    <a:lnTo>
                      <a:pt x="127" y="363"/>
                    </a:lnTo>
                    <a:lnTo>
                      <a:pt x="81" y="336"/>
                    </a:lnTo>
                    <a:lnTo>
                      <a:pt x="43" y="303"/>
                    </a:lnTo>
                    <a:lnTo>
                      <a:pt x="15" y="266"/>
                    </a:lnTo>
                    <a:lnTo>
                      <a:pt x="0" y="225"/>
                    </a:lnTo>
                    <a:lnTo>
                      <a:pt x="0" y="178"/>
                    </a:lnTo>
                    <a:lnTo>
                      <a:pt x="19" y="125"/>
                    </a:lnTo>
                    <a:lnTo>
                      <a:pt x="58" y="65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2" name="Freeform 53"/>
              <p:cNvSpPr>
                <a:spLocks/>
              </p:cNvSpPr>
              <p:nvPr/>
            </p:nvSpPr>
            <p:spPr bwMode="auto">
              <a:xfrm>
                <a:off x="4415" y="924"/>
                <a:ext cx="486" cy="140"/>
              </a:xfrm>
              <a:custGeom>
                <a:avLst/>
                <a:gdLst>
                  <a:gd name="T0" fmla="*/ 1 w 972"/>
                  <a:gd name="T1" fmla="*/ 1 h 280"/>
                  <a:gd name="T2" fmla="*/ 8 w 972"/>
                  <a:gd name="T3" fmla="*/ 13 h 280"/>
                  <a:gd name="T4" fmla="*/ 23 w 972"/>
                  <a:gd name="T5" fmla="*/ 32 h 280"/>
                  <a:gd name="T6" fmla="*/ 45 w 972"/>
                  <a:gd name="T7" fmla="*/ 59 h 280"/>
                  <a:gd name="T8" fmla="*/ 75 w 972"/>
                  <a:gd name="T9" fmla="*/ 90 h 280"/>
                  <a:gd name="T10" fmla="*/ 113 w 972"/>
                  <a:gd name="T11" fmla="*/ 125 h 280"/>
                  <a:gd name="T12" fmla="*/ 158 w 972"/>
                  <a:gd name="T13" fmla="*/ 159 h 280"/>
                  <a:gd name="T14" fmla="*/ 211 w 972"/>
                  <a:gd name="T15" fmla="*/ 194 h 280"/>
                  <a:gd name="T16" fmla="*/ 270 w 972"/>
                  <a:gd name="T17" fmla="*/ 225 h 280"/>
                  <a:gd name="T18" fmla="*/ 338 w 972"/>
                  <a:gd name="T19" fmla="*/ 251 h 280"/>
                  <a:gd name="T20" fmla="*/ 414 w 972"/>
                  <a:gd name="T21" fmla="*/ 270 h 280"/>
                  <a:gd name="T22" fmla="*/ 497 w 972"/>
                  <a:gd name="T23" fmla="*/ 280 h 280"/>
                  <a:gd name="T24" fmla="*/ 589 w 972"/>
                  <a:gd name="T25" fmla="*/ 279 h 280"/>
                  <a:gd name="T26" fmla="*/ 689 w 972"/>
                  <a:gd name="T27" fmla="*/ 264 h 280"/>
                  <a:gd name="T28" fmla="*/ 796 w 972"/>
                  <a:gd name="T29" fmla="*/ 235 h 280"/>
                  <a:gd name="T30" fmla="*/ 911 w 972"/>
                  <a:gd name="T31" fmla="*/ 189 h 280"/>
                  <a:gd name="T32" fmla="*/ 970 w 972"/>
                  <a:gd name="T33" fmla="*/ 160 h 280"/>
                  <a:gd name="T34" fmla="*/ 957 w 972"/>
                  <a:gd name="T35" fmla="*/ 165 h 280"/>
                  <a:gd name="T36" fmla="*/ 932 w 972"/>
                  <a:gd name="T37" fmla="*/ 175 h 280"/>
                  <a:gd name="T38" fmla="*/ 895 w 972"/>
                  <a:gd name="T39" fmla="*/ 188 h 280"/>
                  <a:gd name="T40" fmla="*/ 849 w 972"/>
                  <a:gd name="T41" fmla="*/ 202 h 280"/>
                  <a:gd name="T42" fmla="*/ 793 w 972"/>
                  <a:gd name="T43" fmla="*/ 214 h 280"/>
                  <a:gd name="T44" fmla="*/ 731 w 972"/>
                  <a:gd name="T45" fmla="*/ 227 h 280"/>
                  <a:gd name="T46" fmla="*/ 662 w 972"/>
                  <a:gd name="T47" fmla="*/ 236 h 280"/>
                  <a:gd name="T48" fmla="*/ 588 w 972"/>
                  <a:gd name="T49" fmla="*/ 241 h 280"/>
                  <a:gd name="T50" fmla="*/ 511 w 972"/>
                  <a:gd name="T51" fmla="*/ 241 h 280"/>
                  <a:gd name="T52" fmla="*/ 432 w 972"/>
                  <a:gd name="T53" fmla="*/ 233 h 280"/>
                  <a:gd name="T54" fmla="*/ 350 w 972"/>
                  <a:gd name="T55" fmla="*/ 217 h 280"/>
                  <a:gd name="T56" fmla="*/ 268 w 972"/>
                  <a:gd name="T57" fmla="*/ 190 h 280"/>
                  <a:gd name="T58" fmla="*/ 188 w 972"/>
                  <a:gd name="T59" fmla="*/ 153 h 280"/>
                  <a:gd name="T60" fmla="*/ 110 w 972"/>
                  <a:gd name="T61" fmla="*/ 103 h 280"/>
                  <a:gd name="T62" fmla="*/ 35 w 972"/>
                  <a:gd name="T63" fmla="*/ 38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72"/>
                  <a:gd name="T97" fmla="*/ 0 h 280"/>
                  <a:gd name="T98" fmla="*/ 972 w 972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72" h="280">
                    <a:moveTo>
                      <a:pt x="0" y="0"/>
                    </a:moveTo>
                    <a:lnTo>
                      <a:pt x="1" y="1"/>
                    </a:lnTo>
                    <a:lnTo>
                      <a:pt x="3" y="6"/>
                    </a:lnTo>
                    <a:lnTo>
                      <a:pt x="8" y="13"/>
                    </a:lnTo>
                    <a:lnTo>
                      <a:pt x="15" y="21"/>
                    </a:lnTo>
                    <a:lnTo>
                      <a:pt x="23" y="32"/>
                    </a:lnTo>
                    <a:lnTo>
                      <a:pt x="33" y="45"/>
                    </a:lnTo>
                    <a:lnTo>
                      <a:pt x="45" y="59"/>
                    </a:lnTo>
                    <a:lnTo>
                      <a:pt x="60" y="74"/>
                    </a:lnTo>
                    <a:lnTo>
                      <a:pt x="75" y="90"/>
                    </a:lnTo>
                    <a:lnTo>
                      <a:pt x="93" y="107"/>
                    </a:lnTo>
                    <a:lnTo>
                      <a:pt x="113" y="125"/>
                    </a:lnTo>
                    <a:lnTo>
                      <a:pt x="133" y="142"/>
                    </a:lnTo>
                    <a:lnTo>
                      <a:pt x="158" y="159"/>
                    </a:lnTo>
                    <a:lnTo>
                      <a:pt x="183" y="176"/>
                    </a:lnTo>
                    <a:lnTo>
                      <a:pt x="211" y="194"/>
                    </a:lnTo>
                    <a:lnTo>
                      <a:pt x="239" y="210"/>
                    </a:lnTo>
                    <a:lnTo>
                      <a:pt x="270" y="225"/>
                    </a:lnTo>
                    <a:lnTo>
                      <a:pt x="304" y="239"/>
                    </a:lnTo>
                    <a:lnTo>
                      <a:pt x="338" y="251"/>
                    </a:lnTo>
                    <a:lnTo>
                      <a:pt x="375" y="262"/>
                    </a:lnTo>
                    <a:lnTo>
                      <a:pt x="414" y="270"/>
                    </a:lnTo>
                    <a:lnTo>
                      <a:pt x="455" y="275"/>
                    </a:lnTo>
                    <a:lnTo>
                      <a:pt x="497" y="280"/>
                    </a:lnTo>
                    <a:lnTo>
                      <a:pt x="542" y="280"/>
                    </a:lnTo>
                    <a:lnTo>
                      <a:pt x="589" y="279"/>
                    </a:lnTo>
                    <a:lnTo>
                      <a:pt x="638" y="273"/>
                    </a:lnTo>
                    <a:lnTo>
                      <a:pt x="689" y="264"/>
                    </a:lnTo>
                    <a:lnTo>
                      <a:pt x="741" y="251"/>
                    </a:lnTo>
                    <a:lnTo>
                      <a:pt x="796" y="235"/>
                    </a:lnTo>
                    <a:lnTo>
                      <a:pt x="852" y="214"/>
                    </a:lnTo>
                    <a:lnTo>
                      <a:pt x="911" y="189"/>
                    </a:lnTo>
                    <a:lnTo>
                      <a:pt x="972" y="159"/>
                    </a:lnTo>
                    <a:lnTo>
                      <a:pt x="970" y="160"/>
                    </a:lnTo>
                    <a:lnTo>
                      <a:pt x="965" y="163"/>
                    </a:lnTo>
                    <a:lnTo>
                      <a:pt x="957" y="165"/>
                    </a:lnTo>
                    <a:lnTo>
                      <a:pt x="945" y="169"/>
                    </a:lnTo>
                    <a:lnTo>
                      <a:pt x="932" y="175"/>
                    </a:lnTo>
                    <a:lnTo>
                      <a:pt x="914" y="181"/>
                    </a:lnTo>
                    <a:lnTo>
                      <a:pt x="895" y="188"/>
                    </a:lnTo>
                    <a:lnTo>
                      <a:pt x="873" y="194"/>
                    </a:lnTo>
                    <a:lnTo>
                      <a:pt x="849" y="202"/>
                    </a:lnTo>
                    <a:lnTo>
                      <a:pt x="822" y="209"/>
                    </a:lnTo>
                    <a:lnTo>
                      <a:pt x="793" y="214"/>
                    </a:lnTo>
                    <a:lnTo>
                      <a:pt x="762" y="221"/>
                    </a:lnTo>
                    <a:lnTo>
                      <a:pt x="731" y="227"/>
                    </a:lnTo>
                    <a:lnTo>
                      <a:pt x="697" y="232"/>
                    </a:lnTo>
                    <a:lnTo>
                      <a:pt x="662" y="236"/>
                    </a:lnTo>
                    <a:lnTo>
                      <a:pt x="626" y="240"/>
                    </a:lnTo>
                    <a:lnTo>
                      <a:pt x="588" y="241"/>
                    </a:lnTo>
                    <a:lnTo>
                      <a:pt x="550" y="242"/>
                    </a:lnTo>
                    <a:lnTo>
                      <a:pt x="511" y="241"/>
                    </a:lnTo>
                    <a:lnTo>
                      <a:pt x="471" y="237"/>
                    </a:lnTo>
                    <a:lnTo>
                      <a:pt x="432" y="233"/>
                    </a:lnTo>
                    <a:lnTo>
                      <a:pt x="390" y="226"/>
                    </a:lnTo>
                    <a:lnTo>
                      <a:pt x="350" y="217"/>
                    </a:lnTo>
                    <a:lnTo>
                      <a:pt x="310" y="205"/>
                    </a:lnTo>
                    <a:lnTo>
                      <a:pt x="268" y="190"/>
                    </a:lnTo>
                    <a:lnTo>
                      <a:pt x="228" y="173"/>
                    </a:lnTo>
                    <a:lnTo>
                      <a:pt x="188" y="153"/>
                    </a:lnTo>
                    <a:lnTo>
                      <a:pt x="148" y="129"/>
                    </a:lnTo>
                    <a:lnTo>
                      <a:pt x="110" y="103"/>
                    </a:lnTo>
                    <a:lnTo>
                      <a:pt x="72" y="73"/>
                    </a:lnTo>
                    <a:lnTo>
                      <a:pt x="35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3" name="Freeform 54"/>
              <p:cNvSpPr>
                <a:spLocks/>
              </p:cNvSpPr>
              <p:nvPr/>
            </p:nvSpPr>
            <p:spPr bwMode="auto">
              <a:xfrm>
                <a:off x="4588" y="710"/>
                <a:ext cx="187" cy="234"/>
              </a:xfrm>
              <a:custGeom>
                <a:avLst/>
                <a:gdLst>
                  <a:gd name="T0" fmla="*/ 376 w 376"/>
                  <a:gd name="T1" fmla="*/ 468 h 468"/>
                  <a:gd name="T2" fmla="*/ 374 w 376"/>
                  <a:gd name="T3" fmla="*/ 464 h 468"/>
                  <a:gd name="T4" fmla="*/ 372 w 376"/>
                  <a:gd name="T5" fmla="*/ 452 h 468"/>
                  <a:gd name="T6" fmla="*/ 366 w 376"/>
                  <a:gd name="T7" fmla="*/ 433 h 468"/>
                  <a:gd name="T8" fmla="*/ 359 w 376"/>
                  <a:gd name="T9" fmla="*/ 407 h 468"/>
                  <a:gd name="T10" fmla="*/ 349 w 376"/>
                  <a:gd name="T11" fmla="*/ 377 h 468"/>
                  <a:gd name="T12" fmla="*/ 336 w 376"/>
                  <a:gd name="T13" fmla="*/ 343 h 468"/>
                  <a:gd name="T14" fmla="*/ 320 w 376"/>
                  <a:gd name="T15" fmla="*/ 306 h 468"/>
                  <a:gd name="T16" fmla="*/ 301 w 376"/>
                  <a:gd name="T17" fmla="*/ 267 h 468"/>
                  <a:gd name="T18" fmla="*/ 278 w 376"/>
                  <a:gd name="T19" fmla="*/ 226 h 468"/>
                  <a:gd name="T20" fmla="*/ 251 w 376"/>
                  <a:gd name="T21" fmla="*/ 186 h 468"/>
                  <a:gd name="T22" fmla="*/ 221 w 376"/>
                  <a:gd name="T23" fmla="*/ 147 h 468"/>
                  <a:gd name="T24" fmla="*/ 186 w 376"/>
                  <a:gd name="T25" fmla="*/ 110 h 468"/>
                  <a:gd name="T26" fmla="*/ 146 w 376"/>
                  <a:gd name="T27" fmla="*/ 75 h 468"/>
                  <a:gd name="T28" fmla="*/ 103 w 376"/>
                  <a:gd name="T29" fmla="*/ 45 h 468"/>
                  <a:gd name="T30" fmla="*/ 54 w 376"/>
                  <a:gd name="T31" fmla="*/ 20 h 468"/>
                  <a:gd name="T32" fmla="*/ 0 w 376"/>
                  <a:gd name="T33" fmla="*/ 0 h 468"/>
                  <a:gd name="T34" fmla="*/ 4 w 376"/>
                  <a:gd name="T35" fmla="*/ 0 h 468"/>
                  <a:gd name="T36" fmla="*/ 15 w 376"/>
                  <a:gd name="T37" fmla="*/ 3 h 468"/>
                  <a:gd name="T38" fmla="*/ 31 w 376"/>
                  <a:gd name="T39" fmla="*/ 6 h 468"/>
                  <a:gd name="T40" fmla="*/ 53 w 376"/>
                  <a:gd name="T41" fmla="*/ 13 h 468"/>
                  <a:gd name="T42" fmla="*/ 80 w 376"/>
                  <a:gd name="T43" fmla="*/ 22 h 468"/>
                  <a:gd name="T44" fmla="*/ 108 w 376"/>
                  <a:gd name="T45" fmla="*/ 35 h 468"/>
                  <a:gd name="T46" fmla="*/ 140 w 376"/>
                  <a:gd name="T47" fmla="*/ 51 h 468"/>
                  <a:gd name="T48" fmla="*/ 173 w 376"/>
                  <a:gd name="T49" fmla="*/ 73 h 468"/>
                  <a:gd name="T50" fmla="*/ 206 w 376"/>
                  <a:gd name="T51" fmla="*/ 100 h 468"/>
                  <a:gd name="T52" fmla="*/ 239 w 376"/>
                  <a:gd name="T53" fmla="*/ 131 h 468"/>
                  <a:gd name="T54" fmla="*/ 271 w 376"/>
                  <a:gd name="T55" fmla="*/ 169 h 468"/>
                  <a:gd name="T56" fmla="*/ 300 w 376"/>
                  <a:gd name="T57" fmla="*/ 214 h 468"/>
                  <a:gd name="T58" fmla="*/ 326 w 376"/>
                  <a:gd name="T59" fmla="*/ 265 h 468"/>
                  <a:gd name="T60" fmla="*/ 348 w 376"/>
                  <a:gd name="T61" fmla="*/ 324 h 468"/>
                  <a:gd name="T62" fmla="*/ 365 w 376"/>
                  <a:gd name="T63" fmla="*/ 392 h 468"/>
                  <a:gd name="T64" fmla="*/ 376 w 376"/>
                  <a:gd name="T65" fmla="*/ 468 h 4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6"/>
                  <a:gd name="T100" fmla="*/ 0 h 468"/>
                  <a:gd name="T101" fmla="*/ 376 w 376"/>
                  <a:gd name="T102" fmla="*/ 468 h 4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6" h="468">
                    <a:moveTo>
                      <a:pt x="376" y="468"/>
                    </a:moveTo>
                    <a:lnTo>
                      <a:pt x="374" y="464"/>
                    </a:lnTo>
                    <a:lnTo>
                      <a:pt x="372" y="452"/>
                    </a:lnTo>
                    <a:lnTo>
                      <a:pt x="366" y="433"/>
                    </a:lnTo>
                    <a:lnTo>
                      <a:pt x="359" y="407"/>
                    </a:lnTo>
                    <a:lnTo>
                      <a:pt x="349" y="377"/>
                    </a:lnTo>
                    <a:lnTo>
                      <a:pt x="336" y="343"/>
                    </a:lnTo>
                    <a:lnTo>
                      <a:pt x="320" y="306"/>
                    </a:lnTo>
                    <a:lnTo>
                      <a:pt x="301" y="267"/>
                    </a:lnTo>
                    <a:lnTo>
                      <a:pt x="278" y="226"/>
                    </a:lnTo>
                    <a:lnTo>
                      <a:pt x="251" y="186"/>
                    </a:lnTo>
                    <a:lnTo>
                      <a:pt x="221" y="147"/>
                    </a:lnTo>
                    <a:lnTo>
                      <a:pt x="186" y="110"/>
                    </a:lnTo>
                    <a:lnTo>
                      <a:pt x="146" y="75"/>
                    </a:lnTo>
                    <a:lnTo>
                      <a:pt x="103" y="45"/>
                    </a:lnTo>
                    <a:lnTo>
                      <a:pt x="54" y="2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1" y="6"/>
                    </a:lnTo>
                    <a:lnTo>
                      <a:pt x="53" y="13"/>
                    </a:lnTo>
                    <a:lnTo>
                      <a:pt x="80" y="22"/>
                    </a:lnTo>
                    <a:lnTo>
                      <a:pt x="108" y="35"/>
                    </a:lnTo>
                    <a:lnTo>
                      <a:pt x="140" y="51"/>
                    </a:lnTo>
                    <a:lnTo>
                      <a:pt x="173" y="73"/>
                    </a:lnTo>
                    <a:lnTo>
                      <a:pt x="206" y="100"/>
                    </a:lnTo>
                    <a:lnTo>
                      <a:pt x="239" y="131"/>
                    </a:lnTo>
                    <a:lnTo>
                      <a:pt x="271" y="169"/>
                    </a:lnTo>
                    <a:lnTo>
                      <a:pt x="300" y="214"/>
                    </a:lnTo>
                    <a:lnTo>
                      <a:pt x="326" y="265"/>
                    </a:lnTo>
                    <a:lnTo>
                      <a:pt x="348" y="324"/>
                    </a:lnTo>
                    <a:lnTo>
                      <a:pt x="365" y="392"/>
                    </a:lnTo>
                    <a:lnTo>
                      <a:pt x="376" y="4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4" name="Freeform 55"/>
              <p:cNvSpPr>
                <a:spLocks/>
              </p:cNvSpPr>
              <p:nvPr/>
            </p:nvSpPr>
            <p:spPr bwMode="auto">
              <a:xfrm>
                <a:off x="4513" y="683"/>
                <a:ext cx="402" cy="104"/>
              </a:xfrm>
              <a:custGeom>
                <a:avLst/>
                <a:gdLst>
                  <a:gd name="T0" fmla="*/ 2 w 804"/>
                  <a:gd name="T1" fmla="*/ 66 h 208"/>
                  <a:gd name="T2" fmla="*/ 12 w 804"/>
                  <a:gd name="T3" fmla="*/ 63 h 208"/>
                  <a:gd name="T4" fmla="*/ 32 w 804"/>
                  <a:gd name="T5" fmla="*/ 55 h 208"/>
                  <a:gd name="T6" fmla="*/ 60 w 804"/>
                  <a:gd name="T7" fmla="*/ 44 h 208"/>
                  <a:gd name="T8" fmla="*/ 97 w 804"/>
                  <a:gd name="T9" fmla="*/ 33 h 208"/>
                  <a:gd name="T10" fmla="*/ 141 w 804"/>
                  <a:gd name="T11" fmla="*/ 22 h 208"/>
                  <a:gd name="T12" fmla="*/ 190 w 804"/>
                  <a:gd name="T13" fmla="*/ 12 h 208"/>
                  <a:gd name="T14" fmla="*/ 245 w 804"/>
                  <a:gd name="T15" fmla="*/ 5 h 208"/>
                  <a:gd name="T16" fmla="*/ 304 w 804"/>
                  <a:gd name="T17" fmla="*/ 0 h 208"/>
                  <a:gd name="T18" fmla="*/ 367 w 804"/>
                  <a:gd name="T19" fmla="*/ 2 h 208"/>
                  <a:gd name="T20" fmla="*/ 432 w 804"/>
                  <a:gd name="T21" fmla="*/ 10 h 208"/>
                  <a:gd name="T22" fmla="*/ 500 w 804"/>
                  <a:gd name="T23" fmla="*/ 23 h 208"/>
                  <a:gd name="T24" fmla="*/ 568 w 804"/>
                  <a:gd name="T25" fmla="*/ 47 h 208"/>
                  <a:gd name="T26" fmla="*/ 637 w 804"/>
                  <a:gd name="T27" fmla="*/ 79 h 208"/>
                  <a:gd name="T28" fmla="*/ 705 w 804"/>
                  <a:gd name="T29" fmla="*/ 121 h 208"/>
                  <a:gd name="T30" fmla="*/ 772 w 804"/>
                  <a:gd name="T31" fmla="*/ 176 h 208"/>
                  <a:gd name="T32" fmla="*/ 803 w 804"/>
                  <a:gd name="T33" fmla="*/ 207 h 208"/>
                  <a:gd name="T34" fmla="*/ 796 w 804"/>
                  <a:gd name="T35" fmla="*/ 200 h 208"/>
                  <a:gd name="T36" fmla="*/ 782 w 804"/>
                  <a:gd name="T37" fmla="*/ 188 h 208"/>
                  <a:gd name="T38" fmla="*/ 762 w 804"/>
                  <a:gd name="T39" fmla="*/ 172 h 208"/>
                  <a:gd name="T40" fmla="*/ 734 w 804"/>
                  <a:gd name="T41" fmla="*/ 151 h 208"/>
                  <a:gd name="T42" fmla="*/ 701 w 804"/>
                  <a:gd name="T43" fmla="*/ 129 h 208"/>
                  <a:gd name="T44" fmla="*/ 660 w 804"/>
                  <a:gd name="T45" fmla="*/ 108 h 208"/>
                  <a:gd name="T46" fmla="*/ 614 w 804"/>
                  <a:gd name="T47" fmla="*/ 85 h 208"/>
                  <a:gd name="T48" fmla="*/ 562 w 804"/>
                  <a:gd name="T49" fmla="*/ 64 h 208"/>
                  <a:gd name="T50" fmla="*/ 505 w 804"/>
                  <a:gd name="T51" fmla="*/ 45 h 208"/>
                  <a:gd name="T52" fmla="*/ 442 w 804"/>
                  <a:gd name="T53" fmla="*/ 30 h 208"/>
                  <a:gd name="T54" fmla="*/ 372 w 804"/>
                  <a:gd name="T55" fmla="*/ 20 h 208"/>
                  <a:gd name="T56" fmla="*/ 299 w 804"/>
                  <a:gd name="T57" fmla="*/ 17 h 208"/>
                  <a:gd name="T58" fmla="*/ 219 w 804"/>
                  <a:gd name="T59" fmla="*/ 20 h 208"/>
                  <a:gd name="T60" fmla="*/ 135 w 804"/>
                  <a:gd name="T61" fmla="*/ 32 h 208"/>
                  <a:gd name="T62" fmla="*/ 46 w 804"/>
                  <a:gd name="T63" fmla="*/ 52 h 20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04"/>
                  <a:gd name="T97" fmla="*/ 0 h 208"/>
                  <a:gd name="T98" fmla="*/ 804 w 804"/>
                  <a:gd name="T99" fmla="*/ 208 h 20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04" h="208">
                    <a:moveTo>
                      <a:pt x="0" y="67"/>
                    </a:moveTo>
                    <a:lnTo>
                      <a:pt x="2" y="66"/>
                    </a:lnTo>
                    <a:lnTo>
                      <a:pt x="6" y="65"/>
                    </a:lnTo>
                    <a:lnTo>
                      <a:pt x="12" y="63"/>
                    </a:lnTo>
                    <a:lnTo>
                      <a:pt x="21" y="58"/>
                    </a:lnTo>
                    <a:lnTo>
                      <a:pt x="32" y="55"/>
                    </a:lnTo>
                    <a:lnTo>
                      <a:pt x="45" y="49"/>
                    </a:lnTo>
                    <a:lnTo>
                      <a:pt x="60" y="44"/>
                    </a:lnTo>
                    <a:lnTo>
                      <a:pt x="78" y="38"/>
                    </a:lnTo>
                    <a:lnTo>
                      <a:pt x="97" y="33"/>
                    </a:lnTo>
                    <a:lnTo>
                      <a:pt x="118" y="27"/>
                    </a:lnTo>
                    <a:lnTo>
                      <a:pt x="141" y="22"/>
                    </a:lnTo>
                    <a:lnTo>
                      <a:pt x="165" y="17"/>
                    </a:lnTo>
                    <a:lnTo>
                      <a:pt x="190" y="12"/>
                    </a:lnTo>
                    <a:lnTo>
                      <a:pt x="217" y="9"/>
                    </a:lnTo>
                    <a:lnTo>
                      <a:pt x="245" y="5"/>
                    </a:lnTo>
                    <a:lnTo>
                      <a:pt x="275" y="3"/>
                    </a:lnTo>
                    <a:lnTo>
                      <a:pt x="304" y="0"/>
                    </a:lnTo>
                    <a:lnTo>
                      <a:pt x="336" y="0"/>
                    </a:lnTo>
                    <a:lnTo>
                      <a:pt x="367" y="2"/>
                    </a:lnTo>
                    <a:lnTo>
                      <a:pt x="400" y="5"/>
                    </a:lnTo>
                    <a:lnTo>
                      <a:pt x="432" y="10"/>
                    </a:lnTo>
                    <a:lnTo>
                      <a:pt x="467" y="15"/>
                    </a:lnTo>
                    <a:lnTo>
                      <a:pt x="500" y="23"/>
                    </a:lnTo>
                    <a:lnTo>
                      <a:pt x="535" y="34"/>
                    </a:lnTo>
                    <a:lnTo>
                      <a:pt x="568" y="47"/>
                    </a:lnTo>
                    <a:lnTo>
                      <a:pt x="603" y="62"/>
                    </a:lnTo>
                    <a:lnTo>
                      <a:pt x="637" y="79"/>
                    </a:lnTo>
                    <a:lnTo>
                      <a:pt x="672" y="98"/>
                    </a:lnTo>
                    <a:lnTo>
                      <a:pt x="705" y="121"/>
                    </a:lnTo>
                    <a:lnTo>
                      <a:pt x="739" y="147"/>
                    </a:lnTo>
                    <a:lnTo>
                      <a:pt x="772" y="176"/>
                    </a:lnTo>
                    <a:lnTo>
                      <a:pt x="804" y="208"/>
                    </a:lnTo>
                    <a:lnTo>
                      <a:pt x="803" y="207"/>
                    </a:lnTo>
                    <a:lnTo>
                      <a:pt x="801" y="204"/>
                    </a:lnTo>
                    <a:lnTo>
                      <a:pt x="796" y="200"/>
                    </a:lnTo>
                    <a:lnTo>
                      <a:pt x="791" y="195"/>
                    </a:lnTo>
                    <a:lnTo>
                      <a:pt x="782" y="188"/>
                    </a:lnTo>
                    <a:lnTo>
                      <a:pt x="773" y="180"/>
                    </a:lnTo>
                    <a:lnTo>
                      <a:pt x="762" y="172"/>
                    </a:lnTo>
                    <a:lnTo>
                      <a:pt x="749" y="162"/>
                    </a:lnTo>
                    <a:lnTo>
                      <a:pt x="734" y="151"/>
                    </a:lnTo>
                    <a:lnTo>
                      <a:pt x="718" y="141"/>
                    </a:lnTo>
                    <a:lnTo>
                      <a:pt x="701" y="129"/>
                    </a:lnTo>
                    <a:lnTo>
                      <a:pt x="681" y="119"/>
                    </a:lnTo>
                    <a:lnTo>
                      <a:pt x="660" y="108"/>
                    </a:lnTo>
                    <a:lnTo>
                      <a:pt x="638" y="96"/>
                    </a:lnTo>
                    <a:lnTo>
                      <a:pt x="614" y="85"/>
                    </a:lnTo>
                    <a:lnTo>
                      <a:pt x="589" y="74"/>
                    </a:lnTo>
                    <a:lnTo>
                      <a:pt x="562" y="64"/>
                    </a:lnTo>
                    <a:lnTo>
                      <a:pt x="534" y="55"/>
                    </a:lnTo>
                    <a:lnTo>
                      <a:pt x="505" y="45"/>
                    </a:lnTo>
                    <a:lnTo>
                      <a:pt x="474" y="37"/>
                    </a:lnTo>
                    <a:lnTo>
                      <a:pt x="442" y="30"/>
                    </a:lnTo>
                    <a:lnTo>
                      <a:pt x="407" y="25"/>
                    </a:lnTo>
                    <a:lnTo>
                      <a:pt x="372" y="20"/>
                    </a:lnTo>
                    <a:lnTo>
                      <a:pt x="336" y="18"/>
                    </a:lnTo>
                    <a:lnTo>
                      <a:pt x="299" y="17"/>
                    </a:lnTo>
                    <a:lnTo>
                      <a:pt x="260" y="18"/>
                    </a:lnTo>
                    <a:lnTo>
                      <a:pt x="219" y="20"/>
                    </a:lnTo>
                    <a:lnTo>
                      <a:pt x="178" y="25"/>
                    </a:lnTo>
                    <a:lnTo>
                      <a:pt x="135" y="32"/>
                    </a:lnTo>
                    <a:lnTo>
                      <a:pt x="91" y="41"/>
                    </a:lnTo>
                    <a:lnTo>
                      <a:pt x="46" y="5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5" name="Freeform 56"/>
              <p:cNvSpPr>
                <a:spLocks/>
              </p:cNvSpPr>
              <p:nvPr/>
            </p:nvSpPr>
            <p:spPr bwMode="auto">
              <a:xfrm>
                <a:off x="4920" y="815"/>
                <a:ext cx="23" cy="146"/>
              </a:xfrm>
              <a:custGeom>
                <a:avLst/>
                <a:gdLst>
                  <a:gd name="T0" fmla="*/ 0 w 47"/>
                  <a:gd name="T1" fmla="*/ 292 h 292"/>
                  <a:gd name="T2" fmla="*/ 3 w 47"/>
                  <a:gd name="T3" fmla="*/ 286 h 292"/>
                  <a:gd name="T4" fmla="*/ 11 w 47"/>
                  <a:gd name="T5" fmla="*/ 268 h 292"/>
                  <a:gd name="T6" fmla="*/ 23 w 47"/>
                  <a:gd name="T7" fmla="*/ 239 h 292"/>
                  <a:gd name="T8" fmla="*/ 34 w 47"/>
                  <a:gd name="T9" fmla="*/ 203 h 292"/>
                  <a:gd name="T10" fmla="*/ 43 w 47"/>
                  <a:gd name="T11" fmla="*/ 159 h 292"/>
                  <a:gd name="T12" fmla="*/ 47 w 47"/>
                  <a:gd name="T13" fmla="*/ 110 h 292"/>
                  <a:gd name="T14" fmla="*/ 43 w 47"/>
                  <a:gd name="T15" fmla="*/ 56 h 292"/>
                  <a:gd name="T16" fmla="*/ 31 w 47"/>
                  <a:gd name="T17" fmla="*/ 0 h 292"/>
                  <a:gd name="T18" fmla="*/ 31 w 47"/>
                  <a:gd name="T19" fmla="*/ 10 h 292"/>
                  <a:gd name="T20" fmla="*/ 32 w 47"/>
                  <a:gd name="T21" fmla="*/ 34 h 292"/>
                  <a:gd name="T22" fmla="*/ 31 w 47"/>
                  <a:gd name="T23" fmla="*/ 71 h 292"/>
                  <a:gd name="T24" fmla="*/ 30 w 47"/>
                  <a:gd name="T25" fmla="*/ 114 h 292"/>
                  <a:gd name="T26" fmla="*/ 26 w 47"/>
                  <a:gd name="T27" fmla="*/ 162 h 292"/>
                  <a:gd name="T28" fmla="*/ 22 w 47"/>
                  <a:gd name="T29" fmla="*/ 210 h 292"/>
                  <a:gd name="T30" fmla="*/ 12 w 47"/>
                  <a:gd name="T31" fmla="*/ 255 h 292"/>
                  <a:gd name="T32" fmla="*/ 0 w 47"/>
                  <a:gd name="T33" fmla="*/ 292 h 2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292"/>
                  <a:gd name="T53" fmla="*/ 47 w 47"/>
                  <a:gd name="T54" fmla="*/ 292 h 2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292">
                    <a:moveTo>
                      <a:pt x="0" y="292"/>
                    </a:moveTo>
                    <a:lnTo>
                      <a:pt x="3" y="286"/>
                    </a:lnTo>
                    <a:lnTo>
                      <a:pt x="11" y="268"/>
                    </a:lnTo>
                    <a:lnTo>
                      <a:pt x="23" y="239"/>
                    </a:lnTo>
                    <a:lnTo>
                      <a:pt x="34" y="203"/>
                    </a:lnTo>
                    <a:lnTo>
                      <a:pt x="43" y="159"/>
                    </a:lnTo>
                    <a:lnTo>
                      <a:pt x="47" y="110"/>
                    </a:lnTo>
                    <a:lnTo>
                      <a:pt x="43" y="56"/>
                    </a:lnTo>
                    <a:lnTo>
                      <a:pt x="31" y="0"/>
                    </a:lnTo>
                    <a:lnTo>
                      <a:pt x="31" y="10"/>
                    </a:lnTo>
                    <a:lnTo>
                      <a:pt x="32" y="34"/>
                    </a:lnTo>
                    <a:lnTo>
                      <a:pt x="31" y="71"/>
                    </a:lnTo>
                    <a:lnTo>
                      <a:pt x="30" y="114"/>
                    </a:lnTo>
                    <a:lnTo>
                      <a:pt x="26" y="162"/>
                    </a:lnTo>
                    <a:lnTo>
                      <a:pt x="22" y="210"/>
                    </a:lnTo>
                    <a:lnTo>
                      <a:pt x="12" y="25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6" name="Freeform 57"/>
              <p:cNvSpPr>
                <a:spLocks/>
              </p:cNvSpPr>
              <p:nvPr/>
            </p:nvSpPr>
            <p:spPr bwMode="auto">
              <a:xfrm>
                <a:off x="4646" y="716"/>
                <a:ext cx="164" cy="202"/>
              </a:xfrm>
              <a:custGeom>
                <a:avLst/>
                <a:gdLst>
                  <a:gd name="T0" fmla="*/ 329 w 329"/>
                  <a:gd name="T1" fmla="*/ 405 h 405"/>
                  <a:gd name="T2" fmla="*/ 329 w 329"/>
                  <a:gd name="T3" fmla="*/ 401 h 405"/>
                  <a:gd name="T4" fmla="*/ 328 w 329"/>
                  <a:gd name="T5" fmla="*/ 392 h 405"/>
                  <a:gd name="T6" fmla="*/ 325 w 329"/>
                  <a:gd name="T7" fmla="*/ 377 h 405"/>
                  <a:gd name="T8" fmla="*/ 322 w 329"/>
                  <a:gd name="T9" fmla="*/ 357 h 405"/>
                  <a:gd name="T10" fmla="*/ 316 w 329"/>
                  <a:gd name="T11" fmla="*/ 333 h 405"/>
                  <a:gd name="T12" fmla="*/ 308 w 329"/>
                  <a:gd name="T13" fmla="*/ 307 h 405"/>
                  <a:gd name="T14" fmla="*/ 298 w 329"/>
                  <a:gd name="T15" fmla="*/ 277 h 405"/>
                  <a:gd name="T16" fmla="*/ 283 w 329"/>
                  <a:gd name="T17" fmla="*/ 244 h 405"/>
                  <a:gd name="T18" fmla="*/ 265 w 329"/>
                  <a:gd name="T19" fmla="*/ 211 h 405"/>
                  <a:gd name="T20" fmla="*/ 243 w 329"/>
                  <a:gd name="T21" fmla="*/ 178 h 405"/>
                  <a:gd name="T22" fmla="*/ 217 w 329"/>
                  <a:gd name="T23" fmla="*/ 143 h 405"/>
                  <a:gd name="T24" fmla="*/ 185 w 329"/>
                  <a:gd name="T25" fmla="*/ 111 h 405"/>
                  <a:gd name="T26" fmla="*/ 148 w 329"/>
                  <a:gd name="T27" fmla="*/ 78 h 405"/>
                  <a:gd name="T28" fmla="*/ 105 w 329"/>
                  <a:gd name="T29" fmla="*/ 50 h 405"/>
                  <a:gd name="T30" fmla="*/ 56 w 329"/>
                  <a:gd name="T31" fmla="*/ 23 h 405"/>
                  <a:gd name="T32" fmla="*/ 0 w 329"/>
                  <a:gd name="T33" fmla="*/ 0 h 405"/>
                  <a:gd name="T34" fmla="*/ 4 w 329"/>
                  <a:gd name="T35" fmla="*/ 1 h 405"/>
                  <a:gd name="T36" fmla="*/ 13 w 329"/>
                  <a:gd name="T37" fmla="*/ 2 h 405"/>
                  <a:gd name="T38" fmla="*/ 28 w 329"/>
                  <a:gd name="T39" fmla="*/ 7 h 405"/>
                  <a:gd name="T40" fmla="*/ 48 w 329"/>
                  <a:gd name="T41" fmla="*/ 13 h 405"/>
                  <a:gd name="T42" fmla="*/ 72 w 329"/>
                  <a:gd name="T43" fmla="*/ 21 h 405"/>
                  <a:gd name="T44" fmla="*/ 97 w 329"/>
                  <a:gd name="T45" fmla="*/ 34 h 405"/>
                  <a:gd name="T46" fmla="*/ 126 w 329"/>
                  <a:gd name="T47" fmla="*/ 49 h 405"/>
                  <a:gd name="T48" fmla="*/ 155 w 329"/>
                  <a:gd name="T49" fmla="*/ 67 h 405"/>
                  <a:gd name="T50" fmla="*/ 185 w 329"/>
                  <a:gd name="T51" fmla="*/ 90 h 405"/>
                  <a:gd name="T52" fmla="*/ 214 w 329"/>
                  <a:gd name="T53" fmla="*/ 118 h 405"/>
                  <a:gd name="T54" fmla="*/ 241 w 329"/>
                  <a:gd name="T55" fmla="*/ 151 h 405"/>
                  <a:gd name="T56" fmla="*/ 267 w 329"/>
                  <a:gd name="T57" fmla="*/ 189 h 405"/>
                  <a:gd name="T58" fmla="*/ 290 w 329"/>
                  <a:gd name="T59" fmla="*/ 233 h 405"/>
                  <a:gd name="T60" fmla="*/ 307 w 329"/>
                  <a:gd name="T61" fmla="*/ 284 h 405"/>
                  <a:gd name="T62" fmla="*/ 321 w 329"/>
                  <a:gd name="T63" fmla="*/ 340 h 405"/>
                  <a:gd name="T64" fmla="*/ 329 w 329"/>
                  <a:gd name="T65" fmla="*/ 405 h 4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405"/>
                  <a:gd name="T101" fmla="*/ 329 w 329"/>
                  <a:gd name="T102" fmla="*/ 405 h 40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405">
                    <a:moveTo>
                      <a:pt x="329" y="405"/>
                    </a:moveTo>
                    <a:lnTo>
                      <a:pt x="329" y="401"/>
                    </a:lnTo>
                    <a:lnTo>
                      <a:pt x="328" y="392"/>
                    </a:lnTo>
                    <a:lnTo>
                      <a:pt x="325" y="377"/>
                    </a:lnTo>
                    <a:lnTo>
                      <a:pt x="322" y="357"/>
                    </a:lnTo>
                    <a:lnTo>
                      <a:pt x="316" y="333"/>
                    </a:lnTo>
                    <a:lnTo>
                      <a:pt x="308" y="307"/>
                    </a:lnTo>
                    <a:lnTo>
                      <a:pt x="298" y="277"/>
                    </a:lnTo>
                    <a:lnTo>
                      <a:pt x="283" y="244"/>
                    </a:lnTo>
                    <a:lnTo>
                      <a:pt x="265" y="211"/>
                    </a:lnTo>
                    <a:lnTo>
                      <a:pt x="243" y="178"/>
                    </a:lnTo>
                    <a:lnTo>
                      <a:pt x="217" y="143"/>
                    </a:lnTo>
                    <a:lnTo>
                      <a:pt x="185" y="111"/>
                    </a:lnTo>
                    <a:lnTo>
                      <a:pt x="148" y="78"/>
                    </a:lnTo>
                    <a:lnTo>
                      <a:pt x="105" y="50"/>
                    </a:lnTo>
                    <a:lnTo>
                      <a:pt x="56" y="23"/>
                    </a:lnTo>
                    <a:lnTo>
                      <a:pt x="0" y="0"/>
                    </a:lnTo>
                    <a:lnTo>
                      <a:pt x="4" y="1"/>
                    </a:lnTo>
                    <a:lnTo>
                      <a:pt x="13" y="2"/>
                    </a:lnTo>
                    <a:lnTo>
                      <a:pt x="28" y="7"/>
                    </a:lnTo>
                    <a:lnTo>
                      <a:pt x="48" y="13"/>
                    </a:lnTo>
                    <a:lnTo>
                      <a:pt x="72" y="21"/>
                    </a:lnTo>
                    <a:lnTo>
                      <a:pt x="97" y="34"/>
                    </a:lnTo>
                    <a:lnTo>
                      <a:pt x="126" y="49"/>
                    </a:lnTo>
                    <a:lnTo>
                      <a:pt x="155" y="67"/>
                    </a:lnTo>
                    <a:lnTo>
                      <a:pt x="185" y="90"/>
                    </a:lnTo>
                    <a:lnTo>
                      <a:pt x="214" y="118"/>
                    </a:lnTo>
                    <a:lnTo>
                      <a:pt x="241" y="151"/>
                    </a:lnTo>
                    <a:lnTo>
                      <a:pt x="267" y="189"/>
                    </a:lnTo>
                    <a:lnTo>
                      <a:pt x="290" y="233"/>
                    </a:lnTo>
                    <a:lnTo>
                      <a:pt x="307" y="284"/>
                    </a:lnTo>
                    <a:lnTo>
                      <a:pt x="321" y="340"/>
                    </a:lnTo>
                    <a:lnTo>
                      <a:pt x="329" y="4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7" name="Freeform 58"/>
              <p:cNvSpPr>
                <a:spLocks/>
              </p:cNvSpPr>
              <p:nvPr/>
            </p:nvSpPr>
            <p:spPr bwMode="auto">
              <a:xfrm>
                <a:off x="4827" y="813"/>
                <a:ext cx="107" cy="126"/>
              </a:xfrm>
              <a:custGeom>
                <a:avLst/>
                <a:gdLst>
                  <a:gd name="T0" fmla="*/ 0 w 214"/>
                  <a:gd name="T1" fmla="*/ 251 h 251"/>
                  <a:gd name="T2" fmla="*/ 2 w 214"/>
                  <a:gd name="T3" fmla="*/ 251 h 251"/>
                  <a:gd name="T4" fmla="*/ 10 w 214"/>
                  <a:gd name="T5" fmla="*/ 250 h 251"/>
                  <a:gd name="T6" fmla="*/ 22 w 214"/>
                  <a:gd name="T7" fmla="*/ 249 h 251"/>
                  <a:gd name="T8" fmla="*/ 38 w 214"/>
                  <a:gd name="T9" fmla="*/ 246 h 251"/>
                  <a:gd name="T10" fmla="*/ 55 w 214"/>
                  <a:gd name="T11" fmla="*/ 242 h 251"/>
                  <a:gd name="T12" fmla="*/ 75 w 214"/>
                  <a:gd name="T13" fmla="*/ 236 h 251"/>
                  <a:gd name="T14" fmla="*/ 96 w 214"/>
                  <a:gd name="T15" fmla="*/ 227 h 251"/>
                  <a:gd name="T16" fmla="*/ 118 w 214"/>
                  <a:gd name="T17" fmla="*/ 216 h 251"/>
                  <a:gd name="T18" fmla="*/ 138 w 214"/>
                  <a:gd name="T19" fmla="*/ 203 h 251"/>
                  <a:gd name="T20" fmla="*/ 158 w 214"/>
                  <a:gd name="T21" fmla="*/ 187 h 251"/>
                  <a:gd name="T22" fmla="*/ 176 w 214"/>
                  <a:gd name="T23" fmla="*/ 166 h 251"/>
                  <a:gd name="T24" fmla="*/ 191 w 214"/>
                  <a:gd name="T25" fmla="*/ 142 h 251"/>
                  <a:gd name="T26" fmla="*/ 204 w 214"/>
                  <a:gd name="T27" fmla="*/ 113 h 251"/>
                  <a:gd name="T28" fmla="*/ 211 w 214"/>
                  <a:gd name="T29" fmla="*/ 81 h 251"/>
                  <a:gd name="T30" fmla="*/ 214 w 214"/>
                  <a:gd name="T31" fmla="*/ 42 h 251"/>
                  <a:gd name="T32" fmla="*/ 211 w 214"/>
                  <a:gd name="T33" fmla="*/ 0 h 251"/>
                  <a:gd name="T34" fmla="*/ 211 w 214"/>
                  <a:gd name="T35" fmla="*/ 2 h 251"/>
                  <a:gd name="T36" fmla="*/ 210 w 214"/>
                  <a:gd name="T37" fmla="*/ 9 h 251"/>
                  <a:gd name="T38" fmla="*/ 207 w 214"/>
                  <a:gd name="T39" fmla="*/ 21 h 251"/>
                  <a:gd name="T40" fmla="*/ 204 w 214"/>
                  <a:gd name="T41" fmla="*/ 36 h 251"/>
                  <a:gd name="T42" fmla="*/ 198 w 214"/>
                  <a:gd name="T43" fmla="*/ 53 h 251"/>
                  <a:gd name="T44" fmla="*/ 192 w 214"/>
                  <a:gd name="T45" fmla="*/ 72 h 251"/>
                  <a:gd name="T46" fmla="*/ 184 w 214"/>
                  <a:gd name="T47" fmla="*/ 94 h 251"/>
                  <a:gd name="T48" fmla="*/ 174 w 214"/>
                  <a:gd name="T49" fmla="*/ 116 h 251"/>
                  <a:gd name="T50" fmla="*/ 161 w 214"/>
                  <a:gd name="T51" fmla="*/ 138 h 251"/>
                  <a:gd name="T52" fmla="*/ 146 w 214"/>
                  <a:gd name="T53" fmla="*/ 160 h 251"/>
                  <a:gd name="T54" fmla="*/ 129 w 214"/>
                  <a:gd name="T55" fmla="*/ 182 h 251"/>
                  <a:gd name="T56" fmla="*/ 110 w 214"/>
                  <a:gd name="T57" fmla="*/ 201 h 251"/>
                  <a:gd name="T58" fmla="*/ 88 w 214"/>
                  <a:gd name="T59" fmla="*/ 219 h 251"/>
                  <a:gd name="T60" fmla="*/ 61 w 214"/>
                  <a:gd name="T61" fmla="*/ 233 h 251"/>
                  <a:gd name="T62" fmla="*/ 32 w 214"/>
                  <a:gd name="T63" fmla="*/ 244 h 251"/>
                  <a:gd name="T64" fmla="*/ 0 w 214"/>
                  <a:gd name="T65" fmla="*/ 251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251"/>
                  <a:gd name="T101" fmla="*/ 214 w 214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251">
                    <a:moveTo>
                      <a:pt x="0" y="251"/>
                    </a:moveTo>
                    <a:lnTo>
                      <a:pt x="2" y="251"/>
                    </a:lnTo>
                    <a:lnTo>
                      <a:pt x="10" y="250"/>
                    </a:lnTo>
                    <a:lnTo>
                      <a:pt x="22" y="249"/>
                    </a:lnTo>
                    <a:lnTo>
                      <a:pt x="38" y="246"/>
                    </a:lnTo>
                    <a:lnTo>
                      <a:pt x="55" y="242"/>
                    </a:lnTo>
                    <a:lnTo>
                      <a:pt x="75" y="236"/>
                    </a:lnTo>
                    <a:lnTo>
                      <a:pt x="96" y="227"/>
                    </a:lnTo>
                    <a:lnTo>
                      <a:pt x="118" y="216"/>
                    </a:lnTo>
                    <a:lnTo>
                      <a:pt x="138" y="203"/>
                    </a:lnTo>
                    <a:lnTo>
                      <a:pt x="158" y="187"/>
                    </a:lnTo>
                    <a:lnTo>
                      <a:pt x="176" y="166"/>
                    </a:lnTo>
                    <a:lnTo>
                      <a:pt x="191" y="142"/>
                    </a:lnTo>
                    <a:lnTo>
                      <a:pt x="204" y="113"/>
                    </a:lnTo>
                    <a:lnTo>
                      <a:pt x="211" y="81"/>
                    </a:lnTo>
                    <a:lnTo>
                      <a:pt x="214" y="42"/>
                    </a:lnTo>
                    <a:lnTo>
                      <a:pt x="211" y="0"/>
                    </a:lnTo>
                    <a:lnTo>
                      <a:pt x="211" y="2"/>
                    </a:lnTo>
                    <a:lnTo>
                      <a:pt x="210" y="9"/>
                    </a:lnTo>
                    <a:lnTo>
                      <a:pt x="207" y="21"/>
                    </a:lnTo>
                    <a:lnTo>
                      <a:pt x="204" y="36"/>
                    </a:lnTo>
                    <a:lnTo>
                      <a:pt x="198" y="53"/>
                    </a:lnTo>
                    <a:lnTo>
                      <a:pt x="192" y="72"/>
                    </a:lnTo>
                    <a:lnTo>
                      <a:pt x="184" y="94"/>
                    </a:lnTo>
                    <a:lnTo>
                      <a:pt x="174" y="116"/>
                    </a:lnTo>
                    <a:lnTo>
                      <a:pt x="161" y="138"/>
                    </a:lnTo>
                    <a:lnTo>
                      <a:pt x="146" y="160"/>
                    </a:lnTo>
                    <a:lnTo>
                      <a:pt x="129" y="182"/>
                    </a:lnTo>
                    <a:lnTo>
                      <a:pt x="110" y="201"/>
                    </a:lnTo>
                    <a:lnTo>
                      <a:pt x="88" y="219"/>
                    </a:lnTo>
                    <a:lnTo>
                      <a:pt x="61" y="233"/>
                    </a:lnTo>
                    <a:lnTo>
                      <a:pt x="32" y="244"/>
                    </a:lnTo>
                    <a:lnTo>
                      <a:pt x="0" y="2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68" name="Freeform 59"/>
              <p:cNvSpPr>
                <a:spLocks/>
              </p:cNvSpPr>
              <p:nvPr/>
            </p:nvSpPr>
            <p:spPr bwMode="auto">
              <a:xfrm>
                <a:off x="4651" y="955"/>
                <a:ext cx="122" cy="24"/>
              </a:xfrm>
              <a:custGeom>
                <a:avLst/>
                <a:gdLst>
                  <a:gd name="T0" fmla="*/ 243 w 243"/>
                  <a:gd name="T1" fmla="*/ 0 h 49"/>
                  <a:gd name="T2" fmla="*/ 242 w 243"/>
                  <a:gd name="T3" fmla="*/ 0 h 49"/>
                  <a:gd name="T4" fmla="*/ 240 w 243"/>
                  <a:gd name="T5" fmla="*/ 1 h 49"/>
                  <a:gd name="T6" fmla="*/ 235 w 243"/>
                  <a:gd name="T7" fmla="*/ 4 h 49"/>
                  <a:gd name="T8" fmla="*/ 229 w 243"/>
                  <a:gd name="T9" fmla="*/ 6 h 49"/>
                  <a:gd name="T10" fmla="*/ 221 w 243"/>
                  <a:gd name="T11" fmla="*/ 10 h 49"/>
                  <a:gd name="T12" fmla="*/ 212 w 243"/>
                  <a:gd name="T13" fmla="*/ 12 h 49"/>
                  <a:gd name="T14" fmla="*/ 200 w 243"/>
                  <a:gd name="T15" fmla="*/ 15 h 49"/>
                  <a:gd name="T16" fmla="*/ 187 w 243"/>
                  <a:gd name="T17" fmla="*/ 19 h 49"/>
                  <a:gd name="T18" fmla="*/ 172 w 243"/>
                  <a:gd name="T19" fmla="*/ 22 h 49"/>
                  <a:gd name="T20" fmla="*/ 153 w 243"/>
                  <a:gd name="T21" fmla="*/ 26 h 49"/>
                  <a:gd name="T22" fmla="*/ 134 w 243"/>
                  <a:gd name="T23" fmla="*/ 28 h 49"/>
                  <a:gd name="T24" fmla="*/ 112 w 243"/>
                  <a:gd name="T25" fmla="*/ 30 h 49"/>
                  <a:gd name="T26" fmla="*/ 88 w 243"/>
                  <a:gd name="T27" fmla="*/ 33 h 49"/>
                  <a:gd name="T28" fmla="*/ 60 w 243"/>
                  <a:gd name="T29" fmla="*/ 34 h 49"/>
                  <a:gd name="T30" fmla="*/ 31 w 243"/>
                  <a:gd name="T31" fmla="*/ 34 h 49"/>
                  <a:gd name="T32" fmla="*/ 0 w 243"/>
                  <a:gd name="T33" fmla="*/ 33 h 49"/>
                  <a:gd name="T34" fmla="*/ 2 w 243"/>
                  <a:gd name="T35" fmla="*/ 33 h 49"/>
                  <a:gd name="T36" fmla="*/ 7 w 243"/>
                  <a:gd name="T37" fmla="*/ 35 h 49"/>
                  <a:gd name="T38" fmla="*/ 15 w 243"/>
                  <a:gd name="T39" fmla="*/ 37 h 49"/>
                  <a:gd name="T40" fmla="*/ 26 w 243"/>
                  <a:gd name="T41" fmla="*/ 39 h 49"/>
                  <a:gd name="T42" fmla="*/ 39 w 243"/>
                  <a:gd name="T43" fmla="*/ 42 h 49"/>
                  <a:gd name="T44" fmla="*/ 54 w 243"/>
                  <a:gd name="T45" fmla="*/ 45 h 49"/>
                  <a:gd name="T46" fmla="*/ 71 w 243"/>
                  <a:gd name="T47" fmla="*/ 48 h 49"/>
                  <a:gd name="T48" fmla="*/ 90 w 243"/>
                  <a:gd name="T49" fmla="*/ 49 h 49"/>
                  <a:gd name="T50" fmla="*/ 108 w 243"/>
                  <a:gd name="T51" fmla="*/ 49 h 49"/>
                  <a:gd name="T52" fmla="*/ 129 w 243"/>
                  <a:gd name="T53" fmla="*/ 48 h 49"/>
                  <a:gd name="T54" fmla="*/ 149 w 243"/>
                  <a:gd name="T55" fmla="*/ 45 h 49"/>
                  <a:gd name="T56" fmla="*/ 169 w 243"/>
                  <a:gd name="T57" fmla="*/ 42 h 49"/>
                  <a:gd name="T58" fmla="*/ 189 w 243"/>
                  <a:gd name="T59" fmla="*/ 35 h 49"/>
                  <a:gd name="T60" fmla="*/ 208 w 243"/>
                  <a:gd name="T61" fmla="*/ 26 h 49"/>
                  <a:gd name="T62" fmla="*/ 226 w 243"/>
                  <a:gd name="T63" fmla="*/ 15 h 49"/>
                  <a:gd name="T64" fmla="*/ 243 w 243"/>
                  <a:gd name="T65" fmla="*/ 0 h 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49"/>
                  <a:gd name="T101" fmla="*/ 243 w 243"/>
                  <a:gd name="T102" fmla="*/ 49 h 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49">
                    <a:moveTo>
                      <a:pt x="243" y="0"/>
                    </a:moveTo>
                    <a:lnTo>
                      <a:pt x="242" y="0"/>
                    </a:lnTo>
                    <a:lnTo>
                      <a:pt x="240" y="1"/>
                    </a:lnTo>
                    <a:lnTo>
                      <a:pt x="235" y="4"/>
                    </a:lnTo>
                    <a:lnTo>
                      <a:pt x="229" y="6"/>
                    </a:lnTo>
                    <a:lnTo>
                      <a:pt x="221" y="10"/>
                    </a:lnTo>
                    <a:lnTo>
                      <a:pt x="212" y="12"/>
                    </a:lnTo>
                    <a:lnTo>
                      <a:pt x="200" y="15"/>
                    </a:lnTo>
                    <a:lnTo>
                      <a:pt x="187" y="19"/>
                    </a:lnTo>
                    <a:lnTo>
                      <a:pt x="172" y="22"/>
                    </a:lnTo>
                    <a:lnTo>
                      <a:pt x="153" y="26"/>
                    </a:lnTo>
                    <a:lnTo>
                      <a:pt x="134" y="28"/>
                    </a:lnTo>
                    <a:lnTo>
                      <a:pt x="112" y="30"/>
                    </a:lnTo>
                    <a:lnTo>
                      <a:pt x="88" y="33"/>
                    </a:lnTo>
                    <a:lnTo>
                      <a:pt x="60" y="34"/>
                    </a:lnTo>
                    <a:lnTo>
                      <a:pt x="31" y="34"/>
                    </a:lnTo>
                    <a:lnTo>
                      <a:pt x="0" y="33"/>
                    </a:lnTo>
                    <a:lnTo>
                      <a:pt x="2" y="33"/>
                    </a:lnTo>
                    <a:lnTo>
                      <a:pt x="7" y="35"/>
                    </a:lnTo>
                    <a:lnTo>
                      <a:pt x="15" y="37"/>
                    </a:lnTo>
                    <a:lnTo>
                      <a:pt x="26" y="39"/>
                    </a:lnTo>
                    <a:lnTo>
                      <a:pt x="39" y="42"/>
                    </a:lnTo>
                    <a:lnTo>
                      <a:pt x="54" y="45"/>
                    </a:lnTo>
                    <a:lnTo>
                      <a:pt x="71" y="48"/>
                    </a:lnTo>
                    <a:lnTo>
                      <a:pt x="90" y="49"/>
                    </a:lnTo>
                    <a:lnTo>
                      <a:pt x="108" y="49"/>
                    </a:lnTo>
                    <a:lnTo>
                      <a:pt x="129" y="48"/>
                    </a:lnTo>
                    <a:lnTo>
                      <a:pt x="149" y="45"/>
                    </a:lnTo>
                    <a:lnTo>
                      <a:pt x="169" y="42"/>
                    </a:lnTo>
                    <a:lnTo>
                      <a:pt x="189" y="35"/>
                    </a:lnTo>
                    <a:lnTo>
                      <a:pt x="208" y="26"/>
                    </a:lnTo>
                    <a:lnTo>
                      <a:pt x="226" y="15"/>
                    </a:lnTo>
                    <a:lnTo>
                      <a:pt x="2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34" name="Group 60"/>
            <p:cNvGrpSpPr>
              <a:grpSpLocks/>
            </p:cNvGrpSpPr>
            <p:nvPr/>
          </p:nvGrpSpPr>
          <p:grpSpPr bwMode="auto">
            <a:xfrm>
              <a:off x="3264" y="2256"/>
              <a:ext cx="337" cy="239"/>
              <a:chOff x="4414" y="682"/>
              <a:chExt cx="529" cy="383"/>
            </a:xfrm>
          </p:grpSpPr>
          <p:sp>
            <p:nvSpPr>
              <p:cNvPr id="11347" name="Freeform 61"/>
              <p:cNvSpPr>
                <a:spLocks/>
              </p:cNvSpPr>
              <p:nvPr/>
            </p:nvSpPr>
            <p:spPr bwMode="auto">
              <a:xfrm>
                <a:off x="4418" y="682"/>
                <a:ext cx="523" cy="383"/>
              </a:xfrm>
              <a:custGeom>
                <a:avLst/>
                <a:gdLst>
                  <a:gd name="T0" fmla="*/ 563 w 1045"/>
                  <a:gd name="T1" fmla="*/ 765 h 765"/>
                  <a:gd name="T2" fmla="*/ 665 w 1045"/>
                  <a:gd name="T3" fmla="*/ 754 h 765"/>
                  <a:gd name="T4" fmla="*/ 760 w 1045"/>
                  <a:gd name="T5" fmla="*/ 728 h 765"/>
                  <a:gd name="T6" fmla="*/ 845 w 1045"/>
                  <a:gd name="T7" fmla="*/ 689 h 765"/>
                  <a:gd name="T8" fmla="*/ 917 w 1045"/>
                  <a:gd name="T9" fmla="*/ 641 h 765"/>
                  <a:gd name="T10" fmla="*/ 976 w 1045"/>
                  <a:gd name="T11" fmla="*/ 582 h 765"/>
                  <a:gd name="T12" fmla="*/ 1018 w 1045"/>
                  <a:gd name="T13" fmla="*/ 514 h 765"/>
                  <a:gd name="T14" fmla="*/ 1042 w 1045"/>
                  <a:gd name="T15" fmla="*/ 441 h 765"/>
                  <a:gd name="T16" fmla="*/ 1044 w 1045"/>
                  <a:gd name="T17" fmla="*/ 363 h 765"/>
                  <a:gd name="T18" fmla="*/ 1026 w 1045"/>
                  <a:gd name="T19" fmla="*/ 287 h 765"/>
                  <a:gd name="T20" fmla="*/ 989 w 1045"/>
                  <a:gd name="T21" fmla="*/ 217 h 765"/>
                  <a:gd name="T22" fmla="*/ 935 w 1045"/>
                  <a:gd name="T23" fmla="*/ 155 h 765"/>
                  <a:gd name="T24" fmla="*/ 866 w 1045"/>
                  <a:gd name="T25" fmla="*/ 99 h 765"/>
                  <a:gd name="T26" fmla="*/ 784 w 1045"/>
                  <a:gd name="T27" fmla="*/ 55 h 765"/>
                  <a:gd name="T28" fmla="*/ 692 w 1045"/>
                  <a:gd name="T29" fmla="*/ 23 h 765"/>
                  <a:gd name="T30" fmla="*/ 589 w 1045"/>
                  <a:gd name="T31" fmla="*/ 4 h 765"/>
                  <a:gd name="T32" fmla="*/ 482 w 1045"/>
                  <a:gd name="T33" fmla="*/ 0 h 765"/>
                  <a:gd name="T34" fmla="*/ 380 w 1045"/>
                  <a:gd name="T35" fmla="*/ 12 h 765"/>
                  <a:gd name="T36" fmla="*/ 285 w 1045"/>
                  <a:gd name="T37" fmla="*/ 37 h 765"/>
                  <a:gd name="T38" fmla="*/ 200 w 1045"/>
                  <a:gd name="T39" fmla="*/ 76 h 765"/>
                  <a:gd name="T40" fmla="*/ 127 w 1045"/>
                  <a:gd name="T41" fmla="*/ 126 h 765"/>
                  <a:gd name="T42" fmla="*/ 69 w 1045"/>
                  <a:gd name="T43" fmla="*/ 185 h 765"/>
                  <a:gd name="T44" fmla="*/ 27 w 1045"/>
                  <a:gd name="T45" fmla="*/ 251 h 765"/>
                  <a:gd name="T46" fmla="*/ 3 w 1045"/>
                  <a:gd name="T47" fmla="*/ 325 h 765"/>
                  <a:gd name="T48" fmla="*/ 1 w 1045"/>
                  <a:gd name="T49" fmla="*/ 403 h 765"/>
                  <a:gd name="T50" fmla="*/ 19 w 1045"/>
                  <a:gd name="T51" fmla="*/ 478 h 765"/>
                  <a:gd name="T52" fmla="*/ 56 w 1045"/>
                  <a:gd name="T53" fmla="*/ 549 h 765"/>
                  <a:gd name="T54" fmla="*/ 110 w 1045"/>
                  <a:gd name="T55" fmla="*/ 612 h 765"/>
                  <a:gd name="T56" fmla="*/ 179 w 1045"/>
                  <a:gd name="T57" fmla="*/ 666 h 765"/>
                  <a:gd name="T58" fmla="*/ 261 w 1045"/>
                  <a:gd name="T59" fmla="*/ 710 h 765"/>
                  <a:gd name="T60" fmla="*/ 353 w 1045"/>
                  <a:gd name="T61" fmla="*/ 742 h 765"/>
                  <a:gd name="T62" fmla="*/ 456 w 1045"/>
                  <a:gd name="T63" fmla="*/ 762 h 7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5"/>
                  <a:gd name="T97" fmla="*/ 0 h 765"/>
                  <a:gd name="T98" fmla="*/ 1045 w 1045"/>
                  <a:gd name="T99" fmla="*/ 765 h 7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5" h="765">
                    <a:moveTo>
                      <a:pt x="509" y="765"/>
                    </a:moveTo>
                    <a:lnTo>
                      <a:pt x="563" y="765"/>
                    </a:lnTo>
                    <a:lnTo>
                      <a:pt x="615" y="762"/>
                    </a:lnTo>
                    <a:lnTo>
                      <a:pt x="665" y="754"/>
                    </a:lnTo>
                    <a:lnTo>
                      <a:pt x="714" y="742"/>
                    </a:lnTo>
                    <a:lnTo>
                      <a:pt x="760" y="728"/>
                    </a:lnTo>
                    <a:lnTo>
                      <a:pt x="803" y="710"/>
                    </a:lnTo>
                    <a:lnTo>
                      <a:pt x="845" y="689"/>
                    </a:lnTo>
                    <a:lnTo>
                      <a:pt x="883" y="666"/>
                    </a:lnTo>
                    <a:lnTo>
                      <a:pt x="917" y="641"/>
                    </a:lnTo>
                    <a:lnTo>
                      <a:pt x="949" y="612"/>
                    </a:lnTo>
                    <a:lnTo>
                      <a:pt x="976" y="582"/>
                    </a:lnTo>
                    <a:lnTo>
                      <a:pt x="999" y="549"/>
                    </a:lnTo>
                    <a:lnTo>
                      <a:pt x="1018" y="514"/>
                    </a:lnTo>
                    <a:lnTo>
                      <a:pt x="1033" y="478"/>
                    </a:lnTo>
                    <a:lnTo>
                      <a:pt x="1042" y="441"/>
                    </a:lnTo>
                    <a:lnTo>
                      <a:pt x="1045" y="402"/>
                    </a:lnTo>
                    <a:lnTo>
                      <a:pt x="1044" y="363"/>
                    </a:lnTo>
                    <a:lnTo>
                      <a:pt x="1037" y="325"/>
                    </a:lnTo>
                    <a:lnTo>
                      <a:pt x="1026" y="287"/>
                    </a:lnTo>
                    <a:lnTo>
                      <a:pt x="1010" y="251"/>
                    </a:lnTo>
                    <a:lnTo>
                      <a:pt x="989" y="217"/>
                    </a:lnTo>
                    <a:lnTo>
                      <a:pt x="964" y="185"/>
                    </a:lnTo>
                    <a:lnTo>
                      <a:pt x="935" y="155"/>
                    </a:lnTo>
                    <a:lnTo>
                      <a:pt x="902" y="126"/>
                    </a:lnTo>
                    <a:lnTo>
                      <a:pt x="866" y="99"/>
                    </a:lnTo>
                    <a:lnTo>
                      <a:pt x="826" y="76"/>
                    </a:lnTo>
                    <a:lnTo>
                      <a:pt x="784" y="55"/>
                    </a:lnTo>
                    <a:lnTo>
                      <a:pt x="739" y="37"/>
                    </a:lnTo>
                    <a:lnTo>
                      <a:pt x="692" y="23"/>
                    </a:lnTo>
                    <a:lnTo>
                      <a:pt x="641" y="12"/>
                    </a:lnTo>
                    <a:lnTo>
                      <a:pt x="589" y="4"/>
                    </a:lnTo>
                    <a:lnTo>
                      <a:pt x="536" y="0"/>
                    </a:lnTo>
                    <a:lnTo>
                      <a:pt x="482" y="0"/>
                    </a:lnTo>
                    <a:lnTo>
                      <a:pt x="430" y="4"/>
                    </a:lnTo>
                    <a:lnTo>
                      <a:pt x="380" y="12"/>
                    </a:lnTo>
                    <a:lnTo>
                      <a:pt x="331" y="23"/>
                    </a:lnTo>
                    <a:lnTo>
                      <a:pt x="285" y="37"/>
                    </a:lnTo>
                    <a:lnTo>
                      <a:pt x="241" y="55"/>
                    </a:lnTo>
                    <a:lnTo>
                      <a:pt x="200" y="76"/>
                    </a:lnTo>
                    <a:lnTo>
                      <a:pt x="162" y="99"/>
                    </a:lnTo>
                    <a:lnTo>
                      <a:pt x="127" y="126"/>
                    </a:lnTo>
                    <a:lnTo>
                      <a:pt x="96" y="153"/>
                    </a:lnTo>
                    <a:lnTo>
                      <a:pt x="69" y="185"/>
                    </a:lnTo>
                    <a:lnTo>
                      <a:pt x="46" y="217"/>
                    </a:lnTo>
                    <a:lnTo>
                      <a:pt x="27" y="251"/>
                    </a:lnTo>
                    <a:lnTo>
                      <a:pt x="12" y="288"/>
                    </a:lnTo>
                    <a:lnTo>
                      <a:pt x="3" y="325"/>
                    </a:lnTo>
                    <a:lnTo>
                      <a:pt x="0" y="364"/>
                    </a:lnTo>
                    <a:lnTo>
                      <a:pt x="1" y="403"/>
                    </a:lnTo>
                    <a:lnTo>
                      <a:pt x="8" y="441"/>
                    </a:lnTo>
                    <a:lnTo>
                      <a:pt x="19" y="478"/>
                    </a:lnTo>
                    <a:lnTo>
                      <a:pt x="35" y="514"/>
                    </a:lnTo>
                    <a:lnTo>
                      <a:pt x="56" y="549"/>
                    </a:lnTo>
                    <a:lnTo>
                      <a:pt x="81" y="581"/>
                    </a:lnTo>
                    <a:lnTo>
                      <a:pt x="110" y="612"/>
                    </a:lnTo>
                    <a:lnTo>
                      <a:pt x="142" y="640"/>
                    </a:lnTo>
                    <a:lnTo>
                      <a:pt x="179" y="666"/>
                    </a:lnTo>
                    <a:lnTo>
                      <a:pt x="218" y="689"/>
                    </a:lnTo>
                    <a:lnTo>
                      <a:pt x="261" y="710"/>
                    </a:lnTo>
                    <a:lnTo>
                      <a:pt x="306" y="728"/>
                    </a:lnTo>
                    <a:lnTo>
                      <a:pt x="353" y="742"/>
                    </a:lnTo>
                    <a:lnTo>
                      <a:pt x="404" y="754"/>
                    </a:lnTo>
                    <a:lnTo>
                      <a:pt x="456" y="762"/>
                    </a:lnTo>
                    <a:lnTo>
                      <a:pt x="509" y="765"/>
                    </a:lnTo>
                    <a:close/>
                  </a:path>
                </a:pathLst>
              </a:custGeom>
              <a:solidFill>
                <a:srgbClr val="BCF9F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8" name="Freeform 62"/>
              <p:cNvSpPr>
                <a:spLocks/>
              </p:cNvSpPr>
              <p:nvPr/>
            </p:nvSpPr>
            <p:spPr bwMode="auto">
              <a:xfrm>
                <a:off x="4588" y="702"/>
                <a:ext cx="269" cy="281"/>
              </a:xfrm>
              <a:custGeom>
                <a:avLst/>
                <a:gdLst>
                  <a:gd name="T0" fmla="*/ 51 w 538"/>
                  <a:gd name="T1" fmla="*/ 0 h 564"/>
                  <a:gd name="T2" fmla="*/ 55 w 538"/>
                  <a:gd name="T3" fmla="*/ 0 h 564"/>
                  <a:gd name="T4" fmla="*/ 68 w 538"/>
                  <a:gd name="T5" fmla="*/ 3 h 564"/>
                  <a:gd name="T6" fmla="*/ 87 w 538"/>
                  <a:gd name="T7" fmla="*/ 5 h 564"/>
                  <a:gd name="T8" fmla="*/ 113 w 538"/>
                  <a:gd name="T9" fmla="*/ 11 h 564"/>
                  <a:gd name="T10" fmla="*/ 143 w 538"/>
                  <a:gd name="T11" fmla="*/ 19 h 564"/>
                  <a:gd name="T12" fmla="*/ 178 w 538"/>
                  <a:gd name="T13" fmla="*/ 31 h 564"/>
                  <a:gd name="T14" fmla="*/ 216 w 538"/>
                  <a:gd name="T15" fmla="*/ 48 h 564"/>
                  <a:gd name="T16" fmla="*/ 256 w 538"/>
                  <a:gd name="T17" fmla="*/ 68 h 564"/>
                  <a:gd name="T18" fmla="*/ 297 w 538"/>
                  <a:gd name="T19" fmla="*/ 95 h 564"/>
                  <a:gd name="T20" fmla="*/ 339 w 538"/>
                  <a:gd name="T21" fmla="*/ 127 h 564"/>
                  <a:gd name="T22" fmla="*/ 379 w 538"/>
                  <a:gd name="T23" fmla="*/ 166 h 564"/>
                  <a:gd name="T24" fmla="*/ 418 w 538"/>
                  <a:gd name="T25" fmla="*/ 212 h 564"/>
                  <a:gd name="T26" fmla="*/ 455 w 538"/>
                  <a:gd name="T27" fmla="*/ 266 h 564"/>
                  <a:gd name="T28" fmla="*/ 487 w 538"/>
                  <a:gd name="T29" fmla="*/ 330 h 564"/>
                  <a:gd name="T30" fmla="*/ 516 w 538"/>
                  <a:gd name="T31" fmla="*/ 401 h 564"/>
                  <a:gd name="T32" fmla="*/ 538 w 538"/>
                  <a:gd name="T33" fmla="*/ 483 h 564"/>
                  <a:gd name="T34" fmla="*/ 354 w 538"/>
                  <a:gd name="T35" fmla="*/ 564 h 564"/>
                  <a:gd name="T36" fmla="*/ 355 w 538"/>
                  <a:gd name="T37" fmla="*/ 559 h 564"/>
                  <a:gd name="T38" fmla="*/ 356 w 538"/>
                  <a:gd name="T39" fmla="*/ 545 h 564"/>
                  <a:gd name="T40" fmla="*/ 357 w 538"/>
                  <a:gd name="T41" fmla="*/ 525 h 564"/>
                  <a:gd name="T42" fmla="*/ 357 w 538"/>
                  <a:gd name="T43" fmla="*/ 497 h 564"/>
                  <a:gd name="T44" fmla="*/ 356 w 538"/>
                  <a:gd name="T45" fmla="*/ 464 h 564"/>
                  <a:gd name="T46" fmla="*/ 353 w 538"/>
                  <a:gd name="T47" fmla="*/ 425 h 564"/>
                  <a:gd name="T48" fmla="*/ 346 w 538"/>
                  <a:gd name="T49" fmla="*/ 384 h 564"/>
                  <a:gd name="T50" fmla="*/ 334 w 538"/>
                  <a:gd name="T51" fmla="*/ 340 h 564"/>
                  <a:gd name="T52" fmla="*/ 318 w 538"/>
                  <a:gd name="T53" fmla="*/ 294 h 564"/>
                  <a:gd name="T54" fmla="*/ 296 w 538"/>
                  <a:gd name="T55" fmla="*/ 248 h 564"/>
                  <a:gd name="T56" fmla="*/ 267 w 538"/>
                  <a:gd name="T57" fmla="*/ 203 h 564"/>
                  <a:gd name="T58" fmla="*/ 233 w 538"/>
                  <a:gd name="T59" fmla="*/ 158 h 564"/>
                  <a:gd name="T60" fmla="*/ 188 w 538"/>
                  <a:gd name="T61" fmla="*/ 117 h 564"/>
                  <a:gd name="T62" fmla="*/ 136 w 538"/>
                  <a:gd name="T63" fmla="*/ 79 h 564"/>
                  <a:gd name="T64" fmla="*/ 73 w 538"/>
                  <a:gd name="T65" fmla="*/ 44 h 564"/>
                  <a:gd name="T66" fmla="*/ 0 w 538"/>
                  <a:gd name="T67" fmla="*/ 16 h 564"/>
                  <a:gd name="T68" fmla="*/ 51 w 538"/>
                  <a:gd name="T69" fmla="*/ 0 h 5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8"/>
                  <a:gd name="T106" fmla="*/ 0 h 564"/>
                  <a:gd name="T107" fmla="*/ 538 w 538"/>
                  <a:gd name="T108" fmla="*/ 564 h 5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8" h="564">
                    <a:moveTo>
                      <a:pt x="51" y="0"/>
                    </a:moveTo>
                    <a:lnTo>
                      <a:pt x="55" y="0"/>
                    </a:lnTo>
                    <a:lnTo>
                      <a:pt x="68" y="3"/>
                    </a:lnTo>
                    <a:lnTo>
                      <a:pt x="87" y="5"/>
                    </a:lnTo>
                    <a:lnTo>
                      <a:pt x="113" y="11"/>
                    </a:lnTo>
                    <a:lnTo>
                      <a:pt x="143" y="19"/>
                    </a:lnTo>
                    <a:lnTo>
                      <a:pt x="178" y="31"/>
                    </a:lnTo>
                    <a:lnTo>
                      <a:pt x="216" y="48"/>
                    </a:lnTo>
                    <a:lnTo>
                      <a:pt x="256" y="68"/>
                    </a:lnTo>
                    <a:lnTo>
                      <a:pt x="297" y="95"/>
                    </a:lnTo>
                    <a:lnTo>
                      <a:pt x="339" y="127"/>
                    </a:lnTo>
                    <a:lnTo>
                      <a:pt x="379" y="166"/>
                    </a:lnTo>
                    <a:lnTo>
                      <a:pt x="418" y="212"/>
                    </a:lnTo>
                    <a:lnTo>
                      <a:pt x="455" y="266"/>
                    </a:lnTo>
                    <a:lnTo>
                      <a:pt x="487" y="330"/>
                    </a:lnTo>
                    <a:lnTo>
                      <a:pt x="516" y="401"/>
                    </a:lnTo>
                    <a:lnTo>
                      <a:pt x="538" y="483"/>
                    </a:lnTo>
                    <a:lnTo>
                      <a:pt x="354" y="564"/>
                    </a:lnTo>
                    <a:lnTo>
                      <a:pt x="355" y="559"/>
                    </a:lnTo>
                    <a:lnTo>
                      <a:pt x="356" y="545"/>
                    </a:lnTo>
                    <a:lnTo>
                      <a:pt x="357" y="525"/>
                    </a:lnTo>
                    <a:lnTo>
                      <a:pt x="357" y="497"/>
                    </a:lnTo>
                    <a:lnTo>
                      <a:pt x="356" y="464"/>
                    </a:lnTo>
                    <a:lnTo>
                      <a:pt x="353" y="425"/>
                    </a:lnTo>
                    <a:lnTo>
                      <a:pt x="346" y="384"/>
                    </a:lnTo>
                    <a:lnTo>
                      <a:pt x="334" y="340"/>
                    </a:lnTo>
                    <a:lnTo>
                      <a:pt x="318" y="294"/>
                    </a:lnTo>
                    <a:lnTo>
                      <a:pt x="296" y="248"/>
                    </a:lnTo>
                    <a:lnTo>
                      <a:pt x="267" y="203"/>
                    </a:lnTo>
                    <a:lnTo>
                      <a:pt x="233" y="158"/>
                    </a:lnTo>
                    <a:lnTo>
                      <a:pt x="188" y="117"/>
                    </a:lnTo>
                    <a:lnTo>
                      <a:pt x="136" y="79"/>
                    </a:lnTo>
                    <a:lnTo>
                      <a:pt x="73" y="44"/>
                    </a:lnTo>
                    <a:lnTo>
                      <a:pt x="0" y="1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9" name="Freeform 63"/>
              <p:cNvSpPr>
                <a:spLocks/>
              </p:cNvSpPr>
              <p:nvPr/>
            </p:nvSpPr>
            <p:spPr bwMode="auto">
              <a:xfrm>
                <a:off x="4566" y="821"/>
                <a:ext cx="364" cy="229"/>
              </a:xfrm>
              <a:custGeom>
                <a:avLst/>
                <a:gdLst>
                  <a:gd name="T0" fmla="*/ 69 w 727"/>
                  <a:gd name="T1" fmla="*/ 268 h 457"/>
                  <a:gd name="T2" fmla="*/ 76 w 727"/>
                  <a:gd name="T3" fmla="*/ 270 h 457"/>
                  <a:gd name="T4" fmla="*/ 96 w 727"/>
                  <a:gd name="T5" fmla="*/ 272 h 457"/>
                  <a:gd name="T6" fmla="*/ 127 w 727"/>
                  <a:gd name="T7" fmla="*/ 275 h 457"/>
                  <a:gd name="T8" fmla="*/ 168 w 727"/>
                  <a:gd name="T9" fmla="*/ 278 h 457"/>
                  <a:gd name="T10" fmla="*/ 215 w 727"/>
                  <a:gd name="T11" fmla="*/ 280 h 457"/>
                  <a:gd name="T12" fmla="*/ 269 w 727"/>
                  <a:gd name="T13" fmla="*/ 280 h 457"/>
                  <a:gd name="T14" fmla="*/ 327 w 727"/>
                  <a:gd name="T15" fmla="*/ 278 h 457"/>
                  <a:gd name="T16" fmla="*/ 385 w 727"/>
                  <a:gd name="T17" fmla="*/ 272 h 457"/>
                  <a:gd name="T18" fmla="*/ 445 w 727"/>
                  <a:gd name="T19" fmla="*/ 262 h 457"/>
                  <a:gd name="T20" fmla="*/ 503 w 727"/>
                  <a:gd name="T21" fmla="*/ 245 h 457"/>
                  <a:gd name="T22" fmla="*/ 557 w 727"/>
                  <a:gd name="T23" fmla="*/ 225 h 457"/>
                  <a:gd name="T24" fmla="*/ 606 w 727"/>
                  <a:gd name="T25" fmla="*/ 197 h 457"/>
                  <a:gd name="T26" fmla="*/ 648 w 727"/>
                  <a:gd name="T27" fmla="*/ 161 h 457"/>
                  <a:gd name="T28" fmla="*/ 681 w 727"/>
                  <a:gd name="T29" fmla="*/ 116 h 457"/>
                  <a:gd name="T30" fmla="*/ 703 w 727"/>
                  <a:gd name="T31" fmla="*/ 63 h 457"/>
                  <a:gd name="T32" fmla="*/ 712 w 727"/>
                  <a:gd name="T33" fmla="*/ 0 h 457"/>
                  <a:gd name="T34" fmla="*/ 712 w 727"/>
                  <a:gd name="T35" fmla="*/ 1 h 457"/>
                  <a:gd name="T36" fmla="*/ 715 w 727"/>
                  <a:gd name="T37" fmla="*/ 6 h 457"/>
                  <a:gd name="T38" fmla="*/ 716 w 727"/>
                  <a:gd name="T39" fmla="*/ 14 h 457"/>
                  <a:gd name="T40" fmla="*/ 718 w 727"/>
                  <a:gd name="T41" fmla="*/ 24 h 457"/>
                  <a:gd name="T42" fmla="*/ 721 w 727"/>
                  <a:gd name="T43" fmla="*/ 36 h 457"/>
                  <a:gd name="T44" fmla="*/ 723 w 727"/>
                  <a:gd name="T45" fmla="*/ 51 h 457"/>
                  <a:gd name="T46" fmla="*/ 725 w 727"/>
                  <a:gd name="T47" fmla="*/ 68 h 457"/>
                  <a:gd name="T48" fmla="*/ 726 w 727"/>
                  <a:gd name="T49" fmla="*/ 85 h 457"/>
                  <a:gd name="T50" fmla="*/ 727 w 727"/>
                  <a:gd name="T51" fmla="*/ 105 h 457"/>
                  <a:gd name="T52" fmla="*/ 726 w 727"/>
                  <a:gd name="T53" fmla="*/ 127 h 457"/>
                  <a:gd name="T54" fmla="*/ 725 w 727"/>
                  <a:gd name="T55" fmla="*/ 149 h 457"/>
                  <a:gd name="T56" fmla="*/ 722 w 727"/>
                  <a:gd name="T57" fmla="*/ 171 h 457"/>
                  <a:gd name="T58" fmla="*/ 717 w 727"/>
                  <a:gd name="T59" fmla="*/ 194 h 457"/>
                  <a:gd name="T60" fmla="*/ 710 w 727"/>
                  <a:gd name="T61" fmla="*/ 218 h 457"/>
                  <a:gd name="T62" fmla="*/ 702 w 727"/>
                  <a:gd name="T63" fmla="*/ 242 h 457"/>
                  <a:gd name="T64" fmla="*/ 691 w 727"/>
                  <a:gd name="T65" fmla="*/ 265 h 457"/>
                  <a:gd name="T66" fmla="*/ 677 w 727"/>
                  <a:gd name="T67" fmla="*/ 288 h 457"/>
                  <a:gd name="T68" fmla="*/ 659 w 727"/>
                  <a:gd name="T69" fmla="*/ 311 h 457"/>
                  <a:gd name="T70" fmla="*/ 640 w 727"/>
                  <a:gd name="T71" fmla="*/ 333 h 457"/>
                  <a:gd name="T72" fmla="*/ 617 w 727"/>
                  <a:gd name="T73" fmla="*/ 354 h 457"/>
                  <a:gd name="T74" fmla="*/ 590 w 727"/>
                  <a:gd name="T75" fmla="*/ 373 h 457"/>
                  <a:gd name="T76" fmla="*/ 560 w 727"/>
                  <a:gd name="T77" fmla="*/ 391 h 457"/>
                  <a:gd name="T78" fmla="*/ 526 w 727"/>
                  <a:gd name="T79" fmla="*/ 408 h 457"/>
                  <a:gd name="T80" fmla="*/ 487 w 727"/>
                  <a:gd name="T81" fmla="*/ 422 h 457"/>
                  <a:gd name="T82" fmla="*/ 444 w 727"/>
                  <a:gd name="T83" fmla="*/ 434 h 457"/>
                  <a:gd name="T84" fmla="*/ 397 w 727"/>
                  <a:gd name="T85" fmla="*/ 444 h 457"/>
                  <a:gd name="T86" fmla="*/ 344 w 727"/>
                  <a:gd name="T87" fmla="*/ 452 h 457"/>
                  <a:gd name="T88" fmla="*/ 286 w 727"/>
                  <a:gd name="T89" fmla="*/ 455 h 457"/>
                  <a:gd name="T90" fmla="*/ 223 w 727"/>
                  <a:gd name="T91" fmla="*/ 457 h 457"/>
                  <a:gd name="T92" fmla="*/ 155 w 727"/>
                  <a:gd name="T93" fmla="*/ 455 h 457"/>
                  <a:gd name="T94" fmla="*/ 80 w 727"/>
                  <a:gd name="T95" fmla="*/ 449 h 457"/>
                  <a:gd name="T96" fmla="*/ 0 w 727"/>
                  <a:gd name="T97" fmla="*/ 440 h 457"/>
                  <a:gd name="T98" fmla="*/ 3 w 727"/>
                  <a:gd name="T99" fmla="*/ 436 h 457"/>
                  <a:gd name="T100" fmla="*/ 12 w 727"/>
                  <a:gd name="T101" fmla="*/ 422 h 457"/>
                  <a:gd name="T102" fmla="*/ 26 w 727"/>
                  <a:gd name="T103" fmla="*/ 401 h 457"/>
                  <a:gd name="T104" fmla="*/ 40 w 727"/>
                  <a:gd name="T105" fmla="*/ 376 h 457"/>
                  <a:gd name="T106" fmla="*/ 54 w 727"/>
                  <a:gd name="T107" fmla="*/ 348 h 457"/>
                  <a:gd name="T108" fmla="*/ 65 w 727"/>
                  <a:gd name="T109" fmla="*/ 319 h 457"/>
                  <a:gd name="T110" fmla="*/ 70 w 727"/>
                  <a:gd name="T111" fmla="*/ 292 h 457"/>
                  <a:gd name="T112" fmla="*/ 69 w 727"/>
                  <a:gd name="T113" fmla="*/ 268 h 45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7"/>
                  <a:gd name="T172" fmla="*/ 0 h 457"/>
                  <a:gd name="T173" fmla="*/ 727 w 727"/>
                  <a:gd name="T174" fmla="*/ 457 h 45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7" h="457">
                    <a:moveTo>
                      <a:pt x="69" y="268"/>
                    </a:moveTo>
                    <a:lnTo>
                      <a:pt x="76" y="270"/>
                    </a:lnTo>
                    <a:lnTo>
                      <a:pt x="96" y="272"/>
                    </a:lnTo>
                    <a:lnTo>
                      <a:pt x="127" y="275"/>
                    </a:lnTo>
                    <a:lnTo>
                      <a:pt x="168" y="278"/>
                    </a:lnTo>
                    <a:lnTo>
                      <a:pt x="215" y="280"/>
                    </a:lnTo>
                    <a:lnTo>
                      <a:pt x="269" y="280"/>
                    </a:lnTo>
                    <a:lnTo>
                      <a:pt x="327" y="278"/>
                    </a:lnTo>
                    <a:lnTo>
                      <a:pt x="385" y="272"/>
                    </a:lnTo>
                    <a:lnTo>
                      <a:pt x="445" y="262"/>
                    </a:lnTo>
                    <a:lnTo>
                      <a:pt x="503" y="245"/>
                    </a:lnTo>
                    <a:lnTo>
                      <a:pt x="557" y="225"/>
                    </a:lnTo>
                    <a:lnTo>
                      <a:pt x="606" y="197"/>
                    </a:lnTo>
                    <a:lnTo>
                      <a:pt x="648" y="161"/>
                    </a:lnTo>
                    <a:lnTo>
                      <a:pt x="681" y="116"/>
                    </a:lnTo>
                    <a:lnTo>
                      <a:pt x="703" y="63"/>
                    </a:lnTo>
                    <a:lnTo>
                      <a:pt x="712" y="0"/>
                    </a:lnTo>
                    <a:lnTo>
                      <a:pt x="712" y="1"/>
                    </a:lnTo>
                    <a:lnTo>
                      <a:pt x="715" y="6"/>
                    </a:lnTo>
                    <a:lnTo>
                      <a:pt x="716" y="14"/>
                    </a:lnTo>
                    <a:lnTo>
                      <a:pt x="718" y="24"/>
                    </a:lnTo>
                    <a:lnTo>
                      <a:pt x="721" y="36"/>
                    </a:lnTo>
                    <a:lnTo>
                      <a:pt x="723" y="51"/>
                    </a:lnTo>
                    <a:lnTo>
                      <a:pt x="725" y="68"/>
                    </a:lnTo>
                    <a:lnTo>
                      <a:pt x="726" y="85"/>
                    </a:lnTo>
                    <a:lnTo>
                      <a:pt x="727" y="105"/>
                    </a:lnTo>
                    <a:lnTo>
                      <a:pt x="726" y="127"/>
                    </a:lnTo>
                    <a:lnTo>
                      <a:pt x="725" y="149"/>
                    </a:lnTo>
                    <a:lnTo>
                      <a:pt x="722" y="171"/>
                    </a:lnTo>
                    <a:lnTo>
                      <a:pt x="717" y="194"/>
                    </a:lnTo>
                    <a:lnTo>
                      <a:pt x="710" y="218"/>
                    </a:lnTo>
                    <a:lnTo>
                      <a:pt x="702" y="242"/>
                    </a:lnTo>
                    <a:lnTo>
                      <a:pt x="691" y="265"/>
                    </a:lnTo>
                    <a:lnTo>
                      <a:pt x="677" y="288"/>
                    </a:lnTo>
                    <a:lnTo>
                      <a:pt x="659" y="311"/>
                    </a:lnTo>
                    <a:lnTo>
                      <a:pt x="640" y="333"/>
                    </a:lnTo>
                    <a:lnTo>
                      <a:pt x="617" y="354"/>
                    </a:lnTo>
                    <a:lnTo>
                      <a:pt x="590" y="373"/>
                    </a:lnTo>
                    <a:lnTo>
                      <a:pt x="560" y="391"/>
                    </a:lnTo>
                    <a:lnTo>
                      <a:pt x="526" y="408"/>
                    </a:lnTo>
                    <a:lnTo>
                      <a:pt x="487" y="422"/>
                    </a:lnTo>
                    <a:lnTo>
                      <a:pt x="444" y="434"/>
                    </a:lnTo>
                    <a:lnTo>
                      <a:pt x="397" y="444"/>
                    </a:lnTo>
                    <a:lnTo>
                      <a:pt x="344" y="452"/>
                    </a:lnTo>
                    <a:lnTo>
                      <a:pt x="286" y="455"/>
                    </a:lnTo>
                    <a:lnTo>
                      <a:pt x="223" y="457"/>
                    </a:lnTo>
                    <a:lnTo>
                      <a:pt x="155" y="455"/>
                    </a:lnTo>
                    <a:lnTo>
                      <a:pt x="80" y="449"/>
                    </a:lnTo>
                    <a:lnTo>
                      <a:pt x="0" y="440"/>
                    </a:lnTo>
                    <a:lnTo>
                      <a:pt x="3" y="436"/>
                    </a:lnTo>
                    <a:lnTo>
                      <a:pt x="12" y="422"/>
                    </a:lnTo>
                    <a:lnTo>
                      <a:pt x="26" y="401"/>
                    </a:lnTo>
                    <a:lnTo>
                      <a:pt x="40" y="376"/>
                    </a:lnTo>
                    <a:lnTo>
                      <a:pt x="54" y="348"/>
                    </a:lnTo>
                    <a:lnTo>
                      <a:pt x="65" y="319"/>
                    </a:lnTo>
                    <a:lnTo>
                      <a:pt x="70" y="292"/>
                    </a:lnTo>
                    <a:lnTo>
                      <a:pt x="69" y="268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0" name="Freeform 64"/>
              <p:cNvSpPr>
                <a:spLocks/>
              </p:cNvSpPr>
              <p:nvPr/>
            </p:nvSpPr>
            <p:spPr bwMode="auto">
              <a:xfrm>
                <a:off x="4414" y="743"/>
                <a:ext cx="217" cy="227"/>
              </a:xfrm>
              <a:custGeom>
                <a:avLst/>
                <a:gdLst>
                  <a:gd name="T0" fmla="*/ 121 w 436"/>
                  <a:gd name="T1" fmla="*/ 0 h 453"/>
                  <a:gd name="T2" fmla="*/ 117 w 436"/>
                  <a:gd name="T3" fmla="*/ 4 h 453"/>
                  <a:gd name="T4" fmla="*/ 106 w 436"/>
                  <a:gd name="T5" fmla="*/ 14 h 453"/>
                  <a:gd name="T6" fmla="*/ 91 w 436"/>
                  <a:gd name="T7" fmla="*/ 30 h 453"/>
                  <a:gd name="T8" fmla="*/ 73 w 436"/>
                  <a:gd name="T9" fmla="*/ 52 h 453"/>
                  <a:gd name="T10" fmla="*/ 54 w 436"/>
                  <a:gd name="T11" fmla="*/ 77 h 453"/>
                  <a:gd name="T12" fmla="*/ 38 w 436"/>
                  <a:gd name="T13" fmla="*/ 107 h 453"/>
                  <a:gd name="T14" fmla="*/ 26 w 436"/>
                  <a:gd name="T15" fmla="*/ 141 h 453"/>
                  <a:gd name="T16" fmla="*/ 19 w 436"/>
                  <a:gd name="T17" fmla="*/ 175 h 453"/>
                  <a:gd name="T18" fmla="*/ 20 w 436"/>
                  <a:gd name="T19" fmla="*/ 212 h 453"/>
                  <a:gd name="T20" fmla="*/ 33 w 436"/>
                  <a:gd name="T21" fmla="*/ 250 h 453"/>
                  <a:gd name="T22" fmla="*/ 56 w 436"/>
                  <a:gd name="T23" fmla="*/ 288 h 453"/>
                  <a:gd name="T24" fmla="*/ 95 w 436"/>
                  <a:gd name="T25" fmla="*/ 325 h 453"/>
                  <a:gd name="T26" fmla="*/ 150 w 436"/>
                  <a:gd name="T27" fmla="*/ 361 h 453"/>
                  <a:gd name="T28" fmla="*/ 224 w 436"/>
                  <a:gd name="T29" fmla="*/ 394 h 453"/>
                  <a:gd name="T30" fmla="*/ 318 w 436"/>
                  <a:gd name="T31" fmla="*/ 425 h 453"/>
                  <a:gd name="T32" fmla="*/ 436 w 436"/>
                  <a:gd name="T33" fmla="*/ 453 h 453"/>
                  <a:gd name="T34" fmla="*/ 428 w 436"/>
                  <a:gd name="T35" fmla="*/ 452 h 453"/>
                  <a:gd name="T36" fmla="*/ 406 w 436"/>
                  <a:gd name="T37" fmla="*/ 449 h 453"/>
                  <a:gd name="T38" fmla="*/ 372 w 436"/>
                  <a:gd name="T39" fmla="*/ 443 h 453"/>
                  <a:gd name="T40" fmla="*/ 330 w 436"/>
                  <a:gd name="T41" fmla="*/ 434 h 453"/>
                  <a:gd name="T42" fmla="*/ 281 w 436"/>
                  <a:gd name="T43" fmla="*/ 421 h 453"/>
                  <a:gd name="T44" fmla="*/ 230 w 436"/>
                  <a:gd name="T45" fmla="*/ 406 h 453"/>
                  <a:gd name="T46" fmla="*/ 178 w 436"/>
                  <a:gd name="T47" fmla="*/ 386 h 453"/>
                  <a:gd name="T48" fmla="*/ 127 w 436"/>
                  <a:gd name="T49" fmla="*/ 363 h 453"/>
                  <a:gd name="T50" fmla="*/ 81 w 436"/>
                  <a:gd name="T51" fmla="*/ 336 h 453"/>
                  <a:gd name="T52" fmla="*/ 43 w 436"/>
                  <a:gd name="T53" fmla="*/ 303 h 453"/>
                  <a:gd name="T54" fmla="*/ 15 w 436"/>
                  <a:gd name="T55" fmla="*/ 266 h 453"/>
                  <a:gd name="T56" fmla="*/ 0 w 436"/>
                  <a:gd name="T57" fmla="*/ 225 h 453"/>
                  <a:gd name="T58" fmla="*/ 0 w 436"/>
                  <a:gd name="T59" fmla="*/ 178 h 453"/>
                  <a:gd name="T60" fmla="*/ 19 w 436"/>
                  <a:gd name="T61" fmla="*/ 125 h 453"/>
                  <a:gd name="T62" fmla="*/ 58 w 436"/>
                  <a:gd name="T63" fmla="*/ 65 h 453"/>
                  <a:gd name="T64" fmla="*/ 121 w 436"/>
                  <a:gd name="T65" fmla="*/ 0 h 4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6"/>
                  <a:gd name="T100" fmla="*/ 0 h 453"/>
                  <a:gd name="T101" fmla="*/ 436 w 436"/>
                  <a:gd name="T102" fmla="*/ 453 h 4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6" h="453">
                    <a:moveTo>
                      <a:pt x="121" y="0"/>
                    </a:moveTo>
                    <a:lnTo>
                      <a:pt x="117" y="4"/>
                    </a:lnTo>
                    <a:lnTo>
                      <a:pt x="106" y="14"/>
                    </a:lnTo>
                    <a:lnTo>
                      <a:pt x="91" y="30"/>
                    </a:lnTo>
                    <a:lnTo>
                      <a:pt x="73" y="52"/>
                    </a:lnTo>
                    <a:lnTo>
                      <a:pt x="54" y="77"/>
                    </a:lnTo>
                    <a:lnTo>
                      <a:pt x="38" y="107"/>
                    </a:lnTo>
                    <a:lnTo>
                      <a:pt x="26" y="141"/>
                    </a:lnTo>
                    <a:lnTo>
                      <a:pt x="19" y="175"/>
                    </a:lnTo>
                    <a:lnTo>
                      <a:pt x="20" y="212"/>
                    </a:lnTo>
                    <a:lnTo>
                      <a:pt x="33" y="250"/>
                    </a:lnTo>
                    <a:lnTo>
                      <a:pt x="56" y="288"/>
                    </a:lnTo>
                    <a:lnTo>
                      <a:pt x="95" y="325"/>
                    </a:lnTo>
                    <a:lnTo>
                      <a:pt x="150" y="361"/>
                    </a:lnTo>
                    <a:lnTo>
                      <a:pt x="224" y="394"/>
                    </a:lnTo>
                    <a:lnTo>
                      <a:pt x="318" y="425"/>
                    </a:lnTo>
                    <a:lnTo>
                      <a:pt x="436" y="453"/>
                    </a:lnTo>
                    <a:lnTo>
                      <a:pt x="428" y="452"/>
                    </a:lnTo>
                    <a:lnTo>
                      <a:pt x="406" y="449"/>
                    </a:lnTo>
                    <a:lnTo>
                      <a:pt x="372" y="443"/>
                    </a:lnTo>
                    <a:lnTo>
                      <a:pt x="330" y="434"/>
                    </a:lnTo>
                    <a:lnTo>
                      <a:pt x="281" y="421"/>
                    </a:lnTo>
                    <a:lnTo>
                      <a:pt x="230" y="406"/>
                    </a:lnTo>
                    <a:lnTo>
                      <a:pt x="178" y="386"/>
                    </a:lnTo>
                    <a:lnTo>
                      <a:pt x="127" y="363"/>
                    </a:lnTo>
                    <a:lnTo>
                      <a:pt x="81" y="336"/>
                    </a:lnTo>
                    <a:lnTo>
                      <a:pt x="43" y="303"/>
                    </a:lnTo>
                    <a:lnTo>
                      <a:pt x="15" y="266"/>
                    </a:lnTo>
                    <a:lnTo>
                      <a:pt x="0" y="225"/>
                    </a:lnTo>
                    <a:lnTo>
                      <a:pt x="0" y="178"/>
                    </a:lnTo>
                    <a:lnTo>
                      <a:pt x="19" y="125"/>
                    </a:lnTo>
                    <a:lnTo>
                      <a:pt x="58" y="65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1" name="Freeform 65"/>
              <p:cNvSpPr>
                <a:spLocks/>
              </p:cNvSpPr>
              <p:nvPr/>
            </p:nvSpPr>
            <p:spPr bwMode="auto">
              <a:xfrm>
                <a:off x="4415" y="924"/>
                <a:ext cx="486" cy="140"/>
              </a:xfrm>
              <a:custGeom>
                <a:avLst/>
                <a:gdLst>
                  <a:gd name="T0" fmla="*/ 1 w 972"/>
                  <a:gd name="T1" fmla="*/ 1 h 280"/>
                  <a:gd name="T2" fmla="*/ 8 w 972"/>
                  <a:gd name="T3" fmla="*/ 13 h 280"/>
                  <a:gd name="T4" fmla="*/ 23 w 972"/>
                  <a:gd name="T5" fmla="*/ 32 h 280"/>
                  <a:gd name="T6" fmla="*/ 45 w 972"/>
                  <a:gd name="T7" fmla="*/ 59 h 280"/>
                  <a:gd name="T8" fmla="*/ 75 w 972"/>
                  <a:gd name="T9" fmla="*/ 90 h 280"/>
                  <a:gd name="T10" fmla="*/ 113 w 972"/>
                  <a:gd name="T11" fmla="*/ 125 h 280"/>
                  <a:gd name="T12" fmla="*/ 158 w 972"/>
                  <a:gd name="T13" fmla="*/ 159 h 280"/>
                  <a:gd name="T14" fmla="*/ 211 w 972"/>
                  <a:gd name="T15" fmla="*/ 194 h 280"/>
                  <a:gd name="T16" fmla="*/ 270 w 972"/>
                  <a:gd name="T17" fmla="*/ 225 h 280"/>
                  <a:gd name="T18" fmla="*/ 338 w 972"/>
                  <a:gd name="T19" fmla="*/ 251 h 280"/>
                  <a:gd name="T20" fmla="*/ 414 w 972"/>
                  <a:gd name="T21" fmla="*/ 270 h 280"/>
                  <a:gd name="T22" fmla="*/ 497 w 972"/>
                  <a:gd name="T23" fmla="*/ 280 h 280"/>
                  <a:gd name="T24" fmla="*/ 589 w 972"/>
                  <a:gd name="T25" fmla="*/ 279 h 280"/>
                  <a:gd name="T26" fmla="*/ 689 w 972"/>
                  <a:gd name="T27" fmla="*/ 264 h 280"/>
                  <a:gd name="T28" fmla="*/ 796 w 972"/>
                  <a:gd name="T29" fmla="*/ 235 h 280"/>
                  <a:gd name="T30" fmla="*/ 911 w 972"/>
                  <a:gd name="T31" fmla="*/ 189 h 280"/>
                  <a:gd name="T32" fmla="*/ 970 w 972"/>
                  <a:gd name="T33" fmla="*/ 160 h 280"/>
                  <a:gd name="T34" fmla="*/ 957 w 972"/>
                  <a:gd name="T35" fmla="*/ 165 h 280"/>
                  <a:gd name="T36" fmla="*/ 932 w 972"/>
                  <a:gd name="T37" fmla="*/ 175 h 280"/>
                  <a:gd name="T38" fmla="*/ 895 w 972"/>
                  <a:gd name="T39" fmla="*/ 188 h 280"/>
                  <a:gd name="T40" fmla="*/ 849 w 972"/>
                  <a:gd name="T41" fmla="*/ 202 h 280"/>
                  <a:gd name="T42" fmla="*/ 793 w 972"/>
                  <a:gd name="T43" fmla="*/ 214 h 280"/>
                  <a:gd name="T44" fmla="*/ 731 w 972"/>
                  <a:gd name="T45" fmla="*/ 227 h 280"/>
                  <a:gd name="T46" fmla="*/ 662 w 972"/>
                  <a:gd name="T47" fmla="*/ 236 h 280"/>
                  <a:gd name="T48" fmla="*/ 588 w 972"/>
                  <a:gd name="T49" fmla="*/ 241 h 280"/>
                  <a:gd name="T50" fmla="*/ 511 w 972"/>
                  <a:gd name="T51" fmla="*/ 241 h 280"/>
                  <a:gd name="T52" fmla="*/ 432 w 972"/>
                  <a:gd name="T53" fmla="*/ 233 h 280"/>
                  <a:gd name="T54" fmla="*/ 350 w 972"/>
                  <a:gd name="T55" fmla="*/ 217 h 280"/>
                  <a:gd name="T56" fmla="*/ 268 w 972"/>
                  <a:gd name="T57" fmla="*/ 190 h 280"/>
                  <a:gd name="T58" fmla="*/ 188 w 972"/>
                  <a:gd name="T59" fmla="*/ 153 h 280"/>
                  <a:gd name="T60" fmla="*/ 110 w 972"/>
                  <a:gd name="T61" fmla="*/ 103 h 280"/>
                  <a:gd name="T62" fmla="*/ 35 w 972"/>
                  <a:gd name="T63" fmla="*/ 38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72"/>
                  <a:gd name="T97" fmla="*/ 0 h 280"/>
                  <a:gd name="T98" fmla="*/ 972 w 972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72" h="280">
                    <a:moveTo>
                      <a:pt x="0" y="0"/>
                    </a:moveTo>
                    <a:lnTo>
                      <a:pt x="1" y="1"/>
                    </a:lnTo>
                    <a:lnTo>
                      <a:pt x="3" y="6"/>
                    </a:lnTo>
                    <a:lnTo>
                      <a:pt x="8" y="13"/>
                    </a:lnTo>
                    <a:lnTo>
                      <a:pt x="15" y="21"/>
                    </a:lnTo>
                    <a:lnTo>
                      <a:pt x="23" y="32"/>
                    </a:lnTo>
                    <a:lnTo>
                      <a:pt x="33" y="45"/>
                    </a:lnTo>
                    <a:lnTo>
                      <a:pt x="45" y="59"/>
                    </a:lnTo>
                    <a:lnTo>
                      <a:pt x="60" y="74"/>
                    </a:lnTo>
                    <a:lnTo>
                      <a:pt x="75" y="90"/>
                    </a:lnTo>
                    <a:lnTo>
                      <a:pt x="93" y="107"/>
                    </a:lnTo>
                    <a:lnTo>
                      <a:pt x="113" y="125"/>
                    </a:lnTo>
                    <a:lnTo>
                      <a:pt x="133" y="142"/>
                    </a:lnTo>
                    <a:lnTo>
                      <a:pt x="158" y="159"/>
                    </a:lnTo>
                    <a:lnTo>
                      <a:pt x="183" y="176"/>
                    </a:lnTo>
                    <a:lnTo>
                      <a:pt x="211" y="194"/>
                    </a:lnTo>
                    <a:lnTo>
                      <a:pt x="239" y="210"/>
                    </a:lnTo>
                    <a:lnTo>
                      <a:pt x="270" y="225"/>
                    </a:lnTo>
                    <a:lnTo>
                      <a:pt x="304" y="239"/>
                    </a:lnTo>
                    <a:lnTo>
                      <a:pt x="338" y="251"/>
                    </a:lnTo>
                    <a:lnTo>
                      <a:pt x="375" y="262"/>
                    </a:lnTo>
                    <a:lnTo>
                      <a:pt x="414" y="270"/>
                    </a:lnTo>
                    <a:lnTo>
                      <a:pt x="455" y="275"/>
                    </a:lnTo>
                    <a:lnTo>
                      <a:pt x="497" y="280"/>
                    </a:lnTo>
                    <a:lnTo>
                      <a:pt x="542" y="280"/>
                    </a:lnTo>
                    <a:lnTo>
                      <a:pt x="589" y="279"/>
                    </a:lnTo>
                    <a:lnTo>
                      <a:pt x="638" y="273"/>
                    </a:lnTo>
                    <a:lnTo>
                      <a:pt x="689" y="264"/>
                    </a:lnTo>
                    <a:lnTo>
                      <a:pt x="741" y="251"/>
                    </a:lnTo>
                    <a:lnTo>
                      <a:pt x="796" y="235"/>
                    </a:lnTo>
                    <a:lnTo>
                      <a:pt x="852" y="214"/>
                    </a:lnTo>
                    <a:lnTo>
                      <a:pt x="911" y="189"/>
                    </a:lnTo>
                    <a:lnTo>
                      <a:pt x="972" y="159"/>
                    </a:lnTo>
                    <a:lnTo>
                      <a:pt x="970" y="160"/>
                    </a:lnTo>
                    <a:lnTo>
                      <a:pt x="965" y="163"/>
                    </a:lnTo>
                    <a:lnTo>
                      <a:pt x="957" y="165"/>
                    </a:lnTo>
                    <a:lnTo>
                      <a:pt x="945" y="169"/>
                    </a:lnTo>
                    <a:lnTo>
                      <a:pt x="932" y="175"/>
                    </a:lnTo>
                    <a:lnTo>
                      <a:pt x="914" y="181"/>
                    </a:lnTo>
                    <a:lnTo>
                      <a:pt x="895" y="188"/>
                    </a:lnTo>
                    <a:lnTo>
                      <a:pt x="873" y="194"/>
                    </a:lnTo>
                    <a:lnTo>
                      <a:pt x="849" y="202"/>
                    </a:lnTo>
                    <a:lnTo>
                      <a:pt x="822" y="209"/>
                    </a:lnTo>
                    <a:lnTo>
                      <a:pt x="793" y="214"/>
                    </a:lnTo>
                    <a:lnTo>
                      <a:pt x="762" y="221"/>
                    </a:lnTo>
                    <a:lnTo>
                      <a:pt x="731" y="227"/>
                    </a:lnTo>
                    <a:lnTo>
                      <a:pt x="697" y="232"/>
                    </a:lnTo>
                    <a:lnTo>
                      <a:pt x="662" y="236"/>
                    </a:lnTo>
                    <a:lnTo>
                      <a:pt x="626" y="240"/>
                    </a:lnTo>
                    <a:lnTo>
                      <a:pt x="588" y="241"/>
                    </a:lnTo>
                    <a:lnTo>
                      <a:pt x="550" y="242"/>
                    </a:lnTo>
                    <a:lnTo>
                      <a:pt x="511" y="241"/>
                    </a:lnTo>
                    <a:lnTo>
                      <a:pt x="471" y="237"/>
                    </a:lnTo>
                    <a:lnTo>
                      <a:pt x="432" y="233"/>
                    </a:lnTo>
                    <a:lnTo>
                      <a:pt x="390" y="226"/>
                    </a:lnTo>
                    <a:lnTo>
                      <a:pt x="350" y="217"/>
                    </a:lnTo>
                    <a:lnTo>
                      <a:pt x="310" y="205"/>
                    </a:lnTo>
                    <a:lnTo>
                      <a:pt x="268" y="190"/>
                    </a:lnTo>
                    <a:lnTo>
                      <a:pt x="228" y="173"/>
                    </a:lnTo>
                    <a:lnTo>
                      <a:pt x="188" y="153"/>
                    </a:lnTo>
                    <a:lnTo>
                      <a:pt x="148" y="129"/>
                    </a:lnTo>
                    <a:lnTo>
                      <a:pt x="110" y="103"/>
                    </a:lnTo>
                    <a:lnTo>
                      <a:pt x="72" y="73"/>
                    </a:lnTo>
                    <a:lnTo>
                      <a:pt x="35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2" name="Freeform 66"/>
              <p:cNvSpPr>
                <a:spLocks/>
              </p:cNvSpPr>
              <p:nvPr/>
            </p:nvSpPr>
            <p:spPr bwMode="auto">
              <a:xfrm>
                <a:off x="4588" y="710"/>
                <a:ext cx="187" cy="234"/>
              </a:xfrm>
              <a:custGeom>
                <a:avLst/>
                <a:gdLst>
                  <a:gd name="T0" fmla="*/ 376 w 376"/>
                  <a:gd name="T1" fmla="*/ 468 h 468"/>
                  <a:gd name="T2" fmla="*/ 374 w 376"/>
                  <a:gd name="T3" fmla="*/ 464 h 468"/>
                  <a:gd name="T4" fmla="*/ 372 w 376"/>
                  <a:gd name="T5" fmla="*/ 452 h 468"/>
                  <a:gd name="T6" fmla="*/ 366 w 376"/>
                  <a:gd name="T7" fmla="*/ 433 h 468"/>
                  <a:gd name="T8" fmla="*/ 359 w 376"/>
                  <a:gd name="T9" fmla="*/ 407 h 468"/>
                  <a:gd name="T10" fmla="*/ 349 w 376"/>
                  <a:gd name="T11" fmla="*/ 377 h 468"/>
                  <a:gd name="T12" fmla="*/ 336 w 376"/>
                  <a:gd name="T13" fmla="*/ 343 h 468"/>
                  <a:gd name="T14" fmla="*/ 320 w 376"/>
                  <a:gd name="T15" fmla="*/ 306 h 468"/>
                  <a:gd name="T16" fmla="*/ 301 w 376"/>
                  <a:gd name="T17" fmla="*/ 267 h 468"/>
                  <a:gd name="T18" fmla="*/ 278 w 376"/>
                  <a:gd name="T19" fmla="*/ 226 h 468"/>
                  <a:gd name="T20" fmla="*/ 251 w 376"/>
                  <a:gd name="T21" fmla="*/ 186 h 468"/>
                  <a:gd name="T22" fmla="*/ 221 w 376"/>
                  <a:gd name="T23" fmla="*/ 147 h 468"/>
                  <a:gd name="T24" fmla="*/ 186 w 376"/>
                  <a:gd name="T25" fmla="*/ 110 h 468"/>
                  <a:gd name="T26" fmla="*/ 146 w 376"/>
                  <a:gd name="T27" fmla="*/ 75 h 468"/>
                  <a:gd name="T28" fmla="*/ 103 w 376"/>
                  <a:gd name="T29" fmla="*/ 45 h 468"/>
                  <a:gd name="T30" fmla="*/ 54 w 376"/>
                  <a:gd name="T31" fmla="*/ 20 h 468"/>
                  <a:gd name="T32" fmla="*/ 0 w 376"/>
                  <a:gd name="T33" fmla="*/ 0 h 468"/>
                  <a:gd name="T34" fmla="*/ 4 w 376"/>
                  <a:gd name="T35" fmla="*/ 0 h 468"/>
                  <a:gd name="T36" fmla="*/ 15 w 376"/>
                  <a:gd name="T37" fmla="*/ 3 h 468"/>
                  <a:gd name="T38" fmla="*/ 31 w 376"/>
                  <a:gd name="T39" fmla="*/ 6 h 468"/>
                  <a:gd name="T40" fmla="*/ 53 w 376"/>
                  <a:gd name="T41" fmla="*/ 13 h 468"/>
                  <a:gd name="T42" fmla="*/ 80 w 376"/>
                  <a:gd name="T43" fmla="*/ 22 h 468"/>
                  <a:gd name="T44" fmla="*/ 108 w 376"/>
                  <a:gd name="T45" fmla="*/ 35 h 468"/>
                  <a:gd name="T46" fmla="*/ 140 w 376"/>
                  <a:gd name="T47" fmla="*/ 51 h 468"/>
                  <a:gd name="T48" fmla="*/ 173 w 376"/>
                  <a:gd name="T49" fmla="*/ 73 h 468"/>
                  <a:gd name="T50" fmla="*/ 206 w 376"/>
                  <a:gd name="T51" fmla="*/ 100 h 468"/>
                  <a:gd name="T52" fmla="*/ 239 w 376"/>
                  <a:gd name="T53" fmla="*/ 131 h 468"/>
                  <a:gd name="T54" fmla="*/ 271 w 376"/>
                  <a:gd name="T55" fmla="*/ 169 h 468"/>
                  <a:gd name="T56" fmla="*/ 300 w 376"/>
                  <a:gd name="T57" fmla="*/ 214 h 468"/>
                  <a:gd name="T58" fmla="*/ 326 w 376"/>
                  <a:gd name="T59" fmla="*/ 265 h 468"/>
                  <a:gd name="T60" fmla="*/ 348 w 376"/>
                  <a:gd name="T61" fmla="*/ 324 h 468"/>
                  <a:gd name="T62" fmla="*/ 365 w 376"/>
                  <a:gd name="T63" fmla="*/ 392 h 468"/>
                  <a:gd name="T64" fmla="*/ 376 w 376"/>
                  <a:gd name="T65" fmla="*/ 468 h 4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6"/>
                  <a:gd name="T100" fmla="*/ 0 h 468"/>
                  <a:gd name="T101" fmla="*/ 376 w 376"/>
                  <a:gd name="T102" fmla="*/ 468 h 4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6" h="468">
                    <a:moveTo>
                      <a:pt x="376" y="468"/>
                    </a:moveTo>
                    <a:lnTo>
                      <a:pt x="374" y="464"/>
                    </a:lnTo>
                    <a:lnTo>
                      <a:pt x="372" y="452"/>
                    </a:lnTo>
                    <a:lnTo>
                      <a:pt x="366" y="433"/>
                    </a:lnTo>
                    <a:lnTo>
                      <a:pt x="359" y="407"/>
                    </a:lnTo>
                    <a:lnTo>
                      <a:pt x="349" y="377"/>
                    </a:lnTo>
                    <a:lnTo>
                      <a:pt x="336" y="343"/>
                    </a:lnTo>
                    <a:lnTo>
                      <a:pt x="320" y="306"/>
                    </a:lnTo>
                    <a:lnTo>
                      <a:pt x="301" y="267"/>
                    </a:lnTo>
                    <a:lnTo>
                      <a:pt x="278" y="226"/>
                    </a:lnTo>
                    <a:lnTo>
                      <a:pt x="251" y="186"/>
                    </a:lnTo>
                    <a:lnTo>
                      <a:pt x="221" y="147"/>
                    </a:lnTo>
                    <a:lnTo>
                      <a:pt x="186" y="110"/>
                    </a:lnTo>
                    <a:lnTo>
                      <a:pt x="146" y="75"/>
                    </a:lnTo>
                    <a:lnTo>
                      <a:pt x="103" y="45"/>
                    </a:lnTo>
                    <a:lnTo>
                      <a:pt x="54" y="2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1" y="6"/>
                    </a:lnTo>
                    <a:lnTo>
                      <a:pt x="53" y="13"/>
                    </a:lnTo>
                    <a:lnTo>
                      <a:pt x="80" y="22"/>
                    </a:lnTo>
                    <a:lnTo>
                      <a:pt x="108" y="35"/>
                    </a:lnTo>
                    <a:lnTo>
                      <a:pt x="140" y="51"/>
                    </a:lnTo>
                    <a:lnTo>
                      <a:pt x="173" y="73"/>
                    </a:lnTo>
                    <a:lnTo>
                      <a:pt x="206" y="100"/>
                    </a:lnTo>
                    <a:lnTo>
                      <a:pt x="239" y="131"/>
                    </a:lnTo>
                    <a:lnTo>
                      <a:pt x="271" y="169"/>
                    </a:lnTo>
                    <a:lnTo>
                      <a:pt x="300" y="214"/>
                    </a:lnTo>
                    <a:lnTo>
                      <a:pt x="326" y="265"/>
                    </a:lnTo>
                    <a:lnTo>
                      <a:pt x="348" y="324"/>
                    </a:lnTo>
                    <a:lnTo>
                      <a:pt x="365" y="392"/>
                    </a:lnTo>
                    <a:lnTo>
                      <a:pt x="376" y="4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3" name="Freeform 67"/>
              <p:cNvSpPr>
                <a:spLocks/>
              </p:cNvSpPr>
              <p:nvPr/>
            </p:nvSpPr>
            <p:spPr bwMode="auto">
              <a:xfrm>
                <a:off x="4513" y="683"/>
                <a:ext cx="402" cy="104"/>
              </a:xfrm>
              <a:custGeom>
                <a:avLst/>
                <a:gdLst>
                  <a:gd name="T0" fmla="*/ 2 w 804"/>
                  <a:gd name="T1" fmla="*/ 66 h 208"/>
                  <a:gd name="T2" fmla="*/ 12 w 804"/>
                  <a:gd name="T3" fmla="*/ 63 h 208"/>
                  <a:gd name="T4" fmla="*/ 32 w 804"/>
                  <a:gd name="T5" fmla="*/ 55 h 208"/>
                  <a:gd name="T6" fmla="*/ 60 w 804"/>
                  <a:gd name="T7" fmla="*/ 44 h 208"/>
                  <a:gd name="T8" fmla="*/ 97 w 804"/>
                  <a:gd name="T9" fmla="*/ 33 h 208"/>
                  <a:gd name="T10" fmla="*/ 141 w 804"/>
                  <a:gd name="T11" fmla="*/ 22 h 208"/>
                  <a:gd name="T12" fmla="*/ 190 w 804"/>
                  <a:gd name="T13" fmla="*/ 12 h 208"/>
                  <a:gd name="T14" fmla="*/ 245 w 804"/>
                  <a:gd name="T15" fmla="*/ 5 h 208"/>
                  <a:gd name="T16" fmla="*/ 304 w 804"/>
                  <a:gd name="T17" fmla="*/ 0 h 208"/>
                  <a:gd name="T18" fmla="*/ 367 w 804"/>
                  <a:gd name="T19" fmla="*/ 2 h 208"/>
                  <a:gd name="T20" fmla="*/ 432 w 804"/>
                  <a:gd name="T21" fmla="*/ 10 h 208"/>
                  <a:gd name="T22" fmla="*/ 500 w 804"/>
                  <a:gd name="T23" fmla="*/ 23 h 208"/>
                  <a:gd name="T24" fmla="*/ 568 w 804"/>
                  <a:gd name="T25" fmla="*/ 47 h 208"/>
                  <a:gd name="T26" fmla="*/ 637 w 804"/>
                  <a:gd name="T27" fmla="*/ 79 h 208"/>
                  <a:gd name="T28" fmla="*/ 705 w 804"/>
                  <a:gd name="T29" fmla="*/ 121 h 208"/>
                  <a:gd name="T30" fmla="*/ 772 w 804"/>
                  <a:gd name="T31" fmla="*/ 176 h 208"/>
                  <a:gd name="T32" fmla="*/ 803 w 804"/>
                  <a:gd name="T33" fmla="*/ 207 h 208"/>
                  <a:gd name="T34" fmla="*/ 796 w 804"/>
                  <a:gd name="T35" fmla="*/ 200 h 208"/>
                  <a:gd name="T36" fmla="*/ 782 w 804"/>
                  <a:gd name="T37" fmla="*/ 188 h 208"/>
                  <a:gd name="T38" fmla="*/ 762 w 804"/>
                  <a:gd name="T39" fmla="*/ 172 h 208"/>
                  <a:gd name="T40" fmla="*/ 734 w 804"/>
                  <a:gd name="T41" fmla="*/ 151 h 208"/>
                  <a:gd name="T42" fmla="*/ 701 w 804"/>
                  <a:gd name="T43" fmla="*/ 129 h 208"/>
                  <a:gd name="T44" fmla="*/ 660 w 804"/>
                  <a:gd name="T45" fmla="*/ 108 h 208"/>
                  <a:gd name="T46" fmla="*/ 614 w 804"/>
                  <a:gd name="T47" fmla="*/ 85 h 208"/>
                  <a:gd name="T48" fmla="*/ 562 w 804"/>
                  <a:gd name="T49" fmla="*/ 64 h 208"/>
                  <a:gd name="T50" fmla="*/ 505 w 804"/>
                  <a:gd name="T51" fmla="*/ 45 h 208"/>
                  <a:gd name="T52" fmla="*/ 442 w 804"/>
                  <a:gd name="T53" fmla="*/ 30 h 208"/>
                  <a:gd name="T54" fmla="*/ 372 w 804"/>
                  <a:gd name="T55" fmla="*/ 20 h 208"/>
                  <a:gd name="T56" fmla="*/ 299 w 804"/>
                  <a:gd name="T57" fmla="*/ 17 h 208"/>
                  <a:gd name="T58" fmla="*/ 219 w 804"/>
                  <a:gd name="T59" fmla="*/ 20 h 208"/>
                  <a:gd name="T60" fmla="*/ 135 w 804"/>
                  <a:gd name="T61" fmla="*/ 32 h 208"/>
                  <a:gd name="T62" fmla="*/ 46 w 804"/>
                  <a:gd name="T63" fmla="*/ 52 h 20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04"/>
                  <a:gd name="T97" fmla="*/ 0 h 208"/>
                  <a:gd name="T98" fmla="*/ 804 w 804"/>
                  <a:gd name="T99" fmla="*/ 208 h 20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04" h="208">
                    <a:moveTo>
                      <a:pt x="0" y="67"/>
                    </a:moveTo>
                    <a:lnTo>
                      <a:pt x="2" y="66"/>
                    </a:lnTo>
                    <a:lnTo>
                      <a:pt x="6" y="65"/>
                    </a:lnTo>
                    <a:lnTo>
                      <a:pt x="12" y="63"/>
                    </a:lnTo>
                    <a:lnTo>
                      <a:pt x="21" y="58"/>
                    </a:lnTo>
                    <a:lnTo>
                      <a:pt x="32" y="55"/>
                    </a:lnTo>
                    <a:lnTo>
                      <a:pt x="45" y="49"/>
                    </a:lnTo>
                    <a:lnTo>
                      <a:pt x="60" y="44"/>
                    </a:lnTo>
                    <a:lnTo>
                      <a:pt x="78" y="38"/>
                    </a:lnTo>
                    <a:lnTo>
                      <a:pt x="97" y="33"/>
                    </a:lnTo>
                    <a:lnTo>
                      <a:pt x="118" y="27"/>
                    </a:lnTo>
                    <a:lnTo>
                      <a:pt x="141" y="22"/>
                    </a:lnTo>
                    <a:lnTo>
                      <a:pt x="165" y="17"/>
                    </a:lnTo>
                    <a:lnTo>
                      <a:pt x="190" y="12"/>
                    </a:lnTo>
                    <a:lnTo>
                      <a:pt x="217" y="9"/>
                    </a:lnTo>
                    <a:lnTo>
                      <a:pt x="245" y="5"/>
                    </a:lnTo>
                    <a:lnTo>
                      <a:pt x="275" y="3"/>
                    </a:lnTo>
                    <a:lnTo>
                      <a:pt x="304" y="0"/>
                    </a:lnTo>
                    <a:lnTo>
                      <a:pt x="336" y="0"/>
                    </a:lnTo>
                    <a:lnTo>
                      <a:pt x="367" y="2"/>
                    </a:lnTo>
                    <a:lnTo>
                      <a:pt x="400" y="5"/>
                    </a:lnTo>
                    <a:lnTo>
                      <a:pt x="432" y="10"/>
                    </a:lnTo>
                    <a:lnTo>
                      <a:pt x="467" y="15"/>
                    </a:lnTo>
                    <a:lnTo>
                      <a:pt x="500" y="23"/>
                    </a:lnTo>
                    <a:lnTo>
                      <a:pt x="535" y="34"/>
                    </a:lnTo>
                    <a:lnTo>
                      <a:pt x="568" y="47"/>
                    </a:lnTo>
                    <a:lnTo>
                      <a:pt x="603" y="62"/>
                    </a:lnTo>
                    <a:lnTo>
                      <a:pt x="637" y="79"/>
                    </a:lnTo>
                    <a:lnTo>
                      <a:pt x="672" y="98"/>
                    </a:lnTo>
                    <a:lnTo>
                      <a:pt x="705" y="121"/>
                    </a:lnTo>
                    <a:lnTo>
                      <a:pt x="739" y="147"/>
                    </a:lnTo>
                    <a:lnTo>
                      <a:pt x="772" y="176"/>
                    </a:lnTo>
                    <a:lnTo>
                      <a:pt x="804" y="208"/>
                    </a:lnTo>
                    <a:lnTo>
                      <a:pt x="803" y="207"/>
                    </a:lnTo>
                    <a:lnTo>
                      <a:pt x="801" y="204"/>
                    </a:lnTo>
                    <a:lnTo>
                      <a:pt x="796" y="200"/>
                    </a:lnTo>
                    <a:lnTo>
                      <a:pt x="791" y="195"/>
                    </a:lnTo>
                    <a:lnTo>
                      <a:pt x="782" y="188"/>
                    </a:lnTo>
                    <a:lnTo>
                      <a:pt x="773" y="180"/>
                    </a:lnTo>
                    <a:lnTo>
                      <a:pt x="762" y="172"/>
                    </a:lnTo>
                    <a:lnTo>
                      <a:pt x="749" y="162"/>
                    </a:lnTo>
                    <a:lnTo>
                      <a:pt x="734" y="151"/>
                    </a:lnTo>
                    <a:lnTo>
                      <a:pt x="718" y="141"/>
                    </a:lnTo>
                    <a:lnTo>
                      <a:pt x="701" y="129"/>
                    </a:lnTo>
                    <a:lnTo>
                      <a:pt x="681" y="119"/>
                    </a:lnTo>
                    <a:lnTo>
                      <a:pt x="660" y="108"/>
                    </a:lnTo>
                    <a:lnTo>
                      <a:pt x="638" y="96"/>
                    </a:lnTo>
                    <a:lnTo>
                      <a:pt x="614" y="85"/>
                    </a:lnTo>
                    <a:lnTo>
                      <a:pt x="589" y="74"/>
                    </a:lnTo>
                    <a:lnTo>
                      <a:pt x="562" y="64"/>
                    </a:lnTo>
                    <a:lnTo>
                      <a:pt x="534" y="55"/>
                    </a:lnTo>
                    <a:lnTo>
                      <a:pt x="505" y="45"/>
                    </a:lnTo>
                    <a:lnTo>
                      <a:pt x="474" y="37"/>
                    </a:lnTo>
                    <a:lnTo>
                      <a:pt x="442" y="30"/>
                    </a:lnTo>
                    <a:lnTo>
                      <a:pt x="407" y="25"/>
                    </a:lnTo>
                    <a:lnTo>
                      <a:pt x="372" y="20"/>
                    </a:lnTo>
                    <a:lnTo>
                      <a:pt x="336" y="18"/>
                    </a:lnTo>
                    <a:lnTo>
                      <a:pt x="299" y="17"/>
                    </a:lnTo>
                    <a:lnTo>
                      <a:pt x="260" y="18"/>
                    </a:lnTo>
                    <a:lnTo>
                      <a:pt x="219" y="20"/>
                    </a:lnTo>
                    <a:lnTo>
                      <a:pt x="178" y="25"/>
                    </a:lnTo>
                    <a:lnTo>
                      <a:pt x="135" y="32"/>
                    </a:lnTo>
                    <a:lnTo>
                      <a:pt x="91" y="41"/>
                    </a:lnTo>
                    <a:lnTo>
                      <a:pt x="46" y="5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4" name="Freeform 68"/>
              <p:cNvSpPr>
                <a:spLocks/>
              </p:cNvSpPr>
              <p:nvPr/>
            </p:nvSpPr>
            <p:spPr bwMode="auto">
              <a:xfrm>
                <a:off x="4920" y="815"/>
                <a:ext cx="23" cy="146"/>
              </a:xfrm>
              <a:custGeom>
                <a:avLst/>
                <a:gdLst>
                  <a:gd name="T0" fmla="*/ 0 w 47"/>
                  <a:gd name="T1" fmla="*/ 292 h 292"/>
                  <a:gd name="T2" fmla="*/ 3 w 47"/>
                  <a:gd name="T3" fmla="*/ 286 h 292"/>
                  <a:gd name="T4" fmla="*/ 11 w 47"/>
                  <a:gd name="T5" fmla="*/ 268 h 292"/>
                  <a:gd name="T6" fmla="*/ 23 w 47"/>
                  <a:gd name="T7" fmla="*/ 239 h 292"/>
                  <a:gd name="T8" fmla="*/ 34 w 47"/>
                  <a:gd name="T9" fmla="*/ 203 h 292"/>
                  <a:gd name="T10" fmla="*/ 43 w 47"/>
                  <a:gd name="T11" fmla="*/ 159 h 292"/>
                  <a:gd name="T12" fmla="*/ 47 w 47"/>
                  <a:gd name="T13" fmla="*/ 110 h 292"/>
                  <a:gd name="T14" fmla="*/ 43 w 47"/>
                  <a:gd name="T15" fmla="*/ 56 h 292"/>
                  <a:gd name="T16" fmla="*/ 31 w 47"/>
                  <a:gd name="T17" fmla="*/ 0 h 292"/>
                  <a:gd name="T18" fmla="*/ 31 w 47"/>
                  <a:gd name="T19" fmla="*/ 10 h 292"/>
                  <a:gd name="T20" fmla="*/ 32 w 47"/>
                  <a:gd name="T21" fmla="*/ 34 h 292"/>
                  <a:gd name="T22" fmla="*/ 31 w 47"/>
                  <a:gd name="T23" fmla="*/ 71 h 292"/>
                  <a:gd name="T24" fmla="*/ 30 w 47"/>
                  <a:gd name="T25" fmla="*/ 114 h 292"/>
                  <a:gd name="T26" fmla="*/ 26 w 47"/>
                  <a:gd name="T27" fmla="*/ 162 h 292"/>
                  <a:gd name="T28" fmla="*/ 22 w 47"/>
                  <a:gd name="T29" fmla="*/ 210 h 292"/>
                  <a:gd name="T30" fmla="*/ 12 w 47"/>
                  <a:gd name="T31" fmla="*/ 255 h 292"/>
                  <a:gd name="T32" fmla="*/ 0 w 47"/>
                  <a:gd name="T33" fmla="*/ 292 h 2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292"/>
                  <a:gd name="T53" fmla="*/ 47 w 47"/>
                  <a:gd name="T54" fmla="*/ 292 h 2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292">
                    <a:moveTo>
                      <a:pt x="0" y="292"/>
                    </a:moveTo>
                    <a:lnTo>
                      <a:pt x="3" y="286"/>
                    </a:lnTo>
                    <a:lnTo>
                      <a:pt x="11" y="268"/>
                    </a:lnTo>
                    <a:lnTo>
                      <a:pt x="23" y="239"/>
                    </a:lnTo>
                    <a:lnTo>
                      <a:pt x="34" y="203"/>
                    </a:lnTo>
                    <a:lnTo>
                      <a:pt x="43" y="159"/>
                    </a:lnTo>
                    <a:lnTo>
                      <a:pt x="47" y="110"/>
                    </a:lnTo>
                    <a:lnTo>
                      <a:pt x="43" y="56"/>
                    </a:lnTo>
                    <a:lnTo>
                      <a:pt x="31" y="0"/>
                    </a:lnTo>
                    <a:lnTo>
                      <a:pt x="31" y="10"/>
                    </a:lnTo>
                    <a:lnTo>
                      <a:pt x="32" y="34"/>
                    </a:lnTo>
                    <a:lnTo>
                      <a:pt x="31" y="71"/>
                    </a:lnTo>
                    <a:lnTo>
                      <a:pt x="30" y="114"/>
                    </a:lnTo>
                    <a:lnTo>
                      <a:pt x="26" y="162"/>
                    </a:lnTo>
                    <a:lnTo>
                      <a:pt x="22" y="210"/>
                    </a:lnTo>
                    <a:lnTo>
                      <a:pt x="12" y="25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5" name="Freeform 69"/>
              <p:cNvSpPr>
                <a:spLocks/>
              </p:cNvSpPr>
              <p:nvPr/>
            </p:nvSpPr>
            <p:spPr bwMode="auto">
              <a:xfrm>
                <a:off x="4646" y="716"/>
                <a:ext cx="164" cy="202"/>
              </a:xfrm>
              <a:custGeom>
                <a:avLst/>
                <a:gdLst>
                  <a:gd name="T0" fmla="*/ 329 w 329"/>
                  <a:gd name="T1" fmla="*/ 405 h 405"/>
                  <a:gd name="T2" fmla="*/ 329 w 329"/>
                  <a:gd name="T3" fmla="*/ 401 h 405"/>
                  <a:gd name="T4" fmla="*/ 328 w 329"/>
                  <a:gd name="T5" fmla="*/ 392 h 405"/>
                  <a:gd name="T6" fmla="*/ 325 w 329"/>
                  <a:gd name="T7" fmla="*/ 377 h 405"/>
                  <a:gd name="T8" fmla="*/ 322 w 329"/>
                  <a:gd name="T9" fmla="*/ 357 h 405"/>
                  <a:gd name="T10" fmla="*/ 316 w 329"/>
                  <a:gd name="T11" fmla="*/ 333 h 405"/>
                  <a:gd name="T12" fmla="*/ 308 w 329"/>
                  <a:gd name="T13" fmla="*/ 307 h 405"/>
                  <a:gd name="T14" fmla="*/ 298 w 329"/>
                  <a:gd name="T15" fmla="*/ 277 h 405"/>
                  <a:gd name="T16" fmla="*/ 283 w 329"/>
                  <a:gd name="T17" fmla="*/ 244 h 405"/>
                  <a:gd name="T18" fmla="*/ 265 w 329"/>
                  <a:gd name="T19" fmla="*/ 211 h 405"/>
                  <a:gd name="T20" fmla="*/ 243 w 329"/>
                  <a:gd name="T21" fmla="*/ 178 h 405"/>
                  <a:gd name="T22" fmla="*/ 217 w 329"/>
                  <a:gd name="T23" fmla="*/ 143 h 405"/>
                  <a:gd name="T24" fmla="*/ 185 w 329"/>
                  <a:gd name="T25" fmla="*/ 111 h 405"/>
                  <a:gd name="T26" fmla="*/ 148 w 329"/>
                  <a:gd name="T27" fmla="*/ 78 h 405"/>
                  <a:gd name="T28" fmla="*/ 105 w 329"/>
                  <a:gd name="T29" fmla="*/ 50 h 405"/>
                  <a:gd name="T30" fmla="*/ 56 w 329"/>
                  <a:gd name="T31" fmla="*/ 23 h 405"/>
                  <a:gd name="T32" fmla="*/ 0 w 329"/>
                  <a:gd name="T33" fmla="*/ 0 h 405"/>
                  <a:gd name="T34" fmla="*/ 4 w 329"/>
                  <a:gd name="T35" fmla="*/ 1 h 405"/>
                  <a:gd name="T36" fmla="*/ 13 w 329"/>
                  <a:gd name="T37" fmla="*/ 2 h 405"/>
                  <a:gd name="T38" fmla="*/ 28 w 329"/>
                  <a:gd name="T39" fmla="*/ 7 h 405"/>
                  <a:gd name="T40" fmla="*/ 48 w 329"/>
                  <a:gd name="T41" fmla="*/ 13 h 405"/>
                  <a:gd name="T42" fmla="*/ 72 w 329"/>
                  <a:gd name="T43" fmla="*/ 21 h 405"/>
                  <a:gd name="T44" fmla="*/ 97 w 329"/>
                  <a:gd name="T45" fmla="*/ 34 h 405"/>
                  <a:gd name="T46" fmla="*/ 126 w 329"/>
                  <a:gd name="T47" fmla="*/ 49 h 405"/>
                  <a:gd name="T48" fmla="*/ 155 w 329"/>
                  <a:gd name="T49" fmla="*/ 67 h 405"/>
                  <a:gd name="T50" fmla="*/ 185 w 329"/>
                  <a:gd name="T51" fmla="*/ 90 h 405"/>
                  <a:gd name="T52" fmla="*/ 214 w 329"/>
                  <a:gd name="T53" fmla="*/ 118 h 405"/>
                  <a:gd name="T54" fmla="*/ 241 w 329"/>
                  <a:gd name="T55" fmla="*/ 151 h 405"/>
                  <a:gd name="T56" fmla="*/ 267 w 329"/>
                  <a:gd name="T57" fmla="*/ 189 h 405"/>
                  <a:gd name="T58" fmla="*/ 290 w 329"/>
                  <a:gd name="T59" fmla="*/ 233 h 405"/>
                  <a:gd name="T60" fmla="*/ 307 w 329"/>
                  <a:gd name="T61" fmla="*/ 284 h 405"/>
                  <a:gd name="T62" fmla="*/ 321 w 329"/>
                  <a:gd name="T63" fmla="*/ 340 h 405"/>
                  <a:gd name="T64" fmla="*/ 329 w 329"/>
                  <a:gd name="T65" fmla="*/ 405 h 4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405"/>
                  <a:gd name="T101" fmla="*/ 329 w 329"/>
                  <a:gd name="T102" fmla="*/ 405 h 40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405">
                    <a:moveTo>
                      <a:pt x="329" y="405"/>
                    </a:moveTo>
                    <a:lnTo>
                      <a:pt x="329" y="401"/>
                    </a:lnTo>
                    <a:lnTo>
                      <a:pt x="328" y="392"/>
                    </a:lnTo>
                    <a:lnTo>
                      <a:pt x="325" y="377"/>
                    </a:lnTo>
                    <a:lnTo>
                      <a:pt x="322" y="357"/>
                    </a:lnTo>
                    <a:lnTo>
                      <a:pt x="316" y="333"/>
                    </a:lnTo>
                    <a:lnTo>
                      <a:pt x="308" y="307"/>
                    </a:lnTo>
                    <a:lnTo>
                      <a:pt x="298" y="277"/>
                    </a:lnTo>
                    <a:lnTo>
                      <a:pt x="283" y="244"/>
                    </a:lnTo>
                    <a:lnTo>
                      <a:pt x="265" y="211"/>
                    </a:lnTo>
                    <a:lnTo>
                      <a:pt x="243" y="178"/>
                    </a:lnTo>
                    <a:lnTo>
                      <a:pt x="217" y="143"/>
                    </a:lnTo>
                    <a:lnTo>
                      <a:pt x="185" y="111"/>
                    </a:lnTo>
                    <a:lnTo>
                      <a:pt x="148" y="78"/>
                    </a:lnTo>
                    <a:lnTo>
                      <a:pt x="105" y="50"/>
                    </a:lnTo>
                    <a:lnTo>
                      <a:pt x="56" y="23"/>
                    </a:lnTo>
                    <a:lnTo>
                      <a:pt x="0" y="0"/>
                    </a:lnTo>
                    <a:lnTo>
                      <a:pt x="4" y="1"/>
                    </a:lnTo>
                    <a:lnTo>
                      <a:pt x="13" y="2"/>
                    </a:lnTo>
                    <a:lnTo>
                      <a:pt x="28" y="7"/>
                    </a:lnTo>
                    <a:lnTo>
                      <a:pt x="48" y="13"/>
                    </a:lnTo>
                    <a:lnTo>
                      <a:pt x="72" y="21"/>
                    </a:lnTo>
                    <a:lnTo>
                      <a:pt x="97" y="34"/>
                    </a:lnTo>
                    <a:lnTo>
                      <a:pt x="126" y="49"/>
                    </a:lnTo>
                    <a:lnTo>
                      <a:pt x="155" y="67"/>
                    </a:lnTo>
                    <a:lnTo>
                      <a:pt x="185" y="90"/>
                    </a:lnTo>
                    <a:lnTo>
                      <a:pt x="214" y="118"/>
                    </a:lnTo>
                    <a:lnTo>
                      <a:pt x="241" y="151"/>
                    </a:lnTo>
                    <a:lnTo>
                      <a:pt x="267" y="189"/>
                    </a:lnTo>
                    <a:lnTo>
                      <a:pt x="290" y="233"/>
                    </a:lnTo>
                    <a:lnTo>
                      <a:pt x="307" y="284"/>
                    </a:lnTo>
                    <a:lnTo>
                      <a:pt x="321" y="340"/>
                    </a:lnTo>
                    <a:lnTo>
                      <a:pt x="329" y="4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6" name="Freeform 70"/>
              <p:cNvSpPr>
                <a:spLocks/>
              </p:cNvSpPr>
              <p:nvPr/>
            </p:nvSpPr>
            <p:spPr bwMode="auto">
              <a:xfrm>
                <a:off x="4827" y="813"/>
                <a:ext cx="107" cy="126"/>
              </a:xfrm>
              <a:custGeom>
                <a:avLst/>
                <a:gdLst>
                  <a:gd name="T0" fmla="*/ 0 w 214"/>
                  <a:gd name="T1" fmla="*/ 251 h 251"/>
                  <a:gd name="T2" fmla="*/ 2 w 214"/>
                  <a:gd name="T3" fmla="*/ 251 h 251"/>
                  <a:gd name="T4" fmla="*/ 10 w 214"/>
                  <a:gd name="T5" fmla="*/ 250 h 251"/>
                  <a:gd name="T6" fmla="*/ 22 w 214"/>
                  <a:gd name="T7" fmla="*/ 249 h 251"/>
                  <a:gd name="T8" fmla="*/ 38 w 214"/>
                  <a:gd name="T9" fmla="*/ 246 h 251"/>
                  <a:gd name="T10" fmla="*/ 55 w 214"/>
                  <a:gd name="T11" fmla="*/ 242 h 251"/>
                  <a:gd name="T12" fmla="*/ 75 w 214"/>
                  <a:gd name="T13" fmla="*/ 236 h 251"/>
                  <a:gd name="T14" fmla="*/ 96 w 214"/>
                  <a:gd name="T15" fmla="*/ 227 h 251"/>
                  <a:gd name="T16" fmla="*/ 118 w 214"/>
                  <a:gd name="T17" fmla="*/ 216 h 251"/>
                  <a:gd name="T18" fmla="*/ 138 w 214"/>
                  <a:gd name="T19" fmla="*/ 203 h 251"/>
                  <a:gd name="T20" fmla="*/ 158 w 214"/>
                  <a:gd name="T21" fmla="*/ 187 h 251"/>
                  <a:gd name="T22" fmla="*/ 176 w 214"/>
                  <a:gd name="T23" fmla="*/ 166 h 251"/>
                  <a:gd name="T24" fmla="*/ 191 w 214"/>
                  <a:gd name="T25" fmla="*/ 142 h 251"/>
                  <a:gd name="T26" fmla="*/ 204 w 214"/>
                  <a:gd name="T27" fmla="*/ 113 h 251"/>
                  <a:gd name="T28" fmla="*/ 211 w 214"/>
                  <a:gd name="T29" fmla="*/ 81 h 251"/>
                  <a:gd name="T30" fmla="*/ 214 w 214"/>
                  <a:gd name="T31" fmla="*/ 42 h 251"/>
                  <a:gd name="T32" fmla="*/ 211 w 214"/>
                  <a:gd name="T33" fmla="*/ 0 h 251"/>
                  <a:gd name="T34" fmla="*/ 211 w 214"/>
                  <a:gd name="T35" fmla="*/ 2 h 251"/>
                  <a:gd name="T36" fmla="*/ 210 w 214"/>
                  <a:gd name="T37" fmla="*/ 9 h 251"/>
                  <a:gd name="T38" fmla="*/ 207 w 214"/>
                  <a:gd name="T39" fmla="*/ 21 h 251"/>
                  <a:gd name="T40" fmla="*/ 204 w 214"/>
                  <a:gd name="T41" fmla="*/ 36 h 251"/>
                  <a:gd name="T42" fmla="*/ 198 w 214"/>
                  <a:gd name="T43" fmla="*/ 53 h 251"/>
                  <a:gd name="T44" fmla="*/ 192 w 214"/>
                  <a:gd name="T45" fmla="*/ 72 h 251"/>
                  <a:gd name="T46" fmla="*/ 184 w 214"/>
                  <a:gd name="T47" fmla="*/ 94 h 251"/>
                  <a:gd name="T48" fmla="*/ 174 w 214"/>
                  <a:gd name="T49" fmla="*/ 116 h 251"/>
                  <a:gd name="T50" fmla="*/ 161 w 214"/>
                  <a:gd name="T51" fmla="*/ 138 h 251"/>
                  <a:gd name="T52" fmla="*/ 146 w 214"/>
                  <a:gd name="T53" fmla="*/ 160 h 251"/>
                  <a:gd name="T54" fmla="*/ 129 w 214"/>
                  <a:gd name="T55" fmla="*/ 182 h 251"/>
                  <a:gd name="T56" fmla="*/ 110 w 214"/>
                  <a:gd name="T57" fmla="*/ 201 h 251"/>
                  <a:gd name="T58" fmla="*/ 88 w 214"/>
                  <a:gd name="T59" fmla="*/ 219 h 251"/>
                  <a:gd name="T60" fmla="*/ 61 w 214"/>
                  <a:gd name="T61" fmla="*/ 233 h 251"/>
                  <a:gd name="T62" fmla="*/ 32 w 214"/>
                  <a:gd name="T63" fmla="*/ 244 h 251"/>
                  <a:gd name="T64" fmla="*/ 0 w 214"/>
                  <a:gd name="T65" fmla="*/ 251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251"/>
                  <a:gd name="T101" fmla="*/ 214 w 214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251">
                    <a:moveTo>
                      <a:pt x="0" y="251"/>
                    </a:moveTo>
                    <a:lnTo>
                      <a:pt x="2" y="251"/>
                    </a:lnTo>
                    <a:lnTo>
                      <a:pt x="10" y="250"/>
                    </a:lnTo>
                    <a:lnTo>
                      <a:pt x="22" y="249"/>
                    </a:lnTo>
                    <a:lnTo>
                      <a:pt x="38" y="246"/>
                    </a:lnTo>
                    <a:lnTo>
                      <a:pt x="55" y="242"/>
                    </a:lnTo>
                    <a:lnTo>
                      <a:pt x="75" y="236"/>
                    </a:lnTo>
                    <a:lnTo>
                      <a:pt x="96" y="227"/>
                    </a:lnTo>
                    <a:lnTo>
                      <a:pt x="118" y="216"/>
                    </a:lnTo>
                    <a:lnTo>
                      <a:pt x="138" y="203"/>
                    </a:lnTo>
                    <a:lnTo>
                      <a:pt x="158" y="187"/>
                    </a:lnTo>
                    <a:lnTo>
                      <a:pt x="176" y="166"/>
                    </a:lnTo>
                    <a:lnTo>
                      <a:pt x="191" y="142"/>
                    </a:lnTo>
                    <a:lnTo>
                      <a:pt x="204" y="113"/>
                    </a:lnTo>
                    <a:lnTo>
                      <a:pt x="211" y="81"/>
                    </a:lnTo>
                    <a:lnTo>
                      <a:pt x="214" y="42"/>
                    </a:lnTo>
                    <a:lnTo>
                      <a:pt x="211" y="0"/>
                    </a:lnTo>
                    <a:lnTo>
                      <a:pt x="211" y="2"/>
                    </a:lnTo>
                    <a:lnTo>
                      <a:pt x="210" y="9"/>
                    </a:lnTo>
                    <a:lnTo>
                      <a:pt x="207" y="21"/>
                    </a:lnTo>
                    <a:lnTo>
                      <a:pt x="204" y="36"/>
                    </a:lnTo>
                    <a:lnTo>
                      <a:pt x="198" y="53"/>
                    </a:lnTo>
                    <a:lnTo>
                      <a:pt x="192" y="72"/>
                    </a:lnTo>
                    <a:lnTo>
                      <a:pt x="184" y="94"/>
                    </a:lnTo>
                    <a:lnTo>
                      <a:pt x="174" y="116"/>
                    </a:lnTo>
                    <a:lnTo>
                      <a:pt x="161" y="138"/>
                    </a:lnTo>
                    <a:lnTo>
                      <a:pt x="146" y="160"/>
                    </a:lnTo>
                    <a:lnTo>
                      <a:pt x="129" y="182"/>
                    </a:lnTo>
                    <a:lnTo>
                      <a:pt x="110" y="201"/>
                    </a:lnTo>
                    <a:lnTo>
                      <a:pt x="88" y="219"/>
                    </a:lnTo>
                    <a:lnTo>
                      <a:pt x="61" y="233"/>
                    </a:lnTo>
                    <a:lnTo>
                      <a:pt x="32" y="244"/>
                    </a:lnTo>
                    <a:lnTo>
                      <a:pt x="0" y="2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7" name="Freeform 71"/>
              <p:cNvSpPr>
                <a:spLocks/>
              </p:cNvSpPr>
              <p:nvPr/>
            </p:nvSpPr>
            <p:spPr bwMode="auto">
              <a:xfrm>
                <a:off x="4651" y="955"/>
                <a:ext cx="122" cy="24"/>
              </a:xfrm>
              <a:custGeom>
                <a:avLst/>
                <a:gdLst>
                  <a:gd name="T0" fmla="*/ 243 w 243"/>
                  <a:gd name="T1" fmla="*/ 0 h 49"/>
                  <a:gd name="T2" fmla="*/ 242 w 243"/>
                  <a:gd name="T3" fmla="*/ 0 h 49"/>
                  <a:gd name="T4" fmla="*/ 240 w 243"/>
                  <a:gd name="T5" fmla="*/ 1 h 49"/>
                  <a:gd name="T6" fmla="*/ 235 w 243"/>
                  <a:gd name="T7" fmla="*/ 4 h 49"/>
                  <a:gd name="T8" fmla="*/ 229 w 243"/>
                  <a:gd name="T9" fmla="*/ 6 h 49"/>
                  <a:gd name="T10" fmla="*/ 221 w 243"/>
                  <a:gd name="T11" fmla="*/ 10 h 49"/>
                  <a:gd name="T12" fmla="*/ 212 w 243"/>
                  <a:gd name="T13" fmla="*/ 12 h 49"/>
                  <a:gd name="T14" fmla="*/ 200 w 243"/>
                  <a:gd name="T15" fmla="*/ 15 h 49"/>
                  <a:gd name="T16" fmla="*/ 187 w 243"/>
                  <a:gd name="T17" fmla="*/ 19 h 49"/>
                  <a:gd name="T18" fmla="*/ 172 w 243"/>
                  <a:gd name="T19" fmla="*/ 22 h 49"/>
                  <a:gd name="T20" fmla="*/ 153 w 243"/>
                  <a:gd name="T21" fmla="*/ 26 h 49"/>
                  <a:gd name="T22" fmla="*/ 134 w 243"/>
                  <a:gd name="T23" fmla="*/ 28 h 49"/>
                  <a:gd name="T24" fmla="*/ 112 w 243"/>
                  <a:gd name="T25" fmla="*/ 30 h 49"/>
                  <a:gd name="T26" fmla="*/ 88 w 243"/>
                  <a:gd name="T27" fmla="*/ 33 h 49"/>
                  <a:gd name="T28" fmla="*/ 60 w 243"/>
                  <a:gd name="T29" fmla="*/ 34 h 49"/>
                  <a:gd name="T30" fmla="*/ 31 w 243"/>
                  <a:gd name="T31" fmla="*/ 34 h 49"/>
                  <a:gd name="T32" fmla="*/ 0 w 243"/>
                  <a:gd name="T33" fmla="*/ 33 h 49"/>
                  <a:gd name="T34" fmla="*/ 2 w 243"/>
                  <a:gd name="T35" fmla="*/ 33 h 49"/>
                  <a:gd name="T36" fmla="*/ 7 w 243"/>
                  <a:gd name="T37" fmla="*/ 35 h 49"/>
                  <a:gd name="T38" fmla="*/ 15 w 243"/>
                  <a:gd name="T39" fmla="*/ 37 h 49"/>
                  <a:gd name="T40" fmla="*/ 26 w 243"/>
                  <a:gd name="T41" fmla="*/ 39 h 49"/>
                  <a:gd name="T42" fmla="*/ 39 w 243"/>
                  <a:gd name="T43" fmla="*/ 42 h 49"/>
                  <a:gd name="T44" fmla="*/ 54 w 243"/>
                  <a:gd name="T45" fmla="*/ 45 h 49"/>
                  <a:gd name="T46" fmla="*/ 71 w 243"/>
                  <a:gd name="T47" fmla="*/ 48 h 49"/>
                  <a:gd name="T48" fmla="*/ 90 w 243"/>
                  <a:gd name="T49" fmla="*/ 49 h 49"/>
                  <a:gd name="T50" fmla="*/ 108 w 243"/>
                  <a:gd name="T51" fmla="*/ 49 h 49"/>
                  <a:gd name="T52" fmla="*/ 129 w 243"/>
                  <a:gd name="T53" fmla="*/ 48 h 49"/>
                  <a:gd name="T54" fmla="*/ 149 w 243"/>
                  <a:gd name="T55" fmla="*/ 45 h 49"/>
                  <a:gd name="T56" fmla="*/ 169 w 243"/>
                  <a:gd name="T57" fmla="*/ 42 h 49"/>
                  <a:gd name="T58" fmla="*/ 189 w 243"/>
                  <a:gd name="T59" fmla="*/ 35 h 49"/>
                  <a:gd name="T60" fmla="*/ 208 w 243"/>
                  <a:gd name="T61" fmla="*/ 26 h 49"/>
                  <a:gd name="T62" fmla="*/ 226 w 243"/>
                  <a:gd name="T63" fmla="*/ 15 h 49"/>
                  <a:gd name="T64" fmla="*/ 243 w 243"/>
                  <a:gd name="T65" fmla="*/ 0 h 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49"/>
                  <a:gd name="T101" fmla="*/ 243 w 243"/>
                  <a:gd name="T102" fmla="*/ 49 h 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49">
                    <a:moveTo>
                      <a:pt x="243" y="0"/>
                    </a:moveTo>
                    <a:lnTo>
                      <a:pt x="242" y="0"/>
                    </a:lnTo>
                    <a:lnTo>
                      <a:pt x="240" y="1"/>
                    </a:lnTo>
                    <a:lnTo>
                      <a:pt x="235" y="4"/>
                    </a:lnTo>
                    <a:lnTo>
                      <a:pt x="229" y="6"/>
                    </a:lnTo>
                    <a:lnTo>
                      <a:pt x="221" y="10"/>
                    </a:lnTo>
                    <a:lnTo>
                      <a:pt x="212" y="12"/>
                    </a:lnTo>
                    <a:lnTo>
                      <a:pt x="200" y="15"/>
                    </a:lnTo>
                    <a:lnTo>
                      <a:pt x="187" y="19"/>
                    </a:lnTo>
                    <a:lnTo>
                      <a:pt x="172" y="22"/>
                    </a:lnTo>
                    <a:lnTo>
                      <a:pt x="153" y="26"/>
                    </a:lnTo>
                    <a:lnTo>
                      <a:pt x="134" y="28"/>
                    </a:lnTo>
                    <a:lnTo>
                      <a:pt x="112" y="30"/>
                    </a:lnTo>
                    <a:lnTo>
                      <a:pt x="88" y="33"/>
                    </a:lnTo>
                    <a:lnTo>
                      <a:pt x="60" y="34"/>
                    </a:lnTo>
                    <a:lnTo>
                      <a:pt x="31" y="34"/>
                    </a:lnTo>
                    <a:lnTo>
                      <a:pt x="0" y="33"/>
                    </a:lnTo>
                    <a:lnTo>
                      <a:pt x="2" y="33"/>
                    </a:lnTo>
                    <a:lnTo>
                      <a:pt x="7" y="35"/>
                    </a:lnTo>
                    <a:lnTo>
                      <a:pt x="15" y="37"/>
                    </a:lnTo>
                    <a:lnTo>
                      <a:pt x="26" y="39"/>
                    </a:lnTo>
                    <a:lnTo>
                      <a:pt x="39" y="42"/>
                    </a:lnTo>
                    <a:lnTo>
                      <a:pt x="54" y="45"/>
                    </a:lnTo>
                    <a:lnTo>
                      <a:pt x="71" y="48"/>
                    </a:lnTo>
                    <a:lnTo>
                      <a:pt x="90" y="49"/>
                    </a:lnTo>
                    <a:lnTo>
                      <a:pt x="108" y="49"/>
                    </a:lnTo>
                    <a:lnTo>
                      <a:pt x="129" y="48"/>
                    </a:lnTo>
                    <a:lnTo>
                      <a:pt x="149" y="45"/>
                    </a:lnTo>
                    <a:lnTo>
                      <a:pt x="169" y="42"/>
                    </a:lnTo>
                    <a:lnTo>
                      <a:pt x="189" y="35"/>
                    </a:lnTo>
                    <a:lnTo>
                      <a:pt x="208" y="26"/>
                    </a:lnTo>
                    <a:lnTo>
                      <a:pt x="226" y="15"/>
                    </a:lnTo>
                    <a:lnTo>
                      <a:pt x="2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35" name="Group 72"/>
            <p:cNvGrpSpPr>
              <a:grpSpLocks/>
            </p:cNvGrpSpPr>
            <p:nvPr/>
          </p:nvGrpSpPr>
          <p:grpSpPr bwMode="auto">
            <a:xfrm>
              <a:off x="3504" y="2352"/>
              <a:ext cx="337" cy="239"/>
              <a:chOff x="4414" y="682"/>
              <a:chExt cx="529" cy="383"/>
            </a:xfrm>
          </p:grpSpPr>
          <p:sp>
            <p:nvSpPr>
              <p:cNvPr id="11336" name="Freeform 73"/>
              <p:cNvSpPr>
                <a:spLocks/>
              </p:cNvSpPr>
              <p:nvPr/>
            </p:nvSpPr>
            <p:spPr bwMode="auto">
              <a:xfrm>
                <a:off x="4418" y="682"/>
                <a:ext cx="523" cy="383"/>
              </a:xfrm>
              <a:custGeom>
                <a:avLst/>
                <a:gdLst>
                  <a:gd name="T0" fmla="*/ 563 w 1045"/>
                  <a:gd name="T1" fmla="*/ 765 h 765"/>
                  <a:gd name="T2" fmla="*/ 665 w 1045"/>
                  <a:gd name="T3" fmla="*/ 754 h 765"/>
                  <a:gd name="T4" fmla="*/ 760 w 1045"/>
                  <a:gd name="T5" fmla="*/ 728 h 765"/>
                  <a:gd name="T6" fmla="*/ 845 w 1045"/>
                  <a:gd name="T7" fmla="*/ 689 h 765"/>
                  <a:gd name="T8" fmla="*/ 917 w 1045"/>
                  <a:gd name="T9" fmla="*/ 641 h 765"/>
                  <a:gd name="T10" fmla="*/ 976 w 1045"/>
                  <a:gd name="T11" fmla="*/ 582 h 765"/>
                  <a:gd name="T12" fmla="*/ 1018 w 1045"/>
                  <a:gd name="T13" fmla="*/ 514 h 765"/>
                  <a:gd name="T14" fmla="*/ 1042 w 1045"/>
                  <a:gd name="T15" fmla="*/ 441 h 765"/>
                  <a:gd name="T16" fmla="*/ 1044 w 1045"/>
                  <a:gd name="T17" fmla="*/ 363 h 765"/>
                  <a:gd name="T18" fmla="*/ 1026 w 1045"/>
                  <a:gd name="T19" fmla="*/ 287 h 765"/>
                  <a:gd name="T20" fmla="*/ 989 w 1045"/>
                  <a:gd name="T21" fmla="*/ 217 h 765"/>
                  <a:gd name="T22" fmla="*/ 935 w 1045"/>
                  <a:gd name="T23" fmla="*/ 155 h 765"/>
                  <a:gd name="T24" fmla="*/ 866 w 1045"/>
                  <a:gd name="T25" fmla="*/ 99 h 765"/>
                  <a:gd name="T26" fmla="*/ 784 w 1045"/>
                  <a:gd name="T27" fmla="*/ 55 h 765"/>
                  <a:gd name="T28" fmla="*/ 692 w 1045"/>
                  <a:gd name="T29" fmla="*/ 23 h 765"/>
                  <a:gd name="T30" fmla="*/ 589 w 1045"/>
                  <a:gd name="T31" fmla="*/ 4 h 765"/>
                  <a:gd name="T32" fmla="*/ 482 w 1045"/>
                  <a:gd name="T33" fmla="*/ 0 h 765"/>
                  <a:gd name="T34" fmla="*/ 380 w 1045"/>
                  <a:gd name="T35" fmla="*/ 12 h 765"/>
                  <a:gd name="T36" fmla="*/ 285 w 1045"/>
                  <a:gd name="T37" fmla="*/ 37 h 765"/>
                  <a:gd name="T38" fmla="*/ 200 w 1045"/>
                  <a:gd name="T39" fmla="*/ 76 h 765"/>
                  <a:gd name="T40" fmla="*/ 127 w 1045"/>
                  <a:gd name="T41" fmla="*/ 126 h 765"/>
                  <a:gd name="T42" fmla="*/ 69 w 1045"/>
                  <a:gd name="T43" fmla="*/ 185 h 765"/>
                  <a:gd name="T44" fmla="*/ 27 w 1045"/>
                  <a:gd name="T45" fmla="*/ 251 h 765"/>
                  <a:gd name="T46" fmla="*/ 3 w 1045"/>
                  <a:gd name="T47" fmla="*/ 325 h 765"/>
                  <a:gd name="T48" fmla="*/ 1 w 1045"/>
                  <a:gd name="T49" fmla="*/ 403 h 765"/>
                  <a:gd name="T50" fmla="*/ 19 w 1045"/>
                  <a:gd name="T51" fmla="*/ 478 h 765"/>
                  <a:gd name="T52" fmla="*/ 56 w 1045"/>
                  <a:gd name="T53" fmla="*/ 549 h 765"/>
                  <a:gd name="T54" fmla="*/ 110 w 1045"/>
                  <a:gd name="T55" fmla="*/ 612 h 765"/>
                  <a:gd name="T56" fmla="*/ 179 w 1045"/>
                  <a:gd name="T57" fmla="*/ 666 h 765"/>
                  <a:gd name="T58" fmla="*/ 261 w 1045"/>
                  <a:gd name="T59" fmla="*/ 710 h 765"/>
                  <a:gd name="T60" fmla="*/ 353 w 1045"/>
                  <a:gd name="T61" fmla="*/ 742 h 765"/>
                  <a:gd name="T62" fmla="*/ 456 w 1045"/>
                  <a:gd name="T63" fmla="*/ 762 h 7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5"/>
                  <a:gd name="T97" fmla="*/ 0 h 765"/>
                  <a:gd name="T98" fmla="*/ 1045 w 1045"/>
                  <a:gd name="T99" fmla="*/ 765 h 7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5" h="765">
                    <a:moveTo>
                      <a:pt x="509" y="765"/>
                    </a:moveTo>
                    <a:lnTo>
                      <a:pt x="563" y="765"/>
                    </a:lnTo>
                    <a:lnTo>
                      <a:pt x="615" y="762"/>
                    </a:lnTo>
                    <a:lnTo>
                      <a:pt x="665" y="754"/>
                    </a:lnTo>
                    <a:lnTo>
                      <a:pt x="714" y="742"/>
                    </a:lnTo>
                    <a:lnTo>
                      <a:pt x="760" y="728"/>
                    </a:lnTo>
                    <a:lnTo>
                      <a:pt x="803" y="710"/>
                    </a:lnTo>
                    <a:lnTo>
                      <a:pt x="845" y="689"/>
                    </a:lnTo>
                    <a:lnTo>
                      <a:pt x="883" y="666"/>
                    </a:lnTo>
                    <a:lnTo>
                      <a:pt x="917" y="641"/>
                    </a:lnTo>
                    <a:lnTo>
                      <a:pt x="949" y="612"/>
                    </a:lnTo>
                    <a:lnTo>
                      <a:pt x="976" y="582"/>
                    </a:lnTo>
                    <a:lnTo>
                      <a:pt x="999" y="549"/>
                    </a:lnTo>
                    <a:lnTo>
                      <a:pt x="1018" y="514"/>
                    </a:lnTo>
                    <a:lnTo>
                      <a:pt x="1033" y="478"/>
                    </a:lnTo>
                    <a:lnTo>
                      <a:pt x="1042" y="441"/>
                    </a:lnTo>
                    <a:lnTo>
                      <a:pt x="1045" y="402"/>
                    </a:lnTo>
                    <a:lnTo>
                      <a:pt x="1044" y="363"/>
                    </a:lnTo>
                    <a:lnTo>
                      <a:pt x="1037" y="325"/>
                    </a:lnTo>
                    <a:lnTo>
                      <a:pt x="1026" y="287"/>
                    </a:lnTo>
                    <a:lnTo>
                      <a:pt x="1010" y="251"/>
                    </a:lnTo>
                    <a:lnTo>
                      <a:pt x="989" y="217"/>
                    </a:lnTo>
                    <a:lnTo>
                      <a:pt x="964" y="185"/>
                    </a:lnTo>
                    <a:lnTo>
                      <a:pt x="935" y="155"/>
                    </a:lnTo>
                    <a:lnTo>
                      <a:pt x="902" y="126"/>
                    </a:lnTo>
                    <a:lnTo>
                      <a:pt x="866" y="99"/>
                    </a:lnTo>
                    <a:lnTo>
                      <a:pt x="826" y="76"/>
                    </a:lnTo>
                    <a:lnTo>
                      <a:pt x="784" y="55"/>
                    </a:lnTo>
                    <a:lnTo>
                      <a:pt x="739" y="37"/>
                    </a:lnTo>
                    <a:lnTo>
                      <a:pt x="692" y="23"/>
                    </a:lnTo>
                    <a:lnTo>
                      <a:pt x="641" y="12"/>
                    </a:lnTo>
                    <a:lnTo>
                      <a:pt x="589" y="4"/>
                    </a:lnTo>
                    <a:lnTo>
                      <a:pt x="536" y="0"/>
                    </a:lnTo>
                    <a:lnTo>
                      <a:pt x="482" y="0"/>
                    </a:lnTo>
                    <a:lnTo>
                      <a:pt x="430" y="4"/>
                    </a:lnTo>
                    <a:lnTo>
                      <a:pt x="380" y="12"/>
                    </a:lnTo>
                    <a:lnTo>
                      <a:pt x="331" y="23"/>
                    </a:lnTo>
                    <a:lnTo>
                      <a:pt x="285" y="37"/>
                    </a:lnTo>
                    <a:lnTo>
                      <a:pt x="241" y="55"/>
                    </a:lnTo>
                    <a:lnTo>
                      <a:pt x="200" y="76"/>
                    </a:lnTo>
                    <a:lnTo>
                      <a:pt x="162" y="99"/>
                    </a:lnTo>
                    <a:lnTo>
                      <a:pt x="127" y="126"/>
                    </a:lnTo>
                    <a:lnTo>
                      <a:pt x="96" y="153"/>
                    </a:lnTo>
                    <a:lnTo>
                      <a:pt x="69" y="185"/>
                    </a:lnTo>
                    <a:lnTo>
                      <a:pt x="46" y="217"/>
                    </a:lnTo>
                    <a:lnTo>
                      <a:pt x="27" y="251"/>
                    </a:lnTo>
                    <a:lnTo>
                      <a:pt x="12" y="288"/>
                    </a:lnTo>
                    <a:lnTo>
                      <a:pt x="3" y="325"/>
                    </a:lnTo>
                    <a:lnTo>
                      <a:pt x="0" y="364"/>
                    </a:lnTo>
                    <a:lnTo>
                      <a:pt x="1" y="403"/>
                    </a:lnTo>
                    <a:lnTo>
                      <a:pt x="8" y="441"/>
                    </a:lnTo>
                    <a:lnTo>
                      <a:pt x="19" y="478"/>
                    </a:lnTo>
                    <a:lnTo>
                      <a:pt x="35" y="514"/>
                    </a:lnTo>
                    <a:lnTo>
                      <a:pt x="56" y="549"/>
                    </a:lnTo>
                    <a:lnTo>
                      <a:pt x="81" y="581"/>
                    </a:lnTo>
                    <a:lnTo>
                      <a:pt x="110" y="612"/>
                    </a:lnTo>
                    <a:lnTo>
                      <a:pt x="142" y="640"/>
                    </a:lnTo>
                    <a:lnTo>
                      <a:pt x="179" y="666"/>
                    </a:lnTo>
                    <a:lnTo>
                      <a:pt x="218" y="689"/>
                    </a:lnTo>
                    <a:lnTo>
                      <a:pt x="261" y="710"/>
                    </a:lnTo>
                    <a:lnTo>
                      <a:pt x="306" y="728"/>
                    </a:lnTo>
                    <a:lnTo>
                      <a:pt x="353" y="742"/>
                    </a:lnTo>
                    <a:lnTo>
                      <a:pt x="404" y="754"/>
                    </a:lnTo>
                    <a:lnTo>
                      <a:pt x="456" y="762"/>
                    </a:lnTo>
                    <a:lnTo>
                      <a:pt x="509" y="765"/>
                    </a:lnTo>
                    <a:close/>
                  </a:path>
                </a:pathLst>
              </a:custGeom>
              <a:solidFill>
                <a:srgbClr val="BCF9F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37" name="Freeform 74"/>
              <p:cNvSpPr>
                <a:spLocks/>
              </p:cNvSpPr>
              <p:nvPr/>
            </p:nvSpPr>
            <p:spPr bwMode="auto">
              <a:xfrm>
                <a:off x="4588" y="702"/>
                <a:ext cx="269" cy="281"/>
              </a:xfrm>
              <a:custGeom>
                <a:avLst/>
                <a:gdLst>
                  <a:gd name="T0" fmla="*/ 51 w 538"/>
                  <a:gd name="T1" fmla="*/ 0 h 564"/>
                  <a:gd name="T2" fmla="*/ 55 w 538"/>
                  <a:gd name="T3" fmla="*/ 0 h 564"/>
                  <a:gd name="T4" fmla="*/ 68 w 538"/>
                  <a:gd name="T5" fmla="*/ 3 h 564"/>
                  <a:gd name="T6" fmla="*/ 87 w 538"/>
                  <a:gd name="T7" fmla="*/ 5 h 564"/>
                  <a:gd name="T8" fmla="*/ 113 w 538"/>
                  <a:gd name="T9" fmla="*/ 11 h 564"/>
                  <a:gd name="T10" fmla="*/ 143 w 538"/>
                  <a:gd name="T11" fmla="*/ 19 h 564"/>
                  <a:gd name="T12" fmla="*/ 178 w 538"/>
                  <a:gd name="T13" fmla="*/ 31 h 564"/>
                  <a:gd name="T14" fmla="*/ 216 w 538"/>
                  <a:gd name="T15" fmla="*/ 48 h 564"/>
                  <a:gd name="T16" fmla="*/ 256 w 538"/>
                  <a:gd name="T17" fmla="*/ 68 h 564"/>
                  <a:gd name="T18" fmla="*/ 297 w 538"/>
                  <a:gd name="T19" fmla="*/ 95 h 564"/>
                  <a:gd name="T20" fmla="*/ 339 w 538"/>
                  <a:gd name="T21" fmla="*/ 127 h 564"/>
                  <a:gd name="T22" fmla="*/ 379 w 538"/>
                  <a:gd name="T23" fmla="*/ 166 h 564"/>
                  <a:gd name="T24" fmla="*/ 418 w 538"/>
                  <a:gd name="T25" fmla="*/ 212 h 564"/>
                  <a:gd name="T26" fmla="*/ 455 w 538"/>
                  <a:gd name="T27" fmla="*/ 266 h 564"/>
                  <a:gd name="T28" fmla="*/ 487 w 538"/>
                  <a:gd name="T29" fmla="*/ 330 h 564"/>
                  <a:gd name="T30" fmla="*/ 516 w 538"/>
                  <a:gd name="T31" fmla="*/ 401 h 564"/>
                  <a:gd name="T32" fmla="*/ 538 w 538"/>
                  <a:gd name="T33" fmla="*/ 483 h 564"/>
                  <a:gd name="T34" fmla="*/ 354 w 538"/>
                  <a:gd name="T35" fmla="*/ 564 h 564"/>
                  <a:gd name="T36" fmla="*/ 355 w 538"/>
                  <a:gd name="T37" fmla="*/ 559 h 564"/>
                  <a:gd name="T38" fmla="*/ 356 w 538"/>
                  <a:gd name="T39" fmla="*/ 545 h 564"/>
                  <a:gd name="T40" fmla="*/ 357 w 538"/>
                  <a:gd name="T41" fmla="*/ 525 h 564"/>
                  <a:gd name="T42" fmla="*/ 357 w 538"/>
                  <a:gd name="T43" fmla="*/ 497 h 564"/>
                  <a:gd name="T44" fmla="*/ 356 w 538"/>
                  <a:gd name="T45" fmla="*/ 464 h 564"/>
                  <a:gd name="T46" fmla="*/ 353 w 538"/>
                  <a:gd name="T47" fmla="*/ 425 h 564"/>
                  <a:gd name="T48" fmla="*/ 346 w 538"/>
                  <a:gd name="T49" fmla="*/ 384 h 564"/>
                  <a:gd name="T50" fmla="*/ 334 w 538"/>
                  <a:gd name="T51" fmla="*/ 340 h 564"/>
                  <a:gd name="T52" fmla="*/ 318 w 538"/>
                  <a:gd name="T53" fmla="*/ 294 h 564"/>
                  <a:gd name="T54" fmla="*/ 296 w 538"/>
                  <a:gd name="T55" fmla="*/ 248 h 564"/>
                  <a:gd name="T56" fmla="*/ 267 w 538"/>
                  <a:gd name="T57" fmla="*/ 203 h 564"/>
                  <a:gd name="T58" fmla="*/ 233 w 538"/>
                  <a:gd name="T59" fmla="*/ 158 h 564"/>
                  <a:gd name="T60" fmla="*/ 188 w 538"/>
                  <a:gd name="T61" fmla="*/ 117 h 564"/>
                  <a:gd name="T62" fmla="*/ 136 w 538"/>
                  <a:gd name="T63" fmla="*/ 79 h 564"/>
                  <a:gd name="T64" fmla="*/ 73 w 538"/>
                  <a:gd name="T65" fmla="*/ 44 h 564"/>
                  <a:gd name="T66" fmla="*/ 0 w 538"/>
                  <a:gd name="T67" fmla="*/ 16 h 564"/>
                  <a:gd name="T68" fmla="*/ 51 w 538"/>
                  <a:gd name="T69" fmla="*/ 0 h 5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8"/>
                  <a:gd name="T106" fmla="*/ 0 h 564"/>
                  <a:gd name="T107" fmla="*/ 538 w 538"/>
                  <a:gd name="T108" fmla="*/ 564 h 5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8" h="564">
                    <a:moveTo>
                      <a:pt x="51" y="0"/>
                    </a:moveTo>
                    <a:lnTo>
                      <a:pt x="55" y="0"/>
                    </a:lnTo>
                    <a:lnTo>
                      <a:pt x="68" y="3"/>
                    </a:lnTo>
                    <a:lnTo>
                      <a:pt x="87" y="5"/>
                    </a:lnTo>
                    <a:lnTo>
                      <a:pt x="113" y="11"/>
                    </a:lnTo>
                    <a:lnTo>
                      <a:pt x="143" y="19"/>
                    </a:lnTo>
                    <a:lnTo>
                      <a:pt x="178" y="31"/>
                    </a:lnTo>
                    <a:lnTo>
                      <a:pt x="216" y="48"/>
                    </a:lnTo>
                    <a:lnTo>
                      <a:pt x="256" y="68"/>
                    </a:lnTo>
                    <a:lnTo>
                      <a:pt x="297" y="95"/>
                    </a:lnTo>
                    <a:lnTo>
                      <a:pt x="339" y="127"/>
                    </a:lnTo>
                    <a:lnTo>
                      <a:pt x="379" y="166"/>
                    </a:lnTo>
                    <a:lnTo>
                      <a:pt x="418" y="212"/>
                    </a:lnTo>
                    <a:lnTo>
                      <a:pt x="455" y="266"/>
                    </a:lnTo>
                    <a:lnTo>
                      <a:pt x="487" y="330"/>
                    </a:lnTo>
                    <a:lnTo>
                      <a:pt x="516" y="401"/>
                    </a:lnTo>
                    <a:lnTo>
                      <a:pt x="538" y="483"/>
                    </a:lnTo>
                    <a:lnTo>
                      <a:pt x="354" y="564"/>
                    </a:lnTo>
                    <a:lnTo>
                      <a:pt x="355" y="559"/>
                    </a:lnTo>
                    <a:lnTo>
                      <a:pt x="356" y="545"/>
                    </a:lnTo>
                    <a:lnTo>
                      <a:pt x="357" y="525"/>
                    </a:lnTo>
                    <a:lnTo>
                      <a:pt x="357" y="497"/>
                    </a:lnTo>
                    <a:lnTo>
                      <a:pt x="356" y="464"/>
                    </a:lnTo>
                    <a:lnTo>
                      <a:pt x="353" y="425"/>
                    </a:lnTo>
                    <a:lnTo>
                      <a:pt x="346" y="384"/>
                    </a:lnTo>
                    <a:lnTo>
                      <a:pt x="334" y="340"/>
                    </a:lnTo>
                    <a:lnTo>
                      <a:pt x="318" y="294"/>
                    </a:lnTo>
                    <a:lnTo>
                      <a:pt x="296" y="248"/>
                    </a:lnTo>
                    <a:lnTo>
                      <a:pt x="267" y="203"/>
                    </a:lnTo>
                    <a:lnTo>
                      <a:pt x="233" y="158"/>
                    </a:lnTo>
                    <a:lnTo>
                      <a:pt x="188" y="117"/>
                    </a:lnTo>
                    <a:lnTo>
                      <a:pt x="136" y="79"/>
                    </a:lnTo>
                    <a:lnTo>
                      <a:pt x="73" y="44"/>
                    </a:lnTo>
                    <a:lnTo>
                      <a:pt x="0" y="1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38" name="Freeform 75"/>
              <p:cNvSpPr>
                <a:spLocks/>
              </p:cNvSpPr>
              <p:nvPr/>
            </p:nvSpPr>
            <p:spPr bwMode="auto">
              <a:xfrm>
                <a:off x="4566" y="821"/>
                <a:ext cx="364" cy="229"/>
              </a:xfrm>
              <a:custGeom>
                <a:avLst/>
                <a:gdLst>
                  <a:gd name="T0" fmla="*/ 69 w 727"/>
                  <a:gd name="T1" fmla="*/ 268 h 457"/>
                  <a:gd name="T2" fmla="*/ 76 w 727"/>
                  <a:gd name="T3" fmla="*/ 270 h 457"/>
                  <a:gd name="T4" fmla="*/ 96 w 727"/>
                  <a:gd name="T5" fmla="*/ 272 h 457"/>
                  <a:gd name="T6" fmla="*/ 127 w 727"/>
                  <a:gd name="T7" fmla="*/ 275 h 457"/>
                  <a:gd name="T8" fmla="*/ 168 w 727"/>
                  <a:gd name="T9" fmla="*/ 278 h 457"/>
                  <a:gd name="T10" fmla="*/ 215 w 727"/>
                  <a:gd name="T11" fmla="*/ 280 h 457"/>
                  <a:gd name="T12" fmla="*/ 269 w 727"/>
                  <a:gd name="T13" fmla="*/ 280 h 457"/>
                  <a:gd name="T14" fmla="*/ 327 w 727"/>
                  <a:gd name="T15" fmla="*/ 278 h 457"/>
                  <a:gd name="T16" fmla="*/ 385 w 727"/>
                  <a:gd name="T17" fmla="*/ 272 h 457"/>
                  <a:gd name="T18" fmla="*/ 445 w 727"/>
                  <a:gd name="T19" fmla="*/ 262 h 457"/>
                  <a:gd name="T20" fmla="*/ 503 w 727"/>
                  <a:gd name="T21" fmla="*/ 245 h 457"/>
                  <a:gd name="T22" fmla="*/ 557 w 727"/>
                  <a:gd name="T23" fmla="*/ 225 h 457"/>
                  <a:gd name="T24" fmla="*/ 606 w 727"/>
                  <a:gd name="T25" fmla="*/ 197 h 457"/>
                  <a:gd name="T26" fmla="*/ 648 w 727"/>
                  <a:gd name="T27" fmla="*/ 161 h 457"/>
                  <a:gd name="T28" fmla="*/ 681 w 727"/>
                  <a:gd name="T29" fmla="*/ 116 h 457"/>
                  <a:gd name="T30" fmla="*/ 703 w 727"/>
                  <a:gd name="T31" fmla="*/ 63 h 457"/>
                  <a:gd name="T32" fmla="*/ 712 w 727"/>
                  <a:gd name="T33" fmla="*/ 0 h 457"/>
                  <a:gd name="T34" fmla="*/ 712 w 727"/>
                  <a:gd name="T35" fmla="*/ 1 h 457"/>
                  <a:gd name="T36" fmla="*/ 715 w 727"/>
                  <a:gd name="T37" fmla="*/ 6 h 457"/>
                  <a:gd name="T38" fmla="*/ 716 w 727"/>
                  <a:gd name="T39" fmla="*/ 14 h 457"/>
                  <a:gd name="T40" fmla="*/ 718 w 727"/>
                  <a:gd name="T41" fmla="*/ 24 h 457"/>
                  <a:gd name="T42" fmla="*/ 721 w 727"/>
                  <a:gd name="T43" fmla="*/ 36 h 457"/>
                  <a:gd name="T44" fmla="*/ 723 w 727"/>
                  <a:gd name="T45" fmla="*/ 51 h 457"/>
                  <a:gd name="T46" fmla="*/ 725 w 727"/>
                  <a:gd name="T47" fmla="*/ 68 h 457"/>
                  <a:gd name="T48" fmla="*/ 726 w 727"/>
                  <a:gd name="T49" fmla="*/ 85 h 457"/>
                  <a:gd name="T50" fmla="*/ 727 w 727"/>
                  <a:gd name="T51" fmla="*/ 105 h 457"/>
                  <a:gd name="T52" fmla="*/ 726 w 727"/>
                  <a:gd name="T53" fmla="*/ 127 h 457"/>
                  <a:gd name="T54" fmla="*/ 725 w 727"/>
                  <a:gd name="T55" fmla="*/ 149 h 457"/>
                  <a:gd name="T56" fmla="*/ 722 w 727"/>
                  <a:gd name="T57" fmla="*/ 171 h 457"/>
                  <a:gd name="T58" fmla="*/ 717 w 727"/>
                  <a:gd name="T59" fmla="*/ 194 h 457"/>
                  <a:gd name="T60" fmla="*/ 710 w 727"/>
                  <a:gd name="T61" fmla="*/ 218 h 457"/>
                  <a:gd name="T62" fmla="*/ 702 w 727"/>
                  <a:gd name="T63" fmla="*/ 242 h 457"/>
                  <a:gd name="T64" fmla="*/ 691 w 727"/>
                  <a:gd name="T65" fmla="*/ 265 h 457"/>
                  <a:gd name="T66" fmla="*/ 677 w 727"/>
                  <a:gd name="T67" fmla="*/ 288 h 457"/>
                  <a:gd name="T68" fmla="*/ 659 w 727"/>
                  <a:gd name="T69" fmla="*/ 311 h 457"/>
                  <a:gd name="T70" fmla="*/ 640 w 727"/>
                  <a:gd name="T71" fmla="*/ 333 h 457"/>
                  <a:gd name="T72" fmla="*/ 617 w 727"/>
                  <a:gd name="T73" fmla="*/ 354 h 457"/>
                  <a:gd name="T74" fmla="*/ 590 w 727"/>
                  <a:gd name="T75" fmla="*/ 373 h 457"/>
                  <a:gd name="T76" fmla="*/ 560 w 727"/>
                  <a:gd name="T77" fmla="*/ 391 h 457"/>
                  <a:gd name="T78" fmla="*/ 526 w 727"/>
                  <a:gd name="T79" fmla="*/ 408 h 457"/>
                  <a:gd name="T80" fmla="*/ 487 w 727"/>
                  <a:gd name="T81" fmla="*/ 422 h 457"/>
                  <a:gd name="T82" fmla="*/ 444 w 727"/>
                  <a:gd name="T83" fmla="*/ 434 h 457"/>
                  <a:gd name="T84" fmla="*/ 397 w 727"/>
                  <a:gd name="T85" fmla="*/ 444 h 457"/>
                  <a:gd name="T86" fmla="*/ 344 w 727"/>
                  <a:gd name="T87" fmla="*/ 452 h 457"/>
                  <a:gd name="T88" fmla="*/ 286 w 727"/>
                  <a:gd name="T89" fmla="*/ 455 h 457"/>
                  <a:gd name="T90" fmla="*/ 223 w 727"/>
                  <a:gd name="T91" fmla="*/ 457 h 457"/>
                  <a:gd name="T92" fmla="*/ 155 w 727"/>
                  <a:gd name="T93" fmla="*/ 455 h 457"/>
                  <a:gd name="T94" fmla="*/ 80 w 727"/>
                  <a:gd name="T95" fmla="*/ 449 h 457"/>
                  <a:gd name="T96" fmla="*/ 0 w 727"/>
                  <a:gd name="T97" fmla="*/ 440 h 457"/>
                  <a:gd name="T98" fmla="*/ 3 w 727"/>
                  <a:gd name="T99" fmla="*/ 436 h 457"/>
                  <a:gd name="T100" fmla="*/ 12 w 727"/>
                  <a:gd name="T101" fmla="*/ 422 h 457"/>
                  <a:gd name="T102" fmla="*/ 26 w 727"/>
                  <a:gd name="T103" fmla="*/ 401 h 457"/>
                  <a:gd name="T104" fmla="*/ 40 w 727"/>
                  <a:gd name="T105" fmla="*/ 376 h 457"/>
                  <a:gd name="T106" fmla="*/ 54 w 727"/>
                  <a:gd name="T107" fmla="*/ 348 h 457"/>
                  <a:gd name="T108" fmla="*/ 65 w 727"/>
                  <a:gd name="T109" fmla="*/ 319 h 457"/>
                  <a:gd name="T110" fmla="*/ 70 w 727"/>
                  <a:gd name="T111" fmla="*/ 292 h 457"/>
                  <a:gd name="T112" fmla="*/ 69 w 727"/>
                  <a:gd name="T113" fmla="*/ 268 h 45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7"/>
                  <a:gd name="T172" fmla="*/ 0 h 457"/>
                  <a:gd name="T173" fmla="*/ 727 w 727"/>
                  <a:gd name="T174" fmla="*/ 457 h 45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7" h="457">
                    <a:moveTo>
                      <a:pt x="69" y="268"/>
                    </a:moveTo>
                    <a:lnTo>
                      <a:pt x="76" y="270"/>
                    </a:lnTo>
                    <a:lnTo>
                      <a:pt x="96" y="272"/>
                    </a:lnTo>
                    <a:lnTo>
                      <a:pt x="127" y="275"/>
                    </a:lnTo>
                    <a:lnTo>
                      <a:pt x="168" y="278"/>
                    </a:lnTo>
                    <a:lnTo>
                      <a:pt x="215" y="280"/>
                    </a:lnTo>
                    <a:lnTo>
                      <a:pt x="269" y="280"/>
                    </a:lnTo>
                    <a:lnTo>
                      <a:pt x="327" y="278"/>
                    </a:lnTo>
                    <a:lnTo>
                      <a:pt x="385" y="272"/>
                    </a:lnTo>
                    <a:lnTo>
                      <a:pt x="445" y="262"/>
                    </a:lnTo>
                    <a:lnTo>
                      <a:pt x="503" y="245"/>
                    </a:lnTo>
                    <a:lnTo>
                      <a:pt x="557" y="225"/>
                    </a:lnTo>
                    <a:lnTo>
                      <a:pt x="606" y="197"/>
                    </a:lnTo>
                    <a:lnTo>
                      <a:pt x="648" y="161"/>
                    </a:lnTo>
                    <a:lnTo>
                      <a:pt x="681" y="116"/>
                    </a:lnTo>
                    <a:lnTo>
                      <a:pt x="703" y="63"/>
                    </a:lnTo>
                    <a:lnTo>
                      <a:pt x="712" y="0"/>
                    </a:lnTo>
                    <a:lnTo>
                      <a:pt x="712" y="1"/>
                    </a:lnTo>
                    <a:lnTo>
                      <a:pt x="715" y="6"/>
                    </a:lnTo>
                    <a:lnTo>
                      <a:pt x="716" y="14"/>
                    </a:lnTo>
                    <a:lnTo>
                      <a:pt x="718" y="24"/>
                    </a:lnTo>
                    <a:lnTo>
                      <a:pt x="721" y="36"/>
                    </a:lnTo>
                    <a:lnTo>
                      <a:pt x="723" y="51"/>
                    </a:lnTo>
                    <a:lnTo>
                      <a:pt x="725" y="68"/>
                    </a:lnTo>
                    <a:lnTo>
                      <a:pt x="726" y="85"/>
                    </a:lnTo>
                    <a:lnTo>
                      <a:pt x="727" y="105"/>
                    </a:lnTo>
                    <a:lnTo>
                      <a:pt x="726" y="127"/>
                    </a:lnTo>
                    <a:lnTo>
                      <a:pt x="725" y="149"/>
                    </a:lnTo>
                    <a:lnTo>
                      <a:pt x="722" y="171"/>
                    </a:lnTo>
                    <a:lnTo>
                      <a:pt x="717" y="194"/>
                    </a:lnTo>
                    <a:lnTo>
                      <a:pt x="710" y="218"/>
                    </a:lnTo>
                    <a:lnTo>
                      <a:pt x="702" y="242"/>
                    </a:lnTo>
                    <a:lnTo>
                      <a:pt x="691" y="265"/>
                    </a:lnTo>
                    <a:lnTo>
                      <a:pt x="677" y="288"/>
                    </a:lnTo>
                    <a:lnTo>
                      <a:pt x="659" y="311"/>
                    </a:lnTo>
                    <a:lnTo>
                      <a:pt x="640" y="333"/>
                    </a:lnTo>
                    <a:lnTo>
                      <a:pt x="617" y="354"/>
                    </a:lnTo>
                    <a:lnTo>
                      <a:pt x="590" y="373"/>
                    </a:lnTo>
                    <a:lnTo>
                      <a:pt x="560" y="391"/>
                    </a:lnTo>
                    <a:lnTo>
                      <a:pt x="526" y="408"/>
                    </a:lnTo>
                    <a:lnTo>
                      <a:pt x="487" y="422"/>
                    </a:lnTo>
                    <a:lnTo>
                      <a:pt x="444" y="434"/>
                    </a:lnTo>
                    <a:lnTo>
                      <a:pt x="397" y="444"/>
                    </a:lnTo>
                    <a:lnTo>
                      <a:pt x="344" y="452"/>
                    </a:lnTo>
                    <a:lnTo>
                      <a:pt x="286" y="455"/>
                    </a:lnTo>
                    <a:lnTo>
                      <a:pt x="223" y="457"/>
                    </a:lnTo>
                    <a:lnTo>
                      <a:pt x="155" y="455"/>
                    </a:lnTo>
                    <a:lnTo>
                      <a:pt x="80" y="449"/>
                    </a:lnTo>
                    <a:lnTo>
                      <a:pt x="0" y="440"/>
                    </a:lnTo>
                    <a:lnTo>
                      <a:pt x="3" y="436"/>
                    </a:lnTo>
                    <a:lnTo>
                      <a:pt x="12" y="422"/>
                    </a:lnTo>
                    <a:lnTo>
                      <a:pt x="26" y="401"/>
                    </a:lnTo>
                    <a:lnTo>
                      <a:pt x="40" y="376"/>
                    </a:lnTo>
                    <a:lnTo>
                      <a:pt x="54" y="348"/>
                    </a:lnTo>
                    <a:lnTo>
                      <a:pt x="65" y="319"/>
                    </a:lnTo>
                    <a:lnTo>
                      <a:pt x="70" y="292"/>
                    </a:lnTo>
                    <a:lnTo>
                      <a:pt x="69" y="268"/>
                    </a:lnTo>
                    <a:close/>
                  </a:path>
                </a:pathLst>
              </a:custGeom>
              <a:solidFill>
                <a:srgbClr val="9EEDF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39" name="Freeform 76"/>
              <p:cNvSpPr>
                <a:spLocks/>
              </p:cNvSpPr>
              <p:nvPr/>
            </p:nvSpPr>
            <p:spPr bwMode="auto">
              <a:xfrm>
                <a:off x="4414" y="743"/>
                <a:ext cx="217" cy="227"/>
              </a:xfrm>
              <a:custGeom>
                <a:avLst/>
                <a:gdLst>
                  <a:gd name="T0" fmla="*/ 121 w 436"/>
                  <a:gd name="T1" fmla="*/ 0 h 453"/>
                  <a:gd name="T2" fmla="*/ 117 w 436"/>
                  <a:gd name="T3" fmla="*/ 4 h 453"/>
                  <a:gd name="T4" fmla="*/ 106 w 436"/>
                  <a:gd name="T5" fmla="*/ 14 h 453"/>
                  <a:gd name="T6" fmla="*/ 91 w 436"/>
                  <a:gd name="T7" fmla="*/ 30 h 453"/>
                  <a:gd name="T8" fmla="*/ 73 w 436"/>
                  <a:gd name="T9" fmla="*/ 52 h 453"/>
                  <a:gd name="T10" fmla="*/ 54 w 436"/>
                  <a:gd name="T11" fmla="*/ 77 h 453"/>
                  <a:gd name="T12" fmla="*/ 38 w 436"/>
                  <a:gd name="T13" fmla="*/ 107 h 453"/>
                  <a:gd name="T14" fmla="*/ 26 w 436"/>
                  <a:gd name="T15" fmla="*/ 141 h 453"/>
                  <a:gd name="T16" fmla="*/ 19 w 436"/>
                  <a:gd name="T17" fmla="*/ 175 h 453"/>
                  <a:gd name="T18" fmla="*/ 20 w 436"/>
                  <a:gd name="T19" fmla="*/ 212 h 453"/>
                  <a:gd name="T20" fmla="*/ 33 w 436"/>
                  <a:gd name="T21" fmla="*/ 250 h 453"/>
                  <a:gd name="T22" fmla="*/ 56 w 436"/>
                  <a:gd name="T23" fmla="*/ 288 h 453"/>
                  <a:gd name="T24" fmla="*/ 95 w 436"/>
                  <a:gd name="T25" fmla="*/ 325 h 453"/>
                  <a:gd name="T26" fmla="*/ 150 w 436"/>
                  <a:gd name="T27" fmla="*/ 361 h 453"/>
                  <a:gd name="T28" fmla="*/ 224 w 436"/>
                  <a:gd name="T29" fmla="*/ 394 h 453"/>
                  <a:gd name="T30" fmla="*/ 318 w 436"/>
                  <a:gd name="T31" fmla="*/ 425 h 453"/>
                  <a:gd name="T32" fmla="*/ 436 w 436"/>
                  <a:gd name="T33" fmla="*/ 453 h 453"/>
                  <a:gd name="T34" fmla="*/ 428 w 436"/>
                  <a:gd name="T35" fmla="*/ 452 h 453"/>
                  <a:gd name="T36" fmla="*/ 406 w 436"/>
                  <a:gd name="T37" fmla="*/ 449 h 453"/>
                  <a:gd name="T38" fmla="*/ 372 w 436"/>
                  <a:gd name="T39" fmla="*/ 443 h 453"/>
                  <a:gd name="T40" fmla="*/ 330 w 436"/>
                  <a:gd name="T41" fmla="*/ 434 h 453"/>
                  <a:gd name="T42" fmla="*/ 281 w 436"/>
                  <a:gd name="T43" fmla="*/ 421 h 453"/>
                  <a:gd name="T44" fmla="*/ 230 w 436"/>
                  <a:gd name="T45" fmla="*/ 406 h 453"/>
                  <a:gd name="T46" fmla="*/ 178 w 436"/>
                  <a:gd name="T47" fmla="*/ 386 h 453"/>
                  <a:gd name="T48" fmla="*/ 127 w 436"/>
                  <a:gd name="T49" fmla="*/ 363 h 453"/>
                  <a:gd name="T50" fmla="*/ 81 w 436"/>
                  <a:gd name="T51" fmla="*/ 336 h 453"/>
                  <a:gd name="T52" fmla="*/ 43 w 436"/>
                  <a:gd name="T53" fmla="*/ 303 h 453"/>
                  <a:gd name="T54" fmla="*/ 15 w 436"/>
                  <a:gd name="T55" fmla="*/ 266 h 453"/>
                  <a:gd name="T56" fmla="*/ 0 w 436"/>
                  <a:gd name="T57" fmla="*/ 225 h 453"/>
                  <a:gd name="T58" fmla="*/ 0 w 436"/>
                  <a:gd name="T59" fmla="*/ 178 h 453"/>
                  <a:gd name="T60" fmla="*/ 19 w 436"/>
                  <a:gd name="T61" fmla="*/ 125 h 453"/>
                  <a:gd name="T62" fmla="*/ 58 w 436"/>
                  <a:gd name="T63" fmla="*/ 65 h 453"/>
                  <a:gd name="T64" fmla="*/ 121 w 436"/>
                  <a:gd name="T65" fmla="*/ 0 h 4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6"/>
                  <a:gd name="T100" fmla="*/ 0 h 453"/>
                  <a:gd name="T101" fmla="*/ 436 w 436"/>
                  <a:gd name="T102" fmla="*/ 453 h 4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6" h="453">
                    <a:moveTo>
                      <a:pt x="121" y="0"/>
                    </a:moveTo>
                    <a:lnTo>
                      <a:pt x="117" y="4"/>
                    </a:lnTo>
                    <a:lnTo>
                      <a:pt x="106" y="14"/>
                    </a:lnTo>
                    <a:lnTo>
                      <a:pt x="91" y="30"/>
                    </a:lnTo>
                    <a:lnTo>
                      <a:pt x="73" y="52"/>
                    </a:lnTo>
                    <a:lnTo>
                      <a:pt x="54" y="77"/>
                    </a:lnTo>
                    <a:lnTo>
                      <a:pt x="38" y="107"/>
                    </a:lnTo>
                    <a:lnTo>
                      <a:pt x="26" y="141"/>
                    </a:lnTo>
                    <a:lnTo>
                      <a:pt x="19" y="175"/>
                    </a:lnTo>
                    <a:lnTo>
                      <a:pt x="20" y="212"/>
                    </a:lnTo>
                    <a:lnTo>
                      <a:pt x="33" y="250"/>
                    </a:lnTo>
                    <a:lnTo>
                      <a:pt x="56" y="288"/>
                    </a:lnTo>
                    <a:lnTo>
                      <a:pt x="95" y="325"/>
                    </a:lnTo>
                    <a:lnTo>
                      <a:pt x="150" y="361"/>
                    </a:lnTo>
                    <a:lnTo>
                      <a:pt x="224" y="394"/>
                    </a:lnTo>
                    <a:lnTo>
                      <a:pt x="318" y="425"/>
                    </a:lnTo>
                    <a:lnTo>
                      <a:pt x="436" y="453"/>
                    </a:lnTo>
                    <a:lnTo>
                      <a:pt x="428" y="452"/>
                    </a:lnTo>
                    <a:lnTo>
                      <a:pt x="406" y="449"/>
                    </a:lnTo>
                    <a:lnTo>
                      <a:pt x="372" y="443"/>
                    </a:lnTo>
                    <a:lnTo>
                      <a:pt x="330" y="434"/>
                    </a:lnTo>
                    <a:lnTo>
                      <a:pt x="281" y="421"/>
                    </a:lnTo>
                    <a:lnTo>
                      <a:pt x="230" y="406"/>
                    </a:lnTo>
                    <a:lnTo>
                      <a:pt x="178" y="386"/>
                    </a:lnTo>
                    <a:lnTo>
                      <a:pt x="127" y="363"/>
                    </a:lnTo>
                    <a:lnTo>
                      <a:pt x="81" y="336"/>
                    </a:lnTo>
                    <a:lnTo>
                      <a:pt x="43" y="303"/>
                    </a:lnTo>
                    <a:lnTo>
                      <a:pt x="15" y="266"/>
                    </a:lnTo>
                    <a:lnTo>
                      <a:pt x="0" y="225"/>
                    </a:lnTo>
                    <a:lnTo>
                      <a:pt x="0" y="178"/>
                    </a:lnTo>
                    <a:lnTo>
                      <a:pt x="19" y="125"/>
                    </a:lnTo>
                    <a:lnTo>
                      <a:pt x="58" y="65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0" name="Freeform 77"/>
              <p:cNvSpPr>
                <a:spLocks/>
              </p:cNvSpPr>
              <p:nvPr/>
            </p:nvSpPr>
            <p:spPr bwMode="auto">
              <a:xfrm>
                <a:off x="4415" y="924"/>
                <a:ext cx="486" cy="140"/>
              </a:xfrm>
              <a:custGeom>
                <a:avLst/>
                <a:gdLst>
                  <a:gd name="T0" fmla="*/ 1 w 972"/>
                  <a:gd name="T1" fmla="*/ 1 h 280"/>
                  <a:gd name="T2" fmla="*/ 8 w 972"/>
                  <a:gd name="T3" fmla="*/ 13 h 280"/>
                  <a:gd name="T4" fmla="*/ 23 w 972"/>
                  <a:gd name="T5" fmla="*/ 32 h 280"/>
                  <a:gd name="T6" fmla="*/ 45 w 972"/>
                  <a:gd name="T7" fmla="*/ 59 h 280"/>
                  <a:gd name="T8" fmla="*/ 75 w 972"/>
                  <a:gd name="T9" fmla="*/ 90 h 280"/>
                  <a:gd name="T10" fmla="*/ 113 w 972"/>
                  <a:gd name="T11" fmla="*/ 125 h 280"/>
                  <a:gd name="T12" fmla="*/ 158 w 972"/>
                  <a:gd name="T13" fmla="*/ 159 h 280"/>
                  <a:gd name="T14" fmla="*/ 211 w 972"/>
                  <a:gd name="T15" fmla="*/ 194 h 280"/>
                  <a:gd name="T16" fmla="*/ 270 w 972"/>
                  <a:gd name="T17" fmla="*/ 225 h 280"/>
                  <a:gd name="T18" fmla="*/ 338 w 972"/>
                  <a:gd name="T19" fmla="*/ 251 h 280"/>
                  <a:gd name="T20" fmla="*/ 414 w 972"/>
                  <a:gd name="T21" fmla="*/ 270 h 280"/>
                  <a:gd name="T22" fmla="*/ 497 w 972"/>
                  <a:gd name="T23" fmla="*/ 280 h 280"/>
                  <a:gd name="T24" fmla="*/ 589 w 972"/>
                  <a:gd name="T25" fmla="*/ 279 h 280"/>
                  <a:gd name="T26" fmla="*/ 689 w 972"/>
                  <a:gd name="T27" fmla="*/ 264 h 280"/>
                  <a:gd name="T28" fmla="*/ 796 w 972"/>
                  <a:gd name="T29" fmla="*/ 235 h 280"/>
                  <a:gd name="T30" fmla="*/ 911 w 972"/>
                  <a:gd name="T31" fmla="*/ 189 h 280"/>
                  <a:gd name="T32" fmla="*/ 970 w 972"/>
                  <a:gd name="T33" fmla="*/ 160 h 280"/>
                  <a:gd name="T34" fmla="*/ 957 w 972"/>
                  <a:gd name="T35" fmla="*/ 165 h 280"/>
                  <a:gd name="T36" fmla="*/ 932 w 972"/>
                  <a:gd name="T37" fmla="*/ 175 h 280"/>
                  <a:gd name="T38" fmla="*/ 895 w 972"/>
                  <a:gd name="T39" fmla="*/ 188 h 280"/>
                  <a:gd name="T40" fmla="*/ 849 w 972"/>
                  <a:gd name="T41" fmla="*/ 202 h 280"/>
                  <a:gd name="T42" fmla="*/ 793 w 972"/>
                  <a:gd name="T43" fmla="*/ 214 h 280"/>
                  <a:gd name="T44" fmla="*/ 731 w 972"/>
                  <a:gd name="T45" fmla="*/ 227 h 280"/>
                  <a:gd name="T46" fmla="*/ 662 w 972"/>
                  <a:gd name="T47" fmla="*/ 236 h 280"/>
                  <a:gd name="T48" fmla="*/ 588 w 972"/>
                  <a:gd name="T49" fmla="*/ 241 h 280"/>
                  <a:gd name="T50" fmla="*/ 511 w 972"/>
                  <a:gd name="T51" fmla="*/ 241 h 280"/>
                  <a:gd name="T52" fmla="*/ 432 w 972"/>
                  <a:gd name="T53" fmla="*/ 233 h 280"/>
                  <a:gd name="T54" fmla="*/ 350 w 972"/>
                  <a:gd name="T55" fmla="*/ 217 h 280"/>
                  <a:gd name="T56" fmla="*/ 268 w 972"/>
                  <a:gd name="T57" fmla="*/ 190 h 280"/>
                  <a:gd name="T58" fmla="*/ 188 w 972"/>
                  <a:gd name="T59" fmla="*/ 153 h 280"/>
                  <a:gd name="T60" fmla="*/ 110 w 972"/>
                  <a:gd name="T61" fmla="*/ 103 h 280"/>
                  <a:gd name="T62" fmla="*/ 35 w 972"/>
                  <a:gd name="T63" fmla="*/ 38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72"/>
                  <a:gd name="T97" fmla="*/ 0 h 280"/>
                  <a:gd name="T98" fmla="*/ 972 w 972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72" h="280">
                    <a:moveTo>
                      <a:pt x="0" y="0"/>
                    </a:moveTo>
                    <a:lnTo>
                      <a:pt x="1" y="1"/>
                    </a:lnTo>
                    <a:lnTo>
                      <a:pt x="3" y="6"/>
                    </a:lnTo>
                    <a:lnTo>
                      <a:pt x="8" y="13"/>
                    </a:lnTo>
                    <a:lnTo>
                      <a:pt x="15" y="21"/>
                    </a:lnTo>
                    <a:lnTo>
                      <a:pt x="23" y="32"/>
                    </a:lnTo>
                    <a:lnTo>
                      <a:pt x="33" y="45"/>
                    </a:lnTo>
                    <a:lnTo>
                      <a:pt x="45" y="59"/>
                    </a:lnTo>
                    <a:lnTo>
                      <a:pt x="60" y="74"/>
                    </a:lnTo>
                    <a:lnTo>
                      <a:pt x="75" y="90"/>
                    </a:lnTo>
                    <a:lnTo>
                      <a:pt x="93" y="107"/>
                    </a:lnTo>
                    <a:lnTo>
                      <a:pt x="113" y="125"/>
                    </a:lnTo>
                    <a:lnTo>
                      <a:pt x="133" y="142"/>
                    </a:lnTo>
                    <a:lnTo>
                      <a:pt x="158" y="159"/>
                    </a:lnTo>
                    <a:lnTo>
                      <a:pt x="183" y="176"/>
                    </a:lnTo>
                    <a:lnTo>
                      <a:pt x="211" y="194"/>
                    </a:lnTo>
                    <a:lnTo>
                      <a:pt x="239" y="210"/>
                    </a:lnTo>
                    <a:lnTo>
                      <a:pt x="270" y="225"/>
                    </a:lnTo>
                    <a:lnTo>
                      <a:pt x="304" y="239"/>
                    </a:lnTo>
                    <a:lnTo>
                      <a:pt x="338" y="251"/>
                    </a:lnTo>
                    <a:lnTo>
                      <a:pt x="375" y="262"/>
                    </a:lnTo>
                    <a:lnTo>
                      <a:pt x="414" y="270"/>
                    </a:lnTo>
                    <a:lnTo>
                      <a:pt x="455" y="275"/>
                    </a:lnTo>
                    <a:lnTo>
                      <a:pt x="497" y="280"/>
                    </a:lnTo>
                    <a:lnTo>
                      <a:pt x="542" y="280"/>
                    </a:lnTo>
                    <a:lnTo>
                      <a:pt x="589" y="279"/>
                    </a:lnTo>
                    <a:lnTo>
                      <a:pt x="638" y="273"/>
                    </a:lnTo>
                    <a:lnTo>
                      <a:pt x="689" y="264"/>
                    </a:lnTo>
                    <a:lnTo>
                      <a:pt x="741" y="251"/>
                    </a:lnTo>
                    <a:lnTo>
                      <a:pt x="796" y="235"/>
                    </a:lnTo>
                    <a:lnTo>
                      <a:pt x="852" y="214"/>
                    </a:lnTo>
                    <a:lnTo>
                      <a:pt x="911" y="189"/>
                    </a:lnTo>
                    <a:lnTo>
                      <a:pt x="972" y="159"/>
                    </a:lnTo>
                    <a:lnTo>
                      <a:pt x="970" y="160"/>
                    </a:lnTo>
                    <a:lnTo>
                      <a:pt x="965" y="163"/>
                    </a:lnTo>
                    <a:lnTo>
                      <a:pt x="957" y="165"/>
                    </a:lnTo>
                    <a:lnTo>
                      <a:pt x="945" y="169"/>
                    </a:lnTo>
                    <a:lnTo>
                      <a:pt x="932" y="175"/>
                    </a:lnTo>
                    <a:lnTo>
                      <a:pt x="914" y="181"/>
                    </a:lnTo>
                    <a:lnTo>
                      <a:pt x="895" y="188"/>
                    </a:lnTo>
                    <a:lnTo>
                      <a:pt x="873" y="194"/>
                    </a:lnTo>
                    <a:lnTo>
                      <a:pt x="849" y="202"/>
                    </a:lnTo>
                    <a:lnTo>
                      <a:pt x="822" y="209"/>
                    </a:lnTo>
                    <a:lnTo>
                      <a:pt x="793" y="214"/>
                    </a:lnTo>
                    <a:lnTo>
                      <a:pt x="762" y="221"/>
                    </a:lnTo>
                    <a:lnTo>
                      <a:pt x="731" y="227"/>
                    </a:lnTo>
                    <a:lnTo>
                      <a:pt x="697" y="232"/>
                    </a:lnTo>
                    <a:lnTo>
                      <a:pt x="662" y="236"/>
                    </a:lnTo>
                    <a:lnTo>
                      <a:pt x="626" y="240"/>
                    </a:lnTo>
                    <a:lnTo>
                      <a:pt x="588" y="241"/>
                    </a:lnTo>
                    <a:lnTo>
                      <a:pt x="550" y="242"/>
                    </a:lnTo>
                    <a:lnTo>
                      <a:pt x="511" y="241"/>
                    </a:lnTo>
                    <a:lnTo>
                      <a:pt x="471" y="237"/>
                    </a:lnTo>
                    <a:lnTo>
                      <a:pt x="432" y="233"/>
                    </a:lnTo>
                    <a:lnTo>
                      <a:pt x="390" y="226"/>
                    </a:lnTo>
                    <a:lnTo>
                      <a:pt x="350" y="217"/>
                    </a:lnTo>
                    <a:lnTo>
                      <a:pt x="310" y="205"/>
                    </a:lnTo>
                    <a:lnTo>
                      <a:pt x="268" y="190"/>
                    </a:lnTo>
                    <a:lnTo>
                      <a:pt x="228" y="173"/>
                    </a:lnTo>
                    <a:lnTo>
                      <a:pt x="188" y="153"/>
                    </a:lnTo>
                    <a:lnTo>
                      <a:pt x="148" y="129"/>
                    </a:lnTo>
                    <a:lnTo>
                      <a:pt x="110" y="103"/>
                    </a:lnTo>
                    <a:lnTo>
                      <a:pt x="72" y="73"/>
                    </a:lnTo>
                    <a:lnTo>
                      <a:pt x="35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1" name="Freeform 78"/>
              <p:cNvSpPr>
                <a:spLocks/>
              </p:cNvSpPr>
              <p:nvPr/>
            </p:nvSpPr>
            <p:spPr bwMode="auto">
              <a:xfrm>
                <a:off x="4588" y="710"/>
                <a:ext cx="187" cy="234"/>
              </a:xfrm>
              <a:custGeom>
                <a:avLst/>
                <a:gdLst>
                  <a:gd name="T0" fmla="*/ 376 w 376"/>
                  <a:gd name="T1" fmla="*/ 468 h 468"/>
                  <a:gd name="T2" fmla="*/ 374 w 376"/>
                  <a:gd name="T3" fmla="*/ 464 h 468"/>
                  <a:gd name="T4" fmla="*/ 372 w 376"/>
                  <a:gd name="T5" fmla="*/ 452 h 468"/>
                  <a:gd name="T6" fmla="*/ 366 w 376"/>
                  <a:gd name="T7" fmla="*/ 433 h 468"/>
                  <a:gd name="T8" fmla="*/ 359 w 376"/>
                  <a:gd name="T9" fmla="*/ 407 h 468"/>
                  <a:gd name="T10" fmla="*/ 349 w 376"/>
                  <a:gd name="T11" fmla="*/ 377 h 468"/>
                  <a:gd name="T12" fmla="*/ 336 w 376"/>
                  <a:gd name="T13" fmla="*/ 343 h 468"/>
                  <a:gd name="T14" fmla="*/ 320 w 376"/>
                  <a:gd name="T15" fmla="*/ 306 h 468"/>
                  <a:gd name="T16" fmla="*/ 301 w 376"/>
                  <a:gd name="T17" fmla="*/ 267 h 468"/>
                  <a:gd name="T18" fmla="*/ 278 w 376"/>
                  <a:gd name="T19" fmla="*/ 226 h 468"/>
                  <a:gd name="T20" fmla="*/ 251 w 376"/>
                  <a:gd name="T21" fmla="*/ 186 h 468"/>
                  <a:gd name="T22" fmla="*/ 221 w 376"/>
                  <a:gd name="T23" fmla="*/ 147 h 468"/>
                  <a:gd name="T24" fmla="*/ 186 w 376"/>
                  <a:gd name="T25" fmla="*/ 110 h 468"/>
                  <a:gd name="T26" fmla="*/ 146 w 376"/>
                  <a:gd name="T27" fmla="*/ 75 h 468"/>
                  <a:gd name="T28" fmla="*/ 103 w 376"/>
                  <a:gd name="T29" fmla="*/ 45 h 468"/>
                  <a:gd name="T30" fmla="*/ 54 w 376"/>
                  <a:gd name="T31" fmla="*/ 20 h 468"/>
                  <a:gd name="T32" fmla="*/ 0 w 376"/>
                  <a:gd name="T33" fmla="*/ 0 h 468"/>
                  <a:gd name="T34" fmla="*/ 4 w 376"/>
                  <a:gd name="T35" fmla="*/ 0 h 468"/>
                  <a:gd name="T36" fmla="*/ 15 w 376"/>
                  <a:gd name="T37" fmla="*/ 3 h 468"/>
                  <a:gd name="T38" fmla="*/ 31 w 376"/>
                  <a:gd name="T39" fmla="*/ 6 h 468"/>
                  <a:gd name="T40" fmla="*/ 53 w 376"/>
                  <a:gd name="T41" fmla="*/ 13 h 468"/>
                  <a:gd name="T42" fmla="*/ 80 w 376"/>
                  <a:gd name="T43" fmla="*/ 22 h 468"/>
                  <a:gd name="T44" fmla="*/ 108 w 376"/>
                  <a:gd name="T45" fmla="*/ 35 h 468"/>
                  <a:gd name="T46" fmla="*/ 140 w 376"/>
                  <a:gd name="T47" fmla="*/ 51 h 468"/>
                  <a:gd name="T48" fmla="*/ 173 w 376"/>
                  <a:gd name="T49" fmla="*/ 73 h 468"/>
                  <a:gd name="T50" fmla="*/ 206 w 376"/>
                  <a:gd name="T51" fmla="*/ 100 h 468"/>
                  <a:gd name="T52" fmla="*/ 239 w 376"/>
                  <a:gd name="T53" fmla="*/ 131 h 468"/>
                  <a:gd name="T54" fmla="*/ 271 w 376"/>
                  <a:gd name="T55" fmla="*/ 169 h 468"/>
                  <a:gd name="T56" fmla="*/ 300 w 376"/>
                  <a:gd name="T57" fmla="*/ 214 h 468"/>
                  <a:gd name="T58" fmla="*/ 326 w 376"/>
                  <a:gd name="T59" fmla="*/ 265 h 468"/>
                  <a:gd name="T60" fmla="*/ 348 w 376"/>
                  <a:gd name="T61" fmla="*/ 324 h 468"/>
                  <a:gd name="T62" fmla="*/ 365 w 376"/>
                  <a:gd name="T63" fmla="*/ 392 h 468"/>
                  <a:gd name="T64" fmla="*/ 376 w 376"/>
                  <a:gd name="T65" fmla="*/ 468 h 4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6"/>
                  <a:gd name="T100" fmla="*/ 0 h 468"/>
                  <a:gd name="T101" fmla="*/ 376 w 376"/>
                  <a:gd name="T102" fmla="*/ 468 h 4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6" h="468">
                    <a:moveTo>
                      <a:pt x="376" y="468"/>
                    </a:moveTo>
                    <a:lnTo>
                      <a:pt x="374" y="464"/>
                    </a:lnTo>
                    <a:lnTo>
                      <a:pt x="372" y="452"/>
                    </a:lnTo>
                    <a:lnTo>
                      <a:pt x="366" y="433"/>
                    </a:lnTo>
                    <a:lnTo>
                      <a:pt x="359" y="407"/>
                    </a:lnTo>
                    <a:lnTo>
                      <a:pt x="349" y="377"/>
                    </a:lnTo>
                    <a:lnTo>
                      <a:pt x="336" y="343"/>
                    </a:lnTo>
                    <a:lnTo>
                      <a:pt x="320" y="306"/>
                    </a:lnTo>
                    <a:lnTo>
                      <a:pt x="301" y="267"/>
                    </a:lnTo>
                    <a:lnTo>
                      <a:pt x="278" y="226"/>
                    </a:lnTo>
                    <a:lnTo>
                      <a:pt x="251" y="186"/>
                    </a:lnTo>
                    <a:lnTo>
                      <a:pt x="221" y="147"/>
                    </a:lnTo>
                    <a:lnTo>
                      <a:pt x="186" y="110"/>
                    </a:lnTo>
                    <a:lnTo>
                      <a:pt x="146" y="75"/>
                    </a:lnTo>
                    <a:lnTo>
                      <a:pt x="103" y="45"/>
                    </a:lnTo>
                    <a:lnTo>
                      <a:pt x="54" y="2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1" y="6"/>
                    </a:lnTo>
                    <a:lnTo>
                      <a:pt x="53" y="13"/>
                    </a:lnTo>
                    <a:lnTo>
                      <a:pt x="80" y="22"/>
                    </a:lnTo>
                    <a:lnTo>
                      <a:pt x="108" y="35"/>
                    </a:lnTo>
                    <a:lnTo>
                      <a:pt x="140" y="51"/>
                    </a:lnTo>
                    <a:lnTo>
                      <a:pt x="173" y="73"/>
                    </a:lnTo>
                    <a:lnTo>
                      <a:pt x="206" y="100"/>
                    </a:lnTo>
                    <a:lnTo>
                      <a:pt x="239" y="131"/>
                    </a:lnTo>
                    <a:lnTo>
                      <a:pt x="271" y="169"/>
                    </a:lnTo>
                    <a:lnTo>
                      <a:pt x="300" y="214"/>
                    </a:lnTo>
                    <a:lnTo>
                      <a:pt x="326" y="265"/>
                    </a:lnTo>
                    <a:lnTo>
                      <a:pt x="348" y="324"/>
                    </a:lnTo>
                    <a:lnTo>
                      <a:pt x="365" y="392"/>
                    </a:lnTo>
                    <a:lnTo>
                      <a:pt x="376" y="4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2" name="Freeform 79"/>
              <p:cNvSpPr>
                <a:spLocks/>
              </p:cNvSpPr>
              <p:nvPr/>
            </p:nvSpPr>
            <p:spPr bwMode="auto">
              <a:xfrm>
                <a:off x="4513" y="683"/>
                <a:ext cx="402" cy="104"/>
              </a:xfrm>
              <a:custGeom>
                <a:avLst/>
                <a:gdLst>
                  <a:gd name="T0" fmla="*/ 2 w 804"/>
                  <a:gd name="T1" fmla="*/ 66 h 208"/>
                  <a:gd name="T2" fmla="*/ 12 w 804"/>
                  <a:gd name="T3" fmla="*/ 63 h 208"/>
                  <a:gd name="T4" fmla="*/ 32 w 804"/>
                  <a:gd name="T5" fmla="*/ 55 h 208"/>
                  <a:gd name="T6" fmla="*/ 60 w 804"/>
                  <a:gd name="T7" fmla="*/ 44 h 208"/>
                  <a:gd name="T8" fmla="*/ 97 w 804"/>
                  <a:gd name="T9" fmla="*/ 33 h 208"/>
                  <a:gd name="T10" fmla="*/ 141 w 804"/>
                  <a:gd name="T11" fmla="*/ 22 h 208"/>
                  <a:gd name="T12" fmla="*/ 190 w 804"/>
                  <a:gd name="T13" fmla="*/ 12 h 208"/>
                  <a:gd name="T14" fmla="*/ 245 w 804"/>
                  <a:gd name="T15" fmla="*/ 5 h 208"/>
                  <a:gd name="T16" fmla="*/ 304 w 804"/>
                  <a:gd name="T17" fmla="*/ 0 h 208"/>
                  <a:gd name="T18" fmla="*/ 367 w 804"/>
                  <a:gd name="T19" fmla="*/ 2 h 208"/>
                  <a:gd name="T20" fmla="*/ 432 w 804"/>
                  <a:gd name="T21" fmla="*/ 10 h 208"/>
                  <a:gd name="T22" fmla="*/ 500 w 804"/>
                  <a:gd name="T23" fmla="*/ 23 h 208"/>
                  <a:gd name="T24" fmla="*/ 568 w 804"/>
                  <a:gd name="T25" fmla="*/ 47 h 208"/>
                  <a:gd name="T26" fmla="*/ 637 w 804"/>
                  <a:gd name="T27" fmla="*/ 79 h 208"/>
                  <a:gd name="T28" fmla="*/ 705 w 804"/>
                  <a:gd name="T29" fmla="*/ 121 h 208"/>
                  <a:gd name="T30" fmla="*/ 772 w 804"/>
                  <a:gd name="T31" fmla="*/ 176 h 208"/>
                  <a:gd name="T32" fmla="*/ 803 w 804"/>
                  <a:gd name="T33" fmla="*/ 207 h 208"/>
                  <a:gd name="T34" fmla="*/ 796 w 804"/>
                  <a:gd name="T35" fmla="*/ 200 h 208"/>
                  <a:gd name="T36" fmla="*/ 782 w 804"/>
                  <a:gd name="T37" fmla="*/ 188 h 208"/>
                  <a:gd name="T38" fmla="*/ 762 w 804"/>
                  <a:gd name="T39" fmla="*/ 172 h 208"/>
                  <a:gd name="T40" fmla="*/ 734 w 804"/>
                  <a:gd name="T41" fmla="*/ 151 h 208"/>
                  <a:gd name="T42" fmla="*/ 701 w 804"/>
                  <a:gd name="T43" fmla="*/ 129 h 208"/>
                  <a:gd name="T44" fmla="*/ 660 w 804"/>
                  <a:gd name="T45" fmla="*/ 108 h 208"/>
                  <a:gd name="T46" fmla="*/ 614 w 804"/>
                  <a:gd name="T47" fmla="*/ 85 h 208"/>
                  <a:gd name="T48" fmla="*/ 562 w 804"/>
                  <a:gd name="T49" fmla="*/ 64 h 208"/>
                  <a:gd name="T50" fmla="*/ 505 w 804"/>
                  <a:gd name="T51" fmla="*/ 45 h 208"/>
                  <a:gd name="T52" fmla="*/ 442 w 804"/>
                  <a:gd name="T53" fmla="*/ 30 h 208"/>
                  <a:gd name="T54" fmla="*/ 372 w 804"/>
                  <a:gd name="T55" fmla="*/ 20 h 208"/>
                  <a:gd name="T56" fmla="*/ 299 w 804"/>
                  <a:gd name="T57" fmla="*/ 17 h 208"/>
                  <a:gd name="T58" fmla="*/ 219 w 804"/>
                  <a:gd name="T59" fmla="*/ 20 h 208"/>
                  <a:gd name="T60" fmla="*/ 135 w 804"/>
                  <a:gd name="T61" fmla="*/ 32 h 208"/>
                  <a:gd name="T62" fmla="*/ 46 w 804"/>
                  <a:gd name="T63" fmla="*/ 52 h 20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04"/>
                  <a:gd name="T97" fmla="*/ 0 h 208"/>
                  <a:gd name="T98" fmla="*/ 804 w 804"/>
                  <a:gd name="T99" fmla="*/ 208 h 20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04" h="208">
                    <a:moveTo>
                      <a:pt x="0" y="67"/>
                    </a:moveTo>
                    <a:lnTo>
                      <a:pt x="2" y="66"/>
                    </a:lnTo>
                    <a:lnTo>
                      <a:pt x="6" y="65"/>
                    </a:lnTo>
                    <a:lnTo>
                      <a:pt x="12" y="63"/>
                    </a:lnTo>
                    <a:lnTo>
                      <a:pt x="21" y="58"/>
                    </a:lnTo>
                    <a:lnTo>
                      <a:pt x="32" y="55"/>
                    </a:lnTo>
                    <a:lnTo>
                      <a:pt x="45" y="49"/>
                    </a:lnTo>
                    <a:lnTo>
                      <a:pt x="60" y="44"/>
                    </a:lnTo>
                    <a:lnTo>
                      <a:pt x="78" y="38"/>
                    </a:lnTo>
                    <a:lnTo>
                      <a:pt x="97" y="33"/>
                    </a:lnTo>
                    <a:lnTo>
                      <a:pt x="118" y="27"/>
                    </a:lnTo>
                    <a:lnTo>
                      <a:pt x="141" y="22"/>
                    </a:lnTo>
                    <a:lnTo>
                      <a:pt x="165" y="17"/>
                    </a:lnTo>
                    <a:lnTo>
                      <a:pt x="190" y="12"/>
                    </a:lnTo>
                    <a:lnTo>
                      <a:pt x="217" y="9"/>
                    </a:lnTo>
                    <a:lnTo>
                      <a:pt x="245" y="5"/>
                    </a:lnTo>
                    <a:lnTo>
                      <a:pt x="275" y="3"/>
                    </a:lnTo>
                    <a:lnTo>
                      <a:pt x="304" y="0"/>
                    </a:lnTo>
                    <a:lnTo>
                      <a:pt x="336" y="0"/>
                    </a:lnTo>
                    <a:lnTo>
                      <a:pt x="367" y="2"/>
                    </a:lnTo>
                    <a:lnTo>
                      <a:pt x="400" y="5"/>
                    </a:lnTo>
                    <a:lnTo>
                      <a:pt x="432" y="10"/>
                    </a:lnTo>
                    <a:lnTo>
                      <a:pt x="467" y="15"/>
                    </a:lnTo>
                    <a:lnTo>
                      <a:pt x="500" y="23"/>
                    </a:lnTo>
                    <a:lnTo>
                      <a:pt x="535" y="34"/>
                    </a:lnTo>
                    <a:lnTo>
                      <a:pt x="568" y="47"/>
                    </a:lnTo>
                    <a:lnTo>
                      <a:pt x="603" y="62"/>
                    </a:lnTo>
                    <a:lnTo>
                      <a:pt x="637" y="79"/>
                    </a:lnTo>
                    <a:lnTo>
                      <a:pt x="672" y="98"/>
                    </a:lnTo>
                    <a:lnTo>
                      <a:pt x="705" y="121"/>
                    </a:lnTo>
                    <a:lnTo>
                      <a:pt x="739" y="147"/>
                    </a:lnTo>
                    <a:lnTo>
                      <a:pt x="772" y="176"/>
                    </a:lnTo>
                    <a:lnTo>
                      <a:pt x="804" y="208"/>
                    </a:lnTo>
                    <a:lnTo>
                      <a:pt x="803" y="207"/>
                    </a:lnTo>
                    <a:lnTo>
                      <a:pt x="801" y="204"/>
                    </a:lnTo>
                    <a:lnTo>
                      <a:pt x="796" y="200"/>
                    </a:lnTo>
                    <a:lnTo>
                      <a:pt x="791" y="195"/>
                    </a:lnTo>
                    <a:lnTo>
                      <a:pt x="782" y="188"/>
                    </a:lnTo>
                    <a:lnTo>
                      <a:pt x="773" y="180"/>
                    </a:lnTo>
                    <a:lnTo>
                      <a:pt x="762" y="172"/>
                    </a:lnTo>
                    <a:lnTo>
                      <a:pt x="749" y="162"/>
                    </a:lnTo>
                    <a:lnTo>
                      <a:pt x="734" y="151"/>
                    </a:lnTo>
                    <a:lnTo>
                      <a:pt x="718" y="141"/>
                    </a:lnTo>
                    <a:lnTo>
                      <a:pt x="701" y="129"/>
                    </a:lnTo>
                    <a:lnTo>
                      <a:pt x="681" y="119"/>
                    </a:lnTo>
                    <a:lnTo>
                      <a:pt x="660" y="108"/>
                    </a:lnTo>
                    <a:lnTo>
                      <a:pt x="638" y="96"/>
                    </a:lnTo>
                    <a:lnTo>
                      <a:pt x="614" y="85"/>
                    </a:lnTo>
                    <a:lnTo>
                      <a:pt x="589" y="74"/>
                    </a:lnTo>
                    <a:lnTo>
                      <a:pt x="562" y="64"/>
                    </a:lnTo>
                    <a:lnTo>
                      <a:pt x="534" y="55"/>
                    </a:lnTo>
                    <a:lnTo>
                      <a:pt x="505" y="45"/>
                    </a:lnTo>
                    <a:lnTo>
                      <a:pt x="474" y="37"/>
                    </a:lnTo>
                    <a:lnTo>
                      <a:pt x="442" y="30"/>
                    </a:lnTo>
                    <a:lnTo>
                      <a:pt x="407" y="25"/>
                    </a:lnTo>
                    <a:lnTo>
                      <a:pt x="372" y="20"/>
                    </a:lnTo>
                    <a:lnTo>
                      <a:pt x="336" y="18"/>
                    </a:lnTo>
                    <a:lnTo>
                      <a:pt x="299" y="17"/>
                    </a:lnTo>
                    <a:lnTo>
                      <a:pt x="260" y="18"/>
                    </a:lnTo>
                    <a:lnTo>
                      <a:pt x="219" y="20"/>
                    </a:lnTo>
                    <a:lnTo>
                      <a:pt x="178" y="25"/>
                    </a:lnTo>
                    <a:lnTo>
                      <a:pt x="135" y="32"/>
                    </a:lnTo>
                    <a:lnTo>
                      <a:pt x="91" y="41"/>
                    </a:lnTo>
                    <a:lnTo>
                      <a:pt x="46" y="5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3" name="Freeform 80"/>
              <p:cNvSpPr>
                <a:spLocks/>
              </p:cNvSpPr>
              <p:nvPr/>
            </p:nvSpPr>
            <p:spPr bwMode="auto">
              <a:xfrm>
                <a:off x="4920" y="815"/>
                <a:ext cx="23" cy="146"/>
              </a:xfrm>
              <a:custGeom>
                <a:avLst/>
                <a:gdLst>
                  <a:gd name="T0" fmla="*/ 0 w 47"/>
                  <a:gd name="T1" fmla="*/ 292 h 292"/>
                  <a:gd name="T2" fmla="*/ 3 w 47"/>
                  <a:gd name="T3" fmla="*/ 286 h 292"/>
                  <a:gd name="T4" fmla="*/ 11 w 47"/>
                  <a:gd name="T5" fmla="*/ 268 h 292"/>
                  <a:gd name="T6" fmla="*/ 23 w 47"/>
                  <a:gd name="T7" fmla="*/ 239 h 292"/>
                  <a:gd name="T8" fmla="*/ 34 w 47"/>
                  <a:gd name="T9" fmla="*/ 203 h 292"/>
                  <a:gd name="T10" fmla="*/ 43 w 47"/>
                  <a:gd name="T11" fmla="*/ 159 h 292"/>
                  <a:gd name="T12" fmla="*/ 47 w 47"/>
                  <a:gd name="T13" fmla="*/ 110 h 292"/>
                  <a:gd name="T14" fmla="*/ 43 w 47"/>
                  <a:gd name="T15" fmla="*/ 56 h 292"/>
                  <a:gd name="T16" fmla="*/ 31 w 47"/>
                  <a:gd name="T17" fmla="*/ 0 h 292"/>
                  <a:gd name="T18" fmla="*/ 31 w 47"/>
                  <a:gd name="T19" fmla="*/ 10 h 292"/>
                  <a:gd name="T20" fmla="*/ 32 w 47"/>
                  <a:gd name="T21" fmla="*/ 34 h 292"/>
                  <a:gd name="T22" fmla="*/ 31 w 47"/>
                  <a:gd name="T23" fmla="*/ 71 h 292"/>
                  <a:gd name="T24" fmla="*/ 30 w 47"/>
                  <a:gd name="T25" fmla="*/ 114 h 292"/>
                  <a:gd name="T26" fmla="*/ 26 w 47"/>
                  <a:gd name="T27" fmla="*/ 162 h 292"/>
                  <a:gd name="T28" fmla="*/ 22 w 47"/>
                  <a:gd name="T29" fmla="*/ 210 h 292"/>
                  <a:gd name="T30" fmla="*/ 12 w 47"/>
                  <a:gd name="T31" fmla="*/ 255 h 292"/>
                  <a:gd name="T32" fmla="*/ 0 w 47"/>
                  <a:gd name="T33" fmla="*/ 292 h 2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292"/>
                  <a:gd name="T53" fmla="*/ 47 w 47"/>
                  <a:gd name="T54" fmla="*/ 292 h 2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292">
                    <a:moveTo>
                      <a:pt x="0" y="292"/>
                    </a:moveTo>
                    <a:lnTo>
                      <a:pt x="3" y="286"/>
                    </a:lnTo>
                    <a:lnTo>
                      <a:pt x="11" y="268"/>
                    </a:lnTo>
                    <a:lnTo>
                      <a:pt x="23" y="239"/>
                    </a:lnTo>
                    <a:lnTo>
                      <a:pt x="34" y="203"/>
                    </a:lnTo>
                    <a:lnTo>
                      <a:pt x="43" y="159"/>
                    </a:lnTo>
                    <a:lnTo>
                      <a:pt x="47" y="110"/>
                    </a:lnTo>
                    <a:lnTo>
                      <a:pt x="43" y="56"/>
                    </a:lnTo>
                    <a:lnTo>
                      <a:pt x="31" y="0"/>
                    </a:lnTo>
                    <a:lnTo>
                      <a:pt x="31" y="10"/>
                    </a:lnTo>
                    <a:lnTo>
                      <a:pt x="32" y="34"/>
                    </a:lnTo>
                    <a:lnTo>
                      <a:pt x="31" y="71"/>
                    </a:lnTo>
                    <a:lnTo>
                      <a:pt x="30" y="114"/>
                    </a:lnTo>
                    <a:lnTo>
                      <a:pt x="26" y="162"/>
                    </a:lnTo>
                    <a:lnTo>
                      <a:pt x="22" y="210"/>
                    </a:lnTo>
                    <a:lnTo>
                      <a:pt x="12" y="25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4" name="Freeform 81"/>
              <p:cNvSpPr>
                <a:spLocks/>
              </p:cNvSpPr>
              <p:nvPr/>
            </p:nvSpPr>
            <p:spPr bwMode="auto">
              <a:xfrm>
                <a:off x="4646" y="716"/>
                <a:ext cx="164" cy="202"/>
              </a:xfrm>
              <a:custGeom>
                <a:avLst/>
                <a:gdLst>
                  <a:gd name="T0" fmla="*/ 329 w 329"/>
                  <a:gd name="T1" fmla="*/ 405 h 405"/>
                  <a:gd name="T2" fmla="*/ 329 w 329"/>
                  <a:gd name="T3" fmla="*/ 401 h 405"/>
                  <a:gd name="T4" fmla="*/ 328 w 329"/>
                  <a:gd name="T5" fmla="*/ 392 h 405"/>
                  <a:gd name="T6" fmla="*/ 325 w 329"/>
                  <a:gd name="T7" fmla="*/ 377 h 405"/>
                  <a:gd name="T8" fmla="*/ 322 w 329"/>
                  <a:gd name="T9" fmla="*/ 357 h 405"/>
                  <a:gd name="T10" fmla="*/ 316 w 329"/>
                  <a:gd name="T11" fmla="*/ 333 h 405"/>
                  <a:gd name="T12" fmla="*/ 308 w 329"/>
                  <a:gd name="T13" fmla="*/ 307 h 405"/>
                  <a:gd name="T14" fmla="*/ 298 w 329"/>
                  <a:gd name="T15" fmla="*/ 277 h 405"/>
                  <a:gd name="T16" fmla="*/ 283 w 329"/>
                  <a:gd name="T17" fmla="*/ 244 h 405"/>
                  <a:gd name="T18" fmla="*/ 265 w 329"/>
                  <a:gd name="T19" fmla="*/ 211 h 405"/>
                  <a:gd name="T20" fmla="*/ 243 w 329"/>
                  <a:gd name="T21" fmla="*/ 178 h 405"/>
                  <a:gd name="T22" fmla="*/ 217 w 329"/>
                  <a:gd name="T23" fmla="*/ 143 h 405"/>
                  <a:gd name="T24" fmla="*/ 185 w 329"/>
                  <a:gd name="T25" fmla="*/ 111 h 405"/>
                  <a:gd name="T26" fmla="*/ 148 w 329"/>
                  <a:gd name="T27" fmla="*/ 78 h 405"/>
                  <a:gd name="T28" fmla="*/ 105 w 329"/>
                  <a:gd name="T29" fmla="*/ 50 h 405"/>
                  <a:gd name="T30" fmla="*/ 56 w 329"/>
                  <a:gd name="T31" fmla="*/ 23 h 405"/>
                  <a:gd name="T32" fmla="*/ 0 w 329"/>
                  <a:gd name="T33" fmla="*/ 0 h 405"/>
                  <a:gd name="T34" fmla="*/ 4 w 329"/>
                  <a:gd name="T35" fmla="*/ 1 h 405"/>
                  <a:gd name="T36" fmla="*/ 13 w 329"/>
                  <a:gd name="T37" fmla="*/ 2 h 405"/>
                  <a:gd name="T38" fmla="*/ 28 w 329"/>
                  <a:gd name="T39" fmla="*/ 7 h 405"/>
                  <a:gd name="T40" fmla="*/ 48 w 329"/>
                  <a:gd name="T41" fmla="*/ 13 h 405"/>
                  <a:gd name="T42" fmla="*/ 72 w 329"/>
                  <a:gd name="T43" fmla="*/ 21 h 405"/>
                  <a:gd name="T44" fmla="*/ 97 w 329"/>
                  <a:gd name="T45" fmla="*/ 34 h 405"/>
                  <a:gd name="T46" fmla="*/ 126 w 329"/>
                  <a:gd name="T47" fmla="*/ 49 h 405"/>
                  <a:gd name="T48" fmla="*/ 155 w 329"/>
                  <a:gd name="T49" fmla="*/ 67 h 405"/>
                  <a:gd name="T50" fmla="*/ 185 w 329"/>
                  <a:gd name="T51" fmla="*/ 90 h 405"/>
                  <a:gd name="T52" fmla="*/ 214 w 329"/>
                  <a:gd name="T53" fmla="*/ 118 h 405"/>
                  <a:gd name="T54" fmla="*/ 241 w 329"/>
                  <a:gd name="T55" fmla="*/ 151 h 405"/>
                  <a:gd name="T56" fmla="*/ 267 w 329"/>
                  <a:gd name="T57" fmla="*/ 189 h 405"/>
                  <a:gd name="T58" fmla="*/ 290 w 329"/>
                  <a:gd name="T59" fmla="*/ 233 h 405"/>
                  <a:gd name="T60" fmla="*/ 307 w 329"/>
                  <a:gd name="T61" fmla="*/ 284 h 405"/>
                  <a:gd name="T62" fmla="*/ 321 w 329"/>
                  <a:gd name="T63" fmla="*/ 340 h 405"/>
                  <a:gd name="T64" fmla="*/ 329 w 329"/>
                  <a:gd name="T65" fmla="*/ 405 h 4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405"/>
                  <a:gd name="T101" fmla="*/ 329 w 329"/>
                  <a:gd name="T102" fmla="*/ 405 h 40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405">
                    <a:moveTo>
                      <a:pt x="329" y="405"/>
                    </a:moveTo>
                    <a:lnTo>
                      <a:pt x="329" y="401"/>
                    </a:lnTo>
                    <a:lnTo>
                      <a:pt x="328" y="392"/>
                    </a:lnTo>
                    <a:lnTo>
                      <a:pt x="325" y="377"/>
                    </a:lnTo>
                    <a:lnTo>
                      <a:pt x="322" y="357"/>
                    </a:lnTo>
                    <a:lnTo>
                      <a:pt x="316" y="333"/>
                    </a:lnTo>
                    <a:lnTo>
                      <a:pt x="308" y="307"/>
                    </a:lnTo>
                    <a:lnTo>
                      <a:pt x="298" y="277"/>
                    </a:lnTo>
                    <a:lnTo>
                      <a:pt x="283" y="244"/>
                    </a:lnTo>
                    <a:lnTo>
                      <a:pt x="265" y="211"/>
                    </a:lnTo>
                    <a:lnTo>
                      <a:pt x="243" y="178"/>
                    </a:lnTo>
                    <a:lnTo>
                      <a:pt x="217" y="143"/>
                    </a:lnTo>
                    <a:lnTo>
                      <a:pt x="185" y="111"/>
                    </a:lnTo>
                    <a:lnTo>
                      <a:pt x="148" y="78"/>
                    </a:lnTo>
                    <a:lnTo>
                      <a:pt x="105" y="50"/>
                    </a:lnTo>
                    <a:lnTo>
                      <a:pt x="56" y="23"/>
                    </a:lnTo>
                    <a:lnTo>
                      <a:pt x="0" y="0"/>
                    </a:lnTo>
                    <a:lnTo>
                      <a:pt x="4" y="1"/>
                    </a:lnTo>
                    <a:lnTo>
                      <a:pt x="13" y="2"/>
                    </a:lnTo>
                    <a:lnTo>
                      <a:pt x="28" y="7"/>
                    </a:lnTo>
                    <a:lnTo>
                      <a:pt x="48" y="13"/>
                    </a:lnTo>
                    <a:lnTo>
                      <a:pt x="72" y="21"/>
                    </a:lnTo>
                    <a:lnTo>
                      <a:pt x="97" y="34"/>
                    </a:lnTo>
                    <a:lnTo>
                      <a:pt x="126" y="49"/>
                    </a:lnTo>
                    <a:lnTo>
                      <a:pt x="155" y="67"/>
                    </a:lnTo>
                    <a:lnTo>
                      <a:pt x="185" y="90"/>
                    </a:lnTo>
                    <a:lnTo>
                      <a:pt x="214" y="118"/>
                    </a:lnTo>
                    <a:lnTo>
                      <a:pt x="241" y="151"/>
                    </a:lnTo>
                    <a:lnTo>
                      <a:pt x="267" y="189"/>
                    </a:lnTo>
                    <a:lnTo>
                      <a:pt x="290" y="233"/>
                    </a:lnTo>
                    <a:lnTo>
                      <a:pt x="307" y="284"/>
                    </a:lnTo>
                    <a:lnTo>
                      <a:pt x="321" y="340"/>
                    </a:lnTo>
                    <a:lnTo>
                      <a:pt x="329" y="4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5" name="Freeform 82"/>
              <p:cNvSpPr>
                <a:spLocks/>
              </p:cNvSpPr>
              <p:nvPr/>
            </p:nvSpPr>
            <p:spPr bwMode="auto">
              <a:xfrm>
                <a:off x="4827" y="813"/>
                <a:ext cx="107" cy="126"/>
              </a:xfrm>
              <a:custGeom>
                <a:avLst/>
                <a:gdLst>
                  <a:gd name="T0" fmla="*/ 0 w 214"/>
                  <a:gd name="T1" fmla="*/ 251 h 251"/>
                  <a:gd name="T2" fmla="*/ 2 w 214"/>
                  <a:gd name="T3" fmla="*/ 251 h 251"/>
                  <a:gd name="T4" fmla="*/ 10 w 214"/>
                  <a:gd name="T5" fmla="*/ 250 h 251"/>
                  <a:gd name="T6" fmla="*/ 22 w 214"/>
                  <a:gd name="T7" fmla="*/ 249 h 251"/>
                  <a:gd name="T8" fmla="*/ 38 w 214"/>
                  <a:gd name="T9" fmla="*/ 246 h 251"/>
                  <a:gd name="T10" fmla="*/ 55 w 214"/>
                  <a:gd name="T11" fmla="*/ 242 h 251"/>
                  <a:gd name="T12" fmla="*/ 75 w 214"/>
                  <a:gd name="T13" fmla="*/ 236 h 251"/>
                  <a:gd name="T14" fmla="*/ 96 w 214"/>
                  <a:gd name="T15" fmla="*/ 227 h 251"/>
                  <a:gd name="T16" fmla="*/ 118 w 214"/>
                  <a:gd name="T17" fmla="*/ 216 h 251"/>
                  <a:gd name="T18" fmla="*/ 138 w 214"/>
                  <a:gd name="T19" fmla="*/ 203 h 251"/>
                  <a:gd name="T20" fmla="*/ 158 w 214"/>
                  <a:gd name="T21" fmla="*/ 187 h 251"/>
                  <a:gd name="T22" fmla="*/ 176 w 214"/>
                  <a:gd name="T23" fmla="*/ 166 h 251"/>
                  <a:gd name="T24" fmla="*/ 191 w 214"/>
                  <a:gd name="T25" fmla="*/ 142 h 251"/>
                  <a:gd name="T26" fmla="*/ 204 w 214"/>
                  <a:gd name="T27" fmla="*/ 113 h 251"/>
                  <a:gd name="T28" fmla="*/ 211 w 214"/>
                  <a:gd name="T29" fmla="*/ 81 h 251"/>
                  <a:gd name="T30" fmla="*/ 214 w 214"/>
                  <a:gd name="T31" fmla="*/ 42 h 251"/>
                  <a:gd name="T32" fmla="*/ 211 w 214"/>
                  <a:gd name="T33" fmla="*/ 0 h 251"/>
                  <a:gd name="T34" fmla="*/ 211 w 214"/>
                  <a:gd name="T35" fmla="*/ 2 h 251"/>
                  <a:gd name="T36" fmla="*/ 210 w 214"/>
                  <a:gd name="T37" fmla="*/ 9 h 251"/>
                  <a:gd name="T38" fmla="*/ 207 w 214"/>
                  <a:gd name="T39" fmla="*/ 21 h 251"/>
                  <a:gd name="T40" fmla="*/ 204 w 214"/>
                  <a:gd name="T41" fmla="*/ 36 h 251"/>
                  <a:gd name="T42" fmla="*/ 198 w 214"/>
                  <a:gd name="T43" fmla="*/ 53 h 251"/>
                  <a:gd name="T44" fmla="*/ 192 w 214"/>
                  <a:gd name="T45" fmla="*/ 72 h 251"/>
                  <a:gd name="T46" fmla="*/ 184 w 214"/>
                  <a:gd name="T47" fmla="*/ 94 h 251"/>
                  <a:gd name="T48" fmla="*/ 174 w 214"/>
                  <a:gd name="T49" fmla="*/ 116 h 251"/>
                  <a:gd name="T50" fmla="*/ 161 w 214"/>
                  <a:gd name="T51" fmla="*/ 138 h 251"/>
                  <a:gd name="T52" fmla="*/ 146 w 214"/>
                  <a:gd name="T53" fmla="*/ 160 h 251"/>
                  <a:gd name="T54" fmla="*/ 129 w 214"/>
                  <a:gd name="T55" fmla="*/ 182 h 251"/>
                  <a:gd name="T56" fmla="*/ 110 w 214"/>
                  <a:gd name="T57" fmla="*/ 201 h 251"/>
                  <a:gd name="T58" fmla="*/ 88 w 214"/>
                  <a:gd name="T59" fmla="*/ 219 h 251"/>
                  <a:gd name="T60" fmla="*/ 61 w 214"/>
                  <a:gd name="T61" fmla="*/ 233 h 251"/>
                  <a:gd name="T62" fmla="*/ 32 w 214"/>
                  <a:gd name="T63" fmla="*/ 244 h 251"/>
                  <a:gd name="T64" fmla="*/ 0 w 214"/>
                  <a:gd name="T65" fmla="*/ 251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251"/>
                  <a:gd name="T101" fmla="*/ 214 w 214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251">
                    <a:moveTo>
                      <a:pt x="0" y="251"/>
                    </a:moveTo>
                    <a:lnTo>
                      <a:pt x="2" y="251"/>
                    </a:lnTo>
                    <a:lnTo>
                      <a:pt x="10" y="250"/>
                    </a:lnTo>
                    <a:lnTo>
                      <a:pt x="22" y="249"/>
                    </a:lnTo>
                    <a:lnTo>
                      <a:pt x="38" y="246"/>
                    </a:lnTo>
                    <a:lnTo>
                      <a:pt x="55" y="242"/>
                    </a:lnTo>
                    <a:lnTo>
                      <a:pt x="75" y="236"/>
                    </a:lnTo>
                    <a:lnTo>
                      <a:pt x="96" y="227"/>
                    </a:lnTo>
                    <a:lnTo>
                      <a:pt x="118" y="216"/>
                    </a:lnTo>
                    <a:lnTo>
                      <a:pt x="138" y="203"/>
                    </a:lnTo>
                    <a:lnTo>
                      <a:pt x="158" y="187"/>
                    </a:lnTo>
                    <a:lnTo>
                      <a:pt x="176" y="166"/>
                    </a:lnTo>
                    <a:lnTo>
                      <a:pt x="191" y="142"/>
                    </a:lnTo>
                    <a:lnTo>
                      <a:pt x="204" y="113"/>
                    </a:lnTo>
                    <a:lnTo>
                      <a:pt x="211" y="81"/>
                    </a:lnTo>
                    <a:lnTo>
                      <a:pt x="214" y="42"/>
                    </a:lnTo>
                    <a:lnTo>
                      <a:pt x="211" y="0"/>
                    </a:lnTo>
                    <a:lnTo>
                      <a:pt x="211" y="2"/>
                    </a:lnTo>
                    <a:lnTo>
                      <a:pt x="210" y="9"/>
                    </a:lnTo>
                    <a:lnTo>
                      <a:pt x="207" y="21"/>
                    </a:lnTo>
                    <a:lnTo>
                      <a:pt x="204" y="36"/>
                    </a:lnTo>
                    <a:lnTo>
                      <a:pt x="198" y="53"/>
                    </a:lnTo>
                    <a:lnTo>
                      <a:pt x="192" y="72"/>
                    </a:lnTo>
                    <a:lnTo>
                      <a:pt x="184" y="94"/>
                    </a:lnTo>
                    <a:lnTo>
                      <a:pt x="174" y="116"/>
                    </a:lnTo>
                    <a:lnTo>
                      <a:pt x="161" y="138"/>
                    </a:lnTo>
                    <a:lnTo>
                      <a:pt x="146" y="160"/>
                    </a:lnTo>
                    <a:lnTo>
                      <a:pt x="129" y="182"/>
                    </a:lnTo>
                    <a:lnTo>
                      <a:pt x="110" y="201"/>
                    </a:lnTo>
                    <a:lnTo>
                      <a:pt x="88" y="219"/>
                    </a:lnTo>
                    <a:lnTo>
                      <a:pt x="61" y="233"/>
                    </a:lnTo>
                    <a:lnTo>
                      <a:pt x="32" y="244"/>
                    </a:lnTo>
                    <a:lnTo>
                      <a:pt x="0" y="2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6" name="Freeform 83"/>
              <p:cNvSpPr>
                <a:spLocks/>
              </p:cNvSpPr>
              <p:nvPr/>
            </p:nvSpPr>
            <p:spPr bwMode="auto">
              <a:xfrm>
                <a:off x="4651" y="955"/>
                <a:ext cx="122" cy="24"/>
              </a:xfrm>
              <a:custGeom>
                <a:avLst/>
                <a:gdLst>
                  <a:gd name="T0" fmla="*/ 243 w 243"/>
                  <a:gd name="T1" fmla="*/ 0 h 49"/>
                  <a:gd name="T2" fmla="*/ 242 w 243"/>
                  <a:gd name="T3" fmla="*/ 0 h 49"/>
                  <a:gd name="T4" fmla="*/ 240 w 243"/>
                  <a:gd name="T5" fmla="*/ 1 h 49"/>
                  <a:gd name="T6" fmla="*/ 235 w 243"/>
                  <a:gd name="T7" fmla="*/ 4 h 49"/>
                  <a:gd name="T8" fmla="*/ 229 w 243"/>
                  <a:gd name="T9" fmla="*/ 6 h 49"/>
                  <a:gd name="T10" fmla="*/ 221 w 243"/>
                  <a:gd name="T11" fmla="*/ 10 h 49"/>
                  <a:gd name="T12" fmla="*/ 212 w 243"/>
                  <a:gd name="T13" fmla="*/ 12 h 49"/>
                  <a:gd name="T14" fmla="*/ 200 w 243"/>
                  <a:gd name="T15" fmla="*/ 15 h 49"/>
                  <a:gd name="T16" fmla="*/ 187 w 243"/>
                  <a:gd name="T17" fmla="*/ 19 h 49"/>
                  <a:gd name="T18" fmla="*/ 172 w 243"/>
                  <a:gd name="T19" fmla="*/ 22 h 49"/>
                  <a:gd name="T20" fmla="*/ 153 w 243"/>
                  <a:gd name="T21" fmla="*/ 26 h 49"/>
                  <a:gd name="T22" fmla="*/ 134 w 243"/>
                  <a:gd name="T23" fmla="*/ 28 h 49"/>
                  <a:gd name="T24" fmla="*/ 112 w 243"/>
                  <a:gd name="T25" fmla="*/ 30 h 49"/>
                  <a:gd name="T26" fmla="*/ 88 w 243"/>
                  <a:gd name="T27" fmla="*/ 33 h 49"/>
                  <a:gd name="T28" fmla="*/ 60 w 243"/>
                  <a:gd name="T29" fmla="*/ 34 h 49"/>
                  <a:gd name="T30" fmla="*/ 31 w 243"/>
                  <a:gd name="T31" fmla="*/ 34 h 49"/>
                  <a:gd name="T32" fmla="*/ 0 w 243"/>
                  <a:gd name="T33" fmla="*/ 33 h 49"/>
                  <a:gd name="T34" fmla="*/ 2 w 243"/>
                  <a:gd name="T35" fmla="*/ 33 h 49"/>
                  <a:gd name="T36" fmla="*/ 7 w 243"/>
                  <a:gd name="T37" fmla="*/ 35 h 49"/>
                  <a:gd name="T38" fmla="*/ 15 w 243"/>
                  <a:gd name="T39" fmla="*/ 37 h 49"/>
                  <a:gd name="T40" fmla="*/ 26 w 243"/>
                  <a:gd name="T41" fmla="*/ 39 h 49"/>
                  <a:gd name="T42" fmla="*/ 39 w 243"/>
                  <a:gd name="T43" fmla="*/ 42 h 49"/>
                  <a:gd name="T44" fmla="*/ 54 w 243"/>
                  <a:gd name="T45" fmla="*/ 45 h 49"/>
                  <a:gd name="T46" fmla="*/ 71 w 243"/>
                  <a:gd name="T47" fmla="*/ 48 h 49"/>
                  <a:gd name="T48" fmla="*/ 90 w 243"/>
                  <a:gd name="T49" fmla="*/ 49 h 49"/>
                  <a:gd name="T50" fmla="*/ 108 w 243"/>
                  <a:gd name="T51" fmla="*/ 49 h 49"/>
                  <a:gd name="T52" fmla="*/ 129 w 243"/>
                  <a:gd name="T53" fmla="*/ 48 h 49"/>
                  <a:gd name="T54" fmla="*/ 149 w 243"/>
                  <a:gd name="T55" fmla="*/ 45 h 49"/>
                  <a:gd name="T56" fmla="*/ 169 w 243"/>
                  <a:gd name="T57" fmla="*/ 42 h 49"/>
                  <a:gd name="T58" fmla="*/ 189 w 243"/>
                  <a:gd name="T59" fmla="*/ 35 h 49"/>
                  <a:gd name="T60" fmla="*/ 208 w 243"/>
                  <a:gd name="T61" fmla="*/ 26 h 49"/>
                  <a:gd name="T62" fmla="*/ 226 w 243"/>
                  <a:gd name="T63" fmla="*/ 15 h 49"/>
                  <a:gd name="T64" fmla="*/ 243 w 243"/>
                  <a:gd name="T65" fmla="*/ 0 h 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49"/>
                  <a:gd name="T101" fmla="*/ 243 w 243"/>
                  <a:gd name="T102" fmla="*/ 49 h 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49">
                    <a:moveTo>
                      <a:pt x="243" y="0"/>
                    </a:moveTo>
                    <a:lnTo>
                      <a:pt x="242" y="0"/>
                    </a:lnTo>
                    <a:lnTo>
                      <a:pt x="240" y="1"/>
                    </a:lnTo>
                    <a:lnTo>
                      <a:pt x="235" y="4"/>
                    </a:lnTo>
                    <a:lnTo>
                      <a:pt x="229" y="6"/>
                    </a:lnTo>
                    <a:lnTo>
                      <a:pt x="221" y="10"/>
                    </a:lnTo>
                    <a:lnTo>
                      <a:pt x="212" y="12"/>
                    </a:lnTo>
                    <a:lnTo>
                      <a:pt x="200" y="15"/>
                    </a:lnTo>
                    <a:lnTo>
                      <a:pt x="187" y="19"/>
                    </a:lnTo>
                    <a:lnTo>
                      <a:pt x="172" y="22"/>
                    </a:lnTo>
                    <a:lnTo>
                      <a:pt x="153" y="26"/>
                    </a:lnTo>
                    <a:lnTo>
                      <a:pt x="134" y="28"/>
                    </a:lnTo>
                    <a:lnTo>
                      <a:pt x="112" y="30"/>
                    </a:lnTo>
                    <a:lnTo>
                      <a:pt x="88" y="33"/>
                    </a:lnTo>
                    <a:lnTo>
                      <a:pt x="60" y="34"/>
                    </a:lnTo>
                    <a:lnTo>
                      <a:pt x="31" y="34"/>
                    </a:lnTo>
                    <a:lnTo>
                      <a:pt x="0" y="33"/>
                    </a:lnTo>
                    <a:lnTo>
                      <a:pt x="2" y="33"/>
                    </a:lnTo>
                    <a:lnTo>
                      <a:pt x="7" y="35"/>
                    </a:lnTo>
                    <a:lnTo>
                      <a:pt x="15" y="37"/>
                    </a:lnTo>
                    <a:lnTo>
                      <a:pt x="26" y="39"/>
                    </a:lnTo>
                    <a:lnTo>
                      <a:pt x="39" y="42"/>
                    </a:lnTo>
                    <a:lnTo>
                      <a:pt x="54" y="45"/>
                    </a:lnTo>
                    <a:lnTo>
                      <a:pt x="71" y="48"/>
                    </a:lnTo>
                    <a:lnTo>
                      <a:pt x="90" y="49"/>
                    </a:lnTo>
                    <a:lnTo>
                      <a:pt x="108" y="49"/>
                    </a:lnTo>
                    <a:lnTo>
                      <a:pt x="129" y="48"/>
                    </a:lnTo>
                    <a:lnTo>
                      <a:pt x="149" y="45"/>
                    </a:lnTo>
                    <a:lnTo>
                      <a:pt x="169" y="42"/>
                    </a:lnTo>
                    <a:lnTo>
                      <a:pt x="189" y="35"/>
                    </a:lnTo>
                    <a:lnTo>
                      <a:pt x="208" y="26"/>
                    </a:lnTo>
                    <a:lnTo>
                      <a:pt x="226" y="15"/>
                    </a:lnTo>
                    <a:lnTo>
                      <a:pt x="2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1278" name="Rectangle 84"/>
          <p:cNvSpPr>
            <a:spLocks noChangeArrowheads="1"/>
          </p:cNvSpPr>
          <p:nvPr/>
        </p:nvSpPr>
        <p:spPr bwMode="auto">
          <a:xfrm>
            <a:off x="5786438" y="2916239"/>
            <a:ext cx="1019175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S3</a:t>
            </a:r>
            <a:endParaRPr lang="en-US" sz="1800" dirty="0" smtClean="0"/>
          </a:p>
          <a:p>
            <a:pPr algn="ctr" eaLnBrk="1" hangingPunct="1"/>
            <a:r>
              <a:rPr lang="en-US" sz="1800" dirty="0" smtClean="0"/>
              <a:t>Packing</a:t>
            </a:r>
            <a:endParaRPr lang="en-US" sz="1800" dirty="0"/>
          </a:p>
        </p:txBody>
      </p:sp>
      <p:sp>
        <p:nvSpPr>
          <p:cNvPr id="11279" name="AutoShape 85"/>
          <p:cNvSpPr>
            <a:spLocks noChangeArrowheads="1"/>
          </p:cNvSpPr>
          <p:nvPr/>
        </p:nvSpPr>
        <p:spPr bwMode="auto">
          <a:xfrm>
            <a:off x="2603500" y="2986088"/>
            <a:ext cx="255588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80" name="AutoShape 86"/>
          <p:cNvSpPr>
            <a:spLocks noChangeArrowheads="1"/>
          </p:cNvSpPr>
          <p:nvPr/>
        </p:nvSpPr>
        <p:spPr bwMode="auto">
          <a:xfrm>
            <a:off x="3478213" y="2986088"/>
            <a:ext cx="255587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81" name="AutoShape 87"/>
          <p:cNvSpPr>
            <a:spLocks noChangeArrowheads="1"/>
          </p:cNvSpPr>
          <p:nvPr/>
        </p:nvSpPr>
        <p:spPr bwMode="auto">
          <a:xfrm>
            <a:off x="4802188" y="2986088"/>
            <a:ext cx="255587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82" name="AutoShape 88"/>
          <p:cNvSpPr>
            <a:spLocks noChangeArrowheads="1"/>
          </p:cNvSpPr>
          <p:nvPr/>
        </p:nvSpPr>
        <p:spPr bwMode="auto">
          <a:xfrm>
            <a:off x="5494338" y="2986088"/>
            <a:ext cx="255587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83" name="AutoShape 89"/>
          <p:cNvSpPr>
            <a:spLocks noChangeArrowheads="1"/>
          </p:cNvSpPr>
          <p:nvPr/>
        </p:nvSpPr>
        <p:spPr bwMode="auto">
          <a:xfrm>
            <a:off x="6916738" y="2986088"/>
            <a:ext cx="254000" cy="349250"/>
          </a:xfrm>
          <a:prstGeom prst="rightArrow">
            <a:avLst>
              <a:gd name="adj1" fmla="val 43333"/>
              <a:gd name="adj2" fmla="val 532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11284" name="Picture 90" descr="j02447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9913" y="2916238"/>
            <a:ext cx="606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85" name="Group 91"/>
          <p:cNvGrpSpPr>
            <a:grpSpLocks/>
          </p:cNvGrpSpPr>
          <p:nvPr/>
        </p:nvGrpSpPr>
        <p:grpSpPr bwMode="auto">
          <a:xfrm>
            <a:off x="7170738" y="2916238"/>
            <a:ext cx="565150" cy="573087"/>
            <a:chOff x="3168" y="624"/>
            <a:chExt cx="637" cy="633"/>
          </a:xfrm>
        </p:grpSpPr>
        <p:sp>
          <p:nvSpPr>
            <p:cNvPr id="11297" name="Freeform 92"/>
            <p:cNvSpPr>
              <a:spLocks/>
            </p:cNvSpPr>
            <p:nvPr/>
          </p:nvSpPr>
          <p:spPr bwMode="auto">
            <a:xfrm>
              <a:off x="3191" y="641"/>
              <a:ext cx="614" cy="590"/>
            </a:xfrm>
            <a:custGeom>
              <a:avLst/>
              <a:gdLst>
                <a:gd name="T0" fmla="*/ 98 w 1622"/>
                <a:gd name="T1" fmla="*/ 295 h 1559"/>
                <a:gd name="T2" fmla="*/ 161 w 1622"/>
                <a:gd name="T3" fmla="*/ 261 h 1559"/>
                <a:gd name="T4" fmla="*/ 251 w 1622"/>
                <a:gd name="T5" fmla="*/ 212 h 1559"/>
                <a:gd name="T6" fmla="*/ 354 w 1622"/>
                <a:gd name="T7" fmla="*/ 158 h 1559"/>
                <a:gd name="T8" fmla="*/ 461 w 1622"/>
                <a:gd name="T9" fmla="*/ 103 h 1559"/>
                <a:gd name="T10" fmla="*/ 558 w 1622"/>
                <a:gd name="T11" fmla="*/ 54 h 1559"/>
                <a:gd name="T12" fmla="*/ 638 w 1622"/>
                <a:gd name="T13" fmla="*/ 20 h 1559"/>
                <a:gd name="T14" fmla="*/ 686 w 1622"/>
                <a:gd name="T15" fmla="*/ 4 h 1559"/>
                <a:gd name="T16" fmla="*/ 718 w 1622"/>
                <a:gd name="T17" fmla="*/ 0 h 1559"/>
                <a:gd name="T18" fmla="*/ 747 w 1622"/>
                <a:gd name="T19" fmla="*/ 1 h 1559"/>
                <a:gd name="T20" fmla="*/ 787 w 1622"/>
                <a:gd name="T21" fmla="*/ 10 h 1559"/>
                <a:gd name="T22" fmla="*/ 818 w 1622"/>
                <a:gd name="T23" fmla="*/ 25 h 1559"/>
                <a:gd name="T24" fmla="*/ 841 w 1622"/>
                <a:gd name="T25" fmla="*/ 42 h 1559"/>
                <a:gd name="T26" fmla="*/ 868 w 1622"/>
                <a:gd name="T27" fmla="*/ 75 h 1559"/>
                <a:gd name="T28" fmla="*/ 903 w 1622"/>
                <a:gd name="T29" fmla="*/ 115 h 1559"/>
                <a:gd name="T30" fmla="*/ 945 w 1622"/>
                <a:gd name="T31" fmla="*/ 165 h 1559"/>
                <a:gd name="T32" fmla="*/ 992 w 1622"/>
                <a:gd name="T33" fmla="*/ 220 h 1559"/>
                <a:gd name="T34" fmla="*/ 1042 w 1622"/>
                <a:gd name="T35" fmla="*/ 278 h 1559"/>
                <a:gd name="T36" fmla="*/ 1093 w 1622"/>
                <a:gd name="T37" fmla="*/ 338 h 1559"/>
                <a:gd name="T38" fmla="*/ 1141 w 1622"/>
                <a:gd name="T39" fmla="*/ 396 h 1559"/>
                <a:gd name="T40" fmla="*/ 1199 w 1622"/>
                <a:gd name="T41" fmla="*/ 464 h 1559"/>
                <a:gd name="T42" fmla="*/ 1268 w 1622"/>
                <a:gd name="T43" fmla="*/ 546 h 1559"/>
                <a:gd name="T44" fmla="*/ 1341 w 1622"/>
                <a:gd name="T45" fmla="*/ 633 h 1559"/>
                <a:gd name="T46" fmla="*/ 1412 w 1622"/>
                <a:gd name="T47" fmla="*/ 719 h 1559"/>
                <a:gd name="T48" fmla="*/ 1477 w 1622"/>
                <a:gd name="T49" fmla="*/ 796 h 1559"/>
                <a:gd name="T50" fmla="*/ 1527 w 1622"/>
                <a:gd name="T51" fmla="*/ 856 h 1559"/>
                <a:gd name="T52" fmla="*/ 1558 w 1622"/>
                <a:gd name="T53" fmla="*/ 894 h 1559"/>
                <a:gd name="T54" fmla="*/ 1575 w 1622"/>
                <a:gd name="T55" fmla="*/ 916 h 1559"/>
                <a:gd name="T56" fmla="*/ 1598 w 1622"/>
                <a:gd name="T57" fmla="*/ 949 h 1559"/>
                <a:gd name="T58" fmla="*/ 1611 w 1622"/>
                <a:gd name="T59" fmla="*/ 978 h 1559"/>
                <a:gd name="T60" fmla="*/ 1619 w 1622"/>
                <a:gd name="T61" fmla="*/ 1009 h 1559"/>
                <a:gd name="T62" fmla="*/ 1620 w 1622"/>
                <a:gd name="T63" fmla="*/ 1046 h 1559"/>
                <a:gd name="T64" fmla="*/ 1610 w 1622"/>
                <a:gd name="T65" fmla="*/ 1082 h 1559"/>
                <a:gd name="T66" fmla="*/ 1334 w 1622"/>
                <a:gd name="T67" fmla="*/ 1309 h 1559"/>
                <a:gd name="T68" fmla="*/ 1301 w 1622"/>
                <a:gd name="T69" fmla="*/ 1284 h 1559"/>
                <a:gd name="T70" fmla="*/ 1268 w 1622"/>
                <a:gd name="T71" fmla="*/ 1290 h 1559"/>
                <a:gd name="T72" fmla="*/ 1234 w 1622"/>
                <a:gd name="T73" fmla="*/ 1304 h 1559"/>
                <a:gd name="T74" fmla="*/ 1202 w 1622"/>
                <a:gd name="T75" fmla="*/ 1309 h 1559"/>
                <a:gd name="T76" fmla="*/ 1173 w 1622"/>
                <a:gd name="T77" fmla="*/ 1331 h 1559"/>
                <a:gd name="T78" fmla="*/ 1156 w 1622"/>
                <a:gd name="T79" fmla="*/ 1358 h 1559"/>
                <a:gd name="T80" fmla="*/ 1139 w 1622"/>
                <a:gd name="T81" fmla="*/ 1401 h 1559"/>
                <a:gd name="T82" fmla="*/ 1112 w 1622"/>
                <a:gd name="T83" fmla="*/ 1438 h 1559"/>
                <a:gd name="T84" fmla="*/ 1074 w 1622"/>
                <a:gd name="T85" fmla="*/ 1466 h 1559"/>
                <a:gd name="T86" fmla="*/ 1046 w 1622"/>
                <a:gd name="T87" fmla="*/ 1486 h 1559"/>
                <a:gd name="T88" fmla="*/ 1012 w 1622"/>
                <a:gd name="T89" fmla="*/ 1509 h 1559"/>
                <a:gd name="T90" fmla="*/ 983 w 1622"/>
                <a:gd name="T91" fmla="*/ 1529 h 1559"/>
                <a:gd name="T92" fmla="*/ 951 w 1622"/>
                <a:gd name="T93" fmla="*/ 1545 h 1559"/>
                <a:gd name="T94" fmla="*/ 911 w 1622"/>
                <a:gd name="T95" fmla="*/ 1557 h 1559"/>
                <a:gd name="T96" fmla="*/ 882 w 1622"/>
                <a:gd name="T97" fmla="*/ 1559 h 1559"/>
                <a:gd name="T98" fmla="*/ 853 w 1622"/>
                <a:gd name="T99" fmla="*/ 1554 h 1559"/>
                <a:gd name="T100" fmla="*/ 824 w 1622"/>
                <a:gd name="T101" fmla="*/ 1540 h 1559"/>
                <a:gd name="T102" fmla="*/ 764 w 1622"/>
                <a:gd name="T103" fmla="*/ 1468 h 1559"/>
                <a:gd name="T104" fmla="*/ 801 w 1622"/>
                <a:gd name="T105" fmla="*/ 1438 h 1559"/>
                <a:gd name="T106" fmla="*/ 809 w 1622"/>
                <a:gd name="T107" fmla="*/ 1409 h 1559"/>
                <a:gd name="T108" fmla="*/ 793 w 1622"/>
                <a:gd name="T109" fmla="*/ 1377 h 1559"/>
                <a:gd name="T110" fmla="*/ 767 w 1622"/>
                <a:gd name="T111" fmla="*/ 1364 h 1559"/>
                <a:gd name="T112" fmla="*/ 740 w 1622"/>
                <a:gd name="T113" fmla="*/ 1364 h 1559"/>
                <a:gd name="T114" fmla="*/ 41 w 1622"/>
                <a:gd name="T115" fmla="*/ 496 h 1559"/>
                <a:gd name="T116" fmla="*/ 23 w 1622"/>
                <a:gd name="T117" fmla="*/ 472 h 1559"/>
                <a:gd name="T118" fmla="*/ 6 w 1622"/>
                <a:gd name="T119" fmla="*/ 437 h 1559"/>
                <a:gd name="T120" fmla="*/ 0 w 1622"/>
                <a:gd name="T121" fmla="*/ 397 h 1559"/>
                <a:gd name="T122" fmla="*/ 19 w 1622"/>
                <a:gd name="T123" fmla="*/ 359 h 1559"/>
                <a:gd name="T124" fmla="*/ 49 w 1622"/>
                <a:gd name="T125" fmla="*/ 325 h 15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622"/>
                <a:gd name="T190" fmla="*/ 0 h 1559"/>
                <a:gd name="T191" fmla="*/ 1622 w 1622"/>
                <a:gd name="T192" fmla="*/ 1559 h 155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622" h="1559">
                  <a:moveTo>
                    <a:pt x="70" y="313"/>
                  </a:moveTo>
                  <a:lnTo>
                    <a:pt x="72" y="311"/>
                  </a:lnTo>
                  <a:lnTo>
                    <a:pt x="76" y="309"/>
                  </a:lnTo>
                  <a:lnTo>
                    <a:pt x="78" y="306"/>
                  </a:lnTo>
                  <a:lnTo>
                    <a:pt x="82" y="305"/>
                  </a:lnTo>
                  <a:lnTo>
                    <a:pt x="86" y="302"/>
                  </a:lnTo>
                  <a:lnTo>
                    <a:pt x="93" y="299"/>
                  </a:lnTo>
                  <a:lnTo>
                    <a:pt x="98" y="295"/>
                  </a:lnTo>
                  <a:lnTo>
                    <a:pt x="103" y="293"/>
                  </a:lnTo>
                  <a:lnTo>
                    <a:pt x="110" y="289"/>
                  </a:lnTo>
                  <a:lnTo>
                    <a:pt x="118" y="285"/>
                  </a:lnTo>
                  <a:lnTo>
                    <a:pt x="124" y="281"/>
                  </a:lnTo>
                  <a:lnTo>
                    <a:pt x="134" y="276"/>
                  </a:lnTo>
                  <a:lnTo>
                    <a:pt x="143" y="272"/>
                  </a:lnTo>
                  <a:lnTo>
                    <a:pt x="152" y="266"/>
                  </a:lnTo>
                  <a:lnTo>
                    <a:pt x="161" y="261"/>
                  </a:lnTo>
                  <a:lnTo>
                    <a:pt x="172" y="256"/>
                  </a:lnTo>
                  <a:lnTo>
                    <a:pt x="182" y="249"/>
                  </a:lnTo>
                  <a:lnTo>
                    <a:pt x="193" y="244"/>
                  </a:lnTo>
                  <a:lnTo>
                    <a:pt x="203" y="237"/>
                  </a:lnTo>
                  <a:lnTo>
                    <a:pt x="215" y="231"/>
                  </a:lnTo>
                  <a:lnTo>
                    <a:pt x="227" y="226"/>
                  </a:lnTo>
                  <a:lnTo>
                    <a:pt x="239" y="219"/>
                  </a:lnTo>
                  <a:lnTo>
                    <a:pt x="251" y="212"/>
                  </a:lnTo>
                  <a:lnTo>
                    <a:pt x="264" y="206"/>
                  </a:lnTo>
                  <a:lnTo>
                    <a:pt x="276" y="199"/>
                  </a:lnTo>
                  <a:lnTo>
                    <a:pt x="289" y="193"/>
                  </a:lnTo>
                  <a:lnTo>
                    <a:pt x="301" y="186"/>
                  </a:lnTo>
                  <a:lnTo>
                    <a:pt x="314" y="179"/>
                  </a:lnTo>
                  <a:lnTo>
                    <a:pt x="327" y="171"/>
                  </a:lnTo>
                  <a:lnTo>
                    <a:pt x="342" y="165"/>
                  </a:lnTo>
                  <a:lnTo>
                    <a:pt x="354" y="158"/>
                  </a:lnTo>
                  <a:lnTo>
                    <a:pt x="368" y="150"/>
                  </a:lnTo>
                  <a:lnTo>
                    <a:pt x="382" y="144"/>
                  </a:lnTo>
                  <a:lnTo>
                    <a:pt x="395" y="137"/>
                  </a:lnTo>
                  <a:lnTo>
                    <a:pt x="408" y="129"/>
                  </a:lnTo>
                  <a:lnTo>
                    <a:pt x="421" y="123"/>
                  </a:lnTo>
                  <a:lnTo>
                    <a:pt x="434" y="116"/>
                  </a:lnTo>
                  <a:lnTo>
                    <a:pt x="448" y="109"/>
                  </a:lnTo>
                  <a:lnTo>
                    <a:pt x="461" y="103"/>
                  </a:lnTo>
                  <a:lnTo>
                    <a:pt x="474" y="96"/>
                  </a:lnTo>
                  <a:lnTo>
                    <a:pt x="486" y="90"/>
                  </a:lnTo>
                  <a:lnTo>
                    <a:pt x="499" y="83"/>
                  </a:lnTo>
                  <a:lnTo>
                    <a:pt x="511" y="76"/>
                  </a:lnTo>
                  <a:lnTo>
                    <a:pt x="523" y="71"/>
                  </a:lnTo>
                  <a:lnTo>
                    <a:pt x="535" y="66"/>
                  </a:lnTo>
                  <a:lnTo>
                    <a:pt x="548" y="61"/>
                  </a:lnTo>
                  <a:lnTo>
                    <a:pt x="558" y="54"/>
                  </a:lnTo>
                  <a:lnTo>
                    <a:pt x="570" y="49"/>
                  </a:lnTo>
                  <a:lnTo>
                    <a:pt x="581" y="43"/>
                  </a:lnTo>
                  <a:lnTo>
                    <a:pt x="591" y="40"/>
                  </a:lnTo>
                  <a:lnTo>
                    <a:pt x="601" y="34"/>
                  </a:lnTo>
                  <a:lnTo>
                    <a:pt x="611" y="30"/>
                  </a:lnTo>
                  <a:lnTo>
                    <a:pt x="620" y="26"/>
                  </a:lnTo>
                  <a:lnTo>
                    <a:pt x="630" y="22"/>
                  </a:lnTo>
                  <a:lnTo>
                    <a:pt x="638" y="20"/>
                  </a:lnTo>
                  <a:lnTo>
                    <a:pt x="645" y="16"/>
                  </a:lnTo>
                  <a:lnTo>
                    <a:pt x="652" y="13"/>
                  </a:lnTo>
                  <a:lnTo>
                    <a:pt x="660" y="10"/>
                  </a:lnTo>
                  <a:lnTo>
                    <a:pt x="665" y="8"/>
                  </a:lnTo>
                  <a:lnTo>
                    <a:pt x="672" y="7"/>
                  </a:lnTo>
                  <a:lnTo>
                    <a:pt x="677" y="5"/>
                  </a:lnTo>
                  <a:lnTo>
                    <a:pt x="682" y="5"/>
                  </a:lnTo>
                  <a:lnTo>
                    <a:pt x="686" y="4"/>
                  </a:lnTo>
                  <a:lnTo>
                    <a:pt x="690" y="3"/>
                  </a:lnTo>
                  <a:lnTo>
                    <a:pt x="694" y="1"/>
                  </a:lnTo>
                  <a:lnTo>
                    <a:pt x="698" y="1"/>
                  </a:lnTo>
                  <a:lnTo>
                    <a:pt x="702" y="0"/>
                  </a:lnTo>
                  <a:lnTo>
                    <a:pt x="706" y="0"/>
                  </a:lnTo>
                  <a:lnTo>
                    <a:pt x="710" y="0"/>
                  </a:lnTo>
                  <a:lnTo>
                    <a:pt x="714" y="0"/>
                  </a:lnTo>
                  <a:lnTo>
                    <a:pt x="718" y="0"/>
                  </a:lnTo>
                  <a:lnTo>
                    <a:pt x="722" y="0"/>
                  </a:lnTo>
                  <a:lnTo>
                    <a:pt x="725" y="0"/>
                  </a:lnTo>
                  <a:lnTo>
                    <a:pt x="729" y="0"/>
                  </a:lnTo>
                  <a:lnTo>
                    <a:pt x="732" y="0"/>
                  </a:lnTo>
                  <a:lnTo>
                    <a:pt x="736" y="0"/>
                  </a:lnTo>
                  <a:lnTo>
                    <a:pt x="739" y="0"/>
                  </a:lnTo>
                  <a:lnTo>
                    <a:pt x="743" y="1"/>
                  </a:lnTo>
                  <a:lnTo>
                    <a:pt x="747" y="1"/>
                  </a:lnTo>
                  <a:lnTo>
                    <a:pt x="750" y="1"/>
                  </a:lnTo>
                  <a:lnTo>
                    <a:pt x="754" y="1"/>
                  </a:lnTo>
                  <a:lnTo>
                    <a:pt x="756" y="3"/>
                  </a:lnTo>
                  <a:lnTo>
                    <a:pt x="763" y="4"/>
                  </a:lnTo>
                  <a:lnTo>
                    <a:pt x="769" y="5"/>
                  </a:lnTo>
                  <a:lnTo>
                    <a:pt x="775" y="7"/>
                  </a:lnTo>
                  <a:lnTo>
                    <a:pt x="781" y="8"/>
                  </a:lnTo>
                  <a:lnTo>
                    <a:pt x="787" y="10"/>
                  </a:lnTo>
                  <a:lnTo>
                    <a:pt x="792" y="12"/>
                  </a:lnTo>
                  <a:lnTo>
                    <a:pt x="796" y="13"/>
                  </a:lnTo>
                  <a:lnTo>
                    <a:pt x="800" y="16"/>
                  </a:lnTo>
                  <a:lnTo>
                    <a:pt x="805" y="17"/>
                  </a:lnTo>
                  <a:lnTo>
                    <a:pt x="809" y="20"/>
                  </a:lnTo>
                  <a:lnTo>
                    <a:pt x="812" y="21"/>
                  </a:lnTo>
                  <a:lnTo>
                    <a:pt x="816" y="22"/>
                  </a:lnTo>
                  <a:lnTo>
                    <a:pt x="818" y="25"/>
                  </a:lnTo>
                  <a:lnTo>
                    <a:pt x="822" y="26"/>
                  </a:lnTo>
                  <a:lnTo>
                    <a:pt x="826" y="29"/>
                  </a:lnTo>
                  <a:lnTo>
                    <a:pt x="830" y="32"/>
                  </a:lnTo>
                  <a:lnTo>
                    <a:pt x="831" y="33"/>
                  </a:lnTo>
                  <a:lnTo>
                    <a:pt x="833" y="34"/>
                  </a:lnTo>
                  <a:lnTo>
                    <a:pt x="835" y="36"/>
                  </a:lnTo>
                  <a:lnTo>
                    <a:pt x="837" y="38"/>
                  </a:lnTo>
                  <a:lnTo>
                    <a:pt x="841" y="42"/>
                  </a:lnTo>
                  <a:lnTo>
                    <a:pt x="843" y="46"/>
                  </a:lnTo>
                  <a:lnTo>
                    <a:pt x="849" y="53"/>
                  </a:lnTo>
                  <a:lnTo>
                    <a:pt x="851" y="55"/>
                  </a:lnTo>
                  <a:lnTo>
                    <a:pt x="854" y="59"/>
                  </a:lnTo>
                  <a:lnTo>
                    <a:pt x="858" y="62"/>
                  </a:lnTo>
                  <a:lnTo>
                    <a:pt x="862" y="67"/>
                  </a:lnTo>
                  <a:lnTo>
                    <a:pt x="864" y="70"/>
                  </a:lnTo>
                  <a:lnTo>
                    <a:pt x="868" y="75"/>
                  </a:lnTo>
                  <a:lnTo>
                    <a:pt x="872" y="79"/>
                  </a:lnTo>
                  <a:lnTo>
                    <a:pt x="876" y="84"/>
                  </a:lnTo>
                  <a:lnTo>
                    <a:pt x="879" y="88"/>
                  </a:lnTo>
                  <a:lnTo>
                    <a:pt x="884" y="94"/>
                  </a:lnTo>
                  <a:lnTo>
                    <a:pt x="888" y="99"/>
                  </a:lnTo>
                  <a:lnTo>
                    <a:pt x="893" y="104"/>
                  </a:lnTo>
                  <a:lnTo>
                    <a:pt x="897" y="109"/>
                  </a:lnTo>
                  <a:lnTo>
                    <a:pt x="903" y="115"/>
                  </a:lnTo>
                  <a:lnTo>
                    <a:pt x="908" y="120"/>
                  </a:lnTo>
                  <a:lnTo>
                    <a:pt x="913" y="127"/>
                  </a:lnTo>
                  <a:lnTo>
                    <a:pt x="917" y="132"/>
                  </a:lnTo>
                  <a:lnTo>
                    <a:pt x="922" y="138"/>
                  </a:lnTo>
                  <a:lnTo>
                    <a:pt x="929" y="145"/>
                  </a:lnTo>
                  <a:lnTo>
                    <a:pt x="934" y="152"/>
                  </a:lnTo>
                  <a:lnTo>
                    <a:pt x="940" y="158"/>
                  </a:lnTo>
                  <a:lnTo>
                    <a:pt x="945" y="165"/>
                  </a:lnTo>
                  <a:lnTo>
                    <a:pt x="950" y="170"/>
                  </a:lnTo>
                  <a:lnTo>
                    <a:pt x="957" y="178"/>
                  </a:lnTo>
                  <a:lnTo>
                    <a:pt x="962" y="185"/>
                  </a:lnTo>
                  <a:lnTo>
                    <a:pt x="967" y="191"/>
                  </a:lnTo>
                  <a:lnTo>
                    <a:pt x="974" y="199"/>
                  </a:lnTo>
                  <a:lnTo>
                    <a:pt x="980" y="206"/>
                  </a:lnTo>
                  <a:lnTo>
                    <a:pt x="986" y="212"/>
                  </a:lnTo>
                  <a:lnTo>
                    <a:pt x="992" y="220"/>
                  </a:lnTo>
                  <a:lnTo>
                    <a:pt x="998" y="227"/>
                  </a:lnTo>
                  <a:lnTo>
                    <a:pt x="1004" y="235"/>
                  </a:lnTo>
                  <a:lnTo>
                    <a:pt x="1011" y="241"/>
                  </a:lnTo>
                  <a:lnTo>
                    <a:pt x="1017" y="249"/>
                  </a:lnTo>
                  <a:lnTo>
                    <a:pt x="1023" y="256"/>
                  </a:lnTo>
                  <a:lnTo>
                    <a:pt x="1031" y="264"/>
                  </a:lnTo>
                  <a:lnTo>
                    <a:pt x="1036" y="272"/>
                  </a:lnTo>
                  <a:lnTo>
                    <a:pt x="1042" y="278"/>
                  </a:lnTo>
                  <a:lnTo>
                    <a:pt x="1049" y="286"/>
                  </a:lnTo>
                  <a:lnTo>
                    <a:pt x="1056" y="293"/>
                  </a:lnTo>
                  <a:lnTo>
                    <a:pt x="1061" y="301"/>
                  </a:lnTo>
                  <a:lnTo>
                    <a:pt x="1068" y="309"/>
                  </a:lnTo>
                  <a:lnTo>
                    <a:pt x="1074" y="315"/>
                  </a:lnTo>
                  <a:lnTo>
                    <a:pt x="1081" y="323"/>
                  </a:lnTo>
                  <a:lnTo>
                    <a:pt x="1087" y="330"/>
                  </a:lnTo>
                  <a:lnTo>
                    <a:pt x="1093" y="338"/>
                  </a:lnTo>
                  <a:lnTo>
                    <a:pt x="1099" y="344"/>
                  </a:lnTo>
                  <a:lnTo>
                    <a:pt x="1106" y="352"/>
                  </a:lnTo>
                  <a:lnTo>
                    <a:pt x="1111" y="360"/>
                  </a:lnTo>
                  <a:lnTo>
                    <a:pt x="1118" y="367"/>
                  </a:lnTo>
                  <a:lnTo>
                    <a:pt x="1123" y="373"/>
                  </a:lnTo>
                  <a:lnTo>
                    <a:pt x="1130" y="381"/>
                  </a:lnTo>
                  <a:lnTo>
                    <a:pt x="1135" y="388"/>
                  </a:lnTo>
                  <a:lnTo>
                    <a:pt x="1141" y="396"/>
                  </a:lnTo>
                  <a:lnTo>
                    <a:pt x="1148" y="404"/>
                  </a:lnTo>
                  <a:lnTo>
                    <a:pt x="1155" y="412"/>
                  </a:lnTo>
                  <a:lnTo>
                    <a:pt x="1161" y="420"/>
                  </a:lnTo>
                  <a:lnTo>
                    <a:pt x="1168" y="427"/>
                  </a:lnTo>
                  <a:lnTo>
                    <a:pt x="1176" y="437"/>
                  </a:lnTo>
                  <a:lnTo>
                    <a:pt x="1184" y="446"/>
                  </a:lnTo>
                  <a:lnTo>
                    <a:pt x="1192" y="455"/>
                  </a:lnTo>
                  <a:lnTo>
                    <a:pt x="1199" y="464"/>
                  </a:lnTo>
                  <a:lnTo>
                    <a:pt x="1207" y="474"/>
                  </a:lnTo>
                  <a:lnTo>
                    <a:pt x="1215" y="484"/>
                  </a:lnTo>
                  <a:lnTo>
                    <a:pt x="1223" y="493"/>
                  </a:lnTo>
                  <a:lnTo>
                    <a:pt x="1232" y="504"/>
                  </a:lnTo>
                  <a:lnTo>
                    <a:pt x="1242" y="514"/>
                  </a:lnTo>
                  <a:lnTo>
                    <a:pt x="1251" y="525"/>
                  </a:lnTo>
                  <a:lnTo>
                    <a:pt x="1259" y="536"/>
                  </a:lnTo>
                  <a:lnTo>
                    <a:pt x="1268" y="546"/>
                  </a:lnTo>
                  <a:lnTo>
                    <a:pt x="1277" y="557"/>
                  </a:lnTo>
                  <a:lnTo>
                    <a:pt x="1285" y="567"/>
                  </a:lnTo>
                  <a:lnTo>
                    <a:pt x="1294" y="579"/>
                  </a:lnTo>
                  <a:lnTo>
                    <a:pt x="1304" y="590"/>
                  </a:lnTo>
                  <a:lnTo>
                    <a:pt x="1313" y="600"/>
                  </a:lnTo>
                  <a:lnTo>
                    <a:pt x="1322" y="612"/>
                  </a:lnTo>
                  <a:lnTo>
                    <a:pt x="1331" y="623"/>
                  </a:lnTo>
                  <a:lnTo>
                    <a:pt x="1341" y="633"/>
                  </a:lnTo>
                  <a:lnTo>
                    <a:pt x="1350" y="644"/>
                  </a:lnTo>
                  <a:lnTo>
                    <a:pt x="1359" y="656"/>
                  </a:lnTo>
                  <a:lnTo>
                    <a:pt x="1368" y="666"/>
                  </a:lnTo>
                  <a:lnTo>
                    <a:pt x="1378" y="677"/>
                  </a:lnTo>
                  <a:lnTo>
                    <a:pt x="1385" y="687"/>
                  </a:lnTo>
                  <a:lnTo>
                    <a:pt x="1396" y="698"/>
                  </a:lnTo>
                  <a:lnTo>
                    <a:pt x="1404" y="708"/>
                  </a:lnTo>
                  <a:lnTo>
                    <a:pt x="1412" y="719"/>
                  </a:lnTo>
                  <a:lnTo>
                    <a:pt x="1420" y="730"/>
                  </a:lnTo>
                  <a:lnTo>
                    <a:pt x="1429" y="739"/>
                  </a:lnTo>
                  <a:lnTo>
                    <a:pt x="1437" y="748"/>
                  </a:lnTo>
                  <a:lnTo>
                    <a:pt x="1445" y="759"/>
                  </a:lnTo>
                  <a:lnTo>
                    <a:pt x="1453" y="768"/>
                  </a:lnTo>
                  <a:lnTo>
                    <a:pt x="1462" y="778"/>
                  </a:lnTo>
                  <a:lnTo>
                    <a:pt x="1469" y="786"/>
                  </a:lnTo>
                  <a:lnTo>
                    <a:pt x="1477" y="796"/>
                  </a:lnTo>
                  <a:lnTo>
                    <a:pt x="1483" y="803"/>
                  </a:lnTo>
                  <a:lnTo>
                    <a:pt x="1491" y="813"/>
                  </a:lnTo>
                  <a:lnTo>
                    <a:pt x="1498" y="821"/>
                  </a:lnTo>
                  <a:lnTo>
                    <a:pt x="1504" y="829"/>
                  </a:lnTo>
                  <a:lnTo>
                    <a:pt x="1509" y="835"/>
                  </a:lnTo>
                  <a:lnTo>
                    <a:pt x="1516" y="843"/>
                  </a:lnTo>
                  <a:lnTo>
                    <a:pt x="1521" y="850"/>
                  </a:lnTo>
                  <a:lnTo>
                    <a:pt x="1527" y="856"/>
                  </a:lnTo>
                  <a:lnTo>
                    <a:pt x="1532" y="862"/>
                  </a:lnTo>
                  <a:lnTo>
                    <a:pt x="1537" y="868"/>
                  </a:lnTo>
                  <a:lnTo>
                    <a:pt x="1541" y="873"/>
                  </a:lnTo>
                  <a:lnTo>
                    <a:pt x="1546" y="879"/>
                  </a:lnTo>
                  <a:lnTo>
                    <a:pt x="1549" y="884"/>
                  </a:lnTo>
                  <a:lnTo>
                    <a:pt x="1553" y="888"/>
                  </a:lnTo>
                  <a:lnTo>
                    <a:pt x="1556" y="891"/>
                  </a:lnTo>
                  <a:lnTo>
                    <a:pt x="1558" y="894"/>
                  </a:lnTo>
                  <a:lnTo>
                    <a:pt x="1561" y="897"/>
                  </a:lnTo>
                  <a:lnTo>
                    <a:pt x="1564" y="900"/>
                  </a:lnTo>
                  <a:lnTo>
                    <a:pt x="1566" y="902"/>
                  </a:lnTo>
                  <a:lnTo>
                    <a:pt x="1568" y="905"/>
                  </a:lnTo>
                  <a:lnTo>
                    <a:pt x="1571" y="909"/>
                  </a:lnTo>
                  <a:lnTo>
                    <a:pt x="1573" y="912"/>
                  </a:lnTo>
                  <a:lnTo>
                    <a:pt x="1575" y="916"/>
                  </a:lnTo>
                  <a:lnTo>
                    <a:pt x="1578" y="918"/>
                  </a:lnTo>
                  <a:lnTo>
                    <a:pt x="1582" y="922"/>
                  </a:lnTo>
                  <a:lnTo>
                    <a:pt x="1585" y="927"/>
                  </a:lnTo>
                  <a:lnTo>
                    <a:pt x="1589" y="933"/>
                  </a:lnTo>
                  <a:lnTo>
                    <a:pt x="1591" y="937"/>
                  </a:lnTo>
                  <a:lnTo>
                    <a:pt x="1595" y="943"/>
                  </a:lnTo>
                  <a:lnTo>
                    <a:pt x="1597" y="946"/>
                  </a:lnTo>
                  <a:lnTo>
                    <a:pt x="1598" y="949"/>
                  </a:lnTo>
                  <a:lnTo>
                    <a:pt x="1599" y="953"/>
                  </a:lnTo>
                  <a:lnTo>
                    <a:pt x="1602" y="956"/>
                  </a:lnTo>
                  <a:lnTo>
                    <a:pt x="1603" y="959"/>
                  </a:lnTo>
                  <a:lnTo>
                    <a:pt x="1604" y="963"/>
                  </a:lnTo>
                  <a:lnTo>
                    <a:pt x="1607" y="966"/>
                  </a:lnTo>
                  <a:lnTo>
                    <a:pt x="1608" y="971"/>
                  </a:lnTo>
                  <a:lnTo>
                    <a:pt x="1610" y="974"/>
                  </a:lnTo>
                  <a:lnTo>
                    <a:pt x="1611" y="978"/>
                  </a:lnTo>
                  <a:lnTo>
                    <a:pt x="1612" y="982"/>
                  </a:lnTo>
                  <a:lnTo>
                    <a:pt x="1614" y="986"/>
                  </a:lnTo>
                  <a:lnTo>
                    <a:pt x="1615" y="989"/>
                  </a:lnTo>
                  <a:lnTo>
                    <a:pt x="1616" y="993"/>
                  </a:lnTo>
                  <a:lnTo>
                    <a:pt x="1616" y="997"/>
                  </a:lnTo>
                  <a:lnTo>
                    <a:pt x="1618" y="1001"/>
                  </a:lnTo>
                  <a:lnTo>
                    <a:pt x="1619" y="1005"/>
                  </a:lnTo>
                  <a:lnTo>
                    <a:pt x="1619" y="1009"/>
                  </a:lnTo>
                  <a:lnTo>
                    <a:pt x="1620" y="1015"/>
                  </a:lnTo>
                  <a:lnTo>
                    <a:pt x="1620" y="1019"/>
                  </a:lnTo>
                  <a:lnTo>
                    <a:pt x="1620" y="1022"/>
                  </a:lnTo>
                  <a:lnTo>
                    <a:pt x="1620" y="1028"/>
                  </a:lnTo>
                  <a:lnTo>
                    <a:pt x="1620" y="1032"/>
                  </a:lnTo>
                  <a:lnTo>
                    <a:pt x="1622" y="1037"/>
                  </a:lnTo>
                  <a:lnTo>
                    <a:pt x="1620" y="1041"/>
                  </a:lnTo>
                  <a:lnTo>
                    <a:pt x="1620" y="1046"/>
                  </a:lnTo>
                  <a:lnTo>
                    <a:pt x="1619" y="1050"/>
                  </a:lnTo>
                  <a:lnTo>
                    <a:pt x="1619" y="1054"/>
                  </a:lnTo>
                  <a:lnTo>
                    <a:pt x="1618" y="1059"/>
                  </a:lnTo>
                  <a:lnTo>
                    <a:pt x="1616" y="1063"/>
                  </a:lnTo>
                  <a:lnTo>
                    <a:pt x="1615" y="1067"/>
                  </a:lnTo>
                  <a:lnTo>
                    <a:pt x="1614" y="1073"/>
                  </a:lnTo>
                  <a:lnTo>
                    <a:pt x="1611" y="1078"/>
                  </a:lnTo>
                  <a:lnTo>
                    <a:pt x="1610" y="1082"/>
                  </a:lnTo>
                  <a:lnTo>
                    <a:pt x="1607" y="1087"/>
                  </a:lnTo>
                  <a:lnTo>
                    <a:pt x="1604" y="1091"/>
                  </a:lnTo>
                  <a:lnTo>
                    <a:pt x="1602" y="1096"/>
                  </a:lnTo>
                  <a:lnTo>
                    <a:pt x="1598" y="1102"/>
                  </a:lnTo>
                  <a:lnTo>
                    <a:pt x="1595" y="1106"/>
                  </a:lnTo>
                  <a:lnTo>
                    <a:pt x="1593" y="1111"/>
                  </a:lnTo>
                  <a:lnTo>
                    <a:pt x="1335" y="1311"/>
                  </a:lnTo>
                  <a:lnTo>
                    <a:pt x="1334" y="1309"/>
                  </a:lnTo>
                  <a:lnTo>
                    <a:pt x="1330" y="1304"/>
                  </a:lnTo>
                  <a:lnTo>
                    <a:pt x="1327" y="1301"/>
                  </a:lnTo>
                  <a:lnTo>
                    <a:pt x="1325" y="1297"/>
                  </a:lnTo>
                  <a:lnTo>
                    <a:pt x="1321" y="1294"/>
                  </a:lnTo>
                  <a:lnTo>
                    <a:pt x="1317" y="1290"/>
                  </a:lnTo>
                  <a:lnTo>
                    <a:pt x="1312" y="1288"/>
                  </a:lnTo>
                  <a:lnTo>
                    <a:pt x="1308" y="1285"/>
                  </a:lnTo>
                  <a:lnTo>
                    <a:pt x="1301" y="1284"/>
                  </a:lnTo>
                  <a:lnTo>
                    <a:pt x="1296" y="1284"/>
                  </a:lnTo>
                  <a:lnTo>
                    <a:pt x="1292" y="1284"/>
                  </a:lnTo>
                  <a:lnTo>
                    <a:pt x="1288" y="1284"/>
                  </a:lnTo>
                  <a:lnTo>
                    <a:pt x="1284" y="1284"/>
                  </a:lnTo>
                  <a:lnTo>
                    <a:pt x="1280" y="1285"/>
                  </a:lnTo>
                  <a:lnTo>
                    <a:pt x="1276" y="1286"/>
                  </a:lnTo>
                  <a:lnTo>
                    <a:pt x="1272" y="1289"/>
                  </a:lnTo>
                  <a:lnTo>
                    <a:pt x="1268" y="1290"/>
                  </a:lnTo>
                  <a:lnTo>
                    <a:pt x="1264" y="1294"/>
                  </a:lnTo>
                  <a:lnTo>
                    <a:pt x="1259" y="1296"/>
                  </a:lnTo>
                  <a:lnTo>
                    <a:pt x="1255" y="1298"/>
                  </a:lnTo>
                  <a:lnTo>
                    <a:pt x="1250" y="1301"/>
                  </a:lnTo>
                  <a:lnTo>
                    <a:pt x="1246" y="1302"/>
                  </a:lnTo>
                  <a:lnTo>
                    <a:pt x="1242" y="1302"/>
                  </a:lnTo>
                  <a:lnTo>
                    <a:pt x="1238" y="1304"/>
                  </a:lnTo>
                  <a:lnTo>
                    <a:pt x="1234" y="1304"/>
                  </a:lnTo>
                  <a:lnTo>
                    <a:pt x="1230" y="1305"/>
                  </a:lnTo>
                  <a:lnTo>
                    <a:pt x="1226" y="1305"/>
                  </a:lnTo>
                  <a:lnTo>
                    <a:pt x="1222" y="1306"/>
                  </a:lnTo>
                  <a:lnTo>
                    <a:pt x="1217" y="1306"/>
                  </a:lnTo>
                  <a:lnTo>
                    <a:pt x="1214" y="1307"/>
                  </a:lnTo>
                  <a:lnTo>
                    <a:pt x="1210" y="1307"/>
                  </a:lnTo>
                  <a:lnTo>
                    <a:pt x="1206" y="1307"/>
                  </a:lnTo>
                  <a:lnTo>
                    <a:pt x="1202" y="1309"/>
                  </a:lnTo>
                  <a:lnTo>
                    <a:pt x="1198" y="1311"/>
                  </a:lnTo>
                  <a:lnTo>
                    <a:pt x="1194" y="1313"/>
                  </a:lnTo>
                  <a:lnTo>
                    <a:pt x="1190" y="1314"/>
                  </a:lnTo>
                  <a:lnTo>
                    <a:pt x="1186" y="1317"/>
                  </a:lnTo>
                  <a:lnTo>
                    <a:pt x="1182" y="1321"/>
                  </a:lnTo>
                  <a:lnTo>
                    <a:pt x="1178" y="1325"/>
                  </a:lnTo>
                  <a:lnTo>
                    <a:pt x="1174" y="1329"/>
                  </a:lnTo>
                  <a:lnTo>
                    <a:pt x="1173" y="1331"/>
                  </a:lnTo>
                  <a:lnTo>
                    <a:pt x="1170" y="1334"/>
                  </a:lnTo>
                  <a:lnTo>
                    <a:pt x="1169" y="1336"/>
                  </a:lnTo>
                  <a:lnTo>
                    <a:pt x="1168" y="1340"/>
                  </a:lnTo>
                  <a:lnTo>
                    <a:pt x="1165" y="1343"/>
                  </a:lnTo>
                  <a:lnTo>
                    <a:pt x="1163" y="1347"/>
                  </a:lnTo>
                  <a:lnTo>
                    <a:pt x="1160" y="1351"/>
                  </a:lnTo>
                  <a:lnTo>
                    <a:pt x="1159" y="1355"/>
                  </a:lnTo>
                  <a:lnTo>
                    <a:pt x="1156" y="1358"/>
                  </a:lnTo>
                  <a:lnTo>
                    <a:pt x="1155" y="1363"/>
                  </a:lnTo>
                  <a:lnTo>
                    <a:pt x="1152" y="1368"/>
                  </a:lnTo>
                  <a:lnTo>
                    <a:pt x="1149" y="1373"/>
                  </a:lnTo>
                  <a:lnTo>
                    <a:pt x="1148" y="1377"/>
                  </a:lnTo>
                  <a:lnTo>
                    <a:pt x="1145" y="1383"/>
                  </a:lnTo>
                  <a:lnTo>
                    <a:pt x="1143" y="1389"/>
                  </a:lnTo>
                  <a:lnTo>
                    <a:pt x="1141" y="1395"/>
                  </a:lnTo>
                  <a:lnTo>
                    <a:pt x="1139" y="1401"/>
                  </a:lnTo>
                  <a:lnTo>
                    <a:pt x="1136" y="1408"/>
                  </a:lnTo>
                  <a:lnTo>
                    <a:pt x="1134" y="1416"/>
                  </a:lnTo>
                  <a:lnTo>
                    <a:pt x="1132" y="1424"/>
                  </a:lnTo>
                  <a:lnTo>
                    <a:pt x="1130" y="1425"/>
                  </a:lnTo>
                  <a:lnTo>
                    <a:pt x="1124" y="1430"/>
                  </a:lnTo>
                  <a:lnTo>
                    <a:pt x="1120" y="1431"/>
                  </a:lnTo>
                  <a:lnTo>
                    <a:pt x="1118" y="1435"/>
                  </a:lnTo>
                  <a:lnTo>
                    <a:pt x="1112" y="1438"/>
                  </a:lnTo>
                  <a:lnTo>
                    <a:pt x="1107" y="1443"/>
                  </a:lnTo>
                  <a:lnTo>
                    <a:pt x="1102" y="1446"/>
                  </a:lnTo>
                  <a:lnTo>
                    <a:pt x="1097" y="1451"/>
                  </a:lnTo>
                  <a:lnTo>
                    <a:pt x="1090" y="1455"/>
                  </a:lnTo>
                  <a:lnTo>
                    <a:pt x="1083" y="1459"/>
                  </a:lnTo>
                  <a:lnTo>
                    <a:pt x="1081" y="1462"/>
                  </a:lnTo>
                  <a:lnTo>
                    <a:pt x="1077" y="1463"/>
                  </a:lnTo>
                  <a:lnTo>
                    <a:pt x="1074" y="1466"/>
                  </a:lnTo>
                  <a:lnTo>
                    <a:pt x="1070" y="1468"/>
                  </a:lnTo>
                  <a:lnTo>
                    <a:pt x="1068" y="1471"/>
                  </a:lnTo>
                  <a:lnTo>
                    <a:pt x="1064" y="1474"/>
                  </a:lnTo>
                  <a:lnTo>
                    <a:pt x="1061" y="1475"/>
                  </a:lnTo>
                  <a:lnTo>
                    <a:pt x="1058" y="1479"/>
                  </a:lnTo>
                  <a:lnTo>
                    <a:pt x="1054" y="1480"/>
                  </a:lnTo>
                  <a:lnTo>
                    <a:pt x="1050" y="1483"/>
                  </a:lnTo>
                  <a:lnTo>
                    <a:pt x="1046" y="1486"/>
                  </a:lnTo>
                  <a:lnTo>
                    <a:pt x="1044" y="1488"/>
                  </a:lnTo>
                  <a:lnTo>
                    <a:pt x="1037" y="1492"/>
                  </a:lnTo>
                  <a:lnTo>
                    <a:pt x="1031" y="1496"/>
                  </a:lnTo>
                  <a:lnTo>
                    <a:pt x="1027" y="1499"/>
                  </a:lnTo>
                  <a:lnTo>
                    <a:pt x="1024" y="1500"/>
                  </a:lnTo>
                  <a:lnTo>
                    <a:pt x="1020" y="1503"/>
                  </a:lnTo>
                  <a:lnTo>
                    <a:pt x="1019" y="1505"/>
                  </a:lnTo>
                  <a:lnTo>
                    <a:pt x="1012" y="1509"/>
                  </a:lnTo>
                  <a:lnTo>
                    <a:pt x="1008" y="1513"/>
                  </a:lnTo>
                  <a:lnTo>
                    <a:pt x="1002" y="1516"/>
                  </a:lnTo>
                  <a:lnTo>
                    <a:pt x="998" y="1519"/>
                  </a:lnTo>
                  <a:lnTo>
                    <a:pt x="995" y="1521"/>
                  </a:lnTo>
                  <a:lnTo>
                    <a:pt x="991" y="1524"/>
                  </a:lnTo>
                  <a:lnTo>
                    <a:pt x="987" y="1526"/>
                  </a:lnTo>
                  <a:lnTo>
                    <a:pt x="986" y="1529"/>
                  </a:lnTo>
                  <a:lnTo>
                    <a:pt x="983" y="1529"/>
                  </a:lnTo>
                  <a:lnTo>
                    <a:pt x="980" y="1532"/>
                  </a:lnTo>
                  <a:lnTo>
                    <a:pt x="977" y="1532"/>
                  </a:lnTo>
                  <a:lnTo>
                    <a:pt x="974" y="1534"/>
                  </a:lnTo>
                  <a:lnTo>
                    <a:pt x="971" y="1536"/>
                  </a:lnTo>
                  <a:lnTo>
                    <a:pt x="967" y="1538"/>
                  </a:lnTo>
                  <a:lnTo>
                    <a:pt x="962" y="1540"/>
                  </a:lnTo>
                  <a:lnTo>
                    <a:pt x="957" y="1542"/>
                  </a:lnTo>
                  <a:lnTo>
                    <a:pt x="951" y="1545"/>
                  </a:lnTo>
                  <a:lnTo>
                    <a:pt x="946" y="1548"/>
                  </a:lnTo>
                  <a:lnTo>
                    <a:pt x="941" y="1549"/>
                  </a:lnTo>
                  <a:lnTo>
                    <a:pt x="934" y="1552"/>
                  </a:lnTo>
                  <a:lnTo>
                    <a:pt x="928" y="1553"/>
                  </a:lnTo>
                  <a:lnTo>
                    <a:pt x="922" y="1556"/>
                  </a:lnTo>
                  <a:lnTo>
                    <a:pt x="918" y="1556"/>
                  </a:lnTo>
                  <a:lnTo>
                    <a:pt x="915" y="1557"/>
                  </a:lnTo>
                  <a:lnTo>
                    <a:pt x="911" y="1557"/>
                  </a:lnTo>
                  <a:lnTo>
                    <a:pt x="908" y="1558"/>
                  </a:lnTo>
                  <a:lnTo>
                    <a:pt x="904" y="1558"/>
                  </a:lnTo>
                  <a:lnTo>
                    <a:pt x="900" y="1558"/>
                  </a:lnTo>
                  <a:lnTo>
                    <a:pt x="897" y="1558"/>
                  </a:lnTo>
                  <a:lnTo>
                    <a:pt x="893" y="1559"/>
                  </a:lnTo>
                  <a:lnTo>
                    <a:pt x="889" y="1559"/>
                  </a:lnTo>
                  <a:lnTo>
                    <a:pt x="886" y="1559"/>
                  </a:lnTo>
                  <a:lnTo>
                    <a:pt x="882" y="1559"/>
                  </a:lnTo>
                  <a:lnTo>
                    <a:pt x="879" y="1559"/>
                  </a:lnTo>
                  <a:lnTo>
                    <a:pt x="875" y="1558"/>
                  </a:lnTo>
                  <a:lnTo>
                    <a:pt x="871" y="1558"/>
                  </a:lnTo>
                  <a:lnTo>
                    <a:pt x="867" y="1557"/>
                  </a:lnTo>
                  <a:lnTo>
                    <a:pt x="864" y="1557"/>
                  </a:lnTo>
                  <a:lnTo>
                    <a:pt x="860" y="1557"/>
                  </a:lnTo>
                  <a:lnTo>
                    <a:pt x="856" y="1556"/>
                  </a:lnTo>
                  <a:lnTo>
                    <a:pt x="853" y="1554"/>
                  </a:lnTo>
                  <a:lnTo>
                    <a:pt x="849" y="1553"/>
                  </a:lnTo>
                  <a:lnTo>
                    <a:pt x="845" y="1552"/>
                  </a:lnTo>
                  <a:lnTo>
                    <a:pt x="842" y="1550"/>
                  </a:lnTo>
                  <a:lnTo>
                    <a:pt x="838" y="1548"/>
                  </a:lnTo>
                  <a:lnTo>
                    <a:pt x="834" y="1546"/>
                  </a:lnTo>
                  <a:lnTo>
                    <a:pt x="830" y="1545"/>
                  </a:lnTo>
                  <a:lnTo>
                    <a:pt x="827" y="1542"/>
                  </a:lnTo>
                  <a:lnTo>
                    <a:pt x="824" y="1540"/>
                  </a:lnTo>
                  <a:lnTo>
                    <a:pt x="821" y="1537"/>
                  </a:lnTo>
                  <a:lnTo>
                    <a:pt x="817" y="1534"/>
                  </a:lnTo>
                  <a:lnTo>
                    <a:pt x="814" y="1532"/>
                  </a:lnTo>
                  <a:lnTo>
                    <a:pt x="812" y="1528"/>
                  </a:lnTo>
                  <a:lnTo>
                    <a:pt x="808" y="1525"/>
                  </a:lnTo>
                  <a:lnTo>
                    <a:pt x="763" y="1470"/>
                  </a:lnTo>
                  <a:lnTo>
                    <a:pt x="764" y="1468"/>
                  </a:lnTo>
                  <a:lnTo>
                    <a:pt x="768" y="1466"/>
                  </a:lnTo>
                  <a:lnTo>
                    <a:pt x="772" y="1464"/>
                  </a:lnTo>
                  <a:lnTo>
                    <a:pt x="776" y="1461"/>
                  </a:lnTo>
                  <a:lnTo>
                    <a:pt x="781" y="1457"/>
                  </a:lnTo>
                  <a:lnTo>
                    <a:pt x="787" y="1453"/>
                  </a:lnTo>
                  <a:lnTo>
                    <a:pt x="793" y="1449"/>
                  </a:lnTo>
                  <a:lnTo>
                    <a:pt x="797" y="1443"/>
                  </a:lnTo>
                  <a:lnTo>
                    <a:pt x="801" y="1438"/>
                  </a:lnTo>
                  <a:lnTo>
                    <a:pt x="802" y="1434"/>
                  </a:lnTo>
                  <a:lnTo>
                    <a:pt x="805" y="1431"/>
                  </a:lnTo>
                  <a:lnTo>
                    <a:pt x="806" y="1428"/>
                  </a:lnTo>
                  <a:lnTo>
                    <a:pt x="808" y="1425"/>
                  </a:lnTo>
                  <a:lnTo>
                    <a:pt x="809" y="1420"/>
                  </a:lnTo>
                  <a:lnTo>
                    <a:pt x="809" y="1417"/>
                  </a:lnTo>
                  <a:lnTo>
                    <a:pt x="809" y="1413"/>
                  </a:lnTo>
                  <a:lnTo>
                    <a:pt x="809" y="1409"/>
                  </a:lnTo>
                  <a:lnTo>
                    <a:pt x="808" y="1405"/>
                  </a:lnTo>
                  <a:lnTo>
                    <a:pt x="808" y="1401"/>
                  </a:lnTo>
                  <a:lnTo>
                    <a:pt x="805" y="1396"/>
                  </a:lnTo>
                  <a:lnTo>
                    <a:pt x="805" y="1392"/>
                  </a:lnTo>
                  <a:lnTo>
                    <a:pt x="801" y="1388"/>
                  </a:lnTo>
                  <a:lnTo>
                    <a:pt x="800" y="1384"/>
                  </a:lnTo>
                  <a:lnTo>
                    <a:pt x="796" y="1380"/>
                  </a:lnTo>
                  <a:lnTo>
                    <a:pt x="793" y="1377"/>
                  </a:lnTo>
                  <a:lnTo>
                    <a:pt x="791" y="1373"/>
                  </a:lnTo>
                  <a:lnTo>
                    <a:pt x="787" y="1372"/>
                  </a:lnTo>
                  <a:lnTo>
                    <a:pt x="784" y="1369"/>
                  </a:lnTo>
                  <a:lnTo>
                    <a:pt x="781" y="1368"/>
                  </a:lnTo>
                  <a:lnTo>
                    <a:pt x="777" y="1367"/>
                  </a:lnTo>
                  <a:lnTo>
                    <a:pt x="773" y="1366"/>
                  </a:lnTo>
                  <a:lnTo>
                    <a:pt x="769" y="1364"/>
                  </a:lnTo>
                  <a:lnTo>
                    <a:pt x="767" y="1364"/>
                  </a:lnTo>
                  <a:lnTo>
                    <a:pt x="763" y="1364"/>
                  </a:lnTo>
                  <a:lnTo>
                    <a:pt x="760" y="1364"/>
                  </a:lnTo>
                  <a:lnTo>
                    <a:pt x="756" y="1364"/>
                  </a:lnTo>
                  <a:lnTo>
                    <a:pt x="754" y="1364"/>
                  </a:lnTo>
                  <a:lnTo>
                    <a:pt x="750" y="1364"/>
                  </a:lnTo>
                  <a:lnTo>
                    <a:pt x="746" y="1364"/>
                  </a:lnTo>
                  <a:lnTo>
                    <a:pt x="743" y="1364"/>
                  </a:lnTo>
                  <a:lnTo>
                    <a:pt x="740" y="1364"/>
                  </a:lnTo>
                  <a:lnTo>
                    <a:pt x="735" y="1366"/>
                  </a:lnTo>
                  <a:lnTo>
                    <a:pt x="730" y="1368"/>
                  </a:lnTo>
                  <a:lnTo>
                    <a:pt x="726" y="1369"/>
                  </a:lnTo>
                  <a:lnTo>
                    <a:pt x="723" y="1371"/>
                  </a:lnTo>
                  <a:lnTo>
                    <a:pt x="721" y="1371"/>
                  </a:lnTo>
                  <a:lnTo>
                    <a:pt x="721" y="1372"/>
                  </a:lnTo>
                  <a:lnTo>
                    <a:pt x="698" y="1380"/>
                  </a:lnTo>
                  <a:lnTo>
                    <a:pt x="41" y="496"/>
                  </a:lnTo>
                  <a:lnTo>
                    <a:pt x="40" y="495"/>
                  </a:lnTo>
                  <a:lnTo>
                    <a:pt x="37" y="493"/>
                  </a:lnTo>
                  <a:lnTo>
                    <a:pt x="35" y="489"/>
                  </a:lnTo>
                  <a:lnTo>
                    <a:pt x="31" y="485"/>
                  </a:lnTo>
                  <a:lnTo>
                    <a:pt x="29" y="482"/>
                  </a:lnTo>
                  <a:lnTo>
                    <a:pt x="27" y="479"/>
                  </a:lnTo>
                  <a:lnTo>
                    <a:pt x="24" y="475"/>
                  </a:lnTo>
                  <a:lnTo>
                    <a:pt x="23" y="472"/>
                  </a:lnTo>
                  <a:lnTo>
                    <a:pt x="20" y="468"/>
                  </a:lnTo>
                  <a:lnTo>
                    <a:pt x="17" y="464"/>
                  </a:lnTo>
                  <a:lnTo>
                    <a:pt x="16" y="460"/>
                  </a:lnTo>
                  <a:lnTo>
                    <a:pt x="14" y="456"/>
                  </a:lnTo>
                  <a:lnTo>
                    <a:pt x="12" y="451"/>
                  </a:lnTo>
                  <a:lnTo>
                    <a:pt x="10" y="447"/>
                  </a:lnTo>
                  <a:lnTo>
                    <a:pt x="7" y="442"/>
                  </a:lnTo>
                  <a:lnTo>
                    <a:pt x="6" y="437"/>
                  </a:lnTo>
                  <a:lnTo>
                    <a:pt x="4" y="431"/>
                  </a:lnTo>
                  <a:lnTo>
                    <a:pt x="2" y="427"/>
                  </a:lnTo>
                  <a:lnTo>
                    <a:pt x="0" y="422"/>
                  </a:lnTo>
                  <a:lnTo>
                    <a:pt x="0" y="417"/>
                  </a:lnTo>
                  <a:lnTo>
                    <a:pt x="0" y="412"/>
                  </a:lnTo>
                  <a:lnTo>
                    <a:pt x="0" y="406"/>
                  </a:lnTo>
                  <a:lnTo>
                    <a:pt x="0" y="401"/>
                  </a:lnTo>
                  <a:lnTo>
                    <a:pt x="0" y="397"/>
                  </a:lnTo>
                  <a:lnTo>
                    <a:pt x="2" y="392"/>
                  </a:lnTo>
                  <a:lnTo>
                    <a:pt x="3" y="387"/>
                  </a:lnTo>
                  <a:lnTo>
                    <a:pt x="6" y="381"/>
                  </a:lnTo>
                  <a:lnTo>
                    <a:pt x="8" y="377"/>
                  </a:lnTo>
                  <a:lnTo>
                    <a:pt x="11" y="372"/>
                  </a:lnTo>
                  <a:lnTo>
                    <a:pt x="14" y="368"/>
                  </a:lnTo>
                  <a:lnTo>
                    <a:pt x="16" y="363"/>
                  </a:lnTo>
                  <a:lnTo>
                    <a:pt x="19" y="359"/>
                  </a:lnTo>
                  <a:lnTo>
                    <a:pt x="21" y="355"/>
                  </a:lnTo>
                  <a:lnTo>
                    <a:pt x="24" y="351"/>
                  </a:lnTo>
                  <a:lnTo>
                    <a:pt x="27" y="348"/>
                  </a:lnTo>
                  <a:lnTo>
                    <a:pt x="29" y="344"/>
                  </a:lnTo>
                  <a:lnTo>
                    <a:pt x="35" y="338"/>
                  </a:lnTo>
                  <a:lnTo>
                    <a:pt x="40" y="334"/>
                  </a:lnTo>
                  <a:lnTo>
                    <a:pt x="44" y="328"/>
                  </a:lnTo>
                  <a:lnTo>
                    <a:pt x="49" y="325"/>
                  </a:lnTo>
                  <a:lnTo>
                    <a:pt x="53" y="322"/>
                  </a:lnTo>
                  <a:lnTo>
                    <a:pt x="57" y="318"/>
                  </a:lnTo>
                  <a:lnTo>
                    <a:pt x="61" y="317"/>
                  </a:lnTo>
                  <a:lnTo>
                    <a:pt x="64" y="315"/>
                  </a:lnTo>
                  <a:lnTo>
                    <a:pt x="68" y="313"/>
                  </a:lnTo>
                  <a:lnTo>
                    <a:pt x="7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8" name="Freeform 93"/>
            <p:cNvSpPr>
              <a:spLocks/>
            </p:cNvSpPr>
            <p:nvPr/>
          </p:nvSpPr>
          <p:spPr bwMode="auto">
            <a:xfrm>
              <a:off x="3621" y="985"/>
              <a:ext cx="70" cy="57"/>
            </a:xfrm>
            <a:custGeom>
              <a:avLst/>
              <a:gdLst>
                <a:gd name="T0" fmla="*/ 57 w 184"/>
                <a:gd name="T1" fmla="*/ 50 h 152"/>
                <a:gd name="T2" fmla="*/ 62 w 184"/>
                <a:gd name="T3" fmla="*/ 45 h 152"/>
                <a:gd name="T4" fmla="*/ 69 w 184"/>
                <a:gd name="T5" fmla="*/ 41 h 152"/>
                <a:gd name="T6" fmla="*/ 77 w 184"/>
                <a:gd name="T7" fmla="*/ 36 h 152"/>
                <a:gd name="T8" fmla="*/ 85 w 184"/>
                <a:gd name="T9" fmla="*/ 30 h 152"/>
                <a:gd name="T10" fmla="*/ 95 w 184"/>
                <a:gd name="T11" fmla="*/ 25 h 152"/>
                <a:gd name="T12" fmla="*/ 106 w 184"/>
                <a:gd name="T13" fmla="*/ 18 h 152"/>
                <a:gd name="T14" fmla="*/ 118 w 184"/>
                <a:gd name="T15" fmla="*/ 13 h 152"/>
                <a:gd name="T16" fmla="*/ 128 w 184"/>
                <a:gd name="T17" fmla="*/ 9 h 152"/>
                <a:gd name="T18" fmla="*/ 137 w 184"/>
                <a:gd name="T19" fmla="*/ 5 h 152"/>
                <a:gd name="T20" fmla="*/ 148 w 184"/>
                <a:gd name="T21" fmla="*/ 1 h 152"/>
                <a:gd name="T22" fmla="*/ 157 w 184"/>
                <a:gd name="T23" fmla="*/ 0 h 152"/>
                <a:gd name="T24" fmla="*/ 166 w 184"/>
                <a:gd name="T25" fmla="*/ 0 h 152"/>
                <a:gd name="T26" fmla="*/ 173 w 184"/>
                <a:gd name="T27" fmla="*/ 4 h 152"/>
                <a:gd name="T28" fmla="*/ 180 w 184"/>
                <a:gd name="T29" fmla="*/ 8 h 152"/>
                <a:gd name="T30" fmla="*/ 182 w 184"/>
                <a:gd name="T31" fmla="*/ 16 h 152"/>
                <a:gd name="T32" fmla="*/ 184 w 184"/>
                <a:gd name="T33" fmla="*/ 24 h 152"/>
                <a:gd name="T34" fmla="*/ 182 w 184"/>
                <a:gd name="T35" fmla="*/ 30 h 152"/>
                <a:gd name="T36" fmla="*/ 180 w 184"/>
                <a:gd name="T37" fmla="*/ 38 h 152"/>
                <a:gd name="T38" fmla="*/ 177 w 184"/>
                <a:gd name="T39" fmla="*/ 46 h 152"/>
                <a:gd name="T40" fmla="*/ 172 w 184"/>
                <a:gd name="T41" fmla="*/ 54 h 152"/>
                <a:gd name="T42" fmla="*/ 165 w 184"/>
                <a:gd name="T43" fmla="*/ 62 h 152"/>
                <a:gd name="T44" fmla="*/ 158 w 184"/>
                <a:gd name="T45" fmla="*/ 70 h 152"/>
                <a:gd name="T46" fmla="*/ 151 w 184"/>
                <a:gd name="T47" fmla="*/ 78 h 152"/>
                <a:gd name="T48" fmla="*/ 143 w 184"/>
                <a:gd name="T49" fmla="*/ 86 h 152"/>
                <a:gd name="T50" fmla="*/ 135 w 184"/>
                <a:gd name="T51" fmla="*/ 92 h 152"/>
                <a:gd name="T52" fmla="*/ 128 w 184"/>
                <a:gd name="T53" fmla="*/ 98 h 152"/>
                <a:gd name="T54" fmla="*/ 120 w 184"/>
                <a:gd name="T55" fmla="*/ 104 h 152"/>
                <a:gd name="T56" fmla="*/ 114 w 184"/>
                <a:gd name="T57" fmla="*/ 108 h 152"/>
                <a:gd name="T58" fmla="*/ 106 w 184"/>
                <a:gd name="T59" fmla="*/ 115 h 152"/>
                <a:gd name="T60" fmla="*/ 99 w 184"/>
                <a:gd name="T61" fmla="*/ 121 h 152"/>
                <a:gd name="T62" fmla="*/ 93 w 184"/>
                <a:gd name="T63" fmla="*/ 125 h 152"/>
                <a:gd name="T64" fmla="*/ 86 w 184"/>
                <a:gd name="T65" fmla="*/ 129 h 152"/>
                <a:gd name="T66" fmla="*/ 78 w 184"/>
                <a:gd name="T67" fmla="*/ 133 h 152"/>
                <a:gd name="T68" fmla="*/ 71 w 184"/>
                <a:gd name="T69" fmla="*/ 137 h 152"/>
                <a:gd name="T70" fmla="*/ 63 w 184"/>
                <a:gd name="T71" fmla="*/ 141 h 152"/>
                <a:gd name="T72" fmla="*/ 56 w 184"/>
                <a:gd name="T73" fmla="*/ 145 h 152"/>
                <a:gd name="T74" fmla="*/ 46 w 184"/>
                <a:gd name="T75" fmla="*/ 148 h 152"/>
                <a:gd name="T76" fmla="*/ 38 w 184"/>
                <a:gd name="T77" fmla="*/ 150 h 152"/>
                <a:gd name="T78" fmla="*/ 30 w 184"/>
                <a:gd name="T79" fmla="*/ 150 h 152"/>
                <a:gd name="T80" fmla="*/ 24 w 184"/>
                <a:gd name="T81" fmla="*/ 152 h 152"/>
                <a:gd name="T82" fmla="*/ 17 w 184"/>
                <a:gd name="T83" fmla="*/ 150 h 152"/>
                <a:gd name="T84" fmla="*/ 11 w 184"/>
                <a:gd name="T85" fmla="*/ 148 h 152"/>
                <a:gd name="T86" fmla="*/ 4 w 184"/>
                <a:gd name="T87" fmla="*/ 142 h 152"/>
                <a:gd name="T88" fmla="*/ 1 w 184"/>
                <a:gd name="T89" fmla="*/ 133 h 152"/>
                <a:gd name="T90" fmla="*/ 0 w 184"/>
                <a:gd name="T91" fmla="*/ 127 h 152"/>
                <a:gd name="T92" fmla="*/ 0 w 184"/>
                <a:gd name="T93" fmla="*/ 116 h 152"/>
                <a:gd name="T94" fmla="*/ 4 w 184"/>
                <a:gd name="T95" fmla="*/ 106 h 152"/>
                <a:gd name="T96" fmla="*/ 8 w 184"/>
                <a:gd name="T97" fmla="*/ 94 h 152"/>
                <a:gd name="T98" fmla="*/ 15 w 184"/>
                <a:gd name="T99" fmla="*/ 86 h 152"/>
                <a:gd name="T100" fmla="*/ 21 w 184"/>
                <a:gd name="T101" fmla="*/ 79 h 152"/>
                <a:gd name="T102" fmla="*/ 28 w 184"/>
                <a:gd name="T103" fmla="*/ 74 h 152"/>
                <a:gd name="T104" fmla="*/ 56 w 184"/>
                <a:gd name="T105" fmla="*/ 50 h 15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4"/>
                <a:gd name="T160" fmla="*/ 0 h 152"/>
                <a:gd name="T161" fmla="*/ 184 w 184"/>
                <a:gd name="T162" fmla="*/ 152 h 15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4" h="152">
                  <a:moveTo>
                    <a:pt x="56" y="50"/>
                  </a:moveTo>
                  <a:lnTo>
                    <a:pt x="57" y="50"/>
                  </a:lnTo>
                  <a:lnTo>
                    <a:pt x="61" y="47"/>
                  </a:lnTo>
                  <a:lnTo>
                    <a:pt x="62" y="45"/>
                  </a:lnTo>
                  <a:lnTo>
                    <a:pt x="66" y="44"/>
                  </a:lnTo>
                  <a:lnTo>
                    <a:pt x="69" y="41"/>
                  </a:lnTo>
                  <a:lnTo>
                    <a:pt x="73" y="38"/>
                  </a:lnTo>
                  <a:lnTo>
                    <a:pt x="77" y="36"/>
                  </a:lnTo>
                  <a:lnTo>
                    <a:pt x="81" y="33"/>
                  </a:lnTo>
                  <a:lnTo>
                    <a:pt x="85" y="30"/>
                  </a:lnTo>
                  <a:lnTo>
                    <a:pt x="90" y="28"/>
                  </a:lnTo>
                  <a:lnTo>
                    <a:pt x="95" y="25"/>
                  </a:lnTo>
                  <a:lnTo>
                    <a:pt x="100" y="22"/>
                  </a:lnTo>
                  <a:lnTo>
                    <a:pt x="106" y="18"/>
                  </a:lnTo>
                  <a:lnTo>
                    <a:pt x="112" y="17"/>
                  </a:lnTo>
                  <a:lnTo>
                    <a:pt x="118" y="13"/>
                  </a:lnTo>
                  <a:lnTo>
                    <a:pt x="123" y="12"/>
                  </a:lnTo>
                  <a:lnTo>
                    <a:pt x="128" y="9"/>
                  </a:lnTo>
                  <a:lnTo>
                    <a:pt x="133" y="7"/>
                  </a:lnTo>
                  <a:lnTo>
                    <a:pt x="137" y="5"/>
                  </a:lnTo>
                  <a:lnTo>
                    <a:pt x="143" y="4"/>
                  </a:lnTo>
                  <a:lnTo>
                    <a:pt x="148" y="1"/>
                  </a:lnTo>
                  <a:lnTo>
                    <a:pt x="153" y="1"/>
                  </a:lnTo>
                  <a:lnTo>
                    <a:pt x="157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70" y="3"/>
                  </a:lnTo>
                  <a:lnTo>
                    <a:pt x="173" y="4"/>
                  </a:lnTo>
                  <a:lnTo>
                    <a:pt x="177" y="7"/>
                  </a:lnTo>
                  <a:lnTo>
                    <a:pt x="180" y="8"/>
                  </a:lnTo>
                  <a:lnTo>
                    <a:pt x="181" y="12"/>
                  </a:lnTo>
                  <a:lnTo>
                    <a:pt x="182" y="16"/>
                  </a:lnTo>
                  <a:lnTo>
                    <a:pt x="184" y="20"/>
                  </a:lnTo>
                  <a:lnTo>
                    <a:pt x="184" y="24"/>
                  </a:lnTo>
                  <a:lnTo>
                    <a:pt x="184" y="26"/>
                  </a:lnTo>
                  <a:lnTo>
                    <a:pt x="182" y="30"/>
                  </a:lnTo>
                  <a:lnTo>
                    <a:pt x="182" y="34"/>
                  </a:lnTo>
                  <a:lnTo>
                    <a:pt x="180" y="38"/>
                  </a:lnTo>
                  <a:lnTo>
                    <a:pt x="180" y="44"/>
                  </a:lnTo>
                  <a:lnTo>
                    <a:pt x="177" y="46"/>
                  </a:lnTo>
                  <a:lnTo>
                    <a:pt x="174" y="50"/>
                  </a:lnTo>
                  <a:lnTo>
                    <a:pt x="172" y="54"/>
                  </a:lnTo>
                  <a:lnTo>
                    <a:pt x="169" y="58"/>
                  </a:lnTo>
                  <a:lnTo>
                    <a:pt x="165" y="62"/>
                  </a:lnTo>
                  <a:lnTo>
                    <a:pt x="161" y="66"/>
                  </a:lnTo>
                  <a:lnTo>
                    <a:pt x="158" y="70"/>
                  </a:lnTo>
                  <a:lnTo>
                    <a:pt x="156" y="74"/>
                  </a:lnTo>
                  <a:lnTo>
                    <a:pt x="151" y="78"/>
                  </a:lnTo>
                  <a:lnTo>
                    <a:pt x="147" y="82"/>
                  </a:lnTo>
                  <a:lnTo>
                    <a:pt x="143" y="86"/>
                  </a:lnTo>
                  <a:lnTo>
                    <a:pt x="139" y="88"/>
                  </a:lnTo>
                  <a:lnTo>
                    <a:pt x="135" y="92"/>
                  </a:lnTo>
                  <a:lnTo>
                    <a:pt x="131" y="95"/>
                  </a:lnTo>
                  <a:lnTo>
                    <a:pt x="128" y="98"/>
                  </a:lnTo>
                  <a:lnTo>
                    <a:pt x="124" y="102"/>
                  </a:lnTo>
                  <a:lnTo>
                    <a:pt x="120" y="104"/>
                  </a:lnTo>
                  <a:lnTo>
                    <a:pt x="118" y="107"/>
                  </a:lnTo>
                  <a:lnTo>
                    <a:pt x="114" y="108"/>
                  </a:lnTo>
                  <a:lnTo>
                    <a:pt x="111" y="112"/>
                  </a:lnTo>
                  <a:lnTo>
                    <a:pt x="106" y="115"/>
                  </a:lnTo>
                  <a:lnTo>
                    <a:pt x="103" y="119"/>
                  </a:lnTo>
                  <a:lnTo>
                    <a:pt x="99" y="121"/>
                  </a:lnTo>
                  <a:lnTo>
                    <a:pt x="95" y="124"/>
                  </a:lnTo>
                  <a:lnTo>
                    <a:pt x="93" y="125"/>
                  </a:lnTo>
                  <a:lnTo>
                    <a:pt x="89" y="128"/>
                  </a:lnTo>
                  <a:lnTo>
                    <a:pt x="86" y="129"/>
                  </a:lnTo>
                  <a:lnTo>
                    <a:pt x="82" y="132"/>
                  </a:lnTo>
                  <a:lnTo>
                    <a:pt x="78" y="133"/>
                  </a:lnTo>
                  <a:lnTo>
                    <a:pt x="74" y="136"/>
                  </a:lnTo>
                  <a:lnTo>
                    <a:pt x="71" y="137"/>
                  </a:lnTo>
                  <a:lnTo>
                    <a:pt x="67" y="140"/>
                  </a:lnTo>
                  <a:lnTo>
                    <a:pt x="63" y="141"/>
                  </a:lnTo>
                  <a:lnTo>
                    <a:pt x="60" y="144"/>
                  </a:lnTo>
                  <a:lnTo>
                    <a:pt x="56" y="145"/>
                  </a:lnTo>
                  <a:lnTo>
                    <a:pt x="52" y="146"/>
                  </a:lnTo>
                  <a:lnTo>
                    <a:pt x="46" y="148"/>
                  </a:lnTo>
                  <a:lnTo>
                    <a:pt x="42" y="149"/>
                  </a:lnTo>
                  <a:lnTo>
                    <a:pt x="38" y="150"/>
                  </a:lnTo>
                  <a:lnTo>
                    <a:pt x="34" y="150"/>
                  </a:lnTo>
                  <a:lnTo>
                    <a:pt x="30" y="150"/>
                  </a:lnTo>
                  <a:lnTo>
                    <a:pt x="27" y="152"/>
                  </a:lnTo>
                  <a:lnTo>
                    <a:pt x="24" y="152"/>
                  </a:lnTo>
                  <a:lnTo>
                    <a:pt x="20" y="152"/>
                  </a:lnTo>
                  <a:lnTo>
                    <a:pt x="17" y="150"/>
                  </a:lnTo>
                  <a:lnTo>
                    <a:pt x="13" y="150"/>
                  </a:lnTo>
                  <a:lnTo>
                    <a:pt x="11" y="148"/>
                  </a:lnTo>
                  <a:lnTo>
                    <a:pt x="8" y="146"/>
                  </a:lnTo>
                  <a:lnTo>
                    <a:pt x="4" y="142"/>
                  </a:lnTo>
                  <a:lnTo>
                    <a:pt x="3" y="137"/>
                  </a:lnTo>
                  <a:lnTo>
                    <a:pt x="1" y="133"/>
                  </a:lnTo>
                  <a:lnTo>
                    <a:pt x="0" y="131"/>
                  </a:lnTo>
                  <a:lnTo>
                    <a:pt x="0" y="127"/>
                  </a:lnTo>
                  <a:lnTo>
                    <a:pt x="0" y="123"/>
                  </a:lnTo>
                  <a:lnTo>
                    <a:pt x="0" y="116"/>
                  </a:lnTo>
                  <a:lnTo>
                    <a:pt x="1" y="111"/>
                  </a:lnTo>
                  <a:lnTo>
                    <a:pt x="4" y="106"/>
                  </a:lnTo>
                  <a:lnTo>
                    <a:pt x="7" y="100"/>
                  </a:lnTo>
                  <a:lnTo>
                    <a:pt x="8" y="94"/>
                  </a:lnTo>
                  <a:lnTo>
                    <a:pt x="12" y="91"/>
                  </a:lnTo>
                  <a:lnTo>
                    <a:pt x="15" y="86"/>
                  </a:lnTo>
                  <a:lnTo>
                    <a:pt x="19" y="83"/>
                  </a:lnTo>
                  <a:lnTo>
                    <a:pt x="21" y="79"/>
                  </a:lnTo>
                  <a:lnTo>
                    <a:pt x="24" y="78"/>
                  </a:lnTo>
                  <a:lnTo>
                    <a:pt x="28" y="74"/>
                  </a:lnTo>
                  <a:lnTo>
                    <a:pt x="30" y="74"/>
                  </a:lnTo>
                  <a:lnTo>
                    <a:pt x="56" y="50"/>
                  </a:lnTo>
                  <a:close/>
                </a:path>
              </a:pathLst>
            </a:custGeom>
            <a:solidFill>
              <a:srgbClr val="A394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9" name="Freeform 94"/>
            <p:cNvSpPr>
              <a:spLocks/>
            </p:cNvSpPr>
            <p:nvPr/>
          </p:nvSpPr>
          <p:spPr bwMode="auto">
            <a:xfrm>
              <a:off x="3490" y="1070"/>
              <a:ext cx="70" cy="57"/>
            </a:xfrm>
            <a:custGeom>
              <a:avLst/>
              <a:gdLst>
                <a:gd name="T0" fmla="*/ 56 w 183"/>
                <a:gd name="T1" fmla="*/ 50 h 151"/>
                <a:gd name="T2" fmla="*/ 62 w 183"/>
                <a:gd name="T3" fmla="*/ 45 h 151"/>
                <a:gd name="T4" fmla="*/ 68 w 183"/>
                <a:gd name="T5" fmla="*/ 41 h 151"/>
                <a:gd name="T6" fmla="*/ 76 w 183"/>
                <a:gd name="T7" fmla="*/ 36 h 151"/>
                <a:gd name="T8" fmla="*/ 84 w 183"/>
                <a:gd name="T9" fmla="*/ 31 h 151"/>
                <a:gd name="T10" fmla="*/ 95 w 183"/>
                <a:gd name="T11" fmla="*/ 24 h 151"/>
                <a:gd name="T12" fmla="*/ 105 w 183"/>
                <a:gd name="T13" fmla="*/ 19 h 151"/>
                <a:gd name="T14" fmla="*/ 116 w 183"/>
                <a:gd name="T15" fmla="*/ 13 h 151"/>
                <a:gd name="T16" fmla="*/ 126 w 183"/>
                <a:gd name="T17" fmla="*/ 8 h 151"/>
                <a:gd name="T18" fmla="*/ 137 w 183"/>
                <a:gd name="T19" fmla="*/ 4 h 151"/>
                <a:gd name="T20" fmla="*/ 147 w 183"/>
                <a:gd name="T21" fmla="*/ 0 h 151"/>
                <a:gd name="T22" fmla="*/ 157 w 183"/>
                <a:gd name="T23" fmla="*/ 0 h 151"/>
                <a:gd name="T24" fmla="*/ 164 w 183"/>
                <a:gd name="T25" fmla="*/ 0 h 151"/>
                <a:gd name="T26" fmla="*/ 172 w 183"/>
                <a:gd name="T27" fmla="*/ 3 h 151"/>
                <a:gd name="T28" fmla="*/ 178 w 183"/>
                <a:gd name="T29" fmla="*/ 7 h 151"/>
                <a:gd name="T30" fmla="*/ 182 w 183"/>
                <a:gd name="T31" fmla="*/ 15 h 151"/>
                <a:gd name="T32" fmla="*/ 183 w 183"/>
                <a:gd name="T33" fmla="*/ 23 h 151"/>
                <a:gd name="T34" fmla="*/ 182 w 183"/>
                <a:gd name="T35" fmla="*/ 31 h 151"/>
                <a:gd name="T36" fmla="*/ 180 w 183"/>
                <a:gd name="T37" fmla="*/ 39 h 151"/>
                <a:gd name="T38" fmla="*/ 175 w 183"/>
                <a:gd name="T39" fmla="*/ 46 h 151"/>
                <a:gd name="T40" fmla="*/ 170 w 183"/>
                <a:gd name="T41" fmla="*/ 54 h 151"/>
                <a:gd name="T42" fmla="*/ 164 w 183"/>
                <a:gd name="T43" fmla="*/ 62 h 151"/>
                <a:gd name="T44" fmla="*/ 157 w 183"/>
                <a:gd name="T45" fmla="*/ 70 h 151"/>
                <a:gd name="T46" fmla="*/ 150 w 183"/>
                <a:gd name="T47" fmla="*/ 77 h 151"/>
                <a:gd name="T48" fmla="*/ 142 w 183"/>
                <a:gd name="T49" fmla="*/ 85 h 151"/>
                <a:gd name="T50" fmla="*/ 134 w 183"/>
                <a:gd name="T51" fmla="*/ 91 h 151"/>
                <a:gd name="T52" fmla="*/ 126 w 183"/>
                <a:gd name="T53" fmla="*/ 97 h 151"/>
                <a:gd name="T54" fmla="*/ 120 w 183"/>
                <a:gd name="T55" fmla="*/ 103 h 151"/>
                <a:gd name="T56" fmla="*/ 113 w 183"/>
                <a:gd name="T57" fmla="*/ 107 h 151"/>
                <a:gd name="T58" fmla="*/ 105 w 183"/>
                <a:gd name="T59" fmla="*/ 114 h 151"/>
                <a:gd name="T60" fmla="*/ 98 w 183"/>
                <a:gd name="T61" fmla="*/ 119 h 151"/>
                <a:gd name="T62" fmla="*/ 88 w 183"/>
                <a:gd name="T63" fmla="*/ 127 h 151"/>
                <a:gd name="T64" fmla="*/ 77 w 183"/>
                <a:gd name="T65" fmla="*/ 134 h 151"/>
                <a:gd name="T66" fmla="*/ 69 w 183"/>
                <a:gd name="T67" fmla="*/ 136 h 151"/>
                <a:gd name="T68" fmla="*/ 62 w 183"/>
                <a:gd name="T69" fmla="*/ 140 h 151"/>
                <a:gd name="T70" fmla="*/ 54 w 183"/>
                <a:gd name="T71" fmla="*/ 144 h 151"/>
                <a:gd name="T72" fmla="*/ 44 w 183"/>
                <a:gd name="T73" fmla="*/ 147 h 151"/>
                <a:gd name="T74" fmla="*/ 36 w 183"/>
                <a:gd name="T75" fmla="*/ 149 h 151"/>
                <a:gd name="T76" fmla="*/ 29 w 183"/>
                <a:gd name="T77" fmla="*/ 151 h 151"/>
                <a:gd name="T78" fmla="*/ 22 w 183"/>
                <a:gd name="T79" fmla="*/ 151 h 151"/>
                <a:gd name="T80" fmla="*/ 13 w 183"/>
                <a:gd name="T81" fmla="*/ 149 h 151"/>
                <a:gd name="T82" fmla="*/ 5 w 183"/>
                <a:gd name="T83" fmla="*/ 144 h 151"/>
                <a:gd name="T84" fmla="*/ 2 w 183"/>
                <a:gd name="T85" fmla="*/ 139 h 151"/>
                <a:gd name="T86" fmla="*/ 0 w 183"/>
                <a:gd name="T87" fmla="*/ 132 h 151"/>
                <a:gd name="T88" fmla="*/ 0 w 183"/>
                <a:gd name="T89" fmla="*/ 126 h 151"/>
                <a:gd name="T90" fmla="*/ 0 w 183"/>
                <a:gd name="T91" fmla="*/ 115 h 151"/>
                <a:gd name="T92" fmla="*/ 2 w 183"/>
                <a:gd name="T93" fmla="*/ 105 h 151"/>
                <a:gd name="T94" fmla="*/ 7 w 183"/>
                <a:gd name="T95" fmla="*/ 94 h 151"/>
                <a:gd name="T96" fmla="*/ 14 w 183"/>
                <a:gd name="T97" fmla="*/ 86 h 151"/>
                <a:gd name="T98" fmla="*/ 21 w 183"/>
                <a:gd name="T99" fmla="*/ 78 h 151"/>
                <a:gd name="T100" fmla="*/ 27 w 183"/>
                <a:gd name="T101" fmla="*/ 73 h 151"/>
                <a:gd name="T102" fmla="*/ 55 w 183"/>
                <a:gd name="T103" fmla="*/ 50 h 15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3"/>
                <a:gd name="T157" fmla="*/ 0 h 151"/>
                <a:gd name="T158" fmla="*/ 183 w 183"/>
                <a:gd name="T159" fmla="*/ 151 h 15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3" h="151">
                  <a:moveTo>
                    <a:pt x="55" y="50"/>
                  </a:moveTo>
                  <a:lnTo>
                    <a:pt x="56" y="50"/>
                  </a:lnTo>
                  <a:lnTo>
                    <a:pt x="59" y="48"/>
                  </a:lnTo>
                  <a:lnTo>
                    <a:pt x="62" y="45"/>
                  </a:lnTo>
                  <a:lnTo>
                    <a:pt x="64" y="44"/>
                  </a:lnTo>
                  <a:lnTo>
                    <a:pt x="68" y="41"/>
                  </a:lnTo>
                  <a:lnTo>
                    <a:pt x="72" y="39"/>
                  </a:lnTo>
                  <a:lnTo>
                    <a:pt x="76" y="36"/>
                  </a:lnTo>
                  <a:lnTo>
                    <a:pt x="80" y="33"/>
                  </a:lnTo>
                  <a:lnTo>
                    <a:pt x="84" y="31"/>
                  </a:lnTo>
                  <a:lnTo>
                    <a:pt x="89" y="28"/>
                  </a:lnTo>
                  <a:lnTo>
                    <a:pt x="95" y="24"/>
                  </a:lnTo>
                  <a:lnTo>
                    <a:pt x="100" y="21"/>
                  </a:lnTo>
                  <a:lnTo>
                    <a:pt x="105" y="19"/>
                  </a:lnTo>
                  <a:lnTo>
                    <a:pt x="110" y="16"/>
                  </a:lnTo>
                  <a:lnTo>
                    <a:pt x="116" y="13"/>
                  </a:lnTo>
                  <a:lnTo>
                    <a:pt x="121" y="11"/>
                  </a:lnTo>
                  <a:lnTo>
                    <a:pt x="126" y="8"/>
                  </a:lnTo>
                  <a:lnTo>
                    <a:pt x="131" y="7"/>
                  </a:lnTo>
                  <a:lnTo>
                    <a:pt x="137" y="4"/>
                  </a:lnTo>
                  <a:lnTo>
                    <a:pt x="142" y="3"/>
                  </a:lnTo>
                  <a:lnTo>
                    <a:pt x="147" y="0"/>
                  </a:lnTo>
                  <a:lnTo>
                    <a:pt x="153" y="0"/>
                  </a:lnTo>
                  <a:lnTo>
                    <a:pt x="157" y="0"/>
                  </a:lnTo>
                  <a:lnTo>
                    <a:pt x="162" y="0"/>
                  </a:lnTo>
                  <a:lnTo>
                    <a:pt x="164" y="0"/>
                  </a:lnTo>
                  <a:lnTo>
                    <a:pt x="168" y="2"/>
                  </a:lnTo>
                  <a:lnTo>
                    <a:pt x="172" y="3"/>
                  </a:lnTo>
                  <a:lnTo>
                    <a:pt x="175" y="6"/>
                  </a:lnTo>
                  <a:lnTo>
                    <a:pt x="178" y="7"/>
                  </a:lnTo>
                  <a:lnTo>
                    <a:pt x="180" y="12"/>
                  </a:lnTo>
                  <a:lnTo>
                    <a:pt x="182" y="15"/>
                  </a:lnTo>
                  <a:lnTo>
                    <a:pt x="183" y="19"/>
                  </a:lnTo>
                  <a:lnTo>
                    <a:pt x="183" y="23"/>
                  </a:lnTo>
                  <a:lnTo>
                    <a:pt x="183" y="27"/>
                  </a:lnTo>
                  <a:lnTo>
                    <a:pt x="182" y="31"/>
                  </a:lnTo>
                  <a:lnTo>
                    <a:pt x="182" y="35"/>
                  </a:lnTo>
                  <a:lnTo>
                    <a:pt x="180" y="39"/>
                  </a:lnTo>
                  <a:lnTo>
                    <a:pt x="179" y="43"/>
                  </a:lnTo>
                  <a:lnTo>
                    <a:pt x="175" y="46"/>
                  </a:lnTo>
                  <a:lnTo>
                    <a:pt x="174" y="50"/>
                  </a:lnTo>
                  <a:lnTo>
                    <a:pt x="170" y="54"/>
                  </a:lnTo>
                  <a:lnTo>
                    <a:pt x="167" y="58"/>
                  </a:lnTo>
                  <a:lnTo>
                    <a:pt x="164" y="62"/>
                  </a:lnTo>
                  <a:lnTo>
                    <a:pt x="160" y="66"/>
                  </a:lnTo>
                  <a:lnTo>
                    <a:pt x="157" y="70"/>
                  </a:lnTo>
                  <a:lnTo>
                    <a:pt x="154" y="74"/>
                  </a:lnTo>
                  <a:lnTo>
                    <a:pt x="150" y="77"/>
                  </a:lnTo>
                  <a:lnTo>
                    <a:pt x="146" y="81"/>
                  </a:lnTo>
                  <a:lnTo>
                    <a:pt x="142" y="85"/>
                  </a:lnTo>
                  <a:lnTo>
                    <a:pt x="138" y="87"/>
                  </a:lnTo>
                  <a:lnTo>
                    <a:pt x="134" y="91"/>
                  </a:lnTo>
                  <a:lnTo>
                    <a:pt x="130" y="94"/>
                  </a:lnTo>
                  <a:lnTo>
                    <a:pt x="126" y="97"/>
                  </a:lnTo>
                  <a:lnTo>
                    <a:pt x="124" y="101"/>
                  </a:lnTo>
                  <a:lnTo>
                    <a:pt x="120" y="103"/>
                  </a:lnTo>
                  <a:lnTo>
                    <a:pt x="116" y="106"/>
                  </a:lnTo>
                  <a:lnTo>
                    <a:pt x="113" y="107"/>
                  </a:lnTo>
                  <a:lnTo>
                    <a:pt x="110" y="110"/>
                  </a:lnTo>
                  <a:lnTo>
                    <a:pt x="105" y="114"/>
                  </a:lnTo>
                  <a:lnTo>
                    <a:pt x="102" y="118"/>
                  </a:lnTo>
                  <a:lnTo>
                    <a:pt x="98" y="119"/>
                  </a:lnTo>
                  <a:lnTo>
                    <a:pt x="93" y="123"/>
                  </a:lnTo>
                  <a:lnTo>
                    <a:pt x="88" y="127"/>
                  </a:lnTo>
                  <a:lnTo>
                    <a:pt x="81" y="132"/>
                  </a:lnTo>
                  <a:lnTo>
                    <a:pt x="77" y="134"/>
                  </a:lnTo>
                  <a:lnTo>
                    <a:pt x="73" y="135"/>
                  </a:lnTo>
                  <a:lnTo>
                    <a:pt x="69" y="136"/>
                  </a:lnTo>
                  <a:lnTo>
                    <a:pt x="65" y="139"/>
                  </a:lnTo>
                  <a:lnTo>
                    <a:pt x="62" y="140"/>
                  </a:lnTo>
                  <a:lnTo>
                    <a:pt x="58" y="143"/>
                  </a:lnTo>
                  <a:lnTo>
                    <a:pt x="54" y="144"/>
                  </a:lnTo>
                  <a:lnTo>
                    <a:pt x="50" y="145"/>
                  </a:lnTo>
                  <a:lnTo>
                    <a:pt x="44" y="147"/>
                  </a:lnTo>
                  <a:lnTo>
                    <a:pt x="40" y="148"/>
                  </a:lnTo>
                  <a:lnTo>
                    <a:pt x="36" y="149"/>
                  </a:lnTo>
                  <a:lnTo>
                    <a:pt x="34" y="151"/>
                  </a:lnTo>
                  <a:lnTo>
                    <a:pt x="29" y="151"/>
                  </a:lnTo>
                  <a:lnTo>
                    <a:pt x="26" y="151"/>
                  </a:lnTo>
                  <a:lnTo>
                    <a:pt x="22" y="151"/>
                  </a:lnTo>
                  <a:lnTo>
                    <a:pt x="19" y="151"/>
                  </a:lnTo>
                  <a:lnTo>
                    <a:pt x="13" y="149"/>
                  </a:lnTo>
                  <a:lnTo>
                    <a:pt x="7" y="145"/>
                  </a:lnTo>
                  <a:lnTo>
                    <a:pt x="5" y="144"/>
                  </a:lnTo>
                  <a:lnTo>
                    <a:pt x="3" y="141"/>
                  </a:lnTo>
                  <a:lnTo>
                    <a:pt x="2" y="139"/>
                  </a:lnTo>
                  <a:lnTo>
                    <a:pt x="2" y="136"/>
                  </a:lnTo>
                  <a:lnTo>
                    <a:pt x="0" y="132"/>
                  </a:lnTo>
                  <a:lnTo>
                    <a:pt x="0" y="128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5"/>
                  </a:lnTo>
                  <a:lnTo>
                    <a:pt x="1" y="110"/>
                  </a:lnTo>
                  <a:lnTo>
                    <a:pt x="2" y="105"/>
                  </a:lnTo>
                  <a:lnTo>
                    <a:pt x="5" y="99"/>
                  </a:lnTo>
                  <a:lnTo>
                    <a:pt x="7" y="94"/>
                  </a:lnTo>
                  <a:lnTo>
                    <a:pt x="11" y="90"/>
                  </a:lnTo>
                  <a:lnTo>
                    <a:pt x="14" y="86"/>
                  </a:lnTo>
                  <a:lnTo>
                    <a:pt x="17" y="82"/>
                  </a:lnTo>
                  <a:lnTo>
                    <a:pt x="21" y="78"/>
                  </a:lnTo>
                  <a:lnTo>
                    <a:pt x="23" y="77"/>
                  </a:lnTo>
                  <a:lnTo>
                    <a:pt x="27" y="73"/>
                  </a:lnTo>
                  <a:lnTo>
                    <a:pt x="29" y="73"/>
                  </a:lnTo>
                  <a:lnTo>
                    <a:pt x="55" y="50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0" name="Freeform 95"/>
            <p:cNvSpPr>
              <a:spLocks/>
            </p:cNvSpPr>
            <p:nvPr/>
          </p:nvSpPr>
          <p:spPr bwMode="auto">
            <a:xfrm>
              <a:off x="3170" y="624"/>
              <a:ext cx="603" cy="521"/>
            </a:xfrm>
            <a:custGeom>
              <a:avLst/>
              <a:gdLst>
                <a:gd name="T0" fmla="*/ 36 w 1592"/>
                <a:gd name="T1" fmla="*/ 532 h 1377"/>
                <a:gd name="T2" fmla="*/ 9 w 1592"/>
                <a:gd name="T3" fmla="*/ 490 h 1377"/>
                <a:gd name="T4" fmla="*/ 1 w 1592"/>
                <a:gd name="T5" fmla="*/ 461 h 1377"/>
                <a:gd name="T6" fmla="*/ 1 w 1592"/>
                <a:gd name="T7" fmla="*/ 429 h 1377"/>
                <a:gd name="T8" fmla="*/ 13 w 1592"/>
                <a:gd name="T9" fmla="*/ 396 h 1377"/>
                <a:gd name="T10" fmla="*/ 41 w 1592"/>
                <a:gd name="T11" fmla="*/ 362 h 1377"/>
                <a:gd name="T12" fmla="*/ 95 w 1592"/>
                <a:gd name="T13" fmla="*/ 320 h 1377"/>
                <a:gd name="T14" fmla="*/ 181 w 1592"/>
                <a:gd name="T15" fmla="*/ 267 h 1377"/>
                <a:gd name="T16" fmla="*/ 284 w 1592"/>
                <a:gd name="T17" fmla="*/ 208 h 1377"/>
                <a:gd name="T18" fmla="*/ 394 w 1592"/>
                <a:gd name="T19" fmla="*/ 148 h 1377"/>
                <a:gd name="T20" fmla="*/ 500 w 1592"/>
                <a:gd name="T21" fmla="*/ 91 h 1377"/>
                <a:gd name="T22" fmla="*/ 590 w 1592"/>
                <a:gd name="T23" fmla="*/ 45 h 1377"/>
                <a:gd name="T24" fmla="*/ 652 w 1592"/>
                <a:gd name="T25" fmla="*/ 14 h 1377"/>
                <a:gd name="T26" fmla="*/ 682 w 1592"/>
                <a:gd name="T27" fmla="*/ 2 h 1377"/>
                <a:gd name="T28" fmla="*/ 712 w 1592"/>
                <a:gd name="T29" fmla="*/ 0 h 1377"/>
                <a:gd name="T30" fmla="*/ 744 w 1592"/>
                <a:gd name="T31" fmla="*/ 2 h 1377"/>
                <a:gd name="T32" fmla="*/ 781 w 1592"/>
                <a:gd name="T33" fmla="*/ 7 h 1377"/>
                <a:gd name="T34" fmla="*/ 822 w 1592"/>
                <a:gd name="T35" fmla="*/ 19 h 1377"/>
                <a:gd name="T36" fmla="*/ 863 w 1592"/>
                <a:gd name="T37" fmla="*/ 37 h 1377"/>
                <a:gd name="T38" fmla="*/ 902 w 1592"/>
                <a:gd name="T39" fmla="*/ 64 h 1377"/>
                <a:gd name="T40" fmla="*/ 944 w 1592"/>
                <a:gd name="T41" fmla="*/ 109 h 1377"/>
                <a:gd name="T42" fmla="*/ 1018 w 1592"/>
                <a:gd name="T43" fmla="*/ 197 h 1377"/>
                <a:gd name="T44" fmla="*/ 1119 w 1592"/>
                <a:gd name="T45" fmla="*/ 321 h 1377"/>
                <a:gd name="T46" fmla="*/ 1233 w 1592"/>
                <a:gd name="T47" fmla="*/ 466 h 1377"/>
                <a:gd name="T48" fmla="*/ 1351 w 1592"/>
                <a:gd name="T49" fmla="*/ 614 h 1377"/>
                <a:gd name="T50" fmla="*/ 1456 w 1592"/>
                <a:gd name="T51" fmla="*/ 748 h 1377"/>
                <a:gd name="T52" fmla="*/ 1538 w 1592"/>
                <a:gd name="T53" fmla="*/ 854 h 1377"/>
                <a:gd name="T54" fmla="*/ 1586 w 1592"/>
                <a:gd name="T55" fmla="*/ 915 h 1377"/>
                <a:gd name="T56" fmla="*/ 894 w 1592"/>
                <a:gd name="T57" fmla="*/ 138 h 1377"/>
                <a:gd name="T58" fmla="*/ 865 w 1592"/>
                <a:gd name="T59" fmla="*/ 106 h 1377"/>
                <a:gd name="T60" fmla="*/ 826 w 1592"/>
                <a:gd name="T61" fmla="*/ 76 h 1377"/>
                <a:gd name="T62" fmla="*/ 793 w 1592"/>
                <a:gd name="T63" fmla="*/ 60 h 1377"/>
                <a:gd name="T64" fmla="*/ 756 w 1592"/>
                <a:gd name="T65" fmla="*/ 51 h 1377"/>
                <a:gd name="T66" fmla="*/ 715 w 1592"/>
                <a:gd name="T67" fmla="*/ 52 h 1377"/>
                <a:gd name="T68" fmla="*/ 667 w 1592"/>
                <a:gd name="T69" fmla="*/ 65 h 1377"/>
                <a:gd name="T70" fmla="*/ 596 w 1592"/>
                <a:gd name="T71" fmla="*/ 97 h 1377"/>
                <a:gd name="T72" fmla="*/ 508 w 1592"/>
                <a:gd name="T73" fmla="*/ 139 h 1377"/>
                <a:gd name="T74" fmla="*/ 412 w 1592"/>
                <a:gd name="T75" fmla="*/ 188 h 1377"/>
                <a:gd name="T76" fmla="*/ 317 w 1592"/>
                <a:gd name="T77" fmla="*/ 238 h 1377"/>
                <a:gd name="T78" fmla="*/ 231 w 1592"/>
                <a:gd name="T79" fmla="*/ 284 h 1377"/>
                <a:gd name="T80" fmla="*/ 165 w 1592"/>
                <a:gd name="T81" fmla="*/ 320 h 1377"/>
                <a:gd name="T82" fmla="*/ 128 w 1592"/>
                <a:gd name="T83" fmla="*/ 341 h 1377"/>
                <a:gd name="T84" fmla="*/ 102 w 1592"/>
                <a:gd name="T85" fmla="*/ 354 h 1377"/>
                <a:gd name="T86" fmla="*/ 61 w 1592"/>
                <a:gd name="T87" fmla="*/ 387 h 1377"/>
                <a:gd name="T88" fmla="*/ 41 w 1592"/>
                <a:gd name="T89" fmla="*/ 419 h 1377"/>
                <a:gd name="T90" fmla="*/ 36 w 1592"/>
                <a:gd name="T91" fmla="*/ 452 h 1377"/>
                <a:gd name="T92" fmla="*/ 45 w 1592"/>
                <a:gd name="T93" fmla="*/ 491 h 1377"/>
                <a:gd name="T94" fmla="*/ 74 w 1592"/>
                <a:gd name="T95" fmla="*/ 539 h 1377"/>
                <a:gd name="T96" fmla="*/ 133 w 1592"/>
                <a:gd name="T97" fmla="*/ 623 h 1377"/>
                <a:gd name="T98" fmla="*/ 222 w 1592"/>
                <a:gd name="T99" fmla="*/ 745 h 1377"/>
                <a:gd name="T100" fmla="*/ 326 w 1592"/>
                <a:gd name="T101" fmla="*/ 887 h 1377"/>
                <a:gd name="T102" fmla="*/ 435 w 1592"/>
                <a:gd name="T103" fmla="*/ 1035 h 1377"/>
                <a:gd name="T104" fmla="*/ 538 w 1592"/>
                <a:gd name="T105" fmla="*/ 1173 h 1377"/>
                <a:gd name="T106" fmla="*/ 621 w 1592"/>
                <a:gd name="T107" fmla="*/ 1285 h 1377"/>
                <a:gd name="T108" fmla="*/ 675 w 1592"/>
                <a:gd name="T109" fmla="*/ 1358 h 1377"/>
                <a:gd name="T110" fmla="*/ 616 w 1592"/>
                <a:gd name="T111" fmla="*/ 1371 h 1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92"/>
                <a:gd name="T169" fmla="*/ 0 h 1377"/>
                <a:gd name="T170" fmla="*/ 1592 w 1592"/>
                <a:gd name="T171" fmla="*/ 1377 h 1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92" h="1377">
                  <a:moveTo>
                    <a:pt x="616" y="1371"/>
                  </a:moveTo>
                  <a:lnTo>
                    <a:pt x="50" y="549"/>
                  </a:lnTo>
                  <a:lnTo>
                    <a:pt x="49" y="548"/>
                  </a:lnTo>
                  <a:lnTo>
                    <a:pt x="45" y="544"/>
                  </a:lnTo>
                  <a:lnTo>
                    <a:pt x="43" y="541"/>
                  </a:lnTo>
                  <a:lnTo>
                    <a:pt x="41" y="539"/>
                  </a:lnTo>
                  <a:lnTo>
                    <a:pt x="37" y="536"/>
                  </a:lnTo>
                  <a:lnTo>
                    <a:pt x="36" y="532"/>
                  </a:lnTo>
                  <a:lnTo>
                    <a:pt x="32" y="528"/>
                  </a:lnTo>
                  <a:lnTo>
                    <a:pt x="28" y="524"/>
                  </a:lnTo>
                  <a:lnTo>
                    <a:pt x="25" y="518"/>
                  </a:lnTo>
                  <a:lnTo>
                    <a:pt x="21" y="514"/>
                  </a:lnTo>
                  <a:lnTo>
                    <a:pt x="18" y="507"/>
                  </a:lnTo>
                  <a:lnTo>
                    <a:pt x="14" y="502"/>
                  </a:lnTo>
                  <a:lnTo>
                    <a:pt x="12" y="495"/>
                  </a:lnTo>
                  <a:lnTo>
                    <a:pt x="9" y="490"/>
                  </a:lnTo>
                  <a:lnTo>
                    <a:pt x="8" y="486"/>
                  </a:lnTo>
                  <a:lnTo>
                    <a:pt x="7" y="482"/>
                  </a:lnTo>
                  <a:lnTo>
                    <a:pt x="5" y="479"/>
                  </a:lnTo>
                  <a:lnTo>
                    <a:pt x="4" y="475"/>
                  </a:lnTo>
                  <a:lnTo>
                    <a:pt x="3" y="471"/>
                  </a:lnTo>
                  <a:lnTo>
                    <a:pt x="3" y="469"/>
                  </a:lnTo>
                  <a:lnTo>
                    <a:pt x="1" y="465"/>
                  </a:lnTo>
                  <a:lnTo>
                    <a:pt x="1" y="461"/>
                  </a:lnTo>
                  <a:lnTo>
                    <a:pt x="0" y="457"/>
                  </a:lnTo>
                  <a:lnTo>
                    <a:pt x="0" y="453"/>
                  </a:lnTo>
                  <a:lnTo>
                    <a:pt x="0" y="449"/>
                  </a:lnTo>
                  <a:lnTo>
                    <a:pt x="0" y="445"/>
                  </a:lnTo>
                  <a:lnTo>
                    <a:pt x="0" y="441"/>
                  </a:lnTo>
                  <a:lnTo>
                    <a:pt x="0" y="437"/>
                  </a:lnTo>
                  <a:lnTo>
                    <a:pt x="0" y="433"/>
                  </a:lnTo>
                  <a:lnTo>
                    <a:pt x="1" y="429"/>
                  </a:lnTo>
                  <a:lnTo>
                    <a:pt x="1" y="424"/>
                  </a:lnTo>
                  <a:lnTo>
                    <a:pt x="3" y="421"/>
                  </a:lnTo>
                  <a:lnTo>
                    <a:pt x="4" y="416"/>
                  </a:lnTo>
                  <a:lnTo>
                    <a:pt x="5" y="412"/>
                  </a:lnTo>
                  <a:lnTo>
                    <a:pt x="7" y="408"/>
                  </a:lnTo>
                  <a:lnTo>
                    <a:pt x="9" y="404"/>
                  </a:lnTo>
                  <a:lnTo>
                    <a:pt x="10" y="399"/>
                  </a:lnTo>
                  <a:lnTo>
                    <a:pt x="13" y="396"/>
                  </a:lnTo>
                  <a:lnTo>
                    <a:pt x="14" y="391"/>
                  </a:lnTo>
                  <a:lnTo>
                    <a:pt x="18" y="387"/>
                  </a:lnTo>
                  <a:lnTo>
                    <a:pt x="21" y="383"/>
                  </a:lnTo>
                  <a:lnTo>
                    <a:pt x="25" y="379"/>
                  </a:lnTo>
                  <a:lnTo>
                    <a:pt x="28" y="374"/>
                  </a:lnTo>
                  <a:lnTo>
                    <a:pt x="32" y="371"/>
                  </a:lnTo>
                  <a:lnTo>
                    <a:pt x="36" y="366"/>
                  </a:lnTo>
                  <a:lnTo>
                    <a:pt x="41" y="362"/>
                  </a:lnTo>
                  <a:lnTo>
                    <a:pt x="45" y="358"/>
                  </a:lnTo>
                  <a:lnTo>
                    <a:pt x="50" y="353"/>
                  </a:lnTo>
                  <a:lnTo>
                    <a:pt x="57" y="347"/>
                  </a:lnTo>
                  <a:lnTo>
                    <a:pt x="63" y="343"/>
                  </a:lnTo>
                  <a:lnTo>
                    <a:pt x="70" y="337"/>
                  </a:lnTo>
                  <a:lnTo>
                    <a:pt x="78" y="332"/>
                  </a:lnTo>
                  <a:lnTo>
                    <a:pt x="86" y="325"/>
                  </a:lnTo>
                  <a:lnTo>
                    <a:pt x="95" y="320"/>
                  </a:lnTo>
                  <a:lnTo>
                    <a:pt x="104" y="313"/>
                  </a:lnTo>
                  <a:lnTo>
                    <a:pt x="113" y="306"/>
                  </a:lnTo>
                  <a:lnTo>
                    <a:pt x="124" y="300"/>
                  </a:lnTo>
                  <a:lnTo>
                    <a:pt x="134" y="295"/>
                  </a:lnTo>
                  <a:lnTo>
                    <a:pt x="145" y="288"/>
                  </a:lnTo>
                  <a:lnTo>
                    <a:pt x="157" y="281"/>
                  </a:lnTo>
                  <a:lnTo>
                    <a:pt x="167" y="274"/>
                  </a:lnTo>
                  <a:lnTo>
                    <a:pt x="181" y="267"/>
                  </a:lnTo>
                  <a:lnTo>
                    <a:pt x="193" y="259"/>
                  </a:lnTo>
                  <a:lnTo>
                    <a:pt x="204" y="252"/>
                  </a:lnTo>
                  <a:lnTo>
                    <a:pt x="218" y="244"/>
                  </a:lnTo>
                  <a:lnTo>
                    <a:pt x="231" y="238"/>
                  </a:lnTo>
                  <a:lnTo>
                    <a:pt x="243" y="230"/>
                  </a:lnTo>
                  <a:lnTo>
                    <a:pt x="257" y="222"/>
                  </a:lnTo>
                  <a:lnTo>
                    <a:pt x="270" y="214"/>
                  </a:lnTo>
                  <a:lnTo>
                    <a:pt x="284" y="208"/>
                  </a:lnTo>
                  <a:lnTo>
                    <a:pt x="297" y="200"/>
                  </a:lnTo>
                  <a:lnTo>
                    <a:pt x="310" y="192"/>
                  </a:lnTo>
                  <a:lnTo>
                    <a:pt x="324" y="185"/>
                  </a:lnTo>
                  <a:lnTo>
                    <a:pt x="338" y="177"/>
                  </a:lnTo>
                  <a:lnTo>
                    <a:pt x="352" y="169"/>
                  </a:lnTo>
                  <a:lnTo>
                    <a:pt x="367" y="163"/>
                  </a:lnTo>
                  <a:lnTo>
                    <a:pt x="380" y="155"/>
                  </a:lnTo>
                  <a:lnTo>
                    <a:pt x="394" y="148"/>
                  </a:lnTo>
                  <a:lnTo>
                    <a:pt x="408" y="140"/>
                  </a:lnTo>
                  <a:lnTo>
                    <a:pt x="421" y="132"/>
                  </a:lnTo>
                  <a:lnTo>
                    <a:pt x="434" y="126"/>
                  </a:lnTo>
                  <a:lnTo>
                    <a:pt x="448" y="119"/>
                  </a:lnTo>
                  <a:lnTo>
                    <a:pt x="460" y="111"/>
                  </a:lnTo>
                  <a:lnTo>
                    <a:pt x="474" y="105"/>
                  </a:lnTo>
                  <a:lnTo>
                    <a:pt x="487" y="98"/>
                  </a:lnTo>
                  <a:lnTo>
                    <a:pt x="500" y="91"/>
                  </a:lnTo>
                  <a:lnTo>
                    <a:pt x="512" y="85"/>
                  </a:lnTo>
                  <a:lnTo>
                    <a:pt x="524" y="78"/>
                  </a:lnTo>
                  <a:lnTo>
                    <a:pt x="536" y="72"/>
                  </a:lnTo>
                  <a:lnTo>
                    <a:pt x="547" y="66"/>
                  </a:lnTo>
                  <a:lnTo>
                    <a:pt x="558" y="61"/>
                  </a:lnTo>
                  <a:lnTo>
                    <a:pt x="569" y="56"/>
                  </a:lnTo>
                  <a:lnTo>
                    <a:pt x="579" y="51"/>
                  </a:lnTo>
                  <a:lnTo>
                    <a:pt x="590" y="45"/>
                  </a:lnTo>
                  <a:lnTo>
                    <a:pt x="599" y="40"/>
                  </a:lnTo>
                  <a:lnTo>
                    <a:pt x="608" y="36"/>
                  </a:lnTo>
                  <a:lnTo>
                    <a:pt x="616" y="32"/>
                  </a:lnTo>
                  <a:lnTo>
                    <a:pt x="624" y="28"/>
                  </a:lnTo>
                  <a:lnTo>
                    <a:pt x="632" y="24"/>
                  </a:lnTo>
                  <a:lnTo>
                    <a:pt x="638" y="20"/>
                  </a:lnTo>
                  <a:lnTo>
                    <a:pt x="645" y="16"/>
                  </a:lnTo>
                  <a:lnTo>
                    <a:pt x="652" y="14"/>
                  </a:lnTo>
                  <a:lnTo>
                    <a:pt x="657" y="11"/>
                  </a:lnTo>
                  <a:lnTo>
                    <a:pt x="661" y="8"/>
                  </a:lnTo>
                  <a:lnTo>
                    <a:pt x="665" y="7"/>
                  </a:lnTo>
                  <a:lnTo>
                    <a:pt x="669" y="6"/>
                  </a:lnTo>
                  <a:lnTo>
                    <a:pt x="674" y="3"/>
                  </a:lnTo>
                  <a:lnTo>
                    <a:pt x="675" y="3"/>
                  </a:lnTo>
                  <a:lnTo>
                    <a:pt x="677" y="2"/>
                  </a:lnTo>
                  <a:lnTo>
                    <a:pt x="682" y="2"/>
                  </a:lnTo>
                  <a:lnTo>
                    <a:pt x="685" y="2"/>
                  </a:lnTo>
                  <a:lnTo>
                    <a:pt x="689" y="2"/>
                  </a:lnTo>
                  <a:lnTo>
                    <a:pt x="694" y="2"/>
                  </a:lnTo>
                  <a:lnTo>
                    <a:pt x="700" y="2"/>
                  </a:lnTo>
                  <a:lnTo>
                    <a:pt x="702" y="0"/>
                  </a:lnTo>
                  <a:lnTo>
                    <a:pt x="706" y="0"/>
                  </a:lnTo>
                  <a:lnTo>
                    <a:pt x="708" y="0"/>
                  </a:lnTo>
                  <a:lnTo>
                    <a:pt x="712" y="0"/>
                  </a:lnTo>
                  <a:lnTo>
                    <a:pt x="716" y="0"/>
                  </a:lnTo>
                  <a:lnTo>
                    <a:pt x="719" y="0"/>
                  </a:lnTo>
                  <a:lnTo>
                    <a:pt x="723" y="0"/>
                  </a:lnTo>
                  <a:lnTo>
                    <a:pt x="727" y="2"/>
                  </a:lnTo>
                  <a:lnTo>
                    <a:pt x="731" y="2"/>
                  </a:lnTo>
                  <a:lnTo>
                    <a:pt x="735" y="2"/>
                  </a:lnTo>
                  <a:lnTo>
                    <a:pt x="739" y="2"/>
                  </a:lnTo>
                  <a:lnTo>
                    <a:pt x="744" y="2"/>
                  </a:lnTo>
                  <a:lnTo>
                    <a:pt x="748" y="2"/>
                  </a:lnTo>
                  <a:lnTo>
                    <a:pt x="753" y="3"/>
                  </a:lnTo>
                  <a:lnTo>
                    <a:pt x="757" y="3"/>
                  </a:lnTo>
                  <a:lnTo>
                    <a:pt x="762" y="4"/>
                  </a:lnTo>
                  <a:lnTo>
                    <a:pt x="766" y="4"/>
                  </a:lnTo>
                  <a:lnTo>
                    <a:pt x="772" y="6"/>
                  </a:lnTo>
                  <a:lnTo>
                    <a:pt x="776" y="7"/>
                  </a:lnTo>
                  <a:lnTo>
                    <a:pt x="781" y="7"/>
                  </a:lnTo>
                  <a:lnTo>
                    <a:pt x="786" y="8"/>
                  </a:lnTo>
                  <a:lnTo>
                    <a:pt x="791" y="10"/>
                  </a:lnTo>
                  <a:lnTo>
                    <a:pt x="795" y="11"/>
                  </a:lnTo>
                  <a:lnTo>
                    <a:pt x="801" y="12"/>
                  </a:lnTo>
                  <a:lnTo>
                    <a:pt x="806" y="14"/>
                  </a:lnTo>
                  <a:lnTo>
                    <a:pt x="811" y="15"/>
                  </a:lnTo>
                  <a:lnTo>
                    <a:pt x="817" y="18"/>
                  </a:lnTo>
                  <a:lnTo>
                    <a:pt x="822" y="19"/>
                  </a:lnTo>
                  <a:lnTo>
                    <a:pt x="827" y="20"/>
                  </a:lnTo>
                  <a:lnTo>
                    <a:pt x="832" y="23"/>
                  </a:lnTo>
                  <a:lnTo>
                    <a:pt x="838" y="25"/>
                  </a:lnTo>
                  <a:lnTo>
                    <a:pt x="843" y="27"/>
                  </a:lnTo>
                  <a:lnTo>
                    <a:pt x="848" y="29"/>
                  </a:lnTo>
                  <a:lnTo>
                    <a:pt x="853" y="32"/>
                  </a:lnTo>
                  <a:lnTo>
                    <a:pt x="857" y="33"/>
                  </a:lnTo>
                  <a:lnTo>
                    <a:pt x="863" y="37"/>
                  </a:lnTo>
                  <a:lnTo>
                    <a:pt x="868" y="40"/>
                  </a:lnTo>
                  <a:lnTo>
                    <a:pt x="873" y="43"/>
                  </a:lnTo>
                  <a:lnTo>
                    <a:pt x="879" y="47"/>
                  </a:lnTo>
                  <a:lnTo>
                    <a:pt x="884" y="51"/>
                  </a:lnTo>
                  <a:lnTo>
                    <a:pt x="888" y="53"/>
                  </a:lnTo>
                  <a:lnTo>
                    <a:pt x="893" y="57"/>
                  </a:lnTo>
                  <a:lnTo>
                    <a:pt x="898" y="60"/>
                  </a:lnTo>
                  <a:lnTo>
                    <a:pt x="902" y="64"/>
                  </a:lnTo>
                  <a:lnTo>
                    <a:pt x="908" y="69"/>
                  </a:lnTo>
                  <a:lnTo>
                    <a:pt x="911" y="73"/>
                  </a:lnTo>
                  <a:lnTo>
                    <a:pt x="917" y="77"/>
                  </a:lnTo>
                  <a:lnTo>
                    <a:pt x="922" y="82"/>
                  </a:lnTo>
                  <a:lnTo>
                    <a:pt x="926" y="87"/>
                  </a:lnTo>
                  <a:lnTo>
                    <a:pt x="933" y="94"/>
                  </a:lnTo>
                  <a:lnTo>
                    <a:pt x="938" y="101"/>
                  </a:lnTo>
                  <a:lnTo>
                    <a:pt x="944" y="109"/>
                  </a:lnTo>
                  <a:lnTo>
                    <a:pt x="952" y="116"/>
                  </a:lnTo>
                  <a:lnTo>
                    <a:pt x="960" y="126"/>
                  </a:lnTo>
                  <a:lnTo>
                    <a:pt x="968" y="136"/>
                  </a:lnTo>
                  <a:lnTo>
                    <a:pt x="977" y="147"/>
                  </a:lnTo>
                  <a:lnTo>
                    <a:pt x="987" y="157"/>
                  </a:lnTo>
                  <a:lnTo>
                    <a:pt x="997" y="171"/>
                  </a:lnTo>
                  <a:lnTo>
                    <a:pt x="1008" y="182"/>
                  </a:lnTo>
                  <a:lnTo>
                    <a:pt x="1018" y="197"/>
                  </a:lnTo>
                  <a:lnTo>
                    <a:pt x="1029" y="211"/>
                  </a:lnTo>
                  <a:lnTo>
                    <a:pt x="1042" y="226"/>
                  </a:lnTo>
                  <a:lnTo>
                    <a:pt x="1054" y="241"/>
                  </a:lnTo>
                  <a:lnTo>
                    <a:pt x="1067" y="256"/>
                  </a:lnTo>
                  <a:lnTo>
                    <a:pt x="1079" y="272"/>
                  </a:lnTo>
                  <a:lnTo>
                    <a:pt x="1092" y="288"/>
                  </a:lnTo>
                  <a:lnTo>
                    <a:pt x="1105" y="304"/>
                  </a:lnTo>
                  <a:lnTo>
                    <a:pt x="1119" y="321"/>
                  </a:lnTo>
                  <a:lnTo>
                    <a:pt x="1132" y="338"/>
                  </a:lnTo>
                  <a:lnTo>
                    <a:pt x="1146" y="355"/>
                  </a:lnTo>
                  <a:lnTo>
                    <a:pt x="1161" y="374"/>
                  </a:lnTo>
                  <a:lnTo>
                    <a:pt x="1175" y="392"/>
                  </a:lnTo>
                  <a:lnTo>
                    <a:pt x="1190" y="411"/>
                  </a:lnTo>
                  <a:lnTo>
                    <a:pt x="1204" y="429"/>
                  </a:lnTo>
                  <a:lnTo>
                    <a:pt x="1219" y="446"/>
                  </a:lnTo>
                  <a:lnTo>
                    <a:pt x="1233" y="466"/>
                  </a:lnTo>
                  <a:lnTo>
                    <a:pt x="1248" y="485"/>
                  </a:lnTo>
                  <a:lnTo>
                    <a:pt x="1264" y="503"/>
                  </a:lnTo>
                  <a:lnTo>
                    <a:pt x="1278" y="522"/>
                  </a:lnTo>
                  <a:lnTo>
                    <a:pt x="1293" y="541"/>
                  </a:lnTo>
                  <a:lnTo>
                    <a:pt x="1307" y="558"/>
                  </a:lnTo>
                  <a:lnTo>
                    <a:pt x="1322" y="577"/>
                  </a:lnTo>
                  <a:lnTo>
                    <a:pt x="1336" y="595"/>
                  </a:lnTo>
                  <a:lnTo>
                    <a:pt x="1351" y="614"/>
                  </a:lnTo>
                  <a:lnTo>
                    <a:pt x="1364" y="631"/>
                  </a:lnTo>
                  <a:lnTo>
                    <a:pt x="1377" y="648"/>
                  </a:lnTo>
                  <a:lnTo>
                    <a:pt x="1392" y="667"/>
                  </a:lnTo>
                  <a:lnTo>
                    <a:pt x="1405" y="684"/>
                  </a:lnTo>
                  <a:lnTo>
                    <a:pt x="1418" y="700"/>
                  </a:lnTo>
                  <a:lnTo>
                    <a:pt x="1431" y="717"/>
                  </a:lnTo>
                  <a:lnTo>
                    <a:pt x="1443" y="733"/>
                  </a:lnTo>
                  <a:lnTo>
                    <a:pt x="1456" y="748"/>
                  </a:lnTo>
                  <a:lnTo>
                    <a:pt x="1467" y="763"/>
                  </a:lnTo>
                  <a:lnTo>
                    <a:pt x="1479" y="779"/>
                  </a:lnTo>
                  <a:lnTo>
                    <a:pt x="1489" y="792"/>
                  </a:lnTo>
                  <a:lnTo>
                    <a:pt x="1501" y="807"/>
                  </a:lnTo>
                  <a:lnTo>
                    <a:pt x="1510" y="818"/>
                  </a:lnTo>
                  <a:lnTo>
                    <a:pt x="1521" y="830"/>
                  </a:lnTo>
                  <a:lnTo>
                    <a:pt x="1530" y="842"/>
                  </a:lnTo>
                  <a:lnTo>
                    <a:pt x="1538" y="854"/>
                  </a:lnTo>
                  <a:lnTo>
                    <a:pt x="1546" y="865"/>
                  </a:lnTo>
                  <a:lnTo>
                    <a:pt x="1554" y="874"/>
                  </a:lnTo>
                  <a:lnTo>
                    <a:pt x="1561" y="883"/>
                  </a:lnTo>
                  <a:lnTo>
                    <a:pt x="1567" y="891"/>
                  </a:lnTo>
                  <a:lnTo>
                    <a:pt x="1572" y="898"/>
                  </a:lnTo>
                  <a:lnTo>
                    <a:pt x="1578" y="904"/>
                  </a:lnTo>
                  <a:lnTo>
                    <a:pt x="1582" y="909"/>
                  </a:lnTo>
                  <a:lnTo>
                    <a:pt x="1586" y="915"/>
                  </a:lnTo>
                  <a:lnTo>
                    <a:pt x="1588" y="919"/>
                  </a:lnTo>
                  <a:lnTo>
                    <a:pt x="1591" y="921"/>
                  </a:lnTo>
                  <a:lnTo>
                    <a:pt x="1592" y="923"/>
                  </a:lnTo>
                  <a:lnTo>
                    <a:pt x="1592" y="924"/>
                  </a:lnTo>
                  <a:lnTo>
                    <a:pt x="1547" y="920"/>
                  </a:lnTo>
                  <a:lnTo>
                    <a:pt x="898" y="143"/>
                  </a:lnTo>
                  <a:lnTo>
                    <a:pt x="898" y="140"/>
                  </a:lnTo>
                  <a:lnTo>
                    <a:pt x="894" y="138"/>
                  </a:lnTo>
                  <a:lnTo>
                    <a:pt x="892" y="134"/>
                  </a:lnTo>
                  <a:lnTo>
                    <a:pt x="890" y="131"/>
                  </a:lnTo>
                  <a:lnTo>
                    <a:pt x="886" y="127"/>
                  </a:lnTo>
                  <a:lnTo>
                    <a:pt x="884" y="124"/>
                  </a:lnTo>
                  <a:lnTo>
                    <a:pt x="879" y="119"/>
                  </a:lnTo>
                  <a:lnTo>
                    <a:pt x="875" y="115"/>
                  </a:lnTo>
                  <a:lnTo>
                    <a:pt x="869" y="110"/>
                  </a:lnTo>
                  <a:lnTo>
                    <a:pt x="865" y="106"/>
                  </a:lnTo>
                  <a:lnTo>
                    <a:pt x="859" y="101"/>
                  </a:lnTo>
                  <a:lnTo>
                    <a:pt x="853" y="95"/>
                  </a:lnTo>
                  <a:lnTo>
                    <a:pt x="847" y="90"/>
                  </a:lnTo>
                  <a:lnTo>
                    <a:pt x="842" y="86"/>
                  </a:lnTo>
                  <a:lnTo>
                    <a:pt x="836" y="84"/>
                  </a:lnTo>
                  <a:lnTo>
                    <a:pt x="834" y="81"/>
                  </a:lnTo>
                  <a:lnTo>
                    <a:pt x="830" y="78"/>
                  </a:lnTo>
                  <a:lnTo>
                    <a:pt x="826" y="76"/>
                  </a:lnTo>
                  <a:lnTo>
                    <a:pt x="822" y="74"/>
                  </a:lnTo>
                  <a:lnTo>
                    <a:pt x="818" y="72"/>
                  </a:lnTo>
                  <a:lnTo>
                    <a:pt x="814" y="69"/>
                  </a:lnTo>
                  <a:lnTo>
                    <a:pt x="811" y="68"/>
                  </a:lnTo>
                  <a:lnTo>
                    <a:pt x="806" y="65"/>
                  </a:lnTo>
                  <a:lnTo>
                    <a:pt x="802" y="64"/>
                  </a:lnTo>
                  <a:lnTo>
                    <a:pt x="798" y="62"/>
                  </a:lnTo>
                  <a:lnTo>
                    <a:pt x="793" y="60"/>
                  </a:lnTo>
                  <a:lnTo>
                    <a:pt x="789" y="58"/>
                  </a:lnTo>
                  <a:lnTo>
                    <a:pt x="785" y="57"/>
                  </a:lnTo>
                  <a:lnTo>
                    <a:pt x="780" y="56"/>
                  </a:lnTo>
                  <a:lnTo>
                    <a:pt x="776" y="54"/>
                  </a:lnTo>
                  <a:lnTo>
                    <a:pt x="770" y="53"/>
                  </a:lnTo>
                  <a:lnTo>
                    <a:pt x="766" y="52"/>
                  </a:lnTo>
                  <a:lnTo>
                    <a:pt x="761" y="51"/>
                  </a:lnTo>
                  <a:lnTo>
                    <a:pt x="756" y="51"/>
                  </a:lnTo>
                  <a:lnTo>
                    <a:pt x="751" y="51"/>
                  </a:lnTo>
                  <a:lnTo>
                    <a:pt x="747" y="51"/>
                  </a:lnTo>
                  <a:lnTo>
                    <a:pt x="741" y="51"/>
                  </a:lnTo>
                  <a:lnTo>
                    <a:pt x="737" y="51"/>
                  </a:lnTo>
                  <a:lnTo>
                    <a:pt x="732" y="51"/>
                  </a:lnTo>
                  <a:lnTo>
                    <a:pt x="725" y="51"/>
                  </a:lnTo>
                  <a:lnTo>
                    <a:pt x="720" y="51"/>
                  </a:lnTo>
                  <a:lnTo>
                    <a:pt x="715" y="52"/>
                  </a:lnTo>
                  <a:lnTo>
                    <a:pt x="710" y="52"/>
                  </a:lnTo>
                  <a:lnTo>
                    <a:pt x="704" y="53"/>
                  </a:lnTo>
                  <a:lnTo>
                    <a:pt x="699" y="56"/>
                  </a:lnTo>
                  <a:lnTo>
                    <a:pt x="694" y="57"/>
                  </a:lnTo>
                  <a:lnTo>
                    <a:pt x="687" y="58"/>
                  </a:lnTo>
                  <a:lnTo>
                    <a:pt x="682" y="60"/>
                  </a:lnTo>
                  <a:lnTo>
                    <a:pt x="674" y="62"/>
                  </a:lnTo>
                  <a:lnTo>
                    <a:pt x="667" y="65"/>
                  </a:lnTo>
                  <a:lnTo>
                    <a:pt x="660" y="69"/>
                  </a:lnTo>
                  <a:lnTo>
                    <a:pt x="652" y="72"/>
                  </a:lnTo>
                  <a:lnTo>
                    <a:pt x="644" y="76"/>
                  </a:lnTo>
                  <a:lnTo>
                    <a:pt x="634" y="80"/>
                  </a:lnTo>
                  <a:lnTo>
                    <a:pt x="625" y="84"/>
                  </a:lnTo>
                  <a:lnTo>
                    <a:pt x="616" y="87"/>
                  </a:lnTo>
                  <a:lnTo>
                    <a:pt x="605" y="91"/>
                  </a:lnTo>
                  <a:lnTo>
                    <a:pt x="596" y="97"/>
                  </a:lnTo>
                  <a:lnTo>
                    <a:pt x="586" y="101"/>
                  </a:lnTo>
                  <a:lnTo>
                    <a:pt x="575" y="106"/>
                  </a:lnTo>
                  <a:lnTo>
                    <a:pt x="565" y="113"/>
                  </a:lnTo>
                  <a:lnTo>
                    <a:pt x="554" y="118"/>
                  </a:lnTo>
                  <a:lnTo>
                    <a:pt x="542" y="123"/>
                  </a:lnTo>
                  <a:lnTo>
                    <a:pt x="530" y="128"/>
                  </a:lnTo>
                  <a:lnTo>
                    <a:pt x="520" y="134"/>
                  </a:lnTo>
                  <a:lnTo>
                    <a:pt x="508" y="139"/>
                  </a:lnTo>
                  <a:lnTo>
                    <a:pt x="496" y="144"/>
                  </a:lnTo>
                  <a:lnTo>
                    <a:pt x="484" y="151"/>
                  </a:lnTo>
                  <a:lnTo>
                    <a:pt x="472" y="157"/>
                  </a:lnTo>
                  <a:lnTo>
                    <a:pt x="460" y="164"/>
                  </a:lnTo>
                  <a:lnTo>
                    <a:pt x="448" y="169"/>
                  </a:lnTo>
                  <a:lnTo>
                    <a:pt x="437" y="176"/>
                  </a:lnTo>
                  <a:lnTo>
                    <a:pt x="423" y="182"/>
                  </a:lnTo>
                  <a:lnTo>
                    <a:pt x="412" y="188"/>
                  </a:lnTo>
                  <a:lnTo>
                    <a:pt x="400" y="194"/>
                  </a:lnTo>
                  <a:lnTo>
                    <a:pt x="388" y="201"/>
                  </a:lnTo>
                  <a:lnTo>
                    <a:pt x="375" y="208"/>
                  </a:lnTo>
                  <a:lnTo>
                    <a:pt x="364" y="214"/>
                  </a:lnTo>
                  <a:lnTo>
                    <a:pt x="351" y="219"/>
                  </a:lnTo>
                  <a:lnTo>
                    <a:pt x="339" y="226"/>
                  </a:lnTo>
                  <a:lnTo>
                    <a:pt x="327" y="231"/>
                  </a:lnTo>
                  <a:lnTo>
                    <a:pt x="317" y="238"/>
                  </a:lnTo>
                  <a:lnTo>
                    <a:pt x="305" y="244"/>
                  </a:lnTo>
                  <a:lnTo>
                    <a:pt x="293" y="250"/>
                  </a:lnTo>
                  <a:lnTo>
                    <a:pt x="282" y="256"/>
                  </a:lnTo>
                  <a:lnTo>
                    <a:pt x="272" y="263"/>
                  </a:lnTo>
                  <a:lnTo>
                    <a:pt x="261" y="268"/>
                  </a:lnTo>
                  <a:lnTo>
                    <a:pt x="251" y="274"/>
                  </a:lnTo>
                  <a:lnTo>
                    <a:pt x="240" y="279"/>
                  </a:lnTo>
                  <a:lnTo>
                    <a:pt x="231" y="284"/>
                  </a:lnTo>
                  <a:lnTo>
                    <a:pt x="222" y="288"/>
                  </a:lnTo>
                  <a:lnTo>
                    <a:pt x="212" y="293"/>
                  </a:lnTo>
                  <a:lnTo>
                    <a:pt x="203" y="299"/>
                  </a:lnTo>
                  <a:lnTo>
                    <a:pt x="195" y="304"/>
                  </a:lnTo>
                  <a:lnTo>
                    <a:pt x="186" y="308"/>
                  </a:lnTo>
                  <a:lnTo>
                    <a:pt x="179" y="312"/>
                  </a:lnTo>
                  <a:lnTo>
                    <a:pt x="171" y="316"/>
                  </a:lnTo>
                  <a:lnTo>
                    <a:pt x="165" y="320"/>
                  </a:lnTo>
                  <a:lnTo>
                    <a:pt x="158" y="322"/>
                  </a:lnTo>
                  <a:lnTo>
                    <a:pt x="153" y="326"/>
                  </a:lnTo>
                  <a:lnTo>
                    <a:pt x="146" y="329"/>
                  </a:lnTo>
                  <a:lnTo>
                    <a:pt x="142" y="332"/>
                  </a:lnTo>
                  <a:lnTo>
                    <a:pt x="137" y="334"/>
                  </a:lnTo>
                  <a:lnTo>
                    <a:pt x="133" y="337"/>
                  </a:lnTo>
                  <a:lnTo>
                    <a:pt x="129" y="338"/>
                  </a:lnTo>
                  <a:lnTo>
                    <a:pt x="128" y="341"/>
                  </a:lnTo>
                  <a:lnTo>
                    <a:pt x="124" y="342"/>
                  </a:lnTo>
                  <a:lnTo>
                    <a:pt x="123" y="343"/>
                  </a:lnTo>
                  <a:lnTo>
                    <a:pt x="121" y="343"/>
                  </a:lnTo>
                  <a:lnTo>
                    <a:pt x="117" y="346"/>
                  </a:lnTo>
                  <a:lnTo>
                    <a:pt x="113" y="346"/>
                  </a:lnTo>
                  <a:lnTo>
                    <a:pt x="109" y="349"/>
                  </a:lnTo>
                  <a:lnTo>
                    <a:pt x="105" y="350"/>
                  </a:lnTo>
                  <a:lnTo>
                    <a:pt x="102" y="354"/>
                  </a:lnTo>
                  <a:lnTo>
                    <a:pt x="96" y="355"/>
                  </a:lnTo>
                  <a:lnTo>
                    <a:pt x="91" y="359"/>
                  </a:lnTo>
                  <a:lnTo>
                    <a:pt x="86" y="362"/>
                  </a:lnTo>
                  <a:lnTo>
                    <a:pt x="80" y="367"/>
                  </a:lnTo>
                  <a:lnTo>
                    <a:pt x="75" y="370"/>
                  </a:lnTo>
                  <a:lnTo>
                    <a:pt x="70" y="375"/>
                  </a:lnTo>
                  <a:lnTo>
                    <a:pt x="65" y="380"/>
                  </a:lnTo>
                  <a:lnTo>
                    <a:pt x="61" y="387"/>
                  </a:lnTo>
                  <a:lnTo>
                    <a:pt x="55" y="392"/>
                  </a:lnTo>
                  <a:lnTo>
                    <a:pt x="51" y="398"/>
                  </a:lnTo>
                  <a:lnTo>
                    <a:pt x="49" y="400"/>
                  </a:lnTo>
                  <a:lnTo>
                    <a:pt x="47" y="404"/>
                  </a:lnTo>
                  <a:lnTo>
                    <a:pt x="45" y="408"/>
                  </a:lnTo>
                  <a:lnTo>
                    <a:pt x="43" y="412"/>
                  </a:lnTo>
                  <a:lnTo>
                    <a:pt x="42" y="415"/>
                  </a:lnTo>
                  <a:lnTo>
                    <a:pt x="41" y="419"/>
                  </a:lnTo>
                  <a:lnTo>
                    <a:pt x="40" y="423"/>
                  </a:lnTo>
                  <a:lnTo>
                    <a:pt x="38" y="427"/>
                  </a:lnTo>
                  <a:lnTo>
                    <a:pt x="37" y="431"/>
                  </a:lnTo>
                  <a:lnTo>
                    <a:pt x="37" y="434"/>
                  </a:lnTo>
                  <a:lnTo>
                    <a:pt x="37" y="438"/>
                  </a:lnTo>
                  <a:lnTo>
                    <a:pt x="37" y="442"/>
                  </a:lnTo>
                  <a:lnTo>
                    <a:pt x="36" y="446"/>
                  </a:lnTo>
                  <a:lnTo>
                    <a:pt x="36" y="452"/>
                  </a:lnTo>
                  <a:lnTo>
                    <a:pt x="36" y="456"/>
                  </a:lnTo>
                  <a:lnTo>
                    <a:pt x="37" y="461"/>
                  </a:lnTo>
                  <a:lnTo>
                    <a:pt x="37" y="465"/>
                  </a:lnTo>
                  <a:lnTo>
                    <a:pt x="38" y="470"/>
                  </a:lnTo>
                  <a:lnTo>
                    <a:pt x="40" y="475"/>
                  </a:lnTo>
                  <a:lnTo>
                    <a:pt x="41" y="481"/>
                  </a:lnTo>
                  <a:lnTo>
                    <a:pt x="43" y="486"/>
                  </a:lnTo>
                  <a:lnTo>
                    <a:pt x="45" y="491"/>
                  </a:lnTo>
                  <a:lnTo>
                    <a:pt x="47" y="496"/>
                  </a:lnTo>
                  <a:lnTo>
                    <a:pt x="50" y="502"/>
                  </a:lnTo>
                  <a:lnTo>
                    <a:pt x="53" y="507"/>
                  </a:lnTo>
                  <a:lnTo>
                    <a:pt x="55" y="514"/>
                  </a:lnTo>
                  <a:lnTo>
                    <a:pt x="59" y="519"/>
                  </a:lnTo>
                  <a:lnTo>
                    <a:pt x="65" y="526"/>
                  </a:lnTo>
                  <a:lnTo>
                    <a:pt x="67" y="532"/>
                  </a:lnTo>
                  <a:lnTo>
                    <a:pt x="74" y="539"/>
                  </a:lnTo>
                  <a:lnTo>
                    <a:pt x="79" y="547"/>
                  </a:lnTo>
                  <a:lnTo>
                    <a:pt x="86" y="556"/>
                  </a:lnTo>
                  <a:lnTo>
                    <a:pt x="91" y="565"/>
                  </a:lnTo>
                  <a:lnTo>
                    <a:pt x="99" y="576"/>
                  </a:lnTo>
                  <a:lnTo>
                    <a:pt x="107" y="586"/>
                  </a:lnTo>
                  <a:lnTo>
                    <a:pt x="116" y="598"/>
                  </a:lnTo>
                  <a:lnTo>
                    <a:pt x="124" y="611"/>
                  </a:lnTo>
                  <a:lnTo>
                    <a:pt x="133" y="623"/>
                  </a:lnTo>
                  <a:lnTo>
                    <a:pt x="142" y="636"/>
                  </a:lnTo>
                  <a:lnTo>
                    <a:pt x="153" y="651"/>
                  </a:lnTo>
                  <a:lnTo>
                    <a:pt x="164" y="665"/>
                  </a:lnTo>
                  <a:lnTo>
                    <a:pt x="174" y="681"/>
                  </a:lnTo>
                  <a:lnTo>
                    <a:pt x="186" y="697"/>
                  </a:lnTo>
                  <a:lnTo>
                    <a:pt x="198" y="713"/>
                  </a:lnTo>
                  <a:lnTo>
                    <a:pt x="210" y="729"/>
                  </a:lnTo>
                  <a:lnTo>
                    <a:pt x="222" y="745"/>
                  </a:lnTo>
                  <a:lnTo>
                    <a:pt x="233" y="762"/>
                  </a:lnTo>
                  <a:lnTo>
                    <a:pt x="247" y="779"/>
                  </a:lnTo>
                  <a:lnTo>
                    <a:pt x="260" y="797"/>
                  </a:lnTo>
                  <a:lnTo>
                    <a:pt x="273" y="814"/>
                  </a:lnTo>
                  <a:lnTo>
                    <a:pt x="286" y="833"/>
                  </a:lnTo>
                  <a:lnTo>
                    <a:pt x="299" y="851"/>
                  </a:lnTo>
                  <a:lnTo>
                    <a:pt x="313" y="869"/>
                  </a:lnTo>
                  <a:lnTo>
                    <a:pt x="326" y="887"/>
                  </a:lnTo>
                  <a:lnTo>
                    <a:pt x="339" y="906"/>
                  </a:lnTo>
                  <a:lnTo>
                    <a:pt x="353" y="924"/>
                  </a:lnTo>
                  <a:lnTo>
                    <a:pt x="368" y="942"/>
                  </a:lnTo>
                  <a:lnTo>
                    <a:pt x="381" y="961"/>
                  </a:lnTo>
                  <a:lnTo>
                    <a:pt x="394" y="979"/>
                  </a:lnTo>
                  <a:lnTo>
                    <a:pt x="409" y="999"/>
                  </a:lnTo>
                  <a:lnTo>
                    <a:pt x="422" y="1016"/>
                  </a:lnTo>
                  <a:lnTo>
                    <a:pt x="435" y="1035"/>
                  </a:lnTo>
                  <a:lnTo>
                    <a:pt x="448" y="1053"/>
                  </a:lnTo>
                  <a:lnTo>
                    <a:pt x="462" y="1072"/>
                  </a:lnTo>
                  <a:lnTo>
                    <a:pt x="475" y="1089"/>
                  </a:lnTo>
                  <a:lnTo>
                    <a:pt x="488" y="1106"/>
                  </a:lnTo>
                  <a:lnTo>
                    <a:pt x="501" y="1123"/>
                  </a:lnTo>
                  <a:lnTo>
                    <a:pt x="514" y="1140"/>
                  </a:lnTo>
                  <a:lnTo>
                    <a:pt x="526" y="1158"/>
                  </a:lnTo>
                  <a:lnTo>
                    <a:pt x="538" y="1173"/>
                  </a:lnTo>
                  <a:lnTo>
                    <a:pt x="549" y="1189"/>
                  </a:lnTo>
                  <a:lnTo>
                    <a:pt x="561" y="1204"/>
                  </a:lnTo>
                  <a:lnTo>
                    <a:pt x="571" y="1218"/>
                  </a:lnTo>
                  <a:lnTo>
                    <a:pt x="583" y="1233"/>
                  </a:lnTo>
                  <a:lnTo>
                    <a:pt x="594" y="1247"/>
                  </a:lnTo>
                  <a:lnTo>
                    <a:pt x="604" y="1262"/>
                  </a:lnTo>
                  <a:lnTo>
                    <a:pt x="613" y="1274"/>
                  </a:lnTo>
                  <a:lnTo>
                    <a:pt x="621" y="1285"/>
                  </a:lnTo>
                  <a:lnTo>
                    <a:pt x="631" y="1297"/>
                  </a:lnTo>
                  <a:lnTo>
                    <a:pt x="638" y="1309"/>
                  </a:lnTo>
                  <a:lnTo>
                    <a:pt x="646" y="1318"/>
                  </a:lnTo>
                  <a:lnTo>
                    <a:pt x="653" y="1328"/>
                  </a:lnTo>
                  <a:lnTo>
                    <a:pt x="660" y="1337"/>
                  </a:lnTo>
                  <a:lnTo>
                    <a:pt x="666" y="1345"/>
                  </a:lnTo>
                  <a:lnTo>
                    <a:pt x="670" y="1351"/>
                  </a:lnTo>
                  <a:lnTo>
                    <a:pt x="675" y="1358"/>
                  </a:lnTo>
                  <a:lnTo>
                    <a:pt x="679" y="1363"/>
                  </a:lnTo>
                  <a:lnTo>
                    <a:pt x="683" y="1369"/>
                  </a:lnTo>
                  <a:lnTo>
                    <a:pt x="686" y="1371"/>
                  </a:lnTo>
                  <a:lnTo>
                    <a:pt x="689" y="1374"/>
                  </a:lnTo>
                  <a:lnTo>
                    <a:pt x="689" y="1375"/>
                  </a:lnTo>
                  <a:lnTo>
                    <a:pt x="690" y="1377"/>
                  </a:lnTo>
                  <a:lnTo>
                    <a:pt x="616" y="1371"/>
                  </a:lnTo>
                  <a:close/>
                </a:path>
              </a:pathLst>
            </a:custGeom>
            <a:solidFill>
              <a:srgbClr val="75696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1" name="Freeform 96"/>
            <p:cNvSpPr>
              <a:spLocks/>
            </p:cNvSpPr>
            <p:nvPr/>
          </p:nvSpPr>
          <p:spPr bwMode="auto">
            <a:xfrm>
              <a:off x="3461" y="1178"/>
              <a:ext cx="140" cy="66"/>
            </a:xfrm>
            <a:custGeom>
              <a:avLst/>
              <a:gdLst>
                <a:gd name="T0" fmla="*/ 29 w 369"/>
                <a:gd name="T1" fmla="*/ 54 h 172"/>
                <a:gd name="T2" fmla="*/ 38 w 369"/>
                <a:gd name="T3" fmla="*/ 64 h 172"/>
                <a:gd name="T4" fmla="*/ 49 w 369"/>
                <a:gd name="T5" fmla="*/ 77 h 172"/>
                <a:gd name="T6" fmla="*/ 61 w 369"/>
                <a:gd name="T7" fmla="*/ 89 h 172"/>
                <a:gd name="T8" fmla="*/ 71 w 369"/>
                <a:gd name="T9" fmla="*/ 99 h 172"/>
                <a:gd name="T10" fmla="*/ 79 w 369"/>
                <a:gd name="T11" fmla="*/ 104 h 172"/>
                <a:gd name="T12" fmla="*/ 96 w 369"/>
                <a:gd name="T13" fmla="*/ 113 h 172"/>
                <a:gd name="T14" fmla="*/ 106 w 369"/>
                <a:gd name="T15" fmla="*/ 117 h 172"/>
                <a:gd name="T16" fmla="*/ 116 w 369"/>
                <a:gd name="T17" fmla="*/ 120 h 172"/>
                <a:gd name="T18" fmla="*/ 128 w 369"/>
                <a:gd name="T19" fmla="*/ 121 h 172"/>
                <a:gd name="T20" fmla="*/ 141 w 369"/>
                <a:gd name="T21" fmla="*/ 122 h 172"/>
                <a:gd name="T22" fmla="*/ 156 w 369"/>
                <a:gd name="T23" fmla="*/ 120 h 172"/>
                <a:gd name="T24" fmla="*/ 172 w 369"/>
                <a:gd name="T25" fmla="*/ 116 h 172"/>
                <a:gd name="T26" fmla="*/ 187 w 369"/>
                <a:gd name="T27" fmla="*/ 108 h 172"/>
                <a:gd name="T28" fmla="*/ 201 w 369"/>
                <a:gd name="T29" fmla="*/ 101 h 172"/>
                <a:gd name="T30" fmla="*/ 210 w 369"/>
                <a:gd name="T31" fmla="*/ 96 h 172"/>
                <a:gd name="T32" fmla="*/ 220 w 369"/>
                <a:gd name="T33" fmla="*/ 91 h 172"/>
                <a:gd name="T34" fmla="*/ 232 w 369"/>
                <a:gd name="T35" fmla="*/ 84 h 172"/>
                <a:gd name="T36" fmla="*/ 244 w 369"/>
                <a:gd name="T37" fmla="*/ 77 h 172"/>
                <a:gd name="T38" fmla="*/ 255 w 369"/>
                <a:gd name="T39" fmla="*/ 70 h 172"/>
                <a:gd name="T40" fmla="*/ 268 w 369"/>
                <a:gd name="T41" fmla="*/ 63 h 172"/>
                <a:gd name="T42" fmla="*/ 278 w 369"/>
                <a:gd name="T43" fmla="*/ 55 h 172"/>
                <a:gd name="T44" fmla="*/ 290 w 369"/>
                <a:gd name="T45" fmla="*/ 50 h 172"/>
                <a:gd name="T46" fmla="*/ 301 w 369"/>
                <a:gd name="T47" fmla="*/ 42 h 172"/>
                <a:gd name="T48" fmla="*/ 313 w 369"/>
                <a:gd name="T49" fmla="*/ 35 h 172"/>
                <a:gd name="T50" fmla="*/ 322 w 369"/>
                <a:gd name="T51" fmla="*/ 29 h 172"/>
                <a:gd name="T52" fmla="*/ 338 w 369"/>
                <a:gd name="T53" fmla="*/ 19 h 172"/>
                <a:gd name="T54" fmla="*/ 352 w 369"/>
                <a:gd name="T55" fmla="*/ 9 h 172"/>
                <a:gd name="T56" fmla="*/ 364 w 369"/>
                <a:gd name="T57" fmla="*/ 2 h 172"/>
                <a:gd name="T58" fmla="*/ 334 w 369"/>
                <a:gd name="T59" fmla="*/ 66 h 172"/>
                <a:gd name="T60" fmla="*/ 203 w 369"/>
                <a:gd name="T61" fmla="*/ 149 h 172"/>
                <a:gd name="T62" fmla="*/ 189 w 369"/>
                <a:gd name="T63" fmla="*/ 155 h 172"/>
                <a:gd name="T64" fmla="*/ 177 w 369"/>
                <a:gd name="T65" fmla="*/ 161 h 172"/>
                <a:gd name="T66" fmla="*/ 164 w 369"/>
                <a:gd name="T67" fmla="*/ 166 h 172"/>
                <a:gd name="T68" fmla="*/ 148 w 369"/>
                <a:gd name="T69" fmla="*/ 168 h 172"/>
                <a:gd name="T70" fmla="*/ 132 w 369"/>
                <a:gd name="T71" fmla="*/ 172 h 172"/>
                <a:gd name="T72" fmla="*/ 116 w 369"/>
                <a:gd name="T73" fmla="*/ 172 h 172"/>
                <a:gd name="T74" fmla="*/ 100 w 369"/>
                <a:gd name="T75" fmla="*/ 170 h 172"/>
                <a:gd name="T76" fmla="*/ 86 w 369"/>
                <a:gd name="T77" fmla="*/ 163 h 172"/>
                <a:gd name="T78" fmla="*/ 73 w 369"/>
                <a:gd name="T79" fmla="*/ 153 h 172"/>
                <a:gd name="T80" fmla="*/ 61 w 369"/>
                <a:gd name="T81" fmla="*/ 142 h 172"/>
                <a:gd name="T82" fmla="*/ 50 w 369"/>
                <a:gd name="T83" fmla="*/ 132 h 172"/>
                <a:gd name="T84" fmla="*/ 40 w 369"/>
                <a:gd name="T85" fmla="*/ 120 h 172"/>
                <a:gd name="T86" fmla="*/ 29 w 369"/>
                <a:gd name="T87" fmla="*/ 110 h 172"/>
                <a:gd name="T88" fmla="*/ 22 w 369"/>
                <a:gd name="T89" fmla="*/ 101 h 172"/>
                <a:gd name="T90" fmla="*/ 8 w 369"/>
                <a:gd name="T91" fmla="*/ 87 h 172"/>
                <a:gd name="T92" fmla="*/ 0 w 369"/>
                <a:gd name="T93" fmla="*/ 77 h 17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69"/>
                <a:gd name="T142" fmla="*/ 0 h 172"/>
                <a:gd name="T143" fmla="*/ 369 w 369"/>
                <a:gd name="T144" fmla="*/ 172 h 17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69" h="172">
                  <a:moveTo>
                    <a:pt x="25" y="48"/>
                  </a:moveTo>
                  <a:lnTo>
                    <a:pt x="26" y="50"/>
                  </a:lnTo>
                  <a:lnTo>
                    <a:pt x="29" y="54"/>
                  </a:lnTo>
                  <a:lnTo>
                    <a:pt x="32" y="56"/>
                  </a:lnTo>
                  <a:lnTo>
                    <a:pt x="36" y="60"/>
                  </a:lnTo>
                  <a:lnTo>
                    <a:pt x="38" y="64"/>
                  </a:lnTo>
                  <a:lnTo>
                    <a:pt x="42" y="70"/>
                  </a:lnTo>
                  <a:lnTo>
                    <a:pt x="46" y="73"/>
                  </a:lnTo>
                  <a:lnTo>
                    <a:pt x="49" y="77"/>
                  </a:lnTo>
                  <a:lnTo>
                    <a:pt x="53" y="81"/>
                  </a:lnTo>
                  <a:lnTo>
                    <a:pt x="57" y="87"/>
                  </a:lnTo>
                  <a:lnTo>
                    <a:pt x="61" y="89"/>
                  </a:lnTo>
                  <a:lnTo>
                    <a:pt x="65" y="93"/>
                  </a:lnTo>
                  <a:lnTo>
                    <a:pt x="67" y="96"/>
                  </a:lnTo>
                  <a:lnTo>
                    <a:pt x="71" y="99"/>
                  </a:lnTo>
                  <a:lnTo>
                    <a:pt x="73" y="99"/>
                  </a:lnTo>
                  <a:lnTo>
                    <a:pt x="77" y="101"/>
                  </a:lnTo>
                  <a:lnTo>
                    <a:pt x="79" y="104"/>
                  </a:lnTo>
                  <a:lnTo>
                    <a:pt x="86" y="108"/>
                  </a:lnTo>
                  <a:lnTo>
                    <a:pt x="90" y="110"/>
                  </a:lnTo>
                  <a:lnTo>
                    <a:pt x="96" y="113"/>
                  </a:lnTo>
                  <a:lnTo>
                    <a:pt x="98" y="114"/>
                  </a:lnTo>
                  <a:lnTo>
                    <a:pt x="102" y="116"/>
                  </a:lnTo>
                  <a:lnTo>
                    <a:pt x="106" y="117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6" y="120"/>
                  </a:lnTo>
                  <a:lnTo>
                    <a:pt x="120" y="120"/>
                  </a:lnTo>
                  <a:lnTo>
                    <a:pt x="124" y="121"/>
                  </a:lnTo>
                  <a:lnTo>
                    <a:pt x="128" y="121"/>
                  </a:lnTo>
                  <a:lnTo>
                    <a:pt x="132" y="122"/>
                  </a:lnTo>
                  <a:lnTo>
                    <a:pt x="136" y="122"/>
                  </a:lnTo>
                  <a:lnTo>
                    <a:pt x="141" y="122"/>
                  </a:lnTo>
                  <a:lnTo>
                    <a:pt x="145" y="121"/>
                  </a:lnTo>
                  <a:lnTo>
                    <a:pt x="150" y="121"/>
                  </a:lnTo>
                  <a:lnTo>
                    <a:pt x="156" y="120"/>
                  </a:lnTo>
                  <a:lnTo>
                    <a:pt x="161" y="118"/>
                  </a:lnTo>
                  <a:lnTo>
                    <a:pt x="165" y="117"/>
                  </a:lnTo>
                  <a:lnTo>
                    <a:pt x="172" y="116"/>
                  </a:lnTo>
                  <a:lnTo>
                    <a:pt x="177" y="113"/>
                  </a:lnTo>
                  <a:lnTo>
                    <a:pt x="182" y="112"/>
                  </a:lnTo>
                  <a:lnTo>
                    <a:pt x="187" y="108"/>
                  </a:lnTo>
                  <a:lnTo>
                    <a:pt x="194" y="105"/>
                  </a:lnTo>
                  <a:lnTo>
                    <a:pt x="197" y="103"/>
                  </a:lnTo>
                  <a:lnTo>
                    <a:pt x="201" y="101"/>
                  </a:lnTo>
                  <a:lnTo>
                    <a:pt x="203" y="99"/>
                  </a:lnTo>
                  <a:lnTo>
                    <a:pt x="207" y="99"/>
                  </a:lnTo>
                  <a:lnTo>
                    <a:pt x="210" y="96"/>
                  </a:lnTo>
                  <a:lnTo>
                    <a:pt x="214" y="93"/>
                  </a:lnTo>
                  <a:lnTo>
                    <a:pt x="218" y="92"/>
                  </a:lnTo>
                  <a:lnTo>
                    <a:pt x="220" y="91"/>
                  </a:lnTo>
                  <a:lnTo>
                    <a:pt x="224" y="88"/>
                  </a:lnTo>
                  <a:lnTo>
                    <a:pt x="228" y="87"/>
                  </a:lnTo>
                  <a:lnTo>
                    <a:pt x="232" y="84"/>
                  </a:lnTo>
                  <a:lnTo>
                    <a:pt x="236" y="81"/>
                  </a:lnTo>
                  <a:lnTo>
                    <a:pt x="240" y="79"/>
                  </a:lnTo>
                  <a:lnTo>
                    <a:pt x="244" y="77"/>
                  </a:lnTo>
                  <a:lnTo>
                    <a:pt x="247" y="73"/>
                  </a:lnTo>
                  <a:lnTo>
                    <a:pt x="251" y="72"/>
                  </a:lnTo>
                  <a:lnTo>
                    <a:pt x="255" y="70"/>
                  </a:lnTo>
                  <a:lnTo>
                    <a:pt x="259" y="68"/>
                  </a:lnTo>
                  <a:lnTo>
                    <a:pt x="263" y="66"/>
                  </a:lnTo>
                  <a:lnTo>
                    <a:pt x="268" y="63"/>
                  </a:lnTo>
                  <a:lnTo>
                    <a:pt x="270" y="60"/>
                  </a:lnTo>
                  <a:lnTo>
                    <a:pt x="276" y="58"/>
                  </a:lnTo>
                  <a:lnTo>
                    <a:pt x="278" y="55"/>
                  </a:lnTo>
                  <a:lnTo>
                    <a:pt x="282" y="54"/>
                  </a:lnTo>
                  <a:lnTo>
                    <a:pt x="286" y="51"/>
                  </a:lnTo>
                  <a:lnTo>
                    <a:pt x="290" y="50"/>
                  </a:lnTo>
                  <a:lnTo>
                    <a:pt x="294" y="47"/>
                  </a:lnTo>
                  <a:lnTo>
                    <a:pt x="298" y="44"/>
                  </a:lnTo>
                  <a:lnTo>
                    <a:pt x="301" y="42"/>
                  </a:lnTo>
                  <a:lnTo>
                    <a:pt x="305" y="39"/>
                  </a:lnTo>
                  <a:lnTo>
                    <a:pt x="309" y="37"/>
                  </a:lnTo>
                  <a:lnTo>
                    <a:pt x="313" y="35"/>
                  </a:lnTo>
                  <a:lnTo>
                    <a:pt x="315" y="33"/>
                  </a:lnTo>
                  <a:lnTo>
                    <a:pt x="319" y="31"/>
                  </a:lnTo>
                  <a:lnTo>
                    <a:pt x="322" y="29"/>
                  </a:lnTo>
                  <a:lnTo>
                    <a:pt x="326" y="27"/>
                  </a:lnTo>
                  <a:lnTo>
                    <a:pt x="331" y="23"/>
                  </a:lnTo>
                  <a:lnTo>
                    <a:pt x="338" y="19"/>
                  </a:lnTo>
                  <a:lnTo>
                    <a:pt x="343" y="15"/>
                  </a:lnTo>
                  <a:lnTo>
                    <a:pt x="348" y="13"/>
                  </a:lnTo>
                  <a:lnTo>
                    <a:pt x="352" y="9"/>
                  </a:lnTo>
                  <a:lnTo>
                    <a:pt x="356" y="6"/>
                  </a:lnTo>
                  <a:lnTo>
                    <a:pt x="360" y="5"/>
                  </a:lnTo>
                  <a:lnTo>
                    <a:pt x="364" y="2"/>
                  </a:lnTo>
                  <a:lnTo>
                    <a:pt x="368" y="0"/>
                  </a:lnTo>
                  <a:lnTo>
                    <a:pt x="369" y="0"/>
                  </a:lnTo>
                  <a:lnTo>
                    <a:pt x="334" y="66"/>
                  </a:lnTo>
                  <a:lnTo>
                    <a:pt x="207" y="146"/>
                  </a:lnTo>
                  <a:lnTo>
                    <a:pt x="206" y="146"/>
                  </a:lnTo>
                  <a:lnTo>
                    <a:pt x="203" y="149"/>
                  </a:lnTo>
                  <a:lnTo>
                    <a:pt x="198" y="150"/>
                  </a:lnTo>
                  <a:lnTo>
                    <a:pt x="193" y="154"/>
                  </a:lnTo>
                  <a:lnTo>
                    <a:pt x="189" y="155"/>
                  </a:lnTo>
                  <a:lnTo>
                    <a:pt x="185" y="157"/>
                  </a:lnTo>
                  <a:lnTo>
                    <a:pt x="181" y="158"/>
                  </a:lnTo>
                  <a:lnTo>
                    <a:pt x="177" y="161"/>
                  </a:lnTo>
                  <a:lnTo>
                    <a:pt x="173" y="162"/>
                  </a:lnTo>
                  <a:lnTo>
                    <a:pt x="168" y="163"/>
                  </a:lnTo>
                  <a:lnTo>
                    <a:pt x="164" y="166"/>
                  </a:lnTo>
                  <a:lnTo>
                    <a:pt x="158" y="167"/>
                  </a:lnTo>
                  <a:lnTo>
                    <a:pt x="153" y="168"/>
                  </a:lnTo>
                  <a:lnTo>
                    <a:pt x="148" y="168"/>
                  </a:lnTo>
                  <a:lnTo>
                    <a:pt x="142" y="170"/>
                  </a:lnTo>
                  <a:lnTo>
                    <a:pt x="137" y="171"/>
                  </a:lnTo>
                  <a:lnTo>
                    <a:pt x="132" y="172"/>
                  </a:lnTo>
                  <a:lnTo>
                    <a:pt x="127" y="172"/>
                  </a:lnTo>
                  <a:lnTo>
                    <a:pt x="121" y="172"/>
                  </a:lnTo>
                  <a:lnTo>
                    <a:pt x="116" y="172"/>
                  </a:lnTo>
                  <a:lnTo>
                    <a:pt x="111" y="171"/>
                  </a:lnTo>
                  <a:lnTo>
                    <a:pt x="106" y="171"/>
                  </a:lnTo>
                  <a:lnTo>
                    <a:pt x="100" y="170"/>
                  </a:lnTo>
                  <a:lnTo>
                    <a:pt x="95" y="168"/>
                  </a:lnTo>
                  <a:lnTo>
                    <a:pt x="90" y="166"/>
                  </a:lnTo>
                  <a:lnTo>
                    <a:pt x="86" y="163"/>
                  </a:lnTo>
                  <a:lnTo>
                    <a:pt x="80" y="161"/>
                  </a:lnTo>
                  <a:lnTo>
                    <a:pt x="78" y="157"/>
                  </a:lnTo>
                  <a:lnTo>
                    <a:pt x="73" y="153"/>
                  </a:lnTo>
                  <a:lnTo>
                    <a:pt x="69" y="150"/>
                  </a:lnTo>
                  <a:lnTo>
                    <a:pt x="65" y="145"/>
                  </a:lnTo>
                  <a:lnTo>
                    <a:pt x="61" y="142"/>
                  </a:lnTo>
                  <a:lnTo>
                    <a:pt x="57" y="138"/>
                  </a:lnTo>
                  <a:lnTo>
                    <a:pt x="54" y="134"/>
                  </a:lnTo>
                  <a:lnTo>
                    <a:pt x="50" y="132"/>
                  </a:lnTo>
                  <a:lnTo>
                    <a:pt x="46" y="128"/>
                  </a:lnTo>
                  <a:lnTo>
                    <a:pt x="42" y="124"/>
                  </a:lnTo>
                  <a:lnTo>
                    <a:pt x="40" y="120"/>
                  </a:lnTo>
                  <a:lnTo>
                    <a:pt x="36" y="117"/>
                  </a:lnTo>
                  <a:lnTo>
                    <a:pt x="33" y="113"/>
                  </a:lnTo>
                  <a:lnTo>
                    <a:pt x="29" y="110"/>
                  </a:lnTo>
                  <a:lnTo>
                    <a:pt x="28" y="106"/>
                  </a:lnTo>
                  <a:lnTo>
                    <a:pt x="24" y="104"/>
                  </a:lnTo>
                  <a:lnTo>
                    <a:pt x="22" y="101"/>
                  </a:lnTo>
                  <a:lnTo>
                    <a:pt x="17" y="96"/>
                  </a:lnTo>
                  <a:lnTo>
                    <a:pt x="12" y="91"/>
                  </a:lnTo>
                  <a:lnTo>
                    <a:pt x="8" y="87"/>
                  </a:lnTo>
                  <a:lnTo>
                    <a:pt x="5" y="84"/>
                  </a:lnTo>
                  <a:lnTo>
                    <a:pt x="1" y="79"/>
                  </a:lnTo>
                  <a:lnTo>
                    <a:pt x="0" y="77"/>
                  </a:lnTo>
                  <a:lnTo>
                    <a:pt x="25" y="48"/>
                  </a:lnTo>
                  <a:close/>
                </a:path>
              </a:pathLst>
            </a:custGeom>
            <a:solidFill>
              <a:srgbClr val="75696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2" name="Freeform 97"/>
            <p:cNvSpPr>
              <a:spLocks/>
            </p:cNvSpPr>
            <p:nvPr/>
          </p:nvSpPr>
          <p:spPr bwMode="auto">
            <a:xfrm>
              <a:off x="3685" y="985"/>
              <a:ext cx="116" cy="156"/>
            </a:xfrm>
            <a:custGeom>
              <a:avLst/>
              <a:gdLst>
                <a:gd name="T0" fmla="*/ 219 w 307"/>
                <a:gd name="T1" fmla="*/ 203 h 411"/>
                <a:gd name="T2" fmla="*/ 221 w 307"/>
                <a:gd name="T3" fmla="*/ 199 h 411"/>
                <a:gd name="T4" fmla="*/ 231 w 307"/>
                <a:gd name="T5" fmla="*/ 188 h 411"/>
                <a:gd name="T6" fmla="*/ 236 w 307"/>
                <a:gd name="T7" fmla="*/ 180 h 411"/>
                <a:gd name="T8" fmla="*/ 241 w 307"/>
                <a:gd name="T9" fmla="*/ 171 h 411"/>
                <a:gd name="T10" fmla="*/ 246 w 307"/>
                <a:gd name="T11" fmla="*/ 161 h 411"/>
                <a:gd name="T12" fmla="*/ 250 w 307"/>
                <a:gd name="T13" fmla="*/ 150 h 411"/>
                <a:gd name="T14" fmla="*/ 252 w 307"/>
                <a:gd name="T15" fmla="*/ 142 h 411"/>
                <a:gd name="T16" fmla="*/ 254 w 307"/>
                <a:gd name="T17" fmla="*/ 136 h 411"/>
                <a:gd name="T18" fmla="*/ 254 w 307"/>
                <a:gd name="T19" fmla="*/ 128 h 411"/>
                <a:gd name="T20" fmla="*/ 256 w 307"/>
                <a:gd name="T21" fmla="*/ 121 h 411"/>
                <a:gd name="T22" fmla="*/ 256 w 307"/>
                <a:gd name="T23" fmla="*/ 113 h 411"/>
                <a:gd name="T24" fmla="*/ 256 w 307"/>
                <a:gd name="T25" fmla="*/ 105 h 411"/>
                <a:gd name="T26" fmla="*/ 256 w 307"/>
                <a:gd name="T27" fmla="*/ 96 h 411"/>
                <a:gd name="T28" fmla="*/ 254 w 307"/>
                <a:gd name="T29" fmla="*/ 89 h 411"/>
                <a:gd name="T30" fmla="*/ 252 w 307"/>
                <a:gd name="T31" fmla="*/ 79 h 411"/>
                <a:gd name="T32" fmla="*/ 249 w 307"/>
                <a:gd name="T33" fmla="*/ 71 h 411"/>
                <a:gd name="T34" fmla="*/ 245 w 307"/>
                <a:gd name="T35" fmla="*/ 60 h 411"/>
                <a:gd name="T36" fmla="*/ 241 w 307"/>
                <a:gd name="T37" fmla="*/ 51 h 411"/>
                <a:gd name="T38" fmla="*/ 236 w 307"/>
                <a:gd name="T39" fmla="*/ 42 h 411"/>
                <a:gd name="T40" fmla="*/ 231 w 307"/>
                <a:gd name="T41" fmla="*/ 31 h 411"/>
                <a:gd name="T42" fmla="*/ 223 w 307"/>
                <a:gd name="T43" fmla="*/ 21 h 411"/>
                <a:gd name="T44" fmla="*/ 215 w 307"/>
                <a:gd name="T45" fmla="*/ 12 h 411"/>
                <a:gd name="T46" fmla="*/ 249 w 307"/>
                <a:gd name="T47" fmla="*/ 0 h 411"/>
                <a:gd name="T48" fmla="*/ 254 w 307"/>
                <a:gd name="T49" fmla="*/ 6 h 411"/>
                <a:gd name="T50" fmla="*/ 262 w 307"/>
                <a:gd name="T51" fmla="*/ 16 h 411"/>
                <a:gd name="T52" fmla="*/ 269 w 307"/>
                <a:gd name="T53" fmla="*/ 22 h 411"/>
                <a:gd name="T54" fmla="*/ 275 w 307"/>
                <a:gd name="T55" fmla="*/ 31 h 411"/>
                <a:gd name="T56" fmla="*/ 282 w 307"/>
                <a:gd name="T57" fmla="*/ 42 h 411"/>
                <a:gd name="T58" fmla="*/ 287 w 307"/>
                <a:gd name="T59" fmla="*/ 52 h 411"/>
                <a:gd name="T60" fmla="*/ 294 w 307"/>
                <a:gd name="T61" fmla="*/ 64 h 411"/>
                <a:gd name="T62" fmla="*/ 299 w 307"/>
                <a:gd name="T63" fmla="*/ 75 h 411"/>
                <a:gd name="T64" fmla="*/ 302 w 307"/>
                <a:gd name="T65" fmla="*/ 85 h 411"/>
                <a:gd name="T66" fmla="*/ 304 w 307"/>
                <a:gd name="T67" fmla="*/ 92 h 411"/>
                <a:gd name="T68" fmla="*/ 307 w 307"/>
                <a:gd name="T69" fmla="*/ 101 h 411"/>
                <a:gd name="T70" fmla="*/ 307 w 307"/>
                <a:gd name="T71" fmla="*/ 111 h 411"/>
                <a:gd name="T72" fmla="*/ 307 w 307"/>
                <a:gd name="T73" fmla="*/ 118 h 411"/>
                <a:gd name="T74" fmla="*/ 307 w 307"/>
                <a:gd name="T75" fmla="*/ 128 h 411"/>
                <a:gd name="T76" fmla="*/ 304 w 307"/>
                <a:gd name="T77" fmla="*/ 137 h 411"/>
                <a:gd name="T78" fmla="*/ 303 w 307"/>
                <a:gd name="T79" fmla="*/ 145 h 411"/>
                <a:gd name="T80" fmla="*/ 300 w 307"/>
                <a:gd name="T81" fmla="*/ 154 h 411"/>
                <a:gd name="T82" fmla="*/ 294 w 307"/>
                <a:gd name="T83" fmla="*/ 165 h 411"/>
                <a:gd name="T84" fmla="*/ 289 w 307"/>
                <a:gd name="T85" fmla="*/ 175 h 411"/>
                <a:gd name="T86" fmla="*/ 283 w 307"/>
                <a:gd name="T87" fmla="*/ 186 h 411"/>
                <a:gd name="T88" fmla="*/ 277 w 307"/>
                <a:gd name="T89" fmla="*/ 195 h 411"/>
                <a:gd name="T90" fmla="*/ 271 w 307"/>
                <a:gd name="T91" fmla="*/ 203 h 411"/>
                <a:gd name="T92" fmla="*/ 266 w 307"/>
                <a:gd name="T93" fmla="*/ 209 h 411"/>
                <a:gd name="T94" fmla="*/ 261 w 307"/>
                <a:gd name="T95" fmla="*/ 216 h 411"/>
                <a:gd name="T96" fmla="*/ 253 w 307"/>
                <a:gd name="T97" fmla="*/ 224 h 411"/>
                <a:gd name="T98" fmla="*/ 245 w 307"/>
                <a:gd name="T99" fmla="*/ 232 h 411"/>
                <a:gd name="T100" fmla="*/ 237 w 307"/>
                <a:gd name="T101" fmla="*/ 237 h 411"/>
                <a:gd name="T102" fmla="*/ 19 w 307"/>
                <a:gd name="T103" fmla="*/ 411 h 411"/>
                <a:gd name="T104" fmla="*/ 0 w 307"/>
                <a:gd name="T105" fmla="*/ 368 h 4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07"/>
                <a:gd name="T160" fmla="*/ 0 h 411"/>
                <a:gd name="T161" fmla="*/ 307 w 307"/>
                <a:gd name="T162" fmla="*/ 411 h 41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07" h="411">
                  <a:moveTo>
                    <a:pt x="0" y="368"/>
                  </a:moveTo>
                  <a:lnTo>
                    <a:pt x="219" y="203"/>
                  </a:lnTo>
                  <a:lnTo>
                    <a:pt x="220" y="202"/>
                  </a:lnTo>
                  <a:lnTo>
                    <a:pt x="221" y="199"/>
                  </a:lnTo>
                  <a:lnTo>
                    <a:pt x="225" y="194"/>
                  </a:lnTo>
                  <a:lnTo>
                    <a:pt x="231" y="188"/>
                  </a:lnTo>
                  <a:lnTo>
                    <a:pt x="233" y="184"/>
                  </a:lnTo>
                  <a:lnTo>
                    <a:pt x="236" y="180"/>
                  </a:lnTo>
                  <a:lnTo>
                    <a:pt x="238" y="175"/>
                  </a:lnTo>
                  <a:lnTo>
                    <a:pt x="241" y="171"/>
                  </a:lnTo>
                  <a:lnTo>
                    <a:pt x="244" y="166"/>
                  </a:lnTo>
                  <a:lnTo>
                    <a:pt x="246" y="161"/>
                  </a:lnTo>
                  <a:lnTo>
                    <a:pt x="249" y="155"/>
                  </a:lnTo>
                  <a:lnTo>
                    <a:pt x="250" y="150"/>
                  </a:lnTo>
                  <a:lnTo>
                    <a:pt x="252" y="146"/>
                  </a:lnTo>
                  <a:lnTo>
                    <a:pt x="252" y="142"/>
                  </a:lnTo>
                  <a:lnTo>
                    <a:pt x="253" y="138"/>
                  </a:lnTo>
                  <a:lnTo>
                    <a:pt x="254" y="136"/>
                  </a:lnTo>
                  <a:lnTo>
                    <a:pt x="254" y="132"/>
                  </a:lnTo>
                  <a:lnTo>
                    <a:pt x="254" y="128"/>
                  </a:lnTo>
                  <a:lnTo>
                    <a:pt x="256" y="125"/>
                  </a:lnTo>
                  <a:lnTo>
                    <a:pt x="256" y="121"/>
                  </a:lnTo>
                  <a:lnTo>
                    <a:pt x="256" y="117"/>
                  </a:lnTo>
                  <a:lnTo>
                    <a:pt x="256" y="113"/>
                  </a:lnTo>
                  <a:lnTo>
                    <a:pt x="256" y="108"/>
                  </a:lnTo>
                  <a:lnTo>
                    <a:pt x="256" y="105"/>
                  </a:lnTo>
                  <a:lnTo>
                    <a:pt x="256" y="101"/>
                  </a:lnTo>
                  <a:lnTo>
                    <a:pt x="256" y="96"/>
                  </a:lnTo>
                  <a:lnTo>
                    <a:pt x="254" y="92"/>
                  </a:lnTo>
                  <a:lnTo>
                    <a:pt x="254" y="89"/>
                  </a:lnTo>
                  <a:lnTo>
                    <a:pt x="253" y="84"/>
                  </a:lnTo>
                  <a:lnTo>
                    <a:pt x="252" y="79"/>
                  </a:lnTo>
                  <a:lnTo>
                    <a:pt x="250" y="75"/>
                  </a:lnTo>
                  <a:lnTo>
                    <a:pt x="249" y="71"/>
                  </a:lnTo>
                  <a:lnTo>
                    <a:pt x="246" y="66"/>
                  </a:lnTo>
                  <a:lnTo>
                    <a:pt x="245" y="60"/>
                  </a:lnTo>
                  <a:lnTo>
                    <a:pt x="244" y="56"/>
                  </a:lnTo>
                  <a:lnTo>
                    <a:pt x="241" y="51"/>
                  </a:lnTo>
                  <a:lnTo>
                    <a:pt x="238" y="46"/>
                  </a:lnTo>
                  <a:lnTo>
                    <a:pt x="236" y="42"/>
                  </a:lnTo>
                  <a:lnTo>
                    <a:pt x="233" y="37"/>
                  </a:lnTo>
                  <a:lnTo>
                    <a:pt x="231" y="31"/>
                  </a:lnTo>
                  <a:lnTo>
                    <a:pt x="227" y="26"/>
                  </a:lnTo>
                  <a:lnTo>
                    <a:pt x="223" y="21"/>
                  </a:lnTo>
                  <a:lnTo>
                    <a:pt x="219" y="16"/>
                  </a:lnTo>
                  <a:lnTo>
                    <a:pt x="215" y="12"/>
                  </a:lnTo>
                  <a:lnTo>
                    <a:pt x="248" y="0"/>
                  </a:lnTo>
                  <a:lnTo>
                    <a:pt x="249" y="0"/>
                  </a:lnTo>
                  <a:lnTo>
                    <a:pt x="250" y="2"/>
                  </a:lnTo>
                  <a:lnTo>
                    <a:pt x="254" y="6"/>
                  </a:lnTo>
                  <a:lnTo>
                    <a:pt x="260" y="13"/>
                  </a:lnTo>
                  <a:lnTo>
                    <a:pt x="262" y="16"/>
                  </a:lnTo>
                  <a:lnTo>
                    <a:pt x="265" y="19"/>
                  </a:lnTo>
                  <a:lnTo>
                    <a:pt x="269" y="22"/>
                  </a:lnTo>
                  <a:lnTo>
                    <a:pt x="271" y="27"/>
                  </a:lnTo>
                  <a:lnTo>
                    <a:pt x="275" y="31"/>
                  </a:lnTo>
                  <a:lnTo>
                    <a:pt x="278" y="37"/>
                  </a:lnTo>
                  <a:lnTo>
                    <a:pt x="282" y="42"/>
                  </a:lnTo>
                  <a:lnTo>
                    <a:pt x="286" y="47"/>
                  </a:lnTo>
                  <a:lnTo>
                    <a:pt x="287" y="52"/>
                  </a:lnTo>
                  <a:lnTo>
                    <a:pt x="291" y="58"/>
                  </a:lnTo>
                  <a:lnTo>
                    <a:pt x="294" y="64"/>
                  </a:lnTo>
                  <a:lnTo>
                    <a:pt x="297" y="71"/>
                  </a:lnTo>
                  <a:lnTo>
                    <a:pt x="299" y="75"/>
                  </a:lnTo>
                  <a:lnTo>
                    <a:pt x="302" y="83"/>
                  </a:lnTo>
                  <a:lnTo>
                    <a:pt x="302" y="85"/>
                  </a:lnTo>
                  <a:lnTo>
                    <a:pt x="303" y="88"/>
                  </a:lnTo>
                  <a:lnTo>
                    <a:pt x="304" y="92"/>
                  </a:lnTo>
                  <a:lnTo>
                    <a:pt x="306" y="95"/>
                  </a:lnTo>
                  <a:lnTo>
                    <a:pt x="307" y="101"/>
                  </a:lnTo>
                  <a:lnTo>
                    <a:pt x="307" y="108"/>
                  </a:lnTo>
                  <a:lnTo>
                    <a:pt x="307" y="111"/>
                  </a:lnTo>
                  <a:lnTo>
                    <a:pt x="307" y="114"/>
                  </a:lnTo>
                  <a:lnTo>
                    <a:pt x="307" y="118"/>
                  </a:lnTo>
                  <a:lnTo>
                    <a:pt x="307" y="121"/>
                  </a:lnTo>
                  <a:lnTo>
                    <a:pt x="307" y="128"/>
                  </a:lnTo>
                  <a:lnTo>
                    <a:pt x="306" y="134"/>
                  </a:lnTo>
                  <a:lnTo>
                    <a:pt x="304" y="137"/>
                  </a:lnTo>
                  <a:lnTo>
                    <a:pt x="304" y="141"/>
                  </a:lnTo>
                  <a:lnTo>
                    <a:pt x="303" y="145"/>
                  </a:lnTo>
                  <a:lnTo>
                    <a:pt x="303" y="147"/>
                  </a:lnTo>
                  <a:lnTo>
                    <a:pt x="300" y="154"/>
                  </a:lnTo>
                  <a:lnTo>
                    <a:pt x="297" y="159"/>
                  </a:lnTo>
                  <a:lnTo>
                    <a:pt x="294" y="165"/>
                  </a:lnTo>
                  <a:lnTo>
                    <a:pt x="291" y="171"/>
                  </a:lnTo>
                  <a:lnTo>
                    <a:pt x="289" y="175"/>
                  </a:lnTo>
                  <a:lnTo>
                    <a:pt x="286" y="182"/>
                  </a:lnTo>
                  <a:lnTo>
                    <a:pt x="283" y="186"/>
                  </a:lnTo>
                  <a:lnTo>
                    <a:pt x="281" y="191"/>
                  </a:lnTo>
                  <a:lnTo>
                    <a:pt x="277" y="195"/>
                  </a:lnTo>
                  <a:lnTo>
                    <a:pt x="275" y="199"/>
                  </a:lnTo>
                  <a:lnTo>
                    <a:pt x="271" y="203"/>
                  </a:lnTo>
                  <a:lnTo>
                    <a:pt x="269" y="207"/>
                  </a:lnTo>
                  <a:lnTo>
                    <a:pt x="266" y="209"/>
                  </a:lnTo>
                  <a:lnTo>
                    <a:pt x="264" y="213"/>
                  </a:lnTo>
                  <a:lnTo>
                    <a:pt x="261" y="216"/>
                  </a:lnTo>
                  <a:lnTo>
                    <a:pt x="258" y="219"/>
                  </a:lnTo>
                  <a:lnTo>
                    <a:pt x="253" y="224"/>
                  </a:lnTo>
                  <a:lnTo>
                    <a:pt x="249" y="228"/>
                  </a:lnTo>
                  <a:lnTo>
                    <a:pt x="245" y="232"/>
                  </a:lnTo>
                  <a:lnTo>
                    <a:pt x="242" y="235"/>
                  </a:lnTo>
                  <a:lnTo>
                    <a:pt x="237" y="237"/>
                  </a:lnTo>
                  <a:lnTo>
                    <a:pt x="236" y="240"/>
                  </a:lnTo>
                  <a:lnTo>
                    <a:pt x="19" y="411"/>
                  </a:lnTo>
                  <a:lnTo>
                    <a:pt x="0" y="368"/>
                  </a:lnTo>
                  <a:close/>
                </a:path>
              </a:pathLst>
            </a:custGeom>
            <a:solidFill>
              <a:srgbClr val="75696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3" name="Freeform 98"/>
            <p:cNvSpPr>
              <a:spLocks/>
            </p:cNvSpPr>
            <p:nvPr/>
          </p:nvSpPr>
          <p:spPr bwMode="auto">
            <a:xfrm>
              <a:off x="3468" y="1051"/>
              <a:ext cx="120" cy="99"/>
            </a:xfrm>
            <a:custGeom>
              <a:avLst/>
              <a:gdLst>
                <a:gd name="T0" fmla="*/ 117 w 318"/>
                <a:gd name="T1" fmla="*/ 235 h 259"/>
                <a:gd name="T2" fmla="*/ 98 w 318"/>
                <a:gd name="T3" fmla="*/ 245 h 259"/>
                <a:gd name="T4" fmla="*/ 81 w 318"/>
                <a:gd name="T5" fmla="*/ 251 h 259"/>
                <a:gd name="T6" fmla="*/ 62 w 318"/>
                <a:gd name="T7" fmla="*/ 258 h 259"/>
                <a:gd name="T8" fmla="*/ 43 w 318"/>
                <a:gd name="T9" fmla="*/ 259 h 259"/>
                <a:gd name="T10" fmla="*/ 26 w 318"/>
                <a:gd name="T11" fmla="*/ 255 h 259"/>
                <a:gd name="T12" fmla="*/ 10 w 318"/>
                <a:gd name="T13" fmla="*/ 245 h 259"/>
                <a:gd name="T14" fmla="*/ 0 w 318"/>
                <a:gd name="T15" fmla="*/ 227 h 259"/>
                <a:gd name="T16" fmla="*/ 0 w 318"/>
                <a:gd name="T17" fmla="*/ 214 h 259"/>
                <a:gd name="T18" fmla="*/ 4 w 318"/>
                <a:gd name="T19" fmla="*/ 200 h 259"/>
                <a:gd name="T20" fmla="*/ 12 w 318"/>
                <a:gd name="T21" fmla="*/ 184 h 259"/>
                <a:gd name="T22" fmla="*/ 24 w 318"/>
                <a:gd name="T23" fmla="*/ 168 h 259"/>
                <a:gd name="T24" fmla="*/ 37 w 318"/>
                <a:gd name="T25" fmla="*/ 152 h 259"/>
                <a:gd name="T26" fmla="*/ 53 w 318"/>
                <a:gd name="T27" fmla="*/ 136 h 259"/>
                <a:gd name="T28" fmla="*/ 70 w 318"/>
                <a:gd name="T29" fmla="*/ 121 h 259"/>
                <a:gd name="T30" fmla="*/ 89 w 318"/>
                <a:gd name="T31" fmla="*/ 106 h 259"/>
                <a:gd name="T32" fmla="*/ 107 w 318"/>
                <a:gd name="T33" fmla="*/ 92 h 259"/>
                <a:gd name="T34" fmla="*/ 124 w 318"/>
                <a:gd name="T35" fmla="*/ 78 h 259"/>
                <a:gd name="T36" fmla="*/ 140 w 318"/>
                <a:gd name="T37" fmla="*/ 66 h 259"/>
                <a:gd name="T38" fmla="*/ 156 w 318"/>
                <a:gd name="T39" fmla="*/ 56 h 259"/>
                <a:gd name="T40" fmla="*/ 171 w 318"/>
                <a:gd name="T41" fmla="*/ 47 h 259"/>
                <a:gd name="T42" fmla="*/ 184 w 318"/>
                <a:gd name="T43" fmla="*/ 39 h 259"/>
                <a:gd name="T44" fmla="*/ 190 w 318"/>
                <a:gd name="T45" fmla="*/ 33 h 259"/>
                <a:gd name="T46" fmla="*/ 206 w 318"/>
                <a:gd name="T47" fmla="*/ 24 h 259"/>
                <a:gd name="T48" fmla="*/ 226 w 318"/>
                <a:gd name="T49" fmla="*/ 15 h 259"/>
                <a:gd name="T50" fmla="*/ 248 w 318"/>
                <a:gd name="T51" fmla="*/ 7 h 259"/>
                <a:gd name="T52" fmla="*/ 271 w 318"/>
                <a:gd name="T53" fmla="*/ 2 h 259"/>
                <a:gd name="T54" fmla="*/ 292 w 318"/>
                <a:gd name="T55" fmla="*/ 2 h 259"/>
                <a:gd name="T56" fmla="*/ 308 w 318"/>
                <a:gd name="T57" fmla="*/ 12 h 259"/>
                <a:gd name="T58" fmla="*/ 317 w 318"/>
                <a:gd name="T59" fmla="*/ 32 h 259"/>
                <a:gd name="T60" fmla="*/ 317 w 318"/>
                <a:gd name="T61" fmla="*/ 55 h 259"/>
                <a:gd name="T62" fmla="*/ 310 w 318"/>
                <a:gd name="T63" fmla="*/ 76 h 259"/>
                <a:gd name="T64" fmla="*/ 299 w 318"/>
                <a:gd name="T65" fmla="*/ 94 h 259"/>
                <a:gd name="T66" fmla="*/ 287 w 318"/>
                <a:gd name="T67" fmla="*/ 111 h 259"/>
                <a:gd name="T68" fmla="*/ 272 w 318"/>
                <a:gd name="T69" fmla="*/ 125 h 259"/>
                <a:gd name="T70" fmla="*/ 258 w 318"/>
                <a:gd name="T71" fmla="*/ 138 h 259"/>
                <a:gd name="T72" fmla="*/ 245 w 318"/>
                <a:gd name="T73" fmla="*/ 118 h 259"/>
                <a:gd name="T74" fmla="*/ 254 w 318"/>
                <a:gd name="T75" fmla="*/ 110 h 259"/>
                <a:gd name="T76" fmla="*/ 272 w 318"/>
                <a:gd name="T77" fmla="*/ 88 h 259"/>
                <a:gd name="T78" fmla="*/ 280 w 318"/>
                <a:gd name="T79" fmla="*/ 74 h 259"/>
                <a:gd name="T80" fmla="*/ 285 w 318"/>
                <a:gd name="T81" fmla="*/ 51 h 259"/>
                <a:gd name="T82" fmla="*/ 271 w 318"/>
                <a:gd name="T83" fmla="*/ 40 h 259"/>
                <a:gd name="T84" fmla="*/ 255 w 318"/>
                <a:gd name="T85" fmla="*/ 41 h 259"/>
                <a:gd name="T86" fmla="*/ 241 w 318"/>
                <a:gd name="T87" fmla="*/ 45 h 259"/>
                <a:gd name="T88" fmla="*/ 226 w 318"/>
                <a:gd name="T89" fmla="*/ 52 h 259"/>
                <a:gd name="T90" fmla="*/ 209 w 318"/>
                <a:gd name="T91" fmla="*/ 61 h 259"/>
                <a:gd name="T92" fmla="*/ 192 w 318"/>
                <a:gd name="T93" fmla="*/ 70 h 259"/>
                <a:gd name="T94" fmla="*/ 175 w 318"/>
                <a:gd name="T95" fmla="*/ 81 h 259"/>
                <a:gd name="T96" fmla="*/ 157 w 318"/>
                <a:gd name="T97" fmla="*/ 93 h 259"/>
                <a:gd name="T98" fmla="*/ 142 w 318"/>
                <a:gd name="T99" fmla="*/ 105 h 259"/>
                <a:gd name="T100" fmla="*/ 127 w 318"/>
                <a:gd name="T101" fmla="*/ 118 h 259"/>
                <a:gd name="T102" fmla="*/ 110 w 318"/>
                <a:gd name="T103" fmla="*/ 136 h 259"/>
                <a:gd name="T104" fmla="*/ 97 w 318"/>
                <a:gd name="T105" fmla="*/ 159 h 259"/>
                <a:gd name="T106" fmla="*/ 98 w 318"/>
                <a:gd name="T107" fmla="*/ 175 h 259"/>
                <a:gd name="T108" fmla="*/ 113 w 318"/>
                <a:gd name="T109" fmla="*/ 181 h 259"/>
                <a:gd name="T110" fmla="*/ 131 w 318"/>
                <a:gd name="T111" fmla="*/ 180 h 259"/>
                <a:gd name="T112" fmla="*/ 152 w 318"/>
                <a:gd name="T113" fmla="*/ 171 h 259"/>
                <a:gd name="T114" fmla="*/ 173 w 318"/>
                <a:gd name="T115" fmla="*/ 156 h 259"/>
                <a:gd name="T116" fmla="*/ 193 w 318"/>
                <a:gd name="T117" fmla="*/ 140 h 259"/>
                <a:gd name="T118" fmla="*/ 210 w 318"/>
                <a:gd name="T119" fmla="*/ 126 h 259"/>
                <a:gd name="T120" fmla="*/ 222 w 318"/>
                <a:gd name="T121" fmla="*/ 115 h 25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18"/>
                <a:gd name="T184" fmla="*/ 0 h 259"/>
                <a:gd name="T185" fmla="*/ 318 w 318"/>
                <a:gd name="T186" fmla="*/ 259 h 25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18" h="259">
                  <a:moveTo>
                    <a:pt x="226" y="111"/>
                  </a:moveTo>
                  <a:lnTo>
                    <a:pt x="221" y="171"/>
                  </a:lnTo>
                  <a:lnTo>
                    <a:pt x="117" y="235"/>
                  </a:lnTo>
                  <a:lnTo>
                    <a:pt x="113" y="237"/>
                  </a:lnTo>
                  <a:lnTo>
                    <a:pt x="107" y="239"/>
                  </a:lnTo>
                  <a:lnTo>
                    <a:pt x="102" y="243"/>
                  </a:lnTo>
                  <a:lnTo>
                    <a:pt x="98" y="245"/>
                  </a:lnTo>
                  <a:lnTo>
                    <a:pt x="94" y="247"/>
                  </a:lnTo>
                  <a:lnTo>
                    <a:pt x="90" y="249"/>
                  </a:lnTo>
                  <a:lnTo>
                    <a:pt x="86" y="250"/>
                  </a:lnTo>
                  <a:lnTo>
                    <a:pt x="81" y="251"/>
                  </a:lnTo>
                  <a:lnTo>
                    <a:pt x="77" y="254"/>
                  </a:lnTo>
                  <a:lnTo>
                    <a:pt x="73" y="255"/>
                  </a:lnTo>
                  <a:lnTo>
                    <a:pt x="68" y="256"/>
                  </a:lnTo>
                  <a:lnTo>
                    <a:pt x="62" y="258"/>
                  </a:lnTo>
                  <a:lnTo>
                    <a:pt x="59" y="258"/>
                  </a:lnTo>
                  <a:lnTo>
                    <a:pt x="53" y="259"/>
                  </a:lnTo>
                  <a:lnTo>
                    <a:pt x="48" y="259"/>
                  </a:lnTo>
                  <a:lnTo>
                    <a:pt x="43" y="259"/>
                  </a:lnTo>
                  <a:lnTo>
                    <a:pt x="39" y="259"/>
                  </a:lnTo>
                  <a:lnTo>
                    <a:pt x="33" y="259"/>
                  </a:lnTo>
                  <a:lnTo>
                    <a:pt x="31" y="258"/>
                  </a:lnTo>
                  <a:lnTo>
                    <a:pt x="26" y="255"/>
                  </a:lnTo>
                  <a:lnTo>
                    <a:pt x="22" y="254"/>
                  </a:lnTo>
                  <a:lnTo>
                    <a:pt x="18" y="251"/>
                  </a:lnTo>
                  <a:lnTo>
                    <a:pt x="14" y="249"/>
                  </a:lnTo>
                  <a:lnTo>
                    <a:pt x="10" y="245"/>
                  </a:lnTo>
                  <a:lnTo>
                    <a:pt x="7" y="241"/>
                  </a:lnTo>
                  <a:lnTo>
                    <a:pt x="4" y="235"/>
                  </a:lnTo>
                  <a:lnTo>
                    <a:pt x="3" y="230"/>
                  </a:lnTo>
                  <a:lnTo>
                    <a:pt x="0" y="227"/>
                  </a:lnTo>
                  <a:lnTo>
                    <a:pt x="0" y="223"/>
                  </a:lnTo>
                  <a:lnTo>
                    <a:pt x="0" y="221"/>
                  </a:lnTo>
                  <a:lnTo>
                    <a:pt x="0" y="218"/>
                  </a:lnTo>
                  <a:lnTo>
                    <a:pt x="0" y="214"/>
                  </a:lnTo>
                  <a:lnTo>
                    <a:pt x="0" y="210"/>
                  </a:lnTo>
                  <a:lnTo>
                    <a:pt x="2" y="206"/>
                  </a:lnTo>
                  <a:lnTo>
                    <a:pt x="3" y="204"/>
                  </a:lnTo>
                  <a:lnTo>
                    <a:pt x="4" y="200"/>
                  </a:lnTo>
                  <a:lnTo>
                    <a:pt x="6" y="196"/>
                  </a:lnTo>
                  <a:lnTo>
                    <a:pt x="8" y="192"/>
                  </a:lnTo>
                  <a:lnTo>
                    <a:pt x="11" y="188"/>
                  </a:lnTo>
                  <a:lnTo>
                    <a:pt x="12" y="184"/>
                  </a:lnTo>
                  <a:lnTo>
                    <a:pt x="15" y="181"/>
                  </a:lnTo>
                  <a:lnTo>
                    <a:pt x="18" y="176"/>
                  </a:lnTo>
                  <a:lnTo>
                    <a:pt x="22" y="173"/>
                  </a:lnTo>
                  <a:lnTo>
                    <a:pt x="24" y="168"/>
                  </a:lnTo>
                  <a:lnTo>
                    <a:pt x="27" y="164"/>
                  </a:lnTo>
                  <a:lnTo>
                    <a:pt x="31" y="160"/>
                  </a:lnTo>
                  <a:lnTo>
                    <a:pt x="35" y="156"/>
                  </a:lnTo>
                  <a:lnTo>
                    <a:pt x="37" y="152"/>
                  </a:lnTo>
                  <a:lnTo>
                    <a:pt x="41" y="148"/>
                  </a:lnTo>
                  <a:lnTo>
                    <a:pt x="45" y="144"/>
                  </a:lnTo>
                  <a:lnTo>
                    <a:pt x="49" y="140"/>
                  </a:lnTo>
                  <a:lnTo>
                    <a:pt x="53" y="136"/>
                  </a:lnTo>
                  <a:lnTo>
                    <a:pt x="57" y="132"/>
                  </a:lnTo>
                  <a:lnTo>
                    <a:pt x="61" y="128"/>
                  </a:lnTo>
                  <a:lnTo>
                    <a:pt x="66" y="125"/>
                  </a:lnTo>
                  <a:lnTo>
                    <a:pt x="70" y="121"/>
                  </a:lnTo>
                  <a:lnTo>
                    <a:pt x="76" y="118"/>
                  </a:lnTo>
                  <a:lnTo>
                    <a:pt x="80" y="114"/>
                  </a:lnTo>
                  <a:lnTo>
                    <a:pt x="85" y="110"/>
                  </a:lnTo>
                  <a:lnTo>
                    <a:pt x="89" y="106"/>
                  </a:lnTo>
                  <a:lnTo>
                    <a:pt x="94" y="102"/>
                  </a:lnTo>
                  <a:lnTo>
                    <a:pt x="98" y="99"/>
                  </a:lnTo>
                  <a:lnTo>
                    <a:pt x="103" y="95"/>
                  </a:lnTo>
                  <a:lnTo>
                    <a:pt x="107" y="92"/>
                  </a:lnTo>
                  <a:lnTo>
                    <a:pt x="111" y="88"/>
                  </a:lnTo>
                  <a:lnTo>
                    <a:pt x="117" y="85"/>
                  </a:lnTo>
                  <a:lnTo>
                    <a:pt x="121" y="81"/>
                  </a:lnTo>
                  <a:lnTo>
                    <a:pt x="124" y="78"/>
                  </a:lnTo>
                  <a:lnTo>
                    <a:pt x="128" y="74"/>
                  </a:lnTo>
                  <a:lnTo>
                    <a:pt x="134" y="72"/>
                  </a:lnTo>
                  <a:lnTo>
                    <a:pt x="138" y="69"/>
                  </a:lnTo>
                  <a:lnTo>
                    <a:pt x="140" y="66"/>
                  </a:lnTo>
                  <a:lnTo>
                    <a:pt x="146" y="64"/>
                  </a:lnTo>
                  <a:lnTo>
                    <a:pt x="148" y="61"/>
                  </a:lnTo>
                  <a:lnTo>
                    <a:pt x="154" y="59"/>
                  </a:lnTo>
                  <a:lnTo>
                    <a:pt x="156" y="56"/>
                  </a:lnTo>
                  <a:lnTo>
                    <a:pt x="159" y="53"/>
                  </a:lnTo>
                  <a:lnTo>
                    <a:pt x="163" y="52"/>
                  </a:lnTo>
                  <a:lnTo>
                    <a:pt x="165" y="49"/>
                  </a:lnTo>
                  <a:lnTo>
                    <a:pt x="171" y="47"/>
                  </a:lnTo>
                  <a:lnTo>
                    <a:pt x="176" y="44"/>
                  </a:lnTo>
                  <a:lnTo>
                    <a:pt x="179" y="41"/>
                  </a:lnTo>
                  <a:lnTo>
                    <a:pt x="183" y="40"/>
                  </a:lnTo>
                  <a:lnTo>
                    <a:pt x="184" y="39"/>
                  </a:lnTo>
                  <a:lnTo>
                    <a:pt x="185" y="39"/>
                  </a:lnTo>
                  <a:lnTo>
                    <a:pt x="185" y="37"/>
                  </a:lnTo>
                  <a:lnTo>
                    <a:pt x="189" y="35"/>
                  </a:lnTo>
                  <a:lnTo>
                    <a:pt x="190" y="33"/>
                  </a:lnTo>
                  <a:lnTo>
                    <a:pt x="194" y="31"/>
                  </a:lnTo>
                  <a:lnTo>
                    <a:pt x="198" y="30"/>
                  </a:lnTo>
                  <a:lnTo>
                    <a:pt x="202" y="28"/>
                  </a:lnTo>
                  <a:lnTo>
                    <a:pt x="206" y="24"/>
                  </a:lnTo>
                  <a:lnTo>
                    <a:pt x="210" y="23"/>
                  </a:lnTo>
                  <a:lnTo>
                    <a:pt x="216" y="20"/>
                  </a:lnTo>
                  <a:lnTo>
                    <a:pt x="221" y="19"/>
                  </a:lnTo>
                  <a:lnTo>
                    <a:pt x="226" y="15"/>
                  </a:lnTo>
                  <a:lnTo>
                    <a:pt x="231" y="12"/>
                  </a:lnTo>
                  <a:lnTo>
                    <a:pt x="238" y="11"/>
                  </a:lnTo>
                  <a:lnTo>
                    <a:pt x="243" y="10"/>
                  </a:lnTo>
                  <a:lnTo>
                    <a:pt x="248" y="7"/>
                  </a:lnTo>
                  <a:lnTo>
                    <a:pt x="254" y="6"/>
                  </a:lnTo>
                  <a:lnTo>
                    <a:pt x="260" y="3"/>
                  </a:lnTo>
                  <a:lnTo>
                    <a:pt x="266" y="3"/>
                  </a:lnTo>
                  <a:lnTo>
                    <a:pt x="271" y="2"/>
                  </a:lnTo>
                  <a:lnTo>
                    <a:pt x="276" y="2"/>
                  </a:lnTo>
                  <a:lnTo>
                    <a:pt x="283" y="0"/>
                  </a:lnTo>
                  <a:lnTo>
                    <a:pt x="288" y="2"/>
                  </a:lnTo>
                  <a:lnTo>
                    <a:pt x="292" y="2"/>
                  </a:lnTo>
                  <a:lnTo>
                    <a:pt x="296" y="4"/>
                  </a:lnTo>
                  <a:lnTo>
                    <a:pt x="301" y="6"/>
                  </a:lnTo>
                  <a:lnTo>
                    <a:pt x="305" y="8"/>
                  </a:lnTo>
                  <a:lnTo>
                    <a:pt x="308" y="12"/>
                  </a:lnTo>
                  <a:lnTo>
                    <a:pt x="312" y="16"/>
                  </a:lnTo>
                  <a:lnTo>
                    <a:pt x="313" y="20"/>
                  </a:lnTo>
                  <a:lnTo>
                    <a:pt x="316" y="27"/>
                  </a:lnTo>
                  <a:lnTo>
                    <a:pt x="317" y="32"/>
                  </a:lnTo>
                  <a:lnTo>
                    <a:pt x="318" y="37"/>
                  </a:lnTo>
                  <a:lnTo>
                    <a:pt x="318" y="43"/>
                  </a:lnTo>
                  <a:lnTo>
                    <a:pt x="318" y="49"/>
                  </a:lnTo>
                  <a:lnTo>
                    <a:pt x="317" y="55"/>
                  </a:lnTo>
                  <a:lnTo>
                    <a:pt x="316" y="60"/>
                  </a:lnTo>
                  <a:lnTo>
                    <a:pt x="313" y="65"/>
                  </a:lnTo>
                  <a:lnTo>
                    <a:pt x="313" y="70"/>
                  </a:lnTo>
                  <a:lnTo>
                    <a:pt x="310" y="76"/>
                  </a:lnTo>
                  <a:lnTo>
                    <a:pt x="308" y="81"/>
                  </a:lnTo>
                  <a:lnTo>
                    <a:pt x="305" y="85"/>
                  </a:lnTo>
                  <a:lnTo>
                    <a:pt x="303" y="90"/>
                  </a:lnTo>
                  <a:lnTo>
                    <a:pt x="299" y="94"/>
                  </a:lnTo>
                  <a:lnTo>
                    <a:pt x="296" y="99"/>
                  </a:lnTo>
                  <a:lnTo>
                    <a:pt x="293" y="103"/>
                  </a:lnTo>
                  <a:lnTo>
                    <a:pt x="289" y="109"/>
                  </a:lnTo>
                  <a:lnTo>
                    <a:pt x="287" y="111"/>
                  </a:lnTo>
                  <a:lnTo>
                    <a:pt x="283" y="115"/>
                  </a:lnTo>
                  <a:lnTo>
                    <a:pt x="279" y="119"/>
                  </a:lnTo>
                  <a:lnTo>
                    <a:pt x="276" y="123"/>
                  </a:lnTo>
                  <a:lnTo>
                    <a:pt x="272" y="125"/>
                  </a:lnTo>
                  <a:lnTo>
                    <a:pt x="270" y="128"/>
                  </a:lnTo>
                  <a:lnTo>
                    <a:pt x="266" y="131"/>
                  </a:lnTo>
                  <a:lnTo>
                    <a:pt x="264" y="134"/>
                  </a:lnTo>
                  <a:lnTo>
                    <a:pt x="258" y="138"/>
                  </a:lnTo>
                  <a:lnTo>
                    <a:pt x="255" y="140"/>
                  </a:lnTo>
                  <a:lnTo>
                    <a:pt x="252" y="143"/>
                  </a:lnTo>
                  <a:lnTo>
                    <a:pt x="251" y="143"/>
                  </a:lnTo>
                  <a:lnTo>
                    <a:pt x="245" y="118"/>
                  </a:lnTo>
                  <a:lnTo>
                    <a:pt x="247" y="115"/>
                  </a:lnTo>
                  <a:lnTo>
                    <a:pt x="250" y="113"/>
                  </a:lnTo>
                  <a:lnTo>
                    <a:pt x="254" y="110"/>
                  </a:lnTo>
                  <a:lnTo>
                    <a:pt x="258" y="105"/>
                  </a:lnTo>
                  <a:lnTo>
                    <a:pt x="263" y="99"/>
                  </a:lnTo>
                  <a:lnTo>
                    <a:pt x="268" y="93"/>
                  </a:lnTo>
                  <a:lnTo>
                    <a:pt x="272" y="88"/>
                  </a:lnTo>
                  <a:lnTo>
                    <a:pt x="275" y="85"/>
                  </a:lnTo>
                  <a:lnTo>
                    <a:pt x="276" y="81"/>
                  </a:lnTo>
                  <a:lnTo>
                    <a:pt x="278" y="78"/>
                  </a:lnTo>
                  <a:lnTo>
                    <a:pt x="280" y="74"/>
                  </a:lnTo>
                  <a:lnTo>
                    <a:pt x="283" y="68"/>
                  </a:lnTo>
                  <a:lnTo>
                    <a:pt x="285" y="62"/>
                  </a:lnTo>
                  <a:lnTo>
                    <a:pt x="285" y="56"/>
                  </a:lnTo>
                  <a:lnTo>
                    <a:pt x="285" y="51"/>
                  </a:lnTo>
                  <a:lnTo>
                    <a:pt x="283" y="47"/>
                  </a:lnTo>
                  <a:lnTo>
                    <a:pt x="279" y="43"/>
                  </a:lnTo>
                  <a:lnTo>
                    <a:pt x="275" y="40"/>
                  </a:lnTo>
                  <a:lnTo>
                    <a:pt x="271" y="40"/>
                  </a:lnTo>
                  <a:lnTo>
                    <a:pt x="266" y="39"/>
                  </a:lnTo>
                  <a:lnTo>
                    <a:pt x="262" y="40"/>
                  </a:lnTo>
                  <a:lnTo>
                    <a:pt x="258" y="40"/>
                  </a:lnTo>
                  <a:lnTo>
                    <a:pt x="255" y="41"/>
                  </a:lnTo>
                  <a:lnTo>
                    <a:pt x="251" y="41"/>
                  </a:lnTo>
                  <a:lnTo>
                    <a:pt x="248" y="43"/>
                  </a:lnTo>
                  <a:lnTo>
                    <a:pt x="245" y="44"/>
                  </a:lnTo>
                  <a:lnTo>
                    <a:pt x="241" y="45"/>
                  </a:lnTo>
                  <a:lnTo>
                    <a:pt x="238" y="48"/>
                  </a:lnTo>
                  <a:lnTo>
                    <a:pt x="234" y="49"/>
                  </a:lnTo>
                  <a:lnTo>
                    <a:pt x="230" y="51"/>
                  </a:lnTo>
                  <a:lnTo>
                    <a:pt x="226" y="52"/>
                  </a:lnTo>
                  <a:lnTo>
                    <a:pt x="221" y="55"/>
                  </a:lnTo>
                  <a:lnTo>
                    <a:pt x="218" y="56"/>
                  </a:lnTo>
                  <a:lnTo>
                    <a:pt x="213" y="59"/>
                  </a:lnTo>
                  <a:lnTo>
                    <a:pt x="209" y="61"/>
                  </a:lnTo>
                  <a:lnTo>
                    <a:pt x="205" y="62"/>
                  </a:lnTo>
                  <a:lnTo>
                    <a:pt x="201" y="66"/>
                  </a:lnTo>
                  <a:lnTo>
                    <a:pt x="197" y="68"/>
                  </a:lnTo>
                  <a:lnTo>
                    <a:pt x="192" y="70"/>
                  </a:lnTo>
                  <a:lnTo>
                    <a:pt x="188" y="73"/>
                  </a:lnTo>
                  <a:lnTo>
                    <a:pt x="184" y="76"/>
                  </a:lnTo>
                  <a:lnTo>
                    <a:pt x="179" y="78"/>
                  </a:lnTo>
                  <a:lnTo>
                    <a:pt x="175" y="81"/>
                  </a:lnTo>
                  <a:lnTo>
                    <a:pt x="171" y="85"/>
                  </a:lnTo>
                  <a:lnTo>
                    <a:pt x="167" y="88"/>
                  </a:lnTo>
                  <a:lnTo>
                    <a:pt x="161" y="90"/>
                  </a:lnTo>
                  <a:lnTo>
                    <a:pt x="157" y="93"/>
                  </a:lnTo>
                  <a:lnTo>
                    <a:pt x="154" y="97"/>
                  </a:lnTo>
                  <a:lnTo>
                    <a:pt x="150" y="99"/>
                  </a:lnTo>
                  <a:lnTo>
                    <a:pt x="146" y="102"/>
                  </a:lnTo>
                  <a:lnTo>
                    <a:pt x="142" y="105"/>
                  </a:lnTo>
                  <a:lnTo>
                    <a:pt x="138" y="109"/>
                  </a:lnTo>
                  <a:lnTo>
                    <a:pt x="135" y="111"/>
                  </a:lnTo>
                  <a:lnTo>
                    <a:pt x="131" y="115"/>
                  </a:lnTo>
                  <a:lnTo>
                    <a:pt x="127" y="118"/>
                  </a:lnTo>
                  <a:lnTo>
                    <a:pt x="123" y="121"/>
                  </a:lnTo>
                  <a:lnTo>
                    <a:pt x="121" y="125"/>
                  </a:lnTo>
                  <a:lnTo>
                    <a:pt x="115" y="130"/>
                  </a:lnTo>
                  <a:lnTo>
                    <a:pt x="110" y="136"/>
                  </a:lnTo>
                  <a:lnTo>
                    <a:pt x="105" y="143"/>
                  </a:lnTo>
                  <a:lnTo>
                    <a:pt x="101" y="148"/>
                  </a:lnTo>
                  <a:lnTo>
                    <a:pt x="98" y="154"/>
                  </a:lnTo>
                  <a:lnTo>
                    <a:pt x="97" y="159"/>
                  </a:lnTo>
                  <a:lnTo>
                    <a:pt x="94" y="163"/>
                  </a:lnTo>
                  <a:lnTo>
                    <a:pt x="94" y="167"/>
                  </a:lnTo>
                  <a:lnTo>
                    <a:pt x="95" y="171"/>
                  </a:lnTo>
                  <a:lnTo>
                    <a:pt x="98" y="175"/>
                  </a:lnTo>
                  <a:lnTo>
                    <a:pt x="101" y="177"/>
                  </a:lnTo>
                  <a:lnTo>
                    <a:pt x="105" y="180"/>
                  </a:lnTo>
                  <a:lnTo>
                    <a:pt x="109" y="181"/>
                  </a:lnTo>
                  <a:lnTo>
                    <a:pt x="113" y="181"/>
                  </a:lnTo>
                  <a:lnTo>
                    <a:pt x="117" y="181"/>
                  </a:lnTo>
                  <a:lnTo>
                    <a:pt x="121" y="181"/>
                  </a:lnTo>
                  <a:lnTo>
                    <a:pt x="126" y="181"/>
                  </a:lnTo>
                  <a:lnTo>
                    <a:pt x="131" y="180"/>
                  </a:lnTo>
                  <a:lnTo>
                    <a:pt x="135" y="177"/>
                  </a:lnTo>
                  <a:lnTo>
                    <a:pt x="140" y="176"/>
                  </a:lnTo>
                  <a:lnTo>
                    <a:pt x="147" y="173"/>
                  </a:lnTo>
                  <a:lnTo>
                    <a:pt x="152" y="171"/>
                  </a:lnTo>
                  <a:lnTo>
                    <a:pt x="157" y="167"/>
                  </a:lnTo>
                  <a:lnTo>
                    <a:pt x="163" y="163"/>
                  </a:lnTo>
                  <a:lnTo>
                    <a:pt x="168" y="160"/>
                  </a:lnTo>
                  <a:lnTo>
                    <a:pt x="173" y="156"/>
                  </a:lnTo>
                  <a:lnTo>
                    <a:pt x="179" y="152"/>
                  </a:lnTo>
                  <a:lnTo>
                    <a:pt x="184" y="148"/>
                  </a:lnTo>
                  <a:lnTo>
                    <a:pt x="188" y="144"/>
                  </a:lnTo>
                  <a:lnTo>
                    <a:pt x="193" y="140"/>
                  </a:lnTo>
                  <a:lnTo>
                    <a:pt x="197" y="136"/>
                  </a:lnTo>
                  <a:lnTo>
                    <a:pt x="202" y="132"/>
                  </a:lnTo>
                  <a:lnTo>
                    <a:pt x="206" y="130"/>
                  </a:lnTo>
                  <a:lnTo>
                    <a:pt x="210" y="126"/>
                  </a:lnTo>
                  <a:lnTo>
                    <a:pt x="214" y="123"/>
                  </a:lnTo>
                  <a:lnTo>
                    <a:pt x="217" y="121"/>
                  </a:lnTo>
                  <a:lnTo>
                    <a:pt x="219" y="118"/>
                  </a:lnTo>
                  <a:lnTo>
                    <a:pt x="222" y="115"/>
                  </a:lnTo>
                  <a:lnTo>
                    <a:pt x="225" y="113"/>
                  </a:lnTo>
                  <a:lnTo>
                    <a:pt x="226" y="111"/>
                  </a:lnTo>
                  <a:close/>
                </a:path>
              </a:pathLst>
            </a:custGeom>
            <a:solidFill>
              <a:srgbClr val="D1BD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1304" name="Group 99"/>
            <p:cNvGrpSpPr>
              <a:grpSpLocks/>
            </p:cNvGrpSpPr>
            <p:nvPr/>
          </p:nvGrpSpPr>
          <p:grpSpPr bwMode="auto">
            <a:xfrm>
              <a:off x="3414" y="969"/>
              <a:ext cx="120" cy="98"/>
              <a:chOff x="3414" y="969"/>
              <a:chExt cx="120" cy="98"/>
            </a:xfrm>
          </p:grpSpPr>
          <p:sp>
            <p:nvSpPr>
              <p:cNvPr id="11329" name="Freeform 100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30" name="Freeform 101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1305" name="Freeform 102"/>
            <p:cNvSpPr>
              <a:spLocks/>
            </p:cNvSpPr>
            <p:nvPr/>
          </p:nvSpPr>
          <p:spPr bwMode="auto">
            <a:xfrm>
              <a:off x="3598" y="963"/>
              <a:ext cx="121" cy="97"/>
            </a:xfrm>
            <a:custGeom>
              <a:avLst/>
              <a:gdLst>
                <a:gd name="T0" fmla="*/ 116 w 318"/>
                <a:gd name="T1" fmla="*/ 233 h 258"/>
                <a:gd name="T2" fmla="*/ 97 w 318"/>
                <a:gd name="T3" fmla="*/ 242 h 258"/>
                <a:gd name="T4" fmla="*/ 82 w 318"/>
                <a:gd name="T5" fmla="*/ 250 h 258"/>
                <a:gd name="T6" fmla="*/ 63 w 318"/>
                <a:gd name="T7" fmla="*/ 256 h 258"/>
                <a:gd name="T8" fmla="*/ 43 w 318"/>
                <a:gd name="T9" fmla="*/ 258 h 258"/>
                <a:gd name="T10" fmla="*/ 25 w 318"/>
                <a:gd name="T11" fmla="*/ 254 h 258"/>
                <a:gd name="T12" fmla="*/ 10 w 318"/>
                <a:gd name="T13" fmla="*/ 242 h 258"/>
                <a:gd name="T14" fmla="*/ 1 w 318"/>
                <a:gd name="T15" fmla="*/ 225 h 258"/>
                <a:gd name="T16" fmla="*/ 0 w 318"/>
                <a:gd name="T17" fmla="*/ 212 h 258"/>
                <a:gd name="T18" fmla="*/ 5 w 318"/>
                <a:gd name="T19" fmla="*/ 198 h 258"/>
                <a:gd name="T20" fmla="*/ 12 w 318"/>
                <a:gd name="T21" fmla="*/ 183 h 258"/>
                <a:gd name="T22" fmla="*/ 24 w 318"/>
                <a:gd name="T23" fmla="*/ 167 h 258"/>
                <a:gd name="T24" fmla="*/ 38 w 318"/>
                <a:gd name="T25" fmla="*/ 151 h 258"/>
                <a:gd name="T26" fmla="*/ 54 w 318"/>
                <a:gd name="T27" fmla="*/ 136 h 258"/>
                <a:gd name="T28" fmla="*/ 71 w 318"/>
                <a:gd name="T29" fmla="*/ 120 h 258"/>
                <a:gd name="T30" fmla="*/ 89 w 318"/>
                <a:gd name="T31" fmla="*/ 105 h 258"/>
                <a:gd name="T32" fmla="*/ 107 w 318"/>
                <a:gd name="T33" fmla="*/ 91 h 258"/>
                <a:gd name="T34" fmla="*/ 125 w 318"/>
                <a:gd name="T35" fmla="*/ 77 h 258"/>
                <a:gd name="T36" fmla="*/ 141 w 318"/>
                <a:gd name="T37" fmla="*/ 66 h 258"/>
                <a:gd name="T38" fmla="*/ 155 w 318"/>
                <a:gd name="T39" fmla="*/ 55 h 258"/>
                <a:gd name="T40" fmla="*/ 171 w 318"/>
                <a:gd name="T41" fmla="*/ 46 h 258"/>
                <a:gd name="T42" fmla="*/ 183 w 318"/>
                <a:gd name="T43" fmla="*/ 38 h 258"/>
                <a:gd name="T44" fmla="*/ 191 w 318"/>
                <a:gd name="T45" fmla="*/ 33 h 258"/>
                <a:gd name="T46" fmla="*/ 206 w 318"/>
                <a:gd name="T47" fmla="*/ 23 h 258"/>
                <a:gd name="T48" fmla="*/ 227 w 318"/>
                <a:gd name="T49" fmla="*/ 14 h 258"/>
                <a:gd name="T50" fmla="*/ 249 w 318"/>
                <a:gd name="T51" fmla="*/ 6 h 258"/>
                <a:gd name="T52" fmla="*/ 272 w 318"/>
                <a:gd name="T53" fmla="*/ 1 h 258"/>
                <a:gd name="T54" fmla="*/ 291 w 318"/>
                <a:gd name="T55" fmla="*/ 1 h 258"/>
                <a:gd name="T56" fmla="*/ 307 w 318"/>
                <a:gd name="T57" fmla="*/ 10 h 258"/>
                <a:gd name="T58" fmla="*/ 316 w 318"/>
                <a:gd name="T59" fmla="*/ 31 h 258"/>
                <a:gd name="T60" fmla="*/ 316 w 318"/>
                <a:gd name="T61" fmla="*/ 54 h 258"/>
                <a:gd name="T62" fmla="*/ 310 w 318"/>
                <a:gd name="T63" fmla="*/ 75 h 258"/>
                <a:gd name="T64" fmla="*/ 299 w 318"/>
                <a:gd name="T65" fmla="*/ 93 h 258"/>
                <a:gd name="T66" fmla="*/ 286 w 318"/>
                <a:gd name="T67" fmla="*/ 110 h 258"/>
                <a:gd name="T68" fmla="*/ 273 w 318"/>
                <a:gd name="T69" fmla="*/ 124 h 258"/>
                <a:gd name="T70" fmla="*/ 258 w 318"/>
                <a:gd name="T71" fmla="*/ 137 h 258"/>
                <a:gd name="T72" fmla="*/ 245 w 318"/>
                <a:gd name="T73" fmla="*/ 117 h 258"/>
                <a:gd name="T74" fmla="*/ 254 w 318"/>
                <a:gd name="T75" fmla="*/ 105 h 258"/>
                <a:gd name="T76" fmla="*/ 261 w 318"/>
                <a:gd name="T77" fmla="*/ 89 h 258"/>
                <a:gd name="T78" fmla="*/ 260 w 318"/>
                <a:gd name="T79" fmla="*/ 72 h 258"/>
                <a:gd name="T80" fmla="*/ 244 w 318"/>
                <a:gd name="T81" fmla="*/ 62 h 258"/>
                <a:gd name="T82" fmla="*/ 223 w 318"/>
                <a:gd name="T83" fmla="*/ 64 h 258"/>
                <a:gd name="T84" fmla="*/ 203 w 318"/>
                <a:gd name="T85" fmla="*/ 70 h 258"/>
                <a:gd name="T86" fmla="*/ 190 w 318"/>
                <a:gd name="T87" fmla="*/ 77 h 258"/>
                <a:gd name="T88" fmla="*/ 174 w 318"/>
                <a:gd name="T89" fmla="*/ 84 h 258"/>
                <a:gd name="T90" fmla="*/ 159 w 318"/>
                <a:gd name="T91" fmla="*/ 93 h 258"/>
                <a:gd name="T92" fmla="*/ 146 w 318"/>
                <a:gd name="T93" fmla="*/ 103 h 258"/>
                <a:gd name="T94" fmla="*/ 132 w 318"/>
                <a:gd name="T95" fmla="*/ 113 h 258"/>
                <a:gd name="T96" fmla="*/ 115 w 318"/>
                <a:gd name="T97" fmla="*/ 129 h 258"/>
                <a:gd name="T98" fmla="*/ 99 w 318"/>
                <a:gd name="T99" fmla="*/ 149 h 258"/>
                <a:gd name="T100" fmla="*/ 95 w 318"/>
                <a:gd name="T101" fmla="*/ 166 h 258"/>
                <a:gd name="T102" fmla="*/ 104 w 318"/>
                <a:gd name="T103" fmla="*/ 178 h 258"/>
                <a:gd name="T104" fmla="*/ 121 w 318"/>
                <a:gd name="T105" fmla="*/ 180 h 258"/>
                <a:gd name="T106" fmla="*/ 141 w 318"/>
                <a:gd name="T107" fmla="*/ 175 h 258"/>
                <a:gd name="T108" fmla="*/ 162 w 318"/>
                <a:gd name="T109" fmla="*/ 162 h 258"/>
                <a:gd name="T110" fmla="*/ 183 w 318"/>
                <a:gd name="T111" fmla="*/ 147 h 258"/>
                <a:gd name="T112" fmla="*/ 202 w 318"/>
                <a:gd name="T113" fmla="*/ 132 h 258"/>
                <a:gd name="T114" fmla="*/ 216 w 318"/>
                <a:gd name="T115" fmla="*/ 120 h 258"/>
                <a:gd name="T116" fmla="*/ 227 w 318"/>
                <a:gd name="T117" fmla="*/ 110 h 25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18"/>
                <a:gd name="T178" fmla="*/ 0 h 258"/>
                <a:gd name="T179" fmla="*/ 318 w 318"/>
                <a:gd name="T180" fmla="*/ 258 h 258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18" h="258">
                  <a:moveTo>
                    <a:pt x="227" y="110"/>
                  </a:moveTo>
                  <a:lnTo>
                    <a:pt x="220" y="170"/>
                  </a:lnTo>
                  <a:lnTo>
                    <a:pt x="117" y="233"/>
                  </a:lnTo>
                  <a:lnTo>
                    <a:pt x="116" y="233"/>
                  </a:lnTo>
                  <a:lnTo>
                    <a:pt x="113" y="236"/>
                  </a:lnTo>
                  <a:lnTo>
                    <a:pt x="108" y="238"/>
                  </a:lnTo>
                  <a:lnTo>
                    <a:pt x="103" y="241"/>
                  </a:lnTo>
                  <a:lnTo>
                    <a:pt x="97" y="242"/>
                  </a:lnTo>
                  <a:lnTo>
                    <a:pt x="95" y="245"/>
                  </a:lnTo>
                  <a:lnTo>
                    <a:pt x="91" y="246"/>
                  </a:lnTo>
                  <a:lnTo>
                    <a:pt x="86" y="248"/>
                  </a:lnTo>
                  <a:lnTo>
                    <a:pt x="82" y="250"/>
                  </a:lnTo>
                  <a:lnTo>
                    <a:pt x="78" y="252"/>
                  </a:lnTo>
                  <a:lnTo>
                    <a:pt x="72" y="253"/>
                  </a:lnTo>
                  <a:lnTo>
                    <a:pt x="68" y="256"/>
                  </a:lnTo>
                  <a:lnTo>
                    <a:pt x="63" y="256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47" y="258"/>
                  </a:lnTo>
                  <a:lnTo>
                    <a:pt x="43" y="258"/>
                  </a:lnTo>
                  <a:lnTo>
                    <a:pt x="38" y="258"/>
                  </a:lnTo>
                  <a:lnTo>
                    <a:pt x="34" y="257"/>
                  </a:lnTo>
                  <a:lnTo>
                    <a:pt x="30" y="257"/>
                  </a:lnTo>
                  <a:lnTo>
                    <a:pt x="25" y="254"/>
                  </a:lnTo>
                  <a:lnTo>
                    <a:pt x="21" y="253"/>
                  </a:lnTo>
                  <a:lnTo>
                    <a:pt x="17" y="250"/>
                  </a:lnTo>
                  <a:lnTo>
                    <a:pt x="13" y="246"/>
                  </a:lnTo>
                  <a:lnTo>
                    <a:pt x="10" y="242"/>
                  </a:lnTo>
                  <a:lnTo>
                    <a:pt x="6" y="240"/>
                  </a:lnTo>
                  <a:lnTo>
                    <a:pt x="5" y="233"/>
                  </a:lnTo>
                  <a:lnTo>
                    <a:pt x="2" y="229"/>
                  </a:lnTo>
                  <a:lnTo>
                    <a:pt x="1" y="225"/>
                  </a:lnTo>
                  <a:lnTo>
                    <a:pt x="0" y="223"/>
                  </a:lnTo>
                  <a:lnTo>
                    <a:pt x="0" y="219"/>
                  </a:lnTo>
                  <a:lnTo>
                    <a:pt x="0" y="216"/>
                  </a:lnTo>
                  <a:lnTo>
                    <a:pt x="0" y="212"/>
                  </a:lnTo>
                  <a:lnTo>
                    <a:pt x="1" y="209"/>
                  </a:lnTo>
                  <a:lnTo>
                    <a:pt x="1" y="205"/>
                  </a:lnTo>
                  <a:lnTo>
                    <a:pt x="4" y="203"/>
                  </a:lnTo>
                  <a:lnTo>
                    <a:pt x="5" y="198"/>
                  </a:lnTo>
                  <a:lnTo>
                    <a:pt x="6" y="195"/>
                  </a:lnTo>
                  <a:lnTo>
                    <a:pt x="8" y="191"/>
                  </a:lnTo>
                  <a:lnTo>
                    <a:pt x="10" y="187"/>
                  </a:lnTo>
                  <a:lnTo>
                    <a:pt x="12" y="183"/>
                  </a:lnTo>
                  <a:lnTo>
                    <a:pt x="16" y="179"/>
                  </a:lnTo>
                  <a:lnTo>
                    <a:pt x="17" y="175"/>
                  </a:lnTo>
                  <a:lnTo>
                    <a:pt x="21" y="171"/>
                  </a:lnTo>
                  <a:lnTo>
                    <a:pt x="24" y="167"/>
                  </a:lnTo>
                  <a:lnTo>
                    <a:pt x="27" y="163"/>
                  </a:lnTo>
                  <a:lnTo>
                    <a:pt x="30" y="159"/>
                  </a:lnTo>
                  <a:lnTo>
                    <a:pt x="34" y="155"/>
                  </a:lnTo>
                  <a:lnTo>
                    <a:pt x="38" y="151"/>
                  </a:lnTo>
                  <a:lnTo>
                    <a:pt x="42" y="147"/>
                  </a:lnTo>
                  <a:lnTo>
                    <a:pt x="46" y="143"/>
                  </a:lnTo>
                  <a:lnTo>
                    <a:pt x="50" y="139"/>
                  </a:lnTo>
                  <a:lnTo>
                    <a:pt x="54" y="136"/>
                  </a:lnTo>
                  <a:lnTo>
                    <a:pt x="58" y="132"/>
                  </a:lnTo>
                  <a:lnTo>
                    <a:pt x="62" y="128"/>
                  </a:lnTo>
                  <a:lnTo>
                    <a:pt x="67" y="124"/>
                  </a:lnTo>
                  <a:lnTo>
                    <a:pt x="71" y="120"/>
                  </a:lnTo>
                  <a:lnTo>
                    <a:pt x="75" y="116"/>
                  </a:lnTo>
                  <a:lnTo>
                    <a:pt x="79" y="113"/>
                  </a:lnTo>
                  <a:lnTo>
                    <a:pt x="86" y="109"/>
                  </a:lnTo>
                  <a:lnTo>
                    <a:pt x="89" y="105"/>
                  </a:lnTo>
                  <a:lnTo>
                    <a:pt x="93" y="101"/>
                  </a:lnTo>
                  <a:lnTo>
                    <a:pt x="97" y="97"/>
                  </a:lnTo>
                  <a:lnTo>
                    <a:pt x="103" y="95"/>
                  </a:lnTo>
                  <a:lnTo>
                    <a:pt x="107" y="91"/>
                  </a:lnTo>
                  <a:lnTo>
                    <a:pt x="112" y="87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25" y="77"/>
                  </a:lnTo>
                  <a:lnTo>
                    <a:pt x="129" y="74"/>
                  </a:lnTo>
                  <a:lnTo>
                    <a:pt x="133" y="71"/>
                  </a:lnTo>
                  <a:lnTo>
                    <a:pt x="137" y="68"/>
                  </a:lnTo>
                  <a:lnTo>
                    <a:pt x="141" y="66"/>
                  </a:lnTo>
                  <a:lnTo>
                    <a:pt x="145" y="63"/>
                  </a:lnTo>
                  <a:lnTo>
                    <a:pt x="149" y="59"/>
                  </a:lnTo>
                  <a:lnTo>
                    <a:pt x="153" y="58"/>
                  </a:lnTo>
                  <a:lnTo>
                    <a:pt x="155" y="55"/>
                  </a:lnTo>
                  <a:lnTo>
                    <a:pt x="159" y="52"/>
                  </a:lnTo>
                  <a:lnTo>
                    <a:pt x="162" y="51"/>
                  </a:lnTo>
                  <a:lnTo>
                    <a:pt x="165" y="48"/>
                  </a:lnTo>
                  <a:lnTo>
                    <a:pt x="171" y="46"/>
                  </a:lnTo>
                  <a:lnTo>
                    <a:pt x="177" y="43"/>
                  </a:lnTo>
                  <a:lnTo>
                    <a:pt x="179" y="41"/>
                  </a:lnTo>
                  <a:lnTo>
                    <a:pt x="182" y="39"/>
                  </a:lnTo>
                  <a:lnTo>
                    <a:pt x="183" y="38"/>
                  </a:lnTo>
                  <a:lnTo>
                    <a:pt x="184" y="38"/>
                  </a:lnTo>
                  <a:lnTo>
                    <a:pt x="186" y="37"/>
                  </a:lnTo>
                  <a:lnTo>
                    <a:pt x="190" y="34"/>
                  </a:lnTo>
                  <a:lnTo>
                    <a:pt x="191" y="33"/>
                  </a:lnTo>
                  <a:lnTo>
                    <a:pt x="195" y="30"/>
                  </a:lnTo>
                  <a:lnTo>
                    <a:pt x="198" y="29"/>
                  </a:lnTo>
                  <a:lnTo>
                    <a:pt x="202" y="27"/>
                  </a:lnTo>
                  <a:lnTo>
                    <a:pt x="206" y="23"/>
                  </a:lnTo>
                  <a:lnTo>
                    <a:pt x="211" y="22"/>
                  </a:lnTo>
                  <a:lnTo>
                    <a:pt x="215" y="19"/>
                  </a:lnTo>
                  <a:lnTo>
                    <a:pt x="220" y="17"/>
                  </a:lnTo>
                  <a:lnTo>
                    <a:pt x="227" y="14"/>
                  </a:lnTo>
                  <a:lnTo>
                    <a:pt x="232" y="12"/>
                  </a:lnTo>
                  <a:lnTo>
                    <a:pt x="237" y="10"/>
                  </a:lnTo>
                  <a:lnTo>
                    <a:pt x="244" y="9"/>
                  </a:lnTo>
                  <a:lnTo>
                    <a:pt x="249" y="6"/>
                  </a:lnTo>
                  <a:lnTo>
                    <a:pt x="254" y="4"/>
                  </a:lnTo>
                  <a:lnTo>
                    <a:pt x="260" y="2"/>
                  </a:lnTo>
                  <a:lnTo>
                    <a:pt x="266" y="2"/>
                  </a:lnTo>
                  <a:lnTo>
                    <a:pt x="272" y="1"/>
                  </a:lnTo>
                  <a:lnTo>
                    <a:pt x="277" y="1"/>
                  </a:lnTo>
                  <a:lnTo>
                    <a:pt x="282" y="0"/>
                  </a:lnTo>
                  <a:lnTo>
                    <a:pt x="287" y="1"/>
                  </a:lnTo>
                  <a:lnTo>
                    <a:pt x="291" y="1"/>
                  </a:lnTo>
                  <a:lnTo>
                    <a:pt x="297" y="4"/>
                  </a:lnTo>
                  <a:lnTo>
                    <a:pt x="301" y="5"/>
                  </a:lnTo>
                  <a:lnTo>
                    <a:pt x="305" y="8"/>
                  </a:lnTo>
                  <a:lnTo>
                    <a:pt x="307" y="10"/>
                  </a:lnTo>
                  <a:lnTo>
                    <a:pt x="311" y="15"/>
                  </a:lnTo>
                  <a:lnTo>
                    <a:pt x="314" y="19"/>
                  </a:lnTo>
                  <a:lnTo>
                    <a:pt x="316" y="26"/>
                  </a:lnTo>
                  <a:lnTo>
                    <a:pt x="316" y="31"/>
                  </a:lnTo>
                  <a:lnTo>
                    <a:pt x="318" y="37"/>
                  </a:lnTo>
                  <a:lnTo>
                    <a:pt x="318" y="42"/>
                  </a:lnTo>
                  <a:lnTo>
                    <a:pt x="318" y="48"/>
                  </a:lnTo>
                  <a:lnTo>
                    <a:pt x="316" y="54"/>
                  </a:lnTo>
                  <a:lnTo>
                    <a:pt x="315" y="59"/>
                  </a:lnTo>
                  <a:lnTo>
                    <a:pt x="314" y="64"/>
                  </a:lnTo>
                  <a:lnTo>
                    <a:pt x="312" y="70"/>
                  </a:lnTo>
                  <a:lnTo>
                    <a:pt x="310" y="75"/>
                  </a:lnTo>
                  <a:lnTo>
                    <a:pt x="307" y="79"/>
                  </a:lnTo>
                  <a:lnTo>
                    <a:pt x="305" y="84"/>
                  </a:lnTo>
                  <a:lnTo>
                    <a:pt x="302" y="89"/>
                  </a:lnTo>
                  <a:lnTo>
                    <a:pt x="299" y="93"/>
                  </a:lnTo>
                  <a:lnTo>
                    <a:pt x="295" y="99"/>
                  </a:lnTo>
                  <a:lnTo>
                    <a:pt x="293" y="103"/>
                  </a:lnTo>
                  <a:lnTo>
                    <a:pt x="290" y="108"/>
                  </a:lnTo>
                  <a:lnTo>
                    <a:pt x="286" y="110"/>
                  </a:lnTo>
                  <a:lnTo>
                    <a:pt x="282" y="114"/>
                  </a:lnTo>
                  <a:lnTo>
                    <a:pt x="279" y="118"/>
                  </a:lnTo>
                  <a:lnTo>
                    <a:pt x="276" y="122"/>
                  </a:lnTo>
                  <a:lnTo>
                    <a:pt x="273" y="124"/>
                  </a:lnTo>
                  <a:lnTo>
                    <a:pt x="269" y="128"/>
                  </a:lnTo>
                  <a:lnTo>
                    <a:pt x="266" y="130"/>
                  </a:lnTo>
                  <a:lnTo>
                    <a:pt x="264" y="133"/>
                  </a:lnTo>
                  <a:lnTo>
                    <a:pt x="258" y="137"/>
                  </a:lnTo>
                  <a:lnTo>
                    <a:pt x="254" y="139"/>
                  </a:lnTo>
                  <a:lnTo>
                    <a:pt x="252" y="141"/>
                  </a:lnTo>
                  <a:lnTo>
                    <a:pt x="252" y="142"/>
                  </a:lnTo>
                  <a:lnTo>
                    <a:pt x="245" y="117"/>
                  </a:lnTo>
                  <a:lnTo>
                    <a:pt x="246" y="116"/>
                  </a:lnTo>
                  <a:lnTo>
                    <a:pt x="250" y="112"/>
                  </a:lnTo>
                  <a:lnTo>
                    <a:pt x="252" y="109"/>
                  </a:lnTo>
                  <a:lnTo>
                    <a:pt x="254" y="105"/>
                  </a:lnTo>
                  <a:lnTo>
                    <a:pt x="257" y="103"/>
                  </a:lnTo>
                  <a:lnTo>
                    <a:pt x="258" y="99"/>
                  </a:lnTo>
                  <a:lnTo>
                    <a:pt x="260" y="93"/>
                  </a:lnTo>
                  <a:lnTo>
                    <a:pt x="261" y="89"/>
                  </a:lnTo>
                  <a:lnTo>
                    <a:pt x="262" y="85"/>
                  </a:lnTo>
                  <a:lnTo>
                    <a:pt x="262" y="81"/>
                  </a:lnTo>
                  <a:lnTo>
                    <a:pt x="261" y="76"/>
                  </a:lnTo>
                  <a:lnTo>
                    <a:pt x="260" y="72"/>
                  </a:lnTo>
                  <a:lnTo>
                    <a:pt x="256" y="68"/>
                  </a:lnTo>
                  <a:lnTo>
                    <a:pt x="252" y="66"/>
                  </a:lnTo>
                  <a:lnTo>
                    <a:pt x="248" y="63"/>
                  </a:lnTo>
                  <a:lnTo>
                    <a:pt x="244" y="62"/>
                  </a:lnTo>
                  <a:lnTo>
                    <a:pt x="240" y="62"/>
                  </a:lnTo>
                  <a:lnTo>
                    <a:pt x="235" y="62"/>
                  </a:lnTo>
                  <a:lnTo>
                    <a:pt x="229" y="62"/>
                  </a:lnTo>
                  <a:lnTo>
                    <a:pt x="223" y="64"/>
                  </a:lnTo>
                  <a:lnTo>
                    <a:pt x="216" y="66"/>
                  </a:lnTo>
                  <a:lnTo>
                    <a:pt x="211" y="68"/>
                  </a:lnTo>
                  <a:lnTo>
                    <a:pt x="207" y="68"/>
                  </a:lnTo>
                  <a:lnTo>
                    <a:pt x="203" y="70"/>
                  </a:lnTo>
                  <a:lnTo>
                    <a:pt x="200" y="71"/>
                  </a:lnTo>
                  <a:lnTo>
                    <a:pt x="196" y="74"/>
                  </a:lnTo>
                  <a:lnTo>
                    <a:pt x="192" y="75"/>
                  </a:lnTo>
                  <a:lnTo>
                    <a:pt x="190" y="77"/>
                  </a:lnTo>
                  <a:lnTo>
                    <a:pt x="186" y="79"/>
                  </a:lnTo>
                  <a:lnTo>
                    <a:pt x="182" y="80"/>
                  </a:lnTo>
                  <a:lnTo>
                    <a:pt x="178" y="83"/>
                  </a:lnTo>
                  <a:lnTo>
                    <a:pt x="174" y="84"/>
                  </a:lnTo>
                  <a:lnTo>
                    <a:pt x="171" y="87"/>
                  </a:lnTo>
                  <a:lnTo>
                    <a:pt x="167" y="89"/>
                  </a:lnTo>
                  <a:lnTo>
                    <a:pt x="163" y="91"/>
                  </a:lnTo>
                  <a:lnTo>
                    <a:pt x="159" y="93"/>
                  </a:lnTo>
                  <a:lnTo>
                    <a:pt x="157" y="96"/>
                  </a:lnTo>
                  <a:lnTo>
                    <a:pt x="153" y="99"/>
                  </a:lnTo>
                  <a:lnTo>
                    <a:pt x="149" y="101"/>
                  </a:lnTo>
                  <a:lnTo>
                    <a:pt x="146" y="103"/>
                  </a:lnTo>
                  <a:lnTo>
                    <a:pt x="142" y="105"/>
                  </a:lnTo>
                  <a:lnTo>
                    <a:pt x="138" y="108"/>
                  </a:lnTo>
                  <a:lnTo>
                    <a:pt x="134" y="110"/>
                  </a:lnTo>
                  <a:lnTo>
                    <a:pt x="132" y="113"/>
                  </a:lnTo>
                  <a:lnTo>
                    <a:pt x="129" y="116"/>
                  </a:lnTo>
                  <a:lnTo>
                    <a:pt x="126" y="118"/>
                  </a:lnTo>
                  <a:lnTo>
                    <a:pt x="120" y="124"/>
                  </a:lnTo>
                  <a:lnTo>
                    <a:pt x="115" y="129"/>
                  </a:lnTo>
                  <a:lnTo>
                    <a:pt x="109" y="134"/>
                  </a:lnTo>
                  <a:lnTo>
                    <a:pt x="105" y="139"/>
                  </a:lnTo>
                  <a:lnTo>
                    <a:pt x="101" y="143"/>
                  </a:lnTo>
                  <a:lnTo>
                    <a:pt x="99" y="149"/>
                  </a:lnTo>
                  <a:lnTo>
                    <a:pt x="96" y="153"/>
                  </a:lnTo>
                  <a:lnTo>
                    <a:pt x="95" y="158"/>
                  </a:lnTo>
                  <a:lnTo>
                    <a:pt x="93" y="162"/>
                  </a:lnTo>
                  <a:lnTo>
                    <a:pt x="95" y="166"/>
                  </a:lnTo>
                  <a:lnTo>
                    <a:pt x="96" y="170"/>
                  </a:lnTo>
                  <a:lnTo>
                    <a:pt x="99" y="174"/>
                  </a:lnTo>
                  <a:lnTo>
                    <a:pt x="101" y="176"/>
                  </a:lnTo>
                  <a:lnTo>
                    <a:pt x="104" y="178"/>
                  </a:lnTo>
                  <a:lnTo>
                    <a:pt x="108" y="179"/>
                  </a:lnTo>
                  <a:lnTo>
                    <a:pt x="112" y="180"/>
                  </a:lnTo>
                  <a:lnTo>
                    <a:pt x="116" y="180"/>
                  </a:lnTo>
                  <a:lnTo>
                    <a:pt x="121" y="180"/>
                  </a:lnTo>
                  <a:lnTo>
                    <a:pt x="125" y="179"/>
                  </a:lnTo>
                  <a:lnTo>
                    <a:pt x="130" y="179"/>
                  </a:lnTo>
                  <a:lnTo>
                    <a:pt x="136" y="176"/>
                  </a:lnTo>
                  <a:lnTo>
                    <a:pt x="141" y="175"/>
                  </a:lnTo>
                  <a:lnTo>
                    <a:pt x="146" y="171"/>
                  </a:lnTo>
                  <a:lnTo>
                    <a:pt x="152" y="170"/>
                  </a:lnTo>
                  <a:lnTo>
                    <a:pt x="157" y="166"/>
                  </a:lnTo>
                  <a:lnTo>
                    <a:pt x="162" y="162"/>
                  </a:lnTo>
                  <a:lnTo>
                    <a:pt x="167" y="159"/>
                  </a:lnTo>
                  <a:lnTo>
                    <a:pt x="174" y="155"/>
                  </a:lnTo>
                  <a:lnTo>
                    <a:pt x="178" y="151"/>
                  </a:lnTo>
                  <a:lnTo>
                    <a:pt x="183" y="147"/>
                  </a:lnTo>
                  <a:lnTo>
                    <a:pt x="188" y="143"/>
                  </a:lnTo>
                  <a:lnTo>
                    <a:pt x="194" y="139"/>
                  </a:lnTo>
                  <a:lnTo>
                    <a:pt x="198" y="136"/>
                  </a:lnTo>
                  <a:lnTo>
                    <a:pt x="202" y="132"/>
                  </a:lnTo>
                  <a:lnTo>
                    <a:pt x="206" y="129"/>
                  </a:lnTo>
                  <a:lnTo>
                    <a:pt x="211" y="125"/>
                  </a:lnTo>
                  <a:lnTo>
                    <a:pt x="214" y="122"/>
                  </a:lnTo>
                  <a:lnTo>
                    <a:pt x="216" y="120"/>
                  </a:lnTo>
                  <a:lnTo>
                    <a:pt x="219" y="116"/>
                  </a:lnTo>
                  <a:lnTo>
                    <a:pt x="221" y="114"/>
                  </a:lnTo>
                  <a:lnTo>
                    <a:pt x="225" y="112"/>
                  </a:lnTo>
                  <a:lnTo>
                    <a:pt x="227" y="110"/>
                  </a:lnTo>
                  <a:close/>
                </a:path>
              </a:pathLst>
            </a:custGeom>
            <a:solidFill>
              <a:srgbClr val="D1BD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6" name="Freeform 103"/>
            <p:cNvSpPr>
              <a:spLocks/>
            </p:cNvSpPr>
            <p:nvPr/>
          </p:nvSpPr>
          <p:spPr bwMode="auto">
            <a:xfrm>
              <a:off x="3498" y="1017"/>
              <a:ext cx="256" cy="177"/>
            </a:xfrm>
            <a:custGeom>
              <a:avLst/>
              <a:gdLst>
                <a:gd name="T0" fmla="*/ 41 w 676"/>
                <a:gd name="T1" fmla="*/ 397 h 466"/>
                <a:gd name="T2" fmla="*/ 644 w 676"/>
                <a:gd name="T3" fmla="*/ 0 h 466"/>
                <a:gd name="T4" fmla="*/ 647 w 676"/>
                <a:gd name="T5" fmla="*/ 1 h 466"/>
                <a:gd name="T6" fmla="*/ 648 w 676"/>
                <a:gd name="T7" fmla="*/ 2 h 466"/>
                <a:gd name="T8" fmla="*/ 652 w 676"/>
                <a:gd name="T9" fmla="*/ 6 h 466"/>
                <a:gd name="T10" fmla="*/ 656 w 676"/>
                <a:gd name="T11" fmla="*/ 10 h 466"/>
                <a:gd name="T12" fmla="*/ 660 w 676"/>
                <a:gd name="T13" fmla="*/ 14 h 466"/>
                <a:gd name="T14" fmla="*/ 664 w 676"/>
                <a:gd name="T15" fmla="*/ 20 h 466"/>
                <a:gd name="T16" fmla="*/ 668 w 676"/>
                <a:gd name="T17" fmla="*/ 26 h 466"/>
                <a:gd name="T18" fmla="*/ 669 w 676"/>
                <a:gd name="T19" fmla="*/ 29 h 466"/>
                <a:gd name="T20" fmla="*/ 672 w 676"/>
                <a:gd name="T21" fmla="*/ 31 h 466"/>
                <a:gd name="T22" fmla="*/ 672 w 676"/>
                <a:gd name="T23" fmla="*/ 35 h 466"/>
                <a:gd name="T24" fmla="*/ 673 w 676"/>
                <a:gd name="T25" fmla="*/ 39 h 466"/>
                <a:gd name="T26" fmla="*/ 674 w 676"/>
                <a:gd name="T27" fmla="*/ 42 h 466"/>
                <a:gd name="T28" fmla="*/ 676 w 676"/>
                <a:gd name="T29" fmla="*/ 46 h 466"/>
                <a:gd name="T30" fmla="*/ 676 w 676"/>
                <a:gd name="T31" fmla="*/ 50 h 466"/>
                <a:gd name="T32" fmla="*/ 676 w 676"/>
                <a:gd name="T33" fmla="*/ 55 h 466"/>
                <a:gd name="T34" fmla="*/ 676 w 676"/>
                <a:gd name="T35" fmla="*/ 58 h 466"/>
                <a:gd name="T36" fmla="*/ 674 w 676"/>
                <a:gd name="T37" fmla="*/ 63 h 466"/>
                <a:gd name="T38" fmla="*/ 673 w 676"/>
                <a:gd name="T39" fmla="*/ 67 h 466"/>
                <a:gd name="T40" fmla="*/ 673 w 676"/>
                <a:gd name="T41" fmla="*/ 71 h 466"/>
                <a:gd name="T42" fmla="*/ 670 w 676"/>
                <a:gd name="T43" fmla="*/ 76 h 466"/>
                <a:gd name="T44" fmla="*/ 669 w 676"/>
                <a:gd name="T45" fmla="*/ 80 h 466"/>
                <a:gd name="T46" fmla="*/ 665 w 676"/>
                <a:gd name="T47" fmla="*/ 86 h 466"/>
                <a:gd name="T48" fmla="*/ 663 w 676"/>
                <a:gd name="T49" fmla="*/ 91 h 466"/>
                <a:gd name="T50" fmla="*/ 151 w 676"/>
                <a:gd name="T51" fmla="*/ 425 h 466"/>
                <a:gd name="T52" fmla="*/ 148 w 676"/>
                <a:gd name="T53" fmla="*/ 425 h 466"/>
                <a:gd name="T54" fmla="*/ 145 w 676"/>
                <a:gd name="T55" fmla="*/ 427 h 466"/>
                <a:gd name="T56" fmla="*/ 143 w 676"/>
                <a:gd name="T57" fmla="*/ 430 h 466"/>
                <a:gd name="T58" fmla="*/ 140 w 676"/>
                <a:gd name="T59" fmla="*/ 431 h 466"/>
                <a:gd name="T60" fmla="*/ 138 w 676"/>
                <a:gd name="T61" fmla="*/ 434 h 466"/>
                <a:gd name="T62" fmla="*/ 135 w 676"/>
                <a:gd name="T63" fmla="*/ 436 h 466"/>
                <a:gd name="T64" fmla="*/ 130 w 676"/>
                <a:gd name="T65" fmla="*/ 439 h 466"/>
                <a:gd name="T66" fmla="*/ 126 w 676"/>
                <a:gd name="T67" fmla="*/ 442 h 466"/>
                <a:gd name="T68" fmla="*/ 120 w 676"/>
                <a:gd name="T69" fmla="*/ 444 h 466"/>
                <a:gd name="T70" fmla="*/ 116 w 676"/>
                <a:gd name="T71" fmla="*/ 447 h 466"/>
                <a:gd name="T72" fmla="*/ 111 w 676"/>
                <a:gd name="T73" fmla="*/ 450 h 466"/>
                <a:gd name="T74" fmla="*/ 106 w 676"/>
                <a:gd name="T75" fmla="*/ 452 h 466"/>
                <a:gd name="T76" fmla="*/ 101 w 676"/>
                <a:gd name="T77" fmla="*/ 455 h 466"/>
                <a:gd name="T78" fmla="*/ 95 w 676"/>
                <a:gd name="T79" fmla="*/ 458 h 466"/>
                <a:gd name="T80" fmla="*/ 89 w 676"/>
                <a:gd name="T81" fmla="*/ 460 h 466"/>
                <a:gd name="T82" fmla="*/ 83 w 676"/>
                <a:gd name="T83" fmla="*/ 462 h 466"/>
                <a:gd name="T84" fmla="*/ 77 w 676"/>
                <a:gd name="T85" fmla="*/ 463 h 466"/>
                <a:gd name="T86" fmla="*/ 72 w 676"/>
                <a:gd name="T87" fmla="*/ 464 h 466"/>
                <a:gd name="T88" fmla="*/ 65 w 676"/>
                <a:gd name="T89" fmla="*/ 464 h 466"/>
                <a:gd name="T90" fmla="*/ 58 w 676"/>
                <a:gd name="T91" fmla="*/ 466 h 466"/>
                <a:gd name="T92" fmla="*/ 52 w 676"/>
                <a:gd name="T93" fmla="*/ 464 h 466"/>
                <a:gd name="T94" fmla="*/ 46 w 676"/>
                <a:gd name="T95" fmla="*/ 464 h 466"/>
                <a:gd name="T96" fmla="*/ 40 w 676"/>
                <a:gd name="T97" fmla="*/ 462 h 466"/>
                <a:gd name="T98" fmla="*/ 33 w 676"/>
                <a:gd name="T99" fmla="*/ 460 h 466"/>
                <a:gd name="T100" fmla="*/ 27 w 676"/>
                <a:gd name="T101" fmla="*/ 458 h 466"/>
                <a:gd name="T102" fmla="*/ 21 w 676"/>
                <a:gd name="T103" fmla="*/ 455 h 466"/>
                <a:gd name="T104" fmla="*/ 16 w 676"/>
                <a:gd name="T105" fmla="*/ 450 h 466"/>
                <a:gd name="T106" fmla="*/ 11 w 676"/>
                <a:gd name="T107" fmla="*/ 446 h 466"/>
                <a:gd name="T108" fmla="*/ 8 w 676"/>
                <a:gd name="T109" fmla="*/ 443 h 466"/>
                <a:gd name="T110" fmla="*/ 6 w 676"/>
                <a:gd name="T111" fmla="*/ 439 h 466"/>
                <a:gd name="T112" fmla="*/ 2 w 676"/>
                <a:gd name="T113" fmla="*/ 436 h 466"/>
                <a:gd name="T114" fmla="*/ 0 w 676"/>
                <a:gd name="T115" fmla="*/ 434 h 466"/>
                <a:gd name="T116" fmla="*/ 41 w 676"/>
                <a:gd name="T117" fmla="*/ 397 h 466"/>
                <a:gd name="T118" fmla="*/ 41 w 676"/>
                <a:gd name="T119" fmla="*/ 397 h 46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76"/>
                <a:gd name="T181" fmla="*/ 0 h 466"/>
                <a:gd name="T182" fmla="*/ 676 w 676"/>
                <a:gd name="T183" fmla="*/ 466 h 46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76" h="466">
                  <a:moveTo>
                    <a:pt x="41" y="397"/>
                  </a:moveTo>
                  <a:lnTo>
                    <a:pt x="644" y="0"/>
                  </a:lnTo>
                  <a:lnTo>
                    <a:pt x="647" y="1"/>
                  </a:lnTo>
                  <a:lnTo>
                    <a:pt x="648" y="2"/>
                  </a:lnTo>
                  <a:lnTo>
                    <a:pt x="652" y="6"/>
                  </a:lnTo>
                  <a:lnTo>
                    <a:pt x="656" y="10"/>
                  </a:lnTo>
                  <a:lnTo>
                    <a:pt x="660" y="14"/>
                  </a:lnTo>
                  <a:lnTo>
                    <a:pt x="664" y="20"/>
                  </a:lnTo>
                  <a:lnTo>
                    <a:pt x="668" y="26"/>
                  </a:lnTo>
                  <a:lnTo>
                    <a:pt x="669" y="29"/>
                  </a:lnTo>
                  <a:lnTo>
                    <a:pt x="672" y="31"/>
                  </a:lnTo>
                  <a:lnTo>
                    <a:pt x="672" y="35"/>
                  </a:lnTo>
                  <a:lnTo>
                    <a:pt x="673" y="39"/>
                  </a:lnTo>
                  <a:lnTo>
                    <a:pt x="674" y="42"/>
                  </a:lnTo>
                  <a:lnTo>
                    <a:pt x="676" y="46"/>
                  </a:lnTo>
                  <a:lnTo>
                    <a:pt x="676" y="50"/>
                  </a:lnTo>
                  <a:lnTo>
                    <a:pt x="676" y="55"/>
                  </a:lnTo>
                  <a:lnTo>
                    <a:pt x="676" y="58"/>
                  </a:lnTo>
                  <a:lnTo>
                    <a:pt x="674" y="63"/>
                  </a:lnTo>
                  <a:lnTo>
                    <a:pt x="673" y="67"/>
                  </a:lnTo>
                  <a:lnTo>
                    <a:pt x="673" y="71"/>
                  </a:lnTo>
                  <a:lnTo>
                    <a:pt x="670" y="76"/>
                  </a:lnTo>
                  <a:lnTo>
                    <a:pt x="669" y="80"/>
                  </a:lnTo>
                  <a:lnTo>
                    <a:pt x="665" y="86"/>
                  </a:lnTo>
                  <a:lnTo>
                    <a:pt x="663" y="91"/>
                  </a:lnTo>
                  <a:lnTo>
                    <a:pt x="151" y="425"/>
                  </a:lnTo>
                  <a:lnTo>
                    <a:pt x="148" y="425"/>
                  </a:lnTo>
                  <a:lnTo>
                    <a:pt x="145" y="427"/>
                  </a:lnTo>
                  <a:lnTo>
                    <a:pt x="143" y="430"/>
                  </a:lnTo>
                  <a:lnTo>
                    <a:pt x="140" y="431"/>
                  </a:lnTo>
                  <a:lnTo>
                    <a:pt x="138" y="434"/>
                  </a:lnTo>
                  <a:lnTo>
                    <a:pt x="135" y="436"/>
                  </a:lnTo>
                  <a:lnTo>
                    <a:pt x="130" y="439"/>
                  </a:lnTo>
                  <a:lnTo>
                    <a:pt x="126" y="442"/>
                  </a:lnTo>
                  <a:lnTo>
                    <a:pt x="120" y="444"/>
                  </a:lnTo>
                  <a:lnTo>
                    <a:pt x="116" y="447"/>
                  </a:lnTo>
                  <a:lnTo>
                    <a:pt x="111" y="450"/>
                  </a:lnTo>
                  <a:lnTo>
                    <a:pt x="106" y="452"/>
                  </a:lnTo>
                  <a:lnTo>
                    <a:pt x="101" y="455"/>
                  </a:lnTo>
                  <a:lnTo>
                    <a:pt x="95" y="458"/>
                  </a:lnTo>
                  <a:lnTo>
                    <a:pt x="89" y="460"/>
                  </a:lnTo>
                  <a:lnTo>
                    <a:pt x="83" y="462"/>
                  </a:lnTo>
                  <a:lnTo>
                    <a:pt x="77" y="463"/>
                  </a:lnTo>
                  <a:lnTo>
                    <a:pt x="72" y="464"/>
                  </a:lnTo>
                  <a:lnTo>
                    <a:pt x="65" y="464"/>
                  </a:lnTo>
                  <a:lnTo>
                    <a:pt x="58" y="466"/>
                  </a:lnTo>
                  <a:lnTo>
                    <a:pt x="52" y="464"/>
                  </a:lnTo>
                  <a:lnTo>
                    <a:pt x="46" y="464"/>
                  </a:lnTo>
                  <a:lnTo>
                    <a:pt x="40" y="462"/>
                  </a:lnTo>
                  <a:lnTo>
                    <a:pt x="33" y="460"/>
                  </a:lnTo>
                  <a:lnTo>
                    <a:pt x="27" y="458"/>
                  </a:lnTo>
                  <a:lnTo>
                    <a:pt x="21" y="455"/>
                  </a:lnTo>
                  <a:lnTo>
                    <a:pt x="16" y="450"/>
                  </a:lnTo>
                  <a:lnTo>
                    <a:pt x="11" y="446"/>
                  </a:lnTo>
                  <a:lnTo>
                    <a:pt x="8" y="443"/>
                  </a:lnTo>
                  <a:lnTo>
                    <a:pt x="6" y="439"/>
                  </a:lnTo>
                  <a:lnTo>
                    <a:pt x="2" y="436"/>
                  </a:lnTo>
                  <a:lnTo>
                    <a:pt x="0" y="434"/>
                  </a:lnTo>
                  <a:lnTo>
                    <a:pt x="41" y="397"/>
                  </a:lnTo>
                  <a:close/>
                </a:path>
              </a:pathLst>
            </a:custGeom>
            <a:solidFill>
              <a:srgbClr val="DB876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7" name="Freeform 104"/>
            <p:cNvSpPr>
              <a:spLocks/>
            </p:cNvSpPr>
            <p:nvPr/>
          </p:nvSpPr>
          <p:spPr bwMode="auto">
            <a:xfrm>
              <a:off x="3221" y="657"/>
              <a:ext cx="232" cy="128"/>
            </a:xfrm>
            <a:custGeom>
              <a:avLst/>
              <a:gdLst>
                <a:gd name="T0" fmla="*/ 20 w 613"/>
                <a:gd name="T1" fmla="*/ 279 h 338"/>
                <a:gd name="T2" fmla="*/ 26 w 613"/>
                <a:gd name="T3" fmla="*/ 275 h 338"/>
                <a:gd name="T4" fmla="*/ 33 w 613"/>
                <a:gd name="T5" fmla="*/ 270 h 338"/>
                <a:gd name="T6" fmla="*/ 44 w 613"/>
                <a:gd name="T7" fmla="*/ 264 h 338"/>
                <a:gd name="T8" fmla="*/ 56 w 613"/>
                <a:gd name="T9" fmla="*/ 258 h 338"/>
                <a:gd name="T10" fmla="*/ 69 w 613"/>
                <a:gd name="T11" fmla="*/ 250 h 338"/>
                <a:gd name="T12" fmla="*/ 85 w 613"/>
                <a:gd name="T13" fmla="*/ 243 h 338"/>
                <a:gd name="T14" fmla="*/ 102 w 613"/>
                <a:gd name="T15" fmla="*/ 233 h 338"/>
                <a:gd name="T16" fmla="*/ 119 w 613"/>
                <a:gd name="T17" fmla="*/ 223 h 338"/>
                <a:gd name="T18" fmla="*/ 140 w 613"/>
                <a:gd name="T19" fmla="*/ 212 h 338"/>
                <a:gd name="T20" fmla="*/ 160 w 613"/>
                <a:gd name="T21" fmla="*/ 201 h 338"/>
                <a:gd name="T22" fmla="*/ 183 w 613"/>
                <a:gd name="T23" fmla="*/ 189 h 338"/>
                <a:gd name="T24" fmla="*/ 205 w 613"/>
                <a:gd name="T25" fmla="*/ 177 h 338"/>
                <a:gd name="T26" fmla="*/ 227 w 613"/>
                <a:gd name="T27" fmla="*/ 165 h 338"/>
                <a:gd name="T28" fmla="*/ 251 w 613"/>
                <a:gd name="T29" fmla="*/ 154 h 338"/>
                <a:gd name="T30" fmla="*/ 275 w 613"/>
                <a:gd name="T31" fmla="*/ 140 h 338"/>
                <a:gd name="T32" fmla="*/ 297 w 613"/>
                <a:gd name="T33" fmla="*/ 127 h 338"/>
                <a:gd name="T34" fmla="*/ 321 w 613"/>
                <a:gd name="T35" fmla="*/ 115 h 338"/>
                <a:gd name="T36" fmla="*/ 345 w 613"/>
                <a:gd name="T37" fmla="*/ 103 h 338"/>
                <a:gd name="T38" fmla="*/ 367 w 613"/>
                <a:gd name="T39" fmla="*/ 92 h 338"/>
                <a:gd name="T40" fmla="*/ 388 w 613"/>
                <a:gd name="T41" fmla="*/ 80 h 338"/>
                <a:gd name="T42" fmla="*/ 411 w 613"/>
                <a:gd name="T43" fmla="*/ 69 h 338"/>
                <a:gd name="T44" fmla="*/ 431 w 613"/>
                <a:gd name="T45" fmla="*/ 59 h 338"/>
                <a:gd name="T46" fmla="*/ 450 w 613"/>
                <a:gd name="T47" fmla="*/ 48 h 338"/>
                <a:gd name="T48" fmla="*/ 467 w 613"/>
                <a:gd name="T49" fmla="*/ 39 h 338"/>
                <a:gd name="T50" fmla="*/ 485 w 613"/>
                <a:gd name="T51" fmla="*/ 31 h 338"/>
                <a:gd name="T52" fmla="*/ 499 w 613"/>
                <a:gd name="T53" fmla="*/ 23 h 338"/>
                <a:gd name="T54" fmla="*/ 512 w 613"/>
                <a:gd name="T55" fmla="*/ 16 h 338"/>
                <a:gd name="T56" fmla="*/ 523 w 613"/>
                <a:gd name="T57" fmla="*/ 12 h 338"/>
                <a:gd name="T58" fmla="*/ 533 w 613"/>
                <a:gd name="T59" fmla="*/ 7 h 338"/>
                <a:gd name="T60" fmla="*/ 540 w 613"/>
                <a:gd name="T61" fmla="*/ 6 h 338"/>
                <a:gd name="T62" fmla="*/ 543 w 613"/>
                <a:gd name="T63" fmla="*/ 4 h 338"/>
                <a:gd name="T64" fmla="*/ 547 w 613"/>
                <a:gd name="T65" fmla="*/ 3 h 338"/>
                <a:gd name="T66" fmla="*/ 555 w 613"/>
                <a:gd name="T67" fmla="*/ 2 h 338"/>
                <a:gd name="T68" fmla="*/ 564 w 613"/>
                <a:gd name="T69" fmla="*/ 0 h 338"/>
                <a:gd name="T70" fmla="*/ 574 w 613"/>
                <a:gd name="T71" fmla="*/ 0 h 338"/>
                <a:gd name="T72" fmla="*/ 585 w 613"/>
                <a:gd name="T73" fmla="*/ 0 h 338"/>
                <a:gd name="T74" fmla="*/ 597 w 613"/>
                <a:gd name="T75" fmla="*/ 4 h 338"/>
                <a:gd name="T76" fmla="*/ 607 w 613"/>
                <a:gd name="T77" fmla="*/ 10 h 338"/>
                <a:gd name="T78" fmla="*/ 14 w 613"/>
                <a:gd name="T79" fmla="*/ 338 h 338"/>
                <a:gd name="T80" fmla="*/ 11 w 613"/>
                <a:gd name="T81" fmla="*/ 338 h 338"/>
                <a:gd name="T82" fmla="*/ 4 w 613"/>
                <a:gd name="T83" fmla="*/ 337 h 338"/>
                <a:gd name="T84" fmla="*/ 2 w 613"/>
                <a:gd name="T85" fmla="*/ 332 h 338"/>
                <a:gd name="T86" fmla="*/ 0 w 613"/>
                <a:gd name="T87" fmla="*/ 326 h 338"/>
                <a:gd name="T88" fmla="*/ 2 w 613"/>
                <a:gd name="T89" fmla="*/ 318 h 338"/>
                <a:gd name="T90" fmla="*/ 6 w 613"/>
                <a:gd name="T91" fmla="*/ 307 h 338"/>
                <a:gd name="T92" fmla="*/ 19 w 613"/>
                <a:gd name="T93" fmla="*/ 280 h 33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3"/>
                <a:gd name="T142" fmla="*/ 0 h 338"/>
                <a:gd name="T143" fmla="*/ 613 w 613"/>
                <a:gd name="T144" fmla="*/ 338 h 33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3" h="338">
                  <a:moveTo>
                    <a:pt x="19" y="280"/>
                  </a:moveTo>
                  <a:lnTo>
                    <a:pt x="20" y="279"/>
                  </a:lnTo>
                  <a:lnTo>
                    <a:pt x="23" y="276"/>
                  </a:lnTo>
                  <a:lnTo>
                    <a:pt x="26" y="275"/>
                  </a:lnTo>
                  <a:lnTo>
                    <a:pt x="30" y="272"/>
                  </a:lnTo>
                  <a:lnTo>
                    <a:pt x="33" y="270"/>
                  </a:lnTo>
                  <a:lnTo>
                    <a:pt x="39" y="268"/>
                  </a:lnTo>
                  <a:lnTo>
                    <a:pt x="44" y="264"/>
                  </a:lnTo>
                  <a:lnTo>
                    <a:pt x="49" y="262"/>
                  </a:lnTo>
                  <a:lnTo>
                    <a:pt x="56" y="258"/>
                  </a:lnTo>
                  <a:lnTo>
                    <a:pt x="62" y="255"/>
                  </a:lnTo>
                  <a:lnTo>
                    <a:pt x="69" y="250"/>
                  </a:lnTo>
                  <a:lnTo>
                    <a:pt x="77" y="247"/>
                  </a:lnTo>
                  <a:lnTo>
                    <a:pt x="85" y="243"/>
                  </a:lnTo>
                  <a:lnTo>
                    <a:pt x="93" y="238"/>
                  </a:lnTo>
                  <a:lnTo>
                    <a:pt x="102" y="233"/>
                  </a:lnTo>
                  <a:lnTo>
                    <a:pt x="111" y="229"/>
                  </a:lnTo>
                  <a:lnTo>
                    <a:pt x="119" y="223"/>
                  </a:lnTo>
                  <a:lnTo>
                    <a:pt x="130" y="218"/>
                  </a:lnTo>
                  <a:lnTo>
                    <a:pt x="140" y="212"/>
                  </a:lnTo>
                  <a:lnTo>
                    <a:pt x="150" y="206"/>
                  </a:lnTo>
                  <a:lnTo>
                    <a:pt x="160" y="201"/>
                  </a:lnTo>
                  <a:lnTo>
                    <a:pt x="172" y="196"/>
                  </a:lnTo>
                  <a:lnTo>
                    <a:pt x="183" y="189"/>
                  </a:lnTo>
                  <a:lnTo>
                    <a:pt x="193" y="184"/>
                  </a:lnTo>
                  <a:lnTo>
                    <a:pt x="205" y="177"/>
                  </a:lnTo>
                  <a:lnTo>
                    <a:pt x="217" y="172"/>
                  </a:lnTo>
                  <a:lnTo>
                    <a:pt x="227" y="165"/>
                  </a:lnTo>
                  <a:lnTo>
                    <a:pt x="239" y="159"/>
                  </a:lnTo>
                  <a:lnTo>
                    <a:pt x="251" y="154"/>
                  </a:lnTo>
                  <a:lnTo>
                    <a:pt x="263" y="147"/>
                  </a:lnTo>
                  <a:lnTo>
                    <a:pt x="275" y="140"/>
                  </a:lnTo>
                  <a:lnTo>
                    <a:pt x="287" y="134"/>
                  </a:lnTo>
                  <a:lnTo>
                    <a:pt x="297" y="127"/>
                  </a:lnTo>
                  <a:lnTo>
                    <a:pt x="309" y="122"/>
                  </a:lnTo>
                  <a:lnTo>
                    <a:pt x="321" y="115"/>
                  </a:lnTo>
                  <a:lnTo>
                    <a:pt x="333" y="109"/>
                  </a:lnTo>
                  <a:lnTo>
                    <a:pt x="345" y="103"/>
                  </a:lnTo>
                  <a:lnTo>
                    <a:pt x="357" y="98"/>
                  </a:lnTo>
                  <a:lnTo>
                    <a:pt x="367" y="92"/>
                  </a:lnTo>
                  <a:lnTo>
                    <a:pt x="378" y="85"/>
                  </a:lnTo>
                  <a:lnTo>
                    <a:pt x="388" y="80"/>
                  </a:lnTo>
                  <a:lnTo>
                    <a:pt x="400" y="74"/>
                  </a:lnTo>
                  <a:lnTo>
                    <a:pt x="411" y="69"/>
                  </a:lnTo>
                  <a:lnTo>
                    <a:pt x="421" y="62"/>
                  </a:lnTo>
                  <a:lnTo>
                    <a:pt x="431" y="59"/>
                  </a:lnTo>
                  <a:lnTo>
                    <a:pt x="441" y="53"/>
                  </a:lnTo>
                  <a:lnTo>
                    <a:pt x="450" y="48"/>
                  </a:lnTo>
                  <a:lnTo>
                    <a:pt x="460" y="44"/>
                  </a:lnTo>
                  <a:lnTo>
                    <a:pt x="467" y="39"/>
                  </a:lnTo>
                  <a:lnTo>
                    <a:pt x="477" y="35"/>
                  </a:lnTo>
                  <a:lnTo>
                    <a:pt x="485" y="31"/>
                  </a:lnTo>
                  <a:lnTo>
                    <a:pt x="493" y="27"/>
                  </a:lnTo>
                  <a:lnTo>
                    <a:pt x="499" y="23"/>
                  </a:lnTo>
                  <a:lnTo>
                    <a:pt x="507" y="20"/>
                  </a:lnTo>
                  <a:lnTo>
                    <a:pt x="512" y="16"/>
                  </a:lnTo>
                  <a:lnTo>
                    <a:pt x="519" y="14"/>
                  </a:lnTo>
                  <a:lnTo>
                    <a:pt x="523" y="12"/>
                  </a:lnTo>
                  <a:lnTo>
                    <a:pt x="529" y="10"/>
                  </a:lnTo>
                  <a:lnTo>
                    <a:pt x="533" y="7"/>
                  </a:lnTo>
                  <a:lnTo>
                    <a:pt x="537" y="7"/>
                  </a:lnTo>
                  <a:lnTo>
                    <a:pt x="540" y="6"/>
                  </a:lnTo>
                  <a:lnTo>
                    <a:pt x="543" y="6"/>
                  </a:lnTo>
                  <a:lnTo>
                    <a:pt x="543" y="4"/>
                  </a:lnTo>
                  <a:lnTo>
                    <a:pt x="545" y="4"/>
                  </a:lnTo>
                  <a:lnTo>
                    <a:pt x="547" y="3"/>
                  </a:lnTo>
                  <a:lnTo>
                    <a:pt x="551" y="3"/>
                  </a:lnTo>
                  <a:lnTo>
                    <a:pt x="555" y="2"/>
                  </a:lnTo>
                  <a:lnTo>
                    <a:pt x="559" y="2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91" y="2"/>
                  </a:lnTo>
                  <a:lnTo>
                    <a:pt x="597" y="4"/>
                  </a:lnTo>
                  <a:lnTo>
                    <a:pt x="602" y="7"/>
                  </a:lnTo>
                  <a:lnTo>
                    <a:pt x="607" y="10"/>
                  </a:lnTo>
                  <a:lnTo>
                    <a:pt x="613" y="14"/>
                  </a:lnTo>
                  <a:lnTo>
                    <a:pt x="14" y="338"/>
                  </a:lnTo>
                  <a:lnTo>
                    <a:pt x="11" y="338"/>
                  </a:lnTo>
                  <a:lnTo>
                    <a:pt x="7" y="337"/>
                  </a:lnTo>
                  <a:lnTo>
                    <a:pt x="4" y="337"/>
                  </a:lnTo>
                  <a:lnTo>
                    <a:pt x="2" y="334"/>
                  </a:lnTo>
                  <a:lnTo>
                    <a:pt x="2" y="332"/>
                  </a:lnTo>
                  <a:lnTo>
                    <a:pt x="0" y="330"/>
                  </a:lnTo>
                  <a:lnTo>
                    <a:pt x="0" y="326"/>
                  </a:lnTo>
                  <a:lnTo>
                    <a:pt x="0" y="322"/>
                  </a:lnTo>
                  <a:lnTo>
                    <a:pt x="2" y="318"/>
                  </a:lnTo>
                  <a:lnTo>
                    <a:pt x="2" y="312"/>
                  </a:lnTo>
                  <a:lnTo>
                    <a:pt x="6" y="307"/>
                  </a:lnTo>
                  <a:lnTo>
                    <a:pt x="19" y="280"/>
                  </a:lnTo>
                  <a:close/>
                </a:path>
              </a:pathLst>
            </a:custGeom>
            <a:solidFill>
              <a:srgbClr val="DB876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8" name="Freeform 105"/>
            <p:cNvSpPr>
              <a:spLocks/>
            </p:cNvSpPr>
            <p:nvPr/>
          </p:nvSpPr>
          <p:spPr bwMode="auto">
            <a:xfrm>
              <a:off x="3168" y="810"/>
              <a:ext cx="244" cy="357"/>
            </a:xfrm>
            <a:custGeom>
              <a:avLst/>
              <a:gdLst>
                <a:gd name="T0" fmla="*/ 28 w 647"/>
                <a:gd name="T1" fmla="*/ 47 h 942"/>
                <a:gd name="T2" fmla="*/ 647 w 647"/>
                <a:gd name="T3" fmla="*/ 927 h 942"/>
                <a:gd name="T4" fmla="*/ 623 w 647"/>
                <a:gd name="T5" fmla="*/ 942 h 942"/>
                <a:gd name="T6" fmla="*/ 35 w 647"/>
                <a:gd name="T7" fmla="*/ 85 h 942"/>
                <a:gd name="T8" fmla="*/ 33 w 647"/>
                <a:gd name="T9" fmla="*/ 84 h 942"/>
                <a:gd name="T10" fmla="*/ 32 w 647"/>
                <a:gd name="T11" fmla="*/ 83 h 942"/>
                <a:gd name="T12" fmla="*/ 31 w 647"/>
                <a:gd name="T13" fmla="*/ 80 h 942"/>
                <a:gd name="T14" fmla="*/ 28 w 647"/>
                <a:gd name="T15" fmla="*/ 77 h 942"/>
                <a:gd name="T16" fmla="*/ 25 w 647"/>
                <a:gd name="T17" fmla="*/ 73 h 942"/>
                <a:gd name="T18" fmla="*/ 23 w 647"/>
                <a:gd name="T19" fmla="*/ 68 h 942"/>
                <a:gd name="T20" fmla="*/ 20 w 647"/>
                <a:gd name="T21" fmla="*/ 63 h 942"/>
                <a:gd name="T22" fmla="*/ 17 w 647"/>
                <a:gd name="T23" fmla="*/ 58 h 942"/>
                <a:gd name="T24" fmla="*/ 15 w 647"/>
                <a:gd name="T25" fmla="*/ 54 h 942"/>
                <a:gd name="T26" fmla="*/ 14 w 647"/>
                <a:gd name="T27" fmla="*/ 50 h 942"/>
                <a:gd name="T28" fmla="*/ 12 w 647"/>
                <a:gd name="T29" fmla="*/ 47 h 942"/>
                <a:gd name="T30" fmla="*/ 11 w 647"/>
                <a:gd name="T31" fmla="*/ 43 h 942"/>
                <a:gd name="T32" fmla="*/ 8 w 647"/>
                <a:gd name="T33" fmla="*/ 40 h 942"/>
                <a:gd name="T34" fmla="*/ 7 w 647"/>
                <a:gd name="T35" fmla="*/ 36 h 942"/>
                <a:gd name="T36" fmla="*/ 7 w 647"/>
                <a:gd name="T37" fmla="*/ 33 h 942"/>
                <a:gd name="T38" fmla="*/ 6 w 647"/>
                <a:gd name="T39" fmla="*/ 30 h 942"/>
                <a:gd name="T40" fmla="*/ 3 w 647"/>
                <a:gd name="T41" fmla="*/ 25 h 942"/>
                <a:gd name="T42" fmla="*/ 3 w 647"/>
                <a:gd name="T43" fmla="*/ 22 h 942"/>
                <a:gd name="T44" fmla="*/ 2 w 647"/>
                <a:gd name="T45" fmla="*/ 18 h 942"/>
                <a:gd name="T46" fmla="*/ 2 w 647"/>
                <a:gd name="T47" fmla="*/ 14 h 942"/>
                <a:gd name="T48" fmla="*/ 0 w 647"/>
                <a:gd name="T49" fmla="*/ 10 h 942"/>
                <a:gd name="T50" fmla="*/ 0 w 647"/>
                <a:gd name="T51" fmla="*/ 6 h 942"/>
                <a:gd name="T52" fmla="*/ 0 w 647"/>
                <a:gd name="T53" fmla="*/ 3 h 942"/>
                <a:gd name="T54" fmla="*/ 0 w 647"/>
                <a:gd name="T55" fmla="*/ 0 h 942"/>
                <a:gd name="T56" fmla="*/ 28 w 647"/>
                <a:gd name="T57" fmla="*/ 47 h 942"/>
                <a:gd name="T58" fmla="*/ 28 w 647"/>
                <a:gd name="T59" fmla="*/ 47 h 9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47"/>
                <a:gd name="T91" fmla="*/ 0 h 942"/>
                <a:gd name="T92" fmla="*/ 647 w 647"/>
                <a:gd name="T93" fmla="*/ 942 h 9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47" h="942">
                  <a:moveTo>
                    <a:pt x="28" y="47"/>
                  </a:moveTo>
                  <a:lnTo>
                    <a:pt x="647" y="927"/>
                  </a:lnTo>
                  <a:lnTo>
                    <a:pt x="623" y="942"/>
                  </a:lnTo>
                  <a:lnTo>
                    <a:pt x="35" y="85"/>
                  </a:lnTo>
                  <a:lnTo>
                    <a:pt x="33" y="84"/>
                  </a:lnTo>
                  <a:lnTo>
                    <a:pt x="32" y="83"/>
                  </a:lnTo>
                  <a:lnTo>
                    <a:pt x="31" y="80"/>
                  </a:lnTo>
                  <a:lnTo>
                    <a:pt x="28" y="77"/>
                  </a:lnTo>
                  <a:lnTo>
                    <a:pt x="25" y="73"/>
                  </a:lnTo>
                  <a:lnTo>
                    <a:pt x="23" y="68"/>
                  </a:lnTo>
                  <a:lnTo>
                    <a:pt x="20" y="63"/>
                  </a:lnTo>
                  <a:lnTo>
                    <a:pt x="17" y="58"/>
                  </a:lnTo>
                  <a:lnTo>
                    <a:pt x="15" y="54"/>
                  </a:lnTo>
                  <a:lnTo>
                    <a:pt x="14" y="50"/>
                  </a:lnTo>
                  <a:lnTo>
                    <a:pt x="12" y="47"/>
                  </a:lnTo>
                  <a:lnTo>
                    <a:pt x="11" y="43"/>
                  </a:lnTo>
                  <a:lnTo>
                    <a:pt x="8" y="40"/>
                  </a:lnTo>
                  <a:lnTo>
                    <a:pt x="7" y="36"/>
                  </a:lnTo>
                  <a:lnTo>
                    <a:pt x="7" y="33"/>
                  </a:lnTo>
                  <a:lnTo>
                    <a:pt x="6" y="30"/>
                  </a:lnTo>
                  <a:lnTo>
                    <a:pt x="3" y="25"/>
                  </a:lnTo>
                  <a:lnTo>
                    <a:pt x="3" y="22"/>
                  </a:lnTo>
                  <a:lnTo>
                    <a:pt x="2" y="18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" y="47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09" name="Freeform 106"/>
            <p:cNvSpPr>
              <a:spLocks/>
            </p:cNvSpPr>
            <p:nvPr/>
          </p:nvSpPr>
          <p:spPr bwMode="auto">
            <a:xfrm>
              <a:off x="3470" y="1230"/>
              <a:ext cx="39" cy="27"/>
            </a:xfrm>
            <a:custGeom>
              <a:avLst/>
              <a:gdLst>
                <a:gd name="T0" fmla="*/ 0 w 104"/>
                <a:gd name="T1" fmla="*/ 0 h 71"/>
                <a:gd name="T2" fmla="*/ 1 w 104"/>
                <a:gd name="T3" fmla="*/ 1 h 71"/>
                <a:gd name="T4" fmla="*/ 3 w 104"/>
                <a:gd name="T5" fmla="*/ 4 h 71"/>
                <a:gd name="T6" fmla="*/ 5 w 104"/>
                <a:gd name="T7" fmla="*/ 6 h 71"/>
                <a:gd name="T8" fmla="*/ 8 w 104"/>
                <a:gd name="T9" fmla="*/ 10 h 71"/>
                <a:gd name="T10" fmla="*/ 12 w 104"/>
                <a:gd name="T11" fmla="*/ 14 h 71"/>
                <a:gd name="T12" fmla="*/ 16 w 104"/>
                <a:gd name="T13" fmla="*/ 18 h 71"/>
                <a:gd name="T14" fmla="*/ 21 w 104"/>
                <a:gd name="T15" fmla="*/ 25 h 71"/>
                <a:gd name="T16" fmla="*/ 27 w 104"/>
                <a:gd name="T17" fmla="*/ 29 h 71"/>
                <a:gd name="T18" fmla="*/ 32 w 104"/>
                <a:gd name="T19" fmla="*/ 33 h 71"/>
                <a:gd name="T20" fmla="*/ 37 w 104"/>
                <a:gd name="T21" fmla="*/ 37 h 71"/>
                <a:gd name="T22" fmla="*/ 44 w 104"/>
                <a:gd name="T23" fmla="*/ 41 h 71"/>
                <a:gd name="T24" fmla="*/ 50 w 104"/>
                <a:gd name="T25" fmla="*/ 43 h 71"/>
                <a:gd name="T26" fmla="*/ 57 w 104"/>
                <a:gd name="T27" fmla="*/ 46 h 71"/>
                <a:gd name="T28" fmla="*/ 59 w 104"/>
                <a:gd name="T29" fmla="*/ 46 h 71"/>
                <a:gd name="T30" fmla="*/ 63 w 104"/>
                <a:gd name="T31" fmla="*/ 47 h 71"/>
                <a:gd name="T32" fmla="*/ 67 w 104"/>
                <a:gd name="T33" fmla="*/ 47 h 71"/>
                <a:gd name="T34" fmla="*/ 70 w 104"/>
                <a:gd name="T35" fmla="*/ 47 h 71"/>
                <a:gd name="T36" fmla="*/ 104 w 104"/>
                <a:gd name="T37" fmla="*/ 45 h 71"/>
                <a:gd name="T38" fmla="*/ 103 w 104"/>
                <a:gd name="T39" fmla="*/ 46 h 71"/>
                <a:gd name="T40" fmla="*/ 99 w 104"/>
                <a:gd name="T41" fmla="*/ 50 h 71"/>
                <a:gd name="T42" fmla="*/ 95 w 104"/>
                <a:gd name="T43" fmla="*/ 51 h 71"/>
                <a:gd name="T44" fmla="*/ 92 w 104"/>
                <a:gd name="T45" fmla="*/ 54 h 71"/>
                <a:gd name="T46" fmla="*/ 90 w 104"/>
                <a:gd name="T47" fmla="*/ 57 h 71"/>
                <a:gd name="T48" fmla="*/ 86 w 104"/>
                <a:gd name="T49" fmla="*/ 61 h 71"/>
                <a:gd name="T50" fmla="*/ 82 w 104"/>
                <a:gd name="T51" fmla="*/ 62 h 71"/>
                <a:gd name="T52" fmla="*/ 77 w 104"/>
                <a:gd name="T53" fmla="*/ 64 h 71"/>
                <a:gd name="T54" fmla="*/ 73 w 104"/>
                <a:gd name="T55" fmla="*/ 67 h 71"/>
                <a:gd name="T56" fmla="*/ 69 w 104"/>
                <a:gd name="T57" fmla="*/ 68 h 71"/>
                <a:gd name="T58" fmla="*/ 65 w 104"/>
                <a:gd name="T59" fmla="*/ 70 h 71"/>
                <a:gd name="T60" fmla="*/ 59 w 104"/>
                <a:gd name="T61" fmla="*/ 71 h 71"/>
                <a:gd name="T62" fmla="*/ 56 w 104"/>
                <a:gd name="T63" fmla="*/ 71 h 71"/>
                <a:gd name="T64" fmla="*/ 52 w 104"/>
                <a:gd name="T65" fmla="*/ 70 h 71"/>
                <a:gd name="T66" fmla="*/ 48 w 104"/>
                <a:gd name="T67" fmla="*/ 68 h 71"/>
                <a:gd name="T68" fmla="*/ 44 w 104"/>
                <a:gd name="T69" fmla="*/ 66 h 71"/>
                <a:gd name="T70" fmla="*/ 40 w 104"/>
                <a:gd name="T71" fmla="*/ 63 h 71"/>
                <a:gd name="T72" fmla="*/ 34 w 104"/>
                <a:gd name="T73" fmla="*/ 61 h 71"/>
                <a:gd name="T74" fmla="*/ 30 w 104"/>
                <a:gd name="T75" fmla="*/ 57 h 71"/>
                <a:gd name="T76" fmla="*/ 27 w 104"/>
                <a:gd name="T77" fmla="*/ 54 h 71"/>
                <a:gd name="T78" fmla="*/ 23 w 104"/>
                <a:gd name="T79" fmla="*/ 51 h 71"/>
                <a:gd name="T80" fmla="*/ 19 w 104"/>
                <a:gd name="T81" fmla="*/ 49 h 71"/>
                <a:gd name="T82" fmla="*/ 15 w 104"/>
                <a:gd name="T83" fmla="*/ 45 h 71"/>
                <a:gd name="T84" fmla="*/ 12 w 104"/>
                <a:gd name="T85" fmla="*/ 42 h 71"/>
                <a:gd name="T86" fmla="*/ 8 w 104"/>
                <a:gd name="T87" fmla="*/ 38 h 71"/>
                <a:gd name="T88" fmla="*/ 7 w 104"/>
                <a:gd name="T89" fmla="*/ 37 h 71"/>
                <a:gd name="T90" fmla="*/ 3 w 104"/>
                <a:gd name="T91" fmla="*/ 33 h 71"/>
                <a:gd name="T92" fmla="*/ 3 w 104"/>
                <a:gd name="T93" fmla="*/ 31 h 71"/>
                <a:gd name="T94" fmla="*/ 0 w 104"/>
                <a:gd name="T95" fmla="*/ 0 h 71"/>
                <a:gd name="T96" fmla="*/ 0 w 104"/>
                <a:gd name="T97" fmla="*/ 0 h 7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04"/>
                <a:gd name="T148" fmla="*/ 0 h 71"/>
                <a:gd name="T149" fmla="*/ 104 w 104"/>
                <a:gd name="T150" fmla="*/ 71 h 7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04" h="71">
                  <a:moveTo>
                    <a:pt x="0" y="0"/>
                  </a:moveTo>
                  <a:lnTo>
                    <a:pt x="1" y="1"/>
                  </a:lnTo>
                  <a:lnTo>
                    <a:pt x="3" y="4"/>
                  </a:lnTo>
                  <a:lnTo>
                    <a:pt x="5" y="6"/>
                  </a:lnTo>
                  <a:lnTo>
                    <a:pt x="8" y="10"/>
                  </a:lnTo>
                  <a:lnTo>
                    <a:pt x="12" y="14"/>
                  </a:lnTo>
                  <a:lnTo>
                    <a:pt x="16" y="18"/>
                  </a:lnTo>
                  <a:lnTo>
                    <a:pt x="21" y="25"/>
                  </a:lnTo>
                  <a:lnTo>
                    <a:pt x="27" y="29"/>
                  </a:lnTo>
                  <a:lnTo>
                    <a:pt x="32" y="33"/>
                  </a:lnTo>
                  <a:lnTo>
                    <a:pt x="37" y="37"/>
                  </a:lnTo>
                  <a:lnTo>
                    <a:pt x="44" y="41"/>
                  </a:lnTo>
                  <a:lnTo>
                    <a:pt x="50" y="43"/>
                  </a:lnTo>
                  <a:lnTo>
                    <a:pt x="57" y="46"/>
                  </a:lnTo>
                  <a:lnTo>
                    <a:pt x="59" y="46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70" y="47"/>
                  </a:lnTo>
                  <a:lnTo>
                    <a:pt x="104" y="45"/>
                  </a:lnTo>
                  <a:lnTo>
                    <a:pt x="103" y="46"/>
                  </a:lnTo>
                  <a:lnTo>
                    <a:pt x="99" y="50"/>
                  </a:lnTo>
                  <a:lnTo>
                    <a:pt x="95" y="51"/>
                  </a:lnTo>
                  <a:lnTo>
                    <a:pt x="92" y="54"/>
                  </a:lnTo>
                  <a:lnTo>
                    <a:pt x="90" y="57"/>
                  </a:lnTo>
                  <a:lnTo>
                    <a:pt x="86" y="61"/>
                  </a:lnTo>
                  <a:lnTo>
                    <a:pt x="82" y="62"/>
                  </a:lnTo>
                  <a:lnTo>
                    <a:pt x="77" y="64"/>
                  </a:lnTo>
                  <a:lnTo>
                    <a:pt x="73" y="67"/>
                  </a:lnTo>
                  <a:lnTo>
                    <a:pt x="69" y="68"/>
                  </a:lnTo>
                  <a:lnTo>
                    <a:pt x="65" y="70"/>
                  </a:lnTo>
                  <a:lnTo>
                    <a:pt x="59" y="71"/>
                  </a:lnTo>
                  <a:lnTo>
                    <a:pt x="56" y="71"/>
                  </a:lnTo>
                  <a:lnTo>
                    <a:pt x="52" y="70"/>
                  </a:lnTo>
                  <a:lnTo>
                    <a:pt x="48" y="68"/>
                  </a:lnTo>
                  <a:lnTo>
                    <a:pt x="44" y="66"/>
                  </a:lnTo>
                  <a:lnTo>
                    <a:pt x="40" y="63"/>
                  </a:lnTo>
                  <a:lnTo>
                    <a:pt x="34" y="61"/>
                  </a:lnTo>
                  <a:lnTo>
                    <a:pt x="30" y="57"/>
                  </a:lnTo>
                  <a:lnTo>
                    <a:pt x="27" y="54"/>
                  </a:lnTo>
                  <a:lnTo>
                    <a:pt x="23" y="51"/>
                  </a:lnTo>
                  <a:lnTo>
                    <a:pt x="19" y="49"/>
                  </a:lnTo>
                  <a:lnTo>
                    <a:pt x="15" y="45"/>
                  </a:lnTo>
                  <a:lnTo>
                    <a:pt x="12" y="42"/>
                  </a:lnTo>
                  <a:lnTo>
                    <a:pt x="8" y="38"/>
                  </a:lnTo>
                  <a:lnTo>
                    <a:pt x="7" y="37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10" name="Freeform 107"/>
            <p:cNvSpPr>
              <a:spLocks/>
            </p:cNvSpPr>
            <p:nvPr/>
          </p:nvSpPr>
          <p:spPr bwMode="auto">
            <a:xfrm>
              <a:off x="3525" y="1035"/>
              <a:ext cx="208" cy="141"/>
            </a:xfrm>
            <a:custGeom>
              <a:avLst/>
              <a:gdLst>
                <a:gd name="T0" fmla="*/ 32 w 549"/>
                <a:gd name="T1" fmla="*/ 348 h 373"/>
                <a:gd name="T2" fmla="*/ 542 w 549"/>
                <a:gd name="T3" fmla="*/ 0 h 373"/>
                <a:gd name="T4" fmla="*/ 549 w 549"/>
                <a:gd name="T5" fmla="*/ 38 h 373"/>
                <a:gd name="T6" fmla="*/ 59 w 549"/>
                <a:gd name="T7" fmla="*/ 361 h 373"/>
                <a:gd name="T8" fmla="*/ 0 w 549"/>
                <a:gd name="T9" fmla="*/ 373 h 373"/>
                <a:gd name="T10" fmla="*/ 32 w 549"/>
                <a:gd name="T11" fmla="*/ 348 h 373"/>
                <a:gd name="T12" fmla="*/ 32 w 549"/>
                <a:gd name="T13" fmla="*/ 348 h 3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9"/>
                <a:gd name="T22" fmla="*/ 0 h 373"/>
                <a:gd name="T23" fmla="*/ 549 w 549"/>
                <a:gd name="T24" fmla="*/ 373 h 3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9" h="373">
                  <a:moveTo>
                    <a:pt x="32" y="348"/>
                  </a:moveTo>
                  <a:lnTo>
                    <a:pt x="542" y="0"/>
                  </a:lnTo>
                  <a:lnTo>
                    <a:pt x="549" y="38"/>
                  </a:lnTo>
                  <a:lnTo>
                    <a:pt x="59" y="361"/>
                  </a:lnTo>
                  <a:lnTo>
                    <a:pt x="0" y="373"/>
                  </a:lnTo>
                  <a:lnTo>
                    <a:pt x="32" y="348"/>
                  </a:lnTo>
                  <a:close/>
                </a:path>
              </a:pathLst>
            </a:custGeom>
            <a:solidFill>
              <a:srgbClr val="FAC9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11" name="Freeform 108"/>
            <p:cNvSpPr>
              <a:spLocks/>
            </p:cNvSpPr>
            <p:nvPr/>
          </p:nvSpPr>
          <p:spPr bwMode="auto">
            <a:xfrm>
              <a:off x="3233" y="663"/>
              <a:ext cx="204" cy="114"/>
            </a:xfrm>
            <a:custGeom>
              <a:avLst/>
              <a:gdLst>
                <a:gd name="T0" fmla="*/ 37 w 538"/>
                <a:gd name="T1" fmla="*/ 257 h 299"/>
                <a:gd name="T2" fmla="*/ 497 w 538"/>
                <a:gd name="T3" fmla="*/ 9 h 299"/>
                <a:gd name="T4" fmla="*/ 499 w 538"/>
                <a:gd name="T5" fmla="*/ 8 h 299"/>
                <a:gd name="T6" fmla="*/ 503 w 538"/>
                <a:gd name="T7" fmla="*/ 6 h 299"/>
                <a:gd name="T8" fmla="*/ 507 w 538"/>
                <a:gd name="T9" fmla="*/ 4 h 299"/>
                <a:gd name="T10" fmla="*/ 513 w 538"/>
                <a:gd name="T11" fmla="*/ 2 h 299"/>
                <a:gd name="T12" fmla="*/ 516 w 538"/>
                <a:gd name="T13" fmla="*/ 1 h 299"/>
                <a:gd name="T14" fmla="*/ 520 w 538"/>
                <a:gd name="T15" fmla="*/ 0 h 299"/>
                <a:gd name="T16" fmla="*/ 523 w 538"/>
                <a:gd name="T17" fmla="*/ 0 h 299"/>
                <a:gd name="T18" fmla="*/ 527 w 538"/>
                <a:gd name="T19" fmla="*/ 0 h 299"/>
                <a:gd name="T20" fmla="*/ 533 w 538"/>
                <a:gd name="T21" fmla="*/ 0 h 299"/>
                <a:gd name="T22" fmla="*/ 538 w 538"/>
                <a:gd name="T23" fmla="*/ 1 h 299"/>
                <a:gd name="T24" fmla="*/ 3 w 538"/>
                <a:gd name="T25" fmla="*/ 299 h 299"/>
                <a:gd name="T26" fmla="*/ 1 w 538"/>
                <a:gd name="T27" fmla="*/ 296 h 299"/>
                <a:gd name="T28" fmla="*/ 0 w 538"/>
                <a:gd name="T29" fmla="*/ 293 h 299"/>
                <a:gd name="T30" fmla="*/ 0 w 538"/>
                <a:gd name="T31" fmla="*/ 289 h 299"/>
                <a:gd name="T32" fmla="*/ 3 w 538"/>
                <a:gd name="T33" fmla="*/ 286 h 299"/>
                <a:gd name="T34" fmla="*/ 4 w 538"/>
                <a:gd name="T35" fmla="*/ 283 h 299"/>
                <a:gd name="T36" fmla="*/ 7 w 538"/>
                <a:gd name="T37" fmla="*/ 281 h 299"/>
                <a:gd name="T38" fmla="*/ 9 w 538"/>
                <a:gd name="T39" fmla="*/ 278 h 299"/>
                <a:gd name="T40" fmla="*/ 13 w 538"/>
                <a:gd name="T41" fmla="*/ 275 h 299"/>
                <a:gd name="T42" fmla="*/ 17 w 538"/>
                <a:gd name="T43" fmla="*/ 273 h 299"/>
                <a:gd name="T44" fmla="*/ 20 w 538"/>
                <a:gd name="T45" fmla="*/ 270 h 299"/>
                <a:gd name="T46" fmla="*/ 23 w 538"/>
                <a:gd name="T47" fmla="*/ 267 h 299"/>
                <a:gd name="T48" fmla="*/ 25 w 538"/>
                <a:gd name="T49" fmla="*/ 266 h 299"/>
                <a:gd name="T50" fmla="*/ 29 w 538"/>
                <a:gd name="T51" fmla="*/ 262 h 299"/>
                <a:gd name="T52" fmla="*/ 33 w 538"/>
                <a:gd name="T53" fmla="*/ 260 h 299"/>
                <a:gd name="T54" fmla="*/ 37 w 538"/>
                <a:gd name="T55" fmla="*/ 257 h 299"/>
                <a:gd name="T56" fmla="*/ 37 w 538"/>
                <a:gd name="T57" fmla="*/ 257 h 299"/>
                <a:gd name="T58" fmla="*/ 37 w 538"/>
                <a:gd name="T59" fmla="*/ 257 h 29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38"/>
                <a:gd name="T91" fmla="*/ 0 h 299"/>
                <a:gd name="T92" fmla="*/ 538 w 538"/>
                <a:gd name="T93" fmla="*/ 299 h 29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38" h="299">
                  <a:moveTo>
                    <a:pt x="37" y="257"/>
                  </a:moveTo>
                  <a:lnTo>
                    <a:pt x="497" y="9"/>
                  </a:lnTo>
                  <a:lnTo>
                    <a:pt x="499" y="8"/>
                  </a:lnTo>
                  <a:lnTo>
                    <a:pt x="503" y="6"/>
                  </a:lnTo>
                  <a:lnTo>
                    <a:pt x="507" y="4"/>
                  </a:lnTo>
                  <a:lnTo>
                    <a:pt x="513" y="2"/>
                  </a:lnTo>
                  <a:lnTo>
                    <a:pt x="516" y="1"/>
                  </a:lnTo>
                  <a:lnTo>
                    <a:pt x="520" y="0"/>
                  </a:lnTo>
                  <a:lnTo>
                    <a:pt x="523" y="0"/>
                  </a:lnTo>
                  <a:lnTo>
                    <a:pt x="527" y="0"/>
                  </a:lnTo>
                  <a:lnTo>
                    <a:pt x="533" y="0"/>
                  </a:lnTo>
                  <a:lnTo>
                    <a:pt x="538" y="1"/>
                  </a:lnTo>
                  <a:lnTo>
                    <a:pt x="3" y="299"/>
                  </a:lnTo>
                  <a:lnTo>
                    <a:pt x="1" y="296"/>
                  </a:lnTo>
                  <a:lnTo>
                    <a:pt x="0" y="293"/>
                  </a:lnTo>
                  <a:lnTo>
                    <a:pt x="0" y="289"/>
                  </a:lnTo>
                  <a:lnTo>
                    <a:pt x="3" y="286"/>
                  </a:lnTo>
                  <a:lnTo>
                    <a:pt x="4" y="283"/>
                  </a:lnTo>
                  <a:lnTo>
                    <a:pt x="7" y="281"/>
                  </a:lnTo>
                  <a:lnTo>
                    <a:pt x="9" y="278"/>
                  </a:lnTo>
                  <a:lnTo>
                    <a:pt x="13" y="275"/>
                  </a:lnTo>
                  <a:lnTo>
                    <a:pt x="17" y="273"/>
                  </a:lnTo>
                  <a:lnTo>
                    <a:pt x="20" y="270"/>
                  </a:lnTo>
                  <a:lnTo>
                    <a:pt x="23" y="267"/>
                  </a:lnTo>
                  <a:lnTo>
                    <a:pt x="25" y="266"/>
                  </a:lnTo>
                  <a:lnTo>
                    <a:pt x="29" y="262"/>
                  </a:lnTo>
                  <a:lnTo>
                    <a:pt x="33" y="260"/>
                  </a:lnTo>
                  <a:lnTo>
                    <a:pt x="37" y="257"/>
                  </a:lnTo>
                  <a:close/>
                </a:path>
              </a:pathLst>
            </a:custGeom>
            <a:solidFill>
              <a:srgbClr val="FAC9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1312" name="Group 109"/>
            <p:cNvGrpSpPr>
              <a:grpSpLocks/>
            </p:cNvGrpSpPr>
            <p:nvPr/>
          </p:nvGrpSpPr>
          <p:grpSpPr bwMode="auto">
            <a:xfrm>
              <a:off x="3546" y="879"/>
              <a:ext cx="120" cy="98"/>
              <a:chOff x="3414" y="969"/>
              <a:chExt cx="120" cy="98"/>
            </a:xfrm>
          </p:grpSpPr>
          <p:sp>
            <p:nvSpPr>
              <p:cNvPr id="11327" name="Freeform 110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28" name="Freeform 111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1313" name="Freeform 112"/>
            <p:cNvSpPr>
              <a:spLocks/>
            </p:cNvSpPr>
            <p:nvPr/>
          </p:nvSpPr>
          <p:spPr bwMode="auto">
            <a:xfrm>
              <a:off x="3349" y="892"/>
              <a:ext cx="120" cy="99"/>
            </a:xfrm>
            <a:custGeom>
              <a:avLst/>
              <a:gdLst>
                <a:gd name="T0" fmla="*/ 117 w 318"/>
                <a:gd name="T1" fmla="*/ 235 h 259"/>
                <a:gd name="T2" fmla="*/ 98 w 318"/>
                <a:gd name="T3" fmla="*/ 245 h 259"/>
                <a:gd name="T4" fmla="*/ 81 w 318"/>
                <a:gd name="T5" fmla="*/ 251 h 259"/>
                <a:gd name="T6" fmla="*/ 62 w 318"/>
                <a:gd name="T7" fmla="*/ 258 h 259"/>
                <a:gd name="T8" fmla="*/ 43 w 318"/>
                <a:gd name="T9" fmla="*/ 259 h 259"/>
                <a:gd name="T10" fmla="*/ 26 w 318"/>
                <a:gd name="T11" fmla="*/ 255 h 259"/>
                <a:gd name="T12" fmla="*/ 10 w 318"/>
                <a:gd name="T13" fmla="*/ 245 h 259"/>
                <a:gd name="T14" fmla="*/ 0 w 318"/>
                <a:gd name="T15" fmla="*/ 227 h 259"/>
                <a:gd name="T16" fmla="*/ 0 w 318"/>
                <a:gd name="T17" fmla="*/ 214 h 259"/>
                <a:gd name="T18" fmla="*/ 4 w 318"/>
                <a:gd name="T19" fmla="*/ 200 h 259"/>
                <a:gd name="T20" fmla="*/ 12 w 318"/>
                <a:gd name="T21" fmla="*/ 184 h 259"/>
                <a:gd name="T22" fmla="*/ 24 w 318"/>
                <a:gd name="T23" fmla="*/ 168 h 259"/>
                <a:gd name="T24" fmla="*/ 37 w 318"/>
                <a:gd name="T25" fmla="*/ 152 h 259"/>
                <a:gd name="T26" fmla="*/ 53 w 318"/>
                <a:gd name="T27" fmla="*/ 136 h 259"/>
                <a:gd name="T28" fmla="*/ 70 w 318"/>
                <a:gd name="T29" fmla="*/ 121 h 259"/>
                <a:gd name="T30" fmla="*/ 89 w 318"/>
                <a:gd name="T31" fmla="*/ 106 h 259"/>
                <a:gd name="T32" fmla="*/ 107 w 318"/>
                <a:gd name="T33" fmla="*/ 92 h 259"/>
                <a:gd name="T34" fmla="*/ 124 w 318"/>
                <a:gd name="T35" fmla="*/ 78 h 259"/>
                <a:gd name="T36" fmla="*/ 140 w 318"/>
                <a:gd name="T37" fmla="*/ 66 h 259"/>
                <a:gd name="T38" fmla="*/ 156 w 318"/>
                <a:gd name="T39" fmla="*/ 56 h 259"/>
                <a:gd name="T40" fmla="*/ 171 w 318"/>
                <a:gd name="T41" fmla="*/ 47 h 259"/>
                <a:gd name="T42" fmla="*/ 184 w 318"/>
                <a:gd name="T43" fmla="*/ 39 h 259"/>
                <a:gd name="T44" fmla="*/ 190 w 318"/>
                <a:gd name="T45" fmla="*/ 33 h 259"/>
                <a:gd name="T46" fmla="*/ 206 w 318"/>
                <a:gd name="T47" fmla="*/ 24 h 259"/>
                <a:gd name="T48" fmla="*/ 226 w 318"/>
                <a:gd name="T49" fmla="*/ 15 h 259"/>
                <a:gd name="T50" fmla="*/ 248 w 318"/>
                <a:gd name="T51" fmla="*/ 7 h 259"/>
                <a:gd name="T52" fmla="*/ 271 w 318"/>
                <a:gd name="T53" fmla="*/ 2 h 259"/>
                <a:gd name="T54" fmla="*/ 292 w 318"/>
                <a:gd name="T55" fmla="*/ 2 h 259"/>
                <a:gd name="T56" fmla="*/ 308 w 318"/>
                <a:gd name="T57" fmla="*/ 12 h 259"/>
                <a:gd name="T58" fmla="*/ 317 w 318"/>
                <a:gd name="T59" fmla="*/ 32 h 259"/>
                <a:gd name="T60" fmla="*/ 317 w 318"/>
                <a:gd name="T61" fmla="*/ 55 h 259"/>
                <a:gd name="T62" fmla="*/ 310 w 318"/>
                <a:gd name="T63" fmla="*/ 76 h 259"/>
                <a:gd name="T64" fmla="*/ 299 w 318"/>
                <a:gd name="T65" fmla="*/ 94 h 259"/>
                <a:gd name="T66" fmla="*/ 287 w 318"/>
                <a:gd name="T67" fmla="*/ 111 h 259"/>
                <a:gd name="T68" fmla="*/ 272 w 318"/>
                <a:gd name="T69" fmla="*/ 125 h 259"/>
                <a:gd name="T70" fmla="*/ 258 w 318"/>
                <a:gd name="T71" fmla="*/ 138 h 259"/>
                <a:gd name="T72" fmla="*/ 245 w 318"/>
                <a:gd name="T73" fmla="*/ 118 h 259"/>
                <a:gd name="T74" fmla="*/ 254 w 318"/>
                <a:gd name="T75" fmla="*/ 110 h 259"/>
                <a:gd name="T76" fmla="*/ 272 w 318"/>
                <a:gd name="T77" fmla="*/ 88 h 259"/>
                <a:gd name="T78" fmla="*/ 280 w 318"/>
                <a:gd name="T79" fmla="*/ 74 h 259"/>
                <a:gd name="T80" fmla="*/ 285 w 318"/>
                <a:gd name="T81" fmla="*/ 51 h 259"/>
                <a:gd name="T82" fmla="*/ 271 w 318"/>
                <a:gd name="T83" fmla="*/ 40 h 259"/>
                <a:gd name="T84" fmla="*/ 255 w 318"/>
                <a:gd name="T85" fmla="*/ 41 h 259"/>
                <a:gd name="T86" fmla="*/ 241 w 318"/>
                <a:gd name="T87" fmla="*/ 45 h 259"/>
                <a:gd name="T88" fmla="*/ 226 w 318"/>
                <a:gd name="T89" fmla="*/ 52 h 259"/>
                <a:gd name="T90" fmla="*/ 209 w 318"/>
                <a:gd name="T91" fmla="*/ 61 h 259"/>
                <a:gd name="T92" fmla="*/ 192 w 318"/>
                <a:gd name="T93" fmla="*/ 70 h 259"/>
                <a:gd name="T94" fmla="*/ 175 w 318"/>
                <a:gd name="T95" fmla="*/ 81 h 259"/>
                <a:gd name="T96" fmla="*/ 157 w 318"/>
                <a:gd name="T97" fmla="*/ 93 h 259"/>
                <a:gd name="T98" fmla="*/ 142 w 318"/>
                <a:gd name="T99" fmla="*/ 105 h 259"/>
                <a:gd name="T100" fmla="*/ 127 w 318"/>
                <a:gd name="T101" fmla="*/ 118 h 259"/>
                <a:gd name="T102" fmla="*/ 110 w 318"/>
                <a:gd name="T103" fmla="*/ 136 h 259"/>
                <a:gd name="T104" fmla="*/ 97 w 318"/>
                <a:gd name="T105" fmla="*/ 159 h 259"/>
                <a:gd name="T106" fmla="*/ 98 w 318"/>
                <a:gd name="T107" fmla="*/ 175 h 259"/>
                <a:gd name="T108" fmla="*/ 113 w 318"/>
                <a:gd name="T109" fmla="*/ 181 h 259"/>
                <a:gd name="T110" fmla="*/ 131 w 318"/>
                <a:gd name="T111" fmla="*/ 180 h 259"/>
                <a:gd name="T112" fmla="*/ 152 w 318"/>
                <a:gd name="T113" fmla="*/ 171 h 259"/>
                <a:gd name="T114" fmla="*/ 173 w 318"/>
                <a:gd name="T115" fmla="*/ 156 h 259"/>
                <a:gd name="T116" fmla="*/ 193 w 318"/>
                <a:gd name="T117" fmla="*/ 140 h 259"/>
                <a:gd name="T118" fmla="*/ 210 w 318"/>
                <a:gd name="T119" fmla="*/ 126 h 259"/>
                <a:gd name="T120" fmla="*/ 222 w 318"/>
                <a:gd name="T121" fmla="*/ 115 h 25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18"/>
                <a:gd name="T184" fmla="*/ 0 h 259"/>
                <a:gd name="T185" fmla="*/ 318 w 318"/>
                <a:gd name="T186" fmla="*/ 259 h 25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18" h="259">
                  <a:moveTo>
                    <a:pt x="226" y="111"/>
                  </a:moveTo>
                  <a:lnTo>
                    <a:pt x="221" y="171"/>
                  </a:lnTo>
                  <a:lnTo>
                    <a:pt x="117" y="235"/>
                  </a:lnTo>
                  <a:lnTo>
                    <a:pt x="113" y="237"/>
                  </a:lnTo>
                  <a:lnTo>
                    <a:pt x="107" y="239"/>
                  </a:lnTo>
                  <a:lnTo>
                    <a:pt x="102" y="243"/>
                  </a:lnTo>
                  <a:lnTo>
                    <a:pt x="98" y="245"/>
                  </a:lnTo>
                  <a:lnTo>
                    <a:pt x="94" y="247"/>
                  </a:lnTo>
                  <a:lnTo>
                    <a:pt x="90" y="249"/>
                  </a:lnTo>
                  <a:lnTo>
                    <a:pt x="86" y="250"/>
                  </a:lnTo>
                  <a:lnTo>
                    <a:pt x="81" y="251"/>
                  </a:lnTo>
                  <a:lnTo>
                    <a:pt x="77" y="254"/>
                  </a:lnTo>
                  <a:lnTo>
                    <a:pt x="73" y="255"/>
                  </a:lnTo>
                  <a:lnTo>
                    <a:pt x="68" y="256"/>
                  </a:lnTo>
                  <a:lnTo>
                    <a:pt x="62" y="258"/>
                  </a:lnTo>
                  <a:lnTo>
                    <a:pt x="59" y="258"/>
                  </a:lnTo>
                  <a:lnTo>
                    <a:pt x="53" y="259"/>
                  </a:lnTo>
                  <a:lnTo>
                    <a:pt x="48" y="259"/>
                  </a:lnTo>
                  <a:lnTo>
                    <a:pt x="43" y="259"/>
                  </a:lnTo>
                  <a:lnTo>
                    <a:pt x="39" y="259"/>
                  </a:lnTo>
                  <a:lnTo>
                    <a:pt x="33" y="259"/>
                  </a:lnTo>
                  <a:lnTo>
                    <a:pt x="31" y="258"/>
                  </a:lnTo>
                  <a:lnTo>
                    <a:pt x="26" y="255"/>
                  </a:lnTo>
                  <a:lnTo>
                    <a:pt x="22" y="254"/>
                  </a:lnTo>
                  <a:lnTo>
                    <a:pt x="18" y="251"/>
                  </a:lnTo>
                  <a:lnTo>
                    <a:pt x="14" y="249"/>
                  </a:lnTo>
                  <a:lnTo>
                    <a:pt x="10" y="245"/>
                  </a:lnTo>
                  <a:lnTo>
                    <a:pt x="7" y="241"/>
                  </a:lnTo>
                  <a:lnTo>
                    <a:pt x="4" y="235"/>
                  </a:lnTo>
                  <a:lnTo>
                    <a:pt x="3" y="230"/>
                  </a:lnTo>
                  <a:lnTo>
                    <a:pt x="0" y="227"/>
                  </a:lnTo>
                  <a:lnTo>
                    <a:pt x="0" y="223"/>
                  </a:lnTo>
                  <a:lnTo>
                    <a:pt x="0" y="221"/>
                  </a:lnTo>
                  <a:lnTo>
                    <a:pt x="0" y="218"/>
                  </a:lnTo>
                  <a:lnTo>
                    <a:pt x="0" y="214"/>
                  </a:lnTo>
                  <a:lnTo>
                    <a:pt x="0" y="210"/>
                  </a:lnTo>
                  <a:lnTo>
                    <a:pt x="2" y="206"/>
                  </a:lnTo>
                  <a:lnTo>
                    <a:pt x="3" y="204"/>
                  </a:lnTo>
                  <a:lnTo>
                    <a:pt x="4" y="200"/>
                  </a:lnTo>
                  <a:lnTo>
                    <a:pt x="6" y="196"/>
                  </a:lnTo>
                  <a:lnTo>
                    <a:pt x="8" y="192"/>
                  </a:lnTo>
                  <a:lnTo>
                    <a:pt x="11" y="188"/>
                  </a:lnTo>
                  <a:lnTo>
                    <a:pt x="12" y="184"/>
                  </a:lnTo>
                  <a:lnTo>
                    <a:pt x="15" y="181"/>
                  </a:lnTo>
                  <a:lnTo>
                    <a:pt x="18" y="176"/>
                  </a:lnTo>
                  <a:lnTo>
                    <a:pt x="22" y="173"/>
                  </a:lnTo>
                  <a:lnTo>
                    <a:pt x="24" y="168"/>
                  </a:lnTo>
                  <a:lnTo>
                    <a:pt x="27" y="164"/>
                  </a:lnTo>
                  <a:lnTo>
                    <a:pt x="31" y="160"/>
                  </a:lnTo>
                  <a:lnTo>
                    <a:pt x="35" y="156"/>
                  </a:lnTo>
                  <a:lnTo>
                    <a:pt x="37" y="152"/>
                  </a:lnTo>
                  <a:lnTo>
                    <a:pt x="41" y="148"/>
                  </a:lnTo>
                  <a:lnTo>
                    <a:pt x="45" y="144"/>
                  </a:lnTo>
                  <a:lnTo>
                    <a:pt x="49" y="140"/>
                  </a:lnTo>
                  <a:lnTo>
                    <a:pt x="53" y="136"/>
                  </a:lnTo>
                  <a:lnTo>
                    <a:pt x="57" y="132"/>
                  </a:lnTo>
                  <a:lnTo>
                    <a:pt x="61" y="128"/>
                  </a:lnTo>
                  <a:lnTo>
                    <a:pt x="66" y="125"/>
                  </a:lnTo>
                  <a:lnTo>
                    <a:pt x="70" y="121"/>
                  </a:lnTo>
                  <a:lnTo>
                    <a:pt x="76" y="118"/>
                  </a:lnTo>
                  <a:lnTo>
                    <a:pt x="80" y="114"/>
                  </a:lnTo>
                  <a:lnTo>
                    <a:pt x="85" y="110"/>
                  </a:lnTo>
                  <a:lnTo>
                    <a:pt x="89" y="106"/>
                  </a:lnTo>
                  <a:lnTo>
                    <a:pt x="94" y="102"/>
                  </a:lnTo>
                  <a:lnTo>
                    <a:pt x="98" y="99"/>
                  </a:lnTo>
                  <a:lnTo>
                    <a:pt x="103" y="95"/>
                  </a:lnTo>
                  <a:lnTo>
                    <a:pt x="107" y="92"/>
                  </a:lnTo>
                  <a:lnTo>
                    <a:pt x="111" y="88"/>
                  </a:lnTo>
                  <a:lnTo>
                    <a:pt x="117" y="85"/>
                  </a:lnTo>
                  <a:lnTo>
                    <a:pt x="121" y="81"/>
                  </a:lnTo>
                  <a:lnTo>
                    <a:pt x="124" y="78"/>
                  </a:lnTo>
                  <a:lnTo>
                    <a:pt x="128" y="74"/>
                  </a:lnTo>
                  <a:lnTo>
                    <a:pt x="134" y="72"/>
                  </a:lnTo>
                  <a:lnTo>
                    <a:pt x="138" y="69"/>
                  </a:lnTo>
                  <a:lnTo>
                    <a:pt x="140" y="66"/>
                  </a:lnTo>
                  <a:lnTo>
                    <a:pt x="146" y="64"/>
                  </a:lnTo>
                  <a:lnTo>
                    <a:pt x="148" y="61"/>
                  </a:lnTo>
                  <a:lnTo>
                    <a:pt x="154" y="59"/>
                  </a:lnTo>
                  <a:lnTo>
                    <a:pt x="156" y="56"/>
                  </a:lnTo>
                  <a:lnTo>
                    <a:pt x="159" y="53"/>
                  </a:lnTo>
                  <a:lnTo>
                    <a:pt x="163" y="52"/>
                  </a:lnTo>
                  <a:lnTo>
                    <a:pt x="165" y="49"/>
                  </a:lnTo>
                  <a:lnTo>
                    <a:pt x="171" y="47"/>
                  </a:lnTo>
                  <a:lnTo>
                    <a:pt x="176" y="44"/>
                  </a:lnTo>
                  <a:lnTo>
                    <a:pt x="179" y="41"/>
                  </a:lnTo>
                  <a:lnTo>
                    <a:pt x="183" y="40"/>
                  </a:lnTo>
                  <a:lnTo>
                    <a:pt x="184" y="39"/>
                  </a:lnTo>
                  <a:lnTo>
                    <a:pt x="185" y="39"/>
                  </a:lnTo>
                  <a:lnTo>
                    <a:pt x="185" y="37"/>
                  </a:lnTo>
                  <a:lnTo>
                    <a:pt x="189" y="35"/>
                  </a:lnTo>
                  <a:lnTo>
                    <a:pt x="190" y="33"/>
                  </a:lnTo>
                  <a:lnTo>
                    <a:pt x="194" y="31"/>
                  </a:lnTo>
                  <a:lnTo>
                    <a:pt x="198" y="30"/>
                  </a:lnTo>
                  <a:lnTo>
                    <a:pt x="202" y="28"/>
                  </a:lnTo>
                  <a:lnTo>
                    <a:pt x="206" y="24"/>
                  </a:lnTo>
                  <a:lnTo>
                    <a:pt x="210" y="23"/>
                  </a:lnTo>
                  <a:lnTo>
                    <a:pt x="216" y="20"/>
                  </a:lnTo>
                  <a:lnTo>
                    <a:pt x="221" y="19"/>
                  </a:lnTo>
                  <a:lnTo>
                    <a:pt x="226" y="15"/>
                  </a:lnTo>
                  <a:lnTo>
                    <a:pt x="231" y="12"/>
                  </a:lnTo>
                  <a:lnTo>
                    <a:pt x="238" y="11"/>
                  </a:lnTo>
                  <a:lnTo>
                    <a:pt x="243" y="10"/>
                  </a:lnTo>
                  <a:lnTo>
                    <a:pt x="248" y="7"/>
                  </a:lnTo>
                  <a:lnTo>
                    <a:pt x="254" y="6"/>
                  </a:lnTo>
                  <a:lnTo>
                    <a:pt x="260" y="3"/>
                  </a:lnTo>
                  <a:lnTo>
                    <a:pt x="266" y="3"/>
                  </a:lnTo>
                  <a:lnTo>
                    <a:pt x="271" y="2"/>
                  </a:lnTo>
                  <a:lnTo>
                    <a:pt x="276" y="2"/>
                  </a:lnTo>
                  <a:lnTo>
                    <a:pt x="283" y="0"/>
                  </a:lnTo>
                  <a:lnTo>
                    <a:pt x="288" y="2"/>
                  </a:lnTo>
                  <a:lnTo>
                    <a:pt x="292" y="2"/>
                  </a:lnTo>
                  <a:lnTo>
                    <a:pt x="296" y="4"/>
                  </a:lnTo>
                  <a:lnTo>
                    <a:pt x="301" y="6"/>
                  </a:lnTo>
                  <a:lnTo>
                    <a:pt x="305" y="8"/>
                  </a:lnTo>
                  <a:lnTo>
                    <a:pt x="308" y="12"/>
                  </a:lnTo>
                  <a:lnTo>
                    <a:pt x="312" y="16"/>
                  </a:lnTo>
                  <a:lnTo>
                    <a:pt x="313" y="20"/>
                  </a:lnTo>
                  <a:lnTo>
                    <a:pt x="316" y="27"/>
                  </a:lnTo>
                  <a:lnTo>
                    <a:pt x="317" y="32"/>
                  </a:lnTo>
                  <a:lnTo>
                    <a:pt x="318" y="37"/>
                  </a:lnTo>
                  <a:lnTo>
                    <a:pt x="318" y="43"/>
                  </a:lnTo>
                  <a:lnTo>
                    <a:pt x="318" y="49"/>
                  </a:lnTo>
                  <a:lnTo>
                    <a:pt x="317" y="55"/>
                  </a:lnTo>
                  <a:lnTo>
                    <a:pt x="316" y="60"/>
                  </a:lnTo>
                  <a:lnTo>
                    <a:pt x="313" y="65"/>
                  </a:lnTo>
                  <a:lnTo>
                    <a:pt x="313" y="70"/>
                  </a:lnTo>
                  <a:lnTo>
                    <a:pt x="310" y="76"/>
                  </a:lnTo>
                  <a:lnTo>
                    <a:pt x="308" y="81"/>
                  </a:lnTo>
                  <a:lnTo>
                    <a:pt x="305" y="85"/>
                  </a:lnTo>
                  <a:lnTo>
                    <a:pt x="303" y="90"/>
                  </a:lnTo>
                  <a:lnTo>
                    <a:pt x="299" y="94"/>
                  </a:lnTo>
                  <a:lnTo>
                    <a:pt x="296" y="99"/>
                  </a:lnTo>
                  <a:lnTo>
                    <a:pt x="293" y="103"/>
                  </a:lnTo>
                  <a:lnTo>
                    <a:pt x="289" y="109"/>
                  </a:lnTo>
                  <a:lnTo>
                    <a:pt x="287" y="111"/>
                  </a:lnTo>
                  <a:lnTo>
                    <a:pt x="283" y="115"/>
                  </a:lnTo>
                  <a:lnTo>
                    <a:pt x="279" y="119"/>
                  </a:lnTo>
                  <a:lnTo>
                    <a:pt x="276" y="123"/>
                  </a:lnTo>
                  <a:lnTo>
                    <a:pt x="272" y="125"/>
                  </a:lnTo>
                  <a:lnTo>
                    <a:pt x="270" y="128"/>
                  </a:lnTo>
                  <a:lnTo>
                    <a:pt x="266" y="131"/>
                  </a:lnTo>
                  <a:lnTo>
                    <a:pt x="264" y="134"/>
                  </a:lnTo>
                  <a:lnTo>
                    <a:pt x="258" y="138"/>
                  </a:lnTo>
                  <a:lnTo>
                    <a:pt x="255" y="140"/>
                  </a:lnTo>
                  <a:lnTo>
                    <a:pt x="252" y="143"/>
                  </a:lnTo>
                  <a:lnTo>
                    <a:pt x="251" y="143"/>
                  </a:lnTo>
                  <a:lnTo>
                    <a:pt x="245" y="118"/>
                  </a:lnTo>
                  <a:lnTo>
                    <a:pt x="247" y="115"/>
                  </a:lnTo>
                  <a:lnTo>
                    <a:pt x="250" y="113"/>
                  </a:lnTo>
                  <a:lnTo>
                    <a:pt x="254" y="110"/>
                  </a:lnTo>
                  <a:lnTo>
                    <a:pt x="258" y="105"/>
                  </a:lnTo>
                  <a:lnTo>
                    <a:pt x="263" y="99"/>
                  </a:lnTo>
                  <a:lnTo>
                    <a:pt x="268" y="93"/>
                  </a:lnTo>
                  <a:lnTo>
                    <a:pt x="272" y="88"/>
                  </a:lnTo>
                  <a:lnTo>
                    <a:pt x="275" y="85"/>
                  </a:lnTo>
                  <a:lnTo>
                    <a:pt x="276" y="81"/>
                  </a:lnTo>
                  <a:lnTo>
                    <a:pt x="278" y="78"/>
                  </a:lnTo>
                  <a:lnTo>
                    <a:pt x="280" y="74"/>
                  </a:lnTo>
                  <a:lnTo>
                    <a:pt x="283" y="68"/>
                  </a:lnTo>
                  <a:lnTo>
                    <a:pt x="285" y="62"/>
                  </a:lnTo>
                  <a:lnTo>
                    <a:pt x="285" y="56"/>
                  </a:lnTo>
                  <a:lnTo>
                    <a:pt x="285" y="51"/>
                  </a:lnTo>
                  <a:lnTo>
                    <a:pt x="283" y="47"/>
                  </a:lnTo>
                  <a:lnTo>
                    <a:pt x="279" y="43"/>
                  </a:lnTo>
                  <a:lnTo>
                    <a:pt x="275" y="40"/>
                  </a:lnTo>
                  <a:lnTo>
                    <a:pt x="271" y="40"/>
                  </a:lnTo>
                  <a:lnTo>
                    <a:pt x="266" y="39"/>
                  </a:lnTo>
                  <a:lnTo>
                    <a:pt x="262" y="40"/>
                  </a:lnTo>
                  <a:lnTo>
                    <a:pt x="258" y="40"/>
                  </a:lnTo>
                  <a:lnTo>
                    <a:pt x="255" y="41"/>
                  </a:lnTo>
                  <a:lnTo>
                    <a:pt x="251" y="41"/>
                  </a:lnTo>
                  <a:lnTo>
                    <a:pt x="248" y="43"/>
                  </a:lnTo>
                  <a:lnTo>
                    <a:pt x="245" y="44"/>
                  </a:lnTo>
                  <a:lnTo>
                    <a:pt x="241" y="45"/>
                  </a:lnTo>
                  <a:lnTo>
                    <a:pt x="238" y="48"/>
                  </a:lnTo>
                  <a:lnTo>
                    <a:pt x="234" y="49"/>
                  </a:lnTo>
                  <a:lnTo>
                    <a:pt x="230" y="51"/>
                  </a:lnTo>
                  <a:lnTo>
                    <a:pt x="226" y="52"/>
                  </a:lnTo>
                  <a:lnTo>
                    <a:pt x="221" y="55"/>
                  </a:lnTo>
                  <a:lnTo>
                    <a:pt x="218" y="56"/>
                  </a:lnTo>
                  <a:lnTo>
                    <a:pt x="213" y="59"/>
                  </a:lnTo>
                  <a:lnTo>
                    <a:pt x="209" y="61"/>
                  </a:lnTo>
                  <a:lnTo>
                    <a:pt x="205" y="62"/>
                  </a:lnTo>
                  <a:lnTo>
                    <a:pt x="201" y="66"/>
                  </a:lnTo>
                  <a:lnTo>
                    <a:pt x="197" y="68"/>
                  </a:lnTo>
                  <a:lnTo>
                    <a:pt x="192" y="70"/>
                  </a:lnTo>
                  <a:lnTo>
                    <a:pt x="188" y="73"/>
                  </a:lnTo>
                  <a:lnTo>
                    <a:pt x="184" y="76"/>
                  </a:lnTo>
                  <a:lnTo>
                    <a:pt x="179" y="78"/>
                  </a:lnTo>
                  <a:lnTo>
                    <a:pt x="175" y="81"/>
                  </a:lnTo>
                  <a:lnTo>
                    <a:pt x="171" y="85"/>
                  </a:lnTo>
                  <a:lnTo>
                    <a:pt x="167" y="88"/>
                  </a:lnTo>
                  <a:lnTo>
                    <a:pt x="161" y="90"/>
                  </a:lnTo>
                  <a:lnTo>
                    <a:pt x="157" y="93"/>
                  </a:lnTo>
                  <a:lnTo>
                    <a:pt x="154" y="97"/>
                  </a:lnTo>
                  <a:lnTo>
                    <a:pt x="150" y="99"/>
                  </a:lnTo>
                  <a:lnTo>
                    <a:pt x="146" y="102"/>
                  </a:lnTo>
                  <a:lnTo>
                    <a:pt x="142" y="105"/>
                  </a:lnTo>
                  <a:lnTo>
                    <a:pt x="138" y="109"/>
                  </a:lnTo>
                  <a:lnTo>
                    <a:pt x="135" y="111"/>
                  </a:lnTo>
                  <a:lnTo>
                    <a:pt x="131" y="115"/>
                  </a:lnTo>
                  <a:lnTo>
                    <a:pt x="127" y="118"/>
                  </a:lnTo>
                  <a:lnTo>
                    <a:pt x="123" y="121"/>
                  </a:lnTo>
                  <a:lnTo>
                    <a:pt x="121" y="125"/>
                  </a:lnTo>
                  <a:lnTo>
                    <a:pt x="115" y="130"/>
                  </a:lnTo>
                  <a:lnTo>
                    <a:pt x="110" y="136"/>
                  </a:lnTo>
                  <a:lnTo>
                    <a:pt x="105" y="143"/>
                  </a:lnTo>
                  <a:lnTo>
                    <a:pt x="101" y="148"/>
                  </a:lnTo>
                  <a:lnTo>
                    <a:pt x="98" y="154"/>
                  </a:lnTo>
                  <a:lnTo>
                    <a:pt x="97" y="159"/>
                  </a:lnTo>
                  <a:lnTo>
                    <a:pt x="94" y="163"/>
                  </a:lnTo>
                  <a:lnTo>
                    <a:pt x="94" y="167"/>
                  </a:lnTo>
                  <a:lnTo>
                    <a:pt x="95" y="171"/>
                  </a:lnTo>
                  <a:lnTo>
                    <a:pt x="98" y="175"/>
                  </a:lnTo>
                  <a:lnTo>
                    <a:pt x="101" y="177"/>
                  </a:lnTo>
                  <a:lnTo>
                    <a:pt x="105" y="180"/>
                  </a:lnTo>
                  <a:lnTo>
                    <a:pt x="109" y="181"/>
                  </a:lnTo>
                  <a:lnTo>
                    <a:pt x="113" y="181"/>
                  </a:lnTo>
                  <a:lnTo>
                    <a:pt x="117" y="181"/>
                  </a:lnTo>
                  <a:lnTo>
                    <a:pt x="121" y="181"/>
                  </a:lnTo>
                  <a:lnTo>
                    <a:pt x="126" y="181"/>
                  </a:lnTo>
                  <a:lnTo>
                    <a:pt x="131" y="180"/>
                  </a:lnTo>
                  <a:lnTo>
                    <a:pt x="135" y="177"/>
                  </a:lnTo>
                  <a:lnTo>
                    <a:pt x="140" y="176"/>
                  </a:lnTo>
                  <a:lnTo>
                    <a:pt x="147" y="173"/>
                  </a:lnTo>
                  <a:lnTo>
                    <a:pt x="152" y="171"/>
                  </a:lnTo>
                  <a:lnTo>
                    <a:pt x="157" y="167"/>
                  </a:lnTo>
                  <a:lnTo>
                    <a:pt x="163" y="163"/>
                  </a:lnTo>
                  <a:lnTo>
                    <a:pt x="168" y="160"/>
                  </a:lnTo>
                  <a:lnTo>
                    <a:pt x="173" y="156"/>
                  </a:lnTo>
                  <a:lnTo>
                    <a:pt x="179" y="152"/>
                  </a:lnTo>
                  <a:lnTo>
                    <a:pt x="184" y="148"/>
                  </a:lnTo>
                  <a:lnTo>
                    <a:pt x="188" y="144"/>
                  </a:lnTo>
                  <a:lnTo>
                    <a:pt x="193" y="140"/>
                  </a:lnTo>
                  <a:lnTo>
                    <a:pt x="197" y="136"/>
                  </a:lnTo>
                  <a:lnTo>
                    <a:pt x="202" y="132"/>
                  </a:lnTo>
                  <a:lnTo>
                    <a:pt x="206" y="130"/>
                  </a:lnTo>
                  <a:lnTo>
                    <a:pt x="210" y="126"/>
                  </a:lnTo>
                  <a:lnTo>
                    <a:pt x="214" y="123"/>
                  </a:lnTo>
                  <a:lnTo>
                    <a:pt x="217" y="121"/>
                  </a:lnTo>
                  <a:lnTo>
                    <a:pt x="219" y="118"/>
                  </a:lnTo>
                  <a:lnTo>
                    <a:pt x="222" y="115"/>
                  </a:lnTo>
                  <a:lnTo>
                    <a:pt x="225" y="113"/>
                  </a:lnTo>
                  <a:lnTo>
                    <a:pt x="226" y="111"/>
                  </a:lnTo>
                  <a:close/>
                </a:path>
              </a:pathLst>
            </a:custGeom>
            <a:solidFill>
              <a:srgbClr val="D1BD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1314" name="Group 113"/>
            <p:cNvGrpSpPr>
              <a:grpSpLocks/>
            </p:cNvGrpSpPr>
            <p:nvPr/>
          </p:nvGrpSpPr>
          <p:grpSpPr bwMode="auto">
            <a:xfrm>
              <a:off x="3295" y="810"/>
              <a:ext cx="120" cy="98"/>
              <a:chOff x="3414" y="969"/>
              <a:chExt cx="120" cy="98"/>
            </a:xfrm>
          </p:grpSpPr>
          <p:sp>
            <p:nvSpPr>
              <p:cNvPr id="11325" name="Freeform 114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26" name="Freeform 115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1315" name="Freeform 116"/>
            <p:cNvSpPr>
              <a:spLocks/>
            </p:cNvSpPr>
            <p:nvPr/>
          </p:nvSpPr>
          <p:spPr bwMode="auto">
            <a:xfrm>
              <a:off x="3479" y="804"/>
              <a:ext cx="121" cy="97"/>
            </a:xfrm>
            <a:custGeom>
              <a:avLst/>
              <a:gdLst>
                <a:gd name="T0" fmla="*/ 116 w 318"/>
                <a:gd name="T1" fmla="*/ 233 h 258"/>
                <a:gd name="T2" fmla="*/ 97 w 318"/>
                <a:gd name="T3" fmla="*/ 242 h 258"/>
                <a:gd name="T4" fmla="*/ 82 w 318"/>
                <a:gd name="T5" fmla="*/ 250 h 258"/>
                <a:gd name="T6" fmla="*/ 63 w 318"/>
                <a:gd name="T7" fmla="*/ 256 h 258"/>
                <a:gd name="T8" fmla="*/ 43 w 318"/>
                <a:gd name="T9" fmla="*/ 258 h 258"/>
                <a:gd name="T10" fmla="*/ 25 w 318"/>
                <a:gd name="T11" fmla="*/ 254 h 258"/>
                <a:gd name="T12" fmla="*/ 10 w 318"/>
                <a:gd name="T13" fmla="*/ 242 h 258"/>
                <a:gd name="T14" fmla="*/ 1 w 318"/>
                <a:gd name="T15" fmla="*/ 225 h 258"/>
                <a:gd name="T16" fmla="*/ 0 w 318"/>
                <a:gd name="T17" fmla="*/ 212 h 258"/>
                <a:gd name="T18" fmla="*/ 5 w 318"/>
                <a:gd name="T19" fmla="*/ 198 h 258"/>
                <a:gd name="T20" fmla="*/ 12 w 318"/>
                <a:gd name="T21" fmla="*/ 183 h 258"/>
                <a:gd name="T22" fmla="*/ 24 w 318"/>
                <a:gd name="T23" fmla="*/ 167 h 258"/>
                <a:gd name="T24" fmla="*/ 38 w 318"/>
                <a:gd name="T25" fmla="*/ 151 h 258"/>
                <a:gd name="T26" fmla="*/ 54 w 318"/>
                <a:gd name="T27" fmla="*/ 136 h 258"/>
                <a:gd name="T28" fmla="*/ 71 w 318"/>
                <a:gd name="T29" fmla="*/ 120 h 258"/>
                <a:gd name="T30" fmla="*/ 89 w 318"/>
                <a:gd name="T31" fmla="*/ 105 h 258"/>
                <a:gd name="T32" fmla="*/ 107 w 318"/>
                <a:gd name="T33" fmla="*/ 91 h 258"/>
                <a:gd name="T34" fmla="*/ 125 w 318"/>
                <a:gd name="T35" fmla="*/ 77 h 258"/>
                <a:gd name="T36" fmla="*/ 141 w 318"/>
                <a:gd name="T37" fmla="*/ 66 h 258"/>
                <a:gd name="T38" fmla="*/ 155 w 318"/>
                <a:gd name="T39" fmla="*/ 55 h 258"/>
                <a:gd name="T40" fmla="*/ 171 w 318"/>
                <a:gd name="T41" fmla="*/ 46 h 258"/>
                <a:gd name="T42" fmla="*/ 183 w 318"/>
                <a:gd name="T43" fmla="*/ 38 h 258"/>
                <a:gd name="T44" fmla="*/ 191 w 318"/>
                <a:gd name="T45" fmla="*/ 33 h 258"/>
                <a:gd name="T46" fmla="*/ 206 w 318"/>
                <a:gd name="T47" fmla="*/ 23 h 258"/>
                <a:gd name="T48" fmla="*/ 227 w 318"/>
                <a:gd name="T49" fmla="*/ 14 h 258"/>
                <a:gd name="T50" fmla="*/ 249 w 318"/>
                <a:gd name="T51" fmla="*/ 6 h 258"/>
                <a:gd name="T52" fmla="*/ 272 w 318"/>
                <a:gd name="T53" fmla="*/ 1 h 258"/>
                <a:gd name="T54" fmla="*/ 291 w 318"/>
                <a:gd name="T55" fmla="*/ 1 h 258"/>
                <a:gd name="T56" fmla="*/ 307 w 318"/>
                <a:gd name="T57" fmla="*/ 10 h 258"/>
                <a:gd name="T58" fmla="*/ 316 w 318"/>
                <a:gd name="T59" fmla="*/ 31 h 258"/>
                <a:gd name="T60" fmla="*/ 316 w 318"/>
                <a:gd name="T61" fmla="*/ 54 h 258"/>
                <a:gd name="T62" fmla="*/ 310 w 318"/>
                <a:gd name="T63" fmla="*/ 75 h 258"/>
                <a:gd name="T64" fmla="*/ 299 w 318"/>
                <a:gd name="T65" fmla="*/ 93 h 258"/>
                <a:gd name="T66" fmla="*/ 286 w 318"/>
                <a:gd name="T67" fmla="*/ 110 h 258"/>
                <a:gd name="T68" fmla="*/ 273 w 318"/>
                <a:gd name="T69" fmla="*/ 124 h 258"/>
                <a:gd name="T70" fmla="*/ 258 w 318"/>
                <a:gd name="T71" fmla="*/ 137 h 258"/>
                <a:gd name="T72" fmla="*/ 245 w 318"/>
                <a:gd name="T73" fmla="*/ 117 h 258"/>
                <a:gd name="T74" fmla="*/ 254 w 318"/>
                <a:gd name="T75" fmla="*/ 105 h 258"/>
                <a:gd name="T76" fmla="*/ 261 w 318"/>
                <a:gd name="T77" fmla="*/ 89 h 258"/>
                <a:gd name="T78" fmla="*/ 260 w 318"/>
                <a:gd name="T79" fmla="*/ 72 h 258"/>
                <a:gd name="T80" fmla="*/ 244 w 318"/>
                <a:gd name="T81" fmla="*/ 62 h 258"/>
                <a:gd name="T82" fmla="*/ 223 w 318"/>
                <a:gd name="T83" fmla="*/ 64 h 258"/>
                <a:gd name="T84" fmla="*/ 203 w 318"/>
                <a:gd name="T85" fmla="*/ 70 h 258"/>
                <a:gd name="T86" fmla="*/ 190 w 318"/>
                <a:gd name="T87" fmla="*/ 77 h 258"/>
                <a:gd name="T88" fmla="*/ 174 w 318"/>
                <a:gd name="T89" fmla="*/ 84 h 258"/>
                <a:gd name="T90" fmla="*/ 159 w 318"/>
                <a:gd name="T91" fmla="*/ 93 h 258"/>
                <a:gd name="T92" fmla="*/ 146 w 318"/>
                <a:gd name="T93" fmla="*/ 103 h 258"/>
                <a:gd name="T94" fmla="*/ 132 w 318"/>
                <a:gd name="T95" fmla="*/ 113 h 258"/>
                <a:gd name="T96" fmla="*/ 115 w 318"/>
                <a:gd name="T97" fmla="*/ 129 h 258"/>
                <a:gd name="T98" fmla="*/ 99 w 318"/>
                <a:gd name="T99" fmla="*/ 149 h 258"/>
                <a:gd name="T100" fmla="*/ 95 w 318"/>
                <a:gd name="T101" fmla="*/ 166 h 258"/>
                <a:gd name="T102" fmla="*/ 104 w 318"/>
                <a:gd name="T103" fmla="*/ 178 h 258"/>
                <a:gd name="T104" fmla="*/ 121 w 318"/>
                <a:gd name="T105" fmla="*/ 180 h 258"/>
                <a:gd name="T106" fmla="*/ 141 w 318"/>
                <a:gd name="T107" fmla="*/ 175 h 258"/>
                <a:gd name="T108" fmla="*/ 162 w 318"/>
                <a:gd name="T109" fmla="*/ 162 h 258"/>
                <a:gd name="T110" fmla="*/ 183 w 318"/>
                <a:gd name="T111" fmla="*/ 147 h 258"/>
                <a:gd name="T112" fmla="*/ 202 w 318"/>
                <a:gd name="T113" fmla="*/ 132 h 258"/>
                <a:gd name="T114" fmla="*/ 216 w 318"/>
                <a:gd name="T115" fmla="*/ 120 h 258"/>
                <a:gd name="T116" fmla="*/ 227 w 318"/>
                <a:gd name="T117" fmla="*/ 110 h 25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18"/>
                <a:gd name="T178" fmla="*/ 0 h 258"/>
                <a:gd name="T179" fmla="*/ 318 w 318"/>
                <a:gd name="T180" fmla="*/ 258 h 258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18" h="258">
                  <a:moveTo>
                    <a:pt x="227" y="110"/>
                  </a:moveTo>
                  <a:lnTo>
                    <a:pt x="220" y="170"/>
                  </a:lnTo>
                  <a:lnTo>
                    <a:pt x="117" y="233"/>
                  </a:lnTo>
                  <a:lnTo>
                    <a:pt x="116" y="233"/>
                  </a:lnTo>
                  <a:lnTo>
                    <a:pt x="113" y="236"/>
                  </a:lnTo>
                  <a:lnTo>
                    <a:pt x="108" y="238"/>
                  </a:lnTo>
                  <a:lnTo>
                    <a:pt x="103" y="241"/>
                  </a:lnTo>
                  <a:lnTo>
                    <a:pt x="97" y="242"/>
                  </a:lnTo>
                  <a:lnTo>
                    <a:pt x="95" y="245"/>
                  </a:lnTo>
                  <a:lnTo>
                    <a:pt x="91" y="246"/>
                  </a:lnTo>
                  <a:lnTo>
                    <a:pt x="86" y="248"/>
                  </a:lnTo>
                  <a:lnTo>
                    <a:pt x="82" y="250"/>
                  </a:lnTo>
                  <a:lnTo>
                    <a:pt x="78" y="252"/>
                  </a:lnTo>
                  <a:lnTo>
                    <a:pt x="72" y="253"/>
                  </a:lnTo>
                  <a:lnTo>
                    <a:pt x="68" y="256"/>
                  </a:lnTo>
                  <a:lnTo>
                    <a:pt x="63" y="256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47" y="258"/>
                  </a:lnTo>
                  <a:lnTo>
                    <a:pt x="43" y="258"/>
                  </a:lnTo>
                  <a:lnTo>
                    <a:pt x="38" y="258"/>
                  </a:lnTo>
                  <a:lnTo>
                    <a:pt x="34" y="257"/>
                  </a:lnTo>
                  <a:lnTo>
                    <a:pt x="30" y="257"/>
                  </a:lnTo>
                  <a:lnTo>
                    <a:pt x="25" y="254"/>
                  </a:lnTo>
                  <a:lnTo>
                    <a:pt x="21" y="253"/>
                  </a:lnTo>
                  <a:lnTo>
                    <a:pt x="17" y="250"/>
                  </a:lnTo>
                  <a:lnTo>
                    <a:pt x="13" y="246"/>
                  </a:lnTo>
                  <a:lnTo>
                    <a:pt x="10" y="242"/>
                  </a:lnTo>
                  <a:lnTo>
                    <a:pt x="6" y="240"/>
                  </a:lnTo>
                  <a:lnTo>
                    <a:pt x="5" y="233"/>
                  </a:lnTo>
                  <a:lnTo>
                    <a:pt x="2" y="229"/>
                  </a:lnTo>
                  <a:lnTo>
                    <a:pt x="1" y="225"/>
                  </a:lnTo>
                  <a:lnTo>
                    <a:pt x="0" y="223"/>
                  </a:lnTo>
                  <a:lnTo>
                    <a:pt x="0" y="219"/>
                  </a:lnTo>
                  <a:lnTo>
                    <a:pt x="0" y="216"/>
                  </a:lnTo>
                  <a:lnTo>
                    <a:pt x="0" y="212"/>
                  </a:lnTo>
                  <a:lnTo>
                    <a:pt x="1" y="209"/>
                  </a:lnTo>
                  <a:lnTo>
                    <a:pt x="1" y="205"/>
                  </a:lnTo>
                  <a:lnTo>
                    <a:pt x="4" y="203"/>
                  </a:lnTo>
                  <a:lnTo>
                    <a:pt x="5" y="198"/>
                  </a:lnTo>
                  <a:lnTo>
                    <a:pt x="6" y="195"/>
                  </a:lnTo>
                  <a:lnTo>
                    <a:pt x="8" y="191"/>
                  </a:lnTo>
                  <a:lnTo>
                    <a:pt x="10" y="187"/>
                  </a:lnTo>
                  <a:lnTo>
                    <a:pt x="12" y="183"/>
                  </a:lnTo>
                  <a:lnTo>
                    <a:pt x="16" y="179"/>
                  </a:lnTo>
                  <a:lnTo>
                    <a:pt x="17" y="175"/>
                  </a:lnTo>
                  <a:lnTo>
                    <a:pt x="21" y="171"/>
                  </a:lnTo>
                  <a:lnTo>
                    <a:pt x="24" y="167"/>
                  </a:lnTo>
                  <a:lnTo>
                    <a:pt x="27" y="163"/>
                  </a:lnTo>
                  <a:lnTo>
                    <a:pt x="30" y="159"/>
                  </a:lnTo>
                  <a:lnTo>
                    <a:pt x="34" y="155"/>
                  </a:lnTo>
                  <a:lnTo>
                    <a:pt x="38" y="151"/>
                  </a:lnTo>
                  <a:lnTo>
                    <a:pt x="42" y="147"/>
                  </a:lnTo>
                  <a:lnTo>
                    <a:pt x="46" y="143"/>
                  </a:lnTo>
                  <a:lnTo>
                    <a:pt x="50" y="139"/>
                  </a:lnTo>
                  <a:lnTo>
                    <a:pt x="54" y="136"/>
                  </a:lnTo>
                  <a:lnTo>
                    <a:pt x="58" y="132"/>
                  </a:lnTo>
                  <a:lnTo>
                    <a:pt x="62" y="128"/>
                  </a:lnTo>
                  <a:lnTo>
                    <a:pt x="67" y="124"/>
                  </a:lnTo>
                  <a:lnTo>
                    <a:pt x="71" y="120"/>
                  </a:lnTo>
                  <a:lnTo>
                    <a:pt x="75" y="116"/>
                  </a:lnTo>
                  <a:lnTo>
                    <a:pt x="79" y="113"/>
                  </a:lnTo>
                  <a:lnTo>
                    <a:pt x="86" y="109"/>
                  </a:lnTo>
                  <a:lnTo>
                    <a:pt x="89" y="105"/>
                  </a:lnTo>
                  <a:lnTo>
                    <a:pt x="93" y="101"/>
                  </a:lnTo>
                  <a:lnTo>
                    <a:pt x="97" y="97"/>
                  </a:lnTo>
                  <a:lnTo>
                    <a:pt x="103" y="95"/>
                  </a:lnTo>
                  <a:lnTo>
                    <a:pt x="107" y="91"/>
                  </a:lnTo>
                  <a:lnTo>
                    <a:pt x="112" y="87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25" y="77"/>
                  </a:lnTo>
                  <a:lnTo>
                    <a:pt x="129" y="74"/>
                  </a:lnTo>
                  <a:lnTo>
                    <a:pt x="133" y="71"/>
                  </a:lnTo>
                  <a:lnTo>
                    <a:pt x="137" y="68"/>
                  </a:lnTo>
                  <a:lnTo>
                    <a:pt x="141" y="66"/>
                  </a:lnTo>
                  <a:lnTo>
                    <a:pt x="145" y="63"/>
                  </a:lnTo>
                  <a:lnTo>
                    <a:pt x="149" y="59"/>
                  </a:lnTo>
                  <a:lnTo>
                    <a:pt x="153" y="58"/>
                  </a:lnTo>
                  <a:lnTo>
                    <a:pt x="155" y="55"/>
                  </a:lnTo>
                  <a:lnTo>
                    <a:pt x="159" y="52"/>
                  </a:lnTo>
                  <a:lnTo>
                    <a:pt x="162" y="51"/>
                  </a:lnTo>
                  <a:lnTo>
                    <a:pt x="165" y="48"/>
                  </a:lnTo>
                  <a:lnTo>
                    <a:pt x="171" y="46"/>
                  </a:lnTo>
                  <a:lnTo>
                    <a:pt x="177" y="43"/>
                  </a:lnTo>
                  <a:lnTo>
                    <a:pt x="179" y="41"/>
                  </a:lnTo>
                  <a:lnTo>
                    <a:pt x="182" y="39"/>
                  </a:lnTo>
                  <a:lnTo>
                    <a:pt x="183" y="38"/>
                  </a:lnTo>
                  <a:lnTo>
                    <a:pt x="184" y="38"/>
                  </a:lnTo>
                  <a:lnTo>
                    <a:pt x="186" y="37"/>
                  </a:lnTo>
                  <a:lnTo>
                    <a:pt x="190" y="34"/>
                  </a:lnTo>
                  <a:lnTo>
                    <a:pt x="191" y="33"/>
                  </a:lnTo>
                  <a:lnTo>
                    <a:pt x="195" y="30"/>
                  </a:lnTo>
                  <a:lnTo>
                    <a:pt x="198" y="29"/>
                  </a:lnTo>
                  <a:lnTo>
                    <a:pt x="202" y="27"/>
                  </a:lnTo>
                  <a:lnTo>
                    <a:pt x="206" y="23"/>
                  </a:lnTo>
                  <a:lnTo>
                    <a:pt x="211" y="22"/>
                  </a:lnTo>
                  <a:lnTo>
                    <a:pt x="215" y="19"/>
                  </a:lnTo>
                  <a:lnTo>
                    <a:pt x="220" y="17"/>
                  </a:lnTo>
                  <a:lnTo>
                    <a:pt x="227" y="14"/>
                  </a:lnTo>
                  <a:lnTo>
                    <a:pt x="232" y="12"/>
                  </a:lnTo>
                  <a:lnTo>
                    <a:pt x="237" y="10"/>
                  </a:lnTo>
                  <a:lnTo>
                    <a:pt x="244" y="9"/>
                  </a:lnTo>
                  <a:lnTo>
                    <a:pt x="249" y="6"/>
                  </a:lnTo>
                  <a:lnTo>
                    <a:pt x="254" y="4"/>
                  </a:lnTo>
                  <a:lnTo>
                    <a:pt x="260" y="2"/>
                  </a:lnTo>
                  <a:lnTo>
                    <a:pt x="266" y="2"/>
                  </a:lnTo>
                  <a:lnTo>
                    <a:pt x="272" y="1"/>
                  </a:lnTo>
                  <a:lnTo>
                    <a:pt x="277" y="1"/>
                  </a:lnTo>
                  <a:lnTo>
                    <a:pt x="282" y="0"/>
                  </a:lnTo>
                  <a:lnTo>
                    <a:pt x="287" y="1"/>
                  </a:lnTo>
                  <a:lnTo>
                    <a:pt x="291" y="1"/>
                  </a:lnTo>
                  <a:lnTo>
                    <a:pt x="297" y="4"/>
                  </a:lnTo>
                  <a:lnTo>
                    <a:pt x="301" y="5"/>
                  </a:lnTo>
                  <a:lnTo>
                    <a:pt x="305" y="8"/>
                  </a:lnTo>
                  <a:lnTo>
                    <a:pt x="307" y="10"/>
                  </a:lnTo>
                  <a:lnTo>
                    <a:pt x="311" y="15"/>
                  </a:lnTo>
                  <a:lnTo>
                    <a:pt x="314" y="19"/>
                  </a:lnTo>
                  <a:lnTo>
                    <a:pt x="316" y="26"/>
                  </a:lnTo>
                  <a:lnTo>
                    <a:pt x="316" y="31"/>
                  </a:lnTo>
                  <a:lnTo>
                    <a:pt x="318" y="37"/>
                  </a:lnTo>
                  <a:lnTo>
                    <a:pt x="318" y="42"/>
                  </a:lnTo>
                  <a:lnTo>
                    <a:pt x="318" y="48"/>
                  </a:lnTo>
                  <a:lnTo>
                    <a:pt x="316" y="54"/>
                  </a:lnTo>
                  <a:lnTo>
                    <a:pt x="315" y="59"/>
                  </a:lnTo>
                  <a:lnTo>
                    <a:pt x="314" y="64"/>
                  </a:lnTo>
                  <a:lnTo>
                    <a:pt x="312" y="70"/>
                  </a:lnTo>
                  <a:lnTo>
                    <a:pt x="310" y="75"/>
                  </a:lnTo>
                  <a:lnTo>
                    <a:pt x="307" y="79"/>
                  </a:lnTo>
                  <a:lnTo>
                    <a:pt x="305" y="84"/>
                  </a:lnTo>
                  <a:lnTo>
                    <a:pt x="302" y="89"/>
                  </a:lnTo>
                  <a:lnTo>
                    <a:pt x="299" y="93"/>
                  </a:lnTo>
                  <a:lnTo>
                    <a:pt x="295" y="99"/>
                  </a:lnTo>
                  <a:lnTo>
                    <a:pt x="293" y="103"/>
                  </a:lnTo>
                  <a:lnTo>
                    <a:pt x="290" y="108"/>
                  </a:lnTo>
                  <a:lnTo>
                    <a:pt x="286" y="110"/>
                  </a:lnTo>
                  <a:lnTo>
                    <a:pt x="282" y="114"/>
                  </a:lnTo>
                  <a:lnTo>
                    <a:pt x="279" y="118"/>
                  </a:lnTo>
                  <a:lnTo>
                    <a:pt x="276" y="122"/>
                  </a:lnTo>
                  <a:lnTo>
                    <a:pt x="273" y="124"/>
                  </a:lnTo>
                  <a:lnTo>
                    <a:pt x="269" y="128"/>
                  </a:lnTo>
                  <a:lnTo>
                    <a:pt x="266" y="130"/>
                  </a:lnTo>
                  <a:lnTo>
                    <a:pt x="264" y="133"/>
                  </a:lnTo>
                  <a:lnTo>
                    <a:pt x="258" y="137"/>
                  </a:lnTo>
                  <a:lnTo>
                    <a:pt x="254" y="139"/>
                  </a:lnTo>
                  <a:lnTo>
                    <a:pt x="252" y="141"/>
                  </a:lnTo>
                  <a:lnTo>
                    <a:pt x="252" y="142"/>
                  </a:lnTo>
                  <a:lnTo>
                    <a:pt x="245" y="117"/>
                  </a:lnTo>
                  <a:lnTo>
                    <a:pt x="246" y="116"/>
                  </a:lnTo>
                  <a:lnTo>
                    <a:pt x="250" y="112"/>
                  </a:lnTo>
                  <a:lnTo>
                    <a:pt x="252" y="109"/>
                  </a:lnTo>
                  <a:lnTo>
                    <a:pt x="254" y="105"/>
                  </a:lnTo>
                  <a:lnTo>
                    <a:pt x="257" y="103"/>
                  </a:lnTo>
                  <a:lnTo>
                    <a:pt x="258" y="99"/>
                  </a:lnTo>
                  <a:lnTo>
                    <a:pt x="260" y="93"/>
                  </a:lnTo>
                  <a:lnTo>
                    <a:pt x="261" y="89"/>
                  </a:lnTo>
                  <a:lnTo>
                    <a:pt x="262" y="85"/>
                  </a:lnTo>
                  <a:lnTo>
                    <a:pt x="262" y="81"/>
                  </a:lnTo>
                  <a:lnTo>
                    <a:pt x="261" y="76"/>
                  </a:lnTo>
                  <a:lnTo>
                    <a:pt x="260" y="72"/>
                  </a:lnTo>
                  <a:lnTo>
                    <a:pt x="256" y="68"/>
                  </a:lnTo>
                  <a:lnTo>
                    <a:pt x="252" y="66"/>
                  </a:lnTo>
                  <a:lnTo>
                    <a:pt x="248" y="63"/>
                  </a:lnTo>
                  <a:lnTo>
                    <a:pt x="244" y="62"/>
                  </a:lnTo>
                  <a:lnTo>
                    <a:pt x="240" y="62"/>
                  </a:lnTo>
                  <a:lnTo>
                    <a:pt x="235" y="62"/>
                  </a:lnTo>
                  <a:lnTo>
                    <a:pt x="229" y="62"/>
                  </a:lnTo>
                  <a:lnTo>
                    <a:pt x="223" y="64"/>
                  </a:lnTo>
                  <a:lnTo>
                    <a:pt x="216" y="66"/>
                  </a:lnTo>
                  <a:lnTo>
                    <a:pt x="211" y="68"/>
                  </a:lnTo>
                  <a:lnTo>
                    <a:pt x="207" y="68"/>
                  </a:lnTo>
                  <a:lnTo>
                    <a:pt x="203" y="70"/>
                  </a:lnTo>
                  <a:lnTo>
                    <a:pt x="200" y="71"/>
                  </a:lnTo>
                  <a:lnTo>
                    <a:pt x="196" y="74"/>
                  </a:lnTo>
                  <a:lnTo>
                    <a:pt x="192" y="75"/>
                  </a:lnTo>
                  <a:lnTo>
                    <a:pt x="190" y="77"/>
                  </a:lnTo>
                  <a:lnTo>
                    <a:pt x="186" y="79"/>
                  </a:lnTo>
                  <a:lnTo>
                    <a:pt x="182" y="80"/>
                  </a:lnTo>
                  <a:lnTo>
                    <a:pt x="178" y="83"/>
                  </a:lnTo>
                  <a:lnTo>
                    <a:pt x="174" y="84"/>
                  </a:lnTo>
                  <a:lnTo>
                    <a:pt x="171" y="87"/>
                  </a:lnTo>
                  <a:lnTo>
                    <a:pt x="167" y="89"/>
                  </a:lnTo>
                  <a:lnTo>
                    <a:pt x="163" y="91"/>
                  </a:lnTo>
                  <a:lnTo>
                    <a:pt x="159" y="93"/>
                  </a:lnTo>
                  <a:lnTo>
                    <a:pt x="157" y="96"/>
                  </a:lnTo>
                  <a:lnTo>
                    <a:pt x="153" y="99"/>
                  </a:lnTo>
                  <a:lnTo>
                    <a:pt x="149" y="101"/>
                  </a:lnTo>
                  <a:lnTo>
                    <a:pt x="146" y="103"/>
                  </a:lnTo>
                  <a:lnTo>
                    <a:pt x="142" y="105"/>
                  </a:lnTo>
                  <a:lnTo>
                    <a:pt x="138" y="108"/>
                  </a:lnTo>
                  <a:lnTo>
                    <a:pt x="134" y="110"/>
                  </a:lnTo>
                  <a:lnTo>
                    <a:pt x="132" y="113"/>
                  </a:lnTo>
                  <a:lnTo>
                    <a:pt x="129" y="116"/>
                  </a:lnTo>
                  <a:lnTo>
                    <a:pt x="126" y="118"/>
                  </a:lnTo>
                  <a:lnTo>
                    <a:pt x="120" y="124"/>
                  </a:lnTo>
                  <a:lnTo>
                    <a:pt x="115" y="129"/>
                  </a:lnTo>
                  <a:lnTo>
                    <a:pt x="109" y="134"/>
                  </a:lnTo>
                  <a:lnTo>
                    <a:pt x="105" y="139"/>
                  </a:lnTo>
                  <a:lnTo>
                    <a:pt x="101" y="143"/>
                  </a:lnTo>
                  <a:lnTo>
                    <a:pt x="99" y="149"/>
                  </a:lnTo>
                  <a:lnTo>
                    <a:pt x="96" y="153"/>
                  </a:lnTo>
                  <a:lnTo>
                    <a:pt x="95" y="158"/>
                  </a:lnTo>
                  <a:lnTo>
                    <a:pt x="93" y="162"/>
                  </a:lnTo>
                  <a:lnTo>
                    <a:pt x="95" y="166"/>
                  </a:lnTo>
                  <a:lnTo>
                    <a:pt x="96" y="170"/>
                  </a:lnTo>
                  <a:lnTo>
                    <a:pt x="99" y="174"/>
                  </a:lnTo>
                  <a:lnTo>
                    <a:pt x="101" y="176"/>
                  </a:lnTo>
                  <a:lnTo>
                    <a:pt x="104" y="178"/>
                  </a:lnTo>
                  <a:lnTo>
                    <a:pt x="108" y="179"/>
                  </a:lnTo>
                  <a:lnTo>
                    <a:pt x="112" y="180"/>
                  </a:lnTo>
                  <a:lnTo>
                    <a:pt x="116" y="180"/>
                  </a:lnTo>
                  <a:lnTo>
                    <a:pt x="121" y="180"/>
                  </a:lnTo>
                  <a:lnTo>
                    <a:pt x="125" y="179"/>
                  </a:lnTo>
                  <a:lnTo>
                    <a:pt x="130" y="179"/>
                  </a:lnTo>
                  <a:lnTo>
                    <a:pt x="136" y="176"/>
                  </a:lnTo>
                  <a:lnTo>
                    <a:pt x="141" y="175"/>
                  </a:lnTo>
                  <a:lnTo>
                    <a:pt x="146" y="171"/>
                  </a:lnTo>
                  <a:lnTo>
                    <a:pt x="152" y="170"/>
                  </a:lnTo>
                  <a:lnTo>
                    <a:pt x="157" y="166"/>
                  </a:lnTo>
                  <a:lnTo>
                    <a:pt x="162" y="162"/>
                  </a:lnTo>
                  <a:lnTo>
                    <a:pt x="167" y="159"/>
                  </a:lnTo>
                  <a:lnTo>
                    <a:pt x="174" y="155"/>
                  </a:lnTo>
                  <a:lnTo>
                    <a:pt x="178" y="151"/>
                  </a:lnTo>
                  <a:lnTo>
                    <a:pt x="183" y="147"/>
                  </a:lnTo>
                  <a:lnTo>
                    <a:pt x="188" y="143"/>
                  </a:lnTo>
                  <a:lnTo>
                    <a:pt x="194" y="139"/>
                  </a:lnTo>
                  <a:lnTo>
                    <a:pt x="198" y="136"/>
                  </a:lnTo>
                  <a:lnTo>
                    <a:pt x="202" y="132"/>
                  </a:lnTo>
                  <a:lnTo>
                    <a:pt x="206" y="129"/>
                  </a:lnTo>
                  <a:lnTo>
                    <a:pt x="211" y="125"/>
                  </a:lnTo>
                  <a:lnTo>
                    <a:pt x="214" y="122"/>
                  </a:lnTo>
                  <a:lnTo>
                    <a:pt x="216" y="120"/>
                  </a:lnTo>
                  <a:lnTo>
                    <a:pt x="219" y="116"/>
                  </a:lnTo>
                  <a:lnTo>
                    <a:pt x="221" y="114"/>
                  </a:lnTo>
                  <a:lnTo>
                    <a:pt x="225" y="112"/>
                  </a:lnTo>
                  <a:lnTo>
                    <a:pt x="227" y="110"/>
                  </a:lnTo>
                  <a:close/>
                </a:path>
              </a:pathLst>
            </a:custGeom>
            <a:solidFill>
              <a:srgbClr val="D1BD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1316" name="Group 117"/>
            <p:cNvGrpSpPr>
              <a:grpSpLocks/>
            </p:cNvGrpSpPr>
            <p:nvPr/>
          </p:nvGrpSpPr>
          <p:grpSpPr bwMode="auto">
            <a:xfrm>
              <a:off x="3427" y="720"/>
              <a:ext cx="120" cy="98"/>
              <a:chOff x="3414" y="969"/>
              <a:chExt cx="120" cy="98"/>
            </a:xfrm>
          </p:grpSpPr>
          <p:sp>
            <p:nvSpPr>
              <p:cNvPr id="11323" name="Freeform 118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24" name="Freeform 119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17" name="Group 120"/>
            <p:cNvGrpSpPr>
              <a:grpSpLocks/>
            </p:cNvGrpSpPr>
            <p:nvPr/>
          </p:nvGrpSpPr>
          <p:grpSpPr bwMode="auto">
            <a:xfrm>
              <a:off x="3246" y="753"/>
              <a:ext cx="120" cy="98"/>
              <a:chOff x="3414" y="969"/>
              <a:chExt cx="120" cy="98"/>
            </a:xfrm>
          </p:grpSpPr>
          <p:sp>
            <p:nvSpPr>
              <p:cNvPr id="11321" name="Freeform 121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22" name="Freeform 122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318" name="Group 123"/>
            <p:cNvGrpSpPr>
              <a:grpSpLocks/>
            </p:cNvGrpSpPr>
            <p:nvPr/>
          </p:nvGrpSpPr>
          <p:grpSpPr bwMode="auto">
            <a:xfrm>
              <a:off x="3378" y="663"/>
              <a:ext cx="120" cy="98"/>
              <a:chOff x="3414" y="969"/>
              <a:chExt cx="120" cy="98"/>
            </a:xfrm>
          </p:grpSpPr>
          <p:sp>
            <p:nvSpPr>
              <p:cNvPr id="11319" name="Freeform 124"/>
              <p:cNvSpPr>
                <a:spLocks/>
              </p:cNvSpPr>
              <p:nvPr/>
            </p:nvSpPr>
            <p:spPr bwMode="auto">
              <a:xfrm>
                <a:off x="3440" y="985"/>
                <a:ext cx="69" cy="58"/>
              </a:xfrm>
              <a:custGeom>
                <a:avLst/>
                <a:gdLst>
                  <a:gd name="T0" fmla="*/ 57 w 184"/>
                  <a:gd name="T1" fmla="*/ 49 h 152"/>
                  <a:gd name="T2" fmla="*/ 62 w 184"/>
                  <a:gd name="T3" fmla="*/ 45 h 152"/>
                  <a:gd name="T4" fmla="*/ 68 w 184"/>
                  <a:gd name="T5" fmla="*/ 41 h 152"/>
                  <a:gd name="T6" fmla="*/ 75 w 184"/>
                  <a:gd name="T7" fmla="*/ 36 h 152"/>
                  <a:gd name="T8" fmla="*/ 85 w 184"/>
                  <a:gd name="T9" fmla="*/ 31 h 152"/>
                  <a:gd name="T10" fmla="*/ 94 w 184"/>
                  <a:gd name="T11" fmla="*/ 24 h 152"/>
                  <a:gd name="T12" fmla="*/ 106 w 184"/>
                  <a:gd name="T13" fmla="*/ 19 h 152"/>
                  <a:gd name="T14" fmla="*/ 116 w 184"/>
                  <a:gd name="T15" fmla="*/ 14 h 152"/>
                  <a:gd name="T16" fmla="*/ 127 w 184"/>
                  <a:gd name="T17" fmla="*/ 10 h 152"/>
                  <a:gd name="T18" fmla="*/ 137 w 184"/>
                  <a:gd name="T19" fmla="*/ 6 h 152"/>
                  <a:gd name="T20" fmla="*/ 148 w 184"/>
                  <a:gd name="T21" fmla="*/ 2 h 152"/>
                  <a:gd name="T22" fmla="*/ 157 w 184"/>
                  <a:gd name="T23" fmla="*/ 0 h 152"/>
                  <a:gd name="T24" fmla="*/ 165 w 184"/>
                  <a:gd name="T25" fmla="*/ 0 h 152"/>
                  <a:gd name="T26" fmla="*/ 172 w 184"/>
                  <a:gd name="T27" fmla="*/ 4 h 152"/>
                  <a:gd name="T28" fmla="*/ 178 w 184"/>
                  <a:gd name="T29" fmla="*/ 8 h 152"/>
                  <a:gd name="T30" fmla="*/ 182 w 184"/>
                  <a:gd name="T31" fmla="*/ 16 h 152"/>
                  <a:gd name="T32" fmla="*/ 184 w 184"/>
                  <a:gd name="T33" fmla="*/ 24 h 152"/>
                  <a:gd name="T34" fmla="*/ 182 w 184"/>
                  <a:gd name="T35" fmla="*/ 31 h 152"/>
                  <a:gd name="T36" fmla="*/ 180 w 184"/>
                  <a:gd name="T37" fmla="*/ 39 h 152"/>
                  <a:gd name="T38" fmla="*/ 177 w 184"/>
                  <a:gd name="T39" fmla="*/ 46 h 152"/>
                  <a:gd name="T40" fmla="*/ 172 w 184"/>
                  <a:gd name="T41" fmla="*/ 54 h 152"/>
                  <a:gd name="T42" fmla="*/ 165 w 184"/>
                  <a:gd name="T43" fmla="*/ 62 h 152"/>
                  <a:gd name="T44" fmla="*/ 159 w 184"/>
                  <a:gd name="T45" fmla="*/ 70 h 152"/>
                  <a:gd name="T46" fmla="*/ 151 w 184"/>
                  <a:gd name="T47" fmla="*/ 78 h 152"/>
                  <a:gd name="T48" fmla="*/ 143 w 184"/>
                  <a:gd name="T49" fmla="*/ 85 h 152"/>
                  <a:gd name="T50" fmla="*/ 135 w 184"/>
                  <a:gd name="T51" fmla="*/ 91 h 152"/>
                  <a:gd name="T52" fmla="*/ 128 w 184"/>
                  <a:gd name="T53" fmla="*/ 98 h 152"/>
                  <a:gd name="T54" fmla="*/ 120 w 184"/>
                  <a:gd name="T55" fmla="*/ 103 h 152"/>
                  <a:gd name="T56" fmla="*/ 114 w 184"/>
                  <a:gd name="T57" fmla="*/ 109 h 152"/>
                  <a:gd name="T58" fmla="*/ 106 w 184"/>
                  <a:gd name="T59" fmla="*/ 115 h 152"/>
                  <a:gd name="T60" fmla="*/ 99 w 184"/>
                  <a:gd name="T61" fmla="*/ 120 h 152"/>
                  <a:gd name="T62" fmla="*/ 87 w 184"/>
                  <a:gd name="T63" fmla="*/ 128 h 152"/>
                  <a:gd name="T64" fmla="*/ 78 w 184"/>
                  <a:gd name="T65" fmla="*/ 134 h 152"/>
                  <a:gd name="T66" fmla="*/ 70 w 184"/>
                  <a:gd name="T67" fmla="*/ 138 h 152"/>
                  <a:gd name="T68" fmla="*/ 62 w 184"/>
                  <a:gd name="T69" fmla="*/ 141 h 152"/>
                  <a:gd name="T70" fmla="*/ 54 w 184"/>
                  <a:gd name="T71" fmla="*/ 145 h 152"/>
                  <a:gd name="T72" fmla="*/ 45 w 184"/>
                  <a:gd name="T73" fmla="*/ 148 h 152"/>
                  <a:gd name="T74" fmla="*/ 37 w 184"/>
                  <a:gd name="T75" fmla="*/ 149 h 152"/>
                  <a:gd name="T76" fmla="*/ 31 w 184"/>
                  <a:gd name="T77" fmla="*/ 151 h 152"/>
                  <a:gd name="T78" fmla="*/ 23 w 184"/>
                  <a:gd name="T79" fmla="*/ 152 h 152"/>
                  <a:gd name="T80" fmla="*/ 16 w 184"/>
                  <a:gd name="T81" fmla="*/ 151 h 152"/>
                  <a:gd name="T82" fmla="*/ 11 w 184"/>
                  <a:gd name="T83" fmla="*/ 148 h 152"/>
                  <a:gd name="T84" fmla="*/ 4 w 184"/>
                  <a:gd name="T85" fmla="*/ 143 h 152"/>
                  <a:gd name="T86" fmla="*/ 0 w 184"/>
                  <a:gd name="T87" fmla="*/ 134 h 152"/>
                  <a:gd name="T88" fmla="*/ 0 w 184"/>
                  <a:gd name="T89" fmla="*/ 126 h 152"/>
                  <a:gd name="T90" fmla="*/ 0 w 184"/>
                  <a:gd name="T91" fmla="*/ 119 h 152"/>
                  <a:gd name="T92" fmla="*/ 0 w 184"/>
                  <a:gd name="T93" fmla="*/ 112 h 152"/>
                  <a:gd name="T94" fmla="*/ 3 w 184"/>
                  <a:gd name="T95" fmla="*/ 105 h 152"/>
                  <a:gd name="T96" fmla="*/ 8 w 184"/>
                  <a:gd name="T97" fmla="*/ 94 h 152"/>
                  <a:gd name="T98" fmla="*/ 15 w 184"/>
                  <a:gd name="T99" fmla="*/ 86 h 152"/>
                  <a:gd name="T100" fmla="*/ 20 w 184"/>
                  <a:gd name="T101" fmla="*/ 79 h 152"/>
                  <a:gd name="T102" fmla="*/ 28 w 184"/>
                  <a:gd name="T103" fmla="*/ 74 h 152"/>
                  <a:gd name="T104" fmla="*/ 56 w 184"/>
                  <a:gd name="T105" fmla="*/ 50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84"/>
                  <a:gd name="T160" fmla="*/ 0 h 152"/>
                  <a:gd name="T161" fmla="*/ 184 w 184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84" h="152">
                    <a:moveTo>
                      <a:pt x="56" y="50"/>
                    </a:moveTo>
                    <a:lnTo>
                      <a:pt x="57" y="49"/>
                    </a:lnTo>
                    <a:lnTo>
                      <a:pt x="60" y="48"/>
                    </a:lnTo>
                    <a:lnTo>
                      <a:pt x="62" y="45"/>
                    </a:lnTo>
                    <a:lnTo>
                      <a:pt x="65" y="43"/>
                    </a:lnTo>
                    <a:lnTo>
                      <a:pt x="68" y="41"/>
                    </a:lnTo>
                    <a:lnTo>
                      <a:pt x="73" y="39"/>
                    </a:lnTo>
                    <a:lnTo>
                      <a:pt x="75" y="36"/>
                    </a:lnTo>
                    <a:lnTo>
                      <a:pt x="81" y="33"/>
                    </a:lnTo>
                    <a:lnTo>
                      <a:pt x="85" y="31"/>
                    </a:lnTo>
                    <a:lnTo>
                      <a:pt x="90" y="28"/>
                    </a:lnTo>
                    <a:lnTo>
                      <a:pt x="94" y="24"/>
                    </a:lnTo>
                    <a:lnTo>
                      <a:pt x="99" y="23"/>
                    </a:lnTo>
                    <a:lnTo>
                      <a:pt x="106" y="19"/>
                    </a:lnTo>
                    <a:lnTo>
                      <a:pt x="111" y="17"/>
                    </a:lnTo>
                    <a:lnTo>
                      <a:pt x="116" y="14"/>
                    </a:lnTo>
                    <a:lnTo>
                      <a:pt x="122" y="11"/>
                    </a:lnTo>
                    <a:lnTo>
                      <a:pt x="127" y="10"/>
                    </a:lnTo>
                    <a:lnTo>
                      <a:pt x="132" y="7"/>
                    </a:lnTo>
                    <a:lnTo>
                      <a:pt x="137" y="6"/>
                    </a:lnTo>
                    <a:lnTo>
                      <a:pt x="143" y="4"/>
                    </a:lnTo>
                    <a:lnTo>
                      <a:pt x="148" y="2"/>
                    </a:lnTo>
                    <a:lnTo>
                      <a:pt x="153" y="2"/>
                    </a:lnTo>
                    <a:lnTo>
                      <a:pt x="157" y="0"/>
                    </a:lnTo>
                    <a:lnTo>
                      <a:pt x="161" y="0"/>
                    </a:lnTo>
                    <a:lnTo>
                      <a:pt x="165" y="0"/>
                    </a:lnTo>
                    <a:lnTo>
                      <a:pt x="169" y="3"/>
                    </a:lnTo>
                    <a:lnTo>
                      <a:pt x="172" y="4"/>
                    </a:lnTo>
                    <a:lnTo>
                      <a:pt x="176" y="6"/>
                    </a:lnTo>
                    <a:lnTo>
                      <a:pt x="178" y="8"/>
                    </a:lnTo>
                    <a:lnTo>
                      <a:pt x="181" y="12"/>
                    </a:lnTo>
                    <a:lnTo>
                      <a:pt x="182" y="16"/>
                    </a:lnTo>
                    <a:lnTo>
                      <a:pt x="184" y="20"/>
                    </a:lnTo>
                    <a:lnTo>
                      <a:pt x="184" y="24"/>
                    </a:lnTo>
                    <a:lnTo>
                      <a:pt x="184" y="27"/>
                    </a:lnTo>
                    <a:lnTo>
                      <a:pt x="182" y="31"/>
                    </a:lnTo>
                    <a:lnTo>
                      <a:pt x="182" y="35"/>
                    </a:lnTo>
                    <a:lnTo>
                      <a:pt x="180" y="39"/>
                    </a:lnTo>
                    <a:lnTo>
                      <a:pt x="178" y="43"/>
                    </a:lnTo>
                    <a:lnTo>
                      <a:pt x="177" y="46"/>
                    </a:lnTo>
                    <a:lnTo>
                      <a:pt x="174" y="50"/>
                    </a:lnTo>
                    <a:lnTo>
                      <a:pt x="172" y="54"/>
                    </a:lnTo>
                    <a:lnTo>
                      <a:pt x="169" y="58"/>
                    </a:lnTo>
                    <a:lnTo>
                      <a:pt x="165" y="62"/>
                    </a:lnTo>
                    <a:lnTo>
                      <a:pt x="161" y="66"/>
                    </a:lnTo>
                    <a:lnTo>
                      <a:pt x="159" y="70"/>
                    </a:lnTo>
                    <a:lnTo>
                      <a:pt x="155" y="74"/>
                    </a:lnTo>
                    <a:lnTo>
                      <a:pt x="151" y="78"/>
                    </a:lnTo>
                    <a:lnTo>
                      <a:pt x="147" y="81"/>
                    </a:lnTo>
                    <a:lnTo>
                      <a:pt x="143" y="85"/>
                    </a:lnTo>
                    <a:lnTo>
                      <a:pt x="139" y="89"/>
                    </a:lnTo>
                    <a:lnTo>
                      <a:pt x="135" y="91"/>
                    </a:lnTo>
                    <a:lnTo>
                      <a:pt x="131" y="94"/>
                    </a:lnTo>
                    <a:lnTo>
                      <a:pt x="128" y="98"/>
                    </a:lnTo>
                    <a:lnTo>
                      <a:pt x="124" y="101"/>
                    </a:lnTo>
                    <a:lnTo>
                      <a:pt x="120" y="103"/>
                    </a:lnTo>
                    <a:lnTo>
                      <a:pt x="118" y="106"/>
                    </a:lnTo>
                    <a:lnTo>
                      <a:pt x="114" y="109"/>
                    </a:lnTo>
                    <a:lnTo>
                      <a:pt x="111" y="111"/>
                    </a:lnTo>
                    <a:lnTo>
                      <a:pt x="106" y="115"/>
                    </a:lnTo>
                    <a:lnTo>
                      <a:pt x="103" y="118"/>
                    </a:lnTo>
                    <a:lnTo>
                      <a:pt x="99" y="120"/>
                    </a:lnTo>
                    <a:lnTo>
                      <a:pt x="94" y="124"/>
                    </a:lnTo>
                    <a:lnTo>
                      <a:pt x="87" y="128"/>
                    </a:lnTo>
                    <a:lnTo>
                      <a:pt x="82" y="132"/>
                    </a:lnTo>
                    <a:lnTo>
                      <a:pt x="78" y="134"/>
                    </a:lnTo>
                    <a:lnTo>
                      <a:pt x="74" y="136"/>
                    </a:lnTo>
                    <a:lnTo>
                      <a:pt x="70" y="138"/>
                    </a:lnTo>
                    <a:lnTo>
                      <a:pt x="66" y="140"/>
                    </a:lnTo>
                    <a:lnTo>
                      <a:pt x="62" y="141"/>
                    </a:lnTo>
                    <a:lnTo>
                      <a:pt x="58" y="143"/>
                    </a:lnTo>
                    <a:lnTo>
                      <a:pt x="54" y="145"/>
                    </a:lnTo>
                    <a:lnTo>
                      <a:pt x="50" y="147"/>
                    </a:lnTo>
                    <a:lnTo>
                      <a:pt x="45" y="148"/>
                    </a:lnTo>
                    <a:lnTo>
                      <a:pt x="41" y="149"/>
                    </a:lnTo>
                    <a:lnTo>
                      <a:pt x="37" y="149"/>
                    </a:lnTo>
                    <a:lnTo>
                      <a:pt x="33" y="151"/>
                    </a:lnTo>
                    <a:lnTo>
                      <a:pt x="31" y="151"/>
                    </a:lnTo>
                    <a:lnTo>
                      <a:pt x="27" y="152"/>
                    </a:lnTo>
                    <a:lnTo>
                      <a:pt x="23" y="152"/>
                    </a:lnTo>
                    <a:lnTo>
                      <a:pt x="20" y="152"/>
                    </a:lnTo>
                    <a:lnTo>
                      <a:pt x="16" y="151"/>
                    </a:lnTo>
                    <a:lnTo>
                      <a:pt x="13" y="149"/>
                    </a:lnTo>
                    <a:lnTo>
                      <a:pt x="11" y="148"/>
                    </a:lnTo>
                    <a:lnTo>
                      <a:pt x="8" y="147"/>
                    </a:lnTo>
                    <a:lnTo>
                      <a:pt x="4" y="143"/>
                    </a:lnTo>
                    <a:lnTo>
                      <a:pt x="3" y="138"/>
                    </a:lnTo>
                    <a:lnTo>
                      <a:pt x="0" y="134"/>
                    </a:lnTo>
                    <a:lnTo>
                      <a:pt x="0" y="130"/>
                    </a:lnTo>
                    <a:lnTo>
                      <a:pt x="0" y="126"/>
                    </a:lnTo>
                    <a:lnTo>
                      <a:pt x="0" y="123"/>
                    </a:lnTo>
                    <a:lnTo>
                      <a:pt x="0" y="119"/>
                    </a:lnTo>
                    <a:lnTo>
                      <a:pt x="0" y="116"/>
                    </a:lnTo>
                    <a:lnTo>
                      <a:pt x="0" y="112"/>
                    </a:lnTo>
                    <a:lnTo>
                      <a:pt x="2" y="111"/>
                    </a:lnTo>
                    <a:lnTo>
                      <a:pt x="3" y="105"/>
                    </a:lnTo>
                    <a:lnTo>
                      <a:pt x="6" y="99"/>
                    </a:lnTo>
                    <a:lnTo>
                      <a:pt x="8" y="94"/>
                    </a:lnTo>
                    <a:lnTo>
                      <a:pt x="12" y="91"/>
                    </a:lnTo>
                    <a:lnTo>
                      <a:pt x="15" y="86"/>
                    </a:lnTo>
                    <a:lnTo>
                      <a:pt x="17" y="83"/>
                    </a:lnTo>
                    <a:lnTo>
                      <a:pt x="20" y="79"/>
                    </a:lnTo>
                    <a:lnTo>
                      <a:pt x="24" y="78"/>
                    </a:lnTo>
                    <a:lnTo>
                      <a:pt x="28" y="74"/>
                    </a:lnTo>
                    <a:lnTo>
                      <a:pt x="29" y="73"/>
                    </a:lnTo>
                    <a:lnTo>
                      <a:pt x="56" y="50"/>
                    </a:lnTo>
                    <a:close/>
                  </a:path>
                </a:pathLst>
              </a:custGeom>
              <a:solidFill>
                <a:srgbClr val="A3949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20" name="Freeform 125"/>
              <p:cNvSpPr>
                <a:spLocks/>
              </p:cNvSpPr>
              <p:nvPr/>
            </p:nvSpPr>
            <p:spPr bwMode="auto">
              <a:xfrm>
                <a:off x="3414" y="969"/>
                <a:ext cx="120" cy="98"/>
              </a:xfrm>
              <a:custGeom>
                <a:avLst/>
                <a:gdLst>
                  <a:gd name="T0" fmla="*/ 116 w 316"/>
                  <a:gd name="T1" fmla="*/ 234 h 259"/>
                  <a:gd name="T2" fmla="*/ 97 w 316"/>
                  <a:gd name="T3" fmla="*/ 243 h 259"/>
                  <a:gd name="T4" fmla="*/ 81 w 316"/>
                  <a:gd name="T5" fmla="*/ 251 h 259"/>
                  <a:gd name="T6" fmla="*/ 63 w 316"/>
                  <a:gd name="T7" fmla="*/ 256 h 259"/>
                  <a:gd name="T8" fmla="*/ 42 w 316"/>
                  <a:gd name="T9" fmla="*/ 259 h 259"/>
                  <a:gd name="T10" fmla="*/ 25 w 316"/>
                  <a:gd name="T11" fmla="*/ 255 h 259"/>
                  <a:gd name="T12" fmla="*/ 9 w 316"/>
                  <a:gd name="T13" fmla="*/ 243 h 259"/>
                  <a:gd name="T14" fmla="*/ 0 w 316"/>
                  <a:gd name="T15" fmla="*/ 226 h 259"/>
                  <a:gd name="T16" fmla="*/ 0 w 316"/>
                  <a:gd name="T17" fmla="*/ 213 h 259"/>
                  <a:gd name="T18" fmla="*/ 4 w 316"/>
                  <a:gd name="T19" fmla="*/ 198 h 259"/>
                  <a:gd name="T20" fmla="*/ 12 w 316"/>
                  <a:gd name="T21" fmla="*/ 183 h 259"/>
                  <a:gd name="T22" fmla="*/ 23 w 316"/>
                  <a:gd name="T23" fmla="*/ 168 h 259"/>
                  <a:gd name="T24" fmla="*/ 38 w 316"/>
                  <a:gd name="T25" fmla="*/ 152 h 259"/>
                  <a:gd name="T26" fmla="*/ 52 w 316"/>
                  <a:gd name="T27" fmla="*/ 135 h 259"/>
                  <a:gd name="T28" fmla="*/ 70 w 316"/>
                  <a:gd name="T29" fmla="*/ 120 h 259"/>
                  <a:gd name="T30" fmla="*/ 88 w 316"/>
                  <a:gd name="T31" fmla="*/ 104 h 259"/>
                  <a:gd name="T32" fmla="*/ 107 w 316"/>
                  <a:gd name="T33" fmla="*/ 90 h 259"/>
                  <a:gd name="T34" fmla="*/ 125 w 316"/>
                  <a:gd name="T35" fmla="*/ 77 h 259"/>
                  <a:gd name="T36" fmla="*/ 141 w 316"/>
                  <a:gd name="T37" fmla="*/ 65 h 259"/>
                  <a:gd name="T38" fmla="*/ 155 w 316"/>
                  <a:gd name="T39" fmla="*/ 54 h 259"/>
                  <a:gd name="T40" fmla="*/ 171 w 316"/>
                  <a:gd name="T41" fmla="*/ 45 h 259"/>
                  <a:gd name="T42" fmla="*/ 184 w 316"/>
                  <a:gd name="T43" fmla="*/ 37 h 259"/>
                  <a:gd name="T44" fmla="*/ 191 w 316"/>
                  <a:gd name="T45" fmla="*/ 32 h 259"/>
                  <a:gd name="T46" fmla="*/ 205 w 316"/>
                  <a:gd name="T47" fmla="*/ 23 h 259"/>
                  <a:gd name="T48" fmla="*/ 225 w 316"/>
                  <a:gd name="T49" fmla="*/ 15 h 259"/>
                  <a:gd name="T50" fmla="*/ 248 w 316"/>
                  <a:gd name="T51" fmla="*/ 5 h 259"/>
                  <a:gd name="T52" fmla="*/ 270 w 316"/>
                  <a:gd name="T53" fmla="*/ 0 h 259"/>
                  <a:gd name="T54" fmla="*/ 290 w 316"/>
                  <a:gd name="T55" fmla="*/ 1 h 259"/>
                  <a:gd name="T56" fmla="*/ 307 w 316"/>
                  <a:gd name="T57" fmla="*/ 11 h 259"/>
                  <a:gd name="T58" fmla="*/ 315 w 316"/>
                  <a:gd name="T59" fmla="*/ 32 h 259"/>
                  <a:gd name="T60" fmla="*/ 315 w 316"/>
                  <a:gd name="T61" fmla="*/ 53 h 259"/>
                  <a:gd name="T62" fmla="*/ 310 w 316"/>
                  <a:gd name="T63" fmla="*/ 74 h 259"/>
                  <a:gd name="T64" fmla="*/ 298 w 316"/>
                  <a:gd name="T65" fmla="*/ 94 h 259"/>
                  <a:gd name="T66" fmla="*/ 286 w 316"/>
                  <a:gd name="T67" fmla="*/ 111 h 259"/>
                  <a:gd name="T68" fmla="*/ 271 w 316"/>
                  <a:gd name="T69" fmla="*/ 124 h 259"/>
                  <a:gd name="T70" fmla="*/ 257 w 316"/>
                  <a:gd name="T71" fmla="*/ 136 h 259"/>
                  <a:gd name="T72" fmla="*/ 244 w 316"/>
                  <a:gd name="T73" fmla="*/ 118 h 259"/>
                  <a:gd name="T74" fmla="*/ 254 w 316"/>
                  <a:gd name="T75" fmla="*/ 108 h 259"/>
                  <a:gd name="T76" fmla="*/ 271 w 316"/>
                  <a:gd name="T77" fmla="*/ 87 h 259"/>
                  <a:gd name="T78" fmla="*/ 279 w 316"/>
                  <a:gd name="T79" fmla="*/ 74 h 259"/>
                  <a:gd name="T80" fmla="*/ 286 w 316"/>
                  <a:gd name="T81" fmla="*/ 50 h 259"/>
                  <a:gd name="T82" fmla="*/ 271 w 316"/>
                  <a:gd name="T83" fmla="*/ 38 h 259"/>
                  <a:gd name="T84" fmla="*/ 250 w 316"/>
                  <a:gd name="T85" fmla="*/ 41 h 259"/>
                  <a:gd name="T86" fmla="*/ 231 w 316"/>
                  <a:gd name="T87" fmla="*/ 48 h 259"/>
                  <a:gd name="T88" fmla="*/ 216 w 316"/>
                  <a:gd name="T89" fmla="*/ 54 h 259"/>
                  <a:gd name="T90" fmla="*/ 202 w 316"/>
                  <a:gd name="T91" fmla="*/ 61 h 259"/>
                  <a:gd name="T92" fmla="*/ 187 w 316"/>
                  <a:gd name="T93" fmla="*/ 71 h 259"/>
                  <a:gd name="T94" fmla="*/ 174 w 316"/>
                  <a:gd name="T95" fmla="*/ 81 h 259"/>
                  <a:gd name="T96" fmla="*/ 159 w 316"/>
                  <a:gd name="T97" fmla="*/ 91 h 259"/>
                  <a:gd name="T98" fmla="*/ 142 w 316"/>
                  <a:gd name="T99" fmla="*/ 106 h 259"/>
                  <a:gd name="T100" fmla="*/ 126 w 316"/>
                  <a:gd name="T101" fmla="*/ 127 h 259"/>
                  <a:gd name="T102" fmla="*/ 124 w 316"/>
                  <a:gd name="T103" fmla="*/ 144 h 259"/>
                  <a:gd name="T104" fmla="*/ 140 w 316"/>
                  <a:gd name="T105" fmla="*/ 160 h 259"/>
                  <a:gd name="T106" fmla="*/ 154 w 316"/>
                  <a:gd name="T107" fmla="*/ 160 h 259"/>
                  <a:gd name="T108" fmla="*/ 170 w 316"/>
                  <a:gd name="T109" fmla="*/ 153 h 259"/>
                  <a:gd name="T110" fmla="*/ 187 w 316"/>
                  <a:gd name="T111" fmla="*/ 144 h 259"/>
                  <a:gd name="T112" fmla="*/ 202 w 316"/>
                  <a:gd name="T113" fmla="*/ 132 h 259"/>
                  <a:gd name="T114" fmla="*/ 215 w 316"/>
                  <a:gd name="T115" fmla="*/ 121 h 259"/>
                  <a:gd name="T116" fmla="*/ 225 w 316"/>
                  <a:gd name="T117" fmla="*/ 111 h 25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16"/>
                  <a:gd name="T178" fmla="*/ 0 h 259"/>
                  <a:gd name="T179" fmla="*/ 316 w 316"/>
                  <a:gd name="T180" fmla="*/ 259 h 25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16" h="259">
                    <a:moveTo>
                      <a:pt x="225" y="111"/>
                    </a:moveTo>
                    <a:lnTo>
                      <a:pt x="219" y="170"/>
                    </a:lnTo>
                    <a:lnTo>
                      <a:pt x="117" y="234"/>
                    </a:lnTo>
                    <a:lnTo>
                      <a:pt x="116" y="234"/>
                    </a:lnTo>
                    <a:lnTo>
                      <a:pt x="112" y="236"/>
                    </a:lnTo>
                    <a:lnTo>
                      <a:pt x="107" y="239"/>
                    </a:lnTo>
                    <a:lnTo>
                      <a:pt x="101" y="242"/>
                    </a:lnTo>
                    <a:lnTo>
                      <a:pt x="97" y="243"/>
                    </a:lnTo>
                    <a:lnTo>
                      <a:pt x="93" y="246"/>
                    </a:lnTo>
                    <a:lnTo>
                      <a:pt x="89" y="247"/>
                    </a:lnTo>
                    <a:lnTo>
                      <a:pt x="85" y="248"/>
                    </a:lnTo>
                    <a:lnTo>
                      <a:pt x="81" y="251"/>
                    </a:lnTo>
                    <a:lnTo>
                      <a:pt x="76" y="252"/>
                    </a:lnTo>
                    <a:lnTo>
                      <a:pt x="72" y="253"/>
                    </a:lnTo>
                    <a:lnTo>
                      <a:pt x="68" y="256"/>
                    </a:lnTo>
                    <a:lnTo>
                      <a:pt x="63" y="256"/>
                    </a:lnTo>
                    <a:lnTo>
                      <a:pt x="58" y="257"/>
                    </a:lnTo>
                    <a:lnTo>
                      <a:pt x="52" y="257"/>
                    </a:lnTo>
                    <a:lnTo>
                      <a:pt x="47" y="259"/>
                    </a:lnTo>
                    <a:lnTo>
                      <a:pt x="42" y="259"/>
                    </a:lnTo>
                    <a:lnTo>
                      <a:pt x="38" y="259"/>
                    </a:lnTo>
                    <a:lnTo>
                      <a:pt x="33" y="257"/>
                    </a:lnTo>
                    <a:lnTo>
                      <a:pt x="29" y="257"/>
                    </a:lnTo>
                    <a:lnTo>
                      <a:pt x="25" y="255"/>
                    </a:lnTo>
                    <a:lnTo>
                      <a:pt x="19" y="253"/>
                    </a:lnTo>
                    <a:lnTo>
                      <a:pt x="16" y="251"/>
                    </a:lnTo>
                    <a:lnTo>
                      <a:pt x="13" y="247"/>
                    </a:lnTo>
                    <a:lnTo>
                      <a:pt x="9" y="243"/>
                    </a:lnTo>
                    <a:lnTo>
                      <a:pt x="6" y="240"/>
                    </a:lnTo>
                    <a:lnTo>
                      <a:pt x="4" y="235"/>
                    </a:lnTo>
                    <a:lnTo>
                      <a:pt x="2" y="230"/>
                    </a:lnTo>
                    <a:lnTo>
                      <a:pt x="0" y="226"/>
                    </a:lnTo>
                    <a:lnTo>
                      <a:pt x="0" y="223"/>
                    </a:lnTo>
                    <a:lnTo>
                      <a:pt x="0" y="219"/>
                    </a:lnTo>
                    <a:lnTo>
                      <a:pt x="0" y="216"/>
                    </a:lnTo>
                    <a:lnTo>
                      <a:pt x="0" y="213"/>
                    </a:lnTo>
                    <a:lnTo>
                      <a:pt x="1" y="210"/>
                    </a:lnTo>
                    <a:lnTo>
                      <a:pt x="1" y="206"/>
                    </a:lnTo>
                    <a:lnTo>
                      <a:pt x="2" y="202"/>
                    </a:lnTo>
                    <a:lnTo>
                      <a:pt x="4" y="198"/>
                    </a:lnTo>
                    <a:lnTo>
                      <a:pt x="6" y="194"/>
                    </a:lnTo>
                    <a:lnTo>
                      <a:pt x="8" y="191"/>
                    </a:lnTo>
                    <a:lnTo>
                      <a:pt x="10" y="187"/>
                    </a:lnTo>
                    <a:lnTo>
                      <a:pt x="12" y="183"/>
                    </a:lnTo>
                    <a:lnTo>
                      <a:pt x="14" y="180"/>
                    </a:lnTo>
                    <a:lnTo>
                      <a:pt x="17" y="176"/>
                    </a:lnTo>
                    <a:lnTo>
                      <a:pt x="21" y="172"/>
                    </a:lnTo>
                    <a:lnTo>
                      <a:pt x="23" y="168"/>
                    </a:lnTo>
                    <a:lnTo>
                      <a:pt x="26" y="164"/>
                    </a:lnTo>
                    <a:lnTo>
                      <a:pt x="30" y="160"/>
                    </a:lnTo>
                    <a:lnTo>
                      <a:pt x="34" y="156"/>
                    </a:lnTo>
                    <a:lnTo>
                      <a:pt x="38" y="152"/>
                    </a:lnTo>
                    <a:lnTo>
                      <a:pt x="41" y="148"/>
                    </a:lnTo>
                    <a:lnTo>
                      <a:pt x="45" y="143"/>
                    </a:lnTo>
                    <a:lnTo>
                      <a:pt x="50" y="140"/>
                    </a:lnTo>
                    <a:lnTo>
                      <a:pt x="52" y="135"/>
                    </a:lnTo>
                    <a:lnTo>
                      <a:pt x="56" y="131"/>
                    </a:lnTo>
                    <a:lnTo>
                      <a:pt x="62" y="128"/>
                    </a:lnTo>
                    <a:lnTo>
                      <a:pt x="66" y="124"/>
                    </a:lnTo>
                    <a:lnTo>
                      <a:pt x="70" y="120"/>
                    </a:lnTo>
                    <a:lnTo>
                      <a:pt x="75" y="116"/>
                    </a:lnTo>
                    <a:lnTo>
                      <a:pt x="79" y="112"/>
                    </a:lnTo>
                    <a:lnTo>
                      <a:pt x="84" y="110"/>
                    </a:lnTo>
                    <a:lnTo>
                      <a:pt x="88" y="104"/>
                    </a:lnTo>
                    <a:lnTo>
                      <a:pt x="93" y="102"/>
                    </a:lnTo>
                    <a:lnTo>
                      <a:pt x="97" y="96"/>
                    </a:lnTo>
                    <a:lnTo>
                      <a:pt x="103" y="94"/>
                    </a:lnTo>
                    <a:lnTo>
                      <a:pt x="107" y="90"/>
                    </a:lnTo>
                    <a:lnTo>
                      <a:pt x="112" y="86"/>
                    </a:lnTo>
                    <a:lnTo>
                      <a:pt x="116" y="83"/>
                    </a:lnTo>
                    <a:lnTo>
                      <a:pt x="120" y="81"/>
                    </a:lnTo>
                    <a:lnTo>
                      <a:pt x="125" y="77"/>
                    </a:lnTo>
                    <a:lnTo>
                      <a:pt x="129" y="73"/>
                    </a:lnTo>
                    <a:lnTo>
                      <a:pt x="133" y="70"/>
                    </a:lnTo>
                    <a:lnTo>
                      <a:pt x="137" y="67"/>
                    </a:lnTo>
                    <a:lnTo>
                      <a:pt x="141" y="65"/>
                    </a:lnTo>
                    <a:lnTo>
                      <a:pt x="145" y="62"/>
                    </a:lnTo>
                    <a:lnTo>
                      <a:pt x="149" y="59"/>
                    </a:lnTo>
                    <a:lnTo>
                      <a:pt x="153" y="58"/>
                    </a:lnTo>
                    <a:lnTo>
                      <a:pt x="155" y="54"/>
                    </a:lnTo>
                    <a:lnTo>
                      <a:pt x="159" y="53"/>
                    </a:lnTo>
                    <a:lnTo>
                      <a:pt x="162" y="50"/>
                    </a:lnTo>
                    <a:lnTo>
                      <a:pt x="166" y="49"/>
                    </a:lnTo>
                    <a:lnTo>
                      <a:pt x="171" y="45"/>
                    </a:lnTo>
                    <a:lnTo>
                      <a:pt x="176" y="42"/>
                    </a:lnTo>
                    <a:lnTo>
                      <a:pt x="179" y="40"/>
                    </a:lnTo>
                    <a:lnTo>
                      <a:pt x="182" y="38"/>
                    </a:lnTo>
                    <a:lnTo>
                      <a:pt x="184" y="37"/>
                    </a:lnTo>
                    <a:lnTo>
                      <a:pt x="186" y="37"/>
                    </a:lnTo>
                    <a:lnTo>
                      <a:pt x="186" y="36"/>
                    </a:lnTo>
                    <a:lnTo>
                      <a:pt x="190" y="33"/>
                    </a:lnTo>
                    <a:lnTo>
                      <a:pt x="191" y="32"/>
                    </a:lnTo>
                    <a:lnTo>
                      <a:pt x="195" y="29"/>
                    </a:lnTo>
                    <a:lnTo>
                      <a:pt x="198" y="28"/>
                    </a:lnTo>
                    <a:lnTo>
                      <a:pt x="203" y="26"/>
                    </a:lnTo>
                    <a:lnTo>
                      <a:pt x="205" y="23"/>
                    </a:lnTo>
                    <a:lnTo>
                      <a:pt x="211" y="21"/>
                    </a:lnTo>
                    <a:lnTo>
                      <a:pt x="216" y="19"/>
                    </a:lnTo>
                    <a:lnTo>
                      <a:pt x="221" y="16"/>
                    </a:lnTo>
                    <a:lnTo>
                      <a:pt x="225" y="15"/>
                    </a:lnTo>
                    <a:lnTo>
                      <a:pt x="231" y="12"/>
                    </a:lnTo>
                    <a:lnTo>
                      <a:pt x="237" y="11"/>
                    </a:lnTo>
                    <a:lnTo>
                      <a:pt x="242" y="8"/>
                    </a:lnTo>
                    <a:lnTo>
                      <a:pt x="248" y="5"/>
                    </a:lnTo>
                    <a:lnTo>
                      <a:pt x="254" y="4"/>
                    </a:lnTo>
                    <a:lnTo>
                      <a:pt x="260" y="3"/>
                    </a:lnTo>
                    <a:lnTo>
                      <a:pt x="265" y="1"/>
                    </a:lnTo>
                    <a:lnTo>
                      <a:pt x="270" y="0"/>
                    </a:lnTo>
                    <a:lnTo>
                      <a:pt x="275" y="0"/>
                    </a:lnTo>
                    <a:lnTo>
                      <a:pt x="281" y="0"/>
                    </a:lnTo>
                    <a:lnTo>
                      <a:pt x="286" y="1"/>
                    </a:lnTo>
                    <a:lnTo>
                      <a:pt x="290" y="1"/>
                    </a:lnTo>
                    <a:lnTo>
                      <a:pt x="295" y="4"/>
                    </a:lnTo>
                    <a:lnTo>
                      <a:pt x="299" y="5"/>
                    </a:lnTo>
                    <a:lnTo>
                      <a:pt x="303" y="8"/>
                    </a:lnTo>
                    <a:lnTo>
                      <a:pt x="307" y="11"/>
                    </a:lnTo>
                    <a:lnTo>
                      <a:pt x="310" y="16"/>
                    </a:lnTo>
                    <a:lnTo>
                      <a:pt x="312" y="20"/>
                    </a:lnTo>
                    <a:lnTo>
                      <a:pt x="315" y="26"/>
                    </a:lnTo>
                    <a:lnTo>
                      <a:pt x="315" y="32"/>
                    </a:lnTo>
                    <a:lnTo>
                      <a:pt x="316" y="37"/>
                    </a:lnTo>
                    <a:lnTo>
                      <a:pt x="316" y="42"/>
                    </a:lnTo>
                    <a:lnTo>
                      <a:pt x="316" y="48"/>
                    </a:lnTo>
                    <a:lnTo>
                      <a:pt x="315" y="53"/>
                    </a:lnTo>
                    <a:lnTo>
                      <a:pt x="315" y="59"/>
                    </a:lnTo>
                    <a:lnTo>
                      <a:pt x="314" y="65"/>
                    </a:lnTo>
                    <a:lnTo>
                      <a:pt x="312" y="70"/>
                    </a:lnTo>
                    <a:lnTo>
                      <a:pt x="310" y="74"/>
                    </a:lnTo>
                    <a:lnTo>
                      <a:pt x="307" y="79"/>
                    </a:lnTo>
                    <a:lnTo>
                      <a:pt x="304" y="85"/>
                    </a:lnTo>
                    <a:lnTo>
                      <a:pt x="302" y="90"/>
                    </a:lnTo>
                    <a:lnTo>
                      <a:pt x="298" y="94"/>
                    </a:lnTo>
                    <a:lnTo>
                      <a:pt x="295" y="98"/>
                    </a:lnTo>
                    <a:lnTo>
                      <a:pt x="293" y="103"/>
                    </a:lnTo>
                    <a:lnTo>
                      <a:pt x="290" y="107"/>
                    </a:lnTo>
                    <a:lnTo>
                      <a:pt x="286" y="111"/>
                    </a:lnTo>
                    <a:lnTo>
                      <a:pt x="282" y="115"/>
                    </a:lnTo>
                    <a:lnTo>
                      <a:pt x="278" y="118"/>
                    </a:lnTo>
                    <a:lnTo>
                      <a:pt x="275" y="121"/>
                    </a:lnTo>
                    <a:lnTo>
                      <a:pt x="271" y="124"/>
                    </a:lnTo>
                    <a:lnTo>
                      <a:pt x="267" y="128"/>
                    </a:lnTo>
                    <a:lnTo>
                      <a:pt x="265" y="129"/>
                    </a:lnTo>
                    <a:lnTo>
                      <a:pt x="262" y="133"/>
                    </a:lnTo>
                    <a:lnTo>
                      <a:pt x="257" y="136"/>
                    </a:lnTo>
                    <a:lnTo>
                      <a:pt x="254" y="140"/>
                    </a:lnTo>
                    <a:lnTo>
                      <a:pt x="252" y="141"/>
                    </a:lnTo>
                    <a:lnTo>
                      <a:pt x="250" y="143"/>
                    </a:lnTo>
                    <a:lnTo>
                      <a:pt x="244" y="118"/>
                    </a:lnTo>
                    <a:lnTo>
                      <a:pt x="244" y="116"/>
                    </a:lnTo>
                    <a:lnTo>
                      <a:pt x="246" y="115"/>
                    </a:lnTo>
                    <a:lnTo>
                      <a:pt x="249" y="112"/>
                    </a:lnTo>
                    <a:lnTo>
                      <a:pt x="254" y="108"/>
                    </a:lnTo>
                    <a:lnTo>
                      <a:pt x="257" y="104"/>
                    </a:lnTo>
                    <a:lnTo>
                      <a:pt x="262" y="99"/>
                    </a:lnTo>
                    <a:lnTo>
                      <a:pt x="267" y="92"/>
                    </a:lnTo>
                    <a:lnTo>
                      <a:pt x="271" y="87"/>
                    </a:lnTo>
                    <a:lnTo>
                      <a:pt x="274" y="85"/>
                    </a:lnTo>
                    <a:lnTo>
                      <a:pt x="275" y="81"/>
                    </a:lnTo>
                    <a:lnTo>
                      <a:pt x="278" y="78"/>
                    </a:lnTo>
                    <a:lnTo>
                      <a:pt x="279" y="74"/>
                    </a:lnTo>
                    <a:lnTo>
                      <a:pt x="283" y="67"/>
                    </a:lnTo>
                    <a:lnTo>
                      <a:pt x="285" y="62"/>
                    </a:lnTo>
                    <a:lnTo>
                      <a:pt x="286" y="56"/>
                    </a:lnTo>
                    <a:lnTo>
                      <a:pt x="286" y="50"/>
                    </a:lnTo>
                    <a:lnTo>
                      <a:pt x="283" y="45"/>
                    </a:lnTo>
                    <a:lnTo>
                      <a:pt x="279" y="41"/>
                    </a:lnTo>
                    <a:lnTo>
                      <a:pt x="275" y="40"/>
                    </a:lnTo>
                    <a:lnTo>
                      <a:pt x="271" y="38"/>
                    </a:lnTo>
                    <a:lnTo>
                      <a:pt x="266" y="38"/>
                    </a:lnTo>
                    <a:lnTo>
                      <a:pt x="262" y="38"/>
                    </a:lnTo>
                    <a:lnTo>
                      <a:pt x="256" y="38"/>
                    </a:lnTo>
                    <a:lnTo>
                      <a:pt x="250" y="41"/>
                    </a:lnTo>
                    <a:lnTo>
                      <a:pt x="244" y="42"/>
                    </a:lnTo>
                    <a:lnTo>
                      <a:pt x="237" y="45"/>
                    </a:lnTo>
                    <a:lnTo>
                      <a:pt x="235" y="46"/>
                    </a:lnTo>
                    <a:lnTo>
                      <a:pt x="231" y="48"/>
                    </a:lnTo>
                    <a:lnTo>
                      <a:pt x="227" y="49"/>
                    </a:lnTo>
                    <a:lnTo>
                      <a:pt x="223" y="50"/>
                    </a:lnTo>
                    <a:lnTo>
                      <a:pt x="220" y="53"/>
                    </a:lnTo>
                    <a:lnTo>
                      <a:pt x="216" y="54"/>
                    </a:lnTo>
                    <a:lnTo>
                      <a:pt x="212" y="56"/>
                    </a:lnTo>
                    <a:lnTo>
                      <a:pt x="209" y="58"/>
                    </a:lnTo>
                    <a:lnTo>
                      <a:pt x="204" y="59"/>
                    </a:lnTo>
                    <a:lnTo>
                      <a:pt x="202" y="61"/>
                    </a:lnTo>
                    <a:lnTo>
                      <a:pt x="198" y="63"/>
                    </a:lnTo>
                    <a:lnTo>
                      <a:pt x="194" y="66"/>
                    </a:lnTo>
                    <a:lnTo>
                      <a:pt x="191" y="69"/>
                    </a:lnTo>
                    <a:lnTo>
                      <a:pt x="187" y="71"/>
                    </a:lnTo>
                    <a:lnTo>
                      <a:pt x="183" y="73"/>
                    </a:lnTo>
                    <a:lnTo>
                      <a:pt x="180" y="77"/>
                    </a:lnTo>
                    <a:lnTo>
                      <a:pt x="176" y="78"/>
                    </a:lnTo>
                    <a:lnTo>
                      <a:pt x="174" y="81"/>
                    </a:lnTo>
                    <a:lnTo>
                      <a:pt x="170" y="83"/>
                    </a:lnTo>
                    <a:lnTo>
                      <a:pt x="166" y="85"/>
                    </a:lnTo>
                    <a:lnTo>
                      <a:pt x="162" y="87"/>
                    </a:lnTo>
                    <a:lnTo>
                      <a:pt x="159" y="91"/>
                    </a:lnTo>
                    <a:lnTo>
                      <a:pt x="155" y="92"/>
                    </a:lnTo>
                    <a:lnTo>
                      <a:pt x="154" y="96"/>
                    </a:lnTo>
                    <a:lnTo>
                      <a:pt x="147" y="100"/>
                    </a:lnTo>
                    <a:lnTo>
                      <a:pt x="142" y="106"/>
                    </a:lnTo>
                    <a:lnTo>
                      <a:pt x="137" y="111"/>
                    </a:lnTo>
                    <a:lnTo>
                      <a:pt x="134" y="116"/>
                    </a:lnTo>
                    <a:lnTo>
                      <a:pt x="130" y="121"/>
                    </a:lnTo>
                    <a:lnTo>
                      <a:pt x="126" y="127"/>
                    </a:lnTo>
                    <a:lnTo>
                      <a:pt x="125" y="131"/>
                    </a:lnTo>
                    <a:lnTo>
                      <a:pt x="124" y="136"/>
                    </a:lnTo>
                    <a:lnTo>
                      <a:pt x="122" y="140"/>
                    </a:lnTo>
                    <a:lnTo>
                      <a:pt x="124" y="144"/>
                    </a:lnTo>
                    <a:lnTo>
                      <a:pt x="125" y="148"/>
                    </a:lnTo>
                    <a:lnTo>
                      <a:pt x="128" y="152"/>
                    </a:lnTo>
                    <a:lnTo>
                      <a:pt x="133" y="157"/>
                    </a:lnTo>
                    <a:lnTo>
                      <a:pt x="140" y="160"/>
                    </a:lnTo>
                    <a:lnTo>
                      <a:pt x="142" y="160"/>
                    </a:lnTo>
                    <a:lnTo>
                      <a:pt x="146" y="160"/>
                    </a:lnTo>
                    <a:lnTo>
                      <a:pt x="150" y="160"/>
                    </a:lnTo>
                    <a:lnTo>
                      <a:pt x="154" y="160"/>
                    </a:lnTo>
                    <a:lnTo>
                      <a:pt x="158" y="158"/>
                    </a:lnTo>
                    <a:lnTo>
                      <a:pt x="162" y="157"/>
                    </a:lnTo>
                    <a:lnTo>
                      <a:pt x="166" y="154"/>
                    </a:lnTo>
                    <a:lnTo>
                      <a:pt x="170" y="153"/>
                    </a:lnTo>
                    <a:lnTo>
                      <a:pt x="174" y="151"/>
                    </a:lnTo>
                    <a:lnTo>
                      <a:pt x="179" y="148"/>
                    </a:lnTo>
                    <a:lnTo>
                      <a:pt x="182" y="147"/>
                    </a:lnTo>
                    <a:lnTo>
                      <a:pt x="187" y="144"/>
                    </a:lnTo>
                    <a:lnTo>
                      <a:pt x="191" y="140"/>
                    </a:lnTo>
                    <a:lnTo>
                      <a:pt x="194" y="137"/>
                    </a:lnTo>
                    <a:lnTo>
                      <a:pt x="198" y="135"/>
                    </a:lnTo>
                    <a:lnTo>
                      <a:pt x="202" y="132"/>
                    </a:lnTo>
                    <a:lnTo>
                      <a:pt x="204" y="128"/>
                    </a:lnTo>
                    <a:lnTo>
                      <a:pt x="208" y="125"/>
                    </a:lnTo>
                    <a:lnTo>
                      <a:pt x="211" y="123"/>
                    </a:lnTo>
                    <a:lnTo>
                      <a:pt x="215" y="121"/>
                    </a:lnTo>
                    <a:lnTo>
                      <a:pt x="219" y="116"/>
                    </a:lnTo>
                    <a:lnTo>
                      <a:pt x="223" y="112"/>
                    </a:lnTo>
                    <a:lnTo>
                      <a:pt x="224" y="111"/>
                    </a:lnTo>
                    <a:lnTo>
                      <a:pt x="225" y="111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1286" name="Text Box 126"/>
          <p:cNvSpPr txBox="1">
            <a:spLocks noChangeArrowheads="1"/>
          </p:cNvSpPr>
          <p:nvPr/>
        </p:nvSpPr>
        <p:spPr bwMode="auto">
          <a:xfrm>
            <a:off x="228600" y="3403600"/>
            <a:ext cx="950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ctr" eaLnBrk="1" hangingPunct="1"/>
            <a:r>
              <a:rPr lang="en-US" sz="1400" b="1"/>
              <a:t>Raw</a:t>
            </a:r>
          </a:p>
          <a:p>
            <a:pPr algn="ctr" eaLnBrk="1" hangingPunct="1"/>
            <a:r>
              <a:rPr lang="en-US" sz="1400" b="1"/>
              <a:t>Materials</a:t>
            </a:r>
          </a:p>
        </p:txBody>
      </p:sp>
      <p:sp>
        <p:nvSpPr>
          <p:cNvPr id="11287" name="Text Box 127"/>
          <p:cNvSpPr txBox="1">
            <a:spLocks noChangeArrowheads="1"/>
          </p:cNvSpPr>
          <p:nvPr/>
        </p:nvSpPr>
        <p:spPr bwMode="auto">
          <a:xfrm>
            <a:off x="8062913" y="3473450"/>
            <a:ext cx="9509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ctr" eaLnBrk="1" hangingPunct="1"/>
            <a:r>
              <a:rPr lang="en-US" sz="1400" b="1"/>
              <a:t>Finished</a:t>
            </a:r>
          </a:p>
          <a:p>
            <a:pPr algn="ctr" eaLnBrk="1" hangingPunct="1"/>
            <a:r>
              <a:rPr lang="en-US" sz="1400" b="1"/>
              <a:t>Products</a:t>
            </a:r>
          </a:p>
        </p:txBody>
      </p:sp>
      <p:sp>
        <p:nvSpPr>
          <p:cNvPr id="11288" name="Rectangle 128"/>
          <p:cNvSpPr>
            <a:spLocks noChangeArrowheads="1"/>
          </p:cNvSpPr>
          <p:nvPr/>
        </p:nvSpPr>
        <p:spPr bwMode="auto">
          <a:xfrm>
            <a:off x="990600" y="4049712"/>
            <a:ext cx="1522413" cy="8540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S1.1</a:t>
            </a:r>
            <a:r>
              <a:rPr lang="en-US" sz="1800" dirty="0" smtClean="0"/>
              <a:t> </a:t>
            </a:r>
          </a:p>
          <a:p>
            <a:pPr algn="ctr" eaLnBrk="1" hangingPunct="1"/>
            <a:r>
              <a:rPr lang="en-US" sz="1800" dirty="0" smtClean="0"/>
              <a:t>Ingredient </a:t>
            </a:r>
            <a:r>
              <a:rPr lang="en-US" sz="1800" dirty="0"/>
              <a:t>1</a:t>
            </a:r>
          </a:p>
          <a:p>
            <a:pPr algn="ctr" eaLnBrk="1" hangingPunct="1"/>
            <a:r>
              <a:rPr lang="en-US" sz="1800" dirty="0"/>
              <a:t>Manufacturing</a:t>
            </a:r>
          </a:p>
        </p:txBody>
      </p:sp>
      <p:sp>
        <p:nvSpPr>
          <p:cNvPr id="11289" name="Rectangle 129"/>
          <p:cNvSpPr>
            <a:spLocks noChangeArrowheads="1"/>
          </p:cNvSpPr>
          <p:nvPr/>
        </p:nvSpPr>
        <p:spPr bwMode="auto">
          <a:xfrm>
            <a:off x="2668588" y="4035424"/>
            <a:ext cx="1522412" cy="8540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S1.2</a:t>
            </a:r>
          </a:p>
          <a:p>
            <a:pPr algn="ctr" eaLnBrk="1" hangingPunct="1"/>
            <a:r>
              <a:rPr lang="en-US" sz="1800" dirty="0" smtClean="0"/>
              <a:t>Ingredient </a:t>
            </a:r>
            <a:r>
              <a:rPr lang="en-US" sz="1800" dirty="0"/>
              <a:t>2</a:t>
            </a:r>
          </a:p>
          <a:p>
            <a:pPr algn="ctr" eaLnBrk="1" hangingPunct="1"/>
            <a:r>
              <a:rPr lang="en-US" sz="1800" dirty="0"/>
              <a:t>Manufacturing</a:t>
            </a:r>
          </a:p>
        </p:txBody>
      </p:sp>
      <p:sp>
        <p:nvSpPr>
          <p:cNvPr id="11290" name="Rectangle 130"/>
          <p:cNvSpPr>
            <a:spLocks noChangeArrowheads="1"/>
          </p:cNvSpPr>
          <p:nvPr/>
        </p:nvSpPr>
        <p:spPr bwMode="auto">
          <a:xfrm>
            <a:off x="4344988" y="4035424"/>
            <a:ext cx="1522412" cy="8540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b="1" dirty="0" smtClean="0"/>
              <a:t>S1.3</a:t>
            </a:r>
          </a:p>
          <a:p>
            <a:pPr algn="ctr" eaLnBrk="1" hangingPunct="1"/>
            <a:r>
              <a:rPr lang="en-US" sz="1800" dirty="0" smtClean="0"/>
              <a:t>Blending</a:t>
            </a:r>
            <a:endParaRPr lang="en-US" sz="1800" dirty="0"/>
          </a:p>
        </p:txBody>
      </p:sp>
      <p:sp>
        <p:nvSpPr>
          <p:cNvPr id="11291" name="AutoShape 131"/>
          <p:cNvSpPr>
            <a:spLocks/>
          </p:cNvSpPr>
          <p:nvPr/>
        </p:nvSpPr>
        <p:spPr bwMode="auto">
          <a:xfrm rot="5400000">
            <a:off x="4419600" y="-738187"/>
            <a:ext cx="457200" cy="6705600"/>
          </a:xfrm>
          <a:prstGeom prst="leftBrace">
            <a:avLst>
              <a:gd name="adj1" fmla="val 12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92" name="AutoShape 132"/>
          <p:cNvSpPr>
            <a:spLocks/>
          </p:cNvSpPr>
          <p:nvPr/>
        </p:nvSpPr>
        <p:spPr bwMode="auto">
          <a:xfrm rot="5400000">
            <a:off x="3200400" y="1292226"/>
            <a:ext cx="457200" cy="4876800"/>
          </a:xfrm>
          <a:prstGeom prst="leftBrace">
            <a:avLst>
              <a:gd name="adj1" fmla="val 88889"/>
              <a:gd name="adj2" fmla="val 7516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93" name="AutoShape 133"/>
          <p:cNvSpPr>
            <a:spLocks/>
          </p:cNvSpPr>
          <p:nvPr/>
        </p:nvSpPr>
        <p:spPr bwMode="auto">
          <a:xfrm rot="5400000">
            <a:off x="2400300" y="3175020"/>
            <a:ext cx="457200" cy="3886200"/>
          </a:xfrm>
          <a:prstGeom prst="leftBrace">
            <a:avLst>
              <a:gd name="adj1" fmla="val 70833"/>
              <a:gd name="adj2" fmla="val 7516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94" name="Rectangle 134"/>
          <p:cNvSpPr>
            <a:spLocks noChangeArrowheads="1"/>
          </p:cNvSpPr>
          <p:nvPr/>
        </p:nvSpPr>
        <p:spPr bwMode="auto">
          <a:xfrm>
            <a:off x="685800" y="5451495"/>
            <a:ext cx="1141413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dirty="0" smtClean="0"/>
              <a:t>S1.1.1</a:t>
            </a:r>
          </a:p>
          <a:p>
            <a:pPr algn="ctr" eaLnBrk="1" hangingPunct="1"/>
            <a:r>
              <a:rPr lang="en-US" sz="1800" dirty="0" smtClean="0"/>
              <a:t>Pre-mixing</a:t>
            </a:r>
            <a:endParaRPr lang="en-US" sz="1800" dirty="0"/>
          </a:p>
        </p:txBody>
      </p:sp>
      <p:sp>
        <p:nvSpPr>
          <p:cNvPr id="11295" name="Rectangle 135"/>
          <p:cNvSpPr>
            <a:spLocks noChangeArrowheads="1"/>
          </p:cNvSpPr>
          <p:nvPr/>
        </p:nvSpPr>
        <p:spPr bwMode="auto">
          <a:xfrm>
            <a:off x="2058988" y="5437207"/>
            <a:ext cx="1141412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dirty="0" smtClean="0"/>
              <a:t>S1.1.2</a:t>
            </a:r>
          </a:p>
          <a:p>
            <a:pPr algn="ctr" eaLnBrk="1" hangingPunct="1"/>
            <a:r>
              <a:rPr lang="en-US" sz="1800" dirty="0" smtClean="0"/>
              <a:t>Reaction</a:t>
            </a:r>
            <a:endParaRPr lang="en-US" sz="1800" dirty="0"/>
          </a:p>
        </p:txBody>
      </p:sp>
      <p:sp>
        <p:nvSpPr>
          <p:cNvPr id="11296" name="Rectangle 136"/>
          <p:cNvSpPr>
            <a:spLocks noChangeArrowheads="1"/>
          </p:cNvSpPr>
          <p:nvPr/>
        </p:nvSpPr>
        <p:spPr bwMode="auto">
          <a:xfrm>
            <a:off x="3430588" y="5437207"/>
            <a:ext cx="1141412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 eaLnBrk="1" hangingPunct="1"/>
            <a:r>
              <a:rPr lang="en-US" sz="1800" dirty="0" smtClean="0"/>
              <a:t>S1.1.3</a:t>
            </a:r>
          </a:p>
          <a:p>
            <a:pPr algn="ctr" eaLnBrk="1" hangingPunct="1"/>
            <a:r>
              <a:rPr lang="en-US" sz="1800" dirty="0" smtClean="0"/>
              <a:t>Filtration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CCM0_Overview_V2</Template>
  <TotalTime>13583</TotalTime>
  <Words>1488</Words>
  <Application>Microsoft Office PowerPoint</Application>
  <PresentationFormat>Affichage à l'écran (4:3)</PresentationFormat>
  <Paragraphs>680</Paragraphs>
  <Slides>24</Slides>
  <Notes>24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2" baseType="lpstr">
      <vt:lpstr>Arial</vt:lpstr>
      <vt:lpstr>Times New Roman</vt:lpstr>
      <vt:lpstr>Arial Narrow</vt:lpstr>
      <vt:lpstr>Wingdings</vt:lpstr>
      <vt:lpstr>Arial Black</vt:lpstr>
      <vt:lpstr>Tahoma</vt:lpstr>
      <vt:lpstr>1_ppt_model</vt:lpstr>
      <vt:lpstr>Clip</vt:lpstr>
      <vt:lpstr>Diapositive 1</vt:lpstr>
      <vt:lpstr>Agenda</vt:lpstr>
      <vt:lpstr>CC functional domains </vt:lpstr>
      <vt:lpstr>Information Elements</vt:lpstr>
      <vt:lpstr>Who’s / What’s concerned?</vt:lpstr>
      <vt:lpstr>Agenda</vt:lpstr>
      <vt:lpstr>ISA95 Segments</vt:lpstr>
      <vt:lpstr>ISA95 Segments</vt:lpstr>
      <vt:lpstr>ISA95 Segments</vt:lpstr>
      <vt:lpstr>Use of Segments for planning purpose</vt:lpstr>
      <vt:lpstr>ISA-95 Process Segment Model</vt:lpstr>
      <vt:lpstr>From ISA-88 Process Model to ISA95 ProductDefinition</vt:lpstr>
      <vt:lpstr>Operations Definition Model</vt:lpstr>
      <vt:lpstr>Process and Product Segments</vt:lpstr>
      <vt:lpstr>Product Segment vs Process Segment</vt:lpstr>
      <vt:lpstr>Agenda</vt:lpstr>
      <vt:lpstr>Enterprise global model</vt:lpstr>
      <vt:lpstr>Segment as a Process</vt:lpstr>
      <vt:lpstr>Energy Chain = Σ Segments</vt:lpstr>
      <vt:lpstr>A Segment is a Transformer</vt:lpstr>
      <vt:lpstr>Process Segment ISA95 + EPE ISA88</vt:lpstr>
      <vt:lpstr>Operation segment</vt:lpstr>
      <vt:lpstr>Agenda</vt:lpstr>
      <vt:lpstr>Exercise 1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CCM2-80 (en) Manufacturing Architecture - Physical Process Management</dc:title>
  <dc:creator>J. Vieille</dc:creator>
  <cp:lastModifiedBy>Jean Vieille</cp:lastModifiedBy>
  <cp:revision>160</cp:revision>
  <dcterms:created xsi:type="dcterms:W3CDTF">2005-08-03T18:05:01Z</dcterms:created>
  <dcterms:modified xsi:type="dcterms:W3CDTF">2011-05-23T15:26:57Z</dcterms:modified>
</cp:coreProperties>
</file>