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ms-office.legacyDiagramTex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57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55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53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60.xml" ContentType="application/vnd.openxmlformats-officedocument.presentationml.notesSlide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legacyDocTextInfo.bin" ContentType="application/vnd.ms-office.legacyDocTextInfo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5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5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9" r:id="rId1"/>
  </p:sldMasterIdLst>
  <p:notesMasterIdLst>
    <p:notesMasterId r:id="rId62"/>
  </p:notesMasterIdLst>
  <p:handoutMasterIdLst>
    <p:handoutMasterId r:id="rId63"/>
  </p:handoutMasterIdLst>
  <p:sldIdLst>
    <p:sldId id="256" r:id="rId2"/>
    <p:sldId id="299" r:id="rId3"/>
    <p:sldId id="322" r:id="rId4"/>
    <p:sldId id="323" r:id="rId5"/>
    <p:sldId id="324" r:id="rId6"/>
    <p:sldId id="300" r:id="rId7"/>
    <p:sldId id="301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303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302" r:id="rId29"/>
    <p:sldId id="278" r:id="rId30"/>
    <p:sldId id="279" r:id="rId31"/>
    <p:sldId id="280" r:id="rId32"/>
    <p:sldId id="304" r:id="rId33"/>
    <p:sldId id="320" r:id="rId34"/>
    <p:sldId id="281" r:id="rId35"/>
    <p:sldId id="282" r:id="rId36"/>
    <p:sldId id="283" r:id="rId37"/>
    <p:sldId id="284" r:id="rId38"/>
    <p:sldId id="285" r:id="rId39"/>
    <p:sldId id="286" r:id="rId40"/>
    <p:sldId id="287" r:id="rId41"/>
    <p:sldId id="288" r:id="rId42"/>
    <p:sldId id="321" r:id="rId43"/>
    <p:sldId id="289" r:id="rId44"/>
    <p:sldId id="291" r:id="rId45"/>
    <p:sldId id="292" r:id="rId46"/>
    <p:sldId id="293" r:id="rId47"/>
    <p:sldId id="294" r:id="rId48"/>
    <p:sldId id="325" r:id="rId49"/>
    <p:sldId id="326" r:id="rId50"/>
    <p:sldId id="327" r:id="rId51"/>
    <p:sldId id="328" r:id="rId52"/>
    <p:sldId id="329" r:id="rId53"/>
    <p:sldId id="330" r:id="rId54"/>
    <p:sldId id="331" r:id="rId55"/>
    <p:sldId id="332" r:id="rId56"/>
    <p:sldId id="297" r:id="rId57"/>
    <p:sldId id="312" r:id="rId58"/>
    <p:sldId id="313" r:id="rId59"/>
    <p:sldId id="314" r:id="rId60"/>
    <p:sldId id="298" r:id="rId61"/>
  </p:sldIdLst>
  <p:sldSz cx="9144000" cy="6858000" type="screen4x3"/>
  <p:notesSz cx="7099300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ean Vieille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214B"/>
    <a:srgbClr val="27A482"/>
    <a:srgbClr val="7CBFA8"/>
    <a:srgbClr val="025766"/>
    <a:srgbClr val="06143F"/>
    <a:srgbClr val="FF0000"/>
    <a:srgbClr val="009900"/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91" autoAdjust="0"/>
    <p:restoredTop sz="80351" autoAdjust="0"/>
  </p:normalViewPr>
  <p:slideViewPr>
    <p:cSldViewPr>
      <p:cViewPr varScale="1">
        <p:scale>
          <a:sx n="59" d="100"/>
          <a:sy n="59" d="100"/>
        </p:scale>
        <p:origin x="-14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70248"/>
    </p:cViewPr>
  </p:sorterViewPr>
  <p:notesViewPr>
    <p:cSldViewPr>
      <p:cViewPr varScale="1">
        <p:scale>
          <a:sx n="50" d="100"/>
          <a:sy n="50" d="100"/>
        </p:scale>
        <p:origin x="-2712" y="-120"/>
      </p:cViewPr>
      <p:guideLst>
        <p:guide orient="horz" pos="3224"/>
        <p:guide pos="2236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handoutMaster" Target="handoutMasters/handoutMaster1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commentAuthors" Target="commentAuthors.xml"/><Relationship Id="rId69" Type="http://schemas.microsoft.com/office/2006/relationships/legacyDocTextInfo" Target="legacyDocTextInfo.bin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4" Type="http://schemas.microsoft.com/office/2006/relationships/legacyDiagramText" Target="legacyDiagramText4.bin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sa/3.0/" TargetMode="External"/><Relationship Id="rId2" Type="http://schemas.openxmlformats.org/officeDocument/2006/relationships/image" Target="../media/image4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14" name="Rectangle 10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93663" y="76200"/>
            <a:ext cx="5513387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000"/>
            </a:lvl1pPr>
          </a:lstStyle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47115" name="Rectangle 11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54650" y="69850"/>
            <a:ext cx="15668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000"/>
            </a:lvl1pPr>
          </a:lstStyle>
          <a:p>
            <a:fld id="{FFEDDB39-3225-4149-8A99-D0A246518695}" type="datetime1">
              <a:rPr lang="fr-FR" smtClean="0"/>
              <a:pPr/>
              <a:t>23/05/2011</a:t>
            </a:fld>
            <a:endParaRPr lang="en-GB"/>
          </a:p>
        </p:txBody>
      </p:sp>
      <p:sp>
        <p:nvSpPr>
          <p:cNvPr id="47117" name="Rectangle 13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81450" y="965358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000"/>
            </a:lvl1pPr>
          </a:lstStyle>
          <a:p>
            <a:fld id="{3E7D5D16-4D39-4CE1-9CBA-808AD169F3C2}" type="slidenum">
              <a:rPr lang="en-GB"/>
              <a:pPr/>
              <a:t>‹N°›</a:t>
            </a:fld>
            <a:endParaRPr lang="en-GB"/>
          </a:p>
        </p:txBody>
      </p:sp>
      <p:pic>
        <p:nvPicPr>
          <p:cNvPr id="8" name="Image 7" descr="license.img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8198" y="9792156"/>
            <a:ext cx="591320" cy="267117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1035050" y="9731752"/>
            <a:ext cx="4199260" cy="338554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9pPr>
          </a:lstStyle>
          <a:p>
            <a:r>
              <a:rPr lang="en-US" sz="800" dirty="0" smtClean="0">
                <a:latin typeface="+mj-lt"/>
              </a:rPr>
              <a:t>This work is licensed under a </a:t>
            </a:r>
            <a:r>
              <a:rPr lang="en-US" sz="800" dirty="0" smtClean="0">
                <a:latin typeface="+mj-lt"/>
                <a:hlinkClick r:id="rId3"/>
              </a:rPr>
              <a:t>Creative Commons Attribution-</a:t>
            </a:r>
            <a:r>
              <a:rPr lang="en-US" sz="800" dirty="0" err="1" smtClean="0">
                <a:latin typeface="+mj-lt"/>
                <a:hlinkClick r:id="rId3"/>
              </a:rPr>
              <a:t>ShareAlike</a:t>
            </a:r>
            <a:r>
              <a:rPr lang="en-US" sz="800" dirty="0" smtClean="0">
                <a:latin typeface="+mj-lt"/>
                <a:hlinkClick r:id="rId3"/>
              </a:rPr>
              <a:t> 3.0 </a:t>
            </a:r>
            <a:r>
              <a:rPr lang="en-US" sz="800" dirty="0" err="1" smtClean="0">
                <a:latin typeface="+mj-lt"/>
                <a:hlinkClick r:id="rId3"/>
              </a:rPr>
              <a:t>Unported</a:t>
            </a:r>
            <a:r>
              <a:rPr lang="en-US" sz="800" dirty="0" smtClean="0">
                <a:latin typeface="+mj-lt"/>
                <a:hlinkClick r:id="rId3"/>
              </a:rPr>
              <a:t> License</a:t>
            </a:r>
            <a:r>
              <a:rPr lang="en-US" sz="800" dirty="0" smtClean="0">
                <a:latin typeface="+mj-lt"/>
              </a:rPr>
              <a:t>.</a:t>
            </a:r>
          </a:p>
          <a:p>
            <a:r>
              <a:rPr lang="en-US" sz="800" dirty="0" smtClean="0">
                <a:latin typeface="+mj-lt"/>
              </a:rPr>
              <a:t>Attribution: Jean Vieille</a:t>
            </a:r>
            <a:endParaRPr lang="en-GB" sz="800" dirty="0">
              <a:latin typeface="+mj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0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33" tIns="49516" rIns="99033" bIns="49516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400"/>
            </a:lvl1pPr>
          </a:lstStyle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0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33" tIns="49516" rIns="99033" bIns="49516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400"/>
            </a:lvl1pPr>
          </a:lstStyle>
          <a:p>
            <a:fld id="{4D20E1CB-F702-437F-AEA0-D7B81A58E48A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4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1200" y="4862513"/>
            <a:ext cx="5676900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33" tIns="49516" rIns="99033" bIns="49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33" tIns="49516" rIns="99033" bIns="49516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400"/>
            </a:lvl1pPr>
          </a:lstStyle>
          <a:p>
            <a:r>
              <a:rPr lang="en-US"/>
              <a:t>CCM (R) BOK</a:t>
            </a:r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33" tIns="49516" rIns="99033" bIns="49516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400"/>
            </a:lvl1pPr>
          </a:lstStyle>
          <a:p>
            <a:fld id="{51175B74-1DDF-4335-A4D1-64A2A55C4AC1}" type="slidenum">
              <a:rPr lang="en-US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209F3398-EEC2-4E66-AB4A-57B5AEAA55C6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C0C5C8-9DA5-45DA-9089-EA298F45976D}" type="slidenum">
              <a:rPr lang="en-US"/>
              <a:pPr/>
              <a:t>1</a:t>
            </a:fld>
            <a:endParaRPr lang="en-US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sz="1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8A18D705-96F4-4333-9C41-FA1762873E33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D980E0-67D5-423C-83C4-2E39E5D44412}" type="slidenum">
              <a:rPr lang="en-US"/>
              <a:pPr/>
              <a:t>10</a:t>
            </a:fld>
            <a:endParaRPr lang="en-US"/>
          </a:p>
        </p:txBody>
      </p:sp>
      <p:sp>
        <p:nvSpPr>
          <p:cNvPr id="1631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52463" y="342900"/>
            <a:ext cx="5797550" cy="4348163"/>
          </a:xfrm>
          <a:ln/>
        </p:spPr>
      </p:sp>
      <p:sp>
        <p:nvSpPr>
          <p:cNvPr id="1631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4563" y="4691063"/>
            <a:ext cx="5210175" cy="4605337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3A70A54D-6406-463A-83C5-5DAA8AB62410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F6DBF8-59C4-4D73-AC95-E71708FCB564}" type="slidenum">
              <a:rPr lang="en-US"/>
              <a:pPr/>
              <a:t>11</a:t>
            </a:fld>
            <a:endParaRPr lang="en-US"/>
          </a:p>
        </p:txBody>
      </p:sp>
      <p:sp>
        <p:nvSpPr>
          <p:cNvPr id="1633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633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935B8593-B9CF-4B43-AE59-2041947E11CE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86497F-94F7-4E8D-9E54-9F356BCF7D95}" type="slidenum">
              <a:rPr lang="en-US"/>
              <a:pPr/>
              <a:t>12</a:t>
            </a:fld>
            <a:endParaRPr lang="en-US"/>
          </a:p>
        </p:txBody>
      </p:sp>
      <p:sp>
        <p:nvSpPr>
          <p:cNvPr id="1635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52463" y="342900"/>
            <a:ext cx="5797550" cy="4348163"/>
          </a:xfrm>
          <a:ln/>
        </p:spPr>
      </p:sp>
      <p:sp>
        <p:nvSpPr>
          <p:cNvPr id="1635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4563" y="4691063"/>
            <a:ext cx="5210175" cy="4605337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FC0EC69C-4727-44DA-AAAE-D0CBCF7CA90E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93519C-15FD-4769-9090-867010F1AEAE}" type="slidenum">
              <a:rPr lang="en-US"/>
              <a:pPr/>
              <a:t>13</a:t>
            </a:fld>
            <a:endParaRPr lang="en-US"/>
          </a:p>
        </p:txBody>
      </p:sp>
      <p:sp>
        <p:nvSpPr>
          <p:cNvPr id="1637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637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</p:spPr>
        <p:txBody>
          <a:bodyPr/>
          <a:lstStyle/>
          <a:p>
            <a:endParaRPr lang="fr-FR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B6C4051E-7C1A-4ED1-8FC9-0273560C544F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09214A-4565-4B9B-A492-07A6B4E20E0A}" type="slidenum">
              <a:rPr lang="en-US"/>
              <a:pPr/>
              <a:t>14</a:t>
            </a:fld>
            <a:endParaRPr lang="en-US"/>
          </a:p>
        </p:txBody>
      </p:sp>
      <p:sp>
        <p:nvSpPr>
          <p:cNvPr id="1639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639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454C350D-08EA-411B-995D-B6BD3F39C163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CE77DD-1B24-4264-AE49-F7E62CBDAB00}" type="slidenum">
              <a:rPr lang="en-US"/>
              <a:pPr/>
              <a:t>15</a:t>
            </a:fld>
            <a:endParaRPr lang="en-US"/>
          </a:p>
        </p:txBody>
      </p:sp>
      <p:sp>
        <p:nvSpPr>
          <p:cNvPr id="1641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641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12C91D34-2EBC-49EA-AD2C-E2314835D2F3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501E1B-1F86-44D0-ADDF-71710BAF985E}" type="slidenum">
              <a:rPr lang="en-US"/>
              <a:pPr/>
              <a:t>16</a:t>
            </a:fld>
            <a:endParaRPr lang="en-US"/>
          </a:p>
        </p:txBody>
      </p:sp>
      <p:sp>
        <p:nvSpPr>
          <p:cNvPr id="1643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643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7F84FD01-FF7D-4BC4-8B51-AE9BE24AF7F1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DE2D49-6D73-4484-8CBA-0862C517CAD6}" type="slidenum">
              <a:rPr lang="en-US"/>
              <a:pPr/>
              <a:t>17</a:t>
            </a:fld>
            <a:endParaRPr lang="en-US"/>
          </a:p>
        </p:txBody>
      </p:sp>
      <p:sp>
        <p:nvSpPr>
          <p:cNvPr id="1645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645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F6E56445-E111-4C5F-84D6-CD54222B372A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1568DE-1E00-4C5B-A79F-BD4EA523FEA7}" type="slidenum">
              <a:rPr lang="en-US"/>
              <a:pPr/>
              <a:t>18</a:t>
            </a:fld>
            <a:endParaRPr lang="en-US"/>
          </a:p>
        </p:txBody>
      </p:sp>
      <p:sp>
        <p:nvSpPr>
          <p:cNvPr id="1702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702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</p:spPr>
        <p:txBody>
          <a:bodyPr/>
          <a:lstStyle/>
          <a:p>
            <a:endParaRPr lang="en-GB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AEC71531-EDCB-4492-9F20-322F4AF599FB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1D8A27-0D05-4ADF-AFDB-7115956DC7DB}" type="slidenum">
              <a:rPr lang="en-US"/>
              <a:pPr/>
              <a:t>19</a:t>
            </a:fld>
            <a:endParaRPr lang="en-US"/>
          </a:p>
        </p:txBody>
      </p:sp>
      <p:sp>
        <p:nvSpPr>
          <p:cNvPr id="1647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52463" y="342900"/>
            <a:ext cx="5797550" cy="4348163"/>
          </a:xfrm>
          <a:ln/>
        </p:spPr>
      </p:sp>
      <p:sp>
        <p:nvSpPr>
          <p:cNvPr id="1647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4563" y="4691063"/>
            <a:ext cx="5210175" cy="4605337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4B0AFDCE-0626-4971-ABF1-97B0A8030DC8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F4F324-25FE-414D-817F-235AD415AFA2}" type="slidenum">
              <a:rPr lang="en-US"/>
              <a:pPr/>
              <a:t>2</a:t>
            </a:fld>
            <a:endParaRPr lang="en-US"/>
          </a:p>
        </p:txBody>
      </p:sp>
      <p:sp>
        <p:nvSpPr>
          <p:cNvPr id="1696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696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</p:spPr>
        <p:txBody>
          <a:bodyPr/>
          <a:lstStyle/>
          <a:p>
            <a:endParaRPr lang="en-GB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BFEF8A0-C22F-4077-9288-99E5021B23D7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FEA39D-6918-456A-AC37-C2FAB1262FE6}" type="slidenum">
              <a:rPr lang="en-US"/>
              <a:pPr/>
              <a:t>20</a:t>
            </a:fld>
            <a:endParaRPr lang="en-US"/>
          </a:p>
        </p:txBody>
      </p:sp>
      <p:sp>
        <p:nvSpPr>
          <p:cNvPr id="1649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52463" y="342900"/>
            <a:ext cx="5797550" cy="4348163"/>
          </a:xfrm>
          <a:ln/>
        </p:spPr>
      </p:sp>
      <p:sp>
        <p:nvSpPr>
          <p:cNvPr id="1649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4563" y="4691063"/>
            <a:ext cx="5210175" cy="4605337"/>
          </a:xfrm>
        </p:spPr>
        <p:txBody>
          <a:bodyPr lIns="95423" tIns="47711" rIns="95423" bIns="47711"/>
          <a:lstStyle/>
          <a:p>
            <a:pPr algn="just"/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CCC5F451-FC66-4BA1-9FD1-F52C161CED91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F1189C-C980-4607-8712-F2AF4A64F5CE}" type="slidenum">
              <a:rPr lang="en-US"/>
              <a:pPr/>
              <a:t>21</a:t>
            </a:fld>
            <a:endParaRPr lang="en-US"/>
          </a:p>
        </p:txBody>
      </p:sp>
      <p:sp>
        <p:nvSpPr>
          <p:cNvPr id="1651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52463" y="342900"/>
            <a:ext cx="5797550" cy="4348163"/>
          </a:xfrm>
          <a:ln/>
        </p:spPr>
      </p:sp>
      <p:sp>
        <p:nvSpPr>
          <p:cNvPr id="1651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4563" y="4691063"/>
            <a:ext cx="5210175" cy="4605337"/>
          </a:xfrm>
        </p:spPr>
        <p:txBody>
          <a:bodyPr lIns="95423" tIns="47711" rIns="95423" bIns="47711"/>
          <a:lstStyle/>
          <a:p>
            <a:pPr algn="just"/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1A78A200-2008-41F8-82C4-9BE24F4FCC63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BAEB3F-7321-45D8-BEB7-D41653B166CD}" type="slidenum">
              <a:rPr lang="en-US"/>
              <a:pPr/>
              <a:t>22</a:t>
            </a:fld>
            <a:endParaRPr lang="en-US"/>
          </a:p>
        </p:txBody>
      </p:sp>
      <p:sp>
        <p:nvSpPr>
          <p:cNvPr id="1653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52463" y="342900"/>
            <a:ext cx="5797550" cy="4348163"/>
          </a:xfrm>
          <a:ln/>
        </p:spPr>
      </p:sp>
      <p:sp>
        <p:nvSpPr>
          <p:cNvPr id="1653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4563" y="4691063"/>
            <a:ext cx="5210175" cy="4605337"/>
          </a:xfrm>
        </p:spPr>
        <p:txBody>
          <a:bodyPr lIns="95423" tIns="47711" rIns="95423" bIns="47711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BC151CD0-50B3-4FB2-8E16-C90787D1CD99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8CF19F-0B1E-4062-91D6-EC920F39CCA1}" type="slidenum">
              <a:rPr lang="en-US"/>
              <a:pPr/>
              <a:t>23</a:t>
            </a:fld>
            <a:endParaRPr lang="en-US"/>
          </a:p>
        </p:txBody>
      </p:sp>
      <p:sp>
        <p:nvSpPr>
          <p:cNvPr id="1655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52463" y="342900"/>
            <a:ext cx="5797550" cy="4348163"/>
          </a:xfrm>
          <a:ln/>
        </p:spPr>
      </p:sp>
      <p:sp>
        <p:nvSpPr>
          <p:cNvPr id="1655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4563" y="4691063"/>
            <a:ext cx="5210175" cy="4605337"/>
          </a:xfrm>
        </p:spPr>
        <p:txBody>
          <a:bodyPr lIns="95413" tIns="47707" rIns="95413" bIns="47707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B9E97E20-E8FD-4E1B-ACB5-4F96A44C8F3F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F3DE25-AE76-4354-B7DE-2CCCF876673A}" type="slidenum">
              <a:rPr lang="en-US"/>
              <a:pPr/>
              <a:t>24</a:t>
            </a:fld>
            <a:endParaRPr lang="en-US"/>
          </a:p>
        </p:txBody>
      </p:sp>
      <p:sp>
        <p:nvSpPr>
          <p:cNvPr id="1657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52463" y="342900"/>
            <a:ext cx="5797550" cy="4348163"/>
          </a:xfrm>
          <a:ln/>
        </p:spPr>
      </p:sp>
      <p:sp>
        <p:nvSpPr>
          <p:cNvPr id="1657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4563" y="4691063"/>
            <a:ext cx="5210175" cy="4605337"/>
          </a:xfrm>
        </p:spPr>
        <p:txBody>
          <a:bodyPr lIns="95413" tIns="47707" rIns="95413" bIns="47707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2EEF03DE-9D5A-40EA-B21D-1AB2C38B1223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163BDE-2008-4E7B-8B85-F25FF86AD3C9}" type="slidenum">
              <a:rPr lang="en-US"/>
              <a:pPr/>
              <a:t>25</a:t>
            </a:fld>
            <a:endParaRPr lang="en-US"/>
          </a:p>
        </p:txBody>
      </p:sp>
      <p:sp>
        <p:nvSpPr>
          <p:cNvPr id="1659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52463" y="341313"/>
            <a:ext cx="5799137" cy="4349750"/>
          </a:xfrm>
          <a:ln/>
        </p:spPr>
      </p:sp>
      <p:sp>
        <p:nvSpPr>
          <p:cNvPr id="1659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3613" y="4718050"/>
            <a:ext cx="5205412" cy="4603750"/>
          </a:xfrm>
          <a:noFill/>
          <a:ln/>
        </p:spPr>
        <p:txBody>
          <a:bodyPr lIns="95394" tIns="47699" rIns="95394" bIns="47699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B05F1EB2-8ACE-4675-9CC5-4A6D6E14FBC0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5F5FCD-0CEA-4E77-A854-A13CECF747FA}" type="slidenum">
              <a:rPr lang="en-US"/>
              <a:pPr/>
              <a:t>26</a:t>
            </a:fld>
            <a:endParaRPr lang="en-US"/>
          </a:p>
        </p:txBody>
      </p:sp>
      <p:sp>
        <p:nvSpPr>
          <p:cNvPr id="1661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52463" y="342900"/>
            <a:ext cx="5797550" cy="4348163"/>
          </a:xfrm>
          <a:ln/>
        </p:spPr>
      </p:sp>
      <p:sp>
        <p:nvSpPr>
          <p:cNvPr id="1661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4563" y="4691063"/>
            <a:ext cx="5210175" cy="4605337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83F1AA6B-B7B8-4FA7-BAED-523B6EC7DD86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60EFA4-13DF-4D22-B965-F0F490186A6C}" type="slidenum">
              <a:rPr lang="en-US"/>
              <a:pPr/>
              <a:t>27</a:t>
            </a:fld>
            <a:endParaRPr lang="en-US"/>
          </a:p>
        </p:txBody>
      </p:sp>
      <p:sp>
        <p:nvSpPr>
          <p:cNvPr id="1664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52463" y="342900"/>
            <a:ext cx="5797550" cy="4348163"/>
          </a:xfrm>
          <a:ln/>
        </p:spPr>
      </p:sp>
      <p:sp>
        <p:nvSpPr>
          <p:cNvPr id="1664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4563" y="4691063"/>
            <a:ext cx="5210175" cy="4605337"/>
          </a:xfrm>
        </p:spPr>
        <p:txBody>
          <a:bodyPr lIns="95423" tIns="47711" rIns="95423" bIns="47711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2FC8D818-37F4-4750-B2D6-8B1B927D9AF6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DA8D9A-C380-4077-A75B-4298ABE9CF05}" type="slidenum">
              <a:rPr lang="en-US"/>
              <a:pPr/>
              <a:t>28</a:t>
            </a:fld>
            <a:endParaRPr lang="en-US"/>
          </a:p>
        </p:txBody>
      </p:sp>
      <p:sp>
        <p:nvSpPr>
          <p:cNvPr id="1724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24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A2CF3CBA-090B-4CB1-A5E0-798EEE2F7CA8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30DD25-03E7-41EE-A41A-813A8819BD4E}" type="slidenum">
              <a:rPr lang="en-US"/>
              <a:pPr/>
              <a:t>29</a:t>
            </a:fld>
            <a:endParaRPr lang="en-US"/>
          </a:p>
        </p:txBody>
      </p:sp>
      <p:sp>
        <p:nvSpPr>
          <p:cNvPr id="1666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666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482F7E46-0561-44A7-8A3A-B01F9723036A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1E1B81-B488-46D1-8682-993F058160AD}" type="slidenum">
              <a:rPr lang="en-US"/>
              <a:pPr/>
              <a:t>3</a:t>
            </a:fld>
            <a:endParaRPr lang="en-US"/>
          </a:p>
        </p:txBody>
      </p:sp>
      <p:sp>
        <p:nvSpPr>
          <p:cNvPr id="1773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773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DFCFCB5B-73C7-46EE-992A-C4DE4F3C50D2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EE5DB2-EEB3-4ABA-BDC2-2E9269B3F306}" type="slidenum">
              <a:rPr lang="en-US"/>
              <a:pPr/>
              <a:t>30</a:t>
            </a:fld>
            <a:endParaRPr lang="en-US"/>
          </a:p>
        </p:txBody>
      </p:sp>
      <p:sp>
        <p:nvSpPr>
          <p:cNvPr id="1668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52463" y="342900"/>
            <a:ext cx="5797550" cy="4348163"/>
          </a:xfrm>
          <a:ln/>
        </p:spPr>
      </p:sp>
      <p:sp>
        <p:nvSpPr>
          <p:cNvPr id="1668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4563" y="4691063"/>
            <a:ext cx="5210175" cy="4605337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6C5476E3-88BB-4A32-855B-F58A0378D700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3707B8-15A4-4C82-9C2A-308DE9F1673C}" type="slidenum">
              <a:rPr lang="en-US"/>
              <a:pPr/>
              <a:t>31</a:t>
            </a:fld>
            <a:endParaRPr lang="en-US"/>
          </a:p>
        </p:txBody>
      </p:sp>
      <p:sp>
        <p:nvSpPr>
          <p:cNvPr id="1670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670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6657E782-719F-4B78-A5F0-1A2137EFDA52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D6A41A-1AD4-4671-99E2-5DE68D1A1018}" type="slidenum">
              <a:rPr lang="en-US"/>
              <a:pPr/>
              <a:t>32</a:t>
            </a:fld>
            <a:endParaRPr lang="en-US"/>
          </a:p>
        </p:txBody>
      </p:sp>
      <p:sp>
        <p:nvSpPr>
          <p:cNvPr id="1704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704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</p:spPr>
        <p:txBody>
          <a:bodyPr/>
          <a:lstStyle/>
          <a:p>
            <a:endParaRPr lang="en-GB" dirty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333E603A-92E5-4430-81EA-7F90B5E68E0F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829B2E-95B4-47C7-92F6-7495EA78F61F}" type="slidenum">
              <a:rPr lang="en-US"/>
              <a:pPr/>
              <a:t>33</a:t>
            </a:fld>
            <a:endParaRPr lang="en-US"/>
          </a:p>
        </p:txBody>
      </p:sp>
      <p:sp>
        <p:nvSpPr>
          <p:cNvPr id="1762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62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C38045F1-465E-4A76-97D5-299AAE5AE512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65528E-1110-4B04-96C5-6942585BADC5}" type="slidenum">
              <a:rPr lang="en-US"/>
              <a:pPr/>
              <a:t>34</a:t>
            </a:fld>
            <a:endParaRPr lang="en-US"/>
          </a:p>
        </p:txBody>
      </p:sp>
      <p:sp>
        <p:nvSpPr>
          <p:cNvPr id="1725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25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FF020BB4-3DAA-46E3-87CD-081F79AD3790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CDC801-16EA-42AA-B084-0445BB9F7661}" type="slidenum">
              <a:rPr lang="en-US"/>
              <a:pPr/>
              <a:t>35</a:t>
            </a:fld>
            <a:endParaRPr lang="en-US"/>
          </a:p>
        </p:txBody>
      </p:sp>
      <p:sp>
        <p:nvSpPr>
          <p:cNvPr id="1673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673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</p:spPr>
        <p:txBody>
          <a:bodyPr/>
          <a:lstStyle/>
          <a:p>
            <a:endParaRPr lang="fr-FR" dirty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22A4F45A-3202-485B-8EB3-4CF39D154C0B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BF008D-6910-4C9C-862D-08BEF06CC764}" type="slidenum">
              <a:rPr lang="en-US"/>
              <a:pPr/>
              <a:t>36</a:t>
            </a:fld>
            <a:endParaRPr lang="en-US"/>
          </a:p>
        </p:txBody>
      </p:sp>
      <p:sp>
        <p:nvSpPr>
          <p:cNvPr id="1726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26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6F0D4F1A-47B6-4434-8EA9-ECA6EF8EFC7B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89C80C-0741-4678-85F9-F03B8A331B86}" type="slidenum">
              <a:rPr lang="en-US"/>
              <a:pPr/>
              <a:t>37</a:t>
            </a:fld>
            <a:endParaRPr lang="en-US"/>
          </a:p>
        </p:txBody>
      </p:sp>
      <p:sp>
        <p:nvSpPr>
          <p:cNvPr id="1727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27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E2E21A3E-7A3E-4B64-9E4D-DDC362654BC3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34E552-C995-4CBF-888B-35141FDCC9D0}" type="slidenum">
              <a:rPr lang="en-US"/>
              <a:pPr/>
              <a:t>38</a:t>
            </a:fld>
            <a:endParaRPr lang="en-US"/>
          </a:p>
        </p:txBody>
      </p:sp>
      <p:sp>
        <p:nvSpPr>
          <p:cNvPr id="1728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28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D0E152F0-D9D3-4840-B498-7BD90F7EB852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ABBF6D-D5FC-4050-A105-FA73C879B01D}" type="slidenum">
              <a:rPr lang="en-US"/>
              <a:pPr/>
              <a:t>39</a:t>
            </a:fld>
            <a:endParaRPr lang="en-US"/>
          </a:p>
        </p:txBody>
      </p:sp>
      <p:sp>
        <p:nvSpPr>
          <p:cNvPr id="1729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29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9ACC18A-0A62-4D6D-A901-EDF61720FCE4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2AC7A2-7EA6-4FB0-8B29-801FF79CBE8B}" type="slidenum">
              <a:rPr lang="en-US"/>
              <a:pPr/>
              <a:t>4</a:t>
            </a:fld>
            <a:endParaRPr lang="en-US"/>
          </a:p>
        </p:txBody>
      </p:sp>
      <p:sp>
        <p:nvSpPr>
          <p:cNvPr id="1775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775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</p:spPr>
        <p:txBody>
          <a:bodyPr/>
          <a:lstStyle/>
          <a:p>
            <a:endParaRPr lang="en-GB" dirty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DC4509B3-A90E-4D84-BA04-D2273CC08BDC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FE86B3-3288-45FF-9129-C4B273759849}" type="slidenum">
              <a:rPr lang="en-US"/>
              <a:pPr/>
              <a:t>40</a:t>
            </a:fld>
            <a:endParaRPr lang="en-US"/>
          </a:p>
        </p:txBody>
      </p:sp>
      <p:sp>
        <p:nvSpPr>
          <p:cNvPr id="1730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30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A97C71E9-7177-4602-A5C2-1EE86919AA7E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0D3F4C-18F7-46E5-9588-28E44143127A}" type="slidenum">
              <a:rPr lang="en-US"/>
              <a:pPr/>
              <a:t>41</a:t>
            </a:fld>
            <a:endParaRPr lang="en-US"/>
          </a:p>
        </p:txBody>
      </p:sp>
      <p:sp>
        <p:nvSpPr>
          <p:cNvPr id="1731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31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52510862-BBB6-4E4A-ABD5-109D4D105492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CC1373-7B59-4A61-9872-43CB4F112B88}" type="slidenum">
              <a:rPr lang="en-US"/>
              <a:pPr/>
              <a:t>42</a:t>
            </a:fld>
            <a:endParaRPr lang="en-US"/>
          </a:p>
        </p:txBody>
      </p:sp>
      <p:sp>
        <p:nvSpPr>
          <p:cNvPr id="1768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68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B6128B64-0400-4459-813D-968F8031BBB6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5DA792-CF75-4D77-8CB3-C1AD19D3DB9B}" type="slidenum">
              <a:rPr lang="en-US"/>
              <a:pPr/>
              <a:t>43</a:t>
            </a:fld>
            <a:endParaRPr lang="en-US"/>
          </a:p>
        </p:txBody>
      </p:sp>
      <p:sp>
        <p:nvSpPr>
          <p:cNvPr id="1732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32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1685711F-7584-4D9C-8D3A-4BDC30F6A5F7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BCFE23-C762-4C0E-8E4D-0EA1DF272B29}" type="slidenum">
              <a:rPr lang="en-US"/>
              <a:pPr/>
              <a:t>44</a:t>
            </a:fld>
            <a:endParaRPr lang="en-US"/>
          </a:p>
        </p:txBody>
      </p:sp>
      <p:sp>
        <p:nvSpPr>
          <p:cNvPr id="1683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683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</p:spPr>
        <p:txBody>
          <a:bodyPr/>
          <a:lstStyle/>
          <a:p>
            <a:endParaRPr lang="fr-FR" dirty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DA93880A-B9EB-4702-9B4C-90A5DC946535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8E6DEB-4FAF-4B59-A9BB-51A83FF12EAC}" type="slidenum">
              <a:rPr lang="en-US"/>
              <a:pPr/>
              <a:t>45</a:t>
            </a:fld>
            <a:endParaRPr lang="en-US"/>
          </a:p>
        </p:txBody>
      </p:sp>
      <p:sp>
        <p:nvSpPr>
          <p:cNvPr id="1734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34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75C8C52D-14A2-460D-961F-63B8C2772284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5ADFE0-E71E-44DD-818E-FC7F1328E53E}" type="slidenum">
              <a:rPr lang="en-US"/>
              <a:pPr/>
              <a:t>46</a:t>
            </a:fld>
            <a:endParaRPr lang="en-US"/>
          </a:p>
        </p:txBody>
      </p:sp>
      <p:sp>
        <p:nvSpPr>
          <p:cNvPr id="1686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686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</p:spPr>
        <p:txBody>
          <a:bodyPr/>
          <a:lstStyle/>
          <a:p>
            <a:pPr>
              <a:spcBef>
                <a:spcPct val="0"/>
              </a:spcBef>
            </a:pPr>
            <a:endParaRPr lang="en-GB" sz="1000" b="1" dirty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CC4E20EB-F469-4867-B25B-E60196954591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691A09-71CB-445D-AB7F-9976D54F22C2}" type="slidenum">
              <a:rPr lang="en-US"/>
              <a:pPr/>
              <a:t>47</a:t>
            </a:fld>
            <a:endParaRPr lang="en-US"/>
          </a:p>
        </p:txBody>
      </p:sp>
      <p:sp>
        <p:nvSpPr>
          <p:cNvPr id="1735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35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A95D01CC-E960-461A-844C-DB0EF15DA896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5A2A9F-0283-4617-B3D1-54C9B3D10D14}" type="slidenum">
              <a:rPr lang="en-US"/>
              <a:pPr/>
              <a:t>48</a:t>
            </a:fld>
            <a:endParaRPr lang="en-US"/>
          </a:p>
        </p:txBody>
      </p:sp>
      <p:sp>
        <p:nvSpPr>
          <p:cNvPr id="1779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779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</p:spPr>
        <p:txBody>
          <a:bodyPr/>
          <a:lstStyle/>
          <a:p>
            <a:pPr marL="228600" indent="-228600"/>
            <a:endParaRPr lang="fr-FR" dirty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2E6C0BC9-5600-4C13-A887-B4AFC12DEA18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E5A7C9-5698-4AB5-A4A1-C73F842C7C5B}" type="slidenum">
              <a:rPr lang="en-US"/>
              <a:pPr/>
              <a:t>49</a:t>
            </a:fld>
            <a:endParaRPr lang="en-US"/>
          </a:p>
        </p:txBody>
      </p:sp>
      <p:sp>
        <p:nvSpPr>
          <p:cNvPr id="1781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81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48CC3055-9199-4A9E-B2AB-4160F10A18FC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2450BB-D7D2-44EB-B1AF-5BB67C397E38}" type="slidenum">
              <a:rPr lang="en-US"/>
              <a:pPr/>
              <a:t>5</a:t>
            </a:fld>
            <a:endParaRPr lang="en-US"/>
          </a:p>
        </p:txBody>
      </p:sp>
      <p:sp>
        <p:nvSpPr>
          <p:cNvPr id="1777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777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4905833C-D681-485D-870B-791FDCBC03A4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B968B1-9845-481B-A642-BBD5DD9E2B97}" type="slidenum">
              <a:rPr lang="en-US"/>
              <a:pPr/>
              <a:t>50</a:t>
            </a:fld>
            <a:endParaRPr lang="en-US"/>
          </a:p>
        </p:txBody>
      </p:sp>
      <p:sp>
        <p:nvSpPr>
          <p:cNvPr id="1783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83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843B48C-079F-4F31-A849-42427E3BC12F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F1DAC7-A5C5-4683-AB59-471D6569AD4E}" type="slidenum">
              <a:rPr lang="en-US"/>
              <a:pPr/>
              <a:t>51</a:t>
            </a:fld>
            <a:endParaRPr lang="en-US"/>
          </a:p>
        </p:txBody>
      </p:sp>
      <p:sp>
        <p:nvSpPr>
          <p:cNvPr id="178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85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7EB5721D-3D7B-4F8A-BABB-8CD04C8D5B03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38AE17-EE4A-405B-9471-EB8F41E200C0}" type="slidenum">
              <a:rPr lang="en-US"/>
              <a:pPr/>
              <a:t>52</a:t>
            </a:fld>
            <a:endParaRPr lang="en-US"/>
          </a:p>
        </p:txBody>
      </p:sp>
      <p:sp>
        <p:nvSpPr>
          <p:cNvPr id="1787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87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9D8C29BC-B078-4020-AF7E-60394B3A1CCA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FE758F-E283-43E4-9DAE-BF67EA6AEB51}" type="slidenum">
              <a:rPr lang="en-US"/>
              <a:pPr/>
              <a:t>53</a:t>
            </a:fld>
            <a:endParaRPr lang="en-US"/>
          </a:p>
        </p:txBody>
      </p:sp>
      <p:sp>
        <p:nvSpPr>
          <p:cNvPr id="1789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89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12EBE941-AAB3-48CA-AEC1-B3F7356E2821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DA9BE7-BFE8-4C78-8876-47C5DD498178}" type="slidenum">
              <a:rPr lang="en-US"/>
              <a:pPr/>
              <a:t>54</a:t>
            </a:fld>
            <a:endParaRPr lang="en-US"/>
          </a:p>
        </p:txBody>
      </p:sp>
      <p:sp>
        <p:nvSpPr>
          <p:cNvPr id="1792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92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18159CC2-0CC2-4DC3-B279-A438D021BD65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6B2A1C-3EF0-4BD1-8ADC-2E9DA09FB580}" type="slidenum">
              <a:rPr lang="en-US"/>
              <a:pPr/>
              <a:t>55</a:t>
            </a:fld>
            <a:endParaRPr lang="en-US"/>
          </a:p>
        </p:txBody>
      </p:sp>
      <p:sp>
        <p:nvSpPr>
          <p:cNvPr id="1794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794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</p:spPr>
        <p:txBody>
          <a:bodyPr/>
          <a:lstStyle/>
          <a:p>
            <a:endParaRPr lang="fr-FR" dirty="0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A76C3595-98A8-435F-9490-C90DE1E71887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F0CD10-A72A-4498-823B-79224BBC3D6B}" type="slidenum">
              <a:rPr lang="en-US"/>
              <a:pPr/>
              <a:t>56</a:t>
            </a:fld>
            <a:endParaRPr lang="en-US"/>
          </a:p>
        </p:txBody>
      </p:sp>
      <p:sp>
        <p:nvSpPr>
          <p:cNvPr id="1693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693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</p:spPr>
        <p:txBody>
          <a:bodyPr/>
          <a:lstStyle/>
          <a:p>
            <a:endParaRPr lang="fr-FR" dirty="0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D4721713-82AB-4C77-A3CB-D6D28C33A91D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9E8A74-9F6B-4A5B-A0F4-A8C638963BDB}" type="slidenum">
              <a:rPr lang="en-US"/>
              <a:pPr/>
              <a:t>57</a:t>
            </a:fld>
            <a:endParaRPr lang="en-US"/>
          </a:p>
        </p:txBody>
      </p:sp>
      <p:sp>
        <p:nvSpPr>
          <p:cNvPr id="1715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715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</p:spPr>
        <p:txBody>
          <a:bodyPr/>
          <a:lstStyle/>
          <a:p>
            <a:endParaRPr lang="fr-FR" dirty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1A068B48-0B3A-40C8-B5B5-5112A2FB1825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5CC4A6-68D6-48AB-8526-B23551B95298}" type="slidenum">
              <a:rPr lang="en-US"/>
              <a:pPr/>
              <a:t>58</a:t>
            </a:fld>
            <a:endParaRPr lang="en-US"/>
          </a:p>
        </p:txBody>
      </p:sp>
      <p:sp>
        <p:nvSpPr>
          <p:cNvPr id="1717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717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</p:spPr>
        <p:txBody>
          <a:bodyPr/>
          <a:lstStyle/>
          <a:p>
            <a:endParaRPr lang="fr-FR" dirty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AEB93B50-C825-4028-969F-46D521F31BDD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4482F0-6234-4BC1-84A1-A8A6DE5B7D90}" type="slidenum">
              <a:rPr lang="en-US"/>
              <a:pPr/>
              <a:t>59</a:t>
            </a:fld>
            <a:endParaRPr lang="en-US"/>
          </a:p>
        </p:txBody>
      </p:sp>
      <p:sp>
        <p:nvSpPr>
          <p:cNvPr id="1719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719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</p:spPr>
        <p:txBody>
          <a:bodyPr/>
          <a:lstStyle/>
          <a:p>
            <a:endParaRPr lang="fr-FR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F7B27990-CC5A-41FD-8781-9B027C147DAF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616810-9841-40B6-A75D-47DCFBD86568}" type="slidenum">
              <a:rPr lang="en-US"/>
              <a:pPr/>
              <a:t>6</a:t>
            </a:fld>
            <a:endParaRPr lang="en-US"/>
          </a:p>
        </p:txBody>
      </p:sp>
      <p:sp>
        <p:nvSpPr>
          <p:cNvPr id="1722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22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6765449F-8E86-42D0-BE18-C4E6A0CCE3DA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D6362E-082F-46BE-AC3A-3245BA02E959}" type="slidenum">
              <a:rPr lang="en-US"/>
              <a:pPr/>
              <a:t>60</a:t>
            </a:fld>
            <a:endParaRPr lang="en-US"/>
          </a:p>
        </p:txBody>
      </p:sp>
      <p:sp>
        <p:nvSpPr>
          <p:cNvPr id="1742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2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36F1A9C2-823E-47EA-B5F9-BE82C8F27FB4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927663-2F92-4021-93FE-7C7CD3BEF5F9}" type="slidenum">
              <a:rPr lang="en-US"/>
              <a:pPr/>
              <a:t>7</a:t>
            </a:fld>
            <a:endParaRPr lang="en-US"/>
          </a:p>
        </p:txBody>
      </p:sp>
      <p:sp>
        <p:nvSpPr>
          <p:cNvPr id="1723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23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AAB71EBB-5986-4A44-A576-B803C95F47BA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CFFAF7-A0DD-4D50-8EBD-9D5946F742A3}" type="slidenum">
              <a:rPr lang="en-US"/>
              <a:pPr/>
              <a:t>8</a:t>
            </a:fld>
            <a:endParaRPr lang="en-US"/>
          </a:p>
        </p:txBody>
      </p:sp>
      <p:sp>
        <p:nvSpPr>
          <p:cNvPr id="1627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92125" y="768350"/>
            <a:ext cx="5795963" cy="4346575"/>
          </a:xfrm>
          <a:ln/>
        </p:spPr>
      </p:sp>
      <p:sp>
        <p:nvSpPr>
          <p:cNvPr id="1627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0575" y="5118100"/>
            <a:ext cx="5205413" cy="460375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3_40_ISA8895_Function_OperationsManagement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355D2C26-1DCA-48C6-AA5E-C063B5B58974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5F20B4-42A6-4555-A3A6-61AAAF44BF67}" type="slidenum">
              <a:rPr lang="en-US"/>
              <a:pPr/>
              <a:t>9</a:t>
            </a:fld>
            <a:endParaRPr lang="en-US"/>
          </a:p>
        </p:txBody>
      </p:sp>
      <p:sp>
        <p:nvSpPr>
          <p:cNvPr id="1629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629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hyperlink" Target="http://creativecommons.org/licenses/by-sa/3.0/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9144000" y="0"/>
            <a:ext cx="0" cy="6858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/>
          <a:lstStyle/>
          <a:p>
            <a:pPr eaLnBrk="0" hangingPunct="0">
              <a:defRPr/>
            </a:pPr>
            <a:endParaRPr lang="fr-FR"/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1617969" y="5065000"/>
            <a:ext cx="6770455" cy="10640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l" eaLnBrk="0" hangingPunct="0"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Jean Vieille 	www.syntropicfactory.info j.vieille@syntropicfactory.info</a:t>
            </a:r>
          </a:p>
          <a:p>
            <a:pPr algn="l" eaLnBrk="0" hangingPunct="0">
              <a:defRPr/>
            </a:pPr>
            <a:endParaRPr lang="en-GB" sz="1400" dirty="0" smtClean="0">
              <a:solidFill>
                <a:srgbClr val="808080"/>
              </a:solidFill>
            </a:endParaRPr>
          </a:p>
          <a:p>
            <a:pPr algn="l" eaLnBrk="0" hangingPunct="0"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Research community 	www.controlchainmanagement.org</a:t>
            </a:r>
          </a:p>
          <a:p>
            <a:pPr algn="l" eaLnBrk="0" hangingPunct="0">
              <a:lnSpc>
                <a:spcPct val="150000"/>
              </a:lnSpc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Consulting group  	www.controlchaingroup.com </a:t>
            </a:r>
            <a:endParaRPr lang="en-GB" sz="1400" dirty="0">
              <a:solidFill>
                <a:srgbClr val="808080"/>
              </a:solidFill>
            </a:endParaRPr>
          </a:p>
        </p:txBody>
      </p:sp>
      <p:cxnSp>
        <p:nvCxnSpPr>
          <p:cNvPr id="8" name="Connecteur droit 12"/>
          <p:cNvCxnSpPr>
            <a:cxnSpLocks noChangeShapeType="1"/>
          </p:cNvCxnSpPr>
          <p:nvPr/>
        </p:nvCxnSpPr>
        <p:spPr bwMode="auto">
          <a:xfrm>
            <a:off x="0" y="6143625"/>
            <a:ext cx="9144000" cy="1588"/>
          </a:xfrm>
          <a:prstGeom prst="line">
            <a:avLst/>
          </a:prstGeom>
          <a:noFill/>
          <a:ln w="9525" algn="ctr">
            <a:solidFill>
              <a:srgbClr val="002060"/>
            </a:solidFill>
            <a:round/>
            <a:headEnd/>
            <a:tailEnd/>
          </a:ln>
        </p:spPr>
      </p:cxnSp>
      <p:sp>
        <p:nvSpPr>
          <p:cNvPr id="18237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4113213"/>
            <a:ext cx="6400800" cy="684212"/>
          </a:xfrm>
        </p:spPr>
        <p:txBody>
          <a:bodyPr/>
          <a:lstStyle>
            <a:lvl1pPr marL="0" indent="0" algn="ctr">
              <a:buFont typeface="Arial" charset="0"/>
              <a:buNone/>
              <a:defRPr sz="1800">
                <a:latin typeface="Arial Narrow" pitchFamily="34" charset="0"/>
              </a:defRPr>
            </a:lvl1pPr>
          </a:lstStyle>
          <a:p>
            <a:r>
              <a:rPr lang="fr-FR" smtClean="0"/>
              <a:t>Cliquez pour modifier le style des sous-titres du masque</a:t>
            </a:r>
            <a:endParaRPr lang="en-GB"/>
          </a:p>
        </p:txBody>
      </p:sp>
      <p:sp>
        <p:nvSpPr>
          <p:cNvPr id="1823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47700" y="2670175"/>
            <a:ext cx="7772400" cy="938213"/>
          </a:xfrm>
        </p:spPr>
        <p:txBody>
          <a:bodyPr/>
          <a:lstStyle>
            <a:lvl1pPr algn="ctr">
              <a:defRPr sz="2400">
                <a:latin typeface="Arial Black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C61776F-DD0D-4CCA-B5D6-D0BA46745EAE}" type="slidenum">
              <a:rPr lang="en-GB" smtClean="0"/>
              <a:pPr/>
              <a:t>‹N°›</a:t>
            </a:fld>
            <a:endParaRPr lang="en-GB"/>
          </a:p>
        </p:txBody>
      </p:sp>
      <p:pic>
        <p:nvPicPr>
          <p:cNvPr id="15" name="Image 14" descr="Logo_CCM_simple_80x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5517232"/>
            <a:ext cx="473968" cy="236984"/>
          </a:xfrm>
          <a:prstGeom prst="rect">
            <a:avLst/>
          </a:prstGeom>
        </p:spPr>
      </p:pic>
      <p:pic>
        <p:nvPicPr>
          <p:cNvPr id="16" name="Image 15" descr="Logo_CCG_simple_80-4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7624" y="5805264"/>
            <a:ext cx="475200" cy="237600"/>
          </a:xfrm>
          <a:prstGeom prst="rect">
            <a:avLst/>
          </a:prstGeom>
        </p:spPr>
      </p:pic>
      <p:pic>
        <p:nvPicPr>
          <p:cNvPr id="13" name="Image 12" descr="Logo_SyFy_5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31640" y="5085184"/>
            <a:ext cx="288032" cy="288032"/>
          </a:xfrm>
          <a:prstGeom prst="rect">
            <a:avLst/>
          </a:prstGeom>
        </p:spPr>
      </p:pic>
      <p:pic>
        <p:nvPicPr>
          <p:cNvPr id="14" name="Image 13" descr="license.img"/>
          <p:cNvPicPr>
            <a:picLocks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2700" y="137547"/>
            <a:ext cx="591320" cy="267117"/>
          </a:xfrm>
          <a:prstGeom prst="rect">
            <a:avLst/>
          </a:prstGeom>
        </p:spPr>
      </p:pic>
      <p:sp>
        <p:nvSpPr>
          <p:cNvPr id="17" name="ZoneTexte 16"/>
          <p:cNvSpPr txBox="1"/>
          <p:nvPr/>
        </p:nvSpPr>
        <p:spPr>
          <a:xfrm>
            <a:off x="539552" y="55657"/>
            <a:ext cx="6719540" cy="461665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1200" dirty="0" smtClean="0"/>
              <a:t>This work is licensed under a </a:t>
            </a:r>
            <a:r>
              <a:rPr lang="en-US" sz="1200" dirty="0" smtClean="0">
                <a:hlinkClick r:id="rId6"/>
              </a:rPr>
              <a:t>Creative Commons Attribution-</a:t>
            </a:r>
            <a:r>
              <a:rPr lang="en-US" sz="1200" dirty="0" err="1" smtClean="0">
                <a:hlinkClick r:id="rId6"/>
              </a:rPr>
              <a:t>ShareAlike</a:t>
            </a:r>
            <a:r>
              <a:rPr lang="en-US" sz="1200" dirty="0" smtClean="0">
                <a:hlinkClick r:id="rId6"/>
              </a:rPr>
              <a:t> 3.0 </a:t>
            </a:r>
            <a:r>
              <a:rPr lang="en-US" sz="1200" dirty="0" err="1" smtClean="0">
                <a:hlinkClick r:id="rId6"/>
              </a:rPr>
              <a:t>Unported</a:t>
            </a:r>
            <a:r>
              <a:rPr lang="en-US" sz="1200" dirty="0" smtClean="0">
                <a:hlinkClick r:id="rId6"/>
              </a:rPr>
              <a:t> License</a:t>
            </a:r>
            <a:r>
              <a:rPr lang="en-US" sz="1200" dirty="0" smtClean="0"/>
              <a:t>.</a:t>
            </a:r>
          </a:p>
          <a:p>
            <a:r>
              <a:rPr lang="en-US" sz="1200" dirty="0" smtClean="0"/>
              <a:t>Attribution: Jean Vieille</a:t>
            </a:r>
            <a:endParaRPr lang="en-GB" sz="120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9CE312-8BEF-4573-8BCA-2C6EE47BC749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388" y="76200"/>
            <a:ext cx="8785225" cy="76041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179388" y="1125538"/>
            <a:ext cx="8785225" cy="4895850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666ADA-A7B2-4BB1-902B-B892719E4E3B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79388" y="1125538"/>
            <a:ext cx="4316412" cy="48958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125538"/>
            <a:ext cx="4316413" cy="48958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2B7967-D748-4C89-A7E9-F5AE5A246C4B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re et texte sur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388" y="76200"/>
            <a:ext cx="8785225" cy="76041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179388" y="1125538"/>
            <a:ext cx="8785225" cy="23717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79388" y="3649663"/>
            <a:ext cx="8785225" cy="23717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6B1ABF-6578-4D6A-A29B-4F3ED789F72A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59D19E-005C-45AB-BA07-E2AB290F416D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61776F-DD0D-4CCA-B5D6-D0BA46745EAE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125538"/>
            <a:ext cx="8785225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76200"/>
            <a:ext cx="8785225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Titre</a:t>
            </a:r>
            <a:br>
              <a:rPr lang="en-US" smtClean="0"/>
            </a:br>
            <a:r>
              <a:rPr lang="en-US" smtClean="0"/>
              <a:t>Titre</a:t>
            </a:r>
          </a:p>
        </p:txBody>
      </p:sp>
      <p:sp>
        <p:nvSpPr>
          <p:cNvPr id="18227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47813" y="6308725"/>
            <a:ext cx="6596062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18227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43888" y="6308725"/>
            <a:ext cx="8382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DC61776F-DD0D-4CCA-B5D6-D0BA46745EAE}" type="slidenum">
              <a:rPr lang="en-GB" smtClean="0"/>
              <a:pPr/>
              <a:t>‹N°›</a:t>
            </a:fld>
            <a:endParaRPr lang="en-GB"/>
          </a:p>
        </p:txBody>
      </p:sp>
      <p:cxnSp>
        <p:nvCxnSpPr>
          <p:cNvPr id="1032" name="Connecteur droit 13"/>
          <p:cNvCxnSpPr>
            <a:cxnSpLocks noChangeShapeType="1"/>
          </p:cNvCxnSpPr>
          <p:nvPr/>
        </p:nvCxnSpPr>
        <p:spPr bwMode="auto">
          <a:xfrm>
            <a:off x="0" y="6143625"/>
            <a:ext cx="9144000" cy="1588"/>
          </a:xfrm>
          <a:prstGeom prst="line">
            <a:avLst/>
          </a:prstGeom>
          <a:noFill/>
          <a:ln w="9525" algn="ctr">
            <a:solidFill>
              <a:srgbClr val="002060"/>
            </a:solidFill>
            <a:round/>
            <a:headEnd/>
            <a:tailEnd/>
          </a:ln>
        </p:spPr>
      </p:cxnSp>
      <p:pic>
        <p:nvPicPr>
          <p:cNvPr id="10" name="Image 9" descr="Logo_SyFy_50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79512" y="6237312"/>
            <a:ext cx="476250" cy="4762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■"/>
        <a:defRPr kumimoji="1" sz="2000" b="1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Wingdings" pitchFamily="2" charset="2"/>
        <a:buChar char="Ø"/>
        <a:defRPr kumimoji="1" sz="20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Wingdings" pitchFamily="2" charset="2"/>
        <a:buChar char="§"/>
        <a:defRPr kumimoji="1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 i="1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pmi.org/" TargetMode="Externa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hyperlink" Target="http://www.waria.com/" TargetMode="Externa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76200" y="1968480"/>
          <a:ext cx="8458200" cy="2570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0"/>
                <a:gridCol w="5410200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2400" dirty="0" err="1" smtClean="0"/>
                        <a:t>Work</a:t>
                      </a:r>
                      <a:r>
                        <a:rPr lang="fr-FR" sz="2400" dirty="0" smtClean="0"/>
                        <a:t>: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ISA8895 </a:t>
                      </a:r>
                      <a:r>
                        <a:rPr lang="fr-FR" sz="2400" b="1" dirty="0" err="1" smtClean="0"/>
                        <a:t>Implementation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2400" dirty="0" smtClean="0"/>
                        <a:t>Section: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err="1" smtClean="0"/>
                        <a:t>Function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2400" dirty="0" err="1" smtClean="0"/>
                        <a:t>Chapter</a:t>
                      </a:r>
                      <a:r>
                        <a:rPr lang="fr-FR" dirty="0" smtClean="0"/>
                        <a:t>: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Operations Management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1600" dirty="0" err="1" smtClean="0"/>
                        <a:t>Language</a:t>
                      </a:r>
                      <a:r>
                        <a:rPr lang="fr-FR" sz="1600" dirty="0" smtClean="0"/>
                        <a:t>: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1" dirty="0" smtClean="0"/>
                        <a:t>English</a:t>
                      </a:r>
                      <a:endParaRPr lang="fr-FR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1600" dirty="0" smtClean="0"/>
                        <a:t>Version: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1" dirty="0" smtClean="0"/>
                        <a:t>V3 -</a:t>
                      </a:r>
                      <a:r>
                        <a:rPr lang="fr-FR" sz="1600" b="1" baseline="0" dirty="0" smtClean="0"/>
                        <a:t> </a:t>
                      </a:r>
                      <a:r>
                        <a:rPr lang="fr-FR" sz="1600" b="1" dirty="0" smtClean="0"/>
                        <a:t>05/2011</a:t>
                      </a:r>
                      <a:endParaRPr lang="fr-FR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0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(1) Decisional focus : MES Domains and Functions</a:t>
            </a:r>
          </a:p>
        </p:txBody>
      </p:sp>
      <p:sp>
        <p:nvSpPr>
          <p:cNvPr id="51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52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677DE8-5A46-4055-9F81-17C2B3B2487A}" type="slidenum">
              <a:rPr lang="en-GB"/>
              <a:pPr/>
              <a:t>10</a:t>
            </a:fld>
            <a:endParaRPr lang="en-GB"/>
          </a:p>
        </p:txBody>
      </p:sp>
      <p:sp>
        <p:nvSpPr>
          <p:cNvPr id="1630211" name="Text Box 3"/>
          <p:cNvSpPr txBox="1">
            <a:spLocks noChangeArrowheads="1"/>
          </p:cNvSpPr>
          <p:nvPr/>
        </p:nvSpPr>
        <p:spPr bwMode="auto">
          <a:xfrm>
            <a:off x="415925" y="5867400"/>
            <a:ext cx="294322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29" tIns="45714" rIns="91429" bIns="45714">
            <a:spAutoFit/>
          </a:bodyPr>
          <a:lstStyle/>
          <a:p>
            <a:pPr defTabSz="820738"/>
            <a:r>
              <a:rPr lang="en-GB" sz="1300"/>
              <a:t>Source: ANSI/ISA 95</a:t>
            </a:r>
          </a:p>
          <a:p>
            <a:pPr defTabSz="820738"/>
            <a:r>
              <a:rPr lang="en-GB" sz="1300"/>
              <a:t>Enterprise/Control System Integration</a:t>
            </a:r>
          </a:p>
        </p:txBody>
      </p:sp>
      <p:sp>
        <p:nvSpPr>
          <p:cNvPr id="1630212" name="Freeform 4"/>
          <p:cNvSpPr>
            <a:spLocks/>
          </p:cNvSpPr>
          <p:nvPr/>
        </p:nvSpPr>
        <p:spPr bwMode="auto">
          <a:xfrm>
            <a:off x="1536700" y="2143125"/>
            <a:ext cx="5953125" cy="4078288"/>
          </a:xfrm>
          <a:custGeom>
            <a:avLst/>
            <a:gdLst/>
            <a:ahLst/>
            <a:cxnLst>
              <a:cxn ang="0">
                <a:pos x="1117" y="41"/>
              </a:cxn>
              <a:cxn ang="0">
                <a:pos x="528" y="256"/>
              </a:cxn>
              <a:cxn ang="0">
                <a:pos x="59" y="1118"/>
              </a:cxn>
              <a:cxn ang="0">
                <a:pos x="877" y="1823"/>
              </a:cxn>
              <a:cxn ang="0">
                <a:pos x="1724" y="2793"/>
              </a:cxn>
              <a:cxn ang="0">
                <a:pos x="2876" y="2533"/>
              </a:cxn>
              <a:cxn ang="0">
                <a:pos x="3749" y="2302"/>
              </a:cxn>
              <a:cxn ang="0">
                <a:pos x="4024" y="1157"/>
              </a:cxn>
              <a:cxn ang="0">
                <a:pos x="3144" y="316"/>
              </a:cxn>
              <a:cxn ang="0">
                <a:pos x="2474" y="47"/>
              </a:cxn>
              <a:cxn ang="0">
                <a:pos x="1135" y="31"/>
              </a:cxn>
            </a:cxnLst>
            <a:rect l="0" t="0" r="r" b="b"/>
            <a:pathLst>
              <a:path w="4125" h="2911">
                <a:moveTo>
                  <a:pt x="1117" y="41"/>
                </a:moveTo>
                <a:cubicBezTo>
                  <a:pt x="1019" y="75"/>
                  <a:pt x="705" y="77"/>
                  <a:pt x="528" y="256"/>
                </a:cubicBezTo>
                <a:cubicBezTo>
                  <a:pt x="351" y="435"/>
                  <a:pt x="0" y="856"/>
                  <a:pt x="59" y="1118"/>
                </a:cubicBezTo>
                <a:cubicBezTo>
                  <a:pt x="117" y="1379"/>
                  <a:pt x="600" y="1544"/>
                  <a:pt x="877" y="1823"/>
                </a:cubicBezTo>
                <a:cubicBezTo>
                  <a:pt x="1154" y="2102"/>
                  <a:pt x="1391" y="2675"/>
                  <a:pt x="1724" y="2793"/>
                </a:cubicBezTo>
                <a:cubicBezTo>
                  <a:pt x="2057" y="2911"/>
                  <a:pt x="2538" y="2615"/>
                  <a:pt x="2876" y="2533"/>
                </a:cubicBezTo>
                <a:cubicBezTo>
                  <a:pt x="3214" y="2451"/>
                  <a:pt x="3558" y="2531"/>
                  <a:pt x="3749" y="2302"/>
                </a:cubicBezTo>
                <a:cubicBezTo>
                  <a:pt x="3940" y="2073"/>
                  <a:pt x="4125" y="1488"/>
                  <a:pt x="4024" y="1157"/>
                </a:cubicBezTo>
                <a:cubicBezTo>
                  <a:pt x="3923" y="826"/>
                  <a:pt x="3402" y="501"/>
                  <a:pt x="3144" y="316"/>
                </a:cubicBezTo>
                <a:cubicBezTo>
                  <a:pt x="2886" y="131"/>
                  <a:pt x="2809" y="94"/>
                  <a:pt x="2474" y="47"/>
                </a:cubicBezTo>
                <a:cubicBezTo>
                  <a:pt x="2139" y="0"/>
                  <a:pt x="1414" y="34"/>
                  <a:pt x="1135" y="31"/>
                </a:cubicBezTo>
              </a:path>
            </a:pathLst>
          </a:custGeom>
          <a:solidFill>
            <a:srgbClr val="FFFFCC"/>
          </a:solidFill>
          <a:ln w="57150" cap="flat" cmpd="sng">
            <a:solidFill>
              <a:srgbClr val="969696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630213" name="Oval 5"/>
          <p:cNvSpPr>
            <a:spLocks noChangeArrowheads="1"/>
          </p:cNvSpPr>
          <p:nvPr/>
        </p:nvSpPr>
        <p:spPr bwMode="auto">
          <a:xfrm>
            <a:off x="1574800" y="4564063"/>
            <a:ext cx="1316038" cy="8064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48" tIns="41024" rIns="82048" bIns="41024" anchor="ctr"/>
          <a:lstStyle/>
          <a:p>
            <a:pPr algn="ctr" defTabSz="820738"/>
            <a:r>
              <a:rPr lang="en-GB" sz="1300"/>
              <a:t>Procurement</a:t>
            </a:r>
          </a:p>
          <a:p>
            <a:pPr algn="ctr" defTabSz="820738"/>
            <a:r>
              <a:rPr lang="en-GB" sz="1300"/>
              <a:t>(5.0)</a:t>
            </a:r>
          </a:p>
        </p:txBody>
      </p:sp>
      <p:sp>
        <p:nvSpPr>
          <p:cNvPr id="1630214" name="Oval 6"/>
          <p:cNvSpPr>
            <a:spLocks noChangeArrowheads="1"/>
          </p:cNvSpPr>
          <p:nvPr/>
        </p:nvSpPr>
        <p:spPr bwMode="auto">
          <a:xfrm>
            <a:off x="1574800" y="2076450"/>
            <a:ext cx="1316038" cy="8064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48" tIns="41024" rIns="82048" bIns="41024" anchor="ctr"/>
          <a:lstStyle/>
          <a:p>
            <a:pPr algn="ctr" defTabSz="820738"/>
            <a:r>
              <a:rPr lang="en-GB" sz="1300"/>
              <a:t>Production</a:t>
            </a:r>
          </a:p>
          <a:p>
            <a:pPr algn="ctr" defTabSz="820738"/>
            <a:r>
              <a:rPr lang="en-GB" sz="1300"/>
              <a:t>Scheduling</a:t>
            </a:r>
          </a:p>
          <a:p>
            <a:pPr algn="ctr" defTabSz="820738"/>
            <a:r>
              <a:rPr lang="en-GB" sz="1300"/>
              <a:t>(2.0)</a:t>
            </a:r>
          </a:p>
        </p:txBody>
      </p:sp>
      <p:sp>
        <p:nvSpPr>
          <p:cNvPr id="1630215" name="Oval 7"/>
          <p:cNvSpPr>
            <a:spLocks noChangeArrowheads="1"/>
          </p:cNvSpPr>
          <p:nvPr/>
        </p:nvSpPr>
        <p:spPr bwMode="auto">
          <a:xfrm>
            <a:off x="742950" y="3219450"/>
            <a:ext cx="1316038" cy="8064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48" tIns="41024" rIns="82048" bIns="41024" anchor="ctr"/>
          <a:lstStyle/>
          <a:p>
            <a:pPr algn="ctr" defTabSz="820738"/>
            <a:r>
              <a:rPr lang="en-GB" sz="1300"/>
              <a:t>Material and</a:t>
            </a:r>
          </a:p>
          <a:p>
            <a:pPr algn="ctr" defTabSz="820738"/>
            <a:r>
              <a:rPr lang="en-GB" sz="1300"/>
              <a:t>Energy Control</a:t>
            </a:r>
          </a:p>
          <a:p>
            <a:pPr algn="ctr" defTabSz="820738"/>
            <a:r>
              <a:rPr lang="en-GB" sz="1300"/>
              <a:t>(4.0)</a:t>
            </a:r>
          </a:p>
        </p:txBody>
      </p:sp>
      <p:sp>
        <p:nvSpPr>
          <p:cNvPr id="1630216" name="Oval 8"/>
          <p:cNvSpPr>
            <a:spLocks noChangeArrowheads="1"/>
          </p:cNvSpPr>
          <p:nvPr/>
        </p:nvSpPr>
        <p:spPr bwMode="auto">
          <a:xfrm>
            <a:off x="6838950" y="3219450"/>
            <a:ext cx="1317625" cy="8064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48" tIns="41024" rIns="82048" bIns="41024" anchor="ctr"/>
          <a:lstStyle/>
          <a:p>
            <a:pPr algn="ctr" defTabSz="820738"/>
            <a:r>
              <a:rPr lang="en-GB" sz="1300"/>
              <a:t>Product</a:t>
            </a:r>
          </a:p>
          <a:p>
            <a:pPr algn="ctr" defTabSz="820738"/>
            <a:r>
              <a:rPr lang="en-GB" sz="1300"/>
              <a:t>Inventory Control</a:t>
            </a:r>
          </a:p>
          <a:p>
            <a:pPr algn="ctr" defTabSz="820738"/>
            <a:r>
              <a:rPr lang="en-GB" sz="1300"/>
              <a:t>(7.0)</a:t>
            </a:r>
          </a:p>
        </p:txBody>
      </p:sp>
      <p:sp>
        <p:nvSpPr>
          <p:cNvPr id="1630217" name="Oval 9"/>
          <p:cNvSpPr>
            <a:spLocks noChangeArrowheads="1"/>
          </p:cNvSpPr>
          <p:nvPr/>
        </p:nvSpPr>
        <p:spPr bwMode="auto">
          <a:xfrm>
            <a:off x="5106988" y="1471613"/>
            <a:ext cx="1317625" cy="8064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48" tIns="41024" rIns="82048" bIns="41024" anchor="ctr"/>
          <a:lstStyle/>
          <a:p>
            <a:pPr algn="ctr" defTabSz="820738"/>
            <a:r>
              <a:rPr lang="en-GB" sz="1300"/>
              <a:t>Product Cost</a:t>
            </a:r>
          </a:p>
          <a:p>
            <a:pPr algn="ctr" defTabSz="820738"/>
            <a:r>
              <a:rPr lang="en-GB" sz="1300"/>
              <a:t>Accounting</a:t>
            </a:r>
          </a:p>
          <a:p>
            <a:pPr algn="ctr" defTabSz="820738"/>
            <a:r>
              <a:rPr lang="en-GB" sz="1300"/>
              <a:t>(8.0)</a:t>
            </a:r>
          </a:p>
        </p:txBody>
      </p:sp>
      <p:sp>
        <p:nvSpPr>
          <p:cNvPr id="1630218" name="Oval 10"/>
          <p:cNvSpPr>
            <a:spLocks noChangeArrowheads="1"/>
          </p:cNvSpPr>
          <p:nvPr/>
        </p:nvSpPr>
        <p:spPr bwMode="auto">
          <a:xfrm>
            <a:off x="5937250" y="4630738"/>
            <a:ext cx="1317625" cy="80803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48" tIns="41024" rIns="82048" bIns="41024" anchor="ctr"/>
          <a:lstStyle/>
          <a:p>
            <a:pPr algn="ctr" defTabSz="820738"/>
            <a:r>
              <a:rPr lang="en-GB" sz="1300"/>
              <a:t>Quality</a:t>
            </a:r>
          </a:p>
          <a:p>
            <a:pPr algn="ctr" defTabSz="820738"/>
            <a:r>
              <a:rPr lang="en-GB" sz="1300"/>
              <a:t>Assurance</a:t>
            </a:r>
          </a:p>
          <a:p>
            <a:pPr algn="ctr" defTabSz="820738"/>
            <a:r>
              <a:rPr lang="en-GB" sz="1300"/>
              <a:t>(6.0)</a:t>
            </a:r>
          </a:p>
        </p:txBody>
      </p:sp>
      <p:sp>
        <p:nvSpPr>
          <p:cNvPr id="1630219" name="Oval 11"/>
          <p:cNvSpPr>
            <a:spLocks noChangeArrowheads="1"/>
          </p:cNvSpPr>
          <p:nvPr/>
        </p:nvSpPr>
        <p:spPr bwMode="auto">
          <a:xfrm>
            <a:off x="5580063" y="5676900"/>
            <a:ext cx="1449387" cy="711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48" tIns="41024" rIns="82048" bIns="41024" anchor="ctr"/>
          <a:lstStyle/>
          <a:p>
            <a:pPr algn="ctr" defTabSz="820738"/>
            <a:r>
              <a:rPr lang="en-GB" sz="1300"/>
              <a:t>Research</a:t>
            </a:r>
            <a:br>
              <a:rPr lang="en-GB" sz="1300"/>
            </a:br>
            <a:r>
              <a:rPr lang="en-GB" sz="1300"/>
              <a:t>Development</a:t>
            </a:r>
          </a:p>
          <a:p>
            <a:pPr algn="ctr" defTabSz="820738"/>
            <a:r>
              <a:rPr lang="en-GB" sz="1300"/>
              <a:t>and Engineering</a:t>
            </a:r>
          </a:p>
        </p:txBody>
      </p:sp>
      <p:sp>
        <p:nvSpPr>
          <p:cNvPr id="1630220" name="Oval 12"/>
          <p:cNvSpPr>
            <a:spLocks noChangeArrowheads="1"/>
          </p:cNvSpPr>
          <p:nvPr/>
        </p:nvSpPr>
        <p:spPr bwMode="auto">
          <a:xfrm>
            <a:off x="6908800" y="1471613"/>
            <a:ext cx="1316038" cy="8064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48" tIns="41024" rIns="82048" bIns="41024" anchor="ctr"/>
          <a:lstStyle/>
          <a:p>
            <a:pPr algn="ctr" defTabSz="820738"/>
            <a:r>
              <a:rPr lang="en-GB" sz="1300"/>
              <a:t>Product</a:t>
            </a:r>
          </a:p>
          <a:p>
            <a:pPr algn="ctr" defTabSz="820738"/>
            <a:r>
              <a:rPr lang="en-GB" sz="1300"/>
              <a:t>Shipping Admin</a:t>
            </a:r>
          </a:p>
          <a:p>
            <a:pPr algn="ctr" defTabSz="820738"/>
            <a:r>
              <a:rPr lang="en-GB" sz="1300"/>
              <a:t>(9.0)</a:t>
            </a:r>
          </a:p>
        </p:txBody>
      </p:sp>
      <p:sp>
        <p:nvSpPr>
          <p:cNvPr id="1630221" name="Oval 13"/>
          <p:cNvSpPr>
            <a:spLocks noChangeArrowheads="1"/>
          </p:cNvSpPr>
          <p:nvPr/>
        </p:nvSpPr>
        <p:spPr bwMode="auto">
          <a:xfrm>
            <a:off x="3514725" y="1066800"/>
            <a:ext cx="1314450" cy="80803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48" tIns="41024" rIns="82048" bIns="41024" anchor="ctr"/>
          <a:lstStyle/>
          <a:p>
            <a:pPr algn="ctr" defTabSz="820738"/>
            <a:r>
              <a:rPr lang="en-GB" sz="1300"/>
              <a:t>Order</a:t>
            </a:r>
          </a:p>
          <a:p>
            <a:pPr algn="ctr" defTabSz="820738"/>
            <a:r>
              <a:rPr lang="en-GB" sz="1300"/>
              <a:t>Processing</a:t>
            </a:r>
          </a:p>
          <a:p>
            <a:pPr algn="ctr" defTabSz="820738"/>
            <a:r>
              <a:rPr lang="en-GB" sz="1300"/>
              <a:t>(1.0)</a:t>
            </a:r>
          </a:p>
        </p:txBody>
      </p:sp>
      <p:sp>
        <p:nvSpPr>
          <p:cNvPr id="1630222" name="Oval 14"/>
          <p:cNvSpPr>
            <a:spLocks noChangeArrowheads="1"/>
          </p:cNvSpPr>
          <p:nvPr/>
        </p:nvSpPr>
        <p:spPr bwMode="auto">
          <a:xfrm>
            <a:off x="7343775" y="5202238"/>
            <a:ext cx="1108075" cy="6524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48" tIns="41024" rIns="82048" bIns="41024" anchor="ctr"/>
          <a:lstStyle/>
          <a:p>
            <a:pPr algn="ctr" defTabSz="820738"/>
            <a:r>
              <a:rPr lang="en-GB" sz="1300"/>
              <a:t>Marketing</a:t>
            </a:r>
          </a:p>
          <a:p>
            <a:pPr algn="ctr" defTabSz="820738"/>
            <a:r>
              <a:rPr lang="en-GB" sz="1300"/>
              <a:t>&amp; Sales</a:t>
            </a:r>
          </a:p>
        </p:txBody>
      </p:sp>
      <p:sp>
        <p:nvSpPr>
          <p:cNvPr id="1630223" name="Oval 15"/>
          <p:cNvSpPr>
            <a:spLocks noChangeArrowheads="1"/>
          </p:cNvSpPr>
          <p:nvPr/>
        </p:nvSpPr>
        <p:spPr bwMode="auto">
          <a:xfrm>
            <a:off x="3514725" y="3219450"/>
            <a:ext cx="1314450" cy="8064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48" tIns="41024" rIns="82048" bIns="41024" anchor="ctr"/>
          <a:lstStyle/>
          <a:p>
            <a:pPr algn="ctr" defTabSz="820738"/>
            <a:r>
              <a:rPr lang="en-GB" sz="1300"/>
              <a:t>Production</a:t>
            </a:r>
          </a:p>
          <a:p>
            <a:pPr algn="ctr" defTabSz="820738"/>
            <a:r>
              <a:rPr lang="en-GB" sz="1300"/>
              <a:t>Control</a:t>
            </a:r>
          </a:p>
          <a:p>
            <a:pPr algn="ctr" defTabSz="820738"/>
            <a:r>
              <a:rPr lang="en-GB" sz="1300"/>
              <a:t>(3.0)</a:t>
            </a:r>
          </a:p>
        </p:txBody>
      </p:sp>
      <p:sp>
        <p:nvSpPr>
          <p:cNvPr id="1630224" name="Oval 16"/>
          <p:cNvSpPr>
            <a:spLocks noChangeArrowheads="1"/>
          </p:cNvSpPr>
          <p:nvPr/>
        </p:nvSpPr>
        <p:spPr bwMode="auto">
          <a:xfrm>
            <a:off x="3514725" y="5505450"/>
            <a:ext cx="1314450" cy="8064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48" tIns="41024" rIns="82048" bIns="41024" anchor="ctr"/>
          <a:lstStyle/>
          <a:p>
            <a:pPr algn="ctr" defTabSz="820738"/>
            <a:r>
              <a:rPr lang="en-GB" sz="1300"/>
              <a:t>Maintenance</a:t>
            </a:r>
          </a:p>
          <a:p>
            <a:pPr algn="ctr" defTabSz="820738"/>
            <a:r>
              <a:rPr lang="en-GB" sz="1300"/>
              <a:t>Management</a:t>
            </a:r>
          </a:p>
          <a:p>
            <a:pPr algn="ctr" defTabSz="820738"/>
            <a:r>
              <a:rPr lang="en-GB" sz="1300"/>
              <a:t>(10.0)</a:t>
            </a:r>
          </a:p>
        </p:txBody>
      </p:sp>
      <p:sp>
        <p:nvSpPr>
          <p:cNvPr id="1630225" name="Line 17"/>
          <p:cNvSpPr>
            <a:spLocks noChangeShapeType="1"/>
          </p:cNvSpPr>
          <p:nvPr/>
        </p:nvSpPr>
        <p:spPr bwMode="auto">
          <a:xfrm>
            <a:off x="3803650" y="3959225"/>
            <a:ext cx="0" cy="161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630226" name="Line 18"/>
          <p:cNvSpPr>
            <a:spLocks noChangeShapeType="1"/>
          </p:cNvSpPr>
          <p:nvPr/>
        </p:nvSpPr>
        <p:spPr bwMode="auto">
          <a:xfrm flipV="1">
            <a:off x="4276725" y="4025900"/>
            <a:ext cx="0" cy="1479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630227" name="Line 19"/>
          <p:cNvSpPr>
            <a:spLocks noChangeShapeType="1"/>
          </p:cNvSpPr>
          <p:nvPr/>
        </p:nvSpPr>
        <p:spPr bwMode="auto">
          <a:xfrm flipH="1">
            <a:off x="2058988" y="3487738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630228" name="Line 20"/>
          <p:cNvSpPr>
            <a:spLocks noChangeShapeType="1"/>
          </p:cNvSpPr>
          <p:nvPr/>
        </p:nvSpPr>
        <p:spPr bwMode="auto">
          <a:xfrm>
            <a:off x="2058988" y="3754438"/>
            <a:ext cx="1524000" cy="3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630229" name="Line 21"/>
          <p:cNvSpPr>
            <a:spLocks noChangeShapeType="1"/>
          </p:cNvSpPr>
          <p:nvPr/>
        </p:nvSpPr>
        <p:spPr bwMode="auto">
          <a:xfrm flipH="1" flipV="1">
            <a:off x="2752725" y="2747963"/>
            <a:ext cx="969963" cy="606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630230" name="Line 22"/>
          <p:cNvSpPr>
            <a:spLocks noChangeShapeType="1"/>
          </p:cNvSpPr>
          <p:nvPr/>
        </p:nvSpPr>
        <p:spPr bwMode="auto">
          <a:xfrm>
            <a:off x="2613025" y="2816225"/>
            <a:ext cx="1039813" cy="6048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630231" name="Line 23"/>
          <p:cNvSpPr>
            <a:spLocks noChangeShapeType="1"/>
          </p:cNvSpPr>
          <p:nvPr/>
        </p:nvSpPr>
        <p:spPr bwMode="auto">
          <a:xfrm flipV="1">
            <a:off x="4483100" y="2076450"/>
            <a:ext cx="763588" cy="1209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630232" name="Line 24"/>
          <p:cNvSpPr>
            <a:spLocks noChangeShapeType="1"/>
          </p:cNvSpPr>
          <p:nvPr/>
        </p:nvSpPr>
        <p:spPr bwMode="auto">
          <a:xfrm flipH="1">
            <a:off x="4692650" y="2211388"/>
            <a:ext cx="7620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630233" name="Line 25"/>
          <p:cNvSpPr>
            <a:spLocks noChangeShapeType="1"/>
          </p:cNvSpPr>
          <p:nvPr/>
        </p:nvSpPr>
        <p:spPr bwMode="auto">
          <a:xfrm>
            <a:off x="4829175" y="3556000"/>
            <a:ext cx="2009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630234" name="Line 26"/>
          <p:cNvSpPr>
            <a:spLocks noChangeShapeType="1"/>
          </p:cNvSpPr>
          <p:nvPr/>
        </p:nvSpPr>
        <p:spPr bwMode="auto">
          <a:xfrm>
            <a:off x="4692650" y="3824288"/>
            <a:ext cx="1454150" cy="941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630235" name="Line 27"/>
          <p:cNvSpPr>
            <a:spLocks noChangeShapeType="1"/>
          </p:cNvSpPr>
          <p:nvPr/>
        </p:nvSpPr>
        <p:spPr bwMode="auto">
          <a:xfrm flipH="1" flipV="1">
            <a:off x="4552950" y="3959225"/>
            <a:ext cx="1455738" cy="941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630236" name="Line 28"/>
          <p:cNvSpPr>
            <a:spLocks noChangeShapeType="1"/>
          </p:cNvSpPr>
          <p:nvPr/>
        </p:nvSpPr>
        <p:spPr bwMode="auto">
          <a:xfrm flipH="1" flipV="1">
            <a:off x="4483100" y="3959225"/>
            <a:ext cx="1538288" cy="1717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630237" name="Line 29"/>
          <p:cNvSpPr>
            <a:spLocks noChangeShapeType="1"/>
          </p:cNvSpPr>
          <p:nvPr/>
        </p:nvSpPr>
        <p:spPr bwMode="auto">
          <a:xfrm flipV="1">
            <a:off x="6999288" y="4025900"/>
            <a:ext cx="347662" cy="673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630238" name="Freeform 30"/>
          <p:cNvSpPr>
            <a:spLocks/>
          </p:cNvSpPr>
          <p:nvPr/>
        </p:nvSpPr>
        <p:spPr bwMode="auto">
          <a:xfrm>
            <a:off x="2820988" y="2222500"/>
            <a:ext cx="4502150" cy="996950"/>
          </a:xfrm>
          <a:custGeom>
            <a:avLst/>
            <a:gdLst/>
            <a:ahLst/>
            <a:cxnLst>
              <a:cxn ang="0">
                <a:pos x="0" y="40"/>
              </a:cxn>
              <a:cxn ang="0">
                <a:pos x="2280" y="112"/>
              </a:cxn>
              <a:cxn ang="0">
                <a:pos x="3120" y="712"/>
              </a:cxn>
            </a:cxnLst>
            <a:rect l="0" t="0" r="r" b="b"/>
            <a:pathLst>
              <a:path w="3120" h="712">
                <a:moveTo>
                  <a:pt x="0" y="40"/>
                </a:moveTo>
                <a:cubicBezTo>
                  <a:pt x="380" y="52"/>
                  <a:pt x="1760" y="0"/>
                  <a:pt x="2280" y="112"/>
                </a:cubicBezTo>
                <a:cubicBezTo>
                  <a:pt x="2800" y="224"/>
                  <a:pt x="2945" y="587"/>
                  <a:pt x="3120" y="71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triangle" w="med" len="med"/>
            <a:tailEnd type="non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630239" name="Freeform 31"/>
          <p:cNvSpPr>
            <a:spLocks/>
          </p:cNvSpPr>
          <p:nvPr/>
        </p:nvSpPr>
        <p:spPr bwMode="auto">
          <a:xfrm>
            <a:off x="4622800" y="1739900"/>
            <a:ext cx="2401888" cy="29384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397" y="1339"/>
              </a:cxn>
              <a:cxn ang="0">
                <a:pos x="1602" y="2097"/>
              </a:cxn>
            </a:cxnLst>
            <a:rect l="0" t="0" r="r" b="b"/>
            <a:pathLst>
              <a:path w="1664" h="2097">
                <a:moveTo>
                  <a:pt x="0" y="0"/>
                </a:moveTo>
                <a:cubicBezTo>
                  <a:pt x="233" y="223"/>
                  <a:pt x="1130" y="989"/>
                  <a:pt x="1397" y="1339"/>
                </a:cubicBezTo>
                <a:cubicBezTo>
                  <a:pt x="1664" y="1689"/>
                  <a:pt x="1559" y="1939"/>
                  <a:pt x="1602" y="209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630240" name="Line 32"/>
          <p:cNvSpPr>
            <a:spLocks noChangeShapeType="1"/>
          </p:cNvSpPr>
          <p:nvPr/>
        </p:nvSpPr>
        <p:spPr bwMode="auto">
          <a:xfrm flipV="1">
            <a:off x="6524625" y="5438775"/>
            <a:ext cx="0" cy="238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630241" name="Line 33"/>
          <p:cNvSpPr>
            <a:spLocks noChangeShapeType="1"/>
          </p:cNvSpPr>
          <p:nvPr/>
        </p:nvSpPr>
        <p:spPr bwMode="auto">
          <a:xfrm>
            <a:off x="1435100" y="4025900"/>
            <a:ext cx="347663" cy="6731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630242" name="Line 34"/>
          <p:cNvSpPr>
            <a:spLocks noChangeShapeType="1"/>
          </p:cNvSpPr>
          <p:nvPr/>
        </p:nvSpPr>
        <p:spPr bwMode="auto">
          <a:xfrm flipH="1" flipV="1">
            <a:off x="2682875" y="5303838"/>
            <a:ext cx="831850" cy="53816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630243" name="Line 35"/>
          <p:cNvSpPr>
            <a:spLocks noChangeShapeType="1"/>
          </p:cNvSpPr>
          <p:nvPr/>
        </p:nvSpPr>
        <p:spPr bwMode="auto">
          <a:xfrm flipV="1">
            <a:off x="2682875" y="1673225"/>
            <a:ext cx="900113" cy="5381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630244" name="Line 36"/>
          <p:cNvSpPr>
            <a:spLocks noChangeShapeType="1"/>
          </p:cNvSpPr>
          <p:nvPr/>
        </p:nvSpPr>
        <p:spPr bwMode="auto">
          <a:xfrm flipH="1">
            <a:off x="2474913" y="1471613"/>
            <a:ext cx="1039812" cy="60483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630245" name="Line 37"/>
          <p:cNvSpPr>
            <a:spLocks noChangeShapeType="1"/>
          </p:cNvSpPr>
          <p:nvPr/>
        </p:nvSpPr>
        <p:spPr bwMode="auto">
          <a:xfrm>
            <a:off x="4829175" y="1471613"/>
            <a:ext cx="417513" cy="1333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630246" name="Line 38"/>
          <p:cNvSpPr>
            <a:spLocks noChangeShapeType="1"/>
          </p:cNvSpPr>
          <p:nvPr/>
        </p:nvSpPr>
        <p:spPr bwMode="auto">
          <a:xfrm flipH="1" flipV="1">
            <a:off x="4760913" y="1673225"/>
            <a:ext cx="346075" cy="1333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630247" name="Line 39"/>
          <p:cNvSpPr>
            <a:spLocks noChangeShapeType="1"/>
          </p:cNvSpPr>
          <p:nvPr/>
        </p:nvSpPr>
        <p:spPr bwMode="auto">
          <a:xfrm>
            <a:off x="6424613" y="1739900"/>
            <a:ext cx="5524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630248" name="Line 40"/>
          <p:cNvSpPr>
            <a:spLocks noChangeShapeType="1"/>
          </p:cNvSpPr>
          <p:nvPr/>
        </p:nvSpPr>
        <p:spPr bwMode="auto">
          <a:xfrm flipH="1">
            <a:off x="6424613" y="1941513"/>
            <a:ext cx="48418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630249" name="Line 41"/>
          <p:cNvSpPr>
            <a:spLocks noChangeShapeType="1"/>
          </p:cNvSpPr>
          <p:nvPr/>
        </p:nvSpPr>
        <p:spPr bwMode="auto">
          <a:xfrm flipV="1">
            <a:off x="7462838" y="2278063"/>
            <a:ext cx="0" cy="9413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630250" name="Line 42"/>
          <p:cNvSpPr>
            <a:spLocks noChangeShapeType="1"/>
          </p:cNvSpPr>
          <p:nvPr/>
        </p:nvSpPr>
        <p:spPr bwMode="auto">
          <a:xfrm>
            <a:off x="7669213" y="2278063"/>
            <a:ext cx="0" cy="9413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630251" name="Freeform 43"/>
          <p:cNvSpPr>
            <a:spLocks/>
          </p:cNvSpPr>
          <p:nvPr/>
        </p:nvSpPr>
        <p:spPr bwMode="auto">
          <a:xfrm>
            <a:off x="2873375" y="2368550"/>
            <a:ext cx="4243388" cy="917575"/>
          </a:xfrm>
          <a:custGeom>
            <a:avLst/>
            <a:gdLst/>
            <a:ahLst/>
            <a:cxnLst>
              <a:cxn ang="0">
                <a:pos x="0" y="37"/>
              </a:cxn>
              <a:cxn ang="0">
                <a:pos x="2310" y="103"/>
              </a:cxn>
              <a:cxn ang="0">
                <a:pos x="2940" y="655"/>
              </a:cxn>
            </a:cxnLst>
            <a:rect l="0" t="0" r="r" b="b"/>
            <a:pathLst>
              <a:path w="2940" h="655">
                <a:moveTo>
                  <a:pt x="0" y="37"/>
                </a:moveTo>
                <a:cubicBezTo>
                  <a:pt x="385" y="48"/>
                  <a:pt x="1820" y="0"/>
                  <a:pt x="2310" y="103"/>
                </a:cubicBezTo>
                <a:cubicBezTo>
                  <a:pt x="2800" y="206"/>
                  <a:pt x="2809" y="540"/>
                  <a:pt x="2940" y="655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630252" name="Line 44"/>
          <p:cNvSpPr>
            <a:spLocks noChangeShapeType="1"/>
          </p:cNvSpPr>
          <p:nvPr/>
        </p:nvSpPr>
        <p:spPr bwMode="auto">
          <a:xfrm rot="121899" flipH="1" flipV="1">
            <a:off x="7219950" y="5203825"/>
            <a:ext cx="190500" cy="117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630253" name="Line 45"/>
          <p:cNvSpPr>
            <a:spLocks noChangeShapeType="1"/>
          </p:cNvSpPr>
          <p:nvPr/>
        </p:nvSpPr>
        <p:spPr bwMode="auto">
          <a:xfrm flipV="1">
            <a:off x="1435100" y="2747963"/>
            <a:ext cx="277813" cy="4714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630254" name="Freeform 46"/>
          <p:cNvSpPr>
            <a:spLocks/>
          </p:cNvSpPr>
          <p:nvPr/>
        </p:nvSpPr>
        <p:spPr bwMode="auto">
          <a:xfrm>
            <a:off x="908050" y="930275"/>
            <a:ext cx="4651375" cy="2417763"/>
          </a:xfrm>
          <a:custGeom>
            <a:avLst/>
            <a:gdLst/>
            <a:ahLst/>
            <a:cxnLst>
              <a:cxn ang="0">
                <a:pos x="15" y="1726"/>
              </a:cxn>
              <a:cxn ang="0">
                <a:pos x="267" y="739"/>
              </a:cxn>
              <a:cxn ang="0">
                <a:pos x="1619" y="112"/>
              </a:cxn>
              <a:cxn ang="0">
                <a:pos x="2694" y="67"/>
              </a:cxn>
              <a:cxn ang="0">
                <a:pos x="3223" y="399"/>
              </a:cxn>
            </a:cxnLst>
            <a:rect l="0" t="0" r="r" b="b"/>
            <a:pathLst>
              <a:path w="3223" h="1726">
                <a:moveTo>
                  <a:pt x="15" y="1726"/>
                </a:moveTo>
                <a:cubicBezTo>
                  <a:pt x="57" y="1562"/>
                  <a:pt x="0" y="1008"/>
                  <a:pt x="267" y="739"/>
                </a:cubicBezTo>
                <a:cubicBezTo>
                  <a:pt x="534" y="470"/>
                  <a:pt x="1215" y="224"/>
                  <a:pt x="1619" y="112"/>
                </a:cubicBezTo>
                <a:cubicBezTo>
                  <a:pt x="2023" y="0"/>
                  <a:pt x="2427" y="19"/>
                  <a:pt x="2694" y="67"/>
                </a:cubicBezTo>
                <a:cubicBezTo>
                  <a:pt x="2961" y="115"/>
                  <a:pt x="3113" y="330"/>
                  <a:pt x="3223" y="399"/>
                </a:cubicBez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630255" name="Line 47"/>
          <p:cNvSpPr>
            <a:spLocks noChangeShapeType="1"/>
          </p:cNvSpPr>
          <p:nvPr/>
        </p:nvSpPr>
        <p:spPr bwMode="auto">
          <a:xfrm>
            <a:off x="4383088" y="4073525"/>
            <a:ext cx="1511300" cy="1662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630256" name="Text Box 48"/>
          <p:cNvSpPr txBox="1">
            <a:spLocks noChangeArrowheads="1"/>
          </p:cNvSpPr>
          <p:nvPr/>
        </p:nvSpPr>
        <p:spPr bwMode="auto">
          <a:xfrm>
            <a:off x="2700338" y="2781300"/>
            <a:ext cx="3940175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GB"/>
              <a:t>Execution Responsibillity Domain</a:t>
            </a:r>
          </a:p>
        </p:txBody>
      </p:sp>
      <p:sp>
        <p:nvSpPr>
          <p:cNvPr id="1630257" name="Text Box 49"/>
          <p:cNvSpPr txBox="1">
            <a:spLocks noChangeArrowheads="1"/>
          </p:cNvSpPr>
          <p:nvPr/>
        </p:nvSpPr>
        <p:spPr bwMode="auto">
          <a:xfrm>
            <a:off x="395288" y="1414463"/>
            <a:ext cx="1820862" cy="1006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GB"/>
              <a:t>Business </a:t>
            </a:r>
          </a:p>
          <a:p>
            <a:r>
              <a:rPr lang="en-GB"/>
              <a:t>Responsibility </a:t>
            </a:r>
          </a:p>
          <a:p>
            <a:r>
              <a:rPr lang="en-GB"/>
              <a:t>Domain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2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(1) Decisional focus : Hierarchy according to ISA95 </a:t>
            </a:r>
          </a:p>
        </p:txBody>
      </p:sp>
      <p:sp>
        <p:nvSpPr>
          <p:cNvPr id="1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1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092AF58-D540-4D9E-B990-B8295893FFEF}" type="slidenum">
              <a:rPr lang="en-GB"/>
              <a:pPr/>
              <a:t>11</a:t>
            </a:fld>
            <a:endParaRPr lang="en-GB"/>
          </a:p>
        </p:txBody>
      </p:sp>
      <p:sp>
        <p:nvSpPr>
          <p:cNvPr id="1632259" name="Line 3"/>
          <p:cNvSpPr>
            <a:spLocks noChangeShapeType="1"/>
          </p:cNvSpPr>
          <p:nvPr/>
        </p:nvSpPr>
        <p:spPr bwMode="auto">
          <a:xfrm flipH="1" flipV="1">
            <a:off x="3817938" y="3201988"/>
            <a:ext cx="1587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cxnSp>
        <p:nvCxnSpPr>
          <p:cNvPr id="1632260" name="AutoShape 4"/>
          <p:cNvCxnSpPr>
            <a:cxnSpLocks noChangeShapeType="1"/>
            <a:endCxn id="1632267" idx="0"/>
          </p:cNvCxnSpPr>
          <p:nvPr/>
        </p:nvCxnSpPr>
        <p:spPr bwMode="auto">
          <a:xfrm>
            <a:off x="3817938" y="3430588"/>
            <a:ext cx="0" cy="269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oval" w="lg" len="lg"/>
          </a:ln>
          <a:effectLst/>
        </p:spPr>
      </p:cxnSp>
      <p:cxnSp>
        <p:nvCxnSpPr>
          <p:cNvPr id="1632261" name="AutoShape 5"/>
          <p:cNvCxnSpPr>
            <a:cxnSpLocks noChangeShapeType="1"/>
            <a:stCxn id="1632264" idx="2"/>
            <a:endCxn id="1632265" idx="0"/>
          </p:cNvCxnSpPr>
          <p:nvPr/>
        </p:nvCxnSpPr>
        <p:spPr bwMode="auto">
          <a:xfrm>
            <a:off x="3786188" y="1866900"/>
            <a:ext cx="0" cy="2714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oval" w="lg" len="lg"/>
          </a:ln>
          <a:effectLst/>
        </p:spPr>
      </p:cxnSp>
      <p:cxnSp>
        <p:nvCxnSpPr>
          <p:cNvPr id="1632262" name="AutoShape 6"/>
          <p:cNvCxnSpPr>
            <a:cxnSpLocks noChangeShapeType="1"/>
            <a:stCxn id="1632265" idx="2"/>
            <a:endCxn id="1632266" idx="0"/>
          </p:cNvCxnSpPr>
          <p:nvPr/>
        </p:nvCxnSpPr>
        <p:spPr bwMode="auto">
          <a:xfrm>
            <a:off x="3786188" y="2555875"/>
            <a:ext cx="0" cy="273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oval" w="lg" len="lg"/>
          </a:ln>
          <a:effectLst/>
        </p:spPr>
      </p:cxnSp>
      <p:cxnSp>
        <p:nvCxnSpPr>
          <p:cNvPr id="1632263" name="AutoShape 7"/>
          <p:cNvCxnSpPr>
            <a:cxnSpLocks noChangeShapeType="1"/>
            <a:stCxn id="1632267" idx="2"/>
            <a:endCxn id="1632268" idx="0"/>
          </p:cNvCxnSpPr>
          <p:nvPr/>
        </p:nvCxnSpPr>
        <p:spPr bwMode="auto">
          <a:xfrm>
            <a:off x="3817938" y="4119563"/>
            <a:ext cx="0" cy="2349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oval" w="lg" len="lg"/>
          </a:ln>
          <a:effectLst/>
        </p:spPr>
      </p:cxnSp>
      <p:sp>
        <p:nvSpPr>
          <p:cNvPr id="1632264" name="Rectangle 8"/>
          <p:cNvSpPr>
            <a:spLocks noChangeArrowheads="1"/>
          </p:cNvSpPr>
          <p:nvPr/>
        </p:nvSpPr>
        <p:spPr bwMode="auto">
          <a:xfrm>
            <a:off x="3175000" y="1449388"/>
            <a:ext cx="1222375" cy="41751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wrap="none" lIns="73639" tIns="36819" rIns="73639" bIns="36819" anchor="ctr"/>
          <a:lstStyle/>
          <a:p>
            <a:pPr algn="ctr" defTabSz="736600"/>
            <a:r>
              <a:rPr lang="en-US" sz="1300"/>
              <a:t>ENTERPRISE</a:t>
            </a:r>
          </a:p>
        </p:txBody>
      </p:sp>
      <p:sp>
        <p:nvSpPr>
          <p:cNvPr id="1632265" name="Rectangle 9"/>
          <p:cNvSpPr>
            <a:spLocks noChangeArrowheads="1"/>
          </p:cNvSpPr>
          <p:nvPr/>
        </p:nvSpPr>
        <p:spPr bwMode="auto">
          <a:xfrm>
            <a:off x="3175000" y="2138363"/>
            <a:ext cx="1222375" cy="41751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wrap="none" lIns="73639" tIns="36819" rIns="73639" bIns="36819" anchor="ctr"/>
          <a:lstStyle/>
          <a:p>
            <a:pPr algn="ctr" defTabSz="736600"/>
            <a:r>
              <a:rPr lang="en-US" sz="1300"/>
              <a:t>SITE</a:t>
            </a:r>
          </a:p>
        </p:txBody>
      </p:sp>
      <p:sp>
        <p:nvSpPr>
          <p:cNvPr id="1632266" name="Rectangle 10"/>
          <p:cNvSpPr>
            <a:spLocks noChangeArrowheads="1"/>
          </p:cNvSpPr>
          <p:nvPr/>
        </p:nvSpPr>
        <p:spPr bwMode="auto">
          <a:xfrm>
            <a:off x="3175000" y="2828925"/>
            <a:ext cx="1222375" cy="4175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wrap="none" lIns="73639" tIns="36819" rIns="73639" bIns="36819" anchor="ctr"/>
          <a:lstStyle/>
          <a:p>
            <a:pPr algn="ctr" defTabSz="736600"/>
            <a:r>
              <a:rPr lang="en-US" sz="1300"/>
              <a:t>AREA</a:t>
            </a:r>
          </a:p>
        </p:txBody>
      </p:sp>
      <p:sp>
        <p:nvSpPr>
          <p:cNvPr id="1632267" name="Rectangle 11"/>
          <p:cNvSpPr>
            <a:spLocks noChangeArrowheads="1"/>
          </p:cNvSpPr>
          <p:nvPr/>
        </p:nvSpPr>
        <p:spPr bwMode="auto">
          <a:xfrm>
            <a:off x="3208338" y="3700463"/>
            <a:ext cx="1219200" cy="4191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wrap="none" lIns="73639" tIns="36819" rIns="73639" bIns="36819" anchor="ctr"/>
          <a:lstStyle/>
          <a:p>
            <a:pPr algn="ctr" defTabSz="736600"/>
            <a:r>
              <a:rPr lang="en-US" sz="1300"/>
              <a:t>Work Center</a:t>
            </a:r>
          </a:p>
        </p:txBody>
      </p:sp>
      <p:sp>
        <p:nvSpPr>
          <p:cNvPr id="1632268" name="Rectangle 12"/>
          <p:cNvSpPr>
            <a:spLocks noChangeArrowheads="1"/>
          </p:cNvSpPr>
          <p:nvPr/>
        </p:nvSpPr>
        <p:spPr bwMode="auto">
          <a:xfrm>
            <a:off x="3208338" y="4354513"/>
            <a:ext cx="1219200" cy="41751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wrap="none" lIns="73639" tIns="36819" rIns="73639" bIns="36819" anchor="ctr"/>
          <a:lstStyle/>
          <a:p>
            <a:pPr algn="ctr" defTabSz="736600"/>
            <a:r>
              <a:rPr lang="en-US" sz="1300"/>
              <a:t>Work Unit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4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(2) Operational responsibility focus : Domains according to ISA95</a:t>
            </a:r>
          </a:p>
        </p:txBody>
      </p:sp>
      <p:sp>
        <p:nvSpPr>
          <p:cNvPr id="55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56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D1B05DC-0CBA-4A40-9EB9-C7920430C7C1}" type="slidenum">
              <a:rPr lang="en-GB"/>
              <a:pPr/>
              <a:t>12</a:t>
            </a:fld>
            <a:endParaRPr lang="en-GB"/>
          </a:p>
        </p:txBody>
      </p:sp>
      <p:sp>
        <p:nvSpPr>
          <p:cNvPr id="1634307" name="Text Box 3"/>
          <p:cNvSpPr txBox="1">
            <a:spLocks noChangeArrowheads="1"/>
          </p:cNvSpPr>
          <p:nvPr/>
        </p:nvSpPr>
        <p:spPr bwMode="auto">
          <a:xfrm>
            <a:off x="415925" y="5867400"/>
            <a:ext cx="294322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29" tIns="45714" rIns="91429" bIns="45714">
            <a:spAutoFit/>
          </a:bodyPr>
          <a:lstStyle/>
          <a:p>
            <a:pPr defTabSz="820738"/>
            <a:r>
              <a:rPr lang="en-US" sz="1300"/>
              <a:t>Source: ANSI/ISA 95</a:t>
            </a:r>
          </a:p>
          <a:p>
            <a:pPr defTabSz="820738"/>
            <a:r>
              <a:rPr lang="en-US" sz="1300"/>
              <a:t>Enterprise/Control System Integration</a:t>
            </a:r>
          </a:p>
        </p:txBody>
      </p:sp>
      <p:grpSp>
        <p:nvGrpSpPr>
          <p:cNvPr id="1634308" name="Group 4"/>
          <p:cNvGrpSpPr>
            <a:grpSpLocks/>
          </p:cNvGrpSpPr>
          <p:nvPr/>
        </p:nvGrpSpPr>
        <p:grpSpPr bwMode="auto">
          <a:xfrm>
            <a:off x="742950" y="930275"/>
            <a:ext cx="7708900" cy="5457825"/>
            <a:chOff x="275" y="184"/>
            <a:chExt cx="5341" cy="3896"/>
          </a:xfrm>
        </p:grpSpPr>
        <p:sp>
          <p:nvSpPr>
            <p:cNvPr id="1634309" name="Freeform 5"/>
            <p:cNvSpPr>
              <a:spLocks/>
            </p:cNvSpPr>
            <p:nvPr/>
          </p:nvSpPr>
          <p:spPr bwMode="auto">
            <a:xfrm>
              <a:off x="825" y="1050"/>
              <a:ext cx="4125" cy="2911"/>
            </a:xfrm>
            <a:custGeom>
              <a:avLst/>
              <a:gdLst/>
              <a:ahLst/>
              <a:cxnLst>
                <a:cxn ang="0">
                  <a:pos x="1117" y="41"/>
                </a:cxn>
                <a:cxn ang="0">
                  <a:pos x="528" y="256"/>
                </a:cxn>
                <a:cxn ang="0">
                  <a:pos x="59" y="1118"/>
                </a:cxn>
                <a:cxn ang="0">
                  <a:pos x="877" y="1823"/>
                </a:cxn>
                <a:cxn ang="0">
                  <a:pos x="1724" y="2793"/>
                </a:cxn>
                <a:cxn ang="0">
                  <a:pos x="2876" y="2533"/>
                </a:cxn>
                <a:cxn ang="0">
                  <a:pos x="3749" y="2302"/>
                </a:cxn>
                <a:cxn ang="0">
                  <a:pos x="4024" y="1157"/>
                </a:cxn>
                <a:cxn ang="0">
                  <a:pos x="3144" y="316"/>
                </a:cxn>
                <a:cxn ang="0">
                  <a:pos x="2474" y="47"/>
                </a:cxn>
                <a:cxn ang="0">
                  <a:pos x="1135" y="31"/>
                </a:cxn>
              </a:cxnLst>
              <a:rect l="0" t="0" r="r" b="b"/>
              <a:pathLst>
                <a:path w="4125" h="2911">
                  <a:moveTo>
                    <a:pt x="1117" y="41"/>
                  </a:moveTo>
                  <a:cubicBezTo>
                    <a:pt x="1019" y="75"/>
                    <a:pt x="705" y="77"/>
                    <a:pt x="528" y="256"/>
                  </a:cubicBezTo>
                  <a:cubicBezTo>
                    <a:pt x="351" y="435"/>
                    <a:pt x="0" y="856"/>
                    <a:pt x="59" y="1118"/>
                  </a:cubicBezTo>
                  <a:cubicBezTo>
                    <a:pt x="117" y="1379"/>
                    <a:pt x="600" y="1544"/>
                    <a:pt x="877" y="1823"/>
                  </a:cubicBezTo>
                  <a:cubicBezTo>
                    <a:pt x="1154" y="2102"/>
                    <a:pt x="1391" y="2675"/>
                    <a:pt x="1724" y="2793"/>
                  </a:cubicBezTo>
                  <a:cubicBezTo>
                    <a:pt x="2057" y="2911"/>
                    <a:pt x="2538" y="2615"/>
                    <a:pt x="2876" y="2533"/>
                  </a:cubicBezTo>
                  <a:cubicBezTo>
                    <a:pt x="3214" y="2451"/>
                    <a:pt x="3558" y="2531"/>
                    <a:pt x="3749" y="2302"/>
                  </a:cubicBezTo>
                  <a:cubicBezTo>
                    <a:pt x="3940" y="2073"/>
                    <a:pt x="4125" y="1488"/>
                    <a:pt x="4024" y="1157"/>
                  </a:cubicBezTo>
                  <a:cubicBezTo>
                    <a:pt x="3923" y="826"/>
                    <a:pt x="3402" y="501"/>
                    <a:pt x="3144" y="316"/>
                  </a:cubicBezTo>
                  <a:cubicBezTo>
                    <a:pt x="2886" y="131"/>
                    <a:pt x="2809" y="94"/>
                    <a:pt x="2474" y="47"/>
                  </a:cubicBezTo>
                  <a:cubicBezTo>
                    <a:pt x="2139" y="0"/>
                    <a:pt x="1414" y="34"/>
                    <a:pt x="1135" y="31"/>
                  </a:cubicBezTo>
                </a:path>
              </a:pathLst>
            </a:custGeom>
            <a:solidFill>
              <a:srgbClr val="FFFFCC"/>
            </a:solidFill>
            <a:ln w="57150" cap="flat" cmpd="sng">
              <a:solidFill>
                <a:srgbClr val="969696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34310" name="Oval 6"/>
            <p:cNvSpPr>
              <a:spLocks noChangeArrowheads="1"/>
            </p:cNvSpPr>
            <p:nvPr/>
          </p:nvSpPr>
          <p:spPr bwMode="auto">
            <a:xfrm>
              <a:off x="873" y="2212"/>
              <a:ext cx="672" cy="432"/>
            </a:xfrm>
            <a:prstGeom prst="ellipse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lIns="82048" tIns="0" rIns="82048" bIns="0" anchor="ctr"/>
            <a:lstStyle/>
            <a:p>
              <a:pPr algn="ctr" defTabSz="820738" eaLnBrk="1" hangingPunct="1"/>
              <a:r>
                <a:rPr lang="en-US" sz="800">
                  <a:latin typeface="Arial Black" pitchFamily="34" charset="0"/>
                </a:rPr>
                <a:t>INVENTORY</a:t>
              </a:r>
            </a:p>
            <a:p>
              <a:pPr algn="ctr" defTabSz="820738" eaLnBrk="1" hangingPunct="1"/>
              <a:r>
                <a:rPr lang="en-US" sz="800">
                  <a:latin typeface="Arial Black" pitchFamily="34" charset="0"/>
                </a:rPr>
                <a:t>OPERATIONS</a:t>
              </a:r>
            </a:p>
            <a:p>
              <a:pPr algn="ctr" defTabSz="820738" eaLnBrk="1" hangingPunct="1"/>
              <a:r>
                <a:rPr lang="en-US" sz="800">
                  <a:latin typeface="Arial Black" pitchFamily="34" charset="0"/>
                </a:rPr>
                <a:t>MANAGEMENT</a:t>
              </a:r>
            </a:p>
          </p:txBody>
        </p:sp>
        <p:sp>
          <p:nvSpPr>
            <p:cNvPr id="1634311" name="Oval 7"/>
            <p:cNvSpPr>
              <a:spLocks noChangeArrowheads="1"/>
            </p:cNvSpPr>
            <p:nvPr/>
          </p:nvSpPr>
          <p:spPr bwMode="auto">
            <a:xfrm>
              <a:off x="3977" y="1780"/>
              <a:ext cx="768" cy="480"/>
            </a:xfrm>
            <a:prstGeom prst="ellipse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lIns="82048" tIns="0" rIns="82048" bIns="0" anchor="ctr"/>
            <a:lstStyle/>
            <a:p>
              <a:pPr algn="ctr" defTabSz="820738" eaLnBrk="1" hangingPunct="1"/>
              <a:r>
                <a:rPr lang="en-US" sz="800">
                  <a:latin typeface="Arial Black" pitchFamily="34" charset="0"/>
                </a:rPr>
                <a:t>INVENTORY</a:t>
              </a:r>
            </a:p>
            <a:p>
              <a:pPr algn="ctr" defTabSz="820738" eaLnBrk="1" hangingPunct="1"/>
              <a:r>
                <a:rPr lang="en-US" sz="800">
                  <a:latin typeface="Arial Black" pitchFamily="34" charset="0"/>
                </a:rPr>
                <a:t>OPERATIONS</a:t>
              </a:r>
            </a:p>
            <a:p>
              <a:pPr algn="ctr" defTabSz="820738" eaLnBrk="1" hangingPunct="1"/>
              <a:r>
                <a:rPr lang="en-US" sz="800">
                  <a:latin typeface="Arial Black" pitchFamily="34" charset="0"/>
                </a:rPr>
                <a:t>MANAGEMENT</a:t>
              </a:r>
              <a:endParaRPr lang="en-US" sz="700">
                <a:latin typeface="Arial Black" pitchFamily="34" charset="0"/>
              </a:endParaRPr>
            </a:p>
          </p:txBody>
        </p:sp>
        <p:sp>
          <p:nvSpPr>
            <p:cNvPr id="1634312" name="Oval 8"/>
            <p:cNvSpPr>
              <a:spLocks noChangeArrowheads="1"/>
            </p:cNvSpPr>
            <p:nvPr/>
          </p:nvSpPr>
          <p:spPr bwMode="auto">
            <a:xfrm>
              <a:off x="1977" y="2788"/>
              <a:ext cx="1342" cy="1184"/>
            </a:xfrm>
            <a:prstGeom prst="ellipse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lIns="82048" tIns="41024" rIns="82048" bIns="0"/>
            <a:lstStyle/>
            <a:p>
              <a:pPr algn="ctr" defTabSz="820738" eaLnBrk="1" hangingPunct="1"/>
              <a:r>
                <a:rPr lang="en-US" sz="1400">
                  <a:latin typeface="Arial Black" pitchFamily="34" charset="0"/>
                </a:rPr>
                <a:t>MAINTENANCE</a:t>
              </a:r>
            </a:p>
            <a:p>
              <a:pPr algn="ctr" defTabSz="820738" eaLnBrk="1" hangingPunct="1"/>
              <a:r>
                <a:rPr lang="en-US" sz="1400">
                  <a:latin typeface="Arial Black" pitchFamily="34" charset="0"/>
                </a:rPr>
                <a:t>OPERATIONS</a:t>
              </a:r>
            </a:p>
            <a:p>
              <a:pPr algn="ctr" defTabSz="820738" eaLnBrk="1" hangingPunct="1"/>
              <a:r>
                <a:rPr lang="en-US" sz="1400">
                  <a:latin typeface="Arial Black" pitchFamily="34" charset="0"/>
                </a:rPr>
                <a:t>MANAGEMENT</a:t>
              </a:r>
            </a:p>
            <a:p>
              <a:pPr algn="ctr" defTabSz="820738" eaLnBrk="1" hangingPunct="1"/>
              <a:endParaRPr lang="en-US" sz="1400">
                <a:latin typeface="Arial Black" pitchFamily="34" charset="0"/>
              </a:endParaRPr>
            </a:p>
          </p:txBody>
        </p:sp>
        <p:sp>
          <p:nvSpPr>
            <p:cNvPr id="1634313" name="Oval 9"/>
            <p:cNvSpPr>
              <a:spLocks noChangeArrowheads="1"/>
            </p:cNvSpPr>
            <p:nvPr/>
          </p:nvSpPr>
          <p:spPr bwMode="auto">
            <a:xfrm>
              <a:off x="969" y="1108"/>
              <a:ext cx="2976" cy="1296"/>
            </a:xfrm>
            <a:prstGeom prst="ellipse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lIns="82048" tIns="0" rIns="82048" bIns="451267" anchor="ctr"/>
            <a:lstStyle/>
            <a:p>
              <a:pPr algn="ctr" defTabSz="820738" eaLnBrk="1" hangingPunct="1"/>
              <a:r>
                <a:rPr lang="en-US" sz="2200">
                  <a:latin typeface="Arial Black" pitchFamily="34" charset="0"/>
                </a:rPr>
                <a:t>PRODUCTION</a:t>
              </a:r>
            </a:p>
            <a:p>
              <a:pPr algn="ctr" defTabSz="820738" eaLnBrk="1" hangingPunct="1"/>
              <a:r>
                <a:rPr lang="en-US" sz="2200">
                  <a:latin typeface="Arial Black" pitchFamily="34" charset="0"/>
                </a:rPr>
                <a:t>OPERATIONS</a:t>
              </a:r>
            </a:p>
            <a:p>
              <a:pPr algn="ctr" defTabSz="820738" eaLnBrk="1" hangingPunct="1"/>
              <a:r>
                <a:rPr lang="en-US" sz="2200">
                  <a:latin typeface="Arial Black" pitchFamily="34" charset="0"/>
                </a:rPr>
                <a:t>MANAGEMENT</a:t>
              </a:r>
            </a:p>
            <a:p>
              <a:pPr algn="ctr" defTabSz="820738" eaLnBrk="1" hangingPunct="1"/>
              <a:endParaRPr lang="en-US" sz="2200">
                <a:latin typeface="Arial Black" pitchFamily="34" charset="0"/>
              </a:endParaRPr>
            </a:p>
          </p:txBody>
        </p:sp>
        <p:sp>
          <p:nvSpPr>
            <p:cNvPr id="1634314" name="Oval 10"/>
            <p:cNvSpPr>
              <a:spLocks noChangeArrowheads="1"/>
            </p:cNvSpPr>
            <p:nvPr/>
          </p:nvSpPr>
          <p:spPr bwMode="auto">
            <a:xfrm>
              <a:off x="3369" y="2308"/>
              <a:ext cx="1464" cy="1148"/>
            </a:xfrm>
            <a:prstGeom prst="ellipse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lIns="82048" tIns="0" rIns="82048" bIns="1107657"/>
            <a:lstStyle/>
            <a:p>
              <a:pPr algn="ctr" defTabSz="820738" eaLnBrk="1" hangingPunct="1"/>
              <a:r>
                <a:rPr lang="en-US" sz="1400">
                  <a:latin typeface="Arial Black" pitchFamily="34" charset="0"/>
                </a:rPr>
                <a:t>QUALITY</a:t>
              </a:r>
            </a:p>
            <a:p>
              <a:pPr algn="ctr" defTabSz="820738" eaLnBrk="1" hangingPunct="1"/>
              <a:r>
                <a:rPr lang="en-US" sz="1400">
                  <a:latin typeface="Arial Black" pitchFamily="34" charset="0"/>
                </a:rPr>
                <a:t>OPERATIONS</a:t>
              </a:r>
            </a:p>
            <a:p>
              <a:pPr algn="ctr" defTabSz="820738" eaLnBrk="1" hangingPunct="1"/>
              <a:r>
                <a:rPr lang="en-US" sz="1400">
                  <a:latin typeface="Arial Black" pitchFamily="34" charset="0"/>
                </a:rPr>
                <a:t>MANAGEMENT</a:t>
              </a:r>
            </a:p>
          </p:txBody>
        </p:sp>
        <p:sp>
          <p:nvSpPr>
            <p:cNvPr id="1634315" name="Oval 11"/>
            <p:cNvSpPr>
              <a:spLocks noChangeArrowheads="1"/>
            </p:cNvSpPr>
            <p:nvPr/>
          </p:nvSpPr>
          <p:spPr bwMode="auto">
            <a:xfrm>
              <a:off x="851" y="2778"/>
              <a:ext cx="912" cy="57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048" tIns="41024" rIns="82048" bIns="41024" anchor="ctr"/>
            <a:lstStyle/>
            <a:p>
              <a:pPr algn="ctr" defTabSz="820738"/>
              <a:r>
                <a:rPr lang="en-US" sz="1300"/>
                <a:t>Procurement</a:t>
              </a:r>
            </a:p>
            <a:p>
              <a:pPr algn="ctr" defTabSz="820738"/>
              <a:r>
                <a:rPr lang="en-US" sz="1300"/>
                <a:t>(5.0)</a:t>
              </a:r>
            </a:p>
          </p:txBody>
        </p:sp>
        <p:sp>
          <p:nvSpPr>
            <p:cNvPr id="1634316" name="Oval 12"/>
            <p:cNvSpPr>
              <a:spLocks noChangeArrowheads="1"/>
            </p:cNvSpPr>
            <p:nvPr/>
          </p:nvSpPr>
          <p:spPr bwMode="auto">
            <a:xfrm>
              <a:off x="851" y="1002"/>
              <a:ext cx="912" cy="57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048" tIns="41024" rIns="82048" bIns="41024" anchor="ctr"/>
            <a:lstStyle/>
            <a:p>
              <a:pPr algn="ctr" defTabSz="820738"/>
              <a:r>
                <a:rPr lang="en-US" sz="1300"/>
                <a:t>Production</a:t>
              </a:r>
            </a:p>
            <a:p>
              <a:pPr algn="ctr" defTabSz="820738"/>
              <a:r>
                <a:rPr lang="en-US" sz="1300"/>
                <a:t>Scheduling</a:t>
              </a:r>
            </a:p>
            <a:p>
              <a:pPr algn="ctr" defTabSz="820738"/>
              <a:r>
                <a:rPr lang="en-US" sz="1300"/>
                <a:t>(2.0)</a:t>
              </a:r>
            </a:p>
          </p:txBody>
        </p:sp>
        <p:sp>
          <p:nvSpPr>
            <p:cNvPr id="1634317" name="Oval 13"/>
            <p:cNvSpPr>
              <a:spLocks noChangeArrowheads="1"/>
            </p:cNvSpPr>
            <p:nvPr/>
          </p:nvSpPr>
          <p:spPr bwMode="auto">
            <a:xfrm>
              <a:off x="275" y="1818"/>
              <a:ext cx="912" cy="57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048" tIns="41024" rIns="82048" bIns="41024" anchor="ctr"/>
            <a:lstStyle/>
            <a:p>
              <a:pPr algn="ctr" defTabSz="820738"/>
              <a:r>
                <a:rPr lang="en-US" sz="1300"/>
                <a:t>Material and</a:t>
              </a:r>
            </a:p>
            <a:p>
              <a:pPr algn="ctr" defTabSz="820738"/>
              <a:r>
                <a:rPr lang="en-US" sz="1300"/>
                <a:t>Energy Control</a:t>
              </a:r>
            </a:p>
            <a:p>
              <a:pPr algn="ctr" defTabSz="820738"/>
              <a:r>
                <a:rPr lang="en-US" sz="1300"/>
                <a:t>(4.0)</a:t>
              </a:r>
            </a:p>
          </p:txBody>
        </p:sp>
        <p:sp>
          <p:nvSpPr>
            <p:cNvPr id="1634318" name="Oval 14"/>
            <p:cNvSpPr>
              <a:spLocks noChangeArrowheads="1"/>
            </p:cNvSpPr>
            <p:nvPr/>
          </p:nvSpPr>
          <p:spPr bwMode="auto">
            <a:xfrm>
              <a:off x="4499" y="1818"/>
              <a:ext cx="912" cy="57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048" tIns="41024" rIns="82048" bIns="41024" anchor="ctr"/>
            <a:lstStyle/>
            <a:p>
              <a:pPr algn="ctr" defTabSz="820738"/>
              <a:r>
                <a:rPr lang="en-US" sz="1300"/>
                <a:t>Product</a:t>
              </a:r>
            </a:p>
            <a:p>
              <a:pPr algn="ctr" defTabSz="820738"/>
              <a:r>
                <a:rPr lang="en-US" sz="1300"/>
                <a:t>Inventory Control</a:t>
              </a:r>
            </a:p>
            <a:p>
              <a:pPr algn="ctr" defTabSz="820738"/>
              <a:r>
                <a:rPr lang="en-US" sz="1300"/>
                <a:t>(7.0)</a:t>
              </a:r>
            </a:p>
          </p:txBody>
        </p:sp>
        <p:sp>
          <p:nvSpPr>
            <p:cNvPr id="1634319" name="Oval 15"/>
            <p:cNvSpPr>
              <a:spLocks noChangeArrowheads="1"/>
            </p:cNvSpPr>
            <p:nvPr/>
          </p:nvSpPr>
          <p:spPr bwMode="auto">
            <a:xfrm>
              <a:off x="3299" y="570"/>
              <a:ext cx="912" cy="57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048" tIns="41024" rIns="82048" bIns="41024" anchor="ctr"/>
            <a:lstStyle/>
            <a:p>
              <a:pPr algn="ctr" defTabSz="820738"/>
              <a:r>
                <a:rPr lang="en-US" sz="1300"/>
                <a:t>Product Cost</a:t>
              </a:r>
            </a:p>
            <a:p>
              <a:pPr algn="ctr" defTabSz="820738"/>
              <a:r>
                <a:rPr lang="en-US" sz="1300"/>
                <a:t>Accounting</a:t>
              </a:r>
            </a:p>
            <a:p>
              <a:pPr algn="ctr" defTabSz="820738"/>
              <a:r>
                <a:rPr lang="en-US" sz="1300"/>
                <a:t>(8.0)</a:t>
              </a:r>
            </a:p>
          </p:txBody>
        </p:sp>
        <p:sp>
          <p:nvSpPr>
            <p:cNvPr id="1634320" name="Oval 16"/>
            <p:cNvSpPr>
              <a:spLocks noChangeArrowheads="1"/>
            </p:cNvSpPr>
            <p:nvPr/>
          </p:nvSpPr>
          <p:spPr bwMode="auto">
            <a:xfrm>
              <a:off x="3874" y="2826"/>
              <a:ext cx="913" cy="57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048" tIns="41024" rIns="82048" bIns="41024" anchor="ctr"/>
            <a:lstStyle/>
            <a:p>
              <a:pPr algn="ctr" defTabSz="820738"/>
              <a:r>
                <a:rPr lang="en-US" sz="1300"/>
                <a:t>Quality</a:t>
              </a:r>
            </a:p>
            <a:p>
              <a:pPr algn="ctr" defTabSz="820738"/>
              <a:r>
                <a:rPr lang="en-US" sz="1300"/>
                <a:t>Assurance</a:t>
              </a:r>
            </a:p>
            <a:p>
              <a:pPr algn="ctr" defTabSz="820738"/>
              <a:r>
                <a:rPr lang="en-US" sz="1300"/>
                <a:t>(6.0)</a:t>
              </a:r>
            </a:p>
          </p:txBody>
        </p:sp>
        <p:sp>
          <p:nvSpPr>
            <p:cNvPr id="1634321" name="Oval 17"/>
            <p:cNvSpPr>
              <a:spLocks noChangeArrowheads="1"/>
            </p:cNvSpPr>
            <p:nvPr/>
          </p:nvSpPr>
          <p:spPr bwMode="auto">
            <a:xfrm>
              <a:off x="3626" y="3572"/>
              <a:ext cx="1004" cy="50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048" tIns="41024" rIns="82048" bIns="41024" anchor="ctr"/>
            <a:lstStyle/>
            <a:p>
              <a:pPr algn="ctr" defTabSz="820738"/>
              <a:r>
                <a:rPr lang="en-US" sz="1300"/>
                <a:t>Research</a:t>
              </a:r>
              <a:br>
                <a:rPr lang="en-US" sz="1300"/>
              </a:br>
              <a:r>
                <a:rPr lang="en-US" sz="1300"/>
                <a:t>Development</a:t>
              </a:r>
            </a:p>
            <a:p>
              <a:pPr algn="ctr" defTabSz="820738"/>
              <a:r>
                <a:rPr lang="en-US" sz="1300"/>
                <a:t>and Engineering</a:t>
              </a:r>
            </a:p>
          </p:txBody>
        </p:sp>
        <p:sp>
          <p:nvSpPr>
            <p:cNvPr id="1634322" name="Oval 18"/>
            <p:cNvSpPr>
              <a:spLocks noChangeArrowheads="1"/>
            </p:cNvSpPr>
            <p:nvPr/>
          </p:nvSpPr>
          <p:spPr bwMode="auto">
            <a:xfrm>
              <a:off x="4547" y="570"/>
              <a:ext cx="912" cy="57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048" tIns="41024" rIns="82048" bIns="41024" anchor="ctr"/>
            <a:lstStyle/>
            <a:p>
              <a:pPr algn="ctr" defTabSz="820738"/>
              <a:r>
                <a:rPr lang="en-US" sz="1300"/>
                <a:t>Product</a:t>
              </a:r>
            </a:p>
            <a:p>
              <a:pPr algn="ctr" defTabSz="820738"/>
              <a:r>
                <a:rPr lang="en-US" sz="1300"/>
                <a:t>Shipping Admin</a:t>
              </a:r>
            </a:p>
            <a:p>
              <a:pPr algn="ctr" defTabSz="820738"/>
              <a:r>
                <a:rPr lang="en-US" sz="1300"/>
                <a:t>(9.0)</a:t>
              </a:r>
            </a:p>
          </p:txBody>
        </p:sp>
        <p:sp>
          <p:nvSpPr>
            <p:cNvPr id="1634323" name="Oval 19"/>
            <p:cNvSpPr>
              <a:spLocks noChangeArrowheads="1"/>
            </p:cNvSpPr>
            <p:nvPr/>
          </p:nvSpPr>
          <p:spPr bwMode="auto">
            <a:xfrm>
              <a:off x="2195" y="282"/>
              <a:ext cx="911" cy="57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048" tIns="41024" rIns="82048" bIns="41024" anchor="ctr"/>
            <a:lstStyle/>
            <a:p>
              <a:pPr algn="ctr" defTabSz="820738"/>
              <a:r>
                <a:rPr lang="en-US" sz="1300"/>
                <a:t>Order</a:t>
              </a:r>
            </a:p>
            <a:p>
              <a:pPr algn="ctr" defTabSz="820738"/>
              <a:r>
                <a:rPr lang="en-US" sz="1300"/>
                <a:t>Processing</a:t>
              </a:r>
            </a:p>
            <a:p>
              <a:pPr algn="ctr" defTabSz="820738"/>
              <a:r>
                <a:rPr lang="en-US" sz="1300"/>
                <a:t>(1.0)</a:t>
              </a:r>
            </a:p>
          </p:txBody>
        </p:sp>
        <p:sp>
          <p:nvSpPr>
            <p:cNvPr id="1634324" name="Oval 20"/>
            <p:cNvSpPr>
              <a:spLocks noChangeArrowheads="1"/>
            </p:cNvSpPr>
            <p:nvPr/>
          </p:nvSpPr>
          <p:spPr bwMode="auto">
            <a:xfrm>
              <a:off x="4848" y="3233"/>
              <a:ext cx="768" cy="46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048" tIns="41024" rIns="82048" bIns="41024" anchor="ctr"/>
            <a:lstStyle/>
            <a:p>
              <a:pPr algn="ctr" defTabSz="820738"/>
              <a:r>
                <a:rPr lang="en-US" sz="1300"/>
                <a:t>Marketing</a:t>
              </a:r>
            </a:p>
            <a:p>
              <a:pPr algn="ctr" defTabSz="820738"/>
              <a:r>
                <a:rPr lang="en-US" sz="1300"/>
                <a:t>&amp; Sales</a:t>
              </a:r>
            </a:p>
          </p:txBody>
        </p:sp>
        <p:sp>
          <p:nvSpPr>
            <p:cNvPr id="1634325" name="Oval 21"/>
            <p:cNvSpPr>
              <a:spLocks noChangeArrowheads="1"/>
            </p:cNvSpPr>
            <p:nvPr/>
          </p:nvSpPr>
          <p:spPr bwMode="auto">
            <a:xfrm>
              <a:off x="2195" y="1818"/>
              <a:ext cx="911" cy="57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048" tIns="41024" rIns="82048" bIns="41024" anchor="ctr"/>
            <a:lstStyle/>
            <a:p>
              <a:pPr algn="ctr" defTabSz="820738"/>
              <a:r>
                <a:rPr lang="en-US" sz="1300"/>
                <a:t>Production</a:t>
              </a:r>
            </a:p>
            <a:p>
              <a:pPr algn="ctr" defTabSz="820738"/>
              <a:r>
                <a:rPr lang="en-US" sz="1300"/>
                <a:t>Control</a:t>
              </a:r>
            </a:p>
            <a:p>
              <a:pPr algn="ctr" defTabSz="820738"/>
              <a:r>
                <a:rPr lang="en-US" sz="1300"/>
                <a:t>(3.0)</a:t>
              </a:r>
            </a:p>
          </p:txBody>
        </p:sp>
        <p:sp>
          <p:nvSpPr>
            <p:cNvPr id="1634326" name="Oval 22"/>
            <p:cNvSpPr>
              <a:spLocks noChangeArrowheads="1"/>
            </p:cNvSpPr>
            <p:nvPr/>
          </p:nvSpPr>
          <p:spPr bwMode="auto">
            <a:xfrm>
              <a:off x="2195" y="3450"/>
              <a:ext cx="911" cy="57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048" tIns="41024" rIns="82048" bIns="41024" anchor="ctr"/>
            <a:lstStyle/>
            <a:p>
              <a:pPr algn="ctr" defTabSz="820738"/>
              <a:r>
                <a:rPr lang="en-US" sz="1300"/>
                <a:t>Maintenance</a:t>
              </a:r>
            </a:p>
            <a:p>
              <a:pPr algn="ctr" defTabSz="820738"/>
              <a:r>
                <a:rPr lang="en-US" sz="1300"/>
                <a:t>Management</a:t>
              </a:r>
            </a:p>
            <a:p>
              <a:pPr algn="ctr" defTabSz="820738"/>
              <a:r>
                <a:rPr lang="en-US" sz="1300"/>
                <a:t>(10.0)</a:t>
              </a:r>
            </a:p>
          </p:txBody>
        </p:sp>
        <p:sp>
          <p:nvSpPr>
            <p:cNvPr id="1634327" name="Line 23"/>
            <p:cNvSpPr>
              <a:spLocks noChangeShapeType="1"/>
            </p:cNvSpPr>
            <p:nvPr/>
          </p:nvSpPr>
          <p:spPr bwMode="auto">
            <a:xfrm>
              <a:off x="2396" y="2346"/>
              <a:ext cx="0" cy="1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34328" name="Line 24"/>
            <p:cNvSpPr>
              <a:spLocks noChangeShapeType="1"/>
            </p:cNvSpPr>
            <p:nvPr/>
          </p:nvSpPr>
          <p:spPr bwMode="auto">
            <a:xfrm flipV="1">
              <a:off x="2723" y="2394"/>
              <a:ext cx="0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34329" name="Line 25"/>
            <p:cNvSpPr>
              <a:spLocks noChangeShapeType="1"/>
            </p:cNvSpPr>
            <p:nvPr/>
          </p:nvSpPr>
          <p:spPr bwMode="auto">
            <a:xfrm flipH="1">
              <a:off x="1187" y="2010"/>
              <a:ext cx="10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34330" name="Line 26"/>
            <p:cNvSpPr>
              <a:spLocks noChangeShapeType="1"/>
            </p:cNvSpPr>
            <p:nvPr/>
          </p:nvSpPr>
          <p:spPr bwMode="auto">
            <a:xfrm>
              <a:off x="1187" y="2200"/>
              <a:ext cx="1056" cy="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34331" name="Line 27"/>
            <p:cNvSpPr>
              <a:spLocks noChangeShapeType="1"/>
            </p:cNvSpPr>
            <p:nvPr/>
          </p:nvSpPr>
          <p:spPr bwMode="auto">
            <a:xfrm flipH="1" flipV="1">
              <a:off x="1667" y="1482"/>
              <a:ext cx="672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34332" name="Line 28"/>
            <p:cNvSpPr>
              <a:spLocks noChangeShapeType="1"/>
            </p:cNvSpPr>
            <p:nvPr/>
          </p:nvSpPr>
          <p:spPr bwMode="auto">
            <a:xfrm>
              <a:off x="1571" y="1530"/>
              <a:ext cx="72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34333" name="Line 29"/>
            <p:cNvSpPr>
              <a:spLocks noChangeShapeType="1"/>
            </p:cNvSpPr>
            <p:nvPr/>
          </p:nvSpPr>
          <p:spPr bwMode="auto">
            <a:xfrm flipV="1">
              <a:off x="2866" y="1002"/>
              <a:ext cx="529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34334" name="Line 30"/>
            <p:cNvSpPr>
              <a:spLocks noChangeShapeType="1"/>
            </p:cNvSpPr>
            <p:nvPr/>
          </p:nvSpPr>
          <p:spPr bwMode="auto">
            <a:xfrm flipH="1">
              <a:off x="3011" y="1098"/>
              <a:ext cx="528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34335" name="Line 31"/>
            <p:cNvSpPr>
              <a:spLocks noChangeShapeType="1"/>
            </p:cNvSpPr>
            <p:nvPr/>
          </p:nvSpPr>
          <p:spPr bwMode="auto">
            <a:xfrm>
              <a:off x="3106" y="2058"/>
              <a:ext cx="139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34336" name="Line 32"/>
            <p:cNvSpPr>
              <a:spLocks noChangeShapeType="1"/>
            </p:cNvSpPr>
            <p:nvPr/>
          </p:nvSpPr>
          <p:spPr bwMode="auto">
            <a:xfrm>
              <a:off x="3011" y="2250"/>
              <a:ext cx="1008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34337" name="Line 33"/>
            <p:cNvSpPr>
              <a:spLocks noChangeShapeType="1"/>
            </p:cNvSpPr>
            <p:nvPr/>
          </p:nvSpPr>
          <p:spPr bwMode="auto">
            <a:xfrm flipH="1" flipV="1">
              <a:off x="2915" y="2346"/>
              <a:ext cx="1008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34338" name="Line 34"/>
            <p:cNvSpPr>
              <a:spLocks noChangeShapeType="1"/>
            </p:cNvSpPr>
            <p:nvPr/>
          </p:nvSpPr>
          <p:spPr bwMode="auto">
            <a:xfrm flipH="1" flipV="1">
              <a:off x="2866" y="2346"/>
              <a:ext cx="1066" cy="12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34339" name="Line 35"/>
            <p:cNvSpPr>
              <a:spLocks noChangeShapeType="1"/>
            </p:cNvSpPr>
            <p:nvPr/>
          </p:nvSpPr>
          <p:spPr bwMode="auto">
            <a:xfrm flipV="1">
              <a:off x="4610" y="2394"/>
              <a:ext cx="24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34340" name="Freeform 36"/>
            <p:cNvSpPr>
              <a:spLocks/>
            </p:cNvSpPr>
            <p:nvPr/>
          </p:nvSpPr>
          <p:spPr bwMode="auto">
            <a:xfrm>
              <a:off x="1715" y="1106"/>
              <a:ext cx="3119" cy="712"/>
            </a:xfrm>
            <a:custGeom>
              <a:avLst/>
              <a:gdLst/>
              <a:ahLst/>
              <a:cxnLst>
                <a:cxn ang="0">
                  <a:pos x="0" y="40"/>
                </a:cxn>
                <a:cxn ang="0">
                  <a:pos x="2280" y="112"/>
                </a:cxn>
                <a:cxn ang="0">
                  <a:pos x="3120" y="712"/>
                </a:cxn>
              </a:cxnLst>
              <a:rect l="0" t="0" r="r" b="b"/>
              <a:pathLst>
                <a:path w="3120" h="712">
                  <a:moveTo>
                    <a:pt x="0" y="40"/>
                  </a:moveTo>
                  <a:cubicBezTo>
                    <a:pt x="380" y="52"/>
                    <a:pt x="1760" y="0"/>
                    <a:pt x="2280" y="112"/>
                  </a:cubicBezTo>
                  <a:cubicBezTo>
                    <a:pt x="2800" y="224"/>
                    <a:pt x="2945" y="587"/>
                    <a:pt x="3120" y="71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triangl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34341" name="Freeform 37"/>
            <p:cNvSpPr>
              <a:spLocks/>
            </p:cNvSpPr>
            <p:nvPr/>
          </p:nvSpPr>
          <p:spPr bwMode="auto">
            <a:xfrm>
              <a:off x="2963" y="762"/>
              <a:ext cx="1664" cy="209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397" y="1339"/>
                </a:cxn>
                <a:cxn ang="0">
                  <a:pos x="1602" y="2097"/>
                </a:cxn>
              </a:cxnLst>
              <a:rect l="0" t="0" r="r" b="b"/>
              <a:pathLst>
                <a:path w="1664" h="2097">
                  <a:moveTo>
                    <a:pt x="0" y="0"/>
                  </a:moveTo>
                  <a:cubicBezTo>
                    <a:pt x="233" y="223"/>
                    <a:pt x="1130" y="989"/>
                    <a:pt x="1397" y="1339"/>
                  </a:cubicBezTo>
                  <a:cubicBezTo>
                    <a:pt x="1664" y="1689"/>
                    <a:pt x="1559" y="1939"/>
                    <a:pt x="1602" y="2097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34342" name="Line 38"/>
            <p:cNvSpPr>
              <a:spLocks noChangeShapeType="1"/>
            </p:cNvSpPr>
            <p:nvPr/>
          </p:nvSpPr>
          <p:spPr bwMode="auto">
            <a:xfrm flipV="1">
              <a:off x="4281" y="3402"/>
              <a:ext cx="0" cy="17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34343" name="Line 39"/>
            <p:cNvSpPr>
              <a:spLocks noChangeShapeType="1"/>
            </p:cNvSpPr>
            <p:nvPr/>
          </p:nvSpPr>
          <p:spPr bwMode="auto">
            <a:xfrm>
              <a:off x="755" y="2394"/>
              <a:ext cx="24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34344" name="Line 40"/>
            <p:cNvSpPr>
              <a:spLocks noChangeShapeType="1"/>
            </p:cNvSpPr>
            <p:nvPr/>
          </p:nvSpPr>
          <p:spPr bwMode="auto">
            <a:xfrm flipH="1" flipV="1">
              <a:off x="1619" y="3306"/>
              <a:ext cx="576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34345" name="Line 41"/>
            <p:cNvSpPr>
              <a:spLocks noChangeShapeType="1"/>
            </p:cNvSpPr>
            <p:nvPr/>
          </p:nvSpPr>
          <p:spPr bwMode="auto">
            <a:xfrm flipV="1">
              <a:off x="1619" y="714"/>
              <a:ext cx="624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34346" name="Line 42"/>
            <p:cNvSpPr>
              <a:spLocks noChangeShapeType="1"/>
            </p:cNvSpPr>
            <p:nvPr/>
          </p:nvSpPr>
          <p:spPr bwMode="auto">
            <a:xfrm flipH="1">
              <a:off x="1475" y="570"/>
              <a:ext cx="72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Dot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34347" name="Line 43"/>
            <p:cNvSpPr>
              <a:spLocks noChangeShapeType="1"/>
            </p:cNvSpPr>
            <p:nvPr/>
          </p:nvSpPr>
          <p:spPr bwMode="auto">
            <a:xfrm>
              <a:off x="3106" y="570"/>
              <a:ext cx="289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34348" name="Line 44"/>
            <p:cNvSpPr>
              <a:spLocks noChangeShapeType="1"/>
            </p:cNvSpPr>
            <p:nvPr/>
          </p:nvSpPr>
          <p:spPr bwMode="auto">
            <a:xfrm flipH="1" flipV="1">
              <a:off x="3059" y="714"/>
              <a:ext cx="24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34349" name="Line 45"/>
            <p:cNvSpPr>
              <a:spLocks noChangeShapeType="1"/>
            </p:cNvSpPr>
            <p:nvPr/>
          </p:nvSpPr>
          <p:spPr bwMode="auto">
            <a:xfrm>
              <a:off x="4211" y="762"/>
              <a:ext cx="38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34350" name="Line 46"/>
            <p:cNvSpPr>
              <a:spLocks noChangeShapeType="1"/>
            </p:cNvSpPr>
            <p:nvPr/>
          </p:nvSpPr>
          <p:spPr bwMode="auto">
            <a:xfrm flipH="1">
              <a:off x="4211" y="906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34351" name="Line 47"/>
            <p:cNvSpPr>
              <a:spLocks noChangeShapeType="1"/>
            </p:cNvSpPr>
            <p:nvPr/>
          </p:nvSpPr>
          <p:spPr bwMode="auto">
            <a:xfrm flipV="1">
              <a:off x="4931" y="1146"/>
              <a:ext cx="0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34352" name="Line 48"/>
            <p:cNvSpPr>
              <a:spLocks noChangeShapeType="1"/>
            </p:cNvSpPr>
            <p:nvPr/>
          </p:nvSpPr>
          <p:spPr bwMode="auto">
            <a:xfrm>
              <a:off x="5074" y="1146"/>
              <a:ext cx="0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34353" name="Freeform 49"/>
            <p:cNvSpPr>
              <a:spLocks/>
            </p:cNvSpPr>
            <p:nvPr/>
          </p:nvSpPr>
          <p:spPr bwMode="auto">
            <a:xfrm>
              <a:off x="1751" y="1211"/>
              <a:ext cx="2940" cy="655"/>
            </a:xfrm>
            <a:custGeom>
              <a:avLst/>
              <a:gdLst/>
              <a:ahLst/>
              <a:cxnLst>
                <a:cxn ang="0">
                  <a:pos x="0" y="37"/>
                </a:cxn>
                <a:cxn ang="0">
                  <a:pos x="2310" y="103"/>
                </a:cxn>
                <a:cxn ang="0">
                  <a:pos x="2940" y="655"/>
                </a:cxn>
              </a:cxnLst>
              <a:rect l="0" t="0" r="r" b="b"/>
              <a:pathLst>
                <a:path w="2940" h="655">
                  <a:moveTo>
                    <a:pt x="0" y="37"/>
                  </a:moveTo>
                  <a:cubicBezTo>
                    <a:pt x="385" y="48"/>
                    <a:pt x="1820" y="0"/>
                    <a:pt x="2310" y="103"/>
                  </a:cubicBezTo>
                  <a:cubicBezTo>
                    <a:pt x="2800" y="206"/>
                    <a:pt x="2809" y="540"/>
                    <a:pt x="2940" y="655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34354" name="Line 50"/>
            <p:cNvSpPr>
              <a:spLocks noChangeShapeType="1"/>
            </p:cNvSpPr>
            <p:nvPr/>
          </p:nvSpPr>
          <p:spPr bwMode="auto">
            <a:xfrm rot="121899" flipH="1" flipV="1">
              <a:off x="4762" y="3235"/>
              <a:ext cx="133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34355" name="Line 51"/>
            <p:cNvSpPr>
              <a:spLocks noChangeShapeType="1"/>
            </p:cNvSpPr>
            <p:nvPr/>
          </p:nvSpPr>
          <p:spPr bwMode="auto">
            <a:xfrm flipV="1">
              <a:off x="755" y="1482"/>
              <a:ext cx="192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triangle" w="med" len="med"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34356" name="Freeform 52"/>
            <p:cNvSpPr>
              <a:spLocks/>
            </p:cNvSpPr>
            <p:nvPr/>
          </p:nvSpPr>
          <p:spPr bwMode="auto">
            <a:xfrm>
              <a:off x="389" y="184"/>
              <a:ext cx="3223" cy="1726"/>
            </a:xfrm>
            <a:custGeom>
              <a:avLst/>
              <a:gdLst/>
              <a:ahLst/>
              <a:cxnLst>
                <a:cxn ang="0">
                  <a:pos x="15" y="1726"/>
                </a:cxn>
                <a:cxn ang="0">
                  <a:pos x="267" y="739"/>
                </a:cxn>
                <a:cxn ang="0">
                  <a:pos x="1619" y="112"/>
                </a:cxn>
                <a:cxn ang="0">
                  <a:pos x="2694" y="67"/>
                </a:cxn>
                <a:cxn ang="0">
                  <a:pos x="3223" y="399"/>
                </a:cxn>
              </a:cxnLst>
              <a:rect l="0" t="0" r="r" b="b"/>
              <a:pathLst>
                <a:path w="3223" h="1726">
                  <a:moveTo>
                    <a:pt x="15" y="1726"/>
                  </a:moveTo>
                  <a:cubicBezTo>
                    <a:pt x="57" y="1562"/>
                    <a:pt x="0" y="1008"/>
                    <a:pt x="267" y="739"/>
                  </a:cubicBezTo>
                  <a:cubicBezTo>
                    <a:pt x="534" y="470"/>
                    <a:pt x="1215" y="224"/>
                    <a:pt x="1619" y="112"/>
                  </a:cubicBezTo>
                  <a:cubicBezTo>
                    <a:pt x="2023" y="0"/>
                    <a:pt x="2427" y="19"/>
                    <a:pt x="2694" y="67"/>
                  </a:cubicBezTo>
                  <a:cubicBezTo>
                    <a:pt x="2961" y="115"/>
                    <a:pt x="3113" y="330"/>
                    <a:pt x="3223" y="399"/>
                  </a:cubicBezTo>
                </a:path>
              </a:pathLst>
            </a:custGeom>
            <a:noFill/>
            <a:ln w="9525" cap="flat">
              <a:solidFill>
                <a:schemeClr val="tx1"/>
              </a:solidFill>
              <a:prstDash val="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34357" name="Line 53"/>
            <p:cNvSpPr>
              <a:spLocks noChangeShapeType="1"/>
            </p:cNvSpPr>
            <p:nvPr/>
          </p:nvSpPr>
          <p:spPr bwMode="auto">
            <a:xfrm>
              <a:off x="2797" y="2428"/>
              <a:ext cx="1047" cy="11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6354" name="AutoShape 2"/>
          <p:cNvSpPr>
            <a:spLocks noChangeArrowheads="1"/>
          </p:cNvSpPr>
          <p:nvPr/>
        </p:nvSpPr>
        <p:spPr bwMode="auto">
          <a:xfrm>
            <a:off x="163513" y="914400"/>
            <a:ext cx="4789487" cy="5105400"/>
          </a:xfrm>
          <a:prstGeom prst="rightArrow">
            <a:avLst>
              <a:gd name="adj1" fmla="val 92809"/>
              <a:gd name="adj2" fmla="val 25532"/>
            </a:avLst>
          </a:prstGeom>
          <a:solidFill>
            <a:srgbClr val="EAEAE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r-FR"/>
          </a:p>
        </p:txBody>
      </p:sp>
      <p:sp>
        <p:nvSpPr>
          <p:cNvPr id="163635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(2) Operational responsibility focus : Beyond Production</a:t>
            </a:r>
          </a:p>
        </p:txBody>
      </p:sp>
      <p:sp>
        <p:nvSpPr>
          <p:cNvPr id="1636356" name="Rectangle 4"/>
          <p:cNvSpPr>
            <a:spLocks noGrp="1" noChangeArrowheads="1"/>
          </p:cNvSpPr>
          <p:nvPr>
            <p:ph idx="1"/>
          </p:nvPr>
        </p:nvSpPr>
        <p:spPr>
          <a:xfrm>
            <a:off x="179388" y="1125538"/>
            <a:ext cx="5778500" cy="4895850"/>
          </a:xfrm>
        </p:spPr>
        <p:txBody>
          <a:bodyPr/>
          <a:lstStyle/>
          <a:p>
            <a:r>
              <a:rPr lang="en-GB" dirty="0"/>
              <a:t>Manufacturing Operation </a:t>
            </a:r>
            <a:r>
              <a:rPr lang="en-GB" dirty="0" smtClean="0"/>
              <a:t>             Categories </a:t>
            </a:r>
            <a:r>
              <a:rPr lang="en-GB" dirty="0"/>
              <a:t>(MOCs) in ISA95:</a:t>
            </a:r>
          </a:p>
          <a:p>
            <a:pPr lvl="1"/>
            <a:r>
              <a:rPr lang="en-GB" dirty="0"/>
              <a:t>Production</a:t>
            </a:r>
          </a:p>
          <a:p>
            <a:pPr lvl="1"/>
            <a:r>
              <a:rPr lang="en-GB" dirty="0"/>
              <a:t>Quality tests</a:t>
            </a:r>
          </a:p>
          <a:p>
            <a:pPr lvl="1"/>
            <a:r>
              <a:rPr lang="en-GB" dirty="0"/>
              <a:t>Maintenance</a:t>
            </a:r>
          </a:p>
          <a:p>
            <a:pPr lvl="1"/>
            <a:r>
              <a:rPr lang="en-GB" dirty="0"/>
              <a:t>Inventory control</a:t>
            </a:r>
          </a:p>
          <a:p>
            <a:r>
              <a:rPr lang="en-GB" dirty="0"/>
              <a:t>Other possible MOCs :</a:t>
            </a:r>
          </a:p>
          <a:p>
            <a:pPr lvl="1"/>
            <a:r>
              <a:rPr lang="en-GB" dirty="0"/>
              <a:t>Distribution, Transportation</a:t>
            </a:r>
          </a:p>
          <a:p>
            <a:pPr lvl="1"/>
            <a:r>
              <a:rPr lang="en-GB" dirty="0"/>
              <a:t>Inbound, Outbound logistics</a:t>
            </a:r>
          </a:p>
          <a:p>
            <a:pPr lvl="1"/>
            <a:r>
              <a:rPr lang="en-GB" dirty="0"/>
              <a:t>Internal transfers</a:t>
            </a:r>
          </a:p>
          <a:p>
            <a:pPr lvl="1"/>
            <a:r>
              <a:rPr lang="en-GB" dirty="0"/>
              <a:t>Tooling</a:t>
            </a:r>
          </a:p>
          <a:p>
            <a:pPr lvl="1"/>
            <a:r>
              <a:rPr lang="en-GB" dirty="0"/>
              <a:t>Cleaning</a:t>
            </a:r>
          </a:p>
          <a:p>
            <a:pPr lvl="1"/>
            <a:r>
              <a:rPr lang="en-GB" dirty="0"/>
              <a:t>…</a:t>
            </a:r>
          </a:p>
        </p:txBody>
      </p:sp>
      <p:sp>
        <p:nvSpPr>
          <p:cNvPr id="28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29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C287F93-0A02-473C-B15A-740B09E6C7C0}" type="slidenum">
              <a:rPr lang="en-GB"/>
              <a:pPr/>
              <a:t>13</a:t>
            </a:fld>
            <a:endParaRPr lang="en-GB"/>
          </a:p>
        </p:txBody>
      </p:sp>
      <p:grpSp>
        <p:nvGrpSpPr>
          <p:cNvPr id="1636357" name="Group 5"/>
          <p:cNvGrpSpPr>
            <a:grpSpLocks/>
          </p:cNvGrpSpPr>
          <p:nvPr/>
        </p:nvGrpSpPr>
        <p:grpSpPr bwMode="auto">
          <a:xfrm>
            <a:off x="4800600" y="2133600"/>
            <a:ext cx="4249737" cy="2665413"/>
            <a:chOff x="1392" y="889"/>
            <a:chExt cx="3663" cy="2245"/>
          </a:xfrm>
        </p:grpSpPr>
        <p:sp>
          <p:nvSpPr>
            <p:cNvPr id="1636358" name="Oval 6"/>
            <p:cNvSpPr>
              <a:spLocks noChangeArrowheads="1"/>
            </p:cNvSpPr>
            <p:nvPr/>
          </p:nvSpPr>
          <p:spPr bwMode="auto">
            <a:xfrm>
              <a:off x="3314" y="2243"/>
              <a:ext cx="880" cy="467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GB" sz="1100" b="1">
                  <a:latin typeface="Tahoma" pitchFamily="34" charset="0"/>
                </a:rPr>
                <a:t>4. Data</a:t>
              </a:r>
            </a:p>
            <a:p>
              <a:pPr algn="ctr" defTabSz="820738"/>
              <a:r>
                <a:rPr lang="en-GB" sz="1100" b="1">
                  <a:latin typeface="Tahoma" pitchFamily="34" charset="0"/>
                </a:rPr>
                <a:t>collection</a:t>
              </a:r>
            </a:p>
          </p:txBody>
        </p:sp>
        <p:sp>
          <p:nvSpPr>
            <p:cNvPr id="1636359" name="Oval 7"/>
            <p:cNvSpPr>
              <a:spLocks noChangeArrowheads="1"/>
            </p:cNvSpPr>
            <p:nvPr/>
          </p:nvSpPr>
          <p:spPr bwMode="auto">
            <a:xfrm>
              <a:off x="2355" y="2667"/>
              <a:ext cx="880" cy="467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GB" sz="1100" b="1">
                  <a:latin typeface="Tahoma" pitchFamily="34" charset="0"/>
                </a:rPr>
                <a:t>3. Execution</a:t>
              </a:r>
            </a:p>
            <a:p>
              <a:pPr algn="ctr" defTabSz="820738"/>
              <a:r>
                <a:rPr lang="en-GB" sz="1100" b="1">
                  <a:latin typeface="Tahoma" pitchFamily="34" charset="0"/>
                </a:rPr>
                <a:t>Management</a:t>
              </a:r>
            </a:p>
          </p:txBody>
        </p:sp>
        <p:sp>
          <p:nvSpPr>
            <p:cNvPr id="1636360" name="Oval 8"/>
            <p:cNvSpPr>
              <a:spLocks noChangeArrowheads="1"/>
            </p:cNvSpPr>
            <p:nvPr/>
          </p:nvSpPr>
          <p:spPr bwMode="auto">
            <a:xfrm>
              <a:off x="1392" y="1354"/>
              <a:ext cx="880" cy="467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GB" sz="1100" b="1">
                  <a:latin typeface="Tahoma" pitchFamily="34" charset="0"/>
                </a:rPr>
                <a:t>8. Resource</a:t>
              </a:r>
            </a:p>
            <a:p>
              <a:pPr algn="ctr" defTabSz="820738"/>
              <a:r>
                <a:rPr lang="en-GB" sz="1100" b="1">
                  <a:latin typeface="Tahoma" pitchFamily="34" charset="0"/>
                </a:rPr>
                <a:t>management</a:t>
              </a:r>
            </a:p>
          </p:txBody>
        </p:sp>
        <p:sp>
          <p:nvSpPr>
            <p:cNvPr id="1636361" name="Oval 9"/>
            <p:cNvSpPr>
              <a:spLocks noChangeArrowheads="1"/>
            </p:cNvSpPr>
            <p:nvPr/>
          </p:nvSpPr>
          <p:spPr bwMode="auto">
            <a:xfrm>
              <a:off x="2326" y="1801"/>
              <a:ext cx="937" cy="467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GB" sz="1100" b="1" dirty="0">
                  <a:latin typeface="Tahoma" pitchFamily="34" charset="0"/>
                </a:rPr>
                <a:t>2. Dispatching</a:t>
              </a:r>
            </a:p>
          </p:txBody>
        </p:sp>
        <p:sp>
          <p:nvSpPr>
            <p:cNvPr id="1636362" name="Oval 10"/>
            <p:cNvSpPr>
              <a:spLocks noChangeArrowheads="1"/>
            </p:cNvSpPr>
            <p:nvPr/>
          </p:nvSpPr>
          <p:spPr bwMode="auto">
            <a:xfrm>
              <a:off x="3314" y="1354"/>
              <a:ext cx="880" cy="46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GB" sz="1100" b="1">
                  <a:latin typeface="Tahoma" pitchFamily="34" charset="0"/>
                </a:rPr>
                <a:t>5. Tracking</a:t>
              </a:r>
            </a:p>
          </p:txBody>
        </p:sp>
        <p:sp>
          <p:nvSpPr>
            <p:cNvPr id="1636363" name="Oval 11"/>
            <p:cNvSpPr>
              <a:spLocks noChangeArrowheads="1"/>
            </p:cNvSpPr>
            <p:nvPr/>
          </p:nvSpPr>
          <p:spPr bwMode="auto">
            <a:xfrm>
              <a:off x="2355" y="889"/>
              <a:ext cx="880" cy="46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GB" sz="1100" b="1">
                  <a:latin typeface="Tahoma" pitchFamily="34" charset="0"/>
                </a:rPr>
                <a:t>1.Detailed</a:t>
              </a:r>
            </a:p>
            <a:p>
              <a:pPr algn="ctr" defTabSz="820738"/>
              <a:r>
                <a:rPr lang="en-GB" sz="1100" b="1">
                  <a:latin typeface="Tahoma" pitchFamily="34" charset="0"/>
                </a:rPr>
                <a:t>scheduling</a:t>
              </a:r>
            </a:p>
          </p:txBody>
        </p:sp>
        <p:sp>
          <p:nvSpPr>
            <p:cNvPr id="1636364" name="Oval 12"/>
            <p:cNvSpPr>
              <a:spLocks noChangeArrowheads="1"/>
            </p:cNvSpPr>
            <p:nvPr/>
          </p:nvSpPr>
          <p:spPr bwMode="auto">
            <a:xfrm>
              <a:off x="1410" y="2244"/>
              <a:ext cx="880" cy="467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GB" sz="1100" b="1">
                  <a:latin typeface="Tahoma" pitchFamily="34" charset="0"/>
                </a:rPr>
                <a:t>7. Definition</a:t>
              </a:r>
            </a:p>
            <a:p>
              <a:pPr algn="ctr" defTabSz="820738"/>
              <a:r>
                <a:rPr lang="en-GB" sz="1100" b="1">
                  <a:latin typeface="Tahoma" pitchFamily="34" charset="0"/>
                </a:rPr>
                <a:t>management</a:t>
              </a:r>
            </a:p>
          </p:txBody>
        </p:sp>
        <p:cxnSp>
          <p:nvCxnSpPr>
            <p:cNvPr id="1636365" name="AutoShape 13"/>
            <p:cNvCxnSpPr>
              <a:cxnSpLocks noChangeShapeType="1"/>
              <a:stCxn id="1636360" idx="0"/>
              <a:endCxn id="1636363" idx="2"/>
            </p:cNvCxnSpPr>
            <p:nvPr/>
          </p:nvCxnSpPr>
          <p:spPr bwMode="auto">
            <a:xfrm rot="16200000">
              <a:off x="1978" y="976"/>
              <a:ext cx="232" cy="523"/>
            </a:xfrm>
            <a:prstGeom prst="curvedConnector2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</p:spPr>
        </p:cxnSp>
        <p:cxnSp>
          <p:nvCxnSpPr>
            <p:cNvPr id="1636366" name="AutoShape 14"/>
            <p:cNvCxnSpPr>
              <a:cxnSpLocks noChangeShapeType="1"/>
              <a:stCxn id="1636362" idx="0"/>
              <a:endCxn id="1636363" idx="6"/>
            </p:cNvCxnSpPr>
            <p:nvPr/>
          </p:nvCxnSpPr>
          <p:spPr bwMode="auto">
            <a:xfrm rot="5400000" flipH="1">
              <a:off x="3379" y="978"/>
              <a:ext cx="232" cy="519"/>
            </a:xfrm>
            <a:prstGeom prst="curvedConnector2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</p:spPr>
        </p:cxnSp>
        <p:cxnSp>
          <p:nvCxnSpPr>
            <p:cNvPr id="1636367" name="AutoShape 15"/>
            <p:cNvCxnSpPr>
              <a:cxnSpLocks noChangeShapeType="1"/>
              <a:stCxn id="1636363" idx="4"/>
              <a:endCxn id="1636361" idx="0"/>
            </p:cNvCxnSpPr>
            <p:nvPr/>
          </p:nvCxnSpPr>
          <p:spPr bwMode="auto">
            <a:xfrm>
              <a:off x="2795" y="1355"/>
              <a:ext cx="0" cy="446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</p:spPr>
        </p:cxnSp>
        <p:cxnSp>
          <p:nvCxnSpPr>
            <p:cNvPr id="1636368" name="AutoShape 16"/>
            <p:cNvCxnSpPr>
              <a:cxnSpLocks noChangeShapeType="1"/>
              <a:stCxn id="1636360" idx="4"/>
              <a:endCxn id="1636361" idx="2"/>
            </p:cNvCxnSpPr>
            <p:nvPr/>
          </p:nvCxnSpPr>
          <p:spPr bwMode="auto">
            <a:xfrm rot="16200000" flipH="1">
              <a:off x="1972" y="1681"/>
              <a:ext cx="214" cy="494"/>
            </a:xfrm>
            <a:prstGeom prst="curvedConnector2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</p:spPr>
        </p:cxnSp>
        <p:cxnSp>
          <p:nvCxnSpPr>
            <p:cNvPr id="1636369" name="AutoShape 17"/>
            <p:cNvCxnSpPr>
              <a:cxnSpLocks noChangeShapeType="1"/>
              <a:stCxn id="1636364" idx="0"/>
              <a:endCxn id="1636361" idx="2"/>
            </p:cNvCxnSpPr>
            <p:nvPr/>
          </p:nvCxnSpPr>
          <p:spPr bwMode="auto">
            <a:xfrm rot="16200000">
              <a:off x="1983" y="1902"/>
              <a:ext cx="209" cy="476"/>
            </a:xfrm>
            <a:prstGeom prst="curvedConnector2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</p:spPr>
        </p:cxnSp>
        <p:cxnSp>
          <p:nvCxnSpPr>
            <p:cNvPr id="1636370" name="AutoShape 18"/>
            <p:cNvCxnSpPr>
              <a:cxnSpLocks noChangeShapeType="1"/>
              <a:stCxn id="1636361" idx="4"/>
              <a:endCxn id="1636359" idx="0"/>
            </p:cNvCxnSpPr>
            <p:nvPr/>
          </p:nvCxnSpPr>
          <p:spPr bwMode="auto">
            <a:xfrm>
              <a:off x="2795" y="2268"/>
              <a:ext cx="0" cy="399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</p:spPr>
        </p:cxnSp>
        <p:cxnSp>
          <p:nvCxnSpPr>
            <p:cNvPr id="1636371" name="AutoShape 19"/>
            <p:cNvCxnSpPr>
              <a:cxnSpLocks noChangeShapeType="1"/>
              <a:stCxn id="1636364" idx="4"/>
              <a:endCxn id="1636359" idx="2"/>
            </p:cNvCxnSpPr>
            <p:nvPr/>
          </p:nvCxnSpPr>
          <p:spPr bwMode="auto">
            <a:xfrm rot="16200000" flipH="1">
              <a:off x="2008" y="2553"/>
              <a:ext cx="190" cy="505"/>
            </a:xfrm>
            <a:prstGeom prst="curvedConnector2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</p:spPr>
        </p:cxnSp>
        <p:cxnSp>
          <p:nvCxnSpPr>
            <p:cNvPr id="1636372" name="AutoShape 20"/>
            <p:cNvCxnSpPr>
              <a:cxnSpLocks noChangeShapeType="1"/>
              <a:stCxn id="1636358" idx="0"/>
              <a:endCxn id="1636362" idx="4"/>
            </p:cNvCxnSpPr>
            <p:nvPr/>
          </p:nvCxnSpPr>
          <p:spPr bwMode="auto">
            <a:xfrm flipV="1">
              <a:off x="3754" y="1820"/>
              <a:ext cx="0" cy="42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</p:spPr>
        </p:cxnSp>
        <p:cxnSp>
          <p:nvCxnSpPr>
            <p:cNvPr id="1636373" name="AutoShape 21"/>
            <p:cNvCxnSpPr>
              <a:cxnSpLocks noChangeShapeType="1"/>
              <a:stCxn id="1636359" idx="6"/>
              <a:endCxn id="1636358" idx="4"/>
            </p:cNvCxnSpPr>
            <p:nvPr/>
          </p:nvCxnSpPr>
          <p:spPr bwMode="auto">
            <a:xfrm flipV="1">
              <a:off x="3235" y="2710"/>
              <a:ext cx="519" cy="191"/>
            </a:xfrm>
            <a:prstGeom prst="curvedConnector2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</p:spPr>
        </p:cxnSp>
        <p:cxnSp>
          <p:nvCxnSpPr>
            <p:cNvPr id="1636374" name="AutoShape 22"/>
            <p:cNvCxnSpPr>
              <a:cxnSpLocks noChangeShapeType="1"/>
              <a:stCxn id="1636361" idx="6"/>
              <a:endCxn id="1636362" idx="3"/>
            </p:cNvCxnSpPr>
            <p:nvPr/>
          </p:nvCxnSpPr>
          <p:spPr bwMode="auto">
            <a:xfrm flipV="1">
              <a:off x="3263" y="1752"/>
              <a:ext cx="180" cy="283"/>
            </a:xfrm>
            <a:prstGeom prst="curvedConnector2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</p:spPr>
        </p:cxnSp>
        <p:cxnSp>
          <p:nvCxnSpPr>
            <p:cNvPr id="1636375" name="AutoShape 23"/>
            <p:cNvCxnSpPr>
              <a:cxnSpLocks noChangeShapeType="1"/>
              <a:stCxn id="1636359" idx="7"/>
              <a:endCxn id="1636362" idx="4"/>
            </p:cNvCxnSpPr>
            <p:nvPr/>
          </p:nvCxnSpPr>
          <p:spPr bwMode="auto">
            <a:xfrm rot="16200000">
              <a:off x="2972" y="1954"/>
              <a:ext cx="915" cy="648"/>
            </a:xfrm>
            <a:prstGeom prst="curvedConnector3">
              <a:avLst>
                <a:gd name="adj1" fmla="val 53662"/>
              </a:avLst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</p:spPr>
        </p:cxnSp>
        <p:sp>
          <p:nvSpPr>
            <p:cNvPr id="1636376" name="Oval 24"/>
            <p:cNvSpPr>
              <a:spLocks noChangeArrowheads="1"/>
            </p:cNvSpPr>
            <p:nvPr/>
          </p:nvSpPr>
          <p:spPr bwMode="auto">
            <a:xfrm>
              <a:off x="4175" y="1801"/>
              <a:ext cx="880" cy="467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GB" sz="1100" b="1">
                  <a:latin typeface="Tahoma" pitchFamily="34" charset="0"/>
                </a:rPr>
                <a:t>6. Analysis</a:t>
              </a:r>
            </a:p>
          </p:txBody>
        </p:sp>
        <p:cxnSp>
          <p:nvCxnSpPr>
            <p:cNvPr id="1636377" name="AutoShape 25"/>
            <p:cNvCxnSpPr>
              <a:cxnSpLocks noChangeShapeType="1"/>
              <a:stCxn id="1636358" idx="6"/>
              <a:endCxn id="1636376" idx="4"/>
            </p:cNvCxnSpPr>
            <p:nvPr/>
          </p:nvCxnSpPr>
          <p:spPr bwMode="auto">
            <a:xfrm flipV="1">
              <a:off x="4194" y="2268"/>
              <a:ext cx="421" cy="209"/>
            </a:xfrm>
            <a:prstGeom prst="curvedConnector2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</p:spPr>
        </p:cxnSp>
        <p:cxnSp>
          <p:nvCxnSpPr>
            <p:cNvPr id="1636378" name="AutoShape 26"/>
            <p:cNvCxnSpPr>
              <a:cxnSpLocks noChangeShapeType="1"/>
              <a:stCxn id="1636376" idx="0"/>
              <a:endCxn id="1636362" idx="6"/>
            </p:cNvCxnSpPr>
            <p:nvPr/>
          </p:nvCxnSpPr>
          <p:spPr bwMode="auto">
            <a:xfrm rot="5400000" flipH="1">
              <a:off x="4298" y="1483"/>
              <a:ext cx="214" cy="421"/>
            </a:xfrm>
            <a:prstGeom prst="curvedConnector2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</p:spPr>
        </p:cxn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(3) Timing focus</a:t>
            </a:r>
          </a:p>
        </p:txBody>
      </p:sp>
      <p:sp>
        <p:nvSpPr>
          <p:cNvPr id="16384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/>
              <a:t>Before operation execution</a:t>
            </a:r>
          </a:p>
          <a:p>
            <a:pPr lvl="1">
              <a:lnSpc>
                <a:spcPct val="80000"/>
              </a:lnSpc>
            </a:pPr>
            <a:r>
              <a:rPr lang="en-GB"/>
              <a:t>These activities are performed before Production occurs</a:t>
            </a:r>
          </a:p>
          <a:p>
            <a:pPr>
              <a:lnSpc>
                <a:spcPct val="80000"/>
              </a:lnSpc>
            </a:pPr>
            <a:r>
              <a:rPr lang="en-GB"/>
              <a:t>During operation execution</a:t>
            </a:r>
          </a:p>
          <a:p>
            <a:pPr lvl="1">
              <a:lnSpc>
                <a:spcPct val="80000"/>
              </a:lnSpc>
            </a:pPr>
            <a:r>
              <a:rPr lang="en-GB"/>
              <a:t>These activities are performed while production continues</a:t>
            </a:r>
          </a:p>
          <a:p>
            <a:pPr lvl="2">
              <a:lnSpc>
                <a:spcPct val="80000"/>
              </a:lnSpc>
            </a:pPr>
            <a:r>
              <a:rPr lang="en-GB"/>
              <a:t>Real time interaction</a:t>
            </a:r>
          </a:p>
          <a:p>
            <a:pPr>
              <a:lnSpc>
                <a:spcPct val="80000"/>
              </a:lnSpc>
            </a:pPr>
            <a:r>
              <a:rPr lang="en-GB"/>
              <a:t>After operation execution</a:t>
            </a:r>
          </a:p>
          <a:p>
            <a:pPr lvl="1">
              <a:lnSpc>
                <a:spcPct val="80000"/>
              </a:lnSpc>
            </a:pPr>
            <a:r>
              <a:rPr lang="en-GB"/>
              <a:t>These activities are performed </a:t>
            </a:r>
          </a:p>
          <a:p>
            <a:pPr lvl="2">
              <a:lnSpc>
                <a:spcPct val="80000"/>
              </a:lnSpc>
            </a:pPr>
            <a:r>
              <a:rPr lang="en-GB"/>
              <a:t>After Production has been completed</a:t>
            </a:r>
          </a:p>
          <a:p>
            <a:pPr lvl="2">
              <a:lnSpc>
                <a:spcPct val="80000"/>
              </a:lnSpc>
            </a:pPr>
            <a:r>
              <a:rPr lang="en-GB"/>
              <a:t>While Production is performed, but not synchronously</a:t>
            </a:r>
          </a:p>
          <a:p>
            <a:pPr>
              <a:lnSpc>
                <a:spcPct val="80000"/>
              </a:lnSpc>
            </a:pPr>
            <a:r>
              <a:rPr lang="en-GB"/>
              <a:t>Not time related</a:t>
            </a:r>
          </a:p>
          <a:p>
            <a:pPr lvl="1">
              <a:lnSpc>
                <a:spcPct val="80000"/>
              </a:lnSpc>
            </a:pPr>
            <a:r>
              <a:rPr lang="en-GB"/>
              <a:t>These activities are performed independently of production</a:t>
            </a:r>
          </a:p>
          <a:p>
            <a:pPr lvl="2">
              <a:lnSpc>
                <a:spcPct val="80000"/>
              </a:lnSpc>
            </a:pPr>
            <a:r>
              <a:rPr lang="en-GB"/>
              <a:t>Provide necessary information for production</a:t>
            </a:r>
          </a:p>
          <a:p>
            <a:pPr lvl="2">
              <a:lnSpc>
                <a:spcPct val="80000"/>
              </a:lnSpc>
            </a:pPr>
            <a:r>
              <a:rPr lang="en-GB"/>
              <a:t>May be affected by production (resource status and usage)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6362AF-AEEF-494C-9B21-54A720CE6334}" type="slidenum">
              <a:rPr lang="en-GB"/>
              <a:pPr/>
              <a:t>14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045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(3) Timing focus MES Main Functional areas</a:t>
            </a:r>
          </a:p>
        </p:txBody>
      </p:sp>
      <p:sp>
        <p:nvSpPr>
          <p:cNvPr id="18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19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988EE3-3A8A-445D-8420-F1C93A2760D3}" type="slidenum">
              <a:rPr lang="en-GB"/>
              <a:pPr/>
              <a:t>15</a:t>
            </a:fld>
            <a:endParaRPr lang="en-GB"/>
          </a:p>
        </p:txBody>
      </p:sp>
      <p:sp>
        <p:nvSpPr>
          <p:cNvPr id="1640450" name="AutoShape 2"/>
          <p:cNvSpPr>
            <a:spLocks noChangeArrowheads="1"/>
          </p:cNvSpPr>
          <p:nvPr/>
        </p:nvSpPr>
        <p:spPr bwMode="auto">
          <a:xfrm>
            <a:off x="150813" y="2057400"/>
            <a:ext cx="2439987" cy="3429000"/>
          </a:xfrm>
          <a:prstGeom prst="roundRect">
            <a:avLst>
              <a:gd name="adj" fmla="val 16667"/>
            </a:avLst>
          </a:prstGeom>
          <a:solidFill>
            <a:srgbClr val="C0C0C0">
              <a:alpha val="50000"/>
            </a:srgbClr>
          </a:solidFill>
          <a:ln w="12700">
            <a:solidFill>
              <a:schemeClr val="tx1"/>
            </a:solidFill>
            <a:prstDash val="dashDot"/>
            <a:round/>
            <a:headEnd/>
            <a:tailEnd/>
          </a:ln>
          <a:effectLst/>
        </p:spPr>
        <p:txBody>
          <a:bodyPr wrap="none" lIns="90000" tIns="46800" rIns="90000" bIns="46800"/>
          <a:lstStyle/>
          <a:p>
            <a:pPr algn="ctr"/>
            <a:r>
              <a:rPr lang="en-GB" sz="2400">
                <a:solidFill>
                  <a:srgbClr val="FC0128"/>
                </a:solidFill>
              </a:rPr>
              <a:t>Reference data</a:t>
            </a:r>
          </a:p>
        </p:txBody>
      </p:sp>
      <p:sp>
        <p:nvSpPr>
          <p:cNvPr id="1640451" name="AutoShape 3"/>
          <p:cNvSpPr>
            <a:spLocks noChangeArrowheads="1"/>
          </p:cNvSpPr>
          <p:nvPr/>
        </p:nvSpPr>
        <p:spPr bwMode="auto">
          <a:xfrm>
            <a:off x="3276600" y="3962400"/>
            <a:ext cx="3505200" cy="2057400"/>
          </a:xfrm>
          <a:prstGeom prst="roundRect">
            <a:avLst>
              <a:gd name="adj" fmla="val 16667"/>
            </a:avLst>
          </a:prstGeom>
          <a:solidFill>
            <a:srgbClr val="C0C0C0">
              <a:alpha val="50000"/>
            </a:srgbClr>
          </a:solidFill>
          <a:ln w="12700">
            <a:solidFill>
              <a:schemeClr val="tx1"/>
            </a:solidFill>
            <a:prstDash val="dashDot"/>
            <a:round/>
            <a:headEnd/>
            <a:tailEnd/>
          </a:ln>
          <a:effectLst/>
        </p:spPr>
        <p:txBody>
          <a:bodyPr wrap="none" lIns="90000" tIns="46800" rIns="90000" bIns="46800"/>
          <a:lstStyle/>
          <a:p>
            <a:r>
              <a:rPr lang="en-GB" sz="2400">
                <a:solidFill>
                  <a:srgbClr val="FC0128"/>
                </a:solidFill>
              </a:rPr>
              <a:t>Actual Work</a:t>
            </a:r>
          </a:p>
        </p:txBody>
      </p:sp>
      <p:sp>
        <p:nvSpPr>
          <p:cNvPr id="1640452" name="AutoShape 4"/>
          <p:cNvSpPr>
            <a:spLocks noChangeArrowheads="1"/>
          </p:cNvSpPr>
          <p:nvPr/>
        </p:nvSpPr>
        <p:spPr bwMode="auto">
          <a:xfrm>
            <a:off x="3200400" y="1066800"/>
            <a:ext cx="2057400" cy="2819400"/>
          </a:xfrm>
          <a:prstGeom prst="roundRect">
            <a:avLst>
              <a:gd name="adj" fmla="val 16667"/>
            </a:avLst>
          </a:prstGeom>
          <a:solidFill>
            <a:srgbClr val="C0C0C0">
              <a:alpha val="50000"/>
            </a:srgbClr>
          </a:solidFill>
          <a:ln w="12700">
            <a:solidFill>
              <a:schemeClr val="tx1"/>
            </a:solidFill>
            <a:prstDash val="dashDot"/>
            <a:round/>
            <a:headEnd/>
            <a:tailEnd/>
          </a:ln>
          <a:effectLst/>
        </p:spPr>
        <p:txBody>
          <a:bodyPr wrap="none" lIns="90000" tIns="46800" rIns="90000" bIns="46800"/>
          <a:lstStyle/>
          <a:p>
            <a:pPr algn="ctr"/>
            <a:r>
              <a:rPr lang="en-GB" sz="2400">
                <a:solidFill>
                  <a:srgbClr val="FC0128"/>
                </a:solidFill>
              </a:rPr>
              <a:t>Pre-Work</a:t>
            </a:r>
          </a:p>
        </p:txBody>
      </p:sp>
      <p:sp>
        <p:nvSpPr>
          <p:cNvPr id="1640453" name="AutoShape 5"/>
          <p:cNvSpPr>
            <a:spLocks noChangeArrowheads="1"/>
          </p:cNvSpPr>
          <p:nvPr/>
        </p:nvSpPr>
        <p:spPr bwMode="auto">
          <a:xfrm>
            <a:off x="5791200" y="1676400"/>
            <a:ext cx="3276600" cy="2286000"/>
          </a:xfrm>
          <a:prstGeom prst="roundRect">
            <a:avLst>
              <a:gd name="adj" fmla="val 16667"/>
            </a:avLst>
          </a:prstGeom>
          <a:solidFill>
            <a:srgbClr val="C0C0C0">
              <a:alpha val="50000"/>
            </a:srgbClr>
          </a:solidFill>
          <a:ln w="12700">
            <a:solidFill>
              <a:schemeClr val="tx1"/>
            </a:solidFill>
            <a:prstDash val="dashDot"/>
            <a:round/>
            <a:headEnd/>
            <a:tailEnd/>
          </a:ln>
          <a:effectLst/>
        </p:spPr>
        <p:txBody>
          <a:bodyPr wrap="none" lIns="90000" tIns="46800" rIns="90000" bIns="46800"/>
          <a:lstStyle/>
          <a:p>
            <a:pPr algn="r"/>
            <a:r>
              <a:rPr lang="en-GB" sz="2400">
                <a:solidFill>
                  <a:srgbClr val="FC0128"/>
                </a:solidFill>
              </a:rPr>
              <a:t>Post-Work</a:t>
            </a:r>
          </a:p>
        </p:txBody>
      </p:sp>
      <p:sp>
        <p:nvSpPr>
          <p:cNvPr id="1640455" name="Oval 7"/>
          <p:cNvSpPr>
            <a:spLocks noChangeArrowheads="1"/>
          </p:cNvSpPr>
          <p:nvPr/>
        </p:nvSpPr>
        <p:spPr bwMode="auto">
          <a:xfrm>
            <a:off x="531813" y="2551113"/>
            <a:ext cx="1643062" cy="10922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8" tIns="41315" rIns="82628" bIns="41315" anchor="ctr"/>
          <a:lstStyle/>
          <a:p>
            <a:pPr algn="ctr" defTabSz="820738"/>
            <a:r>
              <a:rPr lang="en-GB" sz="1600" b="1">
                <a:latin typeface="Tahoma" pitchFamily="34" charset="0"/>
              </a:rPr>
              <a:t>Resource</a:t>
            </a:r>
          </a:p>
          <a:p>
            <a:pPr algn="ctr" defTabSz="820738"/>
            <a:r>
              <a:rPr lang="en-GB" sz="1600" b="1">
                <a:latin typeface="Tahoma" pitchFamily="34" charset="0"/>
              </a:rPr>
              <a:t>Management</a:t>
            </a:r>
          </a:p>
        </p:txBody>
      </p:sp>
      <p:sp>
        <p:nvSpPr>
          <p:cNvPr id="1640456" name="Oval 8"/>
          <p:cNvSpPr>
            <a:spLocks noChangeArrowheads="1"/>
          </p:cNvSpPr>
          <p:nvPr/>
        </p:nvSpPr>
        <p:spPr bwMode="auto">
          <a:xfrm>
            <a:off x="7439025" y="2767013"/>
            <a:ext cx="1552575" cy="102711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8" tIns="41315" rIns="82628" bIns="41315" anchor="ctr"/>
          <a:lstStyle/>
          <a:p>
            <a:pPr algn="ctr" defTabSz="820738"/>
            <a:r>
              <a:rPr lang="en-GB" sz="1600" b="1">
                <a:latin typeface="Tahoma" pitchFamily="34" charset="0"/>
              </a:rPr>
              <a:t>Analysis</a:t>
            </a:r>
          </a:p>
        </p:txBody>
      </p:sp>
      <p:sp>
        <p:nvSpPr>
          <p:cNvPr id="1640457" name="Oval 9"/>
          <p:cNvSpPr>
            <a:spLocks noChangeArrowheads="1"/>
          </p:cNvSpPr>
          <p:nvPr/>
        </p:nvSpPr>
        <p:spPr bwMode="auto">
          <a:xfrm>
            <a:off x="4937125" y="4130675"/>
            <a:ext cx="1644650" cy="10922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8" tIns="41315" rIns="82628" bIns="41315" anchor="ctr"/>
          <a:lstStyle/>
          <a:p>
            <a:pPr algn="ctr" defTabSz="820738"/>
            <a:r>
              <a:rPr lang="en-GB" sz="1600" b="1">
                <a:latin typeface="Tahoma" pitchFamily="34" charset="0"/>
              </a:rPr>
              <a:t>Data</a:t>
            </a:r>
          </a:p>
          <a:p>
            <a:pPr algn="ctr" defTabSz="820738"/>
            <a:r>
              <a:rPr lang="en-GB" sz="1600" b="1">
                <a:latin typeface="Tahoma" pitchFamily="34" charset="0"/>
              </a:rPr>
              <a:t>collection</a:t>
            </a:r>
          </a:p>
        </p:txBody>
      </p:sp>
      <p:sp>
        <p:nvSpPr>
          <p:cNvPr id="1640458" name="Oval 10"/>
          <p:cNvSpPr>
            <a:spLocks noChangeArrowheads="1"/>
          </p:cNvSpPr>
          <p:nvPr/>
        </p:nvSpPr>
        <p:spPr bwMode="auto">
          <a:xfrm>
            <a:off x="3390900" y="4849813"/>
            <a:ext cx="1644650" cy="109378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8" tIns="41315" rIns="82628" bIns="41315" anchor="ctr"/>
          <a:lstStyle/>
          <a:p>
            <a:pPr algn="ctr" defTabSz="820738"/>
            <a:r>
              <a:rPr lang="en-GB" sz="1600" b="1">
                <a:latin typeface="Tahoma" pitchFamily="34" charset="0"/>
              </a:rPr>
              <a:t>Execution</a:t>
            </a:r>
          </a:p>
          <a:p>
            <a:pPr algn="ctr" defTabSz="820738"/>
            <a:r>
              <a:rPr lang="en-GB" sz="1600" b="1">
                <a:latin typeface="Tahoma" pitchFamily="34" charset="0"/>
              </a:rPr>
              <a:t>Management</a:t>
            </a:r>
          </a:p>
        </p:txBody>
      </p:sp>
      <p:sp>
        <p:nvSpPr>
          <p:cNvPr id="1640459" name="Oval 11"/>
          <p:cNvSpPr>
            <a:spLocks noChangeArrowheads="1"/>
          </p:cNvSpPr>
          <p:nvPr/>
        </p:nvSpPr>
        <p:spPr bwMode="auto">
          <a:xfrm>
            <a:off x="3402013" y="2716213"/>
            <a:ext cx="1620837" cy="109378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8" tIns="41315" rIns="82628" bIns="41315" anchor="ctr"/>
          <a:lstStyle/>
          <a:p>
            <a:pPr algn="ctr" defTabSz="820738"/>
            <a:r>
              <a:rPr lang="en-GB" sz="1600" b="1">
                <a:latin typeface="Tahoma" pitchFamily="34" charset="0"/>
              </a:rPr>
              <a:t>Dispatching</a:t>
            </a:r>
          </a:p>
        </p:txBody>
      </p:sp>
      <p:sp>
        <p:nvSpPr>
          <p:cNvPr id="1640460" name="Oval 12"/>
          <p:cNvSpPr>
            <a:spLocks noChangeArrowheads="1"/>
          </p:cNvSpPr>
          <p:nvPr/>
        </p:nvSpPr>
        <p:spPr bwMode="auto">
          <a:xfrm>
            <a:off x="5937250" y="2014538"/>
            <a:ext cx="1644650" cy="109378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8" tIns="41315" rIns="82628" bIns="41315" anchor="ctr"/>
          <a:lstStyle/>
          <a:p>
            <a:pPr algn="ctr" defTabSz="820738"/>
            <a:r>
              <a:rPr lang="en-GB" sz="1600" b="1">
                <a:latin typeface="Tahoma" pitchFamily="34" charset="0"/>
              </a:rPr>
              <a:t>Tracking</a:t>
            </a:r>
          </a:p>
        </p:txBody>
      </p:sp>
      <p:sp>
        <p:nvSpPr>
          <p:cNvPr id="1640461" name="Oval 13"/>
          <p:cNvSpPr>
            <a:spLocks noChangeArrowheads="1"/>
          </p:cNvSpPr>
          <p:nvPr/>
        </p:nvSpPr>
        <p:spPr bwMode="auto">
          <a:xfrm>
            <a:off x="531813" y="3979863"/>
            <a:ext cx="1643062" cy="10922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8" tIns="41315" rIns="82628" bIns="41315" anchor="ctr"/>
          <a:lstStyle/>
          <a:p>
            <a:pPr algn="ctr" defTabSz="820738"/>
            <a:r>
              <a:rPr lang="en-GB" sz="1600" b="1">
                <a:latin typeface="Tahoma" pitchFamily="34" charset="0"/>
              </a:rPr>
              <a:t>Definition</a:t>
            </a:r>
          </a:p>
          <a:p>
            <a:pPr algn="ctr" defTabSz="820738"/>
            <a:r>
              <a:rPr lang="en-GB" sz="1600" b="1">
                <a:latin typeface="Tahoma" pitchFamily="34" charset="0"/>
              </a:rPr>
              <a:t>Management</a:t>
            </a:r>
          </a:p>
        </p:txBody>
      </p:sp>
      <p:sp>
        <p:nvSpPr>
          <p:cNvPr id="1640462" name="Oval 14"/>
          <p:cNvSpPr>
            <a:spLocks noChangeArrowheads="1"/>
          </p:cNvSpPr>
          <p:nvPr/>
        </p:nvSpPr>
        <p:spPr bwMode="auto">
          <a:xfrm>
            <a:off x="3390900" y="1573213"/>
            <a:ext cx="1644650" cy="109378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8" tIns="41315" rIns="82628" bIns="41315" anchor="ctr"/>
          <a:lstStyle/>
          <a:p>
            <a:pPr algn="ctr" defTabSz="820738"/>
            <a:r>
              <a:rPr lang="en-GB" sz="1600" b="1">
                <a:latin typeface="Tahoma" pitchFamily="34" charset="0"/>
              </a:rPr>
              <a:t>Detailed</a:t>
            </a:r>
          </a:p>
          <a:p>
            <a:pPr algn="ctr" defTabSz="820738"/>
            <a:r>
              <a:rPr lang="en-GB" sz="1600" b="1">
                <a:latin typeface="Tahoma" pitchFamily="34" charset="0"/>
              </a:rPr>
              <a:t>Scheduling</a:t>
            </a:r>
          </a:p>
        </p:txBody>
      </p:sp>
      <p:cxnSp>
        <p:nvCxnSpPr>
          <p:cNvPr id="1640463" name="AutoShape 15"/>
          <p:cNvCxnSpPr>
            <a:cxnSpLocks noChangeShapeType="1"/>
            <a:stCxn id="1640452" idx="1"/>
            <a:endCxn id="1640451" idx="1"/>
          </p:cNvCxnSpPr>
          <p:nvPr/>
        </p:nvCxnSpPr>
        <p:spPr bwMode="auto">
          <a:xfrm rot="10800000" flipH="1" flipV="1">
            <a:off x="3200400" y="2476500"/>
            <a:ext cx="76200" cy="2514600"/>
          </a:xfrm>
          <a:prstGeom prst="curvedConnector3">
            <a:avLst>
              <a:gd name="adj1" fmla="val -300000"/>
            </a:avLst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640464" name="AutoShape 16"/>
          <p:cNvCxnSpPr>
            <a:cxnSpLocks noChangeShapeType="1"/>
            <a:stCxn id="1640451" idx="3"/>
            <a:endCxn id="1640453" idx="2"/>
          </p:cNvCxnSpPr>
          <p:nvPr/>
        </p:nvCxnSpPr>
        <p:spPr bwMode="auto">
          <a:xfrm flipV="1">
            <a:off x="6781800" y="3962400"/>
            <a:ext cx="647700" cy="1028700"/>
          </a:xfrm>
          <a:prstGeom prst="curvedConnector2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2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(3) Timing focus : Main activity flows</a:t>
            </a:r>
          </a:p>
        </p:txBody>
      </p:sp>
      <p:sp>
        <p:nvSpPr>
          <p:cNvPr id="20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21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C5A66DB-BF81-4317-9772-A956C95F030E}" type="slidenum">
              <a:rPr lang="en-GB"/>
              <a:pPr/>
              <a:t>16</a:t>
            </a:fld>
            <a:endParaRPr lang="en-GB"/>
          </a:p>
        </p:txBody>
      </p:sp>
      <p:sp>
        <p:nvSpPr>
          <p:cNvPr id="1642499" name="Oval 3"/>
          <p:cNvSpPr>
            <a:spLocks noChangeArrowheads="1"/>
          </p:cNvSpPr>
          <p:nvPr/>
        </p:nvSpPr>
        <p:spPr bwMode="auto">
          <a:xfrm>
            <a:off x="152400" y="2551113"/>
            <a:ext cx="1643063" cy="10922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8" tIns="41315" rIns="82628" bIns="41315" anchor="ctr"/>
          <a:lstStyle/>
          <a:p>
            <a:pPr algn="ctr" defTabSz="820738"/>
            <a:r>
              <a:rPr lang="en-US" sz="1600" b="1">
                <a:solidFill>
                  <a:schemeClr val="bg2"/>
                </a:solidFill>
                <a:latin typeface="Tahoma" pitchFamily="34" charset="0"/>
              </a:rPr>
              <a:t>Resource</a:t>
            </a:r>
          </a:p>
          <a:p>
            <a:pPr algn="ctr" defTabSz="820738"/>
            <a:r>
              <a:rPr lang="en-US" sz="1600" b="1">
                <a:solidFill>
                  <a:schemeClr val="bg2"/>
                </a:solidFill>
                <a:latin typeface="Tahoma" pitchFamily="34" charset="0"/>
              </a:rPr>
              <a:t>Management</a:t>
            </a:r>
          </a:p>
        </p:txBody>
      </p:sp>
      <p:sp>
        <p:nvSpPr>
          <p:cNvPr id="1642500" name="Oval 4"/>
          <p:cNvSpPr>
            <a:spLocks noChangeArrowheads="1"/>
          </p:cNvSpPr>
          <p:nvPr/>
        </p:nvSpPr>
        <p:spPr bwMode="auto">
          <a:xfrm>
            <a:off x="7439025" y="2743200"/>
            <a:ext cx="1552575" cy="102711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8" tIns="41315" rIns="82628" bIns="41315" anchor="ctr"/>
          <a:lstStyle/>
          <a:p>
            <a:pPr algn="ctr" defTabSz="820738"/>
            <a:r>
              <a:rPr lang="en-US" sz="1600" b="1">
                <a:solidFill>
                  <a:schemeClr val="bg2"/>
                </a:solidFill>
                <a:latin typeface="Tahoma" pitchFamily="34" charset="0"/>
              </a:rPr>
              <a:t>Analysis</a:t>
            </a:r>
          </a:p>
        </p:txBody>
      </p:sp>
      <p:cxnSp>
        <p:nvCxnSpPr>
          <p:cNvPr id="1642501" name="AutoShape 5"/>
          <p:cNvCxnSpPr>
            <a:cxnSpLocks noChangeShapeType="1"/>
            <a:stCxn id="1642502" idx="6"/>
            <a:endCxn id="1642500" idx="4"/>
          </p:cNvCxnSpPr>
          <p:nvPr/>
        </p:nvCxnSpPr>
        <p:spPr bwMode="auto">
          <a:xfrm flipV="1">
            <a:off x="7191375" y="3770313"/>
            <a:ext cx="1023938" cy="280987"/>
          </a:xfrm>
          <a:prstGeom prst="curvedConnector2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sp>
        <p:nvSpPr>
          <p:cNvPr id="1642502" name="Oval 6"/>
          <p:cNvSpPr>
            <a:spLocks noChangeArrowheads="1"/>
          </p:cNvSpPr>
          <p:nvPr/>
        </p:nvSpPr>
        <p:spPr bwMode="auto">
          <a:xfrm>
            <a:off x="5546725" y="3505200"/>
            <a:ext cx="1644650" cy="10922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8" tIns="41315" rIns="82628" bIns="41315" anchor="ctr"/>
          <a:lstStyle/>
          <a:p>
            <a:pPr algn="ctr" defTabSz="820738"/>
            <a:r>
              <a:rPr lang="en-US" sz="1600" b="1">
                <a:solidFill>
                  <a:schemeClr val="bg2"/>
                </a:solidFill>
                <a:latin typeface="Tahoma" pitchFamily="34" charset="0"/>
              </a:rPr>
              <a:t>Data</a:t>
            </a:r>
          </a:p>
          <a:p>
            <a:pPr algn="ctr" defTabSz="820738"/>
            <a:r>
              <a:rPr lang="en-US" sz="1600" b="1">
                <a:solidFill>
                  <a:schemeClr val="bg2"/>
                </a:solidFill>
                <a:latin typeface="Tahoma" pitchFamily="34" charset="0"/>
              </a:rPr>
              <a:t>Collection</a:t>
            </a:r>
          </a:p>
        </p:txBody>
      </p:sp>
      <p:sp>
        <p:nvSpPr>
          <p:cNvPr id="1642503" name="Oval 7"/>
          <p:cNvSpPr>
            <a:spLocks noChangeArrowheads="1"/>
          </p:cNvSpPr>
          <p:nvPr/>
        </p:nvSpPr>
        <p:spPr bwMode="auto">
          <a:xfrm>
            <a:off x="3308350" y="4876800"/>
            <a:ext cx="1644650" cy="109378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8" tIns="41315" rIns="82628" bIns="41315" anchor="ctr"/>
          <a:lstStyle/>
          <a:p>
            <a:pPr algn="ctr" defTabSz="820738"/>
            <a:r>
              <a:rPr lang="en-US" sz="1600" b="1">
                <a:solidFill>
                  <a:schemeClr val="bg2"/>
                </a:solidFill>
                <a:latin typeface="Tahoma" pitchFamily="34" charset="0"/>
              </a:rPr>
              <a:t>Execution</a:t>
            </a:r>
          </a:p>
          <a:p>
            <a:pPr algn="ctr" defTabSz="820738"/>
            <a:r>
              <a:rPr lang="en-US" sz="1600" b="1">
                <a:solidFill>
                  <a:schemeClr val="bg2"/>
                </a:solidFill>
                <a:latin typeface="Tahoma" pitchFamily="34" charset="0"/>
              </a:rPr>
              <a:t>Management</a:t>
            </a:r>
          </a:p>
        </p:txBody>
      </p:sp>
      <p:sp>
        <p:nvSpPr>
          <p:cNvPr id="1642504" name="Oval 8"/>
          <p:cNvSpPr>
            <a:spLocks noChangeArrowheads="1"/>
          </p:cNvSpPr>
          <p:nvPr/>
        </p:nvSpPr>
        <p:spPr bwMode="auto">
          <a:xfrm>
            <a:off x="3332163" y="3505200"/>
            <a:ext cx="1620837" cy="109378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8" tIns="41315" rIns="82628" bIns="41315" anchor="ctr"/>
          <a:lstStyle/>
          <a:p>
            <a:pPr algn="ctr" defTabSz="820738"/>
            <a:r>
              <a:rPr lang="en-US" sz="1600" b="1">
                <a:solidFill>
                  <a:schemeClr val="bg2"/>
                </a:solidFill>
                <a:latin typeface="Tahoma" pitchFamily="34" charset="0"/>
              </a:rPr>
              <a:t>Dispatching</a:t>
            </a:r>
          </a:p>
        </p:txBody>
      </p:sp>
      <p:sp>
        <p:nvSpPr>
          <p:cNvPr id="1642505" name="Oval 9"/>
          <p:cNvSpPr>
            <a:spLocks noChangeArrowheads="1"/>
          </p:cNvSpPr>
          <p:nvPr/>
        </p:nvSpPr>
        <p:spPr bwMode="auto">
          <a:xfrm>
            <a:off x="5562600" y="1981200"/>
            <a:ext cx="1644650" cy="109378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8" tIns="41315" rIns="82628" bIns="41315" anchor="ctr"/>
          <a:lstStyle/>
          <a:p>
            <a:pPr algn="ctr" defTabSz="820738"/>
            <a:r>
              <a:rPr lang="en-US" sz="1600" b="1">
                <a:solidFill>
                  <a:schemeClr val="bg2"/>
                </a:solidFill>
                <a:latin typeface="Tahoma" pitchFamily="34" charset="0"/>
              </a:rPr>
              <a:t>Tracking</a:t>
            </a:r>
          </a:p>
        </p:txBody>
      </p:sp>
      <p:sp>
        <p:nvSpPr>
          <p:cNvPr id="1642506" name="Oval 10"/>
          <p:cNvSpPr>
            <a:spLocks noChangeArrowheads="1"/>
          </p:cNvSpPr>
          <p:nvPr/>
        </p:nvSpPr>
        <p:spPr bwMode="auto">
          <a:xfrm>
            <a:off x="3308350" y="1954213"/>
            <a:ext cx="1644650" cy="1093787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8" tIns="41315" rIns="82628" bIns="41315" anchor="ctr"/>
          <a:lstStyle/>
          <a:p>
            <a:pPr algn="ctr" defTabSz="820738"/>
            <a:r>
              <a:rPr lang="en-US" sz="1600" b="1">
                <a:solidFill>
                  <a:schemeClr val="bg2"/>
                </a:solidFill>
                <a:latin typeface="Tahoma" pitchFamily="34" charset="0"/>
              </a:rPr>
              <a:t>Detailed</a:t>
            </a:r>
          </a:p>
          <a:p>
            <a:pPr algn="ctr" defTabSz="820738"/>
            <a:r>
              <a:rPr lang="en-US" sz="1600" b="1">
                <a:solidFill>
                  <a:schemeClr val="bg2"/>
                </a:solidFill>
                <a:latin typeface="Tahoma" pitchFamily="34" charset="0"/>
              </a:rPr>
              <a:t>Scheduling</a:t>
            </a:r>
          </a:p>
        </p:txBody>
      </p:sp>
      <p:cxnSp>
        <p:nvCxnSpPr>
          <p:cNvPr id="1642507" name="AutoShape 11"/>
          <p:cNvCxnSpPr>
            <a:cxnSpLocks noChangeShapeType="1"/>
            <a:stCxn id="1642506" idx="4"/>
            <a:endCxn id="1642504" idx="0"/>
          </p:cNvCxnSpPr>
          <p:nvPr/>
        </p:nvCxnSpPr>
        <p:spPr bwMode="auto">
          <a:xfrm>
            <a:off x="4130675" y="3048000"/>
            <a:ext cx="12700" cy="4572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</p:cxnSp>
      <p:cxnSp>
        <p:nvCxnSpPr>
          <p:cNvPr id="1642508" name="AutoShape 12"/>
          <p:cNvCxnSpPr>
            <a:cxnSpLocks noChangeShapeType="1"/>
            <a:stCxn id="1642504" idx="4"/>
            <a:endCxn id="1642503" idx="0"/>
          </p:cNvCxnSpPr>
          <p:nvPr/>
        </p:nvCxnSpPr>
        <p:spPr bwMode="auto">
          <a:xfrm flipH="1">
            <a:off x="4130675" y="4598988"/>
            <a:ext cx="12700" cy="277812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</p:cxnSp>
      <p:cxnSp>
        <p:nvCxnSpPr>
          <p:cNvPr id="1642509" name="AutoShape 13"/>
          <p:cNvCxnSpPr>
            <a:cxnSpLocks noChangeShapeType="1"/>
            <a:stCxn id="1642502" idx="0"/>
            <a:endCxn id="1642505" idx="4"/>
          </p:cNvCxnSpPr>
          <p:nvPr/>
        </p:nvCxnSpPr>
        <p:spPr bwMode="auto">
          <a:xfrm flipV="1">
            <a:off x="6369050" y="3074988"/>
            <a:ext cx="15875" cy="430212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</p:cxnSp>
      <p:cxnSp>
        <p:nvCxnSpPr>
          <p:cNvPr id="1642510" name="AutoShape 14"/>
          <p:cNvCxnSpPr>
            <a:cxnSpLocks noChangeShapeType="1"/>
            <a:stCxn id="1642503" idx="6"/>
            <a:endCxn id="1642502" idx="4"/>
          </p:cNvCxnSpPr>
          <p:nvPr/>
        </p:nvCxnSpPr>
        <p:spPr bwMode="auto">
          <a:xfrm flipV="1">
            <a:off x="4953000" y="4597400"/>
            <a:ext cx="1416050" cy="827088"/>
          </a:xfrm>
          <a:prstGeom prst="curvedConnector2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</p:cxnSp>
      <p:sp>
        <p:nvSpPr>
          <p:cNvPr id="1642511" name="Oval 15"/>
          <p:cNvSpPr>
            <a:spLocks noChangeArrowheads="1"/>
          </p:cNvSpPr>
          <p:nvPr/>
        </p:nvSpPr>
        <p:spPr bwMode="auto">
          <a:xfrm>
            <a:off x="152400" y="3979863"/>
            <a:ext cx="1643063" cy="10922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8" tIns="41315" rIns="82628" bIns="41315" anchor="ctr"/>
          <a:lstStyle/>
          <a:p>
            <a:pPr algn="ctr" defTabSz="820738"/>
            <a:r>
              <a:rPr lang="en-US" sz="1600" b="1">
                <a:solidFill>
                  <a:schemeClr val="bg2"/>
                </a:solidFill>
                <a:latin typeface="Tahoma" pitchFamily="34" charset="0"/>
              </a:rPr>
              <a:t>Definition</a:t>
            </a:r>
          </a:p>
          <a:p>
            <a:pPr algn="ctr" defTabSz="820738"/>
            <a:r>
              <a:rPr lang="en-US" sz="1600" b="1">
                <a:solidFill>
                  <a:schemeClr val="bg2"/>
                </a:solidFill>
                <a:latin typeface="Tahoma" pitchFamily="34" charset="0"/>
              </a:rPr>
              <a:t>Management</a:t>
            </a:r>
          </a:p>
        </p:txBody>
      </p:sp>
      <p:cxnSp>
        <p:nvCxnSpPr>
          <p:cNvPr id="1642512" name="AutoShape 16"/>
          <p:cNvCxnSpPr>
            <a:cxnSpLocks noChangeShapeType="1"/>
            <a:stCxn id="1642505" idx="0"/>
          </p:cNvCxnSpPr>
          <p:nvPr/>
        </p:nvCxnSpPr>
        <p:spPr bwMode="auto">
          <a:xfrm flipV="1">
            <a:off x="6384925" y="1066800"/>
            <a:ext cx="15875" cy="9144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</p:cxnSp>
      <p:cxnSp>
        <p:nvCxnSpPr>
          <p:cNvPr id="1642513" name="AutoShape 17"/>
          <p:cNvCxnSpPr>
            <a:cxnSpLocks noChangeShapeType="1"/>
            <a:stCxn id="1642506" idx="0"/>
          </p:cNvCxnSpPr>
          <p:nvPr/>
        </p:nvCxnSpPr>
        <p:spPr bwMode="auto">
          <a:xfrm flipV="1">
            <a:off x="4130675" y="1066800"/>
            <a:ext cx="17463" cy="887413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 type="none" w="lg" len="lg"/>
          </a:ln>
          <a:effectLst/>
        </p:spPr>
      </p:cxnSp>
      <p:sp>
        <p:nvSpPr>
          <p:cNvPr id="1642514" name="AutoShape 18"/>
          <p:cNvSpPr>
            <a:spLocks noChangeArrowheads="1"/>
          </p:cNvSpPr>
          <p:nvPr/>
        </p:nvSpPr>
        <p:spPr bwMode="auto">
          <a:xfrm>
            <a:off x="1905000" y="2133600"/>
            <a:ext cx="1219200" cy="3505200"/>
          </a:xfrm>
          <a:custGeom>
            <a:avLst/>
            <a:gdLst>
              <a:gd name="G0" fmla="+- 10677 0 0"/>
              <a:gd name="G1" fmla="+- 5488 0 0"/>
              <a:gd name="G2" fmla="+- 21600 0 5488"/>
              <a:gd name="G3" fmla="+- 10800 0 5488"/>
              <a:gd name="G4" fmla="+- 21600 0 10677"/>
              <a:gd name="G5" fmla="*/ G4 G3 10800"/>
              <a:gd name="G6" fmla="+- 21600 0 G5"/>
              <a:gd name="T0" fmla="*/ 10677 w 21600"/>
              <a:gd name="T1" fmla="*/ 0 h 21600"/>
              <a:gd name="T2" fmla="*/ 0 w 21600"/>
              <a:gd name="T3" fmla="*/ 10800 h 21600"/>
              <a:gd name="T4" fmla="*/ 10677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677" y="0"/>
                </a:moveTo>
                <a:lnTo>
                  <a:pt x="10677" y="5488"/>
                </a:lnTo>
                <a:lnTo>
                  <a:pt x="3375" y="5488"/>
                </a:lnTo>
                <a:lnTo>
                  <a:pt x="3375" y="16112"/>
                </a:lnTo>
                <a:lnTo>
                  <a:pt x="10677" y="16112"/>
                </a:lnTo>
                <a:lnTo>
                  <a:pt x="10677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88"/>
                </a:moveTo>
                <a:lnTo>
                  <a:pt x="1350" y="16112"/>
                </a:lnTo>
                <a:lnTo>
                  <a:pt x="2700" y="16112"/>
                </a:lnTo>
                <a:lnTo>
                  <a:pt x="2700" y="5488"/>
                </a:lnTo>
                <a:close/>
              </a:path>
              <a:path w="21600" h="21600">
                <a:moveTo>
                  <a:pt x="0" y="5488"/>
                </a:moveTo>
                <a:lnTo>
                  <a:pt x="0" y="16112"/>
                </a:lnTo>
                <a:lnTo>
                  <a:pt x="675" y="16112"/>
                </a:lnTo>
                <a:lnTo>
                  <a:pt x="675" y="5488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4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(4) Maturity level</a:t>
            </a:r>
          </a:p>
        </p:txBody>
      </p:sp>
      <p:sp>
        <p:nvSpPr>
          <p:cNvPr id="16445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Visibility: </a:t>
            </a:r>
          </a:p>
          <a:p>
            <a:pPr lvl="1"/>
            <a:r>
              <a:rPr lang="en-GB"/>
              <a:t>Data collection, performance monitoring, reporting</a:t>
            </a:r>
          </a:p>
          <a:p>
            <a:r>
              <a:rPr lang="en-GB"/>
              <a:t>Control: </a:t>
            </a:r>
          </a:p>
          <a:p>
            <a:pPr lvl="1"/>
            <a:r>
              <a:rPr lang="en-GB"/>
              <a:t>Work Specification enforcement, </a:t>
            </a:r>
          </a:p>
          <a:p>
            <a:pPr lvl="1"/>
            <a:r>
              <a:rPr lang="en-GB"/>
              <a:t>Quality control, </a:t>
            </a:r>
          </a:p>
          <a:p>
            <a:pPr lvl="1"/>
            <a:r>
              <a:rPr lang="en-GB"/>
              <a:t>Operation conformance against defined </a:t>
            </a:r>
            <a:r>
              <a:rPr lang="en-GB">
                <a:solidFill>
                  <a:schemeClr val="tx1"/>
                </a:solidFill>
              </a:rPr>
              <a:t>practicies</a:t>
            </a:r>
            <a:r>
              <a:rPr lang="en-GB"/>
              <a:t> </a:t>
            </a:r>
          </a:p>
          <a:p>
            <a:r>
              <a:rPr lang="en-GB"/>
              <a:t>Optimization, anticipation: </a:t>
            </a:r>
          </a:p>
          <a:p>
            <a:pPr lvl="1"/>
            <a:r>
              <a:rPr lang="en-GB"/>
              <a:t>Statistic or Real time process improvement</a:t>
            </a:r>
          </a:p>
          <a:p>
            <a:pPr lvl="1"/>
            <a:r>
              <a:rPr lang="en-GB"/>
              <a:t>Resource usage optimization</a:t>
            </a:r>
          </a:p>
          <a:p>
            <a:pPr lvl="1"/>
            <a:r>
              <a:rPr lang="en-GB"/>
              <a:t>Performance objectives and improvement processes against strategic criteria</a:t>
            </a:r>
          </a:p>
          <a:p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0B341B2-74B8-4636-93AD-DC726B11455A}" type="slidenum">
              <a:rPr lang="en-GB"/>
              <a:pPr/>
              <a:t>17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1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Agenda</a:t>
            </a:r>
          </a:p>
        </p:txBody>
      </p:sp>
      <p:sp>
        <p:nvSpPr>
          <p:cNvPr id="1701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Introduction</a:t>
            </a:r>
          </a:p>
          <a:p>
            <a:r>
              <a:rPr lang="en-GB"/>
              <a:t>ISA95 Operation Activity Model (Production example)</a:t>
            </a:r>
          </a:p>
          <a:p>
            <a:r>
              <a:rPr lang="en-GB"/>
              <a:t>Operation Processes / Task definition</a:t>
            </a: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817FF58-EABF-4424-9B2E-6DB6E0B50B67}" type="slidenum">
              <a:rPr lang="en-GB"/>
              <a:pPr/>
              <a:t>18</a:t>
            </a:fld>
            <a:endParaRPr lang="en-GB"/>
          </a:p>
        </p:txBody>
      </p:sp>
      <p:sp>
        <p:nvSpPr>
          <p:cNvPr id="1701892" name="Rectangle 4"/>
          <p:cNvSpPr>
            <a:spLocks noChangeArrowheads="1"/>
          </p:cNvSpPr>
          <p:nvPr/>
        </p:nvSpPr>
        <p:spPr bwMode="auto">
          <a:xfrm>
            <a:off x="0" y="1524000"/>
            <a:ext cx="9144000" cy="381000"/>
          </a:xfrm>
          <a:prstGeom prst="rect">
            <a:avLst/>
          </a:prstGeom>
          <a:solidFill>
            <a:srgbClr val="C0C0C0">
              <a:alpha val="50000"/>
            </a:srgbClr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6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Applying the Generic Activity model to Production MOC</a:t>
            </a:r>
          </a:p>
        </p:txBody>
      </p:sp>
      <p:sp>
        <p:nvSpPr>
          <p:cNvPr id="26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27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FB2B1-429E-452B-A7DA-DD28FA535EDF}" type="slidenum">
              <a:rPr lang="en-GB"/>
              <a:pPr/>
              <a:t>19</a:t>
            </a:fld>
            <a:endParaRPr lang="en-GB"/>
          </a:p>
        </p:txBody>
      </p:sp>
      <p:sp>
        <p:nvSpPr>
          <p:cNvPr id="1646595" name="Oval 3"/>
          <p:cNvSpPr>
            <a:spLocks noChangeArrowheads="1"/>
          </p:cNvSpPr>
          <p:nvPr/>
        </p:nvSpPr>
        <p:spPr bwMode="auto">
          <a:xfrm>
            <a:off x="2801938" y="2551113"/>
            <a:ext cx="1643062" cy="1092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8" tIns="41315" rIns="82628" bIns="41315" anchor="ctr"/>
          <a:lstStyle/>
          <a:p>
            <a:pPr algn="ctr" defTabSz="820738"/>
            <a:r>
              <a:rPr lang="en-US" sz="1600" b="1">
                <a:solidFill>
                  <a:srgbClr val="FF0000"/>
                </a:solidFill>
                <a:latin typeface="Tahoma" pitchFamily="34" charset="0"/>
              </a:rPr>
              <a:t>Production</a:t>
            </a:r>
          </a:p>
          <a:p>
            <a:pPr algn="ctr" defTabSz="820738"/>
            <a:r>
              <a:rPr lang="en-US" sz="1600" b="1">
                <a:latin typeface="Tahoma" pitchFamily="34" charset="0"/>
              </a:rPr>
              <a:t>resource</a:t>
            </a:r>
          </a:p>
          <a:p>
            <a:pPr algn="ctr" defTabSz="820738"/>
            <a:r>
              <a:rPr lang="en-US" sz="1600" b="1">
                <a:latin typeface="Tahoma" pitchFamily="34" charset="0"/>
              </a:rPr>
              <a:t>management</a:t>
            </a:r>
          </a:p>
        </p:txBody>
      </p:sp>
      <p:cxnSp>
        <p:nvCxnSpPr>
          <p:cNvPr id="1646596" name="AutoShape 4"/>
          <p:cNvCxnSpPr>
            <a:cxnSpLocks noChangeShapeType="1"/>
            <a:stCxn id="1646595" idx="0"/>
            <a:endCxn id="1646605" idx="2"/>
          </p:cNvCxnSpPr>
          <p:nvPr/>
        </p:nvCxnSpPr>
        <p:spPr bwMode="auto">
          <a:xfrm rot="16200000">
            <a:off x="3906838" y="2093913"/>
            <a:ext cx="174625" cy="739775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646597" name="AutoShape 5"/>
          <p:cNvCxnSpPr>
            <a:cxnSpLocks noChangeShapeType="1"/>
            <a:stCxn id="1646595" idx="4"/>
            <a:endCxn id="1646603" idx="2"/>
          </p:cNvCxnSpPr>
          <p:nvPr/>
        </p:nvCxnSpPr>
        <p:spPr bwMode="auto">
          <a:xfrm rot="16200000" flipH="1">
            <a:off x="3913188" y="3354388"/>
            <a:ext cx="173037" cy="750887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sp>
        <p:nvSpPr>
          <p:cNvPr id="1646598" name="Oval 6"/>
          <p:cNvSpPr>
            <a:spLocks noChangeArrowheads="1"/>
          </p:cNvSpPr>
          <p:nvPr/>
        </p:nvSpPr>
        <p:spPr bwMode="auto">
          <a:xfrm>
            <a:off x="7412038" y="3300413"/>
            <a:ext cx="1552575" cy="102711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8" tIns="41315" rIns="82628" bIns="41315" anchor="ctr"/>
          <a:lstStyle/>
          <a:p>
            <a:pPr algn="ctr" defTabSz="820738"/>
            <a:r>
              <a:rPr lang="en-US" sz="1600" b="1">
                <a:solidFill>
                  <a:srgbClr val="FF0000"/>
                </a:solidFill>
                <a:latin typeface="Tahoma" pitchFamily="34" charset="0"/>
              </a:rPr>
              <a:t>Production</a:t>
            </a:r>
          </a:p>
          <a:p>
            <a:pPr algn="ctr" defTabSz="820738"/>
            <a:r>
              <a:rPr lang="en-US" sz="1600" b="1">
                <a:latin typeface="Tahoma" pitchFamily="34" charset="0"/>
              </a:rPr>
              <a:t>Analysis</a:t>
            </a:r>
          </a:p>
        </p:txBody>
      </p:sp>
      <p:cxnSp>
        <p:nvCxnSpPr>
          <p:cNvPr id="1646599" name="AutoShape 7"/>
          <p:cNvCxnSpPr>
            <a:cxnSpLocks noChangeShapeType="1"/>
            <a:stCxn id="1646598" idx="0"/>
            <a:endCxn id="1646604" idx="6"/>
          </p:cNvCxnSpPr>
          <p:nvPr/>
        </p:nvCxnSpPr>
        <p:spPr bwMode="auto">
          <a:xfrm rot="5400000" flipH="1">
            <a:off x="7769225" y="2881313"/>
            <a:ext cx="204788" cy="633412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646600" name="AutoShape 8"/>
          <p:cNvCxnSpPr>
            <a:cxnSpLocks noChangeShapeType="1"/>
            <a:stCxn id="1646601" idx="6"/>
            <a:endCxn id="1646598" idx="4"/>
          </p:cNvCxnSpPr>
          <p:nvPr/>
        </p:nvCxnSpPr>
        <p:spPr bwMode="auto">
          <a:xfrm flipV="1">
            <a:off x="7554913" y="4327525"/>
            <a:ext cx="633412" cy="196850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ffectLst/>
        </p:spPr>
      </p:cxnSp>
      <p:sp>
        <p:nvSpPr>
          <p:cNvPr id="1646601" name="Oval 9"/>
          <p:cNvSpPr>
            <a:spLocks noChangeArrowheads="1"/>
          </p:cNvSpPr>
          <p:nvPr/>
        </p:nvSpPr>
        <p:spPr bwMode="auto">
          <a:xfrm>
            <a:off x="5910263" y="3978275"/>
            <a:ext cx="1644650" cy="1092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8" tIns="41315" rIns="82628" bIns="41315" anchor="ctr"/>
          <a:lstStyle/>
          <a:p>
            <a:pPr algn="ctr" defTabSz="820738"/>
            <a:r>
              <a:rPr lang="en-US" sz="1600" b="1">
                <a:solidFill>
                  <a:srgbClr val="FF0000"/>
                </a:solidFill>
                <a:latin typeface="Tahoma" pitchFamily="34" charset="0"/>
              </a:rPr>
              <a:t>Production</a:t>
            </a:r>
          </a:p>
          <a:p>
            <a:pPr algn="ctr" defTabSz="820738"/>
            <a:r>
              <a:rPr lang="en-US" sz="1600" b="1">
                <a:latin typeface="Tahoma" pitchFamily="34" charset="0"/>
              </a:rPr>
              <a:t>data</a:t>
            </a:r>
          </a:p>
          <a:p>
            <a:pPr algn="ctr" defTabSz="820738"/>
            <a:r>
              <a:rPr lang="en-US" sz="1600" b="1">
                <a:latin typeface="Tahoma" pitchFamily="34" charset="0"/>
              </a:rPr>
              <a:t>collection</a:t>
            </a:r>
          </a:p>
        </p:txBody>
      </p:sp>
      <p:sp>
        <p:nvSpPr>
          <p:cNvPr id="1646602" name="Oval 10"/>
          <p:cNvSpPr>
            <a:spLocks noChangeArrowheads="1"/>
          </p:cNvSpPr>
          <p:nvPr/>
        </p:nvSpPr>
        <p:spPr bwMode="auto">
          <a:xfrm>
            <a:off x="4364038" y="4697413"/>
            <a:ext cx="1644650" cy="1093787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8" tIns="41315" rIns="82628" bIns="41315" anchor="ctr"/>
          <a:lstStyle/>
          <a:p>
            <a:pPr algn="ctr" defTabSz="820738"/>
            <a:r>
              <a:rPr lang="en-US" sz="1600" b="1">
                <a:solidFill>
                  <a:srgbClr val="FF0000"/>
                </a:solidFill>
                <a:latin typeface="Tahoma" pitchFamily="34" charset="0"/>
              </a:rPr>
              <a:t>Production</a:t>
            </a:r>
          </a:p>
          <a:p>
            <a:pPr algn="ctr" defTabSz="820738"/>
            <a:r>
              <a:rPr lang="en-US" sz="1600" b="1">
                <a:latin typeface="Tahoma" pitchFamily="34" charset="0"/>
              </a:rPr>
              <a:t>Execution</a:t>
            </a:r>
          </a:p>
          <a:p>
            <a:pPr algn="ctr" defTabSz="820738"/>
            <a:r>
              <a:rPr lang="en-US" sz="1600" b="1">
                <a:latin typeface="Tahoma" pitchFamily="34" charset="0"/>
              </a:rPr>
              <a:t>Management</a:t>
            </a:r>
          </a:p>
        </p:txBody>
      </p:sp>
      <p:sp>
        <p:nvSpPr>
          <p:cNvPr id="1646603" name="Oval 11"/>
          <p:cNvSpPr>
            <a:spLocks noChangeArrowheads="1"/>
          </p:cNvSpPr>
          <p:nvPr/>
        </p:nvSpPr>
        <p:spPr bwMode="auto">
          <a:xfrm>
            <a:off x="4375150" y="3268663"/>
            <a:ext cx="1620838" cy="1093787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8" tIns="41315" rIns="82628" bIns="41315" anchor="ctr"/>
          <a:lstStyle/>
          <a:p>
            <a:pPr algn="ctr" defTabSz="820738"/>
            <a:r>
              <a:rPr lang="en-US" sz="1600" b="1">
                <a:solidFill>
                  <a:srgbClr val="FF0000"/>
                </a:solidFill>
                <a:latin typeface="Tahoma" pitchFamily="34" charset="0"/>
              </a:rPr>
              <a:t>Production</a:t>
            </a:r>
          </a:p>
          <a:p>
            <a:pPr algn="ctr" defTabSz="820738"/>
            <a:r>
              <a:rPr lang="en-US" sz="1600" b="1">
                <a:latin typeface="Tahoma" pitchFamily="34" charset="0"/>
              </a:rPr>
              <a:t>dispatching</a:t>
            </a:r>
          </a:p>
        </p:txBody>
      </p:sp>
      <p:sp>
        <p:nvSpPr>
          <p:cNvPr id="1646604" name="Oval 12"/>
          <p:cNvSpPr>
            <a:spLocks noChangeArrowheads="1"/>
          </p:cNvSpPr>
          <p:nvPr/>
        </p:nvSpPr>
        <p:spPr bwMode="auto">
          <a:xfrm>
            <a:off x="5910263" y="2547938"/>
            <a:ext cx="1644650" cy="1093787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8" tIns="41315" rIns="82628" bIns="41315" anchor="ctr"/>
          <a:lstStyle/>
          <a:p>
            <a:pPr algn="ctr" defTabSz="820738"/>
            <a:r>
              <a:rPr lang="en-US" sz="1600" b="1">
                <a:solidFill>
                  <a:srgbClr val="FF0000"/>
                </a:solidFill>
                <a:latin typeface="Tahoma" pitchFamily="34" charset="0"/>
              </a:rPr>
              <a:t>Production</a:t>
            </a:r>
          </a:p>
          <a:p>
            <a:pPr algn="ctr" defTabSz="820738"/>
            <a:r>
              <a:rPr lang="en-US" sz="1600" b="1">
                <a:latin typeface="Tahoma" pitchFamily="34" charset="0"/>
              </a:rPr>
              <a:t>tracking</a:t>
            </a:r>
          </a:p>
        </p:txBody>
      </p:sp>
      <p:sp>
        <p:nvSpPr>
          <p:cNvPr id="1646605" name="Oval 13"/>
          <p:cNvSpPr>
            <a:spLocks noChangeArrowheads="1"/>
          </p:cNvSpPr>
          <p:nvPr/>
        </p:nvSpPr>
        <p:spPr bwMode="auto">
          <a:xfrm>
            <a:off x="4364038" y="1828800"/>
            <a:ext cx="1644650" cy="1093788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8" tIns="41315" rIns="82628" bIns="41315" anchor="ctr"/>
          <a:lstStyle/>
          <a:p>
            <a:pPr algn="ctr" defTabSz="820738"/>
            <a:r>
              <a:rPr lang="en-US" sz="1600" b="1">
                <a:latin typeface="Tahoma" pitchFamily="34" charset="0"/>
              </a:rPr>
              <a:t>Detailed</a:t>
            </a:r>
          </a:p>
          <a:p>
            <a:pPr algn="ctr" defTabSz="820738"/>
            <a:r>
              <a:rPr lang="en-US" sz="1600" b="1">
                <a:solidFill>
                  <a:srgbClr val="FF0000"/>
                </a:solidFill>
                <a:latin typeface="Tahoma" pitchFamily="34" charset="0"/>
              </a:rPr>
              <a:t>production</a:t>
            </a:r>
          </a:p>
          <a:p>
            <a:pPr algn="ctr" defTabSz="820738"/>
            <a:r>
              <a:rPr lang="en-US" sz="1600" b="1">
                <a:latin typeface="Tahoma" pitchFamily="34" charset="0"/>
              </a:rPr>
              <a:t>scheduling</a:t>
            </a:r>
          </a:p>
        </p:txBody>
      </p:sp>
      <p:cxnSp>
        <p:nvCxnSpPr>
          <p:cNvPr id="1646606" name="AutoShape 14"/>
          <p:cNvCxnSpPr>
            <a:cxnSpLocks noChangeShapeType="1"/>
            <a:stCxn id="1646604" idx="0"/>
            <a:endCxn id="1646605" idx="6"/>
          </p:cNvCxnSpPr>
          <p:nvPr/>
        </p:nvCxnSpPr>
        <p:spPr bwMode="auto">
          <a:xfrm rot="5400000" flipH="1">
            <a:off x="6284913" y="2100263"/>
            <a:ext cx="171450" cy="723900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646607" name="AutoShape 15"/>
          <p:cNvCxnSpPr>
            <a:cxnSpLocks noChangeShapeType="1"/>
            <a:stCxn id="1646605" idx="4"/>
            <a:endCxn id="1646603" idx="0"/>
          </p:cNvCxnSpPr>
          <p:nvPr/>
        </p:nvCxnSpPr>
        <p:spPr bwMode="auto">
          <a:xfrm>
            <a:off x="5186363" y="2922588"/>
            <a:ext cx="0" cy="3460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646608" name="AutoShape 16"/>
          <p:cNvCxnSpPr>
            <a:cxnSpLocks noChangeShapeType="1"/>
            <a:stCxn id="1646603" idx="4"/>
            <a:endCxn id="1646602" idx="0"/>
          </p:cNvCxnSpPr>
          <p:nvPr/>
        </p:nvCxnSpPr>
        <p:spPr bwMode="auto">
          <a:xfrm>
            <a:off x="5186363" y="4362450"/>
            <a:ext cx="0" cy="33496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646609" name="AutoShape 17"/>
          <p:cNvCxnSpPr>
            <a:cxnSpLocks noChangeShapeType="1"/>
            <a:stCxn id="1646601" idx="0"/>
            <a:endCxn id="1646604" idx="4"/>
          </p:cNvCxnSpPr>
          <p:nvPr/>
        </p:nvCxnSpPr>
        <p:spPr bwMode="auto">
          <a:xfrm flipV="1">
            <a:off x="6732588" y="3641725"/>
            <a:ext cx="0" cy="3365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646610" name="AutoShape 18"/>
          <p:cNvCxnSpPr>
            <a:cxnSpLocks noChangeShapeType="1"/>
            <a:stCxn id="1646602" idx="6"/>
            <a:endCxn id="1646601" idx="4"/>
          </p:cNvCxnSpPr>
          <p:nvPr/>
        </p:nvCxnSpPr>
        <p:spPr bwMode="auto">
          <a:xfrm flipV="1">
            <a:off x="6008688" y="5070475"/>
            <a:ext cx="723900" cy="174625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646611" name="AutoShape 19"/>
          <p:cNvCxnSpPr>
            <a:cxnSpLocks noChangeShapeType="1"/>
            <a:stCxn id="1646603" idx="6"/>
            <a:endCxn id="1646604" idx="4"/>
          </p:cNvCxnSpPr>
          <p:nvPr/>
        </p:nvCxnSpPr>
        <p:spPr bwMode="auto">
          <a:xfrm flipV="1">
            <a:off x="5995988" y="3641725"/>
            <a:ext cx="736600" cy="174625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646612" name="AutoShape 20"/>
          <p:cNvCxnSpPr>
            <a:cxnSpLocks noChangeShapeType="1"/>
            <a:stCxn id="1646603" idx="6"/>
            <a:endCxn id="1646601" idx="0"/>
          </p:cNvCxnSpPr>
          <p:nvPr/>
        </p:nvCxnSpPr>
        <p:spPr bwMode="auto">
          <a:xfrm>
            <a:off x="5995988" y="3816350"/>
            <a:ext cx="736600" cy="161925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sp>
        <p:nvSpPr>
          <p:cNvPr id="1646613" name="Oval 21"/>
          <p:cNvSpPr>
            <a:spLocks noChangeArrowheads="1"/>
          </p:cNvSpPr>
          <p:nvPr/>
        </p:nvSpPr>
        <p:spPr bwMode="auto">
          <a:xfrm>
            <a:off x="2801938" y="3979863"/>
            <a:ext cx="1643062" cy="1092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8" tIns="41315" rIns="82628" bIns="41315" anchor="ctr"/>
          <a:lstStyle/>
          <a:p>
            <a:pPr algn="ctr" defTabSz="820738"/>
            <a:r>
              <a:rPr lang="en-US" sz="1600" b="1">
                <a:solidFill>
                  <a:srgbClr val="FF0000"/>
                </a:solidFill>
                <a:latin typeface="Tahoma" pitchFamily="34" charset="0"/>
              </a:rPr>
              <a:t>Product</a:t>
            </a:r>
          </a:p>
          <a:p>
            <a:pPr algn="ctr" defTabSz="820738"/>
            <a:r>
              <a:rPr lang="en-US" sz="1600" b="1">
                <a:latin typeface="Tahoma" pitchFamily="34" charset="0"/>
              </a:rPr>
              <a:t>definition</a:t>
            </a:r>
          </a:p>
          <a:p>
            <a:pPr algn="ctr" defTabSz="820738"/>
            <a:r>
              <a:rPr lang="en-US" sz="1600" b="1">
                <a:latin typeface="Tahoma" pitchFamily="34" charset="0"/>
              </a:rPr>
              <a:t>management</a:t>
            </a:r>
          </a:p>
        </p:txBody>
      </p:sp>
      <p:cxnSp>
        <p:nvCxnSpPr>
          <p:cNvPr id="1646614" name="AutoShape 22"/>
          <p:cNvCxnSpPr>
            <a:cxnSpLocks noChangeShapeType="1"/>
            <a:stCxn id="1646613" idx="0"/>
            <a:endCxn id="1646603" idx="2"/>
          </p:cNvCxnSpPr>
          <p:nvPr/>
        </p:nvCxnSpPr>
        <p:spPr bwMode="auto">
          <a:xfrm rot="16200000">
            <a:off x="3917950" y="3522663"/>
            <a:ext cx="163513" cy="750887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646615" name="AutoShape 23"/>
          <p:cNvCxnSpPr>
            <a:cxnSpLocks noChangeShapeType="1"/>
            <a:stCxn id="1646613" idx="4"/>
            <a:endCxn id="1646602" idx="2"/>
          </p:cNvCxnSpPr>
          <p:nvPr/>
        </p:nvCxnSpPr>
        <p:spPr bwMode="auto">
          <a:xfrm rot="16200000" flipH="1">
            <a:off x="3907632" y="4788694"/>
            <a:ext cx="173037" cy="739775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sp>
        <p:nvSpPr>
          <p:cNvPr id="1646616" name="Rectangle 24"/>
          <p:cNvSpPr>
            <a:spLocks noChangeArrowheads="1"/>
          </p:cNvSpPr>
          <p:nvPr/>
        </p:nvSpPr>
        <p:spPr bwMode="auto">
          <a:xfrm>
            <a:off x="250825" y="1268413"/>
            <a:ext cx="4572000" cy="1616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r>
              <a:rPr lang="en-GB" b="1"/>
              <a:t>Can be applied to:</a:t>
            </a:r>
          </a:p>
          <a:p>
            <a:pPr>
              <a:buFontTx/>
              <a:buChar char="•"/>
            </a:pPr>
            <a:r>
              <a:rPr lang="en-GB" b="1"/>
              <a:t> Inventory</a:t>
            </a:r>
          </a:p>
          <a:p>
            <a:pPr>
              <a:buFontTx/>
              <a:buChar char="•"/>
            </a:pPr>
            <a:r>
              <a:rPr lang="en-GB" b="1"/>
              <a:t> Quality Control</a:t>
            </a:r>
          </a:p>
          <a:p>
            <a:pPr>
              <a:buFontTx/>
              <a:buChar char="•"/>
            </a:pPr>
            <a:r>
              <a:rPr lang="en-GB" b="1"/>
              <a:t> Maintenance</a:t>
            </a:r>
          </a:p>
          <a:p>
            <a:pPr>
              <a:buFontTx/>
              <a:buChar char="•"/>
            </a:pPr>
            <a:r>
              <a:rPr lang="en-GB" b="1"/>
              <a:t> +…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5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Agenda</a:t>
            </a:r>
          </a:p>
        </p:txBody>
      </p:sp>
      <p:sp>
        <p:nvSpPr>
          <p:cNvPr id="1695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Introduction</a:t>
            </a:r>
          </a:p>
          <a:p>
            <a:r>
              <a:rPr lang="en-GB" dirty="0"/>
              <a:t>ISA95 </a:t>
            </a:r>
            <a:r>
              <a:rPr lang="en-GB" dirty="0" smtClean="0"/>
              <a:t>Operations </a:t>
            </a:r>
            <a:r>
              <a:rPr lang="en-GB" dirty="0"/>
              <a:t>Activity Model (Production example)</a:t>
            </a:r>
          </a:p>
          <a:p>
            <a:r>
              <a:rPr lang="en-GB" dirty="0"/>
              <a:t>Operation Processes / Task definition</a:t>
            </a: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A777D8-A59E-4AE1-9A20-593204F11EAE}" type="slidenum">
              <a:rPr lang="en-GB"/>
              <a:pPr/>
              <a:t>2</a:t>
            </a:fld>
            <a:endParaRPr lang="en-GB"/>
          </a:p>
        </p:txBody>
      </p:sp>
      <p:sp>
        <p:nvSpPr>
          <p:cNvPr id="1695748" name="Rectangle 4"/>
          <p:cNvSpPr>
            <a:spLocks noChangeArrowheads="1"/>
          </p:cNvSpPr>
          <p:nvPr/>
        </p:nvSpPr>
        <p:spPr bwMode="auto">
          <a:xfrm>
            <a:off x="0" y="1103313"/>
            <a:ext cx="9144000" cy="381000"/>
          </a:xfrm>
          <a:prstGeom prst="rect">
            <a:avLst/>
          </a:prstGeom>
          <a:solidFill>
            <a:srgbClr val="C0C0C0">
              <a:alpha val="50000"/>
            </a:srgbClr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3" name="Rectangle 23"/>
          <p:cNvSpPr>
            <a:spLocks noGrp="1" noChangeArrowheads="1"/>
          </p:cNvSpPr>
          <p:nvPr>
            <p:ph type="title"/>
          </p:nvPr>
        </p:nvSpPr>
        <p:spPr>
          <a:xfrm>
            <a:off x="1397000" y="76200"/>
            <a:ext cx="6596063" cy="760413"/>
          </a:xfrm>
        </p:spPr>
        <p:txBody>
          <a:bodyPr/>
          <a:lstStyle/>
          <a:p>
            <a:r>
              <a:rPr lang="en-US"/>
              <a:t>1. Detailed Production Scheduling </a:t>
            </a:r>
            <a:br>
              <a:rPr lang="en-US"/>
            </a:br>
            <a:r>
              <a:rPr lang="en-US"/>
              <a:t>(Before)</a:t>
            </a:r>
          </a:p>
        </p:txBody>
      </p:sp>
      <p:sp>
        <p:nvSpPr>
          <p:cNvPr id="1648664" name="Rectangle 2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1800"/>
              <a:t>Production Plan Generation</a:t>
            </a:r>
          </a:p>
          <a:p>
            <a:pPr lvl="1"/>
            <a:r>
              <a:rPr lang="en-US" sz="1800"/>
              <a:t>At a level of detail below corporate planning</a:t>
            </a:r>
            <a:endParaRPr lang="en-US" sz="1800">
              <a:solidFill>
                <a:srgbClr val="FF3300"/>
              </a:solidFill>
            </a:endParaRPr>
          </a:p>
          <a:p>
            <a:r>
              <a:rPr lang="en-US" sz="1800"/>
              <a:t>Finite capacity scheduling </a:t>
            </a:r>
          </a:p>
          <a:p>
            <a:pPr lvl="1"/>
            <a:r>
              <a:rPr lang="en-US" sz="1800"/>
              <a:t>Recognize alternative and parallel operations &amp; exact timing</a:t>
            </a:r>
          </a:p>
        </p:txBody>
      </p:sp>
      <p:sp>
        <p:nvSpPr>
          <p:cNvPr id="49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50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5F02D9-90A4-48D2-A526-8E7DE0803ABB}" type="slidenum">
              <a:rPr lang="en-GB"/>
              <a:pPr/>
              <a:t>20</a:t>
            </a:fld>
            <a:endParaRPr lang="en-GB"/>
          </a:p>
        </p:txBody>
      </p:sp>
      <p:cxnSp>
        <p:nvCxnSpPr>
          <p:cNvPr id="1648642" name="AutoShape 2"/>
          <p:cNvCxnSpPr>
            <a:cxnSpLocks noChangeShapeType="1"/>
            <a:stCxn id="1648645" idx="4"/>
            <a:endCxn id="1648647" idx="0"/>
          </p:cNvCxnSpPr>
          <p:nvPr/>
        </p:nvCxnSpPr>
        <p:spPr bwMode="auto">
          <a:xfrm>
            <a:off x="3079750" y="4486275"/>
            <a:ext cx="719138" cy="6873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</p:cxnSp>
      <p:sp>
        <p:nvSpPr>
          <p:cNvPr id="1648643" name="AutoShape 3"/>
          <p:cNvSpPr>
            <a:spLocks noChangeArrowheads="1"/>
          </p:cNvSpPr>
          <p:nvPr/>
        </p:nvSpPr>
        <p:spPr bwMode="auto">
          <a:xfrm>
            <a:off x="2432050" y="2565400"/>
            <a:ext cx="1295400" cy="685800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91429" tIns="45714" rIns="91429" bIns="45714" anchor="ctr"/>
          <a:lstStyle/>
          <a:p>
            <a:pPr algn="ctr"/>
            <a:r>
              <a:rPr lang="en-US" sz="1600" b="1"/>
              <a:t>Production</a:t>
            </a:r>
          </a:p>
          <a:p>
            <a:pPr algn="ctr"/>
            <a:r>
              <a:rPr lang="en-US" sz="1600" b="1"/>
              <a:t>Schedule</a:t>
            </a:r>
          </a:p>
        </p:txBody>
      </p:sp>
      <p:sp>
        <p:nvSpPr>
          <p:cNvPr id="1648644" name="AutoShape 4"/>
          <p:cNvSpPr>
            <a:spLocks noChangeArrowheads="1"/>
          </p:cNvSpPr>
          <p:nvPr/>
        </p:nvSpPr>
        <p:spPr bwMode="auto">
          <a:xfrm>
            <a:off x="1897063" y="5021263"/>
            <a:ext cx="992187" cy="838200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91429" tIns="45714" rIns="91429" bIns="45714" anchor="ctr"/>
          <a:lstStyle/>
          <a:p>
            <a:pPr algn="ctr"/>
            <a:r>
              <a:rPr lang="en-US" sz="1300" b="1"/>
              <a:t>Detailed</a:t>
            </a:r>
          </a:p>
          <a:p>
            <a:pPr algn="ctr"/>
            <a:r>
              <a:rPr lang="en-US" sz="1300" b="1"/>
              <a:t>Production</a:t>
            </a:r>
          </a:p>
          <a:p>
            <a:pPr algn="ctr"/>
            <a:r>
              <a:rPr lang="en-US" sz="1300" b="1"/>
              <a:t>Schedule</a:t>
            </a:r>
          </a:p>
        </p:txBody>
      </p:sp>
      <p:sp>
        <p:nvSpPr>
          <p:cNvPr id="1648645" name="Oval 5"/>
          <p:cNvSpPr>
            <a:spLocks noChangeArrowheads="1"/>
          </p:cNvSpPr>
          <p:nvPr/>
        </p:nvSpPr>
        <p:spPr bwMode="auto">
          <a:xfrm>
            <a:off x="2355850" y="3573463"/>
            <a:ext cx="1446213" cy="91281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64" tIns="46033" rIns="92064" bIns="46033" anchor="ctr"/>
          <a:lstStyle/>
          <a:p>
            <a:pPr algn="ctr"/>
            <a:r>
              <a:rPr lang="en-US" sz="1400" b="1">
                <a:latin typeface="Tahoma" pitchFamily="34" charset="0"/>
              </a:rPr>
              <a:t>Detailed</a:t>
            </a:r>
          </a:p>
          <a:p>
            <a:pPr algn="ctr"/>
            <a:r>
              <a:rPr lang="en-US" sz="1400" b="1">
                <a:latin typeface="Tahoma" pitchFamily="34" charset="0"/>
              </a:rPr>
              <a:t>Production</a:t>
            </a:r>
          </a:p>
          <a:p>
            <a:pPr algn="ctr"/>
            <a:r>
              <a:rPr lang="en-US" sz="1400" b="1">
                <a:latin typeface="Tahoma" pitchFamily="34" charset="0"/>
              </a:rPr>
              <a:t>Scheduling</a:t>
            </a:r>
          </a:p>
        </p:txBody>
      </p:sp>
      <p:sp>
        <p:nvSpPr>
          <p:cNvPr id="1648646" name="AutoShape 6"/>
          <p:cNvSpPr>
            <a:spLocks noChangeArrowheads="1"/>
          </p:cNvSpPr>
          <p:nvPr/>
        </p:nvSpPr>
        <p:spPr bwMode="auto">
          <a:xfrm>
            <a:off x="2584450" y="4868863"/>
            <a:ext cx="990600" cy="838200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91429" tIns="45714" rIns="91429" bIns="45714" anchor="ctr"/>
          <a:lstStyle/>
          <a:p>
            <a:pPr algn="ctr"/>
            <a:r>
              <a:rPr lang="en-US" sz="1300" b="1"/>
              <a:t>Detailed</a:t>
            </a:r>
          </a:p>
          <a:p>
            <a:pPr algn="ctr"/>
            <a:r>
              <a:rPr lang="en-US" sz="1300" b="1"/>
              <a:t>Production</a:t>
            </a:r>
          </a:p>
          <a:p>
            <a:pPr algn="ctr"/>
            <a:r>
              <a:rPr lang="en-US" sz="1300" b="1"/>
              <a:t>Schedule</a:t>
            </a:r>
          </a:p>
        </p:txBody>
      </p:sp>
      <p:sp>
        <p:nvSpPr>
          <p:cNvPr id="1648647" name="AutoShape 7"/>
          <p:cNvSpPr>
            <a:spLocks noChangeArrowheads="1"/>
          </p:cNvSpPr>
          <p:nvPr/>
        </p:nvSpPr>
        <p:spPr bwMode="auto">
          <a:xfrm>
            <a:off x="3303588" y="5173663"/>
            <a:ext cx="990600" cy="838200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91429" tIns="45714" rIns="91429" bIns="45714" anchor="ctr"/>
          <a:lstStyle/>
          <a:p>
            <a:pPr algn="ctr"/>
            <a:r>
              <a:rPr lang="en-US" sz="1300" b="1"/>
              <a:t>Detailed</a:t>
            </a:r>
          </a:p>
          <a:p>
            <a:pPr algn="ctr"/>
            <a:r>
              <a:rPr lang="en-US" sz="1300" b="1"/>
              <a:t>Production</a:t>
            </a:r>
          </a:p>
          <a:p>
            <a:pPr algn="ctr"/>
            <a:r>
              <a:rPr lang="en-US" sz="1300" b="1"/>
              <a:t>Schedule</a:t>
            </a:r>
          </a:p>
        </p:txBody>
      </p:sp>
      <p:sp>
        <p:nvSpPr>
          <p:cNvPr id="1648648" name="AutoShape 8"/>
          <p:cNvSpPr>
            <a:spLocks noChangeArrowheads="1"/>
          </p:cNvSpPr>
          <p:nvPr/>
        </p:nvSpPr>
        <p:spPr bwMode="auto">
          <a:xfrm>
            <a:off x="831850" y="3649663"/>
            <a:ext cx="1295400" cy="762000"/>
          </a:xfrm>
          <a:prstGeom prst="can">
            <a:avLst>
              <a:gd name="adj" fmla="val 25000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92064" tIns="46033" rIns="92064" bIns="46033" anchor="ctr"/>
          <a:lstStyle/>
          <a:p>
            <a:pPr algn="ctr"/>
            <a:r>
              <a:rPr lang="en-US" sz="1600" b="1">
                <a:latin typeface="Tahoma" pitchFamily="34" charset="0"/>
              </a:rPr>
              <a:t>Resource</a:t>
            </a:r>
          </a:p>
          <a:p>
            <a:pPr algn="ctr"/>
            <a:r>
              <a:rPr lang="en-US" sz="1600" b="1">
                <a:latin typeface="Tahoma" pitchFamily="34" charset="0"/>
              </a:rPr>
              <a:t>Information</a:t>
            </a:r>
          </a:p>
        </p:txBody>
      </p:sp>
      <p:cxnSp>
        <p:nvCxnSpPr>
          <p:cNvPr id="1648649" name="AutoShape 9"/>
          <p:cNvCxnSpPr>
            <a:cxnSpLocks noChangeShapeType="1"/>
            <a:stCxn id="1648648" idx="4"/>
            <a:endCxn id="1648645" idx="2"/>
          </p:cNvCxnSpPr>
          <p:nvPr/>
        </p:nvCxnSpPr>
        <p:spPr bwMode="auto">
          <a:xfrm>
            <a:off x="2127250" y="4030663"/>
            <a:ext cx="22860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</p:cxnSp>
      <p:cxnSp>
        <p:nvCxnSpPr>
          <p:cNvPr id="1648650" name="AutoShape 10"/>
          <p:cNvCxnSpPr>
            <a:cxnSpLocks noChangeShapeType="1"/>
            <a:stCxn id="1648643" idx="2"/>
            <a:endCxn id="1648645" idx="0"/>
          </p:cNvCxnSpPr>
          <p:nvPr/>
        </p:nvCxnSpPr>
        <p:spPr bwMode="auto">
          <a:xfrm>
            <a:off x="3079750" y="3251200"/>
            <a:ext cx="0" cy="32226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</p:cxnSp>
      <p:cxnSp>
        <p:nvCxnSpPr>
          <p:cNvPr id="1648651" name="AutoShape 11"/>
          <p:cNvCxnSpPr>
            <a:cxnSpLocks noChangeShapeType="1"/>
            <a:stCxn id="1648645" idx="4"/>
            <a:endCxn id="1648646" idx="0"/>
          </p:cNvCxnSpPr>
          <p:nvPr/>
        </p:nvCxnSpPr>
        <p:spPr bwMode="auto">
          <a:xfrm>
            <a:off x="3079750" y="4486275"/>
            <a:ext cx="0" cy="382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</p:cxnSp>
      <p:cxnSp>
        <p:nvCxnSpPr>
          <p:cNvPr id="1648652" name="AutoShape 12"/>
          <p:cNvCxnSpPr>
            <a:cxnSpLocks noChangeShapeType="1"/>
            <a:stCxn id="1648645" idx="4"/>
            <a:endCxn id="1648644" idx="0"/>
          </p:cNvCxnSpPr>
          <p:nvPr/>
        </p:nvCxnSpPr>
        <p:spPr bwMode="auto">
          <a:xfrm flipH="1">
            <a:off x="2393950" y="4486275"/>
            <a:ext cx="685800" cy="5349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</p:cxnSp>
      <p:sp>
        <p:nvSpPr>
          <p:cNvPr id="1648653" name="AutoShape 13"/>
          <p:cNvSpPr>
            <a:spLocks noChangeArrowheads="1"/>
          </p:cNvSpPr>
          <p:nvPr/>
        </p:nvSpPr>
        <p:spPr bwMode="auto">
          <a:xfrm>
            <a:off x="5334000" y="2641600"/>
            <a:ext cx="1295400" cy="685800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91429" tIns="45714" rIns="91429" bIns="45714" anchor="ctr"/>
          <a:lstStyle/>
          <a:p>
            <a:pPr algn="ctr"/>
            <a:r>
              <a:rPr lang="en-US" sz="1600" b="1"/>
              <a:t>Production</a:t>
            </a:r>
          </a:p>
          <a:p>
            <a:pPr algn="ctr"/>
            <a:r>
              <a:rPr lang="en-US" sz="1600" b="1"/>
              <a:t>Schedule</a:t>
            </a:r>
          </a:p>
        </p:txBody>
      </p:sp>
      <p:sp>
        <p:nvSpPr>
          <p:cNvPr id="1648654" name="Oval 14"/>
          <p:cNvSpPr>
            <a:spLocks noChangeArrowheads="1"/>
          </p:cNvSpPr>
          <p:nvPr/>
        </p:nvSpPr>
        <p:spPr bwMode="auto">
          <a:xfrm>
            <a:off x="6172200" y="3649663"/>
            <a:ext cx="1447800" cy="91281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64" tIns="46033" rIns="92064" bIns="46033" anchor="ctr"/>
          <a:lstStyle/>
          <a:p>
            <a:pPr algn="ctr"/>
            <a:r>
              <a:rPr lang="en-US" sz="1400" b="1">
                <a:latin typeface="Tahoma" pitchFamily="34" charset="0"/>
              </a:rPr>
              <a:t>Detailed</a:t>
            </a:r>
          </a:p>
          <a:p>
            <a:pPr algn="ctr"/>
            <a:r>
              <a:rPr lang="en-US" sz="1400" b="1">
                <a:latin typeface="Tahoma" pitchFamily="34" charset="0"/>
              </a:rPr>
              <a:t>Production</a:t>
            </a:r>
          </a:p>
          <a:p>
            <a:pPr algn="ctr"/>
            <a:r>
              <a:rPr lang="en-US" sz="1400" b="1">
                <a:latin typeface="Tahoma" pitchFamily="34" charset="0"/>
              </a:rPr>
              <a:t>Scheduling</a:t>
            </a:r>
          </a:p>
        </p:txBody>
      </p:sp>
      <p:sp>
        <p:nvSpPr>
          <p:cNvPr id="1648655" name="AutoShape 15"/>
          <p:cNvSpPr>
            <a:spLocks noChangeArrowheads="1"/>
          </p:cNvSpPr>
          <p:nvPr/>
        </p:nvSpPr>
        <p:spPr bwMode="auto">
          <a:xfrm>
            <a:off x="6400800" y="5021263"/>
            <a:ext cx="990600" cy="838200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91429" tIns="45714" rIns="91429" bIns="45714" anchor="ctr"/>
          <a:lstStyle/>
          <a:p>
            <a:pPr algn="ctr"/>
            <a:r>
              <a:rPr lang="en-US" sz="1300" b="1"/>
              <a:t>Detailed</a:t>
            </a:r>
          </a:p>
          <a:p>
            <a:pPr algn="ctr"/>
            <a:r>
              <a:rPr lang="en-US" sz="1300" b="1"/>
              <a:t>Production</a:t>
            </a:r>
          </a:p>
          <a:p>
            <a:pPr algn="ctr"/>
            <a:r>
              <a:rPr lang="en-US" sz="1300" b="1"/>
              <a:t>Schedule</a:t>
            </a:r>
          </a:p>
        </p:txBody>
      </p:sp>
      <p:sp>
        <p:nvSpPr>
          <p:cNvPr id="1648656" name="AutoShape 16"/>
          <p:cNvSpPr>
            <a:spLocks noChangeArrowheads="1"/>
          </p:cNvSpPr>
          <p:nvPr/>
        </p:nvSpPr>
        <p:spPr bwMode="auto">
          <a:xfrm>
            <a:off x="4648200" y="3725863"/>
            <a:ext cx="1295400" cy="762000"/>
          </a:xfrm>
          <a:prstGeom prst="can">
            <a:avLst>
              <a:gd name="adj" fmla="val 25000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92064" tIns="46033" rIns="92064" bIns="46033" anchor="ctr"/>
          <a:lstStyle/>
          <a:p>
            <a:pPr algn="ctr"/>
            <a:r>
              <a:rPr lang="en-US" sz="1600" b="1">
                <a:latin typeface="Tahoma" pitchFamily="34" charset="0"/>
              </a:rPr>
              <a:t>Resource</a:t>
            </a:r>
          </a:p>
          <a:p>
            <a:pPr algn="ctr"/>
            <a:r>
              <a:rPr lang="en-US" sz="1600" b="1">
                <a:latin typeface="Tahoma" pitchFamily="34" charset="0"/>
              </a:rPr>
              <a:t>Information</a:t>
            </a:r>
          </a:p>
        </p:txBody>
      </p:sp>
      <p:cxnSp>
        <p:nvCxnSpPr>
          <p:cNvPr id="1648657" name="AutoShape 17"/>
          <p:cNvCxnSpPr>
            <a:cxnSpLocks noChangeShapeType="1"/>
            <a:stCxn id="1648656" idx="4"/>
            <a:endCxn id="1648654" idx="2"/>
          </p:cNvCxnSpPr>
          <p:nvPr/>
        </p:nvCxnSpPr>
        <p:spPr bwMode="auto">
          <a:xfrm>
            <a:off x="5943600" y="4106863"/>
            <a:ext cx="22860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</p:cxnSp>
      <p:cxnSp>
        <p:nvCxnSpPr>
          <p:cNvPr id="1648658" name="AutoShape 18"/>
          <p:cNvCxnSpPr>
            <a:cxnSpLocks noChangeShapeType="1"/>
            <a:stCxn id="1648653" idx="2"/>
            <a:endCxn id="1648654" idx="1"/>
          </p:cNvCxnSpPr>
          <p:nvPr/>
        </p:nvCxnSpPr>
        <p:spPr bwMode="auto">
          <a:xfrm>
            <a:off x="5981700" y="3327400"/>
            <a:ext cx="403225" cy="45561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</p:cxnSp>
      <p:cxnSp>
        <p:nvCxnSpPr>
          <p:cNvPr id="1648659" name="AutoShape 19"/>
          <p:cNvCxnSpPr>
            <a:cxnSpLocks noChangeShapeType="1"/>
            <a:stCxn id="1648654" idx="4"/>
            <a:endCxn id="1648655" idx="0"/>
          </p:cNvCxnSpPr>
          <p:nvPr/>
        </p:nvCxnSpPr>
        <p:spPr bwMode="auto">
          <a:xfrm>
            <a:off x="6896100" y="4562475"/>
            <a:ext cx="0" cy="4587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</p:cxnSp>
      <p:sp>
        <p:nvSpPr>
          <p:cNvPr id="1648660" name="AutoShape 20"/>
          <p:cNvSpPr>
            <a:spLocks noChangeArrowheads="1"/>
          </p:cNvSpPr>
          <p:nvPr/>
        </p:nvSpPr>
        <p:spPr bwMode="auto">
          <a:xfrm>
            <a:off x="7086600" y="2641600"/>
            <a:ext cx="1295400" cy="685800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91429" tIns="45714" rIns="91429" bIns="45714" anchor="ctr"/>
          <a:lstStyle/>
          <a:p>
            <a:pPr algn="ctr"/>
            <a:r>
              <a:rPr lang="en-US" sz="1600" b="1"/>
              <a:t>Production</a:t>
            </a:r>
          </a:p>
          <a:p>
            <a:pPr algn="ctr"/>
            <a:r>
              <a:rPr lang="en-US" sz="1600" b="1"/>
              <a:t>Schedule</a:t>
            </a:r>
          </a:p>
        </p:txBody>
      </p:sp>
      <p:cxnSp>
        <p:nvCxnSpPr>
          <p:cNvPr id="1648661" name="AutoShape 21"/>
          <p:cNvCxnSpPr>
            <a:cxnSpLocks noChangeShapeType="1"/>
            <a:stCxn id="1648660" idx="2"/>
            <a:endCxn id="1648654" idx="7"/>
          </p:cNvCxnSpPr>
          <p:nvPr/>
        </p:nvCxnSpPr>
        <p:spPr bwMode="auto">
          <a:xfrm flipH="1">
            <a:off x="7407275" y="3327400"/>
            <a:ext cx="327025" cy="45561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</p:cxnSp>
      <p:sp>
        <p:nvSpPr>
          <p:cNvPr id="1648662" name="Line 22"/>
          <p:cNvSpPr>
            <a:spLocks noChangeShapeType="1"/>
          </p:cNvSpPr>
          <p:nvPr/>
        </p:nvSpPr>
        <p:spPr bwMode="auto">
          <a:xfrm>
            <a:off x="4502150" y="2755900"/>
            <a:ext cx="0" cy="396398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r-FR"/>
          </a:p>
        </p:txBody>
      </p:sp>
      <p:grpSp>
        <p:nvGrpSpPr>
          <p:cNvPr id="1648665" name="Group 25"/>
          <p:cNvGrpSpPr>
            <a:grpSpLocks/>
          </p:cNvGrpSpPr>
          <p:nvPr/>
        </p:nvGrpSpPr>
        <p:grpSpPr bwMode="auto">
          <a:xfrm>
            <a:off x="0" y="0"/>
            <a:ext cx="1385888" cy="1076325"/>
            <a:chOff x="0" y="0"/>
            <a:chExt cx="960" cy="768"/>
          </a:xfrm>
        </p:grpSpPr>
        <p:sp>
          <p:nvSpPr>
            <p:cNvPr id="1648666" name="Rectangle 26"/>
            <p:cNvSpPr>
              <a:spLocks noChangeArrowheads="1"/>
            </p:cNvSpPr>
            <p:nvPr/>
          </p:nvSpPr>
          <p:spPr bwMode="auto">
            <a:xfrm>
              <a:off x="0" y="0"/>
              <a:ext cx="960" cy="7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3187806" algn="ctr" rotWithShape="0">
                <a:schemeClr val="hlink"/>
              </a:outerShdw>
            </a:effectLst>
          </p:spPr>
          <p:txBody>
            <a:bodyPr wrap="none" lIns="101882" tIns="50941" rIns="101882" bIns="50941" anchor="ctr"/>
            <a:lstStyle/>
            <a:p>
              <a:endParaRPr lang="fr-FR"/>
            </a:p>
          </p:txBody>
        </p:sp>
        <p:sp>
          <p:nvSpPr>
            <p:cNvPr id="1648667" name="Oval 27"/>
            <p:cNvSpPr>
              <a:spLocks noChangeArrowheads="1"/>
            </p:cNvSpPr>
            <p:nvPr/>
          </p:nvSpPr>
          <p:spPr bwMode="auto">
            <a:xfrm>
              <a:off x="3" y="141"/>
              <a:ext cx="235" cy="186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Production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resource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management</a:t>
              </a:r>
            </a:p>
          </p:txBody>
        </p:sp>
        <p:cxnSp>
          <p:nvCxnSpPr>
            <p:cNvPr id="1648668" name="AutoShape 28"/>
            <p:cNvCxnSpPr>
              <a:cxnSpLocks noChangeShapeType="1"/>
              <a:stCxn id="1648667" idx="0"/>
              <a:endCxn id="1648677" idx="2"/>
            </p:cNvCxnSpPr>
            <p:nvPr/>
          </p:nvCxnSpPr>
          <p:spPr bwMode="auto">
            <a:xfrm rot="16200000">
              <a:off x="161" y="53"/>
              <a:ext cx="48" cy="127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48669" name="AutoShape 29"/>
            <p:cNvCxnSpPr>
              <a:cxnSpLocks noChangeShapeType="1"/>
              <a:stCxn id="1648667" idx="4"/>
              <a:endCxn id="1648675" idx="2"/>
            </p:cNvCxnSpPr>
            <p:nvPr/>
          </p:nvCxnSpPr>
          <p:spPr bwMode="auto">
            <a:xfrm rot="16200000" flipH="1">
              <a:off x="161" y="287"/>
              <a:ext cx="47" cy="128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1648670" name="Oval 30"/>
            <p:cNvSpPr>
              <a:spLocks noChangeArrowheads="1"/>
            </p:cNvSpPr>
            <p:nvPr/>
          </p:nvSpPr>
          <p:spPr bwMode="auto">
            <a:xfrm>
              <a:off x="724" y="287"/>
              <a:ext cx="224" cy="174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Analysis</a:t>
              </a:r>
            </a:p>
          </p:txBody>
        </p:sp>
        <p:cxnSp>
          <p:nvCxnSpPr>
            <p:cNvPr id="1648671" name="AutoShape 31"/>
            <p:cNvCxnSpPr>
              <a:cxnSpLocks noChangeShapeType="1"/>
              <a:stCxn id="1648670" idx="0"/>
              <a:endCxn id="1648676" idx="6"/>
            </p:cNvCxnSpPr>
            <p:nvPr/>
          </p:nvCxnSpPr>
          <p:spPr bwMode="auto">
            <a:xfrm rot="5400000" flipH="1">
              <a:off x="754" y="204"/>
              <a:ext cx="54" cy="111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48672" name="AutoShape 32"/>
            <p:cNvCxnSpPr>
              <a:cxnSpLocks noChangeShapeType="1"/>
              <a:stCxn id="1648673" idx="6"/>
              <a:endCxn id="1648670" idx="4"/>
            </p:cNvCxnSpPr>
            <p:nvPr/>
          </p:nvCxnSpPr>
          <p:spPr bwMode="auto">
            <a:xfrm flipV="1">
              <a:off x="725" y="461"/>
              <a:ext cx="111" cy="52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1648673" name="Oval 33"/>
            <p:cNvSpPr>
              <a:spLocks noChangeArrowheads="1"/>
            </p:cNvSpPr>
            <p:nvPr/>
          </p:nvSpPr>
          <p:spPr bwMode="auto">
            <a:xfrm>
              <a:off x="490" y="420"/>
              <a:ext cx="235" cy="186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Production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data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collection</a:t>
              </a:r>
            </a:p>
          </p:txBody>
        </p:sp>
        <p:sp>
          <p:nvSpPr>
            <p:cNvPr id="1648674" name="Oval 34"/>
            <p:cNvSpPr>
              <a:spLocks noChangeArrowheads="1"/>
            </p:cNvSpPr>
            <p:nvPr/>
          </p:nvSpPr>
          <p:spPr bwMode="auto">
            <a:xfrm>
              <a:off x="248" y="561"/>
              <a:ext cx="235" cy="186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Production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execution</a:t>
              </a:r>
            </a:p>
          </p:txBody>
        </p:sp>
        <p:sp>
          <p:nvSpPr>
            <p:cNvPr id="1648675" name="Oval 35"/>
            <p:cNvSpPr>
              <a:spLocks noChangeArrowheads="1"/>
            </p:cNvSpPr>
            <p:nvPr/>
          </p:nvSpPr>
          <p:spPr bwMode="auto">
            <a:xfrm>
              <a:off x="249" y="282"/>
              <a:ext cx="234" cy="184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Production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dispatching</a:t>
              </a:r>
            </a:p>
          </p:txBody>
        </p:sp>
        <p:sp>
          <p:nvSpPr>
            <p:cNvPr id="1648676" name="Oval 36"/>
            <p:cNvSpPr>
              <a:spLocks noChangeArrowheads="1"/>
            </p:cNvSpPr>
            <p:nvPr/>
          </p:nvSpPr>
          <p:spPr bwMode="auto">
            <a:xfrm>
              <a:off x="490" y="141"/>
              <a:ext cx="235" cy="184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Production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tracking</a:t>
              </a:r>
            </a:p>
          </p:txBody>
        </p:sp>
        <p:sp>
          <p:nvSpPr>
            <p:cNvPr id="1648677" name="Oval 37"/>
            <p:cNvSpPr>
              <a:spLocks noChangeArrowheads="1"/>
            </p:cNvSpPr>
            <p:nvPr/>
          </p:nvSpPr>
          <p:spPr bwMode="auto">
            <a:xfrm>
              <a:off x="248" y="0"/>
              <a:ext cx="235" cy="186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solidFill>
                    <a:schemeClr val="bg1"/>
                  </a:solidFill>
                  <a:latin typeface="Tahoma" pitchFamily="34" charset="0"/>
                </a:rPr>
                <a:t>Detailed</a:t>
              </a:r>
            </a:p>
            <a:p>
              <a:pPr algn="ctr" defTabSz="820738"/>
              <a:r>
                <a:rPr lang="en-US" sz="400" b="1">
                  <a:solidFill>
                    <a:schemeClr val="bg1"/>
                  </a:solidFill>
                  <a:latin typeface="Tahoma" pitchFamily="34" charset="0"/>
                </a:rPr>
                <a:t>production</a:t>
              </a:r>
            </a:p>
            <a:p>
              <a:pPr algn="ctr" defTabSz="820738"/>
              <a:r>
                <a:rPr lang="en-US" sz="400" b="1">
                  <a:solidFill>
                    <a:schemeClr val="bg1"/>
                  </a:solidFill>
                  <a:latin typeface="Tahoma" pitchFamily="34" charset="0"/>
                </a:rPr>
                <a:t>scheduling</a:t>
              </a:r>
            </a:p>
          </p:txBody>
        </p:sp>
        <p:cxnSp>
          <p:nvCxnSpPr>
            <p:cNvPr id="1648678" name="AutoShape 38"/>
            <p:cNvCxnSpPr>
              <a:cxnSpLocks noChangeShapeType="1"/>
              <a:stCxn id="1648676" idx="0"/>
              <a:endCxn id="1648677" idx="6"/>
            </p:cNvCxnSpPr>
            <p:nvPr/>
          </p:nvCxnSpPr>
          <p:spPr bwMode="auto">
            <a:xfrm rot="5400000" flipH="1">
              <a:off x="522" y="54"/>
              <a:ext cx="48" cy="125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48679" name="AutoShape 39"/>
            <p:cNvCxnSpPr>
              <a:cxnSpLocks noChangeShapeType="1"/>
              <a:stCxn id="1648677" idx="4"/>
              <a:endCxn id="1648675" idx="0"/>
            </p:cNvCxnSpPr>
            <p:nvPr/>
          </p:nvCxnSpPr>
          <p:spPr bwMode="auto">
            <a:xfrm>
              <a:off x="366" y="186"/>
              <a:ext cx="0" cy="96"/>
            </a:xfrm>
            <a:prstGeom prst="straightConnector1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48680" name="AutoShape 40"/>
            <p:cNvCxnSpPr>
              <a:cxnSpLocks noChangeShapeType="1"/>
              <a:stCxn id="1648675" idx="4"/>
              <a:endCxn id="1648674" idx="0"/>
            </p:cNvCxnSpPr>
            <p:nvPr/>
          </p:nvCxnSpPr>
          <p:spPr bwMode="auto">
            <a:xfrm>
              <a:off x="366" y="466"/>
              <a:ext cx="0" cy="95"/>
            </a:xfrm>
            <a:prstGeom prst="straightConnector1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48681" name="AutoShape 41"/>
            <p:cNvCxnSpPr>
              <a:cxnSpLocks noChangeShapeType="1"/>
              <a:stCxn id="1648673" idx="0"/>
              <a:endCxn id="1648676" idx="4"/>
            </p:cNvCxnSpPr>
            <p:nvPr/>
          </p:nvCxnSpPr>
          <p:spPr bwMode="auto">
            <a:xfrm flipV="1">
              <a:off x="608" y="325"/>
              <a:ext cx="0" cy="95"/>
            </a:xfrm>
            <a:prstGeom prst="straightConnector1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48682" name="AutoShape 42"/>
            <p:cNvCxnSpPr>
              <a:cxnSpLocks noChangeShapeType="1"/>
              <a:stCxn id="1648674" idx="6"/>
              <a:endCxn id="1648673" idx="4"/>
            </p:cNvCxnSpPr>
            <p:nvPr/>
          </p:nvCxnSpPr>
          <p:spPr bwMode="auto">
            <a:xfrm flipV="1">
              <a:off x="483" y="606"/>
              <a:ext cx="125" cy="48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48683" name="AutoShape 43"/>
            <p:cNvCxnSpPr>
              <a:cxnSpLocks noChangeShapeType="1"/>
              <a:stCxn id="1648675" idx="6"/>
              <a:endCxn id="1648676" idx="4"/>
            </p:cNvCxnSpPr>
            <p:nvPr/>
          </p:nvCxnSpPr>
          <p:spPr bwMode="auto">
            <a:xfrm flipV="1">
              <a:off x="483" y="325"/>
              <a:ext cx="125" cy="49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48684" name="AutoShape 44"/>
            <p:cNvCxnSpPr>
              <a:cxnSpLocks noChangeShapeType="1"/>
              <a:stCxn id="1648675" idx="6"/>
              <a:endCxn id="1648673" idx="0"/>
            </p:cNvCxnSpPr>
            <p:nvPr/>
          </p:nvCxnSpPr>
          <p:spPr bwMode="auto">
            <a:xfrm>
              <a:off x="483" y="374"/>
              <a:ext cx="125" cy="46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1648685" name="Oval 45"/>
            <p:cNvSpPr>
              <a:spLocks noChangeArrowheads="1"/>
            </p:cNvSpPr>
            <p:nvPr/>
          </p:nvSpPr>
          <p:spPr bwMode="auto">
            <a:xfrm>
              <a:off x="3" y="420"/>
              <a:ext cx="235" cy="186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Product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definition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management</a:t>
              </a:r>
            </a:p>
          </p:txBody>
        </p:sp>
        <p:cxnSp>
          <p:nvCxnSpPr>
            <p:cNvPr id="1648686" name="AutoShape 46"/>
            <p:cNvCxnSpPr>
              <a:cxnSpLocks noChangeShapeType="1"/>
              <a:stCxn id="1648685" idx="0"/>
              <a:endCxn id="1648675" idx="2"/>
            </p:cNvCxnSpPr>
            <p:nvPr/>
          </p:nvCxnSpPr>
          <p:spPr bwMode="auto">
            <a:xfrm rot="16200000">
              <a:off x="162" y="333"/>
              <a:ext cx="46" cy="128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48687" name="AutoShape 47"/>
            <p:cNvCxnSpPr>
              <a:cxnSpLocks noChangeShapeType="1"/>
              <a:stCxn id="1648685" idx="4"/>
              <a:endCxn id="1648674" idx="2"/>
            </p:cNvCxnSpPr>
            <p:nvPr/>
          </p:nvCxnSpPr>
          <p:spPr bwMode="auto">
            <a:xfrm rot="16200000" flipH="1">
              <a:off x="161" y="566"/>
              <a:ext cx="48" cy="127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0804" name="Rectangle 116"/>
          <p:cNvSpPr>
            <a:spLocks noGrp="1" noChangeArrowheads="1"/>
          </p:cNvSpPr>
          <p:nvPr>
            <p:ph type="title"/>
          </p:nvPr>
        </p:nvSpPr>
        <p:spPr>
          <a:xfrm>
            <a:off x="1397000" y="76200"/>
            <a:ext cx="6596063" cy="760413"/>
          </a:xfrm>
        </p:spPr>
        <p:txBody>
          <a:bodyPr/>
          <a:lstStyle/>
          <a:p>
            <a:r>
              <a:rPr lang="en-US"/>
              <a:t>2. Production Dispatching</a:t>
            </a:r>
            <a:br>
              <a:rPr lang="en-US"/>
            </a:br>
            <a:r>
              <a:rPr lang="en-US"/>
              <a:t> (Before)</a:t>
            </a:r>
          </a:p>
        </p:txBody>
      </p:sp>
      <p:sp>
        <p:nvSpPr>
          <p:cNvPr id="1650805" name="Rectangle 117"/>
          <p:cNvSpPr>
            <a:spLocks noGrp="1" noChangeArrowheads="1"/>
          </p:cNvSpPr>
          <p:nvPr>
            <p:ph idx="1"/>
          </p:nvPr>
        </p:nvSpPr>
        <p:spPr>
          <a:xfrm>
            <a:off x="179388" y="1125538"/>
            <a:ext cx="4270375" cy="4746625"/>
          </a:xfrm>
        </p:spPr>
        <p:txBody>
          <a:bodyPr/>
          <a:lstStyle/>
          <a:p>
            <a:r>
              <a:rPr lang="en-US" sz="1800"/>
              <a:t>Managing flow of production by dispatching work</a:t>
            </a:r>
          </a:p>
          <a:p>
            <a:pPr lvl="1"/>
            <a:r>
              <a:rPr lang="en-US" sz="1800"/>
              <a:t>Work orders/Batches to work units</a:t>
            </a:r>
          </a:p>
          <a:p>
            <a:pPr lvl="1"/>
            <a:r>
              <a:rPr lang="en-US" sz="1800"/>
              <a:t>Material movement request</a:t>
            </a:r>
          </a:p>
          <a:p>
            <a:r>
              <a:rPr lang="en-US" sz="1800"/>
              <a:t>Download automatically in response to the schedule or on request </a:t>
            </a:r>
          </a:p>
          <a:p>
            <a:pPr lvl="1"/>
            <a:r>
              <a:rPr lang="en-US" sz="1800"/>
              <a:t>Recipes/Routings to equipment </a:t>
            </a:r>
          </a:p>
          <a:p>
            <a:pPr lvl="1"/>
            <a:r>
              <a:rPr lang="en-US" sz="1800"/>
              <a:t>Work instruction, SOP, drawings or electronic data to work stations</a:t>
            </a:r>
          </a:p>
        </p:txBody>
      </p:sp>
      <p:sp>
        <p:nvSpPr>
          <p:cNvPr id="142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143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0BE45E-CF65-4C6E-A331-0C81EABB46DF}" type="slidenum">
              <a:rPr lang="en-GB"/>
              <a:pPr/>
              <a:t>21</a:t>
            </a:fld>
            <a:endParaRPr lang="en-GB"/>
          </a:p>
        </p:txBody>
      </p:sp>
      <p:sp>
        <p:nvSpPr>
          <p:cNvPr id="1650690" name="AutoShape 2"/>
          <p:cNvSpPr>
            <a:spLocks noChangeArrowheads="1"/>
          </p:cNvSpPr>
          <p:nvPr/>
        </p:nvSpPr>
        <p:spPr bwMode="auto">
          <a:xfrm>
            <a:off x="6172200" y="1077913"/>
            <a:ext cx="1143000" cy="730250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91429" tIns="45714" rIns="91429" bIns="45714" anchor="ctr"/>
          <a:lstStyle/>
          <a:p>
            <a:pPr algn="ctr"/>
            <a:r>
              <a:rPr lang="en-US" sz="1600" b="1"/>
              <a:t>Detailed</a:t>
            </a:r>
          </a:p>
          <a:p>
            <a:pPr algn="ctr"/>
            <a:r>
              <a:rPr lang="en-US" sz="1600" b="1"/>
              <a:t>Production</a:t>
            </a:r>
          </a:p>
          <a:p>
            <a:pPr algn="ctr"/>
            <a:r>
              <a:rPr lang="en-US" sz="1600" b="1"/>
              <a:t>Schedule</a:t>
            </a:r>
          </a:p>
        </p:txBody>
      </p:sp>
      <p:sp>
        <p:nvSpPr>
          <p:cNvPr id="1650691" name="AutoShape 3"/>
          <p:cNvSpPr>
            <a:spLocks noChangeArrowheads="1"/>
          </p:cNvSpPr>
          <p:nvPr/>
        </p:nvSpPr>
        <p:spPr bwMode="auto">
          <a:xfrm>
            <a:off x="4751388" y="3041650"/>
            <a:ext cx="990600" cy="838200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91429" tIns="45714" rIns="91429" bIns="45714" anchor="ctr"/>
          <a:lstStyle/>
          <a:p>
            <a:pPr algn="ctr"/>
            <a:r>
              <a:rPr lang="en-US" sz="1600" b="1"/>
              <a:t>Setup</a:t>
            </a:r>
          </a:p>
          <a:p>
            <a:pPr algn="ctr"/>
            <a:r>
              <a:rPr lang="en-US" sz="1600" b="1"/>
              <a:t>Machine</a:t>
            </a:r>
          </a:p>
        </p:txBody>
      </p:sp>
      <p:sp>
        <p:nvSpPr>
          <p:cNvPr id="1650692" name="Oval 4"/>
          <p:cNvSpPr>
            <a:spLocks noChangeArrowheads="1"/>
          </p:cNvSpPr>
          <p:nvPr/>
        </p:nvSpPr>
        <p:spPr bwMode="auto">
          <a:xfrm>
            <a:off x="5992813" y="2103438"/>
            <a:ext cx="1501775" cy="67786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64" tIns="46033" rIns="92064" bIns="46033" anchor="ctr"/>
          <a:lstStyle/>
          <a:p>
            <a:pPr algn="ctr"/>
            <a:r>
              <a:rPr lang="en-US" sz="1600" b="1">
                <a:latin typeface="Tahoma" pitchFamily="34" charset="0"/>
              </a:rPr>
              <a:t>Production</a:t>
            </a:r>
          </a:p>
          <a:p>
            <a:pPr algn="ctr"/>
            <a:r>
              <a:rPr lang="en-US" sz="1600" b="1">
                <a:latin typeface="Tahoma" pitchFamily="34" charset="0"/>
              </a:rPr>
              <a:t>Dispatching</a:t>
            </a:r>
          </a:p>
        </p:txBody>
      </p:sp>
      <p:sp>
        <p:nvSpPr>
          <p:cNvPr id="1650693" name="AutoShape 5"/>
          <p:cNvSpPr>
            <a:spLocks noChangeArrowheads="1"/>
          </p:cNvSpPr>
          <p:nvPr/>
        </p:nvSpPr>
        <p:spPr bwMode="auto">
          <a:xfrm>
            <a:off x="6553200" y="3422650"/>
            <a:ext cx="990600" cy="838200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91429" tIns="45714" rIns="91429" bIns="45714" anchor="ctr"/>
          <a:lstStyle/>
          <a:p>
            <a:pPr algn="ctr"/>
            <a:endParaRPr lang="en-GB" sz="1600" b="1"/>
          </a:p>
        </p:txBody>
      </p:sp>
      <p:sp>
        <p:nvSpPr>
          <p:cNvPr id="1650694" name="AutoShape 6"/>
          <p:cNvSpPr>
            <a:spLocks noChangeArrowheads="1"/>
          </p:cNvSpPr>
          <p:nvPr/>
        </p:nvSpPr>
        <p:spPr bwMode="auto">
          <a:xfrm>
            <a:off x="7848600" y="3041650"/>
            <a:ext cx="990600" cy="838200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91429" tIns="45714" rIns="91429" bIns="45714" anchor="ctr"/>
          <a:lstStyle/>
          <a:p>
            <a:pPr algn="ctr"/>
            <a:r>
              <a:rPr lang="en-US" sz="1600" b="1"/>
              <a:t>Move</a:t>
            </a:r>
          </a:p>
          <a:p>
            <a:pPr algn="ctr"/>
            <a:r>
              <a:rPr lang="en-US" sz="1600" b="1"/>
              <a:t>Ticket</a:t>
            </a:r>
          </a:p>
        </p:txBody>
      </p:sp>
      <p:cxnSp>
        <p:nvCxnSpPr>
          <p:cNvPr id="1650695" name="AutoShape 7"/>
          <p:cNvCxnSpPr>
            <a:cxnSpLocks noChangeShapeType="1"/>
            <a:stCxn id="1650690" idx="2"/>
            <a:endCxn id="1650692" idx="0"/>
          </p:cNvCxnSpPr>
          <p:nvPr/>
        </p:nvCxnSpPr>
        <p:spPr bwMode="auto">
          <a:xfrm>
            <a:off x="6743700" y="1808163"/>
            <a:ext cx="0" cy="2952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</p:cxnSp>
      <p:cxnSp>
        <p:nvCxnSpPr>
          <p:cNvPr id="1650696" name="AutoShape 8"/>
          <p:cNvCxnSpPr>
            <a:cxnSpLocks noChangeShapeType="1"/>
            <a:stCxn id="1650692" idx="4"/>
            <a:endCxn id="1650702" idx="0"/>
          </p:cNvCxnSpPr>
          <p:nvPr/>
        </p:nvCxnSpPr>
        <p:spPr bwMode="auto">
          <a:xfrm>
            <a:off x="6743700" y="2781300"/>
            <a:ext cx="0" cy="2603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</p:cxnSp>
      <p:cxnSp>
        <p:nvCxnSpPr>
          <p:cNvPr id="1650697" name="AutoShape 9"/>
          <p:cNvCxnSpPr>
            <a:cxnSpLocks noChangeShapeType="1"/>
            <a:stCxn id="1650692" idx="3"/>
            <a:endCxn id="1650691" idx="0"/>
          </p:cNvCxnSpPr>
          <p:nvPr/>
        </p:nvCxnSpPr>
        <p:spPr bwMode="auto">
          <a:xfrm flipH="1">
            <a:off x="5246688" y="2681288"/>
            <a:ext cx="966787" cy="3603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</p:cxnSp>
      <p:cxnSp>
        <p:nvCxnSpPr>
          <p:cNvPr id="1650698" name="AutoShape 10"/>
          <p:cNvCxnSpPr>
            <a:cxnSpLocks noChangeShapeType="1"/>
            <a:stCxn id="1650692" idx="5"/>
            <a:endCxn id="1650694" idx="0"/>
          </p:cNvCxnSpPr>
          <p:nvPr/>
        </p:nvCxnSpPr>
        <p:spPr bwMode="auto">
          <a:xfrm>
            <a:off x="7273925" y="2681288"/>
            <a:ext cx="1069975" cy="3603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</p:cxnSp>
      <p:sp>
        <p:nvSpPr>
          <p:cNvPr id="1650699" name="AutoShape 11"/>
          <p:cNvSpPr>
            <a:spLocks noChangeArrowheads="1"/>
          </p:cNvSpPr>
          <p:nvPr/>
        </p:nvSpPr>
        <p:spPr bwMode="auto">
          <a:xfrm>
            <a:off x="6477000" y="3346450"/>
            <a:ext cx="990600" cy="838200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91429" tIns="45714" rIns="91429" bIns="45714" anchor="ctr"/>
          <a:lstStyle/>
          <a:p>
            <a:pPr algn="ctr"/>
            <a:endParaRPr lang="en-GB" sz="1600" b="1"/>
          </a:p>
        </p:txBody>
      </p:sp>
      <p:sp>
        <p:nvSpPr>
          <p:cNvPr id="1650700" name="AutoShape 12"/>
          <p:cNvSpPr>
            <a:spLocks noChangeArrowheads="1"/>
          </p:cNvSpPr>
          <p:nvPr/>
        </p:nvSpPr>
        <p:spPr bwMode="auto">
          <a:xfrm>
            <a:off x="6400800" y="3270250"/>
            <a:ext cx="990600" cy="838200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91429" tIns="45714" rIns="91429" bIns="45714" anchor="ctr"/>
          <a:lstStyle/>
          <a:p>
            <a:pPr algn="ctr"/>
            <a:endParaRPr lang="en-GB" sz="1600" b="1"/>
          </a:p>
        </p:txBody>
      </p:sp>
      <p:sp>
        <p:nvSpPr>
          <p:cNvPr id="1650701" name="AutoShape 13"/>
          <p:cNvSpPr>
            <a:spLocks noChangeArrowheads="1"/>
          </p:cNvSpPr>
          <p:nvPr/>
        </p:nvSpPr>
        <p:spPr bwMode="auto">
          <a:xfrm>
            <a:off x="6324600" y="3194050"/>
            <a:ext cx="990600" cy="838200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91429" tIns="45714" rIns="91429" bIns="45714" anchor="ctr"/>
          <a:lstStyle/>
          <a:p>
            <a:pPr algn="ctr"/>
            <a:endParaRPr lang="en-GB" sz="1600" b="1"/>
          </a:p>
        </p:txBody>
      </p:sp>
      <p:sp>
        <p:nvSpPr>
          <p:cNvPr id="1650702" name="AutoShape 14"/>
          <p:cNvSpPr>
            <a:spLocks noChangeArrowheads="1"/>
          </p:cNvSpPr>
          <p:nvPr/>
        </p:nvSpPr>
        <p:spPr bwMode="auto">
          <a:xfrm>
            <a:off x="6248400" y="3041650"/>
            <a:ext cx="990600" cy="838200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91429" tIns="45714" rIns="91429" bIns="45714" anchor="ctr"/>
          <a:lstStyle/>
          <a:p>
            <a:pPr algn="ctr"/>
            <a:r>
              <a:rPr lang="en-US" sz="1600" b="1"/>
              <a:t>Produce</a:t>
            </a:r>
          </a:p>
          <a:p>
            <a:pPr algn="ctr"/>
            <a:r>
              <a:rPr lang="en-US" sz="1600" b="1"/>
              <a:t>Batch</a:t>
            </a:r>
          </a:p>
        </p:txBody>
      </p:sp>
      <p:cxnSp>
        <p:nvCxnSpPr>
          <p:cNvPr id="1650703" name="AutoShape 15"/>
          <p:cNvCxnSpPr>
            <a:cxnSpLocks noChangeShapeType="1"/>
          </p:cNvCxnSpPr>
          <p:nvPr/>
        </p:nvCxnSpPr>
        <p:spPr bwMode="auto">
          <a:xfrm>
            <a:off x="5715000" y="4932363"/>
            <a:ext cx="51435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</p:cxnSp>
      <p:cxnSp>
        <p:nvCxnSpPr>
          <p:cNvPr id="1650704" name="AutoShape 16"/>
          <p:cNvCxnSpPr>
            <a:cxnSpLocks noChangeShapeType="1"/>
          </p:cNvCxnSpPr>
          <p:nvPr/>
        </p:nvCxnSpPr>
        <p:spPr bwMode="auto">
          <a:xfrm>
            <a:off x="7391400" y="4932363"/>
            <a:ext cx="51435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</p:cxnSp>
      <p:cxnSp>
        <p:nvCxnSpPr>
          <p:cNvPr id="1650705" name="AutoShape 17"/>
          <p:cNvCxnSpPr>
            <a:cxnSpLocks noChangeShapeType="1"/>
            <a:stCxn id="1650691" idx="2"/>
            <a:endCxn id="0" idx="0"/>
          </p:cNvCxnSpPr>
          <p:nvPr/>
        </p:nvCxnSpPr>
        <p:spPr bwMode="auto">
          <a:xfrm>
            <a:off x="5246688" y="3879850"/>
            <a:ext cx="1587" cy="442913"/>
          </a:xfrm>
          <a:prstGeom prst="straightConnector1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triangle" w="sm" len="sm"/>
          </a:ln>
          <a:effectLst/>
        </p:spPr>
      </p:cxnSp>
      <p:cxnSp>
        <p:nvCxnSpPr>
          <p:cNvPr id="1650706" name="AutoShape 18"/>
          <p:cNvCxnSpPr>
            <a:cxnSpLocks noChangeShapeType="1"/>
            <a:stCxn id="1650694" idx="2"/>
            <a:endCxn id="0" idx="0"/>
          </p:cNvCxnSpPr>
          <p:nvPr/>
        </p:nvCxnSpPr>
        <p:spPr bwMode="auto">
          <a:xfrm>
            <a:off x="8343900" y="3879850"/>
            <a:ext cx="0" cy="442913"/>
          </a:xfrm>
          <a:prstGeom prst="straightConnector1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triangle" w="sm" len="sm"/>
          </a:ln>
          <a:effectLst/>
        </p:spPr>
      </p:cxnSp>
      <p:grpSp>
        <p:nvGrpSpPr>
          <p:cNvPr id="1650707" name="Group 19"/>
          <p:cNvGrpSpPr>
            <a:grpSpLocks/>
          </p:cNvGrpSpPr>
          <p:nvPr/>
        </p:nvGrpSpPr>
        <p:grpSpPr bwMode="auto">
          <a:xfrm>
            <a:off x="6280150" y="4398963"/>
            <a:ext cx="1187450" cy="1143000"/>
            <a:chOff x="3072" y="1104"/>
            <a:chExt cx="748" cy="720"/>
          </a:xfrm>
        </p:grpSpPr>
        <p:pic>
          <p:nvPicPr>
            <p:cNvPr id="1650708" name="Picture 20" descr="react-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439" y="1104"/>
              <a:ext cx="269" cy="2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650709" name="Picture 21" descr="react-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177" y="1104"/>
              <a:ext cx="269" cy="2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650710" name="Picture 22" descr="react-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50" y="1424"/>
              <a:ext cx="431" cy="400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</p:pic>
        <p:grpSp>
          <p:nvGrpSpPr>
            <p:cNvPr id="1650711" name="Group 23"/>
            <p:cNvGrpSpPr>
              <a:grpSpLocks/>
            </p:cNvGrpSpPr>
            <p:nvPr/>
          </p:nvGrpSpPr>
          <p:grpSpPr bwMode="auto">
            <a:xfrm>
              <a:off x="3072" y="1131"/>
              <a:ext cx="161" cy="80"/>
              <a:chOff x="3091" y="1131"/>
              <a:chExt cx="161" cy="80"/>
            </a:xfrm>
          </p:grpSpPr>
          <p:sp>
            <p:nvSpPr>
              <p:cNvPr id="1650712" name="Freeform 24"/>
              <p:cNvSpPr>
                <a:spLocks/>
              </p:cNvSpPr>
              <p:nvPr/>
            </p:nvSpPr>
            <p:spPr bwMode="auto">
              <a:xfrm rot="5400000">
                <a:off x="3144" y="1157"/>
                <a:ext cx="54" cy="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0"/>
                  </a:cxn>
                  <a:cxn ang="0">
                    <a:pos x="0" y="96"/>
                  </a:cxn>
                  <a:cxn ang="0">
                    <a:pos x="96" y="96"/>
                  </a:cxn>
                  <a:cxn ang="0">
                    <a:pos x="0" y="0"/>
                  </a:cxn>
                </a:cxnLst>
                <a:rect l="0" t="0" r="r" b="b"/>
                <a:pathLst>
                  <a:path w="96" h="96">
                    <a:moveTo>
                      <a:pt x="0" y="0"/>
                    </a:moveTo>
                    <a:lnTo>
                      <a:pt x="96" y="0"/>
                    </a:lnTo>
                    <a:lnTo>
                      <a:pt x="0" y="96"/>
                    </a:lnTo>
                    <a:lnTo>
                      <a:pt x="96" y="9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650713" name="Line 25"/>
              <p:cNvSpPr>
                <a:spLocks noChangeShapeType="1"/>
              </p:cNvSpPr>
              <p:nvPr/>
            </p:nvSpPr>
            <p:spPr bwMode="auto">
              <a:xfrm rot="5400000" flipH="1">
                <a:off x="3144" y="1158"/>
                <a:ext cx="5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650714" name="Line 26"/>
              <p:cNvSpPr>
                <a:spLocks noChangeShapeType="1"/>
              </p:cNvSpPr>
              <p:nvPr/>
            </p:nvSpPr>
            <p:spPr bwMode="auto">
              <a:xfrm rot="5400000">
                <a:off x="3171" y="1104"/>
                <a:ext cx="0" cy="5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650715" name="Line 27"/>
              <p:cNvSpPr>
                <a:spLocks noChangeShapeType="1"/>
              </p:cNvSpPr>
              <p:nvPr/>
            </p:nvSpPr>
            <p:spPr bwMode="auto">
              <a:xfrm>
                <a:off x="3091" y="1184"/>
                <a:ext cx="16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grpSp>
          <p:nvGrpSpPr>
            <p:cNvPr id="1650716" name="Group 28"/>
            <p:cNvGrpSpPr>
              <a:grpSpLocks/>
            </p:cNvGrpSpPr>
            <p:nvPr/>
          </p:nvGrpSpPr>
          <p:grpSpPr bwMode="auto">
            <a:xfrm flipH="1">
              <a:off x="3577" y="1584"/>
              <a:ext cx="243" cy="81"/>
              <a:chOff x="3088" y="1530"/>
              <a:chExt cx="243" cy="81"/>
            </a:xfrm>
          </p:grpSpPr>
          <p:sp>
            <p:nvSpPr>
              <p:cNvPr id="1650717" name="Freeform 29"/>
              <p:cNvSpPr>
                <a:spLocks/>
              </p:cNvSpPr>
              <p:nvPr/>
            </p:nvSpPr>
            <p:spPr bwMode="auto">
              <a:xfrm rot="5400000">
                <a:off x="3223" y="1557"/>
                <a:ext cx="54" cy="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0"/>
                  </a:cxn>
                  <a:cxn ang="0">
                    <a:pos x="0" y="96"/>
                  </a:cxn>
                  <a:cxn ang="0">
                    <a:pos x="96" y="96"/>
                  </a:cxn>
                  <a:cxn ang="0">
                    <a:pos x="0" y="0"/>
                  </a:cxn>
                </a:cxnLst>
                <a:rect l="0" t="0" r="r" b="b"/>
                <a:pathLst>
                  <a:path w="96" h="96">
                    <a:moveTo>
                      <a:pt x="0" y="0"/>
                    </a:moveTo>
                    <a:lnTo>
                      <a:pt x="96" y="0"/>
                    </a:lnTo>
                    <a:lnTo>
                      <a:pt x="0" y="96"/>
                    </a:lnTo>
                    <a:lnTo>
                      <a:pt x="96" y="9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650718" name="Line 30"/>
              <p:cNvSpPr>
                <a:spLocks noChangeShapeType="1"/>
              </p:cNvSpPr>
              <p:nvPr/>
            </p:nvSpPr>
            <p:spPr bwMode="auto">
              <a:xfrm rot="5400000" flipH="1">
                <a:off x="3224" y="1556"/>
                <a:ext cx="54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650719" name="Line 31"/>
              <p:cNvSpPr>
                <a:spLocks noChangeShapeType="1"/>
              </p:cNvSpPr>
              <p:nvPr/>
            </p:nvSpPr>
            <p:spPr bwMode="auto">
              <a:xfrm rot="5400000">
                <a:off x="3249" y="1504"/>
                <a:ext cx="1" cy="5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650720" name="Line 32"/>
              <p:cNvSpPr>
                <a:spLocks noChangeShapeType="1"/>
              </p:cNvSpPr>
              <p:nvPr/>
            </p:nvSpPr>
            <p:spPr bwMode="auto">
              <a:xfrm>
                <a:off x="3088" y="1584"/>
                <a:ext cx="24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grpSp>
          <p:nvGrpSpPr>
            <p:cNvPr id="1650721" name="Group 33"/>
            <p:cNvGrpSpPr>
              <a:grpSpLocks/>
            </p:cNvGrpSpPr>
            <p:nvPr/>
          </p:nvGrpSpPr>
          <p:grpSpPr bwMode="auto">
            <a:xfrm>
              <a:off x="3650" y="1131"/>
              <a:ext cx="135" cy="80"/>
              <a:chOff x="3650" y="1131"/>
              <a:chExt cx="135" cy="80"/>
            </a:xfrm>
          </p:grpSpPr>
          <p:sp>
            <p:nvSpPr>
              <p:cNvPr id="1650722" name="Freeform 34"/>
              <p:cNvSpPr>
                <a:spLocks/>
              </p:cNvSpPr>
              <p:nvPr/>
            </p:nvSpPr>
            <p:spPr bwMode="auto">
              <a:xfrm rot="16200000" flipH="1">
                <a:off x="3704" y="1157"/>
                <a:ext cx="54" cy="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0"/>
                  </a:cxn>
                  <a:cxn ang="0">
                    <a:pos x="0" y="96"/>
                  </a:cxn>
                  <a:cxn ang="0">
                    <a:pos x="96" y="96"/>
                  </a:cxn>
                  <a:cxn ang="0">
                    <a:pos x="0" y="0"/>
                  </a:cxn>
                </a:cxnLst>
                <a:rect l="0" t="0" r="r" b="b"/>
                <a:pathLst>
                  <a:path w="96" h="96">
                    <a:moveTo>
                      <a:pt x="0" y="0"/>
                    </a:moveTo>
                    <a:lnTo>
                      <a:pt x="96" y="0"/>
                    </a:lnTo>
                    <a:lnTo>
                      <a:pt x="0" y="96"/>
                    </a:lnTo>
                    <a:lnTo>
                      <a:pt x="96" y="9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650723" name="Line 35"/>
              <p:cNvSpPr>
                <a:spLocks noChangeShapeType="1"/>
              </p:cNvSpPr>
              <p:nvPr/>
            </p:nvSpPr>
            <p:spPr bwMode="auto">
              <a:xfrm rot="-5400000">
                <a:off x="3704" y="1158"/>
                <a:ext cx="5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650724" name="Line 36"/>
              <p:cNvSpPr>
                <a:spLocks noChangeShapeType="1"/>
              </p:cNvSpPr>
              <p:nvPr/>
            </p:nvSpPr>
            <p:spPr bwMode="auto">
              <a:xfrm rot="16200000" flipH="1">
                <a:off x="3731" y="1104"/>
                <a:ext cx="0" cy="5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650725" name="Line 37"/>
              <p:cNvSpPr>
                <a:spLocks noChangeShapeType="1"/>
              </p:cNvSpPr>
              <p:nvPr/>
            </p:nvSpPr>
            <p:spPr bwMode="auto">
              <a:xfrm flipH="1">
                <a:off x="3650" y="1184"/>
                <a:ext cx="13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grpSp>
          <p:nvGrpSpPr>
            <p:cNvPr id="1650726" name="Group 38"/>
            <p:cNvGrpSpPr>
              <a:grpSpLocks/>
            </p:cNvGrpSpPr>
            <p:nvPr/>
          </p:nvGrpSpPr>
          <p:grpSpPr bwMode="auto">
            <a:xfrm>
              <a:off x="3277" y="1291"/>
              <a:ext cx="108" cy="160"/>
              <a:chOff x="3277" y="1291"/>
              <a:chExt cx="108" cy="160"/>
            </a:xfrm>
          </p:grpSpPr>
          <p:sp>
            <p:nvSpPr>
              <p:cNvPr id="1650727" name="Line 39"/>
              <p:cNvSpPr>
                <a:spLocks noChangeShapeType="1"/>
              </p:cNvSpPr>
              <p:nvPr/>
            </p:nvSpPr>
            <p:spPr bwMode="auto">
              <a:xfrm>
                <a:off x="3331" y="1291"/>
                <a:ext cx="0" cy="1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650728" name="Freeform 40"/>
              <p:cNvSpPr>
                <a:spLocks/>
              </p:cNvSpPr>
              <p:nvPr/>
            </p:nvSpPr>
            <p:spPr bwMode="auto">
              <a:xfrm>
                <a:off x="3304" y="1344"/>
                <a:ext cx="54" cy="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0"/>
                  </a:cxn>
                  <a:cxn ang="0">
                    <a:pos x="0" y="96"/>
                  </a:cxn>
                  <a:cxn ang="0">
                    <a:pos x="96" y="96"/>
                  </a:cxn>
                  <a:cxn ang="0">
                    <a:pos x="0" y="0"/>
                  </a:cxn>
                </a:cxnLst>
                <a:rect l="0" t="0" r="r" b="b"/>
                <a:pathLst>
                  <a:path w="96" h="96">
                    <a:moveTo>
                      <a:pt x="0" y="0"/>
                    </a:moveTo>
                    <a:lnTo>
                      <a:pt x="96" y="0"/>
                    </a:lnTo>
                    <a:lnTo>
                      <a:pt x="0" y="96"/>
                    </a:lnTo>
                    <a:lnTo>
                      <a:pt x="96" y="9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650729" name="Line 41"/>
              <p:cNvSpPr>
                <a:spLocks noChangeShapeType="1"/>
              </p:cNvSpPr>
              <p:nvPr/>
            </p:nvSpPr>
            <p:spPr bwMode="auto">
              <a:xfrm flipH="1">
                <a:off x="3277" y="1371"/>
                <a:ext cx="5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650730" name="Line 42"/>
              <p:cNvSpPr>
                <a:spLocks noChangeShapeType="1"/>
              </p:cNvSpPr>
              <p:nvPr/>
            </p:nvSpPr>
            <p:spPr bwMode="auto">
              <a:xfrm>
                <a:off x="3277" y="1344"/>
                <a:ext cx="0" cy="5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650731" name="Line 43"/>
              <p:cNvSpPr>
                <a:spLocks noChangeShapeType="1"/>
              </p:cNvSpPr>
              <p:nvPr/>
            </p:nvSpPr>
            <p:spPr bwMode="auto">
              <a:xfrm>
                <a:off x="3331" y="1424"/>
                <a:ext cx="54" cy="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grpSp>
          <p:nvGrpSpPr>
            <p:cNvPr id="1650732" name="Group 44"/>
            <p:cNvGrpSpPr>
              <a:grpSpLocks/>
            </p:cNvGrpSpPr>
            <p:nvPr/>
          </p:nvGrpSpPr>
          <p:grpSpPr bwMode="auto">
            <a:xfrm>
              <a:off x="3519" y="1291"/>
              <a:ext cx="108" cy="160"/>
              <a:chOff x="3519" y="1291"/>
              <a:chExt cx="108" cy="160"/>
            </a:xfrm>
          </p:grpSpPr>
          <p:sp>
            <p:nvSpPr>
              <p:cNvPr id="1650733" name="Line 45"/>
              <p:cNvSpPr>
                <a:spLocks noChangeShapeType="1"/>
              </p:cNvSpPr>
              <p:nvPr/>
            </p:nvSpPr>
            <p:spPr bwMode="auto">
              <a:xfrm flipH="1">
                <a:off x="3573" y="1291"/>
                <a:ext cx="0" cy="1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650734" name="Freeform 46"/>
              <p:cNvSpPr>
                <a:spLocks/>
              </p:cNvSpPr>
              <p:nvPr/>
            </p:nvSpPr>
            <p:spPr bwMode="auto">
              <a:xfrm flipH="1">
                <a:off x="3546" y="1344"/>
                <a:ext cx="54" cy="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0"/>
                  </a:cxn>
                  <a:cxn ang="0">
                    <a:pos x="0" y="96"/>
                  </a:cxn>
                  <a:cxn ang="0">
                    <a:pos x="96" y="96"/>
                  </a:cxn>
                  <a:cxn ang="0">
                    <a:pos x="0" y="0"/>
                  </a:cxn>
                </a:cxnLst>
                <a:rect l="0" t="0" r="r" b="b"/>
                <a:pathLst>
                  <a:path w="96" h="96">
                    <a:moveTo>
                      <a:pt x="0" y="0"/>
                    </a:moveTo>
                    <a:lnTo>
                      <a:pt x="96" y="0"/>
                    </a:lnTo>
                    <a:lnTo>
                      <a:pt x="0" y="96"/>
                    </a:lnTo>
                    <a:lnTo>
                      <a:pt x="96" y="9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650735" name="Line 47"/>
              <p:cNvSpPr>
                <a:spLocks noChangeShapeType="1"/>
              </p:cNvSpPr>
              <p:nvPr/>
            </p:nvSpPr>
            <p:spPr bwMode="auto">
              <a:xfrm>
                <a:off x="3573" y="1371"/>
                <a:ext cx="5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650736" name="Line 48"/>
              <p:cNvSpPr>
                <a:spLocks noChangeShapeType="1"/>
              </p:cNvSpPr>
              <p:nvPr/>
            </p:nvSpPr>
            <p:spPr bwMode="auto">
              <a:xfrm flipH="1">
                <a:off x="3627" y="1344"/>
                <a:ext cx="0" cy="5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650737" name="Line 49"/>
              <p:cNvSpPr>
                <a:spLocks noChangeShapeType="1"/>
              </p:cNvSpPr>
              <p:nvPr/>
            </p:nvSpPr>
            <p:spPr bwMode="auto">
              <a:xfrm flipH="1">
                <a:off x="3519" y="1424"/>
                <a:ext cx="54" cy="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grpSp>
          <p:nvGrpSpPr>
            <p:cNvPr id="1650738" name="Group 50"/>
            <p:cNvGrpSpPr>
              <a:grpSpLocks/>
            </p:cNvGrpSpPr>
            <p:nvPr/>
          </p:nvGrpSpPr>
          <p:grpSpPr bwMode="auto">
            <a:xfrm>
              <a:off x="3385" y="1131"/>
              <a:ext cx="107" cy="80"/>
              <a:chOff x="3385" y="1131"/>
              <a:chExt cx="107" cy="80"/>
            </a:xfrm>
          </p:grpSpPr>
          <p:sp>
            <p:nvSpPr>
              <p:cNvPr id="1650739" name="Freeform 51"/>
              <p:cNvSpPr>
                <a:spLocks/>
              </p:cNvSpPr>
              <p:nvPr/>
            </p:nvSpPr>
            <p:spPr bwMode="auto">
              <a:xfrm rot="16200000" flipH="1">
                <a:off x="3418" y="1158"/>
                <a:ext cx="53" cy="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0"/>
                  </a:cxn>
                  <a:cxn ang="0">
                    <a:pos x="0" y="96"/>
                  </a:cxn>
                  <a:cxn ang="0">
                    <a:pos x="96" y="96"/>
                  </a:cxn>
                  <a:cxn ang="0">
                    <a:pos x="0" y="0"/>
                  </a:cxn>
                </a:cxnLst>
                <a:rect l="0" t="0" r="r" b="b"/>
                <a:pathLst>
                  <a:path w="96" h="96">
                    <a:moveTo>
                      <a:pt x="0" y="0"/>
                    </a:moveTo>
                    <a:lnTo>
                      <a:pt x="96" y="0"/>
                    </a:lnTo>
                    <a:lnTo>
                      <a:pt x="0" y="96"/>
                    </a:lnTo>
                    <a:lnTo>
                      <a:pt x="96" y="9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650740" name="Line 52"/>
              <p:cNvSpPr>
                <a:spLocks noChangeShapeType="1"/>
              </p:cNvSpPr>
              <p:nvPr/>
            </p:nvSpPr>
            <p:spPr bwMode="auto">
              <a:xfrm rot="-5400000">
                <a:off x="3418" y="1158"/>
                <a:ext cx="5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650741" name="Line 53"/>
              <p:cNvSpPr>
                <a:spLocks noChangeShapeType="1"/>
              </p:cNvSpPr>
              <p:nvPr/>
            </p:nvSpPr>
            <p:spPr bwMode="auto">
              <a:xfrm rot="16200000" flipH="1">
                <a:off x="3445" y="1104"/>
                <a:ext cx="0" cy="5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650742" name="Line 54"/>
              <p:cNvSpPr>
                <a:spLocks noChangeShapeType="1"/>
              </p:cNvSpPr>
              <p:nvPr/>
            </p:nvSpPr>
            <p:spPr bwMode="auto">
              <a:xfrm flipH="1">
                <a:off x="3385" y="1184"/>
                <a:ext cx="10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</p:grpSp>
      <p:grpSp>
        <p:nvGrpSpPr>
          <p:cNvPr id="1650743" name="Group 55"/>
          <p:cNvGrpSpPr>
            <a:grpSpLocks/>
          </p:cNvGrpSpPr>
          <p:nvPr/>
        </p:nvGrpSpPr>
        <p:grpSpPr bwMode="auto">
          <a:xfrm>
            <a:off x="4687888" y="4322763"/>
            <a:ext cx="1084262" cy="1136650"/>
            <a:chOff x="1352" y="2688"/>
            <a:chExt cx="683" cy="716"/>
          </a:xfrm>
        </p:grpSpPr>
        <p:pic>
          <p:nvPicPr>
            <p:cNvPr id="1650744" name="Picture 56" descr="react-1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528" y="2688"/>
              <a:ext cx="353" cy="29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650745" name="Picture 57" descr="react-2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1503" y="3031"/>
              <a:ext cx="403" cy="373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</p:pic>
        <p:grpSp>
          <p:nvGrpSpPr>
            <p:cNvPr id="1650746" name="Group 58"/>
            <p:cNvGrpSpPr>
              <a:grpSpLocks/>
            </p:cNvGrpSpPr>
            <p:nvPr/>
          </p:nvGrpSpPr>
          <p:grpSpPr bwMode="auto">
            <a:xfrm>
              <a:off x="1654" y="2946"/>
              <a:ext cx="75" cy="100"/>
              <a:chOff x="4238" y="946"/>
              <a:chExt cx="75" cy="100"/>
            </a:xfrm>
          </p:grpSpPr>
          <p:sp>
            <p:nvSpPr>
              <p:cNvPr id="1650747" name="Line 59"/>
              <p:cNvSpPr>
                <a:spLocks noChangeShapeType="1"/>
              </p:cNvSpPr>
              <p:nvPr/>
            </p:nvSpPr>
            <p:spPr bwMode="auto">
              <a:xfrm>
                <a:off x="4288" y="946"/>
                <a:ext cx="0" cy="1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650748" name="Freeform 60"/>
              <p:cNvSpPr>
                <a:spLocks/>
              </p:cNvSpPr>
              <p:nvPr/>
            </p:nvSpPr>
            <p:spPr bwMode="auto">
              <a:xfrm>
                <a:off x="4263" y="971"/>
                <a:ext cx="50" cy="5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0"/>
                  </a:cxn>
                  <a:cxn ang="0">
                    <a:pos x="0" y="96"/>
                  </a:cxn>
                  <a:cxn ang="0">
                    <a:pos x="96" y="96"/>
                  </a:cxn>
                  <a:cxn ang="0">
                    <a:pos x="0" y="0"/>
                  </a:cxn>
                </a:cxnLst>
                <a:rect l="0" t="0" r="r" b="b"/>
                <a:pathLst>
                  <a:path w="96" h="96">
                    <a:moveTo>
                      <a:pt x="0" y="0"/>
                    </a:moveTo>
                    <a:lnTo>
                      <a:pt x="96" y="0"/>
                    </a:lnTo>
                    <a:lnTo>
                      <a:pt x="0" y="96"/>
                    </a:lnTo>
                    <a:lnTo>
                      <a:pt x="96" y="9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650749" name="Line 61"/>
              <p:cNvSpPr>
                <a:spLocks noChangeShapeType="1"/>
              </p:cNvSpPr>
              <p:nvPr/>
            </p:nvSpPr>
            <p:spPr bwMode="auto">
              <a:xfrm flipH="1">
                <a:off x="4238" y="996"/>
                <a:ext cx="5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650750" name="Line 62"/>
              <p:cNvSpPr>
                <a:spLocks noChangeShapeType="1"/>
              </p:cNvSpPr>
              <p:nvPr/>
            </p:nvSpPr>
            <p:spPr bwMode="auto">
              <a:xfrm>
                <a:off x="4238" y="971"/>
                <a:ext cx="0" cy="5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grpSp>
          <p:nvGrpSpPr>
            <p:cNvPr id="1650751" name="Group 63"/>
            <p:cNvGrpSpPr>
              <a:grpSpLocks/>
            </p:cNvGrpSpPr>
            <p:nvPr/>
          </p:nvGrpSpPr>
          <p:grpSpPr bwMode="auto">
            <a:xfrm>
              <a:off x="1352" y="2738"/>
              <a:ext cx="252" cy="75"/>
              <a:chOff x="3936" y="722"/>
              <a:chExt cx="252" cy="75"/>
            </a:xfrm>
          </p:grpSpPr>
          <p:sp>
            <p:nvSpPr>
              <p:cNvPr id="1650752" name="Freeform 64"/>
              <p:cNvSpPr>
                <a:spLocks/>
              </p:cNvSpPr>
              <p:nvPr/>
            </p:nvSpPr>
            <p:spPr bwMode="auto">
              <a:xfrm rot="5400000">
                <a:off x="4032" y="747"/>
                <a:ext cx="50" cy="5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0"/>
                  </a:cxn>
                  <a:cxn ang="0">
                    <a:pos x="0" y="96"/>
                  </a:cxn>
                  <a:cxn ang="0">
                    <a:pos x="96" y="96"/>
                  </a:cxn>
                  <a:cxn ang="0">
                    <a:pos x="0" y="0"/>
                  </a:cxn>
                </a:cxnLst>
                <a:rect l="0" t="0" r="r" b="b"/>
                <a:pathLst>
                  <a:path w="96" h="96">
                    <a:moveTo>
                      <a:pt x="0" y="0"/>
                    </a:moveTo>
                    <a:lnTo>
                      <a:pt x="96" y="0"/>
                    </a:lnTo>
                    <a:lnTo>
                      <a:pt x="0" y="96"/>
                    </a:lnTo>
                    <a:lnTo>
                      <a:pt x="96" y="9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650753" name="Line 65"/>
              <p:cNvSpPr>
                <a:spLocks noChangeShapeType="1"/>
              </p:cNvSpPr>
              <p:nvPr/>
            </p:nvSpPr>
            <p:spPr bwMode="auto">
              <a:xfrm rot="5400000" flipH="1">
                <a:off x="4032" y="747"/>
                <a:ext cx="5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650754" name="Line 66"/>
              <p:cNvSpPr>
                <a:spLocks noChangeShapeType="1"/>
              </p:cNvSpPr>
              <p:nvPr/>
            </p:nvSpPr>
            <p:spPr bwMode="auto">
              <a:xfrm rot="5400000">
                <a:off x="4057" y="697"/>
                <a:ext cx="0" cy="5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650755" name="Line 67"/>
              <p:cNvSpPr>
                <a:spLocks noChangeShapeType="1"/>
              </p:cNvSpPr>
              <p:nvPr/>
            </p:nvSpPr>
            <p:spPr bwMode="auto">
              <a:xfrm>
                <a:off x="3936" y="772"/>
                <a:ext cx="25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grpSp>
          <p:nvGrpSpPr>
            <p:cNvPr id="1650756" name="Group 68"/>
            <p:cNvGrpSpPr>
              <a:grpSpLocks/>
            </p:cNvGrpSpPr>
            <p:nvPr/>
          </p:nvGrpSpPr>
          <p:grpSpPr bwMode="auto">
            <a:xfrm>
              <a:off x="1514" y="2999"/>
              <a:ext cx="174" cy="201"/>
              <a:chOff x="1514" y="2999"/>
              <a:chExt cx="174" cy="201"/>
            </a:xfrm>
          </p:grpSpPr>
          <p:sp>
            <p:nvSpPr>
              <p:cNvPr id="1650757" name="Freeform 69"/>
              <p:cNvSpPr>
                <a:spLocks/>
              </p:cNvSpPr>
              <p:nvPr/>
            </p:nvSpPr>
            <p:spPr bwMode="auto">
              <a:xfrm flipH="1">
                <a:off x="1578" y="2999"/>
                <a:ext cx="31" cy="42"/>
              </a:xfrm>
              <a:custGeom>
                <a:avLst/>
                <a:gdLst/>
                <a:ahLst/>
                <a:cxnLst>
                  <a:cxn ang="0">
                    <a:pos x="80" y="242"/>
                  </a:cxn>
                  <a:cxn ang="0">
                    <a:pos x="45" y="203"/>
                  </a:cxn>
                  <a:cxn ang="0">
                    <a:pos x="20" y="163"/>
                  </a:cxn>
                  <a:cxn ang="0">
                    <a:pos x="5" y="125"/>
                  </a:cxn>
                  <a:cxn ang="0">
                    <a:pos x="0" y="71"/>
                  </a:cxn>
                  <a:cxn ang="0">
                    <a:pos x="10" y="41"/>
                  </a:cxn>
                  <a:cxn ang="0">
                    <a:pos x="27" y="20"/>
                  </a:cxn>
                  <a:cxn ang="0">
                    <a:pos x="55" y="7"/>
                  </a:cxn>
                  <a:cxn ang="0">
                    <a:pos x="87" y="0"/>
                  </a:cxn>
                  <a:cxn ang="0">
                    <a:pos x="132" y="12"/>
                  </a:cxn>
                  <a:cxn ang="0">
                    <a:pos x="165" y="30"/>
                  </a:cxn>
                  <a:cxn ang="0">
                    <a:pos x="197" y="56"/>
                  </a:cxn>
                  <a:cxn ang="0">
                    <a:pos x="222" y="91"/>
                  </a:cxn>
                  <a:cxn ang="0">
                    <a:pos x="240" y="120"/>
                  </a:cxn>
                  <a:cxn ang="0">
                    <a:pos x="252" y="158"/>
                  </a:cxn>
                  <a:cxn ang="0">
                    <a:pos x="255" y="190"/>
                  </a:cxn>
                  <a:cxn ang="0">
                    <a:pos x="250" y="229"/>
                  </a:cxn>
                  <a:cxn ang="0">
                    <a:pos x="235" y="254"/>
                  </a:cxn>
                  <a:cxn ang="0">
                    <a:pos x="217" y="272"/>
                  </a:cxn>
                  <a:cxn ang="0">
                    <a:pos x="180" y="277"/>
                  </a:cxn>
                  <a:cxn ang="0">
                    <a:pos x="147" y="277"/>
                  </a:cxn>
                  <a:cxn ang="0">
                    <a:pos x="112" y="267"/>
                  </a:cxn>
                  <a:cxn ang="0">
                    <a:pos x="95" y="298"/>
                  </a:cxn>
                  <a:cxn ang="0">
                    <a:pos x="77" y="341"/>
                  </a:cxn>
                  <a:cxn ang="0">
                    <a:pos x="62" y="351"/>
                  </a:cxn>
                  <a:cxn ang="0">
                    <a:pos x="45" y="351"/>
                  </a:cxn>
                  <a:cxn ang="0">
                    <a:pos x="37" y="328"/>
                  </a:cxn>
                  <a:cxn ang="0">
                    <a:pos x="45" y="303"/>
                  </a:cxn>
                  <a:cxn ang="0">
                    <a:pos x="70" y="274"/>
                  </a:cxn>
                  <a:cxn ang="0">
                    <a:pos x="80" y="242"/>
                  </a:cxn>
                </a:cxnLst>
                <a:rect l="0" t="0" r="r" b="b"/>
                <a:pathLst>
                  <a:path w="255" h="351">
                    <a:moveTo>
                      <a:pt x="80" y="242"/>
                    </a:moveTo>
                    <a:lnTo>
                      <a:pt x="45" y="203"/>
                    </a:lnTo>
                    <a:lnTo>
                      <a:pt x="20" y="163"/>
                    </a:lnTo>
                    <a:lnTo>
                      <a:pt x="5" y="125"/>
                    </a:lnTo>
                    <a:lnTo>
                      <a:pt x="0" y="71"/>
                    </a:lnTo>
                    <a:lnTo>
                      <a:pt x="10" y="41"/>
                    </a:lnTo>
                    <a:lnTo>
                      <a:pt x="27" y="20"/>
                    </a:lnTo>
                    <a:lnTo>
                      <a:pt x="55" y="7"/>
                    </a:lnTo>
                    <a:lnTo>
                      <a:pt x="87" y="0"/>
                    </a:lnTo>
                    <a:lnTo>
                      <a:pt x="132" y="12"/>
                    </a:lnTo>
                    <a:lnTo>
                      <a:pt x="165" y="30"/>
                    </a:lnTo>
                    <a:lnTo>
                      <a:pt x="197" y="56"/>
                    </a:lnTo>
                    <a:lnTo>
                      <a:pt x="222" y="91"/>
                    </a:lnTo>
                    <a:lnTo>
                      <a:pt x="240" y="120"/>
                    </a:lnTo>
                    <a:lnTo>
                      <a:pt x="252" y="158"/>
                    </a:lnTo>
                    <a:lnTo>
                      <a:pt x="255" y="190"/>
                    </a:lnTo>
                    <a:lnTo>
                      <a:pt x="250" y="229"/>
                    </a:lnTo>
                    <a:lnTo>
                      <a:pt x="235" y="254"/>
                    </a:lnTo>
                    <a:lnTo>
                      <a:pt x="217" y="272"/>
                    </a:lnTo>
                    <a:lnTo>
                      <a:pt x="180" y="277"/>
                    </a:lnTo>
                    <a:lnTo>
                      <a:pt x="147" y="277"/>
                    </a:lnTo>
                    <a:lnTo>
                      <a:pt x="112" y="267"/>
                    </a:lnTo>
                    <a:lnTo>
                      <a:pt x="95" y="298"/>
                    </a:lnTo>
                    <a:lnTo>
                      <a:pt x="77" y="341"/>
                    </a:lnTo>
                    <a:lnTo>
                      <a:pt x="62" y="351"/>
                    </a:lnTo>
                    <a:lnTo>
                      <a:pt x="45" y="351"/>
                    </a:lnTo>
                    <a:lnTo>
                      <a:pt x="37" y="328"/>
                    </a:lnTo>
                    <a:lnTo>
                      <a:pt x="45" y="303"/>
                    </a:lnTo>
                    <a:lnTo>
                      <a:pt x="70" y="274"/>
                    </a:lnTo>
                    <a:lnTo>
                      <a:pt x="80" y="242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50758" name="Freeform 70"/>
              <p:cNvSpPr>
                <a:spLocks/>
              </p:cNvSpPr>
              <p:nvPr/>
            </p:nvSpPr>
            <p:spPr bwMode="auto">
              <a:xfrm flipH="1">
                <a:off x="1537" y="3032"/>
                <a:ext cx="50" cy="78"/>
              </a:xfrm>
              <a:custGeom>
                <a:avLst/>
                <a:gdLst/>
                <a:ahLst/>
                <a:cxnLst>
                  <a:cxn ang="0">
                    <a:pos x="25" y="34"/>
                  </a:cxn>
                  <a:cxn ang="0">
                    <a:pos x="59" y="7"/>
                  </a:cxn>
                  <a:cxn ang="0">
                    <a:pos x="97" y="0"/>
                  </a:cxn>
                  <a:cxn ang="0">
                    <a:pos x="132" y="5"/>
                  </a:cxn>
                  <a:cxn ang="0">
                    <a:pos x="171" y="15"/>
                  </a:cxn>
                  <a:cxn ang="0">
                    <a:pos x="211" y="41"/>
                  </a:cxn>
                  <a:cxn ang="0">
                    <a:pos x="257" y="80"/>
                  </a:cxn>
                  <a:cxn ang="0">
                    <a:pos x="295" y="119"/>
                  </a:cxn>
                  <a:cxn ang="0">
                    <a:pos x="324" y="162"/>
                  </a:cxn>
                  <a:cxn ang="0">
                    <a:pos x="354" y="210"/>
                  </a:cxn>
                  <a:cxn ang="0">
                    <a:pos x="380" y="264"/>
                  </a:cxn>
                  <a:cxn ang="0">
                    <a:pos x="395" y="315"/>
                  </a:cxn>
                  <a:cxn ang="0">
                    <a:pos x="405" y="382"/>
                  </a:cxn>
                  <a:cxn ang="0">
                    <a:pos x="415" y="447"/>
                  </a:cxn>
                  <a:cxn ang="0">
                    <a:pos x="415" y="514"/>
                  </a:cxn>
                  <a:cxn ang="0">
                    <a:pos x="403" y="566"/>
                  </a:cxn>
                  <a:cxn ang="0">
                    <a:pos x="384" y="605"/>
                  </a:cxn>
                  <a:cxn ang="0">
                    <a:pos x="361" y="627"/>
                  </a:cxn>
                  <a:cxn ang="0">
                    <a:pos x="329" y="641"/>
                  </a:cxn>
                  <a:cxn ang="0">
                    <a:pos x="290" y="649"/>
                  </a:cxn>
                  <a:cxn ang="0">
                    <a:pos x="252" y="651"/>
                  </a:cxn>
                  <a:cxn ang="0">
                    <a:pos x="217" y="641"/>
                  </a:cxn>
                  <a:cxn ang="0">
                    <a:pos x="193" y="625"/>
                  </a:cxn>
                  <a:cxn ang="0">
                    <a:pos x="173" y="600"/>
                  </a:cxn>
                  <a:cxn ang="0">
                    <a:pos x="158" y="578"/>
                  </a:cxn>
                  <a:cxn ang="0">
                    <a:pos x="152" y="530"/>
                  </a:cxn>
                  <a:cxn ang="0">
                    <a:pos x="152" y="494"/>
                  </a:cxn>
                  <a:cxn ang="0">
                    <a:pos x="166" y="457"/>
                  </a:cxn>
                  <a:cxn ang="0">
                    <a:pos x="181" y="426"/>
                  </a:cxn>
                  <a:cxn ang="0">
                    <a:pos x="186" y="396"/>
                  </a:cxn>
                  <a:cxn ang="0">
                    <a:pos x="188" y="359"/>
                  </a:cxn>
                  <a:cxn ang="0">
                    <a:pos x="178" y="325"/>
                  </a:cxn>
                  <a:cxn ang="0">
                    <a:pos x="173" y="299"/>
                  </a:cxn>
                  <a:cxn ang="0">
                    <a:pos x="153" y="271"/>
                  </a:cxn>
                  <a:cxn ang="0">
                    <a:pos x="124" y="250"/>
                  </a:cxn>
                  <a:cxn ang="0">
                    <a:pos x="84" y="222"/>
                  </a:cxn>
                  <a:cxn ang="0">
                    <a:pos x="43" y="207"/>
                  </a:cxn>
                  <a:cxn ang="0">
                    <a:pos x="20" y="183"/>
                  </a:cxn>
                  <a:cxn ang="0">
                    <a:pos x="5" y="153"/>
                  </a:cxn>
                  <a:cxn ang="0">
                    <a:pos x="0" y="117"/>
                  </a:cxn>
                  <a:cxn ang="0">
                    <a:pos x="3" y="75"/>
                  </a:cxn>
                  <a:cxn ang="0">
                    <a:pos x="25" y="34"/>
                  </a:cxn>
                </a:cxnLst>
                <a:rect l="0" t="0" r="r" b="b"/>
                <a:pathLst>
                  <a:path w="415" h="651">
                    <a:moveTo>
                      <a:pt x="25" y="34"/>
                    </a:moveTo>
                    <a:lnTo>
                      <a:pt x="59" y="7"/>
                    </a:lnTo>
                    <a:lnTo>
                      <a:pt x="97" y="0"/>
                    </a:lnTo>
                    <a:lnTo>
                      <a:pt x="132" y="5"/>
                    </a:lnTo>
                    <a:lnTo>
                      <a:pt x="171" y="15"/>
                    </a:lnTo>
                    <a:lnTo>
                      <a:pt x="211" y="41"/>
                    </a:lnTo>
                    <a:lnTo>
                      <a:pt x="257" y="80"/>
                    </a:lnTo>
                    <a:lnTo>
                      <a:pt x="295" y="119"/>
                    </a:lnTo>
                    <a:lnTo>
                      <a:pt x="324" y="162"/>
                    </a:lnTo>
                    <a:lnTo>
                      <a:pt x="354" y="210"/>
                    </a:lnTo>
                    <a:lnTo>
                      <a:pt x="380" y="264"/>
                    </a:lnTo>
                    <a:lnTo>
                      <a:pt x="395" y="315"/>
                    </a:lnTo>
                    <a:lnTo>
                      <a:pt x="405" y="382"/>
                    </a:lnTo>
                    <a:lnTo>
                      <a:pt x="415" y="447"/>
                    </a:lnTo>
                    <a:lnTo>
                      <a:pt x="415" y="514"/>
                    </a:lnTo>
                    <a:lnTo>
                      <a:pt x="403" y="566"/>
                    </a:lnTo>
                    <a:lnTo>
                      <a:pt x="384" y="605"/>
                    </a:lnTo>
                    <a:lnTo>
                      <a:pt x="361" y="627"/>
                    </a:lnTo>
                    <a:lnTo>
                      <a:pt x="329" y="641"/>
                    </a:lnTo>
                    <a:lnTo>
                      <a:pt x="290" y="649"/>
                    </a:lnTo>
                    <a:lnTo>
                      <a:pt x="252" y="651"/>
                    </a:lnTo>
                    <a:lnTo>
                      <a:pt x="217" y="641"/>
                    </a:lnTo>
                    <a:lnTo>
                      <a:pt x="193" y="625"/>
                    </a:lnTo>
                    <a:lnTo>
                      <a:pt x="173" y="600"/>
                    </a:lnTo>
                    <a:lnTo>
                      <a:pt x="158" y="578"/>
                    </a:lnTo>
                    <a:lnTo>
                      <a:pt x="152" y="530"/>
                    </a:lnTo>
                    <a:lnTo>
                      <a:pt x="152" y="494"/>
                    </a:lnTo>
                    <a:lnTo>
                      <a:pt x="166" y="457"/>
                    </a:lnTo>
                    <a:lnTo>
                      <a:pt x="181" y="426"/>
                    </a:lnTo>
                    <a:lnTo>
                      <a:pt x="186" y="396"/>
                    </a:lnTo>
                    <a:lnTo>
                      <a:pt x="188" y="359"/>
                    </a:lnTo>
                    <a:lnTo>
                      <a:pt x="178" y="325"/>
                    </a:lnTo>
                    <a:lnTo>
                      <a:pt x="173" y="299"/>
                    </a:lnTo>
                    <a:lnTo>
                      <a:pt x="153" y="271"/>
                    </a:lnTo>
                    <a:lnTo>
                      <a:pt x="124" y="250"/>
                    </a:lnTo>
                    <a:lnTo>
                      <a:pt x="84" y="222"/>
                    </a:lnTo>
                    <a:lnTo>
                      <a:pt x="43" y="207"/>
                    </a:lnTo>
                    <a:lnTo>
                      <a:pt x="20" y="183"/>
                    </a:lnTo>
                    <a:lnTo>
                      <a:pt x="5" y="153"/>
                    </a:lnTo>
                    <a:lnTo>
                      <a:pt x="0" y="117"/>
                    </a:lnTo>
                    <a:lnTo>
                      <a:pt x="3" y="75"/>
                    </a:lnTo>
                    <a:lnTo>
                      <a:pt x="25" y="34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50759" name="Freeform 71"/>
              <p:cNvSpPr>
                <a:spLocks/>
              </p:cNvSpPr>
              <p:nvPr/>
            </p:nvSpPr>
            <p:spPr bwMode="auto">
              <a:xfrm flipH="1">
                <a:off x="1578" y="3037"/>
                <a:ext cx="15" cy="78"/>
              </a:xfrm>
              <a:custGeom>
                <a:avLst/>
                <a:gdLst/>
                <a:ahLst/>
                <a:cxnLst>
                  <a:cxn ang="0">
                    <a:pos x="33" y="113"/>
                  </a:cxn>
                  <a:cxn ang="0">
                    <a:pos x="47" y="57"/>
                  </a:cxn>
                  <a:cxn ang="0">
                    <a:pos x="64" y="20"/>
                  </a:cxn>
                  <a:cxn ang="0">
                    <a:pos x="95" y="0"/>
                  </a:cxn>
                  <a:cxn ang="0">
                    <a:pos x="110" y="29"/>
                  </a:cxn>
                  <a:cxn ang="0">
                    <a:pos x="124" y="88"/>
                  </a:cxn>
                  <a:cxn ang="0">
                    <a:pos x="114" y="127"/>
                  </a:cxn>
                  <a:cxn ang="0">
                    <a:pos x="84" y="157"/>
                  </a:cxn>
                  <a:cxn ang="0">
                    <a:pos x="64" y="214"/>
                  </a:cxn>
                  <a:cxn ang="0">
                    <a:pos x="47" y="289"/>
                  </a:cxn>
                  <a:cxn ang="0">
                    <a:pos x="38" y="377"/>
                  </a:cxn>
                  <a:cxn ang="0">
                    <a:pos x="41" y="483"/>
                  </a:cxn>
                  <a:cxn ang="0">
                    <a:pos x="48" y="557"/>
                  </a:cxn>
                  <a:cxn ang="0">
                    <a:pos x="62" y="594"/>
                  </a:cxn>
                  <a:cxn ang="0">
                    <a:pos x="84" y="614"/>
                  </a:cxn>
                  <a:cxn ang="0">
                    <a:pos x="88" y="633"/>
                  </a:cxn>
                  <a:cxn ang="0">
                    <a:pos x="62" y="643"/>
                  </a:cxn>
                  <a:cxn ang="0">
                    <a:pos x="41" y="624"/>
                  </a:cxn>
                  <a:cxn ang="0">
                    <a:pos x="0" y="653"/>
                  </a:cxn>
                  <a:cxn ang="0">
                    <a:pos x="2" y="575"/>
                  </a:cxn>
                  <a:cxn ang="0">
                    <a:pos x="5" y="475"/>
                  </a:cxn>
                  <a:cxn ang="0">
                    <a:pos x="5" y="362"/>
                  </a:cxn>
                  <a:cxn ang="0">
                    <a:pos x="7" y="268"/>
                  </a:cxn>
                  <a:cxn ang="0">
                    <a:pos x="16" y="196"/>
                  </a:cxn>
                  <a:cxn ang="0">
                    <a:pos x="26" y="147"/>
                  </a:cxn>
                  <a:cxn ang="0">
                    <a:pos x="33" y="113"/>
                  </a:cxn>
                </a:cxnLst>
                <a:rect l="0" t="0" r="r" b="b"/>
                <a:pathLst>
                  <a:path w="124" h="653">
                    <a:moveTo>
                      <a:pt x="33" y="113"/>
                    </a:moveTo>
                    <a:lnTo>
                      <a:pt x="47" y="57"/>
                    </a:lnTo>
                    <a:lnTo>
                      <a:pt x="64" y="20"/>
                    </a:lnTo>
                    <a:lnTo>
                      <a:pt x="95" y="0"/>
                    </a:lnTo>
                    <a:lnTo>
                      <a:pt x="110" y="29"/>
                    </a:lnTo>
                    <a:lnTo>
                      <a:pt x="124" y="88"/>
                    </a:lnTo>
                    <a:lnTo>
                      <a:pt x="114" y="127"/>
                    </a:lnTo>
                    <a:lnTo>
                      <a:pt x="84" y="157"/>
                    </a:lnTo>
                    <a:lnTo>
                      <a:pt x="64" y="214"/>
                    </a:lnTo>
                    <a:lnTo>
                      <a:pt x="47" y="289"/>
                    </a:lnTo>
                    <a:lnTo>
                      <a:pt x="38" y="377"/>
                    </a:lnTo>
                    <a:lnTo>
                      <a:pt x="41" y="483"/>
                    </a:lnTo>
                    <a:lnTo>
                      <a:pt x="48" y="557"/>
                    </a:lnTo>
                    <a:lnTo>
                      <a:pt x="62" y="594"/>
                    </a:lnTo>
                    <a:lnTo>
                      <a:pt x="84" y="614"/>
                    </a:lnTo>
                    <a:lnTo>
                      <a:pt x="88" y="633"/>
                    </a:lnTo>
                    <a:lnTo>
                      <a:pt x="62" y="643"/>
                    </a:lnTo>
                    <a:lnTo>
                      <a:pt x="41" y="624"/>
                    </a:lnTo>
                    <a:lnTo>
                      <a:pt x="0" y="653"/>
                    </a:lnTo>
                    <a:lnTo>
                      <a:pt x="2" y="575"/>
                    </a:lnTo>
                    <a:lnTo>
                      <a:pt x="5" y="475"/>
                    </a:lnTo>
                    <a:lnTo>
                      <a:pt x="5" y="362"/>
                    </a:lnTo>
                    <a:lnTo>
                      <a:pt x="7" y="268"/>
                    </a:lnTo>
                    <a:lnTo>
                      <a:pt x="16" y="196"/>
                    </a:lnTo>
                    <a:lnTo>
                      <a:pt x="26" y="147"/>
                    </a:lnTo>
                    <a:lnTo>
                      <a:pt x="33" y="113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50760" name="Freeform 72"/>
              <p:cNvSpPr>
                <a:spLocks/>
              </p:cNvSpPr>
              <p:nvPr/>
            </p:nvSpPr>
            <p:spPr bwMode="auto">
              <a:xfrm flipH="1">
                <a:off x="1516" y="3099"/>
                <a:ext cx="35" cy="92"/>
              </a:xfrm>
              <a:custGeom>
                <a:avLst/>
                <a:gdLst/>
                <a:ahLst/>
                <a:cxnLst>
                  <a:cxn ang="0">
                    <a:pos x="46" y="0"/>
                  </a:cxn>
                  <a:cxn ang="0">
                    <a:pos x="93" y="20"/>
                  </a:cxn>
                  <a:cxn ang="0">
                    <a:pos x="136" y="104"/>
                  </a:cxn>
                  <a:cxn ang="0">
                    <a:pos x="192" y="225"/>
                  </a:cxn>
                  <a:cxn ang="0">
                    <a:pos x="206" y="296"/>
                  </a:cxn>
                  <a:cxn ang="0">
                    <a:pos x="206" y="352"/>
                  </a:cxn>
                  <a:cxn ang="0">
                    <a:pos x="196" y="440"/>
                  </a:cxn>
                  <a:cxn ang="0">
                    <a:pos x="166" y="534"/>
                  </a:cxn>
                  <a:cxn ang="0">
                    <a:pos x="139" y="622"/>
                  </a:cxn>
                  <a:cxn ang="0">
                    <a:pos x="133" y="665"/>
                  </a:cxn>
                  <a:cxn ang="0">
                    <a:pos x="136" y="687"/>
                  </a:cxn>
                  <a:cxn ang="0">
                    <a:pos x="169" y="700"/>
                  </a:cxn>
                  <a:cxn ang="0">
                    <a:pos x="226" y="707"/>
                  </a:cxn>
                  <a:cxn ang="0">
                    <a:pos x="265" y="710"/>
                  </a:cxn>
                  <a:cxn ang="0">
                    <a:pos x="285" y="726"/>
                  </a:cxn>
                  <a:cxn ang="0">
                    <a:pos x="292" y="756"/>
                  </a:cxn>
                  <a:cxn ang="0">
                    <a:pos x="282" y="772"/>
                  </a:cxn>
                  <a:cxn ang="0">
                    <a:pos x="252" y="772"/>
                  </a:cxn>
                  <a:cxn ang="0">
                    <a:pos x="202" y="752"/>
                  </a:cxn>
                  <a:cxn ang="0">
                    <a:pos x="149" y="743"/>
                  </a:cxn>
                  <a:cxn ang="0">
                    <a:pos x="100" y="733"/>
                  </a:cxn>
                  <a:cxn ang="0">
                    <a:pos x="76" y="717"/>
                  </a:cxn>
                  <a:cxn ang="0">
                    <a:pos x="66" y="678"/>
                  </a:cxn>
                  <a:cxn ang="0">
                    <a:pos x="83" y="651"/>
                  </a:cxn>
                  <a:cxn ang="0">
                    <a:pos x="106" y="606"/>
                  </a:cxn>
                  <a:cxn ang="0">
                    <a:pos x="133" y="537"/>
                  </a:cxn>
                  <a:cxn ang="0">
                    <a:pos x="149" y="450"/>
                  </a:cxn>
                  <a:cxn ang="0">
                    <a:pos x="156" y="388"/>
                  </a:cxn>
                  <a:cxn ang="0">
                    <a:pos x="156" y="326"/>
                  </a:cxn>
                  <a:cxn ang="0">
                    <a:pos x="146" y="264"/>
                  </a:cxn>
                  <a:cxn ang="0">
                    <a:pos x="110" y="205"/>
                  </a:cxn>
                  <a:cxn ang="0">
                    <a:pos x="60" y="137"/>
                  </a:cxn>
                  <a:cxn ang="0">
                    <a:pos x="20" y="91"/>
                  </a:cxn>
                  <a:cxn ang="0">
                    <a:pos x="0" y="52"/>
                  </a:cxn>
                  <a:cxn ang="0">
                    <a:pos x="3" y="16"/>
                  </a:cxn>
                  <a:cxn ang="0">
                    <a:pos x="46" y="0"/>
                  </a:cxn>
                </a:cxnLst>
                <a:rect l="0" t="0" r="r" b="b"/>
                <a:pathLst>
                  <a:path w="292" h="772">
                    <a:moveTo>
                      <a:pt x="46" y="0"/>
                    </a:moveTo>
                    <a:lnTo>
                      <a:pt x="93" y="20"/>
                    </a:lnTo>
                    <a:lnTo>
                      <a:pt x="136" y="104"/>
                    </a:lnTo>
                    <a:lnTo>
                      <a:pt x="192" y="225"/>
                    </a:lnTo>
                    <a:lnTo>
                      <a:pt x="206" y="296"/>
                    </a:lnTo>
                    <a:lnTo>
                      <a:pt x="206" y="352"/>
                    </a:lnTo>
                    <a:lnTo>
                      <a:pt x="196" y="440"/>
                    </a:lnTo>
                    <a:lnTo>
                      <a:pt x="166" y="534"/>
                    </a:lnTo>
                    <a:lnTo>
                      <a:pt x="139" y="622"/>
                    </a:lnTo>
                    <a:lnTo>
                      <a:pt x="133" y="665"/>
                    </a:lnTo>
                    <a:lnTo>
                      <a:pt x="136" y="687"/>
                    </a:lnTo>
                    <a:lnTo>
                      <a:pt x="169" y="700"/>
                    </a:lnTo>
                    <a:lnTo>
                      <a:pt x="226" y="707"/>
                    </a:lnTo>
                    <a:lnTo>
                      <a:pt x="265" y="710"/>
                    </a:lnTo>
                    <a:lnTo>
                      <a:pt x="285" y="726"/>
                    </a:lnTo>
                    <a:lnTo>
                      <a:pt x="292" y="756"/>
                    </a:lnTo>
                    <a:lnTo>
                      <a:pt x="282" y="772"/>
                    </a:lnTo>
                    <a:lnTo>
                      <a:pt x="252" y="772"/>
                    </a:lnTo>
                    <a:lnTo>
                      <a:pt x="202" y="752"/>
                    </a:lnTo>
                    <a:lnTo>
                      <a:pt x="149" y="743"/>
                    </a:lnTo>
                    <a:lnTo>
                      <a:pt x="100" y="733"/>
                    </a:lnTo>
                    <a:lnTo>
                      <a:pt x="76" y="717"/>
                    </a:lnTo>
                    <a:lnTo>
                      <a:pt x="66" y="678"/>
                    </a:lnTo>
                    <a:lnTo>
                      <a:pt x="83" y="651"/>
                    </a:lnTo>
                    <a:lnTo>
                      <a:pt x="106" y="606"/>
                    </a:lnTo>
                    <a:lnTo>
                      <a:pt x="133" y="537"/>
                    </a:lnTo>
                    <a:lnTo>
                      <a:pt x="149" y="450"/>
                    </a:lnTo>
                    <a:lnTo>
                      <a:pt x="156" y="388"/>
                    </a:lnTo>
                    <a:lnTo>
                      <a:pt x="156" y="326"/>
                    </a:lnTo>
                    <a:lnTo>
                      <a:pt x="146" y="264"/>
                    </a:lnTo>
                    <a:lnTo>
                      <a:pt x="110" y="205"/>
                    </a:lnTo>
                    <a:lnTo>
                      <a:pt x="60" y="137"/>
                    </a:lnTo>
                    <a:lnTo>
                      <a:pt x="20" y="91"/>
                    </a:lnTo>
                    <a:lnTo>
                      <a:pt x="0" y="52"/>
                    </a:lnTo>
                    <a:lnTo>
                      <a:pt x="3" y="16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50761" name="Freeform 73"/>
              <p:cNvSpPr>
                <a:spLocks/>
              </p:cNvSpPr>
              <p:nvPr/>
            </p:nvSpPr>
            <p:spPr bwMode="auto">
              <a:xfrm flipH="1">
                <a:off x="1548" y="3101"/>
                <a:ext cx="21" cy="99"/>
              </a:xfrm>
              <a:custGeom>
                <a:avLst/>
                <a:gdLst/>
                <a:ahLst/>
                <a:cxnLst>
                  <a:cxn ang="0">
                    <a:pos x="57" y="120"/>
                  </a:cxn>
                  <a:cxn ang="0">
                    <a:pos x="78" y="29"/>
                  </a:cxn>
                  <a:cxn ang="0">
                    <a:pos x="128" y="0"/>
                  </a:cxn>
                  <a:cxn ang="0">
                    <a:pos x="169" y="10"/>
                  </a:cxn>
                  <a:cxn ang="0">
                    <a:pos x="166" y="49"/>
                  </a:cxn>
                  <a:cxn ang="0">
                    <a:pos x="132" y="140"/>
                  </a:cxn>
                  <a:cxn ang="0">
                    <a:pos x="98" y="231"/>
                  </a:cxn>
                  <a:cxn ang="0">
                    <a:pos x="81" y="335"/>
                  </a:cxn>
                  <a:cxn ang="0">
                    <a:pos x="71" y="426"/>
                  </a:cxn>
                  <a:cxn ang="0">
                    <a:pos x="81" y="518"/>
                  </a:cxn>
                  <a:cxn ang="0">
                    <a:pos x="98" y="592"/>
                  </a:cxn>
                  <a:cxn ang="0">
                    <a:pos x="122" y="651"/>
                  </a:cxn>
                  <a:cxn ang="0">
                    <a:pos x="139" y="677"/>
                  </a:cxn>
                  <a:cxn ang="0">
                    <a:pos x="159" y="697"/>
                  </a:cxn>
                  <a:cxn ang="0">
                    <a:pos x="159" y="726"/>
                  </a:cxn>
                  <a:cxn ang="0">
                    <a:pos x="128" y="755"/>
                  </a:cxn>
                  <a:cxn ang="0">
                    <a:pos x="85" y="791"/>
                  </a:cxn>
                  <a:cxn ang="0">
                    <a:pos x="47" y="830"/>
                  </a:cxn>
                  <a:cxn ang="0">
                    <a:pos x="17" y="830"/>
                  </a:cxn>
                  <a:cxn ang="0">
                    <a:pos x="0" y="768"/>
                  </a:cxn>
                  <a:cxn ang="0">
                    <a:pos x="3" y="745"/>
                  </a:cxn>
                  <a:cxn ang="0">
                    <a:pos x="30" y="732"/>
                  </a:cxn>
                  <a:cxn ang="0">
                    <a:pos x="88" y="706"/>
                  </a:cxn>
                  <a:cxn ang="0">
                    <a:pos x="91" y="687"/>
                  </a:cxn>
                  <a:cxn ang="0">
                    <a:pos x="81" y="641"/>
                  </a:cxn>
                  <a:cxn ang="0">
                    <a:pos x="57" y="563"/>
                  </a:cxn>
                  <a:cxn ang="0">
                    <a:pos x="34" y="482"/>
                  </a:cxn>
                  <a:cxn ang="0">
                    <a:pos x="27" y="423"/>
                  </a:cxn>
                  <a:cxn ang="0">
                    <a:pos x="27" y="352"/>
                  </a:cxn>
                  <a:cxn ang="0">
                    <a:pos x="30" y="286"/>
                  </a:cxn>
                  <a:cxn ang="0">
                    <a:pos x="44" y="218"/>
                  </a:cxn>
                  <a:cxn ang="0">
                    <a:pos x="51" y="156"/>
                  </a:cxn>
                  <a:cxn ang="0">
                    <a:pos x="57" y="120"/>
                  </a:cxn>
                </a:cxnLst>
                <a:rect l="0" t="0" r="r" b="b"/>
                <a:pathLst>
                  <a:path w="169" h="830">
                    <a:moveTo>
                      <a:pt x="57" y="120"/>
                    </a:moveTo>
                    <a:lnTo>
                      <a:pt x="78" y="29"/>
                    </a:lnTo>
                    <a:lnTo>
                      <a:pt x="128" y="0"/>
                    </a:lnTo>
                    <a:lnTo>
                      <a:pt x="169" y="10"/>
                    </a:lnTo>
                    <a:lnTo>
                      <a:pt x="166" y="49"/>
                    </a:lnTo>
                    <a:lnTo>
                      <a:pt x="132" y="140"/>
                    </a:lnTo>
                    <a:lnTo>
                      <a:pt x="98" y="231"/>
                    </a:lnTo>
                    <a:lnTo>
                      <a:pt x="81" y="335"/>
                    </a:lnTo>
                    <a:lnTo>
                      <a:pt x="71" y="426"/>
                    </a:lnTo>
                    <a:lnTo>
                      <a:pt x="81" y="518"/>
                    </a:lnTo>
                    <a:lnTo>
                      <a:pt x="98" y="592"/>
                    </a:lnTo>
                    <a:lnTo>
                      <a:pt x="122" y="651"/>
                    </a:lnTo>
                    <a:lnTo>
                      <a:pt x="139" y="677"/>
                    </a:lnTo>
                    <a:lnTo>
                      <a:pt x="159" y="697"/>
                    </a:lnTo>
                    <a:lnTo>
                      <a:pt x="159" y="726"/>
                    </a:lnTo>
                    <a:lnTo>
                      <a:pt x="128" y="755"/>
                    </a:lnTo>
                    <a:lnTo>
                      <a:pt x="85" y="791"/>
                    </a:lnTo>
                    <a:lnTo>
                      <a:pt x="47" y="830"/>
                    </a:lnTo>
                    <a:lnTo>
                      <a:pt x="17" y="830"/>
                    </a:lnTo>
                    <a:lnTo>
                      <a:pt x="0" y="768"/>
                    </a:lnTo>
                    <a:lnTo>
                      <a:pt x="3" y="745"/>
                    </a:lnTo>
                    <a:lnTo>
                      <a:pt x="30" y="732"/>
                    </a:lnTo>
                    <a:lnTo>
                      <a:pt x="88" y="706"/>
                    </a:lnTo>
                    <a:lnTo>
                      <a:pt x="91" y="687"/>
                    </a:lnTo>
                    <a:lnTo>
                      <a:pt x="81" y="641"/>
                    </a:lnTo>
                    <a:lnTo>
                      <a:pt x="57" y="563"/>
                    </a:lnTo>
                    <a:lnTo>
                      <a:pt x="34" y="482"/>
                    </a:lnTo>
                    <a:lnTo>
                      <a:pt x="27" y="423"/>
                    </a:lnTo>
                    <a:lnTo>
                      <a:pt x="27" y="352"/>
                    </a:lnTo>
                    <a:lnTo>
                      <a:pt x="30" y="286"/>
                    </a:lnTo>
                    <a:lnTo>
                      <a:pt x="44" y="218"/>
                    </a:lnTo>
                    <a:lnTo>
                      <a:pt x="51" y="156"/>
                    </a:lnTo>
                    <a:lnTo>
                      <a:pt x="57" y="12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50762" name="Freeform 74"/>
              <p:cNvSpPr>
                <a:spLocks/>
              </p:cNvSpPr>
              <p:nvPr/>
            </p:nvSpPr>
            <p:spPr bwMode="auto">
              <a:xfrm flipH="1">
                <a:off x="1517" y="3033"/>
                <a:ext cx="56" cy="50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97" y="5"/>
                  </a:cxn>
                  <a:cxn ang="0">
                    <a:pos x="172" y="18"/>
                  </a:cxn>
                  <a:cxn ang="0">
                    <a:pos x="269" y="58"/>
                  </a:cxn>
                  <a:cxn ang="0">
                    <a:pos x="338" y="102"/>
                  </a:cxn>
                  <a:cxn ang="0">
                    <a:pos x="387" y="136"/>
                  </a:cxn>
                  <a:cxn ang="0">
                    <a:pos x="422" y="181"/>
                  </a:cxn>
                  <a:cxn ang="0">
                    <a:pos x="448" y="222"/>
                  </a:cxn>
                  <a:cxn ang="0">
                    <a:pos x="463" y="270"/>
                  </a:cxn>
                  <a:cxn ang="0">
                    <a:pos x="463" y="316"/>
                  </a:cxn>
                  <a:cxn ang="0">
                    <a:pos x="456" y="350"/>
                  </a:cxn>
                  <a:cxn ang="0">
                    <a:pos x="433" y="375"/>
                  </a:cxn>
                  <a:cxn ang="0">
                    <a:pos x="383" y="389"/>
                  </a:cxn>
                  <a:cxn ang="0">
                    <a:pos x="328" y="394"/>
                  </a:cxn>
                  <a:cxn ang="0">
                    <a:pos x="304" y="412"/>
                  </a:cxn>
                  <a:cxn ang="0">
                    <a:pos x="276" y="424"/>
                  </a:cxn>
                  <a:cxn ang="0">
                    <a:pos x="256" y="424"/>
                  </a:cxn>
                  <a:cxn ang="0">
                    <a:pos x="241" y="412"/>
                  </a:cxn>
                  <a:cxn ang="0">
                    <a:pos x="240" y="375"/>
                  </a:cxn>
                  <a:cxn ang="0">
                    <a:pos x="251" y="329"/>
                  </a:cxn>
                  <a:cxn ang="0">
                    <a:pos x="274" y="306"/>
                  </a:cxn>
                  <a:cxn ang="0">
                    <a:pos x="305" y="311"/>
                  </a:cxn>
                  <a:cxn ang="0">
                    <a:pos x="325" y="334"/>
                  </a:cxn>
                  <a:cxn ang="0">
                    <a:pos x="358" y="339"/>
                  </a:cxn>
                  <a:cxn ang="0">
                    <a:pos x="394" y="339"/>
                  </a:cxn>
                  <a:cxn ang="0">
                    <a:pos x="409" y="330"/>
                  </a:cxn>
                  <a:cxn ang="0">
                    <a:pos x="424" y="316"/>
                  </a:cxn>
                  <a:cxn ang="0">
                    <a:pos x="427" y="286"/>
                  </a:cxn>
                  <a:cxn ang="0">
                    <a:pos x="417" y="260"/>
                  </a:cxn>
                  <a:cxn ang="0">
                    <a:pos x="402" y="227"/>
                  </a:cxn>
                  <a:cxn ang="0">
                    <a:pos x="383" y="196"/>
                  </a:cxn>
                  <a:cxn ang="0">
                    <a:pos x="358" y="176"/>
                  </a:cxn>
                  <a:cxn ang="0">
                    <a:pos x="323" y="151"/>
                  </a:cxn>
                  <a:cxn ang="0">
                    <a:pos x="276" y="128"/>
                  </a:cxn>
                  <a:cxn ang="0">
                    <a:pos x="236" y="112"/>
                  </a:cxn>
                  <a:cxn ang="0">
                    <a:pos x="177" y="97"/>
                  </a:cxn>
                  <a:cxn ang="0">
                    <a:pos x="136" y="87"/>
                  </a:cxn>
                  <a:cxn ang="0">
                    <a:pos x="72" y="87"/>
                  </a:cxn>
                  <a:cxn ang="0">
                    <a:pos x="43" y="84"/>
                  </a:cxn>
                  <a:cxn ang="0">
                    <a:pos x="15" y="62"/>
                  </a:cxn>
                  <a:cxn ang="0">
                    <a:pos x="0" y="33"/>
                  </a:cxn>
                  <a:cxn ang="0">
                    <a:pos x="8" y="3"/>
                  </a:cxn>
                  <a:cxn ang="0">
                    <a:pos x="28" y="0"/>
                  </a:cxn>
                </a:cxnLst>
                <a:rect l="0" t="0" r="r" b="b"/>
                <a:pathLst>
                  <a:path w="463" h="424">
                    <a:moveTo>
                      <a:pt x="28" y="0"/>
                    </a:moveTo>
                    <a:lnTo>
                      <a:pt x="97" y="5"/>
                    </a:lnTo>
                    <a:lnTo>
                      <a:pt x="172" y="18"/>
                    </a:lnTo>
                    <a:lnTo>
                      <a:pt x="269" y="58"/>
                    </a:lnTo>
                    <a:lnTo>
                      <a:pt x="338" y="102"/>
                    </a:lnTo>
                    <a:lnTo>
                      <a:pt x="387" y="136"/>
                    </a:lnTo>
                    <a:lnTo>
                      <a:pt x="422" y="181"/>
                    </a:lnTo>
                    <a:lnTo>
                      <a:pt x="448" y="222"/>
                    </a:lnTo>
                    <a:lnTo>
                      <a:pt x="463" y="270"/>
                    </a:lnTo>
                    <a:lnTo>
                      <a:pt x="463" y="316"/>
                    </a:lnTo>
                    <a:lnTo>
                      <a:pt x="456" y="350"/>
                    </a:lnTo>
                    <a:lnTo>
                      <a:pt x="433" y="375"/>
                    </a:lnTo>
                    <a:lnTo>
                      <a:pt x="383" y="389"/>
                    </a:lnTo>
                    <a:lnTo>
                      <a:pt x="328" y="394"/>
                    </a:lnTo>
                    <a:lnTo>
                      <a:pt x="304" y="412"/>
                    </a:lnTo>
                    <a:lnTo>
                      <a:pt x="276" y="424"/>
                    </a:lnTo>
                    <a:lnTo>
                      <a:pt x="256" y="424"/>
                    </a:lnTo>
                    <a:lnTo>
                      <a:pt x="241" y="412"/>
                    </a:lnTo>
                    <a:lnTo>
                      <a:pt x="240" y="375"/>
                    </a:lnTo>
                    <a:lnTo>
                      <a:pt x="251" y="329"/>
                    </a:lnTo>
                    <a:lnTo>
                      <a:pt x="274" y="306"/>
                    </a:lnTo>
                    <a:lnTo>
                      <a:pt x="305" y="311"/>
                    </a:lnTo>
                    <a:lnTo>
                      <a:pt x="325" y="334"/>
                    </a:lnTo>
                    <a:lnTo>
                      <a:pt x="358" y="339"/>
                    </a:lnTo>
                    <a:lnTo>
                      <a:pt x="394" y="339"/>
                    </a:lnTo>
                    <a:lnTo>
                      <a:pt x="409" y="330"/>
                    </a:lnTo>
                    <a:lnTo>
                      <a:pt x="424" y="316"/>
                    </a:lnTo>
                    <a:lnTo>
                      <a:pt x="427" y="286"/>
                    </a:lnTo>
                    <a:lnTo>
                      <a:pt x="417" y="260"/>
                    </a:lnTo>
                    <a:lnTo>
                      <a:pt x="402" y="227"/>
                    </a:lnTo>
                    <a:lnTo>
                      <a:pt x="383" y="196"/>
                    </a:lnTo>
                    <a:lnTo>
                      <a:pt x="358" y="176"/>
                    </a:lnTo>
                    <a:lnTo>
                      <a:pt x="323" y="151"/>
                    </a:lnTo>
                    <a:lnTo>
                      <a:pt x="276" y="128"/>
                    </a:lnTo>
                    <a:lnTo>
                      <a:pt x="236" y="112"/>
                    </a:lnTo>
                    <a:lnTo>
                      <a:pt x="177" y="97"/>
                    </a:lnTo>
                    <a:lnTo>
                      <a:pt x="136" y="87"/>
                    </a:lnTo>
                    <a:lnTo>
                      <a:pt x="72" y="87"/>
                    </a:lnTo>
                    <a:lnTo>
                      <a:pt x="43" y="84"/>
                    </a:lnTo>
                    <a:lnTo>
                      <a:pt x="15" y="62"/>
                    </a:lnTo>
                    <a:lnTo>
                      <a:pt x="0" y="33"/>
                    </a:lnTo>
                    <a:lnTo>
                      <a:pt x="8" y="3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50763" name="Freeform 75"/>
              <p:cNvSpPr>
                <a:spLocks/>
              </p:cNvSpPr>
              <p:nvPr/>
            </p:nvSpPr>
            <p:spPr bwMode="auto">
              <a:xfrm flipH="1">
                <a:off x="1576" y="3113"/>
                <a:ext cx="12" cy="15"/>
              </a:xfrm>
              <a:custGeom>
                <a:avLst/>
                <a:gdLst/>
                <a:ahLst/>
                <a:cxnLst>
                  <a:cxn ang="0">
                    <a:pos x="0" y="110"/>
                  </a:cxn>
                  <a:cxn ang="0">
                    <a:pos x="11" y="74"/>
                  </a:cxn>
                  <a:cxn ang="0">
                    <a:pos x="11" y="41"/>
                  </a:cxn>
                  <a:cxn ang="0">
                    <a:pos x="37" y="22"/>
                  </a:cxn>
                  <a:cxn ang="0">
                    <a:pos x="83" y="0"/>
                  </a:cxn>
                  <a:cxn ang="0">
                    <a:pos x="95" y="28"/>
                  </a:cxn>
                  <a:cxn ang="0">
                    <a:pos x="93" y="72"/>
                  </a:cxn>
                  <a:cxn ang="0">
                    <a:pos x="58" y="110"/>
                  </a:cxn>
                  <a:cxn ang="0">
                    <a:pos x="4" y="126"/>
                  </a:cxn>
                  <a:cxn ang="0">
                    <a:pos x="0" y="110"/>
                  </a:cxn>
                </a:cxnLst>
                <a:rect l="0" t="0" r="r" b="b"/>
                <a:pathLst>
                  <a:path w="95" h="126">
                    <a:moveTo>
                      <a:pt x="0" y="110"/>
                    </a:moveTo>
                    <a:lnTo>
                      <a:pt x="11" y="74"/>
                    </a:lnTo>
                    <a:lnTo>
                      <a:pt x="11" y="41"/>
                    </a:lnTo>
                    <a:lnTo>
                      <a:pt x="37" y="22"/>
                    </a:lnTo>
                    <a:lnTo>
                      <a:pt x="83" y="0"/>
                    </a:lnTo>
                    <a:lnTo>
                      <a:pt x="95" y="28"/>
                    </a:lnTo>
                    <a:lnTo>
                      <a:pt x="93" y="72"/>
                    </a:lnTo>
                    <a:lnTo>
                      <a:pt x="58" y="110"/>
                    </a:lnTo>
                    <a:lnTo>
                      <a:pt x="4" y="126"/>
                    </a:lnTo>
                    <a:lnTo>
                      <a:pt x="0" y="11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50764" name="Line 76"/>
              <p:cNvSpPr>
                <a:spLocks noChangeShapeType="1"/>
              </p:cNvSpPr>
              <p:nvPr/>
            </p:nvSpPr>
            <p:spPr bwMode="auto">
              <a:xfrm>
                <a:off x="1514" y="3039"/>
                <a:ext cx="128" cy="143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grpSp>
            <p:nvGrpSpPr>
              <p:cNvPr id="1650765" name="Group 77"/>
              <p:cNvGrpSpPr>
                <a:grpSpLocks/>
              </p:cNvGrpSpPr>
              <p:nvPr/>
            </p:nvGrpSpPr>
            <p:grpSpPr bwMode="auto">
              <a:xfrm rot="19309742" flipH="1">
                <a:off x="1595" y="3171"/>
                <a:ext cx="93" cy="23"/>
                <a:chOff x="960" y="2880"/>
                <a:chExt cx="768" cy="192"/>
              </a:xfrm>
            </p:grpSpPr>
            <p:sp>
              <p:nvSpPr>
                <p:cNvPr id="1650766" name="Oval 78"/>
                <p:cNvSpPr>
                  <a:spLocks noChangeArrowheads="1"/>
                </p:cNvSpPr>
                <p:nvPr/>
              </p:nvSpPr>
              <p:spPr bwMode="auto">
                <a:xfrm>
                  <a:off x="960" y="2880"/>
                  <a:ext cx="384" cy="192"/>
                </a:xfrm>
                <a:prstGeom prst="ellipse">
                  <a:avLst/>
                </a:prstGeom>
                <a:solidFill>
                  <a:schemeClr val="tx1"/>
                </a:solidFill>
                <a:ln w="317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1650767" name="Oval 79"/>
                <p:cNvSpPr>
                  <a:spLocks noChangeArrowheads="1"/>
                </p:cNvSpPr>
                <p:nvPr/>
              </p:nvSpPr>
              <p:spPr bwMode="auto">
                <a:xfrm>
                  <a:off x="1344" y="2880"/>
                  <a:ext cx="384" cy="192"/>
                </a:xfrm>
                <a:prstGeom prst="ellipse">
                  <a:avLst/>
                </a:prstGeom>
                <a:solidFill>
                  <a:schemeClr val="tx1"/>
                </a:solidFill>
                <a:ln w="317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</p:grpSp>
        <p:grpSp>
          <p:nvGrpSpPr>
            <p:cNvPr id="1650768" name="Group 80"/>
            <p:cNvGrpSpPr>
              <a:grpSpLocks/>
            </p:cNvGrpSpPr>
            <p:nvPr/>
          </p:nvGrpSpPr>
          <p:grpSpPr bwMode="auto">
            <a:xfrm>
              <a:off x="1780" y="2765"/>
              <a:ext cx="142" cy="214"/>
              <a:chOff x="4616" y="2880"/>
              <a:chExt cx="271" cy="413"/>
            </a:xfrm>
          </p:grpSpPr>
          <p:sp>
            <p:nvSpPr>
              <p:cNvPr id="1650769" name="Freeform 81"/>
              <p:cNvSpPr>
                <a:spLocks/>
              </p:cNvSpPr>
              <p:nvPr/>
            </p:nvSpPr>
            <p:spPr bwMode="auto">
              <a:xfrm>
                <a:off x="4684" y="2963"/>
                <a:ext cx="89" cy="95"/>
              </a:xfrm>
              <a:custGeom>
                <a:avLst/>
                <a:gdLst/>
                <a:ahLst/>
                <a:cxnLst>
                  <a:cxn ang="0">
                    <a:pos x="108" y="329"/>
                  </a:cxn>
                  <a:cxn ang="0">
                    <a:pos x="99" y="273"/>
                  </a:cxn>
                  <a:cxn ang="0">
                    <a:pos x="108" y="194"/>
                  </a:cxn>
                  <a:cxn ang="0">
                    <a:pos x="147" y="114"/>
                  </a:cxn>
                  <a:cxn ang="0">
                    <a:pos x="210" y="47"/>
                  </a:cxn>
                  <a:cxn ang="0">
                    <a:pos x="264" y="20"/>
                  </a:cxn>
                  <a:cxn ang="0">
                    <a:pos x="331" y="0"/>
                  </a:cxn>
                  <a:cxn ang="0">
                    <a:pos x="382" y="18"/>
                  </a:cxn>
                  <a:cxn ang="0">
                    <a:pos x="439" y="59"/>
                  </a:cxn>
                  <a:cxn ang="0">
                    <a:pos x="457" y="111"/>
                  </a:cxn>
                  <a:cxn ang="0">
                    <a:pos x="460" y="174"/>
                  </a:cxn>
                  <a:cxn ang="0">
                    <a:pos x="436" y="262"/>
                  </a:cxn>
                  <a:cxn ang="0">
                    <a:pos x="379" y="352"/>
                  </a:cxn>
                  <a:cxn ang="0">
                    <a:pos x="307" y="399"/>
                  </a:cxn>
                  <a:cxn ang="0">
                    <a:pos x="201" y="396"/>
                  </a:cxn>
                  <a:cxn ang="0">
                    <a:pos x="144" y="382"/>
                  </a:cxn>
                  <a:cxn ang="0">
                    <a:pos x="51" y="490"/>
                  </a:cxn>
                  <a:cxn ang="0">
                    <a:pos x="27" y="484"/>
                  </a:cxn>
                  <a:cxn ang="0">
                    <a:pos x="0" y="458"/>
                  </a:cxn>
                  <a:cxn ang="0">
                    <a:pos x="123" y="352"/>
                  </a:cxn>
                  <a:cxn ang="0">
                    <a:pos x="108" y="329"/>
                  </a:cxn>
                </a:cxnLst>
                <a:rect l="0" t="0" r="r" b="b"/>
                <a:pathLst>
                  <a:path w="460" h="490">
                    <a:moveTo>
                      <a:pt x="108" y="329"/>
                    </a:moveTo>
                    <a:lnTo>
                      <a:pt x="99" y="273"/>
                    </a:lnTo>
                    <a:lnTo>
                      <a:pt x="108" y="194"/>
                    </a:lnTo>
                    <a:lnTo>
                      <a:pt x="147" y="114"/>
                    </a:lnTo>
                    <a:lnTo>
                      <a:pt x="210" y="47"/>
                    </a:lnTo>
                    <a:lnTo>
                      <a:pt x="264" y="20"/>
                    </a:lnTo>
                    <a:lnTo>
                      <a:pt x="331" y="0"/>
                    </a:lnTo>
                    <a:lnTo>
                      <a:pt x="382" y="18"/>
                    </a:lnTo>
                    <a:lnTo>
                      <a:pt x="439" y="59"/>
                    </a:lnTo>
                    <a:lnTo>
                      <a:pt x="457" y="111"/>
                    </a:lnTo>
                    <a:lnTo>
                      <a:pt x="460" y="174"/>
                    </a:lnTo>
                    <a:lnTo>
                      <a:pt x="436" y="262"/>
                    </a:lnTo>
                    <a:lnTo>
                      <a:pt x="379" y="352"/>
                    </a:lnTo>
                    <a:lnTo>
                      <a:pt x="307" y="399"/>
                    </a:lnTo>
                    <a:lnTo>
                      <a:pt x="201" y="396"/>
                    </a:lnTo>
                    <a:lnTo>
                      <a:pt x="144" y="382"/>
                    </a:lnTo>
                    <a:lnTo>
                      <a:pt x="51" y="490"/>
                    </a:lnTo>
                    <a:lnTo>
                      <a:pt x="27" y="484"/>
                    </a:lnTo>
                    <a:lnTo>
                      <a:pt x="0" y="458"/>
                    </a:lnTo>
                    <a:lnTo>
                      <a:pt x="123" y="352"/>
                    </a:lnTo>
                    <a:lnTo>
                      <a:pt x="108" y="329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50770" name="Freeform 82"/>
              <p:cNvSpPr>
                <a:spLocks/>
              </p:cNvSpPr>
              <p:nvPr/>
            </p:nvSpPr>
            <p:spPr bwMode="auto">
              <a:xfrm>
                <a:off x="4759" y="2997"/>
                <a:ext cx="89" cy="160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111" y="11"/>
                  </a:cxn>
                  <a:cxn ang="0">
                    <a:pos x="180" y="35"/>
                  </a:cxn>
                  <a:cxn ang="0">
                    <a:pos x="243" y="79"/>
                  </a:cxn>
                  <a:cxn ang="0">
                    <a:pos x="297" y="140"/>
                  </a:cxn>
                  <a:cxn ang="0">
                    <a:pos x="345" y="205"/>
                  </a:cxn>
                  <a:cxn ang="0">
                    <a:pos x="381" y="281"/>
                  </a:cxn>
                  <a:cxn ang="0">
                    <a:pos x="418" y="381"/>
                  </a:cxn>
                  <a:cxn ang="0">
                    <a:pos x="445" y="492"/>
                  </a:cxn>
                  <a:cxn ang="0">
                    <a:pos x="460" y="601"/>
                  </a:cxn>
                  <a:cxn ang="0">
                    <a:pos x="460" y="669"/>
                  </a:cxn>
                  <a:cxn ang="0">
                    <a:pos x="454" y="740"/>
                  </a:cxn>
                  <a:cxn ang="0">
                    <a:pos x="424" y="792"/>
                  </a:cxn>
                  <a:cxn ang="0">
                    <a:pos x="354" y="822"/>
                  </a:cxn>
                  <a:cxn ang="0">
                    <a:pos x="288" y="828"/>
                  </a:cxn>
                  <a:cxn ang="0">
                    <a:pos x="225" y="801"/>
                  </a:cxn>
                  <a:cxn ang="0">
                    <a:pos x="156" y="734"/>
                  </a:cxn>
                  <a:cxn ang="0">
                    <a:pos x="129" y="646"/>
                  </a:cxn>
                  <a:cxn ang="0">
                    <a:pos x="126" y="519"/>
                  </a:cxn>
                  <a:cxn ang="0">
                    <a:pos x="138" y="442"/>
                  </a:cxn>
                  <a:cxn ang="0">
                    <a:pos x="165" y="354"/>
                  </a:cxn>
                  <a:cxn ang="0">
                    <a:pos x="165" y="249"/>
                  </a:cxn>
                  <a:cxn ang="0">
                    <a:pos x="138" y="184"/>
                  </a:cxn>
                  <a:cxn ang="0">
                    <a:pos x="90" y="134"/>
                  </a:cxn>
                  <a:cxn ang="0">
                    <a:pos x="12" y="108"/>
                  </a:cxn>
                  <a:cxn ang="0">
                    <a:pos x="0" y="61"/>
                  </a:cxn>
                  <a:cxn ang="0">
                    <a:pos x="9" y="26"/>
                  </a:cxn>
                  <a:cxn ang="0">
                    <a:pos x="36" y="8"/>
                  </a:cxn>
                  <a:cxn ang="0">
                    <a:pos x="48" y="0"/>
                  </a:cxn>
                  <a:cxn ang="0">
                    <a:pos x="12" y="0"/>
                  </a:cxn>
                </a:cxnLst>
                <a:rect l="0" t="0" r="r" b="b"/>
                <a:pathLst>
                  <a:path w="460" h="828">
                    <a:moveTo>
                      <a:pt x="12" y="0"/>
                    </a:moveTo>
                    <a:lnTo>
                      <a:pt x="111" y="11"/>
                    </a:lnTo>
                    <a:lnTo>
                      <a:pt x="180" y="35"/>
                    </a:lnTo>
                    <a:lnTo>
                      <a:pt x="243" y="79"/>
                    </a:lnTo>
                    <a:lnTo>
                      <a:pt x="297" y="140"/>
                    </a:lnTo>
                    <a:lnTo>
                      <a:pt x="345" y="205"/>
                    </a:lnTo>
                    <a:lnTo>
                      <a:pt x="381" y="281"/>
                    </a:lnTo>
                    <a:lnTo>
                      <a:pt x="418" y="381"/>
                    </a:lnTo>
                    <a:lnTo>
                      <a:pt x="445" y="492"/>
                    </a:lnTo>
                    <a:lnTo>
                      <a:pt x="460" y="601"/>
                    </a:lnTo>
                    <a:lnTo>
                      <a:pt x="460" y="669"/>
                    </a:lnTo>
                    <a:lnTo>
                      <a:pt x="454" y="740"/>
                    </a:lnTo>
                    <a:lnTo>
                      <a:pt x="424" y="792"/>
                    </a:lnTo>
                    <a:lnTo>
                      <a:pt x="354" y="822"/>
                    </a:lnTo>
                    <a:lnTo>
                      <a:pt x="288" y="828"/>
                    </a:lnTo>
                    <a:lnTo>
                      <a:pt x="225" y="801"/>
                    </a:lnTo>
                    <a:lnTo>
                      <a:pt x="156" y="734"/>
                    </a:lnTo>
                    <a:lnTo>
                      <a:pt x="129" y="646"/>
                    </a:lnTo>
                    <a:lnTo>
                      <a:pt x="126" y="519"/>
                    </a:lnTo>
                    <a:lnTo>
                      <a:pt x="138" y="442"/>
                    </a:lnTo>
                    <a:lnTo>
                      <a:pt x="165" y="354"/>
                    </a:lnTo>
                    <a:lnTo>
                      <a:pt x="165" y="249"/>
                    </a:lnTo>
                    <a:lnTo>
                      <a:pt x="138" y="184"/>
                    </a:lnTo>
                    <a:lnTo>
                      <a:pt x="90" y="134"/>
                    </a:lnTo>
                    <a:lnTo>
                      <a:pt x="12" y="108"/>
                    </a:lnTo>
                    <a:lnTo>
                      <a:pt x="0" y="61"/>
                    </a:lnTo>
                    <a:lnTo>
                      <a:pt x="9" y="26"/>
                    </a:lnTo>
                    <a:lnTo>
                      <a:pt x="36" y="8"/>
                    </a:lnTo>
                    <a:lnTo>
                      <a:pt x="48" y="0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50771" name="Freeform 83"/>
              <p:cNvSpPr>
                <a:spLocks/>
              </p:cNvSpPr>
              <p:nvPr/>
            </p:nvSpPr>
            <p:spPr bwMode="auto">
              <a:xfrm rot="-1203367">
                <a:off x="4616" y="2880"/>
                <a:ext cx="127" cy="134"/>
              </a:xfrm>
              <a:custGeom>
                <a:avLst/>
                <a:gdLst/>
                <a:ahLst/>
                <a:cxnLst>
                  <a:cxn ang="0">
                    <a:pos x="644" y="685"/>
                  </a:cxn>
                  <a:cxn ang="0">
                    <a:pos x="571" y="696"/>
                  </a:cxn>
                  <a:cxn ang="0">
                    <a:pos x="490" y="643"/>
                  </a:cxn>
                  <a:cxn ang="0">
                    <a:pos x="389" y="572"/>
                  </a:cxn>
                  <a:cxn ang="0">
                    <a:pos x="281" y="447"/>
                  </a:cxn>
                  <a:cxn ang="0">
                    <a:pos x="211" y="327"/>
                  </a:cxn>
                  <a:cxn ang="0">
                    <a:pos x="157" y="224"/>
                  </a:cxn>
                  <a:cxn ang="0">
                    <a:pos x="136" y="145"/>
                  </a:cxn>
                  <a:cxn ang="0">
                    <a:pos x="91" y="75"/>
                  </a:cxn>
                  <a:cxn ang="0">
                    <a:pos x="18" y="40"/>
                  </a:cxn>
                  <a:cxn ang="0">
                    <a:pos x="0" y="12"/>
                  </a:cxn>
                  <a:cxn ang="0">
                    <a:pos x="27" y="0"/>
                  </a:cxn>
                  <a:cxn ang="0">
                    <a:pos x="91" y="9"/>
                  </a:cxn>
                  <a:cxn ang="0">
                    <a:pos x="127" y="40"/>
                  </a:cxn>
                  <a:cxn ang="0">
                    <a:pos x="172" y="81"/>
                  </a:cxn>
                  <a:cxn ang="0">
                    <a:pos x="190" y="127"/>
                  </a:cxn>
                  <a:cxn ang="0">
                    <a:pos x="184" y="171"/>
                  </a:cxn>
                  <a:cxn ang="0">
                    <a:pos x="184" y="198"/>
                  </a:cxn>
                  <a:cxn ang="0">
                    <a:pos x="217" y="265"/>
                  </a:cxn>
                  <a:cxn ang="0">
                    <a:pos x="254" y="332"/>
                  </a:cxn>
                  <a:cxn ang="0">
                    <a:pos x="299" y="388"/>
                  </a:cxn>
                  <a:cxn ang="0">
                    <a:pos x="353" y="438"/>
                  </a:cxn>
                  <a:cxn ang="0">
                    <a:pos x="417" y="499"/>
                  </a:cxn>
                  <a:cxn ang="0">
                    <a:pos x="508" y="543"/>
                  </a:cxn>
                  <a:cxn ang="0">
                    <a:pos x="571" y="587"/>
                  </a:cxn>
                  <a:cxn ang="0">
                    <a:pos x="617" y="622"/>
                  </a:cxn>
                  <a:cxn ang="0">
                    <a:pos x="653" y="667"/>
                  </a:cxn>
                  <a:cxn ang="0">
                    <a:pos x="644" y="685"/>
                  </a:cxn>
                </a:cxnLst>
                <a:rect l="0" t="0" r="r" b="b"/>
                <a:pathLst>
                  <a:path w="653" h="696">
                    <a:moveTo>
                      <a:pt x="644" y="685"/>
                    </a:moveTo>
                    <a:lnTo>
                      <a:pt x="571" y="696"/>
                    </a:lnTo>
                    <a:lnTo>
                      <a:pt x="490" y="643"/>
                    </a:lnTo>
                    <a:lnTo>
                      <a:pt x="389" y="572"/>
                    </a:lnTo>
                    <a:lnTo>
                      <a:pt x="281" y="447"/>
                    </a:lnTo>
                    <a:lnTo>
                      <a:pt x="211" y="327"/>
                    </a:lnTo>
                    <a:lnTo>
                      <a:pt x="157" y="224"/>
                    </a:lnTo>
                    <a:lnTo>
                      <a:pt x="136" y="145"/>
                    </a:lnTo>
                    <a:lnTo>
                      <a:pt x="91" y="75"/>
                    </a:lnTo>
                    <a:lnTo>
                      <a:pt x="18" y="40"/>
                    </a:lnTo>
                    <a:lnTo>
                      <a:pt x="0" y="12"/>
                    </a:lnTo>
                    <a:lnTo>
                      <a:pt x="27" y="0"/>
                    </a:lnTo>
                    <a:lnTo>
                      <a:pt x="91" y="9"/>
                    </a:lnTo>
                    <a:lnTo>
                      <a:pt x="127" y="40"/>
                    </a:lnTo>
                    <a:lnTo>
                      <a:pt x="172" y="81"/>
                    </a:lnTo>
                    <a:lnTo>
                      <a:pt x="190" y="127"/>
                    </a:lnTo>
                    <a:lnTo>
                      <a:pt x="184" y="171"/>
                    </a:lnTo>
                    <a:lnTo>
                      <a:pt x="184" y="198"/>
                    </a:lnTo>
                    <a:lnTo>
                      <a:pt x="217" y="265"/>
                    </a:lnTo>
                    <a:lnTo>
                      <a:pt x="254" y="332"/>
                    </a:lnTo>
                    <a:lnTo>
                      <a:pt x="299" y="388"/>
                    </a:lnTo>
                    <a:lnTo>
                      <a:pt x="353" y="438"/>
                    </a:lnTo>
                    <a:lnTo>
                      <a:pt x="417" y="499"/>
                    </a:lnTo>
                    <a:lnTo>
                      <a:pt x="508" y="543"/>
                    </a:lnTo>
                    <a:lnTo>
                      <a:pt x="571" y="587"/>
                    </a:lnTo>
                    <a:lnTo>
                      <a:pt x="617" y="622"/>
                    </a:lnTo>
                    <a:lnTo>
                      <a:pt x="653" y="667"/>
                    </a:lnTo>
                    <a:lnTo>
                      <a:pt x="644" y="685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50772" name="Freeform 84"/>
              <p:cNvSpPr>
                <a:spLocks/>
              </p:cNvSpPr>
              <p:nvPr/>
            </p:nvSpPr>
            <p:spPr bwMode="auto">
              <a:xfrm>
                <a:off x="4641" y="3013"/>
                <a:ext cx="143" cy="157"/>
              </a:xfrm>
              <a:custGeom>
                <a:avLst/>
                <a:gdLst/>
                <a:ahLst/>
                <a:cxnLst>
                  <a:cxn ang="0">
                    <a:pos x="652" y="141"/>
                  </a:cxn>
                  <a:cxn ang="0">
                    <a:pos x="637" y="97"/>
                  </a:cxn>
                  <a:cxn ang="0">
                    <a:pos x="634" y="27"/>
                  </a:cxn>
                  <a:cxn ang="0">
                    <a:pos x="664" y="0"/>
                  </a:cxn>
                  <a:cxn ang="0">
                    <a:pos x="715" y="12"/>
                  </a:cxn>
                  <a:cxn ang="0">
                    <a:pos x="736" y="65"/>
                  </a:cxn>
                  <a:cxn ang="0">
                    <a:pos x="736" y="126"/>
                  </a:cxn>
                  <a:cxn ang="0">
                    <a:pos x="727" y="249"/>
                  </a:cxn>
                  <a:cxn ang="0">
                    <a:pos x="706" y="360"/>
                  </a:cxn>
                  <a:cxn ang="0">
                    <a:pos x="661" y="465"/>
                  </a:cxn>
                  <a:cxn ang="0">
                    <a:pos x="537" y="554"/>
                  </a:cxn>
                  <a:cxn ang="0">
                    <a:pos x="389" y="592"/>
                  </a:cxn>
                  <a:cxn ang="0">
                    <a:pos x="245" y="624"/>
                  </a:cxn>
                  <a:cxn ang="0">
                    <a:pos x="172" y="654"/>
                  </a:cxn>
                  <a:cxn ang="0">
                    <a:pos x="163" y="721"/>
                  </a:cxn>
                  <a:cxn ang="0">
                    <a:pos x="172" y="803"/>
                  </a:cxn>
                  <a:cxn ang="0">
                    <a:pos x="145" y="817"/>
                  </a:cxn>
                  <a:cxn ang="0">
                    <a:pos x="136" y="733"/>
                  </a:cxn>
                  <a:cxn ang="0">
                    <a:pos x="121" y="730"/>
                  </a:cxn>
                  <a:cxn ang="0">
                    <a:pos x="67" y="809"/>
                  </a:cxn>
                  <a:cxn ang="0">
                    <a:pos x="55" y="785"/>
                  </a:cxn>
                  <a:cxn ang="0">
                    <a:pos x="76" y="741"/>
                  </a:cxn>
                  <a:cxn ang="0">
                    <a:pos x="103" y="698"/>
                  </a:cxn>
                  <a:cxn ang="0">
                    <a:pos x="100" y="689"/>
                  </a:cxn>
                  <a:cxn ang="0">
                    <a:pos x="3" y="698"/>
                  </a:cxn>
                  <a:cxn ang="0">
                    <a:pos x="0" y="680"/>
                  </a:cxn>
                  <a:cxn ang="0">
                    <a:pos x="3" y="671"/>
                  </a:cxn>
                  <a:cxn ang="0">
                    <a:pos x="94" y="660"/>
                  </a:cxn>
                  <a:cxn ang="0">
                    <a:pos x="103" y="645"/>
                  </a:cxn>
                  <a:cxn ang="0">
                    <a:pos x="31" y="598"/>
                  </a:cxn>
                  <a:cxn ang="0">
                    <a:pos x="31" y="589"/>
                  </a:cxn>
                  <a:cxn ang="0">
                    <a:pos x="55" y="581"/>
                  </a:cxn>
                  <a:cxn ang="0">
                    <a:pos x="112" y="619"/>
                  </a:cxn>
                  <a:cxn ang="0">
                    <a:pos x="163" y="619"/>
                  </a:cxn>
                  <a:cxn ang="0">
                    <a:pos x="239" y="589"/>
                  </a:cxn>
                  <a:cxn ang="0">
                    <a:pos x="347" y="572"/>
                  </a:cxn>
                  <a:cxn ang="0">
                    <a:pos x="479" y="537"/>
                  </a:cxn>
                  <a:cxn ang="0">
                    <a:pos x="562" y="477"/>
                  </a:cxn>
                  <a:cxn ang="0">
                    <a:pos x="610" y="416"/>
                  </a:cxn>
                  <a:cxn ang="0">
                    <a:pos x="643" y="310"/>
                  </a:cxn>
                  <a:cxn ang="0">
                    <a:pos x="652" y="205"/>
                  </a:cxn>
                  <a:cxn ang="0">
                    <a:pos x="652" y="117"/>
                  </a:cxn>
                  <a:cxn ang="0">
                    <a:pos x="646" y="109"/>
                  </a:cxn>
                  <a:cxn ang="0">
                    <a:pos x="652" y="141"/>
                  </a:cxn>
                </a:cxnLst>
                <a:rect l="0" t="0" r="r" b="b"/>
                <a:pathLst>
                  <a:path w="736" h="817">
                    <a:moveTo>
                      <a:pt x="652" y="141"/>
                    </a:moveTo>
                    <a:lnTo>
                      <a:pt x="637" y="97"/>
                    </a:lnTo>
                    <a:lnTo>
                      <a:pt x="634" y="27"/>
                    </a:lnTo>
                    <a:lnTo>
                      <a:pt x="664" y="0"/>
                    </a:lnTo>
                    <a:lnTo>
                      <a:pt x="715" y="12"/>
                    </a:lnTo>
                    <a:lnTo>
                      <a:pt x="736" y="65"/>
                    </a:lnTo>
                    <a:lnTo>
                      <a:pt x="736" y="126"/>
                    </a:lnTo>
                    <a:lnTo>
                      <a:pt x="727" y="249"/>
                    </a:lnTo>
                    <a:lnTo>
                      <a:pt x="706" y="360"/>
                    </a:lnTo>
                    <a:lnTo>
                      <a:pt x="661" y="465"/>
                    </a:lnTo>
                    <a:lnTo>
                      <a:pt x="537" y="554"/>
                    </a:lnTo>
                    <a:lnTo>
                      <a:pt x="389" y="592"/>
                    </a:lnTo>
                    <a:lnTo>
                      <a:pt x="245" y="624"/>
                    </a:lnTo>
                    <a:lnTo>
                      <a:pt x="172" y="654"/>
                    </a:lnTo>
                    <a:lnTo>
                      <a:pt x="163" y="721"/>
                    </a:lnTo>
                    <a:lnTo>
                      <a:pt x="172" y="803"/>
                    </a:lnTo>
                    <a:lnTo>
                      <a:pt x="145" y="817"/>
                    </a:lnTo>
                    <a:lnTo>
                      <a:pt x="136" y="733"/>
                    </a:lnTo>
                    <a:lnTo>
                      <a:pt x="121" y="730"/>
                    </a:lnTo>
                    <a:lnTo>
                      <a:pt x="67" y="809"/>
                    </a:lnTo>
                    <a:lnTo>
                      <a:pt x="55" y="785"/>
                    </a:lnTo>
                    <a:lnTo>
                      <a:pt x="76" y="741"/>
                    </a:lnTo>
                    <a:lnTo>
                      <a:pt x="103" y="698"/>
                    </a:lnTo>
                    <a:lnTo>
                      <a:pt x="100" y="689"/>
                    </a:lnTo>
                    <a:lnTo>
                      <a:pt x="3" y="698"/>
                    </a:lnTo>
                    <a:lnTo>
                      <a:pt x="0" y="680"/>
                    </a:lnTo>
                    <a:lnTo>
                      <a:pt x="3" y="671"/>
                    </a:lnTo>
                    <a:lnTo>
                      <a:pt x="94" y="660"/>
                    </a:lnTo>
                    <a:lnTo>
                      <a:pt x="103" y="645"/>
                    </a:lnTo>
                    <a:lnTo>
                      <a:pt x="31" y="598"/>
                    </a:lnTo>
                    <a:lnTo>
                      <a:pt x="31" y="589"/>
                    </a:lnTo>
                    <a:lnTo>
                      <a:pt x="55" y="581"/>
                    </a:lnTo>
                    <a:lnTo>
                      <a:pt x="112" y="619"/>
                    </a:lnTo>
                    <a:lnTo>
                      <a:pt x="163" y="619"/>
                    </a:lnTo>
                    <a:lnTo>
                      <a:pt x="239" y="589"/>
                    </a:lnTo>
                    <a:lnTo>
                      <a:pt x="347" y="572"/>
                    </a:lnTo>
                    <a:lnTo>
                      <a:pt x="479" y="537"/>
                    </a:lnTo>
                    <a:lnTo>
                      <a:pt x="562" y="477"/>
                    </a:lnTo>
                    <a:lnTo>
                      <a:pt x="610" y="416"/>
                    </a:lnTo>
                    <a:lnTo>
                      <a:pt x="643" y="310"/>
                    </a:lnTo>
                    <a:lnTo>
                      <a:pt x="652" y="205"/>
                    </a:lnTo>
                    <a:lnTo>
                      <a:pt x="652" y="117"/>
                    </a:lnTo>
                    <a:lnTo>
                      <a:pt x="646" y="109"/>
                    </a:lnTo>
                    <a:lnTo>
                      <a:pt x="652" y="141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50773" name="Freeform 85"/>
              <p:cNvSpPr>
                <a:spLocks/>
              </p:cNvSpPr>
              <p:nvPr/>
            </p:nvSpPr>
            <p:spPr bwMode="auto">
              <a:xfrm>
                <a:off x="4816" y="3118"/>
                <a:ext cx="71" cy="175"/>
              </a:xfrm>
              <a:custGeom>
                <a:avLst/>
                <a:gdLst/>
                <a:ahLst/>
                <a:cxnLst>
                  <a:cxn ang="0">
                    <a:pos x="30" y="129"/>
                  </a:cxn>
                  <a:cxn ang="0">
                    <a:pos x="0" y="44"/>
                  </a:cxn>
                  <a:cxn ang="0">
                    <a:pos x="39" y="0"/>
                  </a:cxn>
                  <a:cxn ang="0">
                    <a:pos x="93" y="9"/>
                  </a:cxn>
                  <a:cxn ang="0">
                    <a:pos x="181" y="106"/>
                  </a:cxn>
                  <a:cxn ang="0">
                    <a:pos x="253" y="217"/>
                  </a:cxn>
                  <a:cxn ang="0">
                    <a:pos x="301" y="314"/>
                  </a:cxn>
                  <a:cxn ang="0">
                    <a:pos x="319" y="379"/>
                  </a:cxn>
                  <a:cxn ang="0">
                    <a:pos x="316" y="440"/>
                  </a:cxn>
                  <a:cxn ang="0">
                    <a:pos x="271" y="560"/>
                  </a:cxn>
                  <a:cxn ang="0">
                    <a:pos x="217" y="635"/>
                  </a:cxn>
                  <a:cxn ang="0">
                    <a:pos x="190" y="693"/>
                  </a:cxn>
                  <a:cxn ang="0">
                    <a:pos x="181" y="755"/>
                  </a:cxn>
                  <a:cxn ang="0">
                    <a:pos x="217" y="773"/>
                  </a:cxn>
                  <a:cxn ang="0">
                    <a:pos x="328" y="811"/>
                  </a:cxn>
                  <a:cxn ang="0">
                    <a:pos x="365" y="855"/>
                  </a:cxn>
                  <a:cxn ang="0">
                    <a:pos x="352" y="887"/>
                  </a:cxn>
                  <a:cxn ang="0">
                    <a:pos x="319" y="907"/>
                  </a:cxn>
                  <a:cxn ang="0">
                    <a:pos x="289" y="872"/>
                  </a:cxn>
                  <a:cxn ang="0">
                    <a:pos x="244" y="843"/>
                  </a:cxn>
                  <a:cxn ang="0">
                    <a:pos x="184" y="802"/>
                  </a:cxn>
                  <a:cxn ang="0">
                    <a:pos x="127" y="790"/>
                  </a:cxn>
                  <a:cxn ang="0">
                    <a:pos x="93" y="781"/>
                  </a:cxn>
                  <a:cxn ang="0">
                    <a:pos x="93" y="746"/>
                  </a:cxn>
                  <a:cxn ang="0">
                    <a:pos x="136" y="705"/>
                  </a:cxn>
                  <a:cxn ang="0">
                    <a:pos x="175" y="608"/>
                  </a:cxn>
                  <a:cxn ang="0">
                    <a:pos x="217" y="537"/>
                  </a:cxn>
                  <a:cxn ang="0">
                    <a:pos x="244" y="464"/>
                  </a:cxn>
                  <a:cxn ang="0">
                    <a:pos x="247" y="405"/>
                  </a:cxn>
                  <a:cxn ang="0">
                    <a:pos x="238" y="358"/>
                  </a:cxn>
                  <a:cxn ang="0">
                    <a:pos x="193" y="273"/>
                  </a:cxn>
                  <a:cxn ang="0">
                    <a:pos x="136" y="212"/>
                  </a:cxn>
                  <a:cxn ang="0">
                    <a:pos x="99" y="173"/>
                  </a:cxn>
                  <a:cxn ang="0">
                    <a:pos x="30" y="129"/>
                  </a:cxn>
                </a:cxnLst>
                <a:rect l="0" t="0" r="r" b="b"/>
                <a:pathLst>
                  <a:path w="365" h="907">
                    <a:moveTo>
                      <a:pt x="30" y="129"/>
                    </a:moveTo>
                    <a:lnTo>
                      <a:pt x="0" y="44"/>
                    </a:lnTo>
                    <a:lnTo>
                      <a:pt x="39" y="0"/>
                    </a:lnTo>
                    <a:lnTo>
                      <a:pt x="93" y="9"/>
                    </a:lnTo>
                    <a:lnTo>
                      <a:pt x="181" y="106"/>
                    </a:lnTo>
                    <a:lnTo>
                      <a:pt x="253" y="217"/>
                    </a:lnTo>
                    <a:lnTo>
                      <a:pt x="301" y="314"/>
                    </a:lnTo>
                    <a:lnTo>
                      <a:pt x="319" y="379"/>
                    </a:lnTo>
                    <a:lnTo>
                      <a:pt x="316" y="440"/>
                    </a:lnTo>
                    <a:lnTo>
                      <a:pt x="271" y="560"/>
                    </a:lnTo>
                    <a:lnTo>
                      <a:pt x="217" y="635"/>
                    </a:lnTo>
                    <a:lnTo>
                      <a:pt x="190" y="693"/>
                    </a:lnTo>
                    <a:lnTo>
                      <a:pt x="181" y="755"/>
                    </a:lnTo>
                    <a:lnTo>
                      <a:pt x="217" y="773"/>
                    </a:lnTo>
                    <a:lnTo>
                      <a:pt x="328" y="811"/>
                    </a:lnTo>
                    <a:lnTo>
                      <a:pt x="365" y="855"/>
                    </a:lnTo>
                    <a:lnTo>
                      <a:pt x="352" y="887"/>
                    </a:lnTo>
                    <a:lnTo>
                      <a:pt x="319" y="907"/>
                    </a:lnTo>
                    <a:lnTo>
                      <a:pt x="289" y="872"/>
                    </a:lnTo>
                    <a:lnTo>
                      <a:pt x="244" y="843"/>
                    </a:lnTo>
                    <a:lnTo>
                      <a:pt x="184" y="802"/>
                    </a:lnTo>
                    <a:lnTo>
                      <a:pt x="127" y="790"/>
                    </a:lnTo>
                    <a:lnTo>
                      <a:pt x="93" y="781"/>
                    </a:lnTo>
                    <a:lnTo>
                      <a:pt x="93" y="746"/>
                    </a:lnTo>
                    <a:lnTo>
                      <a:pt x="136" y="705"/>
                    </a:lnTo>
                    <a:lnTo>
                      <a:pt x="175" y="608"/>
                    </a:lnTo>
                    <a:lnTo>
                      <a:pt x="217" y="537"/>
                    </a:lnTo>
                    <a:lnTo>
                      <a:pt x="244" y="464"/>
                    </a:lnTo>
                    <a:lnTo>
                      <a:pt x="247" y="405"/>
                    </a:lnTo>
                    <a:lnTo>
                      <a:pt x="238" y="358"/>
                    </a:lnTo>
                    <a:lnTo>
                      <a:pt x="193" y="273"/>
                    </a:lnTo>
                    <a:lnTo>
                      <a:pt x="136" y="212"/>
                    </a:lnTo>
                    <a:lnTo>
                      <a:pt x="99" y="173"/>
                    </a:lnTo>
                    <a:lnTo>
                      <a:pt x="30" y="129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50774" name="Freeform 86"/>
              <p:cNvSpPr>
                <a:spLocks/>
              </p:cNvSpPr>
              <p:nvPr/>
            </p:nvSpPr>
            <p:spPr bwMode="auto">
              <a:xfrm>
                <a:off x="4740" y="3126"/>
                <a:ext cx="70" cy="148"/>
              </a:xfrm>
              <a:custGeom>
                <a:avLst/>
                <a:gdLst/>
                <a:ahLst/>
                <a:cxnLst>
                  <a:cxn ang="0">
                    <a:pos x="190" y="158"/>
                  </a:cxn>
                  <a:cxn ang="0">
                    <a:pos x="244" y="61"/>
                  </a:cxn>
                  <a:cxn ang="0">
                    <a:pos x="298" y="0"/>
                  </a:cxn>
                  <a:cxn ang="0">
                    <a:pos x="331" y="0"/>
                  </a:cxn>
                  <a:cxn ang="0">
                    <a:pos x="361" y="17"/>
                  </a:cxn>
                  <a:cxn ang="0">
                    <a:pos x="358" y="73"/>
                  </a:cxn>
                  <a:cxn ang="0">
                    <a:pos x="322" y="125"/>
                  </a:cxn>
                  <a:cxn ang="0">
                    <a:pos x="268" y="175"/>
                  </a:cxn>
                  <a:cxn ang="0">
                    <a:pos x="235" y="266"/>
                  </a:cxn>
                  <a:cxn ang="0">
                    <a:pos x="223" y="301"/>
                  </a:cxn>
                  <a:cxn ang="0">
                    <a:pos x="226" y="371"/>
                  </a:cxn>
                  <a:cxn ang="0">
                    <a:pos x="280" y="509"/>
                  </a:cxn>
                  <a:cxn ang="0">
                    <a:pos x="322" y="633"/>
                  </a:cxn>
                  <a:cxn ang="0">
                    <a:pos x="358" y="688"/>
                  </a:cxn>
                  <a:cxn ang="0">
                    <a:pos x="352" y="729"/>
                  </a:cxn>
                  <a:cxn ang="0">
                    <a:pos x="316" y="738"/>
                  </a:cxn>
                  <a:cxn ang="0">
                    <a:pos x="235" y="724"/>
                  </a:cxn>
                  <a:cxn ang="0">
                    <a:pos x="196" y="724"/>
                  </a:cxn>
                  <a:cxn ang="0">
                    <a:pos x="133" y="750"/>
                  </a:cxn>
                  <a:cxn ang="0">
                    <a:pos x="70" y="768"/>
                  </a:cxn>
                  <a:cxn ang="0">
                    <a:pos x="34" y="759"/>
                  </a:cxn>
                  <a:cxn ang="0">
                    <a:pos x="0" y="724"/>
                  </a:cxn>
                  <a:cxn ang="0">
                    <a:pos x="70" y="703"/>
                  </a:cxn>
                  <a:cxn ang="0">
                    <a:pos x="145" y="688"/>
                  </a:cxn>
                  <a:cxn ang="0">
                    <a:pos x="223" y="688"/>
                  </a:cxn>
                  <a:cxn ang="0">
                    <a:pos x="268" y="694"/>
                  </a:cxn>
                  <a:cxn ang="0">
                    <a:pos x="295" y="694"/>
                  </a:cxn>
                  <a:cxn ang="0">
                    <a:pos x="289" y="659"/>
                  </a:cxn>
                  <a:cxn ang="0">
                    <a:pos x="241" y="538"/>
                  </a:cxn>
                  <a:cxn ang="0">
                    <a:pos x="196" y="415"/>
                  </a:cxn>
                  <a:cxn ang="0">
                    <a:pos x="178" y="345"/>
                  </a:cxn>
                  <a:cxn ang="0">
                    <a:pos x="172" y="266"/>
                  </a:cxn>
                  <a:cxn ang="0">
                    <a:pos x="178" y="210"/>
                  </a:cxn>
                  <a:cxn ang="0">
                    <a:pos x="190" y="158"/>
                  </a:cxn>
                </a:cxnLst>
                <a:rect l="0" t="0" r="r" b="b"/>
                <a:pathLst>
                  <a:path w="361" h="768">
                    <a:moveTo>
                      <a:pt x="190" y="158"/>
                    </a:moveTo>
                    <a:lnTo>
                      <a:pt x="244" y="61"/>
                    </a:lnTo>
                    <a:lnTo>
                      <a:pt x="298" y="0"/>
                    </a:lnTo>
                    <a:lnTo>
                      <a:pt x="331" y="0"/>
                    </a:lnTo>
                    <a:lnTo>
                      <a:pt x="361" y="17"/>
                    </a:lnTo>
                    <a:lnTo>
                      <a:pt x="358" y="73"/>
                    </a:lnTo>
                    <a:lnTo>
                      <a:pt x="322" y="125"/>
                    </a:lnTo>
                    <a:lnTo>
                      <a:pt x="268" y="175"/>
                    </a:lnTo>
                    <a:lnTo>
                      <a:pt x="235" y="266"/>
                    </a:lnTo>
                    <a:lnTo>
                      <a:pt x="223" y="301"/>
                    </a:lnTo>
                    <a:lnTo>
                      <a:pt x="226" y="371"/>
                    </a:lnTo>
                    <a:lnTo>
                      <a:pt x="280" y="509"/>
                    </a:lnTo>
                    <a:lnTo>
                      <a:pt x="322" y="633"/>
                    </a:lnTo>
                    <a:lnTo>
                      <a:pt x="358" y="688"/>
                    </a:lnTo>
                    <a:lnTo>
                      <a:pt x="352" y="729"/>
                    </a:lnTo>
                    <a:lnTo>
                      <a:pt x="316" y="738"/>
                    </a:lnTo>
                    <a:lnTo>
                      <a:pt x="235" y="724"/>
                    </a:lnTo>
                    <a:lnTo>
                      <a:pt x="196" y="724"/>
                    </a:lnTo>
                    <a:lnTo>
                      <a:pt x="133" y="750"/>
                    </a:lnTo>
                    <a:lnTo>
                      <a:pt x="70" y="768"/>
                    </a:lnTo>
                    <a:lnTo>
                      <a:pt x="34" y="759"/>
                    </a:lnTo>
                    <a:lnTo>
                      <a:pt x="0" y="724"/>
                    </a:lnTo>
                    <a:lnTo>
                      <a:pt x="70" y="703"/>
                    </a:lnTo>
                    <a:lnTo>
                      <a:pt x="145" y="688"/>
                    </a:lnTo>
                    <a:lnTo>
                      <a:pt x="223" y="688"/>
                    </a:lnTo>
                    <a:lnTo>
                      <a:pt x="268" y="694"/>
                    </a:lnTo>
                    <a:lnTo>
                      <a:pt x="295" y="694"/>
                    </a:lnTo>
                    <a:lnTo>
                      <a:pt x="289" y="659"/>
                    </a:lnTo>
                    <a:lnTo>
                      <a:pt x="241" y="538"/>
                    </a:lnTo>
                    <a:lnTo>
                      <a:pt x="196" y="415"/>
                    </a:lnTo>
                    <a:lnTo>
                      <a:pt x="178" y="345"/>
                    </a:lnTo>
                    <a:lnTo>
                      <a:pt x="172" y="266"/>
                    </a:lnTo>
                    <a:lnTo>
                      <a:pt x="178" y="210"/>
                    </a:lnTo>
                    <a:lnTo>
                      <a:pt x="190" y="158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  <p:grpSp>
          <p:nvGrpSpPr>
            <p:cNvPr id="1650775" name="Group 87"/>
            <p:cNvGrpSpPr>
              <a:grpSpLocks/>
            </p:cNvGrpSpPr>
            <p:nvPr/>
          </p:nvGrpSpPr>
          <p:grpSpPr bwMode="auto">
            <a:xfrm flipH="1">
              <a:off x="1808" y="3173"/>
              <a:ext cx="227" cy="75"/>
              <a:chOff x="3936" y="1170"/>
              <a:chExt cx="227" cy="75"/>
            </a:xfrm>
          </p:grpSpPr>
          <p:sp>
            <p:nvSpPr>
              <p:cNvPr id="1650776" name="Freeform 88"/>
              <p:cNvSpPr>
                <a:spLocks/>
              </p:cNvSpPr>
              <p:nvPr/>
            </p:nvSpPr>
            <p:spPr bwMode="auto">
              <a:xfrm rot="5400000">
                <a:off x="4062" y="1195"/>
                <a:ext cx="50" cy="5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0"/>
                  </a:cxn>
                  <a:cxn ang="0">
                    <a:pos x="0" y="96"/>
                  </a:cxn>
                  <a:cxn ang="0">
                    <a:pos x="96" y="96"/>
                  </a:cxn>
                  <a:cxn ang="0">
                    <a:pos x="0" y="0"/>
                  </a:cxn>
                </a:cxnLst>
                <a:rect l="0" t="0" r="r" b="b"/>
                <a:pathLst>
                  <a:path w="96" h="96">
                    <a:moveTo>
                      <a:pt x="0" y="0"/>
                    </a:moveTo>
                    <a:lnTo>
                      <a:pt x="96" y="0"/>
                    </a:lnTo>
                    <a:lnTo>
                      <a:pt x="0" y="96"/>
                    </a:lnTo>
                    <a:lnTo>
                      <a:pt x="96" y="9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650777" name="Line 89"/>
              <p:cNvSpPr>
                <a:spLocks noChangeShapeType="1"/>
              </p:cNvSpPr>
              <p:nvPr/>
            </p:nvSpPr>
            <p:spPr bwMode="auto">
              <a:xfrm rot="5400000" flipH="1">
                <a:off x="4063" y="1194"/>
                <a:ext cx="50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650778" name="Line 90"/>
              <p:cNvSpPr>
                <a:spLocks noChangeShapeType="1"/>
              </p:cNvSpPr>
              <p:nvPr/>
            </p:nvSpPr>
            <p:spPr bwMode="auto">
              <a:xfrm>
                <a:off x="3936" y="1220"/>
                <a:ext cx="22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650779" name="Line 91"/>
              <p:cNvSpPr>
                <a:spLocks noChangeShapeType="1"/>
              </p:cNvSpPr>
              <p:nvPr/>
            </p:nvSpPr>
            <p:spPr bwMode="auto">
              <a:xfrm rot="5400000">
                <a:off x="4087" y="1145"/>
                <a:ext cx="0" cy="5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grpSp>
          <p:nvGrpSpPr>
            <p:cNvPr id="1650780" name="Group 92"/>
            <p:cNvGrpSpPr>
              <a:grpSpLocks/>
            </p:cNvGrpSpPr>
            <p:nvPr/>
          </p:nvGrpSpPr>
          <p:grpSpPr bwMode="auto">
            <a:xfrm>
              <a:off x="1805" y="2705"/>
              <a:ext cx="126" cy="75"/>
              <a:chOff x="1720" y="2208"/>
              <a:chExt cx="240" cy="144"/>
            </a:xfrm>
          </p:grpSpPr>
          <p:sp>
            <p:nvSpPr>
              <p:cNvPr id="1650781" name="Freeform 93"/>
              <p:cNvSpPr>
                <a:spLocks/>
              </p:cNvSpPr>
              <p:nvPr/>
            </p:nvSpPr>
            <p:spPr bwMode="auto">
              <a:xfrm rot="16200000" flipH="1">
                <a:off x="1816" y="2256"/>
                <a:ext cx="96" cy="9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0"/>
                  </a:cxn>
                  <a:cxn ang="0">
                    <a:pos x="0" y="96"/>
                  </a:cxn>
                  <a:cxn ang="0">
                    <a:pos x="96" y="96"/>
                  </a:cxn>
                  <a:cxn ang="0">
                    <a:pos x="0" y="0"/>
                  </a:cxn>
                </a:cxnLst>
                <a:rect l="0" t="0" r="r" b="b"/>
                <a:pathLst>
                  <a:path w="96" h="96">
                    <a:moveTo>
                      <a:pt x="0" y="0"/>
                    </a:moveTo>
                    <a:lnTo>
                      <a:pt x="96" y="0"/>
                    </a:lnTo>
                    <a:lnTo>
                      <a:pt x="0" y="96"/>
                    </a:lnTo>
                    <a:lnTo>
                      <a:pt x="96" y="9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650782" name="Line 94"/>
              <p:cNvSpPr>
                <a:spLocks noChangeShapeType="1"/>
              </p:cNvSpPr>
              <p:nvPr/>
            </p:nvSpPr>
            <p:spPr bwMode="auto">
              <a:xfrm rot="-5400000">
                <a:off x="1816" y="2256"/>
                <a:ext cx="9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650783" name="Line 95"/>
              <p:cNvSpPr>
                <a:spLocks noChangeShapeType="1"/>
              </p:cNvSpPr>
              <p:nvPr/>
            </p:nvSpPr>
            <p:spPr bwMode="auto">
              <a:xfrm rot="16200000" flipH="1">
                <a:off x="1864" y="2160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650784" name="Line 96"/>
              <p:cNvSpPr>
                <a:spLocks noChangeShapeType="1"/>
              </p:cNvSpPr>
              <p:nvPr/>
            </p:nvSpPr>
            <p:spPr bwMode="auto">
              <a:xfrm flipH="1">
                <a:off x="1720" y="2304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</p:grpSp>
      <p:pic>
        <p:nvPicPr>
          <p:cNvPr id="1650785" name="Picture 97" descr="compactspray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4000"/>
          </a:blip>
          <a:srcRect/>
          <a:stretch>
            <a:fillRect/>
          </a:stretch>
        </p:blipFill>
        <p:spPr bwMode="auto">
          <a:xfrm>
            <a:off x="7772400" y="4322763"/>
            <a:ext cx="1143000" cy="1143000"/>
          </a:xfrm>
          <a:prstGeom prst="rect">
            <a:avLst/>
          </a:prstGeom>
          <a:noFill/>
        </p:spPr>
      </p:pic>
      <p:grpSp>
        <p:nvGrpSpPr>
          <p:cNvPr id="1650786" name="Group 98"/>
          <p:cNvGrpSpPr>
            <a:grpSpLocks/>
          </p:cNvGrpSpPr>
          <p:nvPr/>
        </p:nvGrpSpPr>
        <p:grpSpPr bwMode="auto">
          <a:xfrm>
            <a:off x="8534400" y="4970463"/>
            <a:ext cx="393700" cy="482600"/>
            <a:chOff x="5190" y="561"/>
            <a:chExt cx="155" cy="235"/>
          </a:xfrm>
        </p:grpSpPr>
        <p:sp>
          <p:nvSpPr>
            <p:cNvPr id="1650787" name="Freeform 99"/>
            <p:cNvSpPr>
              <a:spLocks/>
            </p:cNvSpPr>
            <p:nvPr/>
          </p:nvSpPr>
          <p:spPr bwMode="auto">
            <a:xfrm>
              <a:off x="5229" y="609"/>
              <a:ext cx="51" cy="53"/>
            </a:xfrm>
            <a:custGeom>
              <a:avLst/>
              <a:gdLst/>
              <a:ahLst/>
              <a:cxnLst>
                <a:cxn ang="0">
                  <a:pos x="108" y="329"/>
                </a:cxn>
                <a:cxn ang="0">
                  <a:pos x="99" y="273"/>
                </a:cxn>
                <a:cxn ang="0">
                  <a:pos x="108" y="194"/>
                </a:cxn>
                <a:cxn ang="0">
                  <a:pos x="147" y="114"/>
                </a:cxn>
                <a:cxn ang="0">
                  <a:pos x="210" y="47"/>
                </a:cxn>
                <a:cxn ang="0">
                  <a:pos x="264" y="20"/>
                </a:cxn>
                <a:cxn ang="0">
                  <a:pos x="331" y="0"/>
                </a:cxn>
                <a:cxn ang="0">
                  <a:pos x="382" y="18"/>
                </a:cxn>
                <a:cxn ang="0">
                  <a:pos x="439" y="59"/>
                </a:cxn>
                <a:cxn ang="0">
                  <a:pos x="457" y="111"/>
                </a:cxn>
                <a:cxn ang="0">
                  <a:pos x="460" y="174"/>
                </a:cxn>
                <a:cxn ang="0">
                  <a:pos x="436" y="262"/>
                </a:cxn>
                <a:cxn ang="0">
                  <a:pos x="379" y="352"/>
                </a:cxn>
                <a:cxn ang="0">
                  <a:pos x="307" y="399"/>
                </a:cxn>
                <a:cxn ang="0">
                  <a:pos x="201" y="396"/>
                </a:cxn>
                <a:cxn ang="0">
                  <a:pos x="144" y="382"/>
                </a:cxn>
                <a:cxn ang="0">
                  <a:pos x="51" y="490"/>
                </a:cxn>
                <a:cxn ang="0">
                  <a:pos x="27" y="484"/>
                </a:cxn>
                <a:cxn ang="0">
                  <a:pos x="0" y="458"/>
                </a:cxn>
                <a:cxn ang="0">
                  <a:pos x="123" y="352"/>
                </a:cxn>
                <a:cxn ang="0">
                  <a:pos x="108" y="329"/>
                </a:cxn>
              </a:cxnLst>
              <a:rect l="0" t="0" r="r" b="b"/>
              <a:pathLst>
                <a:path w="460" h="490">
                  <a:moveTo>
                    <a:pt x="108" y="329"/>
                  </a:moveTo>
                  <a:lnTo>
                    <a:pt x="99" y="273"/>
                  </a:lnTo>
                  <a:lnTo>
                    <a:pt x="108" y="194"/>
                  </a:lnTo>
                  <a:lnTo>
                    <a:pt x="147" y="114"/>
                  </a:lnTo>
                  <a:lnTo>
                    <a:pt x="210" y="47"/>
                  </a:lnTo>
                  <a:lnTo>
                    <a:pt x="264" y="20"/>
                  </a:lnTo>
                  <a:lnTo>
                    <a:pt x="331" y="0"/>
                  </a:lnTo>
                  <a:lnTo>
                    <a:pt x="382" y="18"/>
                  </a:lnTo>
                  <a:lnTo>
                    <a:pt x="439" y="59"/>
                  </a:lnTo>
                  <a:lnTo>
                    <a:pt x="457" y="111"/>
                  </a:lnTo>
                  <a:lnTo>
                    <a:pt x="460" y="174"/>
                  </a:lnTo>
                  <a:lnTo>
                    <a:pt x="436" y="262"/>
                  </a:lnTo>
                  <a:lnTo>
                    <a:pt x="379" y="352"/>
                  </a:lnTo>
                  <a:lnTo>
                    <a:pt x="307" y="399"/>
                  </a:lnTo>
                  <a:lnTo>
                    <a:pt x="201" y="396"/>
                  </a:lnTo>
                  <a:lnTo>
                    <a:pt x="144" y="382"/>
                  </a:lnTo>
                  <a:lnTo>
                    <a:pt x="51" y="490"/>
                  </a:lnTo>
                  <a:lnTo>
                    <a:pt x="27" y="484"/>
                  </a:lnTo>
                  <a:lnTo>
                    <a:pt x="0" y="458"/>
                  </a:lnTo>
                  <a:lnTo>
                    <a:pt x="123" y="352"/>
                  </a:lnTo>
                  <a:lnTo>
                    <a:pt x="108" y="32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50788" name="Freeform 100"/>
            <p:cNvSpPr>
              <a:spLocks/>
            </p:cNvSpPr>
            <p:nvPr/>
          </p:nvSpPr>
          <p:spPr bwMode="auto">
            <a:xfrm>
              <a:off x="5272" y="628"/>
              <a:ext cx="51" cy="90"/>
            </a:xfrm>
            <a:custGeom>
              <a:avLst/>
              <a:gdLst/>
              <a:ahLst/>
              <a:cxnLst>
                <a:cxn ang="0">
                  <a:pos x="12" y="0"/>
                </a:cxn>
                <a:cxn ang="0">
                  <a:pos x="111" y="11"/>
                </a:cxn>
                <a:cxn ang="0">
                  <a:pos x="180" y="35"/>
                </a:cxn>
                <a:cxn ang="0">
                  <a:pos x="243" y="79"/>
                </a:cxn>
                <a:cxn ang="0">
                  <a:pos x="297" y="140"/>
                </a:cxn>
                <a:cxn ang="0">
                  <a:pos x="345" y="205"/>
                </a:cxn>
                <a:cxn ang="0">
                  <a:pos x="381" y="281"/>
                </a:cxn>
                <a:cxn ang="0">
                  <a:pos x="418" y="381"/>
                </a:cxn>
                <a:cxn ang="0">
                  <a:pos x="445" y="492"/>
                </a:cxn>
                <a:cxn ang="0">
                  <a:pos x="460" y="601"/>
                </a:cxn>
                <a:cxn ang="0">
                  <a:pos x="460" y="669"/>
                </a:cxn>
                <a:cxn ang="0">
                  <a:pos x="454" y="740"/>
                </a:cxn>
                <a:cxn ang="0">
                  <a:pos x="424" y="792"/>
                </a:cxn>
                <a:cxn ang="0">
                  <a:pos x="354" y="822"/>
                </a:cxn>
                <a:cxn ang="0">
                  <a:pos x="288" y="828"/>
                </a:cxn>
                <a:cxn ang="0">
                  <a:pos x="225" y="801"/>
                </a:cxn>
                <a:cxn ang="0">
                  <a:pos x="156" y="734"/>
                </a:cxn>
                <a:cxn ang="0">
                  <a:pos x="129" y="646"/>
                </a:cxn>
                <a:cxn ang="0">
                  <a:pos x="126" y="519"/>
                </a:cxn>
                <a:cxn ang="0">
                  <a:pos x="138" y="442"/>
                </a:cxn>
                <a:cxn ang="0">
                  <a:pos x="165" y="354"/>
                </a:cxn>
                <a:cxn ang="0">
                  <a:pos x="165" y="249"/>
                </a:cxn>
                <a:cxn ang="0">
                  <a:pos x="138" y="184"/>
                </a:cxn>
                <a:cxn ang="0">
                  <a:pos x="90" y="134"/>
                </a:cxn>
                <a:cxn ang="0">
                  <a:pos x="12" y="108"/>
                </a:cxn>
                <a:cxn ang="0">
                  <a:pos x="0" y="61"/>
                </a:cxn>
                <a:cxn ang="0">
                  <a:pos x="9" y="26"/>
                </a:cxn>
                <a:cxn ang="0">
                  <a:pos x="36" y="8"/>
                </a:cxn>
                <a:cxn ang="0">
                  <a:pos x="48" y="0"/>
                </a:cxn>
                <a:cxn ang="0">
                  <a:pos x="12" y="0"/>
                </a:cxn>
              </a:cxnLst>
              <a:rect l="0" t="0" r="r" b="b"/>
              <a:pathLst>
                <a:path w="460" h="828">
                  <a:moveTo>
                    <a:pt x="12" y="0"/>
                  </a:moveTo>
                  <a:lnTo>
                    <a:pt x="111" y="11"/>
                  </a:lnTo>
                  <a:lnTo>
                    <a:pt x="180" y="35"/>
                  </a:lnTo>
                  <a:lnTo>
                    <a:pt x="243" y="79"/>
                  </a:lnTo>
                  <a:lnTo>
                    <a:pt x="297" y="140"/>
                  </a:lnTo>
                  <a:lnTo>
                    <a:pt x="345" y="205"/>
                  </a:lnTo>
                  <a:lnTo>
                    <a:pt x="381" y="281"/>
                  </a:lnTo>
                  <a:lnTo>
                    <a:pt x="418" y="381"/>
                  </a:lnTo>
                  <a:lnTo>
                    <a:pt x="445" y="492"/>
                  </a:lnTo>
                  <a:lnTo>
                    <a:pt x="460" y="601"/>
                  </a:lnTo>
                  <a:lnTo>
                    <a:pt x="460" y="669"/>
                  </a:lnTo>
                  <a:lnTo>
                    <a:pt x="454" y="740"/>
                  </a:lnTo>
                  <a:lnTo>
                    <a:pt x="424" y="792"/>
                  </a:lnTo>
                  <a:lnTo>
                    <a:pt x="354" y="822"/>
                  </a:lnTo>
                  <a:lnTo>
                    <a:pt x="288" y="828"/>
                  </a:lnTo>
                  <a:lnTo>
                    <a:pt x="225" y="801"/>
                  </a:lnTo>
                  <a:lnTo>
                    <a:pt x="156" y="734"/>
                  </a:lnTo>
                  <a:lnTo>
                    <a:pt x="129" y="646"/>
                  </a:lnTo>
                  <a:lnTo>
                    <a:pt x="126" y="519"/>
                  </a:lnTo>
                  <a:lnTo>
                    <a:pt x="138" y="442"/>
                  </a:lnTo>
                  <a:lnTo>
                    <a:pt x="165" y="354"/>
                  </a:lnTo>
                  <a:lnTo>
                    <a:pt x="165" y="249"/>
                  </a:lnTo>
                  <a:lnTo>
                    <a:pt x="138" y="184"/>
                  </a:lnTo>
                  <a:lnTo>
                    <a:pt x="90" y="134"/>
                  </a:lnTo>
                  <a:lnTo>
                    <a:pt x="12" y="108"/>
                  </a:lnTo>
                  <a:lnTo>
                    <a:pt x="0" y="61"/>
                  </a:lnTo>
                  <a:lnTo>
                    <a:pt x="9" y="26"/>
                  </a:lnTo>
                  <a:lnTo>
                    <a:pt x="36" y="8"/>
                  </a:lnTo>
                  <a:lnTo>
                    <a:pt x="48" y="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50789" name="Freeform 101"/>
            <p:cNvSpPr>
              <a:spLocks/>
            </p:cNvSpPr>
            <p:nvPr/>
          </p:nvSpPr>
          <p:spPr bwMode="auto">
            <a:xfrm rot="-1203367">
              <a:off x="5190" y="561"/>
              <a:ext cx="72" cy="76"/>
            </a:xfrm>
            <a:custGeom>
              <a:avLst/>
              <a:gdLst/>
              <a:ahLst/>
              <a:cxnLst>
                <a:cxn ang="0">
                  <a:pos x="644" y="685"/>
                </a:cxn>
                <a:cxn ang="0">
                  <a:pos x="571" y="696"/>
                </a:cxn>
                <a:cxn ang="0">
                  <a:pos x="490" y="643"/>
                </a:cxn>
                <a:cxn ang="0">
                  <a:pos x="389" y="572"/>
                </a:cxn>
                <a:cxn ang="0">
                  <a:pos x="281" y="447"/>
                </a:cxn>
                <a:cxn ang="0">
                  <a:pos x="211" y="327"/>
                </a:cxn>
                <a:cxn ang="0">
                  <a:pos x="157" y="224"/>
                </a:cxn>
                <a:cxn ang="0">
                  <a:pos x="136" y="145"/>
                </a:cxn>
                <a:cxn ang="0">
                  <a:pos x="91" y="75"/>
                </a:cxn>
                <a:cxn ang="0">
                  <a:pos x="18" y="40"/>
                </a:cxn>
                <a:cxn ang="0">
                  <a:pos x="0" y="12"/>
                </a:cxn>
                <a:cxn ang="0">
                  <a:pos x="27" y="0"/>
                </a:cxn>
                <a:cxn ang="0">
                  <a:pos x="91" y="9"/>
                </a:cxn>
                <a:cxn ang="0">
                  <a:pos x="127" y="40"/>
                </a:cxn>
                <a:cxn ang="0">
                  <a:pos x="172" y="81"/>
                </a:cxn>
                <a:cxn ang="0">
                  <a:pos x="190" y="127"/>
                </a:cxn>
                <a:cxn ang="0">
                  <a:pos x="184" y="171"/>
                </a:cxn>
                <a:cxn ang="0">
                  <a:pos x="184" y="198"/>
                </a:cxn>
                <a:cxn ang="0">
                  <a:pos x="217" y="265"/>
                </a:cxn>
                <a:cxn ang="0">
                  <a:pos x="254" y="332"/>
                </a:cxn>
                <a:cxn ang="0">
                  <a:pos x="299" y="388"/>
                </a:cxn>
                <a:cxn ang="0">
                  <a:pos x="353" y="438"/>
                </a:cxn>
                <a:cxn ang="0">
                  <a:pos x="417" y="499"/>
                </a:cxn>
                <a:cxn ang="0">
                  <a:pos x="508" y="543"/>
                </a:cxn>
                <a:cxn ang="0">
                  <a:pos x="571" y="587"/>
                </a:cxn>
                <a:cxn ang="0">
                  <a:pos x="617" y="622"/>
                </a:cxn>
                <a:cxn ang="0">
                  <a:pos x="653" y="667"/>
                </a:cxn>
                <a:cxn ang="0">
                  <a:pos x="644" y="685"/>
                </a:cxn>
              </a:cxnLst>
              <a:rect l="0" t="0" r="r" b="b"/>
              <a:pathLst>
                <a:path w="653" h="696">
                  <a:moveTo>
                    <a:pt x="644" y="685"/>
                  </a:moveTo>
                  <a:lnTo>
                    <a:pt x="571" y="696"/>
                  </a:lnTo>
                  <a:lnTo>
                    <a:pt x="490" y="643"/>
                  </a:lnTo>
                  <a:lnTo>
                    <a:pt x="389" y="572"/>
                  </a:lnTo>
                  <a:lnTo>
                    <a:pt x="281" y="447"/>
                  </a:lnTo>
                  <a:lnTo>
                    <a:pt x="211" y="327"/>
                  </a:lnTo>
                  <a:lnTo>
                    <a:pt x="157" y="224"/>
                  </a:lnTo>
                  <a:lnTo>
                    <a:pt x="136" y="145"/>
                  </a:lnTo>
                  <a:lnTo>
                    <a:pt x="91" y="75"/>
                  </a:lnTo>
                  <a:lnTo>
                    <a:pt x="18" y="40"/>
                  </a:lnTo>
                  <a:lnTo>
                    <a:pt x="0" y="12"/>
                  </a:lnTo>
                  <a:lnTo>
                    <a:pt x="27" y="0"/>
                  </a:lnTo>
                  <a:lnTo>
                    <a:pt x="91" y="9"/>
                  </a:lnTo>
                  <a:lnTo>
                    <a:pt x="127" y="40"/>
                  </a:lnTo>
                  <a:lnTo>
                    <a:pt x="172" y="81"/>
                  </a:lnTo>
                  <a:lnTo>
                    <a:pt x="190" y="127"/>
                  </a:lnTo>
                  <a:lnTo>
                    <a:pt x="184" y="171"/>
                  </a:lnTo>
                  <a:lnTo>
                    <a:pt x="184" y="198"/>
                  </a:lnTo>
                  <a:lnTo>
                    <a:pt x="217" y="265"/>
                  </a:lnTo>
                  <a:lnTo>
                    <a:pt x="254" y="332"/>
                  </a:lnTo>
                  <a:lnTo>
                    <a:pt x="299" y="388"/>
                  </a:lnTo>
                  <a:lnTo>
                    <a:pt x="353" y="438"/>
                  </a:lnTo>
                  <a:lnTo>
                    <a:pt x="417" y="499"/>
                  </a:lnTo>
                  <a:lnTo>
                    <a:pt x="508" y="543"/>
                  </a:lnTo>
                  <a:lnTo>
                    <a:pt x="571" y="587"/>
                  </a:lnTo>
                  <a:lnTo>
                    <a:pt x="617" y="622"/>
                  </a:lnTo>
                  <a:lnTo>
                    <a:pt x="653" y="667"/>
                  </a:lnTo>
                  <a:lnTo>
                    <a:pt x="644" y="685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50790" name="Freeform 102"/>
            <p:cNvSpPr>
              <a:spLocks/>
            </p:cNvSpPr>
            <p:nvPr/>
          </p:nvSpPr>
          <p:spPr bwMode="auto">
            <a:xfrm>
              <a:off x="5204" y="637"/>
              <a:ext cx="82" cy="89"/>
            </a:xfrm>
            <a:custGeom>
              <a:avLst/>
              <a:gdLst/>
              <a:ahLst/>
              <a:cxnLst>
                <a:cxn ang="0">
                  <a:pos x="652" y="141"/>
                </a:cxn>
                <a:cxn ang="0">
                  <a:pos x="637" y="97"/>
                </a:cxn>
                <a:cxn ang="0">
                  <a:pos x="634" y="27"/>
                </a:cxn>
                <a:cxn ang="0">
                  <a:pos x="664" y="0"/>
                </a:cxn>
                <a:cxn ang="0">
                  <a:pos x="715" y="12"/>
                </a:cxn>
                <a:cxn ang="0">
                  <a:pos x="736" y="65"/>
                </a:cxn>
                <a:cxn ang="0">
                  <a:pos x="736" y="126"/>
                </a:cxn>
                <a:cxn ang="0">
                  <a:pos x="727" y="249"/>
                </a:cxn>
                <a:cxn ang="0">
                  <a:pos x="706" y="360"/>
                </a:cxn>
                <a:cxn ang="0">
                  <a:pos x="661" y="465"/>
                </a:cxn>
                <a:cxn ang="0">
                  <a:pos x="537" y="554"/>
                </a:cxn>
                <a:cxn ang="0">
                  <a:pos x="389" y="592"/>
                </a:cxn>
                <a:cxn ang="0">
                  <a:pos x="245" y="624"/>
                </a:cxn>
                <a:cxn ang="0">
                  <a:pos x="172" y="654"/>
                </a:cxn>
                <a:cxn ang="0">
                  <a:pos x="163" y="721"/>
                </a:cxn>
                <a:cxn ang="0">
                  <a:pos x="172" y="803"/>
                </a:cxn>
                <a:cxn ang="0">
                  <a:pos x="145" y="817"/>
                </a:cxn>
                <a:cxn ang="0">
                  <a:pos x="136" y="733"/>
                </a:cxn>
                <a:cxn ang="0">
                  <a:pos x="121" y="730"/>
                </a:cxn>
                <a:cxn ang="0">
                  <a:pos x="67" y="809"/>
                </a:cxn>
                <a:cxn ang="0">
                  <a:pos x="55" y="785"/>
                </a:cxn>
                <a:cxn ang="0">
                  <a:pos x="76" y="741"/>
                </a:cxn>
                <a:cxn ang="0">
                  <a:pos x="103" y="698"/>
                </a:cxn>
                <a:cxn ang="0">
                  <a:pos x="100" y="689"/>
                </a:cxn>
                <a:cxn ang="0">
                  <a:pos x="3" y="698"/>
                </a:cxn>
                <a:cxn ang="0">
                  <a:pos x="0" y="680"/>
                </a:cxn>
                <a:cxn ang="0">
                  <a:pos x="3" y="671"/>
                </a:cxn>
                <a:cxn ang="0">
                  <a:pos x="94" y="660"/>
                </a:cxn>
                <a:cxn ang="0">
                  <a:pos x="103" y="645"/>
                </a:cxn>
                <a:cxn ang="0">
                  <a:pos x="31" y="598"/>
                </a:cxn>
                <a:cxn ang="0">
                  <a:pos x="31" y="589"/>
                </a:cxn>
                <a:cxn ang="0">
                  <a:pos x="55" y="581"/>
                </a:cxn>
                <a:cxn ang="0">
                  <a:pos x="112" y="619"/>
                </a:cxn>
                <a:cxn ang="0">
                  <a:pos x="163" y="619"/>
                </a:cxn>
                <a:cxn ang="0">
                  <a:pos x="239" y="589"/>
                </a:cxn>
                <a:cxn ang="0">
                  <a:pos x="347" y="572"/>
                </a:cxn>
                <a:cxn ang="0">
                  <a:pos x="479" y="537"/>
                </a:cxn>
                <a:cxn ang="0">
                  <a:pos x="562" y="477"/>
                </a:cxn>
                <a:cxn ang="0">
                  <a:pos x="610" y="416"/>
                </a:cxn>
                <a:cxn ang="0">
                  <a:pos x="643" y="310"/>
                </a:cxn>
                <a:cxn ang="0">
                  <a:pos x="652" y="205"/>
                </a:cxn>
                <a:cxn ang="0">
                  <a:pos x="652" y="117"/>
                </a:cxn>
                <a:cxn ang="0">
                  <a:pos x="646" y="109"/>
                </a:cxn>
                <a:cxn ang="0">
                  <a:pos x="652" y="141"/>
                </a:cxn>
              </a:cxnLst>
              <a:rect l="0" t="0" r="r" b="b"/>
              <a:pathLst>
                <a:path w="736" h="817">
                  <a:moveTo>
                    <a:pt x="652" y="141"/>
                  </a:moveTo>
                  <a:lnTo>
                    <a:pt x="637" y="97"/>
                  </a:lnTo>
                  <a:lnTo>
                    <a:pt x="634" y="27"/>
                  </a:lnTo>
                  <a:lnTo>
                    <a:pt x="664" y="0"/>
                  </a:lnTo>
                  <a:lnTo>
                    <a:pt x="715" y="12"/>
                  </a:lnTo>
                  <a:lnTo>
                    <a:pt x="736" y="65"/>
                  </a:lnTo>
                  <a:lnTo>
                    <a:pt x="736" y="126"/>
                  </a:lnTo>
                  <a:lnTo>
                    <a:pt x="727" y="249"/>
                  </a:lnTo>
                  <a:lnTo>
                    <a:pt x="706" y="360"/>
                  </a:lnTo>
                  <a:lnTo>
                    <a:pt x="661" y="465"/>
                  </a:lnTo>
                  <a:lnTo>
                    <a:pt x="537" y="554"/>
                  </a:lnTo>
                  <a:lnTo>
                    <a:pt x="389" y="592"/>
                  </a:lnTo>
                  <a:lnTo>
                    <a:pt x="245" y="624"/>
                  </a:lnTo>
                  <a:lnTo>
                    <a:pt x="172" y="654"/>
                  </a:lnTo>
                  <a:lnTo>
                    <a:pt x="163" y="721"/>
                  </a:lnTo>
                  <a:lnTo>
                    <a:pt x="172" y="803"/>
                  </a:lnTo>
                  <a:lnTo>
                    <a:pt x="145" y="817"/>
                  </a:lnTo>
                  <a:lnTo>
                    <a:pt x="136" y="733"/>
                  </a:lnTo>
                  <a:lnTo>
                    <a:pt x="121" y="730"/>
                  </a:lnTo>
                  <a:lnTo>
                    <a:pt x="67" y="809"/>
                  </a:lnTo>
                  <a:lnTo>
                    <a:pt x="55" y="785"/>
                  </a:lnTo>
                  <a:lnTo>
                    <a:pt x="76" y="741"/>
                  </a:lnTo>
                  <a:lnTo>
                    <a:pt x="103" y="698"/>
                  </a:lnTo>
                  <a:lnTo>
                    <a:pt x="100" y="689"/>
                  </a:lnTo>
                  <a:lnTo>
                    <a:pt x="3" y="698"/>
                  </a:lnTo>
                  <a:lnTo>
                    <a:pt x="0" y="680"/>
                  </a:lnTo>
                  <a:lnTo>
                    <a:pt x="3" y="671"/>
                  </a:lnTo>
                  <a:lnTo>
                    <a:pt x="94" y="660"/>
                  </a:lnTo>
                  <a:lnTo>
                    <a:pt x="103" y="645"/>
                  </a:lnTo>
                  <a:lnTo>
                    <a:pt x="31" y="598"/>
                  </a:lnTo>
                  <a:lnTo>
                    <a:pt x="31" y="589"/>
                  </a:lnTo>
                  <a:lnTo>
                    <a:pt x="55" y="581"/>
                  </a:lnTo>
                  <a:lnTo>
                    <a:pt x="112" y="619"/>
                  </a:lnTo>
                  <a:lnTo>
                    <a:pt x="163" y="619"/>
                  </a:lnTo>
                  <a:lnTo>
                    <a:pt x="239" y="589"/>
                  </a:lnTo>
                  <a:lnTo>
                    <a:pt x="347" y="572"/>
                  </a:lnTo>
                  <a:lnTo>
                    <a:pt x="479" y="537"/>
                  </a:lnTo>
                  <a:lnTo>
                    <a:pt x="562" y="477"/>
                  </a:lnTo>
                  <a:lnTo>
                    <a:pt x="610" y="416"/>
                  </a:lnTo>
                  <a:lnTo>
                    <a:pt x="643" y="310"/>
                  </a:lnTo>
                  <a:lnTo>
                    <a:pt x="652" y="205"/>
                  </a:lnTo>
                  <a:lnTo>
                    <a:pt x="652" y="117"/>
                  </a:lnTo>
                  <a:lnTo>
                    <a:pt x="646" y="109"/>
                  </a:lnTo>
                  <a:lnTo>
                    <a:pt x="652" y="14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50791" name="Freeform 103"/>
            <p:cNvSpPr>
              <a:spLocks/>
            </p:cNvSpPr>
            <p:nvPr/>
          </p:nvSpPr>
          <p:spPr bwMode="auto">
            <a:xfrm>
              <a:off x="5305" y="697"/>
              <a:ext cx="40" cy="99"/>
            </a:xfrm>
            <a:custGeom>
              <a:avLst/>
              <a:gdLst/>
              <a:ahLst/>
              <a:cxnLst>
                <a:cxn ang="0">
                  <a:pos x="30" y="129"/>
                </a:cxn>
                <a:cxn ang="0">
                  <a:pos x="0" y="44"/>
                </a:cxn>
                <a:cxn ang="0">
                  <a:pos x="39" y="0"/>
                </a:cxn>
                <a:cxn ang="0">
                  <a:pos x="93" y="9"/>
                </a:cxn>
                <a:cxn ang="0">
                  <a:pos x="181" y="106"/>
                </a:cxn>
                <a:cxn ang="0">
                  <a:pos x="253" y="217"/>
                </a:cxn>
                <a:cxn ang="0">
                  <a:pos x="301" y="314"/>
                </a:cxn>
                <a:cxn ang="0">
                  <a:pos x="319" y="379"/>
                </a:cxn>
                <a:cxn ang="0">
                  <a:pos x="316" y="440"/>
                </a:cxn>
                <a:cxn ang="0">
                  <a:pos x="271" y="560"/>
                </a:cxn>
                <a:cxn ang="0">
                  <a:pos x="217" y="635"/>
                </a:cxn>
                <a:cxn ang="0">
                  <a:pos x="190" y="693"/>
                </a:cxn>
                <a:cxn ang="0">
                  <a:pos x="181" y="755"/>
                </a:cxn>
                <a:cxn ang="0">
                  <a:pos x="217" y="773"/>
                </a:cxn>
                <a:cxn ang="0">
                  <a:pos x="328" y="811"/>
                </a:cxn>
                <a:cxn ang="0">
                  <a:pos x="365" y="855"/>
                </a:cxn>
                <a:cxn ang="0">
                  <a:pos x="352" y="887"/>
                </a:cxn>
                <a:cxn ang="0">
                  <a:pos x="319" y="907"/>
                </a:cxn>
                <a:cxn ang="0">
                  <a:pos x="289" y="872"/>
                </a:cxn>
                <a:cxn ang="0">
                  <a:pos x="244" y="843"/>
                </a:cxn>
                <a:cxn ang="0">
                  <a:pos x="184" y="802"/>
                </a:cxn>
                <a:cxn ang="0">
                  <a:pos x="127" y="790"/>
                </a:cxn>
                <a:cxn ang="0">
                  <a:pos x="93" y="781"/>
                </a:cxn>
                <a:cxn ang="0">
                  <a:pos x="93" y="746"/>
                </a:cxn>
                <a:cxn ang="0">
                  <a:pos x="136" y="705"/>
                </a:cxn>
                <a:cxn ang="0">
                  <a:pos x="175" y="608"/>
                </a:cxn>
                <a:cxn ang="0">
                  <a:pos x="217" y="537"/>
                </a:cxn>
                <a:cxn ang="0">
                  <a:pos x="244" y="464"/>
                </a:cxn>
                <a:cxn ang="0">
                  <a:pos x="247" y="405"/>
                </a:cxn>
                <a:cxn ang="0">
                  <a:pos x="238" y="358"/>
                </a:cxn>
                <a:cxn ang="0">
                  <a:pos x="193" y="273"/>
                </a:cxn>
                <a:cxn ang="0">
                  <a:pos x="136" y="212"/>
                </a:cxn>
                <a:cxn ang="0">
                  <a:pos x="99" y="173"/>
                </a:cxn>
                <a:cxn ang="0">
                  <a:pos x="30" y="129"/>
                </a:cxn>
              </a:cxnLst>
              <a:rect l="0" t="0" r="r" b="b"/>
              <a:pathLst>
                <a:path w="365" h="907">
                  <a:moveTo>
                    <a:pt x="30" y="129"/>
                  </a:moveTo>
                  <a:lnTo>
                    <a:pt x="0" y="44"/>
                  </a:lnTo>
                  <a:lnTo>
                    <a:pt x="39" y="0"/>
                  </a:lnTo>
                  <a:lnTo>
                    <a:pt x="93" y="9"/>
                  </a:lnTo>
                  <a:lnTo>
                    <a:pt x="181" y="106"/>
                  </a:lnTo>
                  <a:lnTo>
                    <a:pt x="253" y="217"/>
                  </a:lnTo>
                  <a:lnTo>
                    <a:pt x="301" y="314"/>
                  </a:lnTo>
                  <a:lnTo>
                    <a:pt x="319" y="379"/>
                  </a:lnTo>
                  <a:lnTo>
                    <a:pt x="316" y="440"/>
                  </a:lnTo>
                  <a:lnTo>
                    <a:pt x="271" y="560"/>
                  </a:lnTo>
                  <a:lnTo>
                    <a:pt x="217" y="635"/>
                  </a:lnTo>
                  <a:lnTo>
                    <a:pt x="190" y="693"/>
                  </a:lnTo>
                  <a:lnTo>
                    <a:pt x="181" y="755"/>
                  </a:lnTo>
                  <a:lnTo>
                    <a:pt x="217" y="773"/>
                  </a:lnTo>
                  <a:lnTo>
                    <a:pt x="328" y="811"/>
                  </a:lnTo>
                  <a:lnTo>
                    <a:pt x="365" y="855"/>
                  </a:lnTo>
                  <a:lnTo>
                    <a:pt x="352" y="887"/>
                  </a:lnTo>
                  <a:lnTo>
                    <a:pt x="319" y="907"/>
                  </a:lnTo>
                  <a:lnTo>
                    <a:pt x="289" y="872"/>
                  </a:lnTo>
                  <a:lnTo>
                    <a:pt x="244" y="843"/>
                  </a:lnTo>
                  <a:lnTo>
                    <a:pt x="184" y="802"/>
                  </a:lnTo>
                  <a:lnTo>
                    <a:pt x="127" y="790"/>
                  </a:lnTo>
                  <a:lnTo>
                    <a:pt x="93" y="781"/>
                  </a:lnTo>
                  <a:lnTo>
                    <a:pt x="93" y="746"/>
                  </a:lnTo>
                  <a:lnTo>
                    <a:pt x="136" y="705"/>
                  </a:lnTo>
                  <a:lnTo>
                    <a:pt x="175" y="608"/>
                  </a:lnTo>
                  <a:lnTo>
                    <a:pt x="217" y="537"/>
                  </a:lnTo>
                  <a:lnTo>
                    <a:pt x="244" y="464"/>
                  </a:lnTo>
                  <a:lnTo>
                    <a:pt x="247" y="405"/>
                  </a:lnTo>
                  <a:lnTo>
                    <a:pt x="238" y="358"/>
                  </a:lnTo>
                  <a:lnTo>
                    <a:pt x="193" y="273"/>
                  </a:lnTo>
                  <a:lnTo>
                    <a:pt x="136" y="212"/>
                  </a:lnTo>
                  <a:lnTo>
                    <a:pt x="99" y="173"/>
                  </a:lnTo>
                  <a:lnTo>
                    <a:pt x="30" y="12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50792" name="Freeform 104"/>
            <p:cNvSpPr>
              <a:spLocks/>
            </p:cNvSpPr>
            <p:nvPr/>
          </p:nvSpPr>
          <p:spPr bwMode="auto">
            <a:xfrm>
              <a:off x="5261" y="701"/>
              <a:ext cx="40" cy="84"/>
            </a:xfrm>
            <a:custGeom>
              <a:avLst/>
              <a:gdLst/>
              <a:ahLst/>
              <a:cxnLst>
                <a:cxn ang="0">
                  <a:pos x="190" y="158"/>
                </a:cxn>
                <a:cxn ang="0">
                  <a:pos x="244" y="61"/>
                </a:cxn>
                <a:cxn ang="0">
                  <a:pos x="298" y="0"/>
                </a:cxn>
                <a:cxn ang="0">
                  <a:pos x="331" y="0"/>
                </a:cxn>
                <a:cxn ang="0">
                  <a:pos x="361" y="17"/>
                </a:cxn>
                <a:cxn ang="0">
                  <a:pos x="358" y="73"/>
                </a:cxn>
                <a:cxn ang="0">
                  <a:pos x="322" y="125"/>
                </a:cxn>
                <a:cxn ang="0">
                  <a:pos x="268" y="175"/>
                </a:cxn>
                <a:cxn ang="0">
                  <a:pos x="235" y="266"/>
                </a:cxn>
                <a:cxn ang="0">
                  <a:pos x="223" y="301"/>
                </a:cxn>
                <a:cxn ang="0">
                  <a:pos x="226" y="371"/>
                </a:cxn>
                <a:cxn ang="0">
                  <a:pos x="280" y="509"/>
                </a:cxn>
                <a:cxn ang="0">
                  <a:pos x="322" y="633"/>
                </a:cxn>
                <a:cxn ang="0">
                  <a:pos x="358" y="688"/>
                </a:cxn>
                <a:cxn ang="0">
                  <a:pos x="352" y="729"/>
                </a:cxn>
                <a:cxn ang="0">
                  <a:pos x="316" y="738"/>
                </a:cxn>
                <a:cxn ang="0">
                  <a:pos x="235" y="724"/>
                </a:cxn>
                <a:cxn ang="0">
                  <a:pos x="196" y="724"/>
                </a:cxn>
                <a:cxn ang="0">
                  <a:pos x="133" y="750"/>
                </a:cxn>
                <a:cxn ang="0">
                  <a:pos x="70" y="768"/>
                </a:cxn>
                <a:cxn ang="0">
                  <a:pos x="34" y="759"/>
                </a:cxn>
                <a:cxn ang="0">
                  <a:pos x="0" y="724"/>
                </a:cxn>
                <a:cxn ang="0">
                  <a:pos x="70" y="703"/>
                </a:cxn>
                <a:cxn ang="0">
                  <a:pos x="145" y="688"/>
                </a:cxn>
                <a:cxn ang="0">
                  <a:pos x="223" y="688"/>
                </a:cxn>
                <a:cxn ang="0">
                  <a:pos x="268" y="694"/>
                </a:cxn>
                <a:cxn ang="0">
                  <a:pos x="295" y="694"/>
                </a:cxn>
                <a:cxn ang="0">
                  <a:pos x="289" y="659"/>
                </a:cxn>
                <a:cxn ang="0">
                  <a:pos x="241" y="538"/>
                </a:cxn>
                <a:cxn ang="0">
                  <a:pos x="196" y="415"/>
                </a:cxn>
                <a:cxn ang="0">
                  <a:pos x="178" y="345"/>
                </a:cxn>
                <a:cxn ang="0">
                  <a:pos x="172" y="266"/>
                </a:cxn>
                <a:cxn ang="0">
                  <a:pos x="178" y="210"/>
                </a:cxn>
                <a:cxn ang="0">
                  <a:pos x="190" y="158"/>
                </a:cxn>
              </a:cxnLst>
              <a:rect l="0" t="0" r="r" b="b"/>
              <a:pathLst>
                <a:path w="361" h="768">
                  <a:moveTo>
                    <a:pt x="190" y="158"/>
                  </a:moveTo>
                  <a:lnTo>
                    <a:pt x="244" y="61"/>
                  </a:lnTo>
                  <a:lnTo>
                    <a:pt x="298" y="0"/>
                  </a:lnTo>
                  <a:lnTo>
                    <a:pt x="331" y="0"/>
                  </a:lnTo>
                  <a:lnTo>
                    <a:pt x="361" y="17"/>
                  </a:lnTo>
                  <a:lnTo>
                    <a:pt x="358" y="73"/>
                  </a:lnTo>
                  <a:lnTo>
                    <a:pt x="322" y="125"/>
                  </a:lnTo>
                  <a:lnTo>
                    <a:pt x="268" y="175"/>
                  </a:lnTo>
                  <a:lnTo>
                    <a:pt x="235" y="266"/>
                  </a:lnTo>
                  <a:lnTo>
                    <a:pt x="223" y="301"/>
                  </a:lnTo>
                  <a:lnTo>
                    <a:pt x="226" y="371"/>
                  </a:lnTo>
                  <a:lnTo>
                    <a:pt x="280" y="509"/>
                  </a:lnTo>
                  <a:lnTo>
                    <a:pt x="322" y="633"/>
                  </a:lnTo>
                  <a:lnTo>
                    <a:pt x="358" y="688"/>
                  </a:lnTo>
                  <a:lnTo>
                    <a:pt x="352" y="729"/>
                  </a:lnTo>
                  <a:lnTo>
                    <a:pt x="316" y="738"/>
                  </a:lnTo>
                  <a:lnTo>
                    <a:pt x="235" y="724"/>
                  </a:lnTo>
                  <a:lnTo>
                    <a:pt x="196" y="724"/>
                  </a:lnTo>
                  <a:lnTo>
                    <a:pt x="133" y="750"/>
                  </a:lnTo>
                  <a:lnTo>
                    <a:pt x="70" y="768"/>
                  </a:lnTo>
                  <a:lnTo>
                    <a:pt x="34" y="759"/>
                  </a:lnTo>
                  <a:lnTo>
                    <a:pt x="0" y="724"/>
                  </a:lnTo>
                  <a:lnTo>
                    <a:pt x="70" y="703"/>
                  </a:lnTo>
                  <a:lnTo>
                    <a:pt x="145" y="688"/>
                  </a:lnTo>
                  <a:lnTo>
                    <a:pt x="223" y="688"/>
                  </a:lnTo>
                  <a:lnTo>
                    <a:pt x="268" y="694"/>
                  </a:lnTo>
                  <a:lnTo>
                    <a:pt x="295" y="694"/>
                  </a:lnTo>
                  <a:lnTo>
                    <a:pt x="289" y="659"/>
                  </a:lnTo>
                  <a:lnTo>
                    <a:pt x="241" y="538"/>
                  </a:lnTo>
                  <a:lnTo>
                    <a:pt x="196" y="415"/>
                  </a:lnTo>
                  <a:lnTo>
                    <a:pt x="178" y="345"/>
                  </a:lnTo>
                  <a:lnTo>
                    <a:pt x="172" y="266"/>
                  </a:lnTo>
                  <a:lnTo>
                    <a:pt x="178" y="210"/>
                  </a:lnTo>
                  <a:lnTo>
                    <a:pt x="190" y="158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650793" name="Group 105"/>
          <p:cNvGrpSpPr>
            <a:grpSpLocks/>
          </p:cNvGrpSpPr>
          <p:nvPr/>
        </p:nvGrpSpPr>
        <p:grpSpPr bwMode="auto">
          <a:xfrm>
            <a:off x="7696200" y="4983163"/>
            <a:ext cx="457200" cy="482600"/>
            <a:chOff x="4345" y="349"/>
            <a:chExt cx="198" cy="208"/>
          </a:xfrm>
        </p:grpSpPr>
        <p:sp>
          <p:nvSpPr>
            <p:cNvPr id="1650794" name="Freeform 106"/>
            <p:cNvSpPr>
              <a:spLocks/>
            </p:cNvSpPr>
            <p:nvPr/>
          </p:nvSpPr>
          <p:spPr bwMode="auto">
            <a:xfrm>
              <a:off x="4345" y="447"/>
              <a:ext cx="92" cy="102"/>
            </a:xfrm>
            <a:custGeom>
              <a:avLst/>
              <a:gdLst/>
              <a:ahLst/>
              <a:cxnLst>
                <a:cxn ang="0">
                  <a:pos x="763" y="311"/>
                </a:cxn>
                <a:cxn ang="0">
                  <a:pos x="891" y="95"/>
                </a:cxn>
                <a:cxn ang="0">
                  <a:pos x="997" y="0"/>
                </a:cxn>
                <a:cxn ang="0">
                  <a:pos x="1089" y="16"/>
                </a:cxn>
                <a:cxn ang="0">
                  <a:pos x="1118" y="114"/>
                </a:cxn>
                <a:cxn ang="0">
                  <a:pos x="980" y="332"/>
                </a:cxn>
                <a:cxn ang="0">
                  <a:pos x="819" y="548"/>
                </a:cxn>
                <a:cxn ang="0">
                  <a:pos x="648" y="739"/>
                </a:cxn>
                <a:cxn ang="0">
                  <a:pos x="487" y="854"/>
                </a:cxn>
                <a:cxn ang="0">
                  <a:pos x="379" y="940"/>
                </a:cxn>
                <a:cxn ang="0">
                  <a:pos x="276" y="940"/>
                </a:cxn>
                <a:cxn ang="0">
                  <a:pos x="234" y="926"/>
                </a:cxn>
                <a:cxn ang="0">
                  <a:pos x="234" y="1028"/>
                </a:cxn>
                <a:cxn ang="0">
                  <a:pos x="145" y="1144"/>
                </a:cxn>
                <a:cxn ang="0">
                  <a:pos x="73" y="1180"/>
                </a:cxn>
                <a:cxn ang="0">
                  <a:pos x="79" y="1245"/>
                </a:cxn>
                <a:cxn ang="0">
                  <a:pos x="7" y="1252"/>
                </a:cxn>
                <a:cxn ang="0">
                  <a:pos x="0" y="1156"/>
                </a:cxn>
                <a:cxn ang="0">
                  <a:pos x="60" y="1084"/>
                </a:cxn>
                <a:cxn ang="0">
                  <a:pos x="145" y="1019"/>
                </a:cxn>
                <a:cxn ang="0">
                  <a:pos x="181" y="946"/>
                </a:cxn>
                <a:cxn ang="0">
                  <a:pos x="188" y="854"/>
                </a:cxn>
                <a:cxn ang="0">
                  <a:pos x="181" y="831"/>
                </a:cxn>
                <a:cxn ang="0">
                  <a:pos x="224" y="801"/>
                </a:cxn>
                <a:cxn ang="0">
                  <a:pos x="260" y="801"/>
                </a:cxn>
                <a:cxn ang="0">
                  <a:pos x="289" y="854"/>
                </a:cxn>
                <a:cxn ang="0">
                  <a:pos x="343" y="874"/>
                </a:cxn>
                <a:cxn ang="0">
                  <a:pos x="398" y="854"/>
                </a:cxn>
                <a:cxn ang="0">
                  <a:pos x="471" y="782"/>
                </a:cxn>
                <a:cxn ang="0">
                  <a:pos x="583" y="667"/>
                </a:cxn>
                <a:cxn ang="0">
                  <a:pos x="675" y="529"/>
                </a:cxn>
                <a:cxn ang="0">
                  <a:pos x="727" y="414"/>
                </a:cxn>
                <a:cxn ang="0">
                  <a:pos x="763" y="311"/>
                </a:cxn>
              </a:cxnLst>
              <a:rect l="0" t="0" r="r" b="b"/>
              <a:pathLst>
                <a:path w="1118" h="1252">
                  <a:moveTo>
                    <a:pt x="763" y="311"/>
                  </a:moveTo>
                  <a:lnTo>
                    <a:pt x="891" y="95"/>
                  </a:lnTo>
                  <a:lnTo>
                    <a:pt x="997" y="0"/>
                  </a:lnTo>
                  <a:lnTo>
                    <a:pt x="1089" y="16"/>
                  </a:lnTo>
                  <a:lnTo>
                    <a:pt x="1118" y="114"/>
                  </a:lnTo>
                  <a:lnTo>
                    <a:pt x="980" y="332"/>
                  </a:lnTo>
                  <a:lnTo>
                    <a:pt x="819" y="548"/>
                  </a:lnTo>
                  <a:lnTo>
                    <a:pt x="648" y="739"/>
                  </a:lnTo>
                  <a:lnTo>
                    <a:pt x="487" y="854"/>
                  </a:lnTo>
                  <a:lnTo>
                    <a:pt x="379" y="940"/>
                  </a:lnTo>
                  <a:lnTo>
                    <a:pt x="276" y="940"/>
                  </a:lnTo>
                  <a:lnTo>
                    <a:pt x="234" y="926"/>
                  </a:lnTo>
                  <a:lnTo>
                    <a:pt x="234" y="1028"/>
                  </a:lnTo>
                  <a:lnTo>
                    <a:pt x="145" y="1144"/>
                  </a:lnTo>
                  <a:lnTo>
                    <a:pt x="73" y="1180"/>
                  </a:lnTo>
                  <a:lnTo>
                    <a:pt x="79" y="1245"/>
                  </a:lnTo>
                  <a:lnTo>
                    <a:pt x="7" y="1252"/>
                  </a:lnTo>
                  <a:lnTo>
                    <a:pt x="0" y="1156"/>
                  </a:lnTo>
                  <a:lnTo>
                    <a:pt x="60" y="1084"/>
                  </a:lnTo>
                  <a:lnTo>
                    <a:pt x="145" y="1019"/>
                  </a:lnTo>
                  <a:lnTo>
                    <a:pt x="181" y="946"/>
                  </a:lnTo>
                  <a:lnTo>
                    <a:pt x="188" y="854"/>
                  </a:lnTo>
                  <a:lnTo>
                    <a:pt x="181" y="831"/>
                  </a:lnTo>
                  <a:lnTo>
                    <a:pt x="224" y="801"/>
                  </a:lnTo>
                  <a:lnTo>
                    <a:pt x="260" y="801"/>
                  </a:lnTo>
                  <a:lnTo>
                    <a:pt x="289" y="854"/>
                  </a:lnTo>
                  <a:lnTo>
                    <a:pt x="343" y="874"/>
                  </a:lnTo>
                  <a:lnTo>
                    <a:pt x="398" y="854"/>
                  </a:lnTo>
                  <a:lnTo>
                    <a:pt x="471" y="782"/>
                  </a:lnTo>
                  <a:lnTo>
                    <a:pt x="583" y="667"/>
                  </a:lnTo>
                  <a:lnTo>
                    <a:pt x="675" y="529"/>
                  </a:lnTo>
                  <a:lnTo>
                    <a:pt x="727" y="414"/>
                  </a:lnTo>
                  <a:lnTo>
                    <a:pt x="763" y="3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50795" name="Freeform 107"/>
            <p:cNvSpPr>
              <a:spLocks/>
            </p:cNvSpPr>
            <p:nvPr/>
          </p:nvSpPr>
          <p:spPr bwMode="auto">
            <a:xfrm>
              <a:off x="4465" y="349"/>
              <a:ext cx="36" cy="38"/>
            </a:xfrm>
            <a:custGeom>
              <a:avLst/>
              <a:gdLst/>
              <a:ahLst/>
              <a:cxnLst>
                <a:cxn ang="0">
                  <a:pos x="345" y="322"/>
                </a:cxn>
                <a:cxn ang="0">
                  <a:pos x="385" y="250"/>
                </a:cxn>
                <a:cxn ang="0">
                  <a:pos x="404" y="181"/>
                </a:cxn>
                <a:cxn ang="0">
                  <a:pos x="397" y="103"/>
                </a:cxn>
                <a:cxn ang="0">
                  <a:pos x="348" y="30"/>
                </a:cxn>
                <a:cxn ang="0">
                  <a:pos x="290" y="0"/>
                </a:cxn>
                <a:cxn ang="0">
                  <a:pos x="201" y="13"/>
                </a:cxn>
                <a:cxn ang="0">
                  <a:pos x="95" y="73"/>
                </a:cxn>
                <a:cxn ang="0">
                  <a:pos x="37" y="145"/>
                </a:cxn>
                <a:cxn ang="0">
                  <a:pos x="0" y="283"/>
                </a:cxn>
                <a:cxn ang="0">
                  <a:pos x="7" y="373"/>
                </a:cxn>
                <a:cxn ang="0">
                  <a:pos x="43" y="444"/>
                </a:cxn>
                <a:cxn ang="0">
                  <a:pos x="95" y="461"/>
                </a:cxn>
                <a:cxn ang="0">
                  <a:pos x="165" y="461"/>
                </a:cxn>
                <a:cxn ang="0">
                  <a:pos x="241" y="425"/>
                </a:cxn>
                <a:cxn ang="0">
                  <a:pos x="273" y="408"/>
                </a:cxn>
                <a:cxn ang="0">
                  <a:pos x="296" y="379"/>
                </a:cxn>
                <a:cxn ang="0">
                  <a:pos x="404" y="467"/>
                </a:cxn>
                <a:cxn ang="0">
                  <a:pos x="434" y="461"/>
                </a:cxn>
                <a:cxn ang="0">
                  <a:pos x="421" y="431"/>
                </a:cxn>
                <a:cxn ang="0">
                  <a:pos x="345" y="322"/>
                </a:cxn>
              </a:cxnLst>
              <a:rect l="0" t="0" r="r" b="b"/>
              <a:pathLst>
                <a:path w="434" h="467">
                  <a:moveTo>
                    <a:pt x="345" y="322"/>
                  </a:moveTo>
                  <a:lnTo>
                    <a:pt x="385" y="250"/>
                  </a:lnTo>
                  <a:lnTo>
                    <a:pt x="404" y="181"/>
                  </a:lnTo>
                  <a:lnTo>
                    <a:pt x="397" y="103"/>
                  </a:lnTo>
                  <a:lnTo>
                    <a:pt x="348" y="30"/>
                  </a:lnTo>
                  <a:lnTo>
                    <a:pt x="290" y="0"/>
                  </a:lnTo>
                  <a:lnTo>
                    <a:pt x="201" y="13"/>
                  </a:lnTo>
                  <a:lnTo>
                    <a:pt x="95" y="73"/>
                  </a:lnTo>
                  <a:lnTo>
                    <a:pt x="37" y="145"/>
                  </a:lnTo>
                  <a:lnTo>
                    <a:pt x="0" y="283"/>
                  </a:lnTo>
                  <a:lnTo>
                    <a:pt x="7" y="373"/>
                  </a:lnTo>
                  <a:lnTo>
                    <a:pt x="43" y="444"/>
                  </a:lnTo>
                  <a:lnTo>
                    <a:pt x="95" y="461"/>
                  </a:lnTo>
                  <a:lnTo>
                    <a:pt x="165" y="461"/>
                  </a:lnTo>
                  <a:lnTo>
                    <a:pt x="241" y="425"/>
                  </a:lnTo>
                  <a:lnTo>
                    <a:pt x="273" y="408"/>
                  </a:lnTo>
                  <a:lnTo>
                    <a:pt x="296" y="379"/>
                  </a:lnTo>
                  <a:lnTo>
                    <a:pt x="404" y="467"/>
                  </a:lnTo>
                  <a:lnTo>
                    <a:pt x="434" y="461"/>
                  </a:lnTo>
                  <a:lnTo>
                    <a:pt x="421" y="431"/>
                  </a:lnTo>
                  <a:lnTo>
                    <a:pt x="345" y="322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50796" name="Freeform 108"/>
            <p:cNvSpPr>
              <a:spLocks/>
            </p:cNvSpPr>
            <p:nvPr/>
          </p:nvSpPr>
          <p:spPr bwMode="auto">
            <a:xfrm>
              <a:off x="4416" y="384"/>
              <a:ext cx="54" cy="81"/>
            </a:xfrm>
            <a:custGeom>
              <a:avLst/>
              <a:gdLst/>
              <a:ahLst/>
              <a:cxnLst>
                <a:cxn ang="0">
                  <a:pos x="342" y="292"/>
                </a:cxn>
                <a:cxn ang="0">
                  <a:pos x="356" y="180"/>
                </a:cxn>
                <a:cxn ang="0">
                  <a:pos x="372" y="43"/>
                </a:cxn>
                <a:cxn ang="0">
                  <a:pos x="435" y="0"/>
                </a:cxn>
                <a:cxn ang="0">
                  <a:pos x="500" y="0"/>
                </a:cxn>
                <a:cxn ang="0">
                  <a:pos x="576" y="59"/>
                </a:cxn>
                <a:cxn ang="0">
                  <a:pos x="631" y="197"/>
                </a:cxn>
                <a:cxn ang="0">
                  <a:pos x="661" y="384"/>
                </a:cxn>
                <a:cxn ang="0">
                  <a:pos x="631" y="594"/>
                </a:cxn>
                <a:cxn ang="0">
                  <a:pos x="576" y="720"/>
                </a:cxn>
                <a:cxn ang="0">
                  <a:pos x="470" y="864"/>
                </a:cxn>
                <a:cxn ang="0">
                  <a:pos x="356" y="953"/>
                </a:cxn>
                <a:cxn ang="0">
                  <a:pos x="217" y="989"/>
                </a:cxn>
                <a:cxn ang="0">
                  <a:pos x="103" y="959"/>
                </a:cxn>
                <a:cxn ang="0">
                  <a:pos x="30" y="904"/>
                </a:cxn>
                <a:cxn ang="0">
                  <a:pos x="0" y="815"/>
                </a:cxn>
                <a:cxn ang="0">
                  <a:pos x="16" y="736"/>
                </a:cxn>
                <a:cxn ang="0">
                  <a:pos x="52" y="664"/>
                </a:cxn>
                <a:cxn ang="0">
                  <a:pos x="109" y="631"/>
                </a:cxn>
                <a:cxn ang="0">
                  <a:pos x="191" y="612"/>
                </a:cxn>
                <a:cxn ang="0">
                  <a:pos x="263" y="559"/>
                </a:cxn>
                <a:cxn ang="0">
                  <a:pos x="319" y="450"/>
                </a:cxn>
                <a:cxn ang="0">
                  <a:pos x="342" y="292"/>
                </a:cxn>
              </a:cxnLst>
              <a:rect l="0" t="0" r="r" b="b"/>
              <a:pathLst>
                <a:path w="661" h="989">
                  <a:moveTo>
                    <a:pt x="342" y="292"/>
                  </a:moveTo>
                  <a:lnTo>
                    <a:pt x="356" y="180"/>
                  </a:lnTo>
                  <a:lnTo>
                    <a:pt x="372" y="43"/>
                  </a:lnTo>
                  <a:lnTo>
                    <a:pt x="435" y="0"/>
                  </a:lnTo>
                  <a:lnTo>
                    <a:pt x="500" y="0"/>
                  </a:lnTo>
                  <a:lnTo>
                    <a:pt x="576" y="59"/>
                  </a:lnTo>
                  <a:lnTo>
                    <a:pt x="631" y="197"/>
                  </a:lnTo>
                  <a:lnTo>
                    <a:pt x="661" y="384"/>
                  </a:lnTo>
                  <a:lnTo>
                    <a:pt x="631" y="594"/>
                  </a:lnTo>
                  <a:lnTo>
                    <a:pt x="576" y="720"/>
                  </a:lnTo>
                  <a:lnTo>
                    <a:pt x="470" y="864"/>
                  </a:lnTo>
                  <a:lnTo>
                    <a:pt x="356" y="953"/>
                  </a:lnTo>
                  <a:lnTo>
                    <a:pt x="217" y="989"/>
                  </a:lnTo>
                  <a:lnTo>
                    <a:pt x="103" y="959"/>
                  </a:lnTo>
                  <a:lnTo>
                    <a:pt x="30" y="904"/>
                  </a:lnTo>
                  <a:lnTo>
                    <a:pt x="0" y="815"/>
                  </a:lnTo>
                  <a:lnTo>
                    <a:pt x="16" y="736"/>
                  </a:lnTo>
                  <a:lnTo>
                    <a:pt x="52" y="664"/>
                  </a:lnTo>
                  <a:lnTo>
                    <a:pt x="109" y="631"/>
                  </a:lnTo>
                  <a:lnTo>
                    <a:pt x="191" y="612"/>
                  </a:lnTo>
                  <a:lnTo>
                    <a:pt x="263" y="559"/>
                  </a:lnTo>
                  <a:lnTo>
                    <a:pt x="319" y="450"/>
                  </a:lnTo>
                  <a:lnTo>
                    <a:pt x="342" y="292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50797" name="Freeform 109"/>
            <p:cNvSpPr>
              <a:spLocks/>
            </p:cNvSpPr>
            <p:nvPr/>
          </p:nvSpPr>
          <p:spPr bwMode="auto">
            <a:xfrm>
              <a:off x="4403" y="446"/>
              <a:ext cx="70" cy="111"/>
            </a:xfrm>
            <a:custGeom>
              <a:avLst/>
              <a:gdLst/>
              <a:ahLst/>
              <a:cxnLst>
                <a:cxn ang="0">
                  <a:pos x="276" y="44"/>
                </a:cxn>
                <a:cxn ang="0">
                  <a:pos x="312" y="0"/>
                </a:cxn>
                <a:cxn ang="0">
                  <a:pos x="385" y="0"/>
                </a:cxn>
                <a:cxn ang="0">
                  <a:pos x="421" y="60"/>
                </a:cxn>
                <a:cxn ang="0">
                  <a:pos x="487" y="204"/>
                </a:cxn>
                <a:cxn ang="0">
                  <a:pos x="579" y="362"/>
                </a:cxn>
                <a:cxn ang="0">
                  <a:pos x="723" y="487"/>
                </a:cxn>
                <a:cxn ang="0">
                  <a:pos x="835" y="580"/>
                </a:cxn>
                <a:cxn ang="0">
                  <a:pos x="849" y="623"/>
                </a:cxn>
                <a:cxn ang="0">
                  <a:pos x="849" y="668"/>
                </a:cxn>
                <a:cxn ang="0">
                  <a:pos x="691" y="803"/>
                </a:cxn>
                <a:cxn ang="0">
                  <a:pos x="513" y="941"/>
                </a:cxn>
                <a:cxn ang="0">
                  <a:pos x="378" y="1000"/>
                </a:cxn>
                <a:cxn ang="0">
                  <a:pos x="233" y="1013"/>
                </a:cxn>
                <a:cxn ang="0">
                  <a:pos x="161" y="1020"/>
                </a:cxn>
                <a:cxn ang="0">
                  <a:pos x="125" y="1092"/>
                </a:cxn>
                <a:cxn ang="0">
                  <a:pos x="95" y="1174"/>
                </a:cxn>
                <a:cxn ang="0">
                  <a:pos x="115" y="1266"/>
                </a:cxn>
                <a:cxn ang="0">
                  <a:pos x="161" y="1283"/>
                </a:cxn>
                <a:cxn ang="0">
                  <a:pos x="161" y="1318"/>
                </a:cxn>
                <a:cxn ang="0">
                  <a:pos x="53" y="1361"/>
                </a:cxn>
                <a:cxn ang="0">
                  <a:pos x="17" y="1309"/>
                </a:cxn>
                <a:cxn ang="0">
                  <a:pos x="0" y="1217"/>
                </a:cxn>
                <a:cxn ang="0">
                  <a:pos x="36" y="1108"/>
                </a:cxn>
                <a:cxn ang="0">
                  <a:pos x="89" y="1013"/>
                </a:cxn>
                <a:cxn ang="0">
                  <a:pos x="161" y="928"/>
                </a:cxn>
                <a:cxn ang="0">
                  <a:pos x="233" y="904"/>
                </a:cxn>
                <a:cxn ang="0">
                  <a:pos x="306" y="941"/>
                </a:cxn>
                <a:cxn ang="0">
                  <a:pos x="434" y="885"/>
                </a:cxn>
                <a:cxn ang="0">
                  <a:pos x="543" y="796"/>
                </a:cxn>
                <a:cxn ang="0">
                  <a:pos x="668" y="688"/>
                </a:cxn>
                <a:cxn ang="0">
                  <a:pos x="710" y="639"/>
                </a:cxn>
                <a:cxn ang="0">
                  <a:pos x="704" y="596"/>
                </a:cxn>
                <a:cxn ang="0">
                  <a:pos x="559" y="514"/>
                </a:cxn>
                <a:cxn ang="0">
                  <a:pos x="434" y="405"/>
                </a:cxn>
                <a:cxn ang="0">
                  <a:pos x="290" y="261"/>
                </a:cxn>
                <a:cxn ang="0">
                  <a:pos x="240" y="133"/>
                </a:cxn>
                <a:cxn ang="0">
                  <a:pos x="276" y="44"/>
                </a:cxn>
              </a:cxnLst>
              <a:rect l="0" t="0" r="r" b="b"/>
              <a:pathLst>
                <a:path w="849" h="1361">
                  <a:moveTo>
                    <a:pt x="276" y="44"/>
                  </a:moveTo>
                  <a:lnTo>
                    <a:pt x="312" y="0"/>
                  </a:lnTo>
                  <a:lnTo>
                    <a:pt x="385" y="0"/>
                  </a:lnTo>
                  <a:lnTo>
                    <a:pt x="421" y="60"/>
                  </a:lnTo>
                  <a:lnTo>
                    <a:pt x="487" y="204"/>
                  </a:lnTo>
                  <a:lnTo>
                    <a:pt x="579" y="362"/>
                  </a:lnTo>
                  <a:lnTo>
                    <a:pt x="723" y="487"/>
                  </a:lnTo>
                  <a:lnTo>
                    <a:pt x="835" y="580"/>
                  </a:lnTo>
                  <a:lnTo>
                    <a:pt x="849" y="623"/>
                  </a:lnTo>
                  <a:lnTo>
                    <a:pt x="849" y="668"/>
                  </a:lnTo>
                  <a:lnTo>
                    <a:pt x="691" y="803"/>
                  </a:lnTo>
                  <a:lnTo>
                    <a:pt x="513" y="941"/>
                  </a:lnTo>
                  <a:lnTo>
                    <a:pt x="378" y="1000"/>
                  </a:lnTo>
                  <a:lnTo>
                    <a:pt x="233" y="1013"/>
                  </a:lnTo>
                  <a:lnTo>
                    <a:pt x="161" y="1020"/>
                  </a:lnTo>
                  <a:lnTo>
                    <a:pt x="125" y="1092"/>
                  </a:lnTo>
                  <a:lnTo>
                    <a:pt x="95" y="1174"/>
                  </a:lnTo>
                  <a:lnTo>
                    <a:pt x="115" y="1266"/>
                  </a:lnTo>
                  <a:lnTo>
                    <a:pt x="161" y="1283"/>
                  </a:lnTo>
                  <a:lnTo>
                    <a:pt x="161" y="1318"/>
                  </a:lnTo>
                  <a:lnTo>
                    <a:pt x="53" y="1361"/>
                  </a:lnTo>
                  <a:lnTo>
                    <a:pt x="17" y="1309"/>
                  </a:lnTo>
                  <a:lnTo>
                    <a:pt x="0" y="1217"/>
                  </a:lnTo>
                  <a:lnTo>
                    <a:pt x="36" y="1108"/>
                  </a:lnTo>
                  <a:lnTo>
                    <a:pt x="89" y="1013"/>
                  </a:lnTo>
                  <a:lnTo>
                    <a:pt x="161" y="928"/>
                  </a:lnTo>
                  <a:lnTo>
                    <a:pt x="233" y="904"/>
                  </a:lnTo>
                  <a:lnTo>
                    <a:pt x="306" y="941"/>
                  </a:lnTo>
                  <a:lnTo>
                    <a:pt x="434" y="885"/>
                  </a:lnTo>
                  <a:lnTo>
                    <a:pt x="543" y="796"/>
                  </a:lnTo>
                  <a:lnTo>
                    <a:pt x="668" y="688"/>
                  </a:lnTo>
                  <a:lnTo>
                    <a:pt x="710" y="639"/>
                  </a:lnTo>
                  <a:lnTo>
                    <a:pt x="704" y="596"/>
                  </a:lnTo>
                  <a:lnTo>
                    <a:pt x="559" y="514"/>
                  </a:lnTo>
                  <a:lnTo>
                    <a:pt x="434" y="405"/>
                  </a:lnTo>
                  <a:lnTo>
                    <a:pt x="290" y="261"/>
                  </a:lnTo>
                  <a:lnTo>
                    <a:pt x="240" y="133"/>
                  </a:lnTo>
                  <a:lnTo>
                    <a:pt x="276" y="44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50798" name="Freeform 110"/>
            <p:cNvSpPr>
              <a:spLocks/>
            </p:cNvSpPr>
            <p:nvPr/>
          </p:nvSpPr>
          <p:spPr bwMode="auto">
            <a:xfrm>
              <a:off x="4452" y="390"/>
              <a:ext cx="91" cy="56"/>
            </a:xfrm>
            <a:custGeom>
              <a:avLst/>
              <a:gdLst/>
              <a:ahLst/>
              <a:cxnLst>
                <a:cxn ang="0">
                  <a:pos x="14" y="121"/>
                </a:cxn>
                <a:cxn ang="0">
                  <a:pos x="0" y="30"/>
                </a:cxn>
                <a:cxn ang="0">
                  <a:pos x="54" y="0"/>
                </a:cxn>
                <a:cxn ang="0">
                  <a:pos x="146" y="17"/>
                </a:cxn>
                <a:cxn ang="0">
                  <a:pos x="271" y="138"/>
                </a:cxn>
                <a:cxn ang="0">
                  <a:pos x="392" y="282"/>
                </a:cxn>
                <a:cxn ang="0">
                  <a:pos x="524" y="407"/>
                </a:cxn>
                <a:cxn ang="0">
                  <a:pos x="685" y="470"/>
                </a:cxn>
                <a:cxn ang="0">
                  <a:pos x="843" y="486"/>
                </a:cxn>
                <a:cxn ang="0">
                  <a:pos x="912" y="470"/>
                </a:cxn>
                <a:cxn ang="0">
                  <a:pos x="1010" y="415"/>
                </a:cxn>
                <a:cxn ang="0">
                  <a:pos x="1099" y="428"/>
                </a:cxn>
                <a:cxn ang="0">
                  <a:pos x="1064" y="470"/>
                </a:cxn>
                <a:cxn ang="0">
                  <a:pos x="991" y="500"/>
                </a:cxn>
                <a:cxn ang="0">
                  <a:pos x="939" y="536"/>
                </a:cxn>
                <a:cxn ang="0">
                  <a:pos x="912" y="589"/>
                </a:cxn>
                <a:cxn ang="0">
                  <a:pos x="912" y="668"/>
                </a:cxn>
                <a:cxn ang="0">
                  <a:pos x="866" y="696"/>
                </a:cxn>
                <a:cxn ang="0">
                  <a:pos x="843" y="631"/>
                </a:cxn>
                <a:cxn ang="0">
                  <a:pos x="794" y="572"/>
                </a:cxn>
                <a:cxn ang="0">
                  <a:pos x="715" y="552"/>
                </a:cxn>
                <a:cxn ang="0">
                  <a:pos x="590" y="506"/>
                </a:cxn>
                <a:cxn ang="0">
                  <a:pos x="445" y="444"/>
                </a:cxn>
                <a:cxn ang="0">
                  <a:pos x="320" y="355"/>
                </a:cxn>
                <a:cxn ang="0">
                  <a:pos x="192" y="254"/>
                </a:cxn>
                <a:cxn ang="0">
                  <a:pos x="67" y="191"/>
                </a:cxn>
                <a:cxn ang="0">
                  <a:pos x="14" y="121"/>
                </a:cxn>
              </a:cxnLst>
              <a:rect l="0" t="0" r="r" b="b"/>
              <a:pathLst>
                <a:path w="1099" h="696">
                  <a:moveTo>
                    <a:pt x="14" y="121"/>
                  </a:moveTo>
                  <a:lnTo>
                    <a:pt x="0" y="30"/>
                  </a:lnTo>
                  <a:lnTo>
                    <a:pt x="54" y="0"/>
                  </a:lnTo>
                  <a:lnTo>
                    <a:pt x="146" y="17"/>
                  </a:lnTo>
                  <a:lnTo>
                    <a:pt x="271" y="138"/>
                  </a:lnTo>
                  <a:lnTo>
                    <a:pt x="392" y="282"/>
                  </a:lnTo>
                  <a:lnTo>
                    <a:pt x="524" y="407"/>
                  </a:lnTo>
                  <a:lnTo>
                    <a:pt x="685" y="470"/>
                  </a:lnTo>
                  <a:lnTo>
                    <a:pt x="843" y="486"/>
                  </a:lnTo>
                  <a:lnTo>
                    <a:pt x="912" y="470"/>
                  </a:lnTo>
                  <a:lnTo>
                    <a:pt x="1010" y="415"/>
                  </a:lnTo>
                  <a:lnTo>
                    <a:pt x="1099" y="428"/>
                  </a:lnTo>
                  <a:lnTo>
                    <a:pt x="1064" y="470"/>
                  </a:lnTo>
                  <a:lnTo>
                    <a:pt x="991" y="500"/>
                  </a:lnTo>
                  <a:lnTo>
                    <a:pt x="939" y="536"/>
                  </a:lnTo>
                  <a:lnTo>
                    <a:pt x="912" y="589"/>
                  </a:lnTo>
                  <a:lnTo>
                    <a:pt x="912" y="668"/>
                  </a:lnTo>
                  <a:lnTo>
                    <a:pt x="866" y="696"/>
                  </a:lnTo>
                  <a:lnTo>
                    <a:pt x="843" y="631"/>
                  </a:lnTo>
                  <a:lnTo>
                    <a:pt x="794" y="572"/>
                  </a:lnTo>
                  <a:lnTo>
                    <a:pt x="715" y="552"/>
                  </a:lnTo>
                  <a:lnTo>
                    <a:pt x="590" y="506"/>
                  </a:lnTo>
                  <a:lnTo>
                    <a:pt x="445" y="444"/>
                  </a:lnTo>
                  <a:lnTo>
                    <a:pt x="320" y="355"/>
                  </a:lnTo>
                  <a:lnTo>
                    <a:pt x="192" y="254"/>
                  </a:lnTo>
                  <a:lnTo>
                    <a:pt x="67" y="191"/>
                  </a:lnTo>
                  <a:lnTo>
                    <a:pt x="14" y="12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50799" name="Freeform 111"/>
            <p:cNvSpPr>
              <a:spLocks/>
            </p:cNvSpPr>
            <p:nvPr/>
          </p:nvSpPr>
          <p:spPr bwMode="auto">
            <a:xfrm>
              <a:off x="4452" y="395"/>
              <a:ext cx="81" cy="60"/>
            </a:xfrm>
            <a:custGeom>
              <a:avLst/>
              <a:gdLst/>
              <a:ahLst/>
              <a:cxnLst>
                <a:cxn ang="0">
                  <a:pos x="0" y="138"/>
                </a:cxn>
                <a:cxn ang="0">
                  <a:pos x="16" y="13"/>
                </a:cxn>
                <a:cxn ang="0">
                  <a:pos x="95" y="0"/>
                </a:cxn>
                <a:cxn ang="0">
                  <a:pos x="145" y="53"/>
                </a:cxn>
                <a:cxn ang="0">
                  <a:pos x="161" y="174"/>
                </a:cxn>
                <a:cxn ang="0">
                  <a:pos x="240" y="362"/>
                </a:cxn>
                <a:cxn ang="0">
                  <a:pos x="378" y="506"/>
                </a:cxn>
                <a:cxn ang="0">
                  <a:pos x="493" y="588"/>
                </a:cxn>
                <a:cxn ang="0">
                  <a:pos x="763" y="596"/>
                </a:cxn>
                <a:cxn ang="0">
                  <a:pos x="885" y="542"/>
                </a:cxn>
                <a:cxn ang="0">
                  <a:pos x="937" y="481"/>
                </a:cxn>
                <a:cxn ang="0">
                  <a:pos x="980" y="487"/>
                </a:cxn>
                <a:cxn ang="0">
                  <a:pos x="974" y="559"/>
                </a:cxn>
                <a:cxn ang="0">
                  <a:pos x="937" y="697"/>
                </a:cxn>
                <a:cxn ang="0">
                  <a:pos x="974" y="733"/>
                </a:cxn>
                <a:cxn ang="0">
                  <a:pos x="871" y="717"/>
                </a:cxn>
                <a:cxn ang="0">
                  <a:pos x="849" y="681"/>
                </a:cxn>
                <a:cxn ang="0">
                  <a:pos x="684" y="667"/>
                </a:cxn>
                <a:cxn ang="0">
                  <a:pos x="493" y="661"/>
                </a:cxn>
                <a:cxn ang="0">
                  <a:pos x="378" y="609"/>
                </a:cxn>
                <a:cxn ang="0">
                  <a:pos x="305" y="553"/>
                </a:cxn>
                <a:cxn ang="0">
                  <a:pos x="223" y="451"/>
                </a:cxn>
                <a:cxn ang="0">
                  <a:pos x="95" y="326"/>
                </a:cxn>
                <a:cxn ang="0">
                  <a:pos x="16" y="217"/>
                </a:cxn>
                <a:cxn ang="0">
                  <a:pos x="0" y="138"/>
                </a:cxn>
              </a:cxnLst>
              <a:rect l="0" t="0" r="r" b="b"/>
              <a:pathLst>
                <a:path w="980" h="733">
                  <a:moveTo>
                    <a:pt x="0" y="138"/>
                  </a:moveTo>
                  <a:lnTo>
                    <a:pt x="16" y="13"/>
                  </a:lnTo>
                  <a:lnTo>
                    <a:pt x="95" y="0"/>
                  </a:lnTo>
                  <a:lnTo>
                    <a:pt x="145" y="53"/>
                  </a:lnTo>
                  <a:lnTo>
                    <a:pt x="161" y="174"/>
                  </a:lnTo>
                  <a:lnTo>
                    <a:pt x="240" y="362"/>
                  </a:lnTo>
                  <a:lnTo>
                    <a:pt x="378" y="506"/>
                  </a:lnTo>
                  <a:lnTo>
                    <a:pt x="493" y="588"/>
                  </a:lnTo>
                  <a:lnTo>
                    <a:pt x="763" y="596"/>
                  </a:lnTo>
                  <a:lnTo>
                    <a:pt x="885" y="542"/>
                  </a:lnTo>
                  <a:lnTo>
                    <a:pt x="937" y="481"/>
                  </a:lnTo>
                  <a:lnTo>
                    <a:pt x="980" y="487"/>
                  </a:lnTo>
                  <a:lnTo>
                    <a:pt x="974" y="559"/>
                  </a:lnTo>
                  <a:lnTo>
                    <a:pt x="937" y="697"/>
                  </a:lnTo>
                  <a:lnTo>
                    <a:pt x="974" y="733"/>
                  </a:lnTo>
                  <a:lnTo>
                    <a:pt x="871" y="717"/>
                  </a:lnTo>
                  <a:lnTo>
                    <a:pt x="849" y="681"/>
                  </a:lnTo>
                  <a:lnTo>
                    <a:pt x="684" y="667"/>
                  </a:lnTo>
                  <a:lnTo>
                    <a:pt x="493" y="661"/>
                  </a:lnTo>
                  <a:lnTo>
                    <a:pt x="378" y="609"/>
                  </a:lnTo>
                  <a:lnTo>
                    <a:pt x="305" y="553"/>
                  </a:lnTo>
                  <a:lnTo>
                    <a:pt x="223" y="451"/>
                  </a:lnTo>
                  <a:lnTo>
                    <a:pt x="95" y="326"/>
                  </a:lnTo>
                  <a:lnTo>
                    <a:pt x="16" y="217"/>
                  </a:lnTo>
                  <a:lnTo>
                    <a:pt x="0" y="138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650800" name="Rectangle 112"/>
          <p:cNvSpPr>
            <a:spLocks noChangeArrowheads="1"/>
          </p:cNvSpPr>
          <p:nvPr/>
        </p:nvSpPr>
        <p:spPr bwMode="auto">
          <a:xfrm>
            <a:off x="4522788" y="5541963"/>
            <a:ext cx="1420812" cy="62388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91429" tIns="45714" rIns="91429" bIns="45714" anchor="ctr"/>
          <a:lstStyle/>
          <a:p>
            <a:pPr algn="ctr"/>
            <a:r>
              <a:rPr lang="en-US" sz="1400" b="1">
                <a:latin typeface="Tahoma" pitchFamily="34" charset="0"/>
              </a:rPr>
              <a:t>Continuous</a:t>
            </a:r>
          </a:p>
          <a:p>
            <a:pPr algn="ctr"/>
            <a:r>
              <a:rPr lang="en-US" sz="1400" b="1">
                <a:latin typeface="Tahoma" pitchFamily="34" charset="0"/>
              </a:rPr>
              <a:t>Premix</a:t>
            </a:r>
          </a:p>
        </p:txBody>
      </p:sp>
      <p:sp>
        <p:nvSpPr>
          <p:cNvPr id="1650801" name="Rectangle 113"/>
          <p:cNvSpPr>
            <a:spLocks noChangeArrowheads="1"/>
          </p:cNvSpPr>
          <p:nvPr/>
        </p:nvSpPr>
        <p:spPr bwMode="auto">
          <a:xfrm>
            <a:off x="6172200" y="5541963"/>
            <a:ext cx="1420813" cy="62388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91429" tIns="45714" rIns="91429" bIns="45714" anchor="ctr"/>
          <a:lstStyle/>
          <a:p>
            <a:pPr algn="ctr"/>
            <a:r>
              <a:rPr lang="en-US" sz="1400" b="1">
                <a:latin typeface="Tahoma" pitchFamily="34" charset="0"/>
              </a:rPr>
              <a:t>Batch Production</a:t>
            </a:r>
          </a:p>
          <a:p>
            <a:pPr algn="ctr"/>
            <a:r>
              <a:rPr lang="en-US" sz="1400" b="1">
                <a:latin typeface="Tahoma" pitchFamily="34" charset="0"/>
              </a:rPr>
              <a:t>Process</a:t>
            </a:r>
          </a:p>
        </p:txBody>
      </p:sp>
      <p:sp>
        <p:nvSpPr>
          <p:cNvPr id="1650802" name="Rectangle 114"/>
          <p:cNvSpPr>
            <a:spLocks noChangeArrowheads="1"/>
          </p:cNvSpPr>
          <p:nvPr/>
        </p:nvSpPr>
        <p:spPr bwMode="auto">
          <a:xfrm>
            <a:off x="7646988" y="5541963"/>
            <a:ext cx="1420812" cy="62388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91429" tIns="45714" rIns="91429" bIns="45714" anchor="ctr"/>
          <a:lstStyle/>
          <a:p>
            <a:pPr algn="ctr"/>
            <a:r>
              <a:rPr lang="en-US" sz="1400" b="1">
                <a:latin typeface="Tahoma" pitchFamily="34" charset="0"/>
              </a:rPr>
              <a:t>Material</a:t>
            </a:r>
          </a:p>
          <a:p>
            <a:pPr algn="ctr"/>
            <a:r>
              <a:rPr lang="en-US" sz="1400" b="1">
                <a:latin typeface="Tahoma" pitchFamily="34" charset="0"/>
              </a:rPr>
              <a:t>Movement</a:t>
            </a:r>
          </a:p>
        </p:txBody>
      </p:sp>
      <p:sp>
        <p:nvSpPr>
          <p:cNvPr id="1650803" name="Line 115"/>
          <p:cNvSpPr>
            <a:spLocks noChangeShapeType="1"/>
          </p:cNvSpPr>
          <p:nvPr/>
        </p:nvSpPr>
        <p:spPr bwMode="auto">
          <a:xfrm>
            <a:off x="6858000" y="395605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triangle" w="sm" len="sm"/>
          </a:ln>
          <a:effectLst/>
        </p:spPr>
        <p:txBody>
          <a:bodyPr/>
          <a:lstStyle/>
          <a:p>
            <a:endParaRPr lang="fr-FR"/>
          </a:p>
        </p:txBody>
      </p:sp>
      <p:grpSp>
        <p:nvGrpSpPr>
          <p:cNvPr id="1650806" name="Group 118"/>
          <p:cNvGrpSpPr>
            <a:grpSpLocks/>
          </p:cNvGrpSpPr>
          <p:nvPr/>
        </p:nvGrpSpPr>
        <p:grpSpPr bwMode="auto">
          <a:xfrm>
            <a:off x="0" y="0"/>
            <a:ext cx="1385888" cy="1076325"/>
            <a:chOff x="0" y="0"/>
            <a:chExt cx="960" cy="768"/>
          </a:xfrm>
        </p:grpSpPr>
        <p:sp>
          <p:nvSpPr>
            <p:cNvPr id="1650807" name="Rectangle 119"/>
            <p:cNvSpPr>
              <a:spLocks noChangeArrowheads="1"/>
            </p:cNvSpPr>
            <p:nvPr/>
          </p:nvSpPr>
          <p:spPr bwMode="auto">
            <a:xfrm>
              <a:off x="0" y="0"/>
              <a:ext cx="960" cy="7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3187806" algn="ctr" rotWithShape="0">
                <a:schemeClr val="hlink"/>
              </a:outerShdw>
            </a:effectLst>
          </p:spPr>
          <p:txBody>
            <a:bodyPr wrap="none" lIns="101882" tIns="50941" rIns="101882" bIns="50941" anchor="ctr"/>
            <a:lstStyle/>
            <a:p>
              <a:endParaRPr lang="fr-FR"/>
            </a:p>
          </p:txBody>
        </p:sp>
        <p:sp>
          <p:nvSpPr>
            <p:cNvPr id="1650808" name="Oval 120"/>
            <p:cNvSpPr>
              <a:spLocks noChangeArrowheads="1"/>
            </p:cNvSpPr>
            <p:nvPr/>
          </p:nvSpPr>
          <p:spPr bwMode="auto">
            <a:xfrm>
              <a:off x="3" y="141"/>
              <a:ext cx="235" cy="186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Production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resource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management</a:t>
              </a:r>
            </a:p>
          </p:txBody>
        </p:sp>
        <p:cxnSp>
          <p:nvCxnSpPr>
            <p:cNvPr id="1650809" name="AutoShape 121"/>
            <p:cNvCxnSpPr>
              <a:cxnSpLocks noChangeShapeType="1"/>
              <a:stCxn id="1650808" idx="0"/>
              <a:endCxn id="1650818" idx="2"/>
            </p:cNvCxnSpPr>
            <p:nvPr/>
          </p:nvCxnSpPr>
          <p:spPr bwMode="auto">
            <a:xfrm rot="16200000">
              <a:off x="161" y="53"/>
              <a:ext cx="48" cy="127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50810" name="AutoShape 122"/>
            <p:cNvCxnSpPr>
              <a:cxnSpLocks noChangeShapeType="1"/>
              <a:stCxn id="1650808" idx="4"/>
              <a:endCxn id="1650816" idx="2"/>
            </p:cNvCxnSpPr>
            <p:nvPr/>
          </p:nvCxnSpPr>
          <p:spPr bwMode="auto">
            <a:xfrm rot="16200000" flipH="1">
              <a:off x="161" y="287"/>
              <a:ext cx="47" cy="128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1650811" name="Oval 123"/>
            <p:cNvSpPr>
              <a:spLocks noChangeArrowheads="1"/>
            </p:cNvSpPr>
            <p:nvPr/>
          </p:nvSpPr>
          <p:spPr bwMode="auto">
            <a:xfrm>
              <a:off x="724" y="287"/>
              <a:ext cx="224" cy="174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Analysis</a:t>
              </a:r>
            </a:p>
          </p:txBody>
        </p:sp>
        <p:cxnSp>
          <p:nvCxnSpPr>
            <p:cNvPr id="1650812" name="AutoShape 124"/>
            <p:cNvCxnSpPr>
              <a:cxnSpLocks noChangeShapeType="1"/>
              <a:stCxn id="1650811" idx="0"/>
              <a:endCxn id="1650817" idx="6"/>
            </p:cNvCxnSpPr>
            <p:nvPr/>
          </p:nvCxnSpPr>
          <p:spPr bwMode="auto">
            <a:xfrm rot="5400000" flipH="1">
              <a:off x="754" y="204"/>
              <a:ext cx="54" cy="111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50813" name="AutoShape 125"/>
            <p:cNvCxnSpPr>
              <a:cxnSpLocks noChangeShapeType="1"/>
              <a:stCxn id="1650814" idx="6"/>
              <a:endCxn id="1650811" idx="4"/>
            </p:cNvCxnSpPr>
            <p:nvPr/>
          </p:nvCxnSpPr>
          <p:spPr bwMode="auto">
            <a:xfrm flipV="1">
              <a:off x="725" y="461"/>
              <a:ext cx="111" cy="52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1650814" name="Oval 126"/>
            <p:cNvSpPr>
              <a:spLocks noChangeArrowheads="1"/>
            </p:cNvSpPr>
            <p:nvPr/>
          </p:nvSpPr>
          <p:spPr bwMode="auto">
            <a:xfrm>
              <a:off x="490" y="420"/>
              <a:ext cx="235" cy="186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Production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data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collection</a:t>
              </a:r>
            </a:p>
          </p:txBody>
        </p:sp>
        <p:sp>
          <p:nvSpPr>
            <p:cNvPr id="1650815" name="Oval 127"/>
            <p:cNvSpPr>
              <a:spLocks noChangeArrowheads="1"/>
            </p:cNvSpPr>
            <p:nvPr/>
          </p:nvSpPr>
          <p:spPr bwMode="auto">
            <a:xfrm>
              <a:off x="248" y="561"/>
              <a:ext cx="235" cy="186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Production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execution</a:t>
              </a:r>
            </a:p>
          </p:txBody>
        </p:sp>
        <p:sp>
          <p:nvSpPr>
            <p:cNvPr id="1650816" name="Oval 128"/>
            <p:cNvSpPr>
              <a:spLocks noChangeArrowheads="1"/>
            </p:cNvSpPr>
            <p:nvPr/>
          </p:nvSpPr>
          <p:spPr bwMode="auto">
            <a:xfrm>
              <a:off x="249" y="282"/>
              <a:ext cx="234" cy="184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solidFill>
                    <a:schemeClr val="bg1"/>
                  </a:solidFill>
                  <a:latin typeface="Tahoma" pitchFamily="34" charset="0"/>
                </a:rPr>
                <a:t>Production</a:t>
              </a:r>
            </a:p>
            <a:p>
              <a:pPr algn="ctr" defTabSz="820738"/>
              <a:r>
                <a:rPr lang="en-US" sz="400" b="1">
                  <a:solidFill>
                    <a:schemeClr val="bg1"/>
                  </a:solidFill>
                  <a:latin typeface="Tahoma" pitchFamily="34" charset="0"/>
                </a:rPr>
                <a:t>dispatching</a:t>
              </a:r>
            </a:p>
          </p:txBody>
        </p:sp>
        <p:sp>
          <p:nvSpPr>
            <p:cNvPr id="1650817" name="Oval 129"/>
            <p:cNvSpPr>
              <a:spLocks noChangeArrowheads="1"/>
            </p:cNvSpPr>
            <p:nvPr/>
          </p:nvSpPr>
          <p:spPr bwMode="auto">
            <a:xfrm>
              <a:off x="490" y="141"/>
              <a:ext cx="235" cy="184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Production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tracking</a:t>
              </a:r>
            </a:p>
          </p:txBody>
        </p:sp>
        <p:sp>
          <p:nvSpPr>
            <p:cNvPr id="1650818" name="Oval 130"/>
            <p:cNvSpPr>
              <a:spLocks noChangeArrowheads="1"/>
            </p:cNvSpPr>
            <p:nvPr/>
          </p:nvSpPr>
          <p:spPr bwMode="auto">
            <a:xfrm>
              <a:off x="248" y="0"/>
              <a:ext cx="235" cy="186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Detailed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production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scheduling</a:t>
              </a:r>
            </a:p>
          </p:txBody>
        </p:sp>
        <p:cxnSp>
          <p:nvCxnSpPr>
            <p:cNvPr id="1650819" name="AutoShape 131"/>
            <p:cNvCxnSpPr>
              <a:cxnSpLocks noChangeShapeType="1"/>
              <a:stCxn id="1650817" idx="0"/>
              <a:endCxn id="1650818" idx="6"/>
            </p:cNvCxnSpPr>
            <p:nvPr/>
          </p:nvCxnSpPr>
          <p:spPr bwMode="auto">
            <a:xfrm rot="5400000" flipH="1">
              <a:off x="522" y="54"/>
              <a:ext cx="48" cy="125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50820" name="AutoShape 132"/>
            <p:cNvCxnSpPr>
              <a:cxnSpLocks noChangeShapeType="1"/>
              <a:stCxn id="1650818" idx="4"/>
              <a:endCxn id="1650816" idx="0"/>
            </p:cNvCxnSpPr>
            <p:nvPr/>
          </p:nvCxnSpPr>
          <p:spPr bwMode="auto">
            <a:xfrm>
              <a:off x="366" y="186"/>
              <a:ext cx="0" cy="96"/>
            </a:xfrm>
            <a:prstGeom prst="straightConnector1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50821" name="AutoShape 133"/>
            <p:cNvCxnSpPr>
              <a:cxnSpLocks noChangeShapeType="1"/>
              <a:stCxn id="1650816" idx="4"/>
              <a:endCxn id="1650815" idx="0"/>
            </p:cNvCxnSpPr>
            <p:nvPr/>
          </p:nvCxnSpPr>
          <p:spPr bwMode="auto">
            <a:xfrm>
              <a:off x="366" y="466"/>
              <a:ext cx="0" cy="95"/>
            </a:xfrm>
            <a:prstGeom prst="straightConnector1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50822" name="AutoShape 134"/>
            <p:cNvCxnSpPr>
              <a:cxnSpLocks noChangeShapeType="1"/>
              <a:stCxn id="1650814" idx="0"/>
              <a:endCxn id="1650817" idx="4"/>
            </p:cNvCxnSpPr>
            <p:nvPr/>
          </p:nvCxnSpPr>
          <p:spPr bwMode="auto">
            <a:xfrm flipV="1">
              <a:off x="608" y="325"/>
              <a:ext cx="0" cy="95"/>
            </a:xfrm>
            <a:prstGeom prst="straightConnector1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50823" name="AutoShape 135"/>
            <p:cNvCxnSpPr>
              <a:cxnSpLocks noChangeShapeType="1"/>
              <a:stCxn id="1650815" idx="6"/>
              <a:endCxn id="1650814" idx="4"/>
            </p:cNvCxnSpPr>
            <p:nvPr/>
          </p:nvCxnSpPr>
          <p:spPr bwMode="auto">
            <a:xfrm flipV="1">
              <a:off x="483" y="606"/>
              <a:ext cx="125" cy="48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50824" name="AutoShape 136"/>
            <p:cNvCxnSpPr>
              <a:cxnSpLocks noChangeShapeType="1"/>
              <a:stCxn id="1650816" idx="6"/>
              <a:endCxn id="1650817" idx="4"/>
            </p:cNvCxnSpPr>
            <p:nvPr/>
          </p:nvCxnSpPr>
          <p:spPr bwMode="auto">
            <a:xfrm flipV="1">
              <a:off x="483" y="325"/>
              <a:ext cx="125" cy="49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50825" name="AutoShape 137"/>
            <p:cNvCxnSpPr>
              <a:cxnSpLocks noChangeShapeType="1"/>
              <a:stCxn id="1650816" idx="6"/>
              <a:endCxn id="1650814" idx="0"/>
            </p:cNvCxnSpPr>
            <p:nvPr/>
          </p:nvCxnSpPr>
          <p:spPr bwMode="auto">
            <a:xfrm>
              <a:off x="483" y="374"/>
              <a:ext cx="125" cy="46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1650826" name="Oval 138"/>
            <p:cNvSpPr>
              <a:spLocks noChangeArrowheads="1"/>
            </p:cNvSpPr>
            <p:nvPr/>
          </p:nvSpPr>
          <p:spPr bwMode="auto">
            <a:xfrm>
              <a:off x="3" y="420"/>
              <a:ext cx="235" cy="186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Product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definition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management</a:t>
              </a:r>
            </a:p>
          </p:txBody>
        </p:sp>
        <p:cxnSp>
          <p:nvCxnSpPr>
            <p:cNvPr id="1650827" name="AutoShape 139"/>
            <p:cNvCxnSpPr>
              <a:cxnSpLocks noChangeShapeType="1"/>
              <a:stCxn id="1650826" idx="0"/>
              <a:endCxn id="1650816" idx="2"/>
            </p:cNvCxnSpPr>
            <p:nvPr/>
          </p:nvCxnSpPr>
          <p:spPr bwMode="auto">
            <a:xfrm rot="16200000">
              <a:off x="162" y="333"/>
              <a:ext cx="46" cy="128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50828" name="AutoShape 140"/>
            <p:cNvCxnSpPr>
              <a:cxnSpLocks noChangeShapeType="1"/>
              <a:stCxn id="1650826" idx="4"/>
              <a:endCxn id="1650815" idx="2"/>
            </p:cNvCxnSpPr>
            <p:nvPr/>
          </p:nvCxnSpPr>
          <p:spPr bwMode="auto">
            <a:xfrm rot="16200000" flipH="1">
              <a:off x="161" y="566"/>
              <a:ext cx="48" cy="127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2738" name="Rectangle 2"/>
          <p:cNvSpPr>
            <a:spLocks noGrp="1" noChangeArrowheads="1"/>
          </p:cNvSpPr>
          <p:nvPr>
            <p:ph type="title"/>
          </p:nvPr>
        </p:nvSpPr>
        <p:spPr>
          <a:xfrm>
            <a:off x="1397000" y="76200"/>
            <a:ext cx="6596063" cy="760413"/>
          </a:xfrm>
        </p:spPr>
        <p:txBody>
          <a:bodyPr/>
          <a:lstStyle/>
          <a:p>
            <a:r>
              <a:rPr lang="en-US"/>
              <a:t>3. Production Execution</a:t>
            </a:r>
            <a:br>
              <a:rPr lang="en-US"/>
            </a:br>
            <a:r>
              <a:rPr lang="en-US"/>
              <a:t>(During)</a:t>
            </a:r>
          </a:p>
        </p:txBody>
      </p:sp>
      <p:sp>
        <p:nvSpPr>
          <p:cNvPr id="16527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cs typeface="Times New Roman" pitchFamily="18" charset="0"/>
              </a:rPr>
              <a:t>May be manual or automated</a:t>
            </a:r>
          </a:p>
          <a:p>
            <a:r>
              <a:rPr lang="en-US">
                <a:cs typeface="Times New Roman" pitchFamily="18" charset="0"/>
              </a:rPr>
              <a:t>Includes </a:t>
            </a:r>
          </a:p>
          <a:p>
            <a:pPr lvl="1"/>
            <a:r>
              <a:rPr lang="en-US">
                <a:solidFill>
                  <a:schemeClr val="tx1"/>
                </a:solidFill>
                <a:cs typeface="Times New Roman" pitchFamily="18" charset="0"/>
              </a:rPr>
              <a:t>operators</a:t>
            </a:r>
            <a:r>
              <a:rPr lang="en-US">
                <a:solidFill>
                  <a:srgbClr val="FF3300"/>
                </a:solidFill>
                <a:cs typeface="Times New Roman" pitchFamily="18" charset="0"/>
              </a:rPr>
              <a:t> </a:t>
            </a:r>
            <a:r>
              <a:rPr lang="en-US">
                <a:cs typeface="Times New Roman" pitchFamily="18" charset="0"/>
              </a:rPr>
              <a:t>actions based on instructions dispatched to operators</a:t>
            </a:r>
          </a:p>
          <a:p>
            <a:pPr lvl="1"/>
            <a:r>
              <a:rPr lang="en-US">
                <a:cs typeface="Times New Roman" pitchFamily="18" charset="0"/>
              </a:rPr>
              <a:t>automated actions through control systems</a:t>
            </a:r>
          </a:p>
        </p:txBody>
      </p:sp>
      <p:sp>
        <p:nvSpPr>
          <p:cNvPr id="28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29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82B3256-B56D-45DC-A230-BC691E9CA3F7}" type="slidenum">
              <a:rPr lang="en-GB"/>
              <a:pPr/>
              <a:t>22</a:t>
            </a:fld>
            <a:endParaRPr lang="en-GB"/>
          </a:p>
        </p:txBody>
      </p:sp>
      <p:grpSp>
        <p:nvGrpSpPr>
          <p:cNvPr id="1652740" name="Group 4"/>
          <p:cNvGrpSpPr>
            <a:grpSpLocks/>
          </p:cNvGrpSpPr>
          <p:nvPr/>
        </p:nvGrpSpPr>
        <p:grpSpPr bwMode="auto">
          <a:xfrm>
            <a:off x="0" y="0"/>
            <a:ext cx="1385888" cy="1076325"/>
            <a:chOff x="0" y="0"/>
            <a:chExt cx="960" cy="768"/>
          </a:xfrm>
        </p:grpSpPr>
        <p:sp>
          <p:nvSpPr>
            <p:cNvPr id="165274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960" cy="7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3187806" algn="ctr" rotWithShape="0">
                <a:schemeClr val="hlink"/>
              </a:outerShdw>
            </a:effectLst>
          </p:spPr>
          <p:txBody>
            <a:bodyPr wrap="none" lIns="101882" tIns="50941" rIns="101882" bIns="50941" anchor="ctr"/>
            <a:lstStyle/>
            <a:p>
              <a:endParaRPr lang="fr-FR"/>
            </a:p>
          </p:txBody>
        </p:sp>
        <p:sp>
          <p:nvSpPr>
            <p:cNvPr id="1652742" name="Oval 6"/>
            <p:cNvSpPr>
              <a:spLocks noChangeArrowheads="1"/>
            </p:cNvSpPr>
            <p:nvPr/>
          </p:nvSpPr>
          <p:spPr bwMode="auto">
            <a:xfrm>
              <a:off x="3" y="141"/>
              <a:ext cx="235" cy="186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Production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resource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management</a:t>
              </a:r>
            </a:p>
          </p:txBody>
        </p:sp>
        <p:cxnSp>
          <p:nvCxnSpPr>
            <p:cNvPr id="1652743" name="AutoShape 7"/>
            <p:cNvCxnSpPr>
              <a:cxnSpLocks noChangeShapeType="1"/>
              <a:stCxn id="1652742" idx="0"/>
              <a:endCxn id="1652752" idx="2"/>
            </p:cNvCxnSpPr>
            <p:nvPr/>
          </p:nvCxnSpPr>
          <p:spPr bwMode="auto">
            <a:xfrm rot="16200000">
              <a:off x="161" y="53"/>
              <a:ext cx="48" cy="127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52744" name="AutoShape 8"/>
            <p:cNvCxnSpPr>
              <a:cxnSpLocks noChangeShapeType="1"/>
              <a:stCxn id="1652742" idx="4"/>
              <a:endCxn id="1652750" idx="2"/>
            </p:cNvCxnSpPr>
            <p:nvPr/>
          </p:nvCxnSpPr>
          <p:spPr bwMode="auto">
            <a:xfrm rot="16200000" flipH="1">
              <a:off x="161" y="287"/>
              <a:ext cx="47" cy="128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1652745" name="Oval 9"/>
            <p:cNvSpPr>
              <a:spLocks noChangeArrowheads="1"/>
            </p:cNvSpPr>
            <p:nvPr/>
          </p:nvSpPr>
          <p:spPr bwMode="auto">
            <a:xfrm>
              <a:off x="724" y="287"/>
              <a:ext cx="224" cy="174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Analysis</a:t>
              </a:r>
            </a:p>
          </p:txBody>
        </p:sp>
        <p:cxnSp>
          <p:nvCxnSpPr>
            <p:cNvPr id="1652746" name="AutoShape 10"/>
            <p:cNvCxnSpPr>
              <a:cxnSpLocks noChangeShapeType="1"/>
              <a:stCxn id="1652745" idx="0"/>
              <a:endCxn id="1652751" idx="6"/>
            </p:cNvCxnSpPr>
            <p:nvPr/>
          </p:nvCxnSpPr>
          <p:spPr bwMode="auto">
            <a:xfrm rot="5400000" flipH="1">
              <a:off x="754" y="204"/>
              <a:ext cx="54" cy="111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52747" name="AutoShape 11"/>
            <p:cNvCxnSpPr>
              <a:cxnSpLocks noChangeShapeType="1"/>
              <a:stCxn id="1652748" idx="6"/>
              <a:endCxn id="1652745" idx="4"/>
            </p:cNvCxnSpPr>
            <p:nvPr/>
          </p:nvCxnSpPr>
          <p:spPr bwMode="auto">
            <a:xfrm flipV="1">
              <a:off x="725" y="461"/>
              <a:ext cx="111" cy="52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1652748" name="Oval 12"/>
            <p:cNvSpPr>
              <a:spLocks noChangeArrowheads="1"/>
            </p:cNvSpPr>
            <p:nvPr/>
          </p:nvSpPr>
          <p:spPr bwMode="auto">
            <a:xfrm>
              <a:off x="490" y="420"/>
              <a:ext cx="235" cy="186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Production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data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collection</a:t>
              </a:r>
            </a:p>
          </p:txBody>
        </p:sp>
        <p:sp>
          <p:nvSpPr>
            <p:cNvPr id="1652749" name="Oval 13"/>
            <p:cNvSpPr>
              <a:spLocks noChangeArrowheads="1"/>
            </p:cNvSpPr>
            <p:nvPr/>
          </p:nvSpPr>
          <p:spPr bwMode="auto">
            <a:xfrm>
              <a:off x="248" y="561"/>
              <a:ext cx="235" cy="186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solidFill>
                    <a:schemeClr val="bg1"/>
                  </a:solidFill>
                  <a:latin typeface="Tahoma" pitchFamily="34" charset="0"/>
                </a:rPr>
                <a:t>Production</a:t>
              </a:r>
            </a:p>
            <a:p>
              <a:pPr algn="ctr" defTabSz="820738"/>
              <a:r>
                <a:rPr lang="en-US" sz="400" b="1">
                  <a:solidFill>
                    <a:schemeClr val="bg1"/>
                  </a:solidFill>
                  <a:latin typeface="Tahoma" pitchFamily="34" charset="0"/>
                </a:rPr>
                <a:t>execution</a:t>
              </a:r>
            </a:p>
          </p:txBody>
        </p:sp>
        <p:sp>
          <p:nvSpPr>
            <p:cNvPr id="1652750" name="Oval 14"/>
            <p:cNvSpPr>
              <a:spLocks noChangeArrowheads="1"/>
            </p:cNvSpPr>
            <p:nvPr/>
          </p:nvSpPr>
          <p:spPr bwMode="auto">
            <a:xfrm>
              <a:off x="249" y="282"/>
              <a:ext cx="234" cy="184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Production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dispatching</a:t>
              </a:r>
            </a:p>
          </p:txBody>
        </p:sp>
        <p:sp>
          <p:nvSpPr>
            <p:cNvPr id="1652751" name="Oval 15"/>
            <p:cNvSpPr>
              <a:spLocks noChangeArrowheads="1"/>
            </p:cNvSpPr>
            <p:nvPr/>
          </p:nvSpPr>
          <p:spPr bwMode="auto">
            <a:xfrm>
              <a:off x="490" y="141"/>
              <a:ext cx="235" cy="184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Production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tracking</a:t>
              </a:r>
            </a:p>
          </p:txBody>
        </p:sp>
        <p:sp>
          <p:nvSpPr>
            <p:cNvPr id="1652752" name="Oval 16"/>
            <p:cNvSpPr>
              <a:spLocks noChangeArrowheads="1"/>
            </p:cNvSpPr>
            <p:nvPr/>
          </p:nvSpPr>
          <p:spPr bwMode="auto">
            <a:xfrm>
              <a:off x="248" y="0"/>
              <a:ext cx="235" cy="186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Detailed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production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scheduling</a:t>
              </a:r>
            </a:p>
          </p:txBody>
        </p:sp>
        <p:cxnSp>
          <p:nvCxnSpPr>
            <p:cNvPr id="1652753" name="AutoShape 17"/>
            <p:cNvCxnSpPr>
              <a:cxnSpLocks noChangeShapeType="1"/>
              <a:stCxn id="1652751" idx="0"/>
              <a:endCxn id="1652752" idx="6"/>
            </p:cNvCxnSpPr>
            <p:nvPr/>
          </p:nvCxnSpPr>
          <p:spPr bwMode="auto">
            <a:xfrm rot="5400000" flipH="1">
              <a:off x="522" y="54"/>
              <a:ext cx="48" cy="125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52754" name="AutoShape 18"/>
            <p:cNvCxnSpPr>
              <a:cxnSpLocks noChangeShapeType="1"/>
              <a:stCxn id="1652752" idx="4"/>
              <a:endCxn id="1652750" idx="0"/>
            </p:cNvCxnSpPr>
            <p:nvPr/>
          </p:nvCxnSpPr>
          <p:spPr bwMode="auto">
            <a:xfrm>
              <a:off x="366" y="186"/>
              <a:ext cx="0" cy="96"/>
            </a:xfrm>
            <a:prstGeom prst="straightConnector1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52755" name="AutoShape 19"/>
            <p:cNvCxnSpPr>
              <a:cxnSpLocks noChangeShapeType="1"/>
              <a:stCxn id="1652750" idx="4"/>
              <a:endCxn id="1652749" idx="0"/>
            </p:cNvCxnSpPr>
            <p:nvPr/>
          </p:nvCxnSpPr>
          <p:spPr bwMode="auto">
            <a:xfrm>
              <a:off x="366" y="466"/>
              <a:ext cx="0" cy="95"/>
            </a:xfrm>
            <a:prstGeom prst="straightConnector1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52756" name="AutoShape 20"/>
            <p:cNvCxnSpPr>
              <a:cxnSpLocks noChangeShapeType="1"/>
              <a:stCxn id="1652748" idx="0"/>
              <a:endCxn id="1652751" idx="4"/>
            </p:cNvCxnSpPr>
            <p:nvPr/>
          </p:nvCxnSpPr>
          <p:spPr bwMode="auto">
            <a:xfrm flipV="1">
              <a:off x="608" y="325"/>
              <a:ext cx="0" cy="95"/>
            </a:xfrm>
            <a:prstGeom prst="straightConnector1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52757" name="AutoShape 21"/>
            <p:cNvCxnSpPr>
              <a:cxnSpLocks noChangeShapeType="1"/>
              <a:stCxn id="1652749" idx="6"/>
              <a:endCxn id="1652748" idx="4"/>
            </p:cNvCxnSpPr>
            <p:nvPr/>
          </p:nvCxnSpPr>
          <p:spPr bwMode="auto">
            <a:xfrm flipV="1">
              <a:off x="483" y="606"/>
              <a:ext cx="125" cy="48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52758" name="AutoShape 22"/>
            <p:cNvCxnSpPr>
              <a:cxnSpLocks noChangeShapeType="1"/>
              <a:stCxn id="1652750" idx="6"/>
              <a:endCxn id="1652751" idx="4"/>
            </p:cNvCxnSpPr>
            <p:nvPr/>
          </p:nvCxnSpPr>
          <p:spPr bwMode="auto">
            <a:xfrm flipV="1">
              <a:off x="483" y="325"/>
              <a:ext cx="125" cy="49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52759" name="AutoShape 23"/>
            <p:cNvCxnSpPr>
              <a:cxnSpLocks noChangeShapeType="1"/>
              <a:stCxn id="1652750" idx="6"/>
              <a:endCxn id="1652748" idx="0"/>
            </p:cNvCxnSpPr>
            <p:nvPr/>
          </p:nvCxnSpPr>
          <p:spPr bwMode="auto">
            <a:xfrm>
              <a:off x="483" y="374"/>
              <a:ext cx="125" cy="46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1652760" name="Oval 24"/>
            <p:cNvSpPr>
              <a:spLocks noChangeArrowheads="1"/>
            </p:cNvSpPr>
            <p:nvPr/>
          </p:nvSpPr>
          <p:spPr bwMode="auto">
            <a:xfrm>
              <a:off x="3" y="420"/>
              <a:ext cx="235" cy="186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Product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definition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management</a:t>
              </a:r>
            </a:p>
          </p:txBody>
        </p:sp>
        <p:cxnSp>
          <p:nvCxnSpPr>
            <p:cNvPr id="1652761" name="AutoShape 25"/>
            <p:cNvCxnSpPr>
              <a:cxnSpLocks noChangeShapeType="1"/>
              <a:stCxn id="1652760" idx="0"/>
              <a:endCxn id="1652750" idx="2"/>
            </p:cNvCxnSpPr>
            <p:nvPr/>
          </p:nvCxnSpPr>
          <p:spPr bwMode="auto">
            <a:xfrm rot="16200000">
              <a:off x="162" y="333"/>
              <a:ext cx="46" cy="128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52762" name="AutoShape 26"/>
            <p:cNvCxnSpPr>
              <a:cxnSpLocks noChangeShapeType="1"/>
              <a:stCxn id="1652760" idx="4"/>
              <a:endCxn id="1652749" idx="2"/>
            </p:cNvCxnSpPr>
            <p:nvPr/>
          </p:nvCxnSpPr>
          <p:spPr bwMode="auto">
            <a:xfrm rot="16200000" flipH="1">
              <a:off x="161" y="566"/>
              <a:ext cx="48" cy="127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4786" name="Rectangle 2"/>
          <p:cNvSpPr>
            <a:spLocks noGrp="1" noChangeArrowheads="1"/>
          </p:cNvSpPr>
          <p:nvPr>
            <p:ph type="title"/>
          </p:nvPr>
        </p:nvSpPr>
        <p:spPr>
          <a:xfrm>
            <a:off x="1397000" y="76200"/>
            <a:ext cx="6194425" cy="760413"/>
          </a:xfrm>
        </p:spPr>
        <p:txBody>
          <a:bodyPr/>
          <a:lstStyle/>
          <a:p>
            <a:r>
              <a:rPr lang="en-US"/>
              <a:t>4. Production Data Collection</a:t>
            </a:r>
            <a:br>
              <a:rPr lang="en-US"/>
            </a:br>
            <a:r>
              <a:rPr lang="en-US"/>
              <a:t> (During)</a:t>
            </a:r>
          </a:p>
        </p:txBody>
      </p:sp>
      <p:sp>
        <p:nvSpPr>
          <p:cNvPr id="16547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Collecting operational data</a:t>
            </a:r>
          </a:p>
          <a:p>
            <a:pPr lvl="1"/>
            <a:r>
              <a:rPr lang="en-US"/>
              <a:t>Production and parametric </a:t>
            </a:r>
          </a:p>
          <a:p>
            <a:pPr lvl="1"/>
            <a:r>
              <a:rPr lang="en-US"/>
              <a:t>Associated with production equipment and production processes</a:t>
            </a:r>
          </a:p>
          <a:p>
            <a:r>
              <a:rPr lang="en-US">
                <a:cs typeface="Times New Roman" pitchFamily="18" charset="0"/>
              </a:rPr>
              <a:t>Concerns</a:t>
            </a:r>
          </a:p>
          <a:p>
            <a:pPr lvl="1"/>
            <a:r>
              <a:rPr lang="en-US">
                <a:cs typeface="Times New Roman" pitchFamily="18" charset="0"/>
              </a:rPr>
              <a:t>sensor readings, equipment states, event data, operator entered data, operator actions, and everything of importance in the making of a product</a:t>
            </a:r>
            <a:r>
              <a:rPr lang="en-US"/>
              <a:t> or analysis of products, processes, or production</a:t>
            </a:r>
          </a:p>
          <a:p>
            <a:r>
              <a:rPr lang="en-US"/>
              <a:t>Includes</a:t>
            </a:r>
          </a:p>
          <a:p>
            <a:pPr lvl="1"/>
            <a:r>
              <a:rPr lang="en-US"/>
              <a:t>Real time data collection</a:t>
            </a:r>
          </a:p>
          <a:p>
            <a:pPr lvl="1"/>
            <a:r>
              <a:rPr lang="en-US"/>
              <a:t>History of production data</a:t>
            </a:r>
          </a:p>
          <a:p>
            <a:pPr marL="1370013" lvl="2" indent="-222250"/>
            <a:r>
              <a:rPr lang="en-US"/>
              <a:t>Addressed in ISA88 part 4</a:t>
            </a:r>
          </a:p>
        </p:txBody>
      </p:sp>
      <p:sp>
        <p:nvSpPr>
          <p:cNvPr id="28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29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F3B129-97B2-408E-9FD8-90C8C8FD0DCA}" type="slidenum">
              <a:rPr lang="en-GB"/>
              <a:pPr/>
              <a:t>23</a:t>
            </a:fld>
            <a:endParaRPr lang="en-GB"/>
          </a:p>
        </p:txBody>
      </p:sp>
      <p:grpSp>
        <p:nvGrpSpPr>
          <p:cNvPr id="1654788" name="Group 4"/>
          <p:cNvGrpSpPr>
            <a:grpSpLocks/>
          </p:cNvGrpSpPr>
          <p:nvPr/>
        </p:nvGrpSpPr>
        <p:grpSpPr bwMode="auto">
          <a:xfrm>
            <a:off x="0" y="0"/>
            <a:ext cx="1385888" cy="1076325"/>
            <a:chOff x="0" y="0"/>
            <a:chExt cx="960" cy="768"/>
          </a:xfrm>
        </p:grpSpPr>
        <p:sp>
          <p:nvSpPr>
            <p:cNvPr id="1654789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960" cy="7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3187806" algn="ctr" rotWithShape="0">
                <a:schemeClr val="hlink"/>
              </a:outerShdw>
            </a:effectLst>
          </p:spPr>
          <p:txBody>
            <a:bodyPr wrap="none" lIns="101882" tIns="50941" rIns="101882" bIns="50941" anchor="ctr"/>
            <a:lstStyle/>
            <a:p>
              <a:endParaRPr lang="fr-FR"/>
            </a:p>
          </p:txBody>
        </p:sp>
        <p:sp>
          <p:nvSpPr>
            <p:cNvPr id="1654790" name="Oval 6"/>
            <p:cNvSpPr>
              <a:spLocks noChangeArrowheads="1"/>
            </p:cNvSpPr>
            <p:nvPr/>
          </p:nvSpPr>
          <p:spPr bwMode="auto">
            <a:xfrm>
              <a:off x="3" y="141"/>
              <a:ext cx="235" cy="186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Production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resource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management</a:t>
              </a:r>
            </a:p>
          </p:txBody>
        </p:sp>
        <p:cxnSp>
          <p:nvCxnSpPr>
            <p:cNvPr id="1654791" name="AutoShape 7"/>
            <p:cNvCxnSpPr>
              <a:cxnSpLocks noChangeShapeType="1"/>
              <a:stCxn id="1654790" idx="0"/>
              <a:endCxn id="1654800" idx="2"/>
            </p:cNvCxnSpPr>
            <p:nvPr/>
          </p:nvCxnSpPr>
          <p:spPr bwMode="auto">
            <a:xfrm rot="16200000">
              <a:off x="161" y="53"/>
              <a:ext cx="48" cy="127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54792" name="AutoShape 8"/>
            <p:cNvCxnSpPr>
              <a:cxnSpLocks noChangeShapeType="1"/>
              <a:stCxn id="1654790" idx="4"/>
              <a:endCxn id="1654798" idx="2"/>
            </p:cNvCxnSpPr>
            <p:nvPr/>
          </p:nvCxnSpPr>
          <p:spPr bwMode="auto">
            <a:xfrm rot="16200000" flipH="1">
              <a:off x="161" y="287"/>
              <a:ext cx="47" cy="128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1654793" name="Oval 9"/>
            <p:cNvSpPr>
              <a:spLocks noChangeArrowheads="1"/>
            </p:cNvSpPr>
            <p:nvPr/>
          </p:nvSpPr>
          <p:spPr bwMode="auto">
            <a:xfrm>
              <a:off x="724" y="287"/>
              <a:ext cx="224" cy="174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Analysis</a:t>
              </a:r>
            </a:p>
          </p:txBody>
        </p:sp>
        <p:cxnSp>
          <p:nvCxnSpPr>
            <p:cNvPr id="1654794" name="AutoShape 10"/>
            <p:cNvCxnSpPr>
              <a:cxnSpLocks noChangeShapeType="1"/>
              <a:stCxn id="1654793" idx="0"/>
              <a:endCxn id="1654799" idx="6"/>
            </p:cNvCxnSpPr>
            <p:nvPr/>
          </p:nvCxnSpPr>
          <p:spPr bwMode="auto">
            <a:xfrm rot="5400000" flipH="1">
              <a:off x="754" y="204"/>
              <a:ext cx="54" cy="111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54795" name="AutoShape 11"/>
            <p:cNvCxnSpPr>
              <a:cxnSpLocks noChangeShapeType="1"/>
              <a:stCxn id="1654796" idx="6"/>
              <a:endCxn id="1654793" idx="4"/>
            </p:cNvCxnSpPr>
            <p:nvPr/>
          </p:nvCxnSpPr>
          <p:spPr bwMode="auto">
            <a:xfrm flipV="1">
              <a:off x="725" y="461"/>
              <a:ext cx="111" cy="52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1654796" name="Oval 12"/>
            <p:cNvSpPr>
              <a:spLocks noChangeArrowheads="1"/>
            </p:cNvSpPr>
            <p:nvPr/>
          </p:nvSpPr>
          <p:spPr bwMode="auto">
            <a:xfrm>
              <a:off x="490" y="420"/>
              <a:ext cx="235" cy="186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solidFill>
                    <a:schemeClr val="bg1"/>
                  </a:solidFill>
                  <a:latin typeface="Tahoma" pitchFamily="34" charset="0"/>
                </a:rPr>
                <a:t>Production</a:t>
              </a:r>
            </a:p>
            <a:p>
              <a:pPr algn="ctr" defTabSz="820738"/>
              <a:r>
                <a:rPr lang="en-US" sz="400" b="1">
                  <a:solidFill>
                    <a:schemeClr val="bg1"/>
                  </a:solidFill>
                  <a:latin typeface="Tahoma" pitchFamily="34" charset="0"/>
                </a:rPr>
                <a:t>data</a:t>
              </a:r>
            </a:p>
            <a:p>
              <a:pPr algn="ctr" defTabSz="820738"/>
              <a:r>
                <a:rPr lang="en-US" sz="400" b="1">
                  <a:solidFill>
                    <a:schemeClr val="bg1"/>
                  </a:solidFill>
                  <a:latin typeface="Tahoma" pitchFamily="34" charset="0"/>
                </a:rPr>
                <a:t>collection</a:t>
              </a:r>
            </a:p>
          </p:txBody>
        </p:sp>
        <p:sp>
          <p:nvSpPr>
            <p:cNvPr id="1654797" name="Oval 13"/>
            <p:cNvSpPr>
              <a:spLocks noChangeArrowheads="1"/>
            </p:cNvSpPr>
            <p:nvPr/>
          </p:nvSpPr>
          <p:spPr bwMode="auto">
            <a:xfrm>
              <a:off x="248" y="561"/>
              <a:ext cx="235" cy="186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Production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execution</a:t>
              </a:r>
            </a:p>
          </p:txBody>
        </p:sp>
        <p:sp>
          <p:nvSpPr>
            <p:cNvPr id="1654798" name="Oval 14"/>
            <p:cNvSpPr>
              <a:spLocks noChangeArrowheads="1"/>
            </p:cNvSpPr>
            <p:nvPr/>
          </p:nvSpPr>
          <p:spPr bwMode="auto">
            <a:xfrm>
              <a:off x="249" y="282"/>
              <a:ext cx="234" cy="184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Production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dispatching</a:t>
              </a:r>
            </a:p>
          </p:txBody>
        </p:sp>
        <p:sp>
          <p:nvSpPr>
            <p:cNvPr id="1654799" name="Oval 15"/>
            <p:cNvSpPr>
              <a:spLocks noChangeArrowheads="1"/>
            </p:cNvSpPr>
            <p:nvPr/>
          </p:nvSpPr>
          <p:spPr bwMode="auto">
            <a:xfrm>
              <a:off x="490" y="141"/>
              <a:ext cx="235" cy="184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Production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tracking</a:t>
              </a:r>
            </a:p>
          </p:txBody>
        </p:sp>
        <p:sp>
          <p:nvSpPr>
            <p:cNvPr id="1654800" name="Oval 16"/>
            <p:cNvSpPr>
              <a:spLocks noChangeArrowheads="1"/>
            </p:cNvSpPr>
            <p:nvPr/>
          </p:nvSpPr>
          <p:spPr bwMode="auto">
            <a:xfrm>
              <a:off x="248" y="0"/>
              <a:ext cx="235" cy="186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Detailed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production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scheduling</a:t>
              </a:r>
            </a:p>
          </p:txBody>
        </p:sp>
        <p:cxnSp>
          <p:nvCxnSpPr>
            <p:cNvPr id="1654801" name="AutoShape 17"/>
            <p:cNvCxnSpPr>
              <a:cxnSpLocks noChangeShapeType="1"/>
              <a:stCxn id="1654799" idx="0"/>
              <a:endCxn id="1654800" idx="6"/>
            </p:cNvCxnSpPr>
            <p:nvPr/>
          </p:nvCxnSpPr>
          <p:spPr bwMode="auto">
            <a:xfrm rot="5400000" flipH="1">
              <a:off x="522" y="54"/>
              <a:ext cx="48" cy="125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54802" name="AutoShape 18"/>
            <p:cNvCxnSpPr>
              <a:cxnSpLocks noChangeShapeType="1"/>
              <a:stCxn id="1654800" idx="4"/>
              <a:endCxn id="1654798" idx="0"/>
            </p:cNvCxnSpPr>
            <p:nvPr/>
          </p:nvCxnSpPr>
          <p:spPr bwMode="auto">
            <a:xfrm>
              <a:off x="366" y="186"/>
              <a:ext cx="0" cy="96"/>
            </a:xfrm>
            <a:prstGeom prst="straightConnector1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54803" name="AutoShape 19"/>
            <p:cNvCxnSpPr>
              <a:cxnSpLocks noChangeShapeType="1"/>
              <a:stCxn id="1654798" idx="4"/>
              <a:endCxn id="1654797" idx="0"/>
            </p:cNvCxnSpPr>
            <p:nvPr/>
          </p:nvCxnSpPr>
          <p:spPr bwMode="auto">
            <a:xfrm>
              <a:off x="366" y="466"/>
              <a:ext cx="0" cy="95"/>
            </a:xfrm>
            <a:prstGeom prst="straightConnector1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54804" name="AutoShape 20"/>
            <p:cNvCxnSpPr>
              <a:cxnSpLocks noChangeShapeType="1"/>
              <a:stCxn id="1654796" idx="0"/>
              <a:endCxn id="1654799" idx="4"/>
            </p:cNvCxnSpPr>
            <p:nvPr/>
          </p:nvCxnSpPr>
          <p:spPr bwMode="auto">
            <a:xfrm flipV="1">
              <a:off x="608" y="325"/>
              <a:ext cx="0" cy="95"/>
            </a:xfrm>
            <a:prstGeom prst="straightConnector1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54805" name="AutoShape 21"/>
            <p:cNvCxnSpPr>
              <a:cxnSpLocks noChangeShapeType="1"/>
              <a:stCxn id="1654797" idx="6"/>
              <a:endCxn id="1654796" idx="4"/>
            </p:cNvCxnSpPr>
            <p:nvPr/>
          </p:nvCxnSpPr>
          <p:spPr bwMode="auto">
            <a:xfrm flipV="1">
              <a:off x="483" y="606"/>
              <a:ext cx="125" cy="48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54806" name="AutoShape 22"/>
            <p:cNvCxnSpPr>
              <a:cxnSpLocks noChangeShapeType="1"/>
              <a:stCxn id="1654798" idx="6"/>
              <a:endCxn id="1654799" idx="4"/>
            </p:cNvCxnSpPr>
            <p:nvPr/>
          </p:nvCxnSpPr>
          <p:spPr bwMode="auto">
            <a:xfrm flipV="1">
              <a:off x="483" y="325"/>
              <a:ext cx="125" cy="49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54807" name="AutoShape 23"/>
            <p:cNvCxnSpPr>
              <a:cxnSpLocks noChangeShapeType="1"/>
              <a:stCxn id="1654798" idx="6"/>
              <a:endCxn id="1654796" idx="0"/>
            </p:cNvCxnSpPr>
            <p:nvPr/>
          </p:nvCxnSpPr>
          <p:spPr bwMode="auto">
            <a:xfrm>
              <a:off x="483" y="374"/>
              <a:ext cx="125" cy="46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1654808" name="Oval 24"/>
            <p:cNvSpPr>
              <a:spLocks noChangeArrowheads="1"/>
            </p:cNvSpPr>
            <p:nvPr/>
          </p:nvSpPr>
          <p:spPr bwMode="auto">
            <a:xfrm>
              <a:off x="3" y="420"/>
              <a:ext cx="235" cy="186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Product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definition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management</a:t>
              </a:r>
            </a:p>
          </p:txBody>
        </p:sp>
        <p:cxnSp>
          <p:nvCxnSpPr>
            <p:cNvPr id="1654809" name="AutoShape 25"/>
            <p:cNvCxnSpPr>
              <a:cxnSpLocks noChangeShapeType="1"/>
              <a:stCxn id="1654808" idx="0"/>
              <a:endCxn id="1654798" idx="2"/>
            </p:cNvCxnSpPr>
            <p:nvPr/>
          </p:nvCxnSpPr>
          <p:spPr bwMode="auto">
            <a:xfrm rot="16200000">
              <a:off x="162" y="333"/>
              <a:ext cx="46" cy="128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54810" name="AutoShape 26"/>
            <p:cNvCxnSpPr>
              <a:cxnSpLocks noChangeShapeType="1"/>
              <a:stCxn id="1654808" idx="4"/>
              <a:endCxn id="1654797" idx="2"/>
            </p:cNvCxnSpPr>
            <p:nvPr/>
          </p:nvCxnSpPr>
          <p:spPr bwMode="auto">
            <a:xfrm rot="16200000" flipH="1">
              <a:off x="161" y="566"/>
              <a:ext cx="48" cy="127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6834" name="Rectangle 2"/>
          <p:cNvSpPr>
            <a:spLocks noGrp="1" noChangeArrowheads="1"/>
          </p:cNvSpPr>
          <p:nvPr>
            <p:ph type="title"/>
          </p:nvPr>
        </p:nvSpPr>
        <p:spPr>
          <a:xfrm>
            <a:off x="1397000" y="76200"/>
            <a:ext cx="6596063" cy="760413"/>
          </a:xfrm>
        </p:spPr>
        <p:txBody>
          <a:bodyPr/>
          <a:lstStyle/>
          <a:p>
            <a:r>
              <a:rPr lang="en-US"/>
              <a:t>5. Production Tracking</a:t>
            </a:r>
            <a:br>
              <a:rPr lang="en-US"/>
            </a:br>
            <a:r>
              <a:rPr lang="en-US"/>
              <a:t>(After)</a:t>
            </a:r>
          </a:p>
        </p:txBody>
      </p:sp>
      <p:sp>
        <p:nvSpPr>
          <p:cNvPr id="16568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cs typeface="Times New Roman" pitchFamily="18" charset="0"/>
              </a:rPr>
              <a:t>Track actual production and performance to the production plan</a:t>
            </a:r>
          </a:p>
          <a:p>
            <a:r>
              <a:rPr lang="en-US">
                <a:cs typeface="Times New Roman" pitchFamily="18" charset="0"/>
              </a:rPr>
              <a:t>Information transferred back to scheduling so that plans &amp; schedules can be updated</a:t>
            </a:r>
            <a:endParaRPr lang="en-US"/>
          </a:p>
          <a:p>
            <a:r>
              <a:rPr lang="en-US"/>
              <a:t>Monitor and track the status of production </a:t>
            </a:r>
          </a:p>
          <a:p>
            <a:r>
              <a:rPr lang="en-US"/>
              <a:t>Data reconciliation</a:t>
            </a:r>
          </a:p>
          <a:p>
            <a:pPr lvl="1"/>
            <a:r>
              <a:rPr lang="en-US"/>
              <a:t>Consolidate production information</a:t>
            </a:r>
          </a:p>
          <a:p>
            <a:r>
              <a:rPr lang="en-US"/>
              <a:t>Genealogy/Product Traceability</a:t>
            </a:r>
          </a:p>
          <a:p>
            <a:pPr lvl="1"/>
            <a:r>
              <a:rPr lang="en-US"/>
              <a:t>Collects, </a:t>
            </a:r>
            <a:r>
              <a:rPr lang="en-US">
                <a:solidFill>
                  <a:schemeClr val="tx1"/>
                </a:solidFill>
              </a:rPr>
              <a:t>prepares</a:t>
            </a:r>
            <a:r>
              <a:rPr lang="en-US"/>
              <a:t> and provides material transformation and relationship information to inventory management systems</a:t>
            </a:r>
          </a:p>
          <a:p>
            <a:pPr lvl="1"/>
            <a:endParaRPr lang="en-US"/>
          </a:p>
        </p:txBody>
      </p:sp>
      <p:sp>
        <p:nvSpPr>
          <p:cNvPr id="28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29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A57A8C7-B537-4877-B7D6-6392825691DF}" type="slidenum">
              <a:rPr lang="en-GB"/>
              <a:pPr/>
              <a:t>24</a:t>
            </a:fld>
            <a:endParaRPr lang="en-GB"/>
          </a:p>
        </p:txBody>
      </p:sp>
      <p:grpSp>
        <p:nvGrpSpPr>
          <p:cNvPr id="1656836" name="Group 4"/>
          <p:cNvGrpSpPr>
            <a:grpSpLocks/>
          </p:cNvGrpSpPr>
          <p:nvPr/>
        </p:nvGrpSpPr>
        <p:grpSpPr bwMode="auto">
          <a:xfrm>
            <a:off x="0" y="0"/>
            <a:ext cx="1385888" cy="1076325"/>
            <a:chOff x="0" y="0"/>
            <a:chExt cx="960" cy="768"/>
          </a:xfrm>
        </p:grpSpPr>
        <p:sp>
          <p:nvSpPr>
            <p:cNvPr id="1656837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960" cy="7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3187806" algn="ctr" rotWithShape="0">
                <a:schemeClr val="hlink"/>
              </a:outerShdw>
            </a:effectLst>
          </p:spPr>
          <p:txBody>
            <a:bodyPr wrap="none" lIns="101882" tIns="50941" rIns="101882" bIns="50941" anchor="ctr"/>
            <a:lstStyle/>
            <a:p>
              <a:endParaRPr lang="fr-FR"/>
            </a:p>
          </p:txBody>
        </p:sp>
        <p:sp>
          <p:nvSpPr>
            <p:cNvPr id="1656838" name="Oval 6"/>
            <p:cNvSpPr>
              <a:spLocks noChangeArrowheads="1"/>
            </p:cNvSpPr>
            <p:nvPr/>
          </p:nvSpPr>
          <p:spPr bwMode="auto">
            <a:xfrm>
              <a:off x="3" y="141"/>
              <a:ext cx="235" cy="186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Production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resource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management</a:t>
              </a:r>
            </a:p>
          </p:txBody>
        </p:sp>
        <p:cxnSp>
          <p:nvCxnSpPr>
            <p:cNvPr id="1656839" name="AutoShape 7"/>
            <p:cNvCxnSpPr>
              <a:cxnSpLocks noChangeShapeType="1"/>
              <a:stCxn id="1656838" idx="0"/>
              <a:endCxn id="1656848" idx="2"/>
            </p:cNvCxnSpPr>
            <p:nvPr/>
          </p:nvCxnSpPr>
          <p:spPr bwMode="auto">
            <a:xfrm rot="16200000">
              <a:off x="161" y="53"/>
              <a:ext cx="48" cy="127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56840" name="AutoShape 8"/>
            <p:cNvCxnSpPr>
              <a:cxnSpLocks noChangeShapeType="1"/>
              <a:stCxn id="1656838" idx="4"/>
              <a:endCxn id="1656846" idx="2"/>
            </p:cNvCxnSpPr>
            <p:nvPr/>
          </p:nvCxnSpPr>
          <p:spPr bwMode="auto">
            <a:xfrm rot="16200000" flipH="1">
              <a:off x="161" y="287"/>
              <a:ext cx="47" cy="128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1656841" name="Oval 9"/>
            <p:cNvSpPr>
              <a:spLocks noChangeArrowheads="1"/>
            </p:cNvSpPr>
            <p:nvPr/>
          </p:nvSpPr>
          <p:spPr bwMode="auto">
            <a:xfrm>
              <a:off x="724" y="287"/>
              <a:ext cx="224" cy="174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Analysis</a:t>
              </a:r>
            </a:p>
          </p:txBody>
        </p:sp>
        <p:cxnSp>
          <p:nvCxnSpPr>
            <p:cNvPr id="1656842" name="AutoShape 10"/>
            <p:cNvCxnSpPr>
              <a:cxnSpLocks noChangeShapeType="1"/>
              <a:stCxn id="1656841" idx="0"/>
              <a:endCxn id="1656847" idx="6"/>
            </p:cNvCxnSpPr>
            <p:nvPr/>
          </p:nvCxnSpPr>
          <p:spPr bwMode="auto">
            <a:xfrm rot="5400000" flipH="1">
              <a:off x="754" y="204"/>
              <a:ext cx="54" cy="111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56843" name="AutoShape 11"/>
            <p:cNvCxnSpPr>
              <a:cxnSpLocks noChangeShapeType="1"/>
              <a:stCxn id="1656844" idx="6"/>
              <a:endCxn id="1656841" idx="4"/>
            </p:cNvCxnSpPr>
            <p:nvPr/>
          </p:nvCxnSpPr>
          <p:spPr bwMode="auto">
            <a:xfrm flipV="1">
              <a:off x="725" y="461"/>
              <a:ext cx="111" cy="52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1656844" name="Oval 12"/>
            <p:cNvSpPr>
              <a:spLocks noChangeArrowheads="1"/>
            </p:cNvSpPr>
            <p:nvPr/>
          </p:nvSpPr>
          <p:spPr bwMode="auto">
            <a:xfrm>
              <a:off x="490" y="420"/>
              <a:ext cx="235" cy="186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Production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data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collection</a:t>
              </a:r>
            </a:p>
          </p:txBody>
        </p:sp>
        <p:sp>
          <p:nvSpPr>
            <p:cNvPr id="1656845" name="Oval 13"/>
            <p:cNvSpPr>
              <a:spLocks noChangeArrowheads="1"/>
            </p:cNvSpPr>
            <p:nvPr/>
          </p:nvSpPr>
          <p:spPr bwMode="auto">
            <a:xfrm>
              <a:off x="248" y="561"/>
              <a:ext cx="235" cy="186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Production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execution</a:t>
              </a:r>
            </a:p>
          </p:txBody>
        </p:sp>
        <p:sp>
          <p:nvSpPr>
            <p:cNvPr id="1656846" name="Oval 14"/>
            <p:cNvSpPr>
              <a:spLocks noChangeArrowheads="1"/>
            </p:cNvSpPr>
            <p:nvPr/>
          </p:nvSpPr>
          <p:spPr bwMode="auto">
            <a:xfrm>
              <a:off x="249" y="282"/>
              <a:ext cx="234" cy="184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Production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dispatching</a:t>
              </a:r>
            </a:p>
          </p:txBody>
        </p:sp>
        <p:sp>
          <p:nvSpPr>
            <p:cNvPr id="1656847" name="Oval 15"/>
            <p:cNvSpPr>
              <a:spLocks noChangeArrowheads="1"/>
            </p:cNvSpPr>
            <p:nvPr/>
          </p:nvSpPr>
          <p:spPr bwMode="auto">
            <a:xfrm>
              <a:off x="490" y="141"/>
              <a:ext cx="235" cy="184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solidFill>
                    <a:schemeClr val="bg1"/>
                  </a:solidFill>
                  <a:latin typeface="Tahoma" pitchFamily="34" charset="0"/>
                </a:rPr>
                <a:t>Production</a:t>
              </a:r>
            </a:p>
            <a:p>
              <a:pPr algn="ctr" defTabSz="820738"/>
              <a:r>
                <a:rPr lang="en-US" sz="400" b="1">
                  <a:solidFill>
                    <a:schemeClr val="bg1"/>
                  </a:solidFill>
                  <a:latin typeface="Tahoma" pitchFamily="34" charset="0"/>
                </a:rPr>
                <a:t>tracking</a:t>
              </a:r>
            </a:p>
          </p:txBody>
        </p:sp>
        <p:sp>
          <p:nvSpPr>
            <p:cNvPr id="1656848" name="Oval 16"/>
            <p:cNvSpPr>
              <a:spLocks noChangeArrowheads="1"/>
            </p:cNvSpPr>
            <p:nvPr/>
          </p:nvSpPr>
          <p:spPr bwMode="auto">
            <a:xfrm>
              <a:off x="248" y="0"/>
              <a:ext cx="235" cy="186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Detailed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production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scheduling</a:t>
              </a:r>
            </a:p>
          </p:txBody>
        </p:sp>
        <p:cxnSp>
          <p:nvCxnSpPr>
            <p:cNvPr id="1656849" name="AutoShape 17"/>
            <p:cNvCxnSpPr>
              <a:cxnSpLocks noChangeShapeType="1"/>
              <a:stCxn id="1656847" idx="0"/>
              <a:endCxn id="1656848" idx="6"/>
            </p:cNvCxnSpPr>
            <p:nvPr/>
          </p:nvCxnSpPr>
          <p:spPr bwMode="auto">
            <a:xfrm rot="5400000" flipH="1">
              <a:off x="522" y="54"/>
              <a:ext cx="48" cy="125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56850" name="AutoShape 18"/>
            <p:cNvCxnSpPr>
              <a:cxnSpLocks noChangeShapeType="1"/>
              <a:stCxn id="1656848" idx="4"/>
              <a:endCxn id="1656846" idx="0"/>
            </p:cNvCxnSpPr>
            <p:nvPr/>
          </p:nvCxnSpPr>
          <p:spPr bwMode="auto">
            <a:xfrm>
              <a:off x="366" y="186"/>
              <a:ext cx="0" cy="96"/>
            </a:xfrm>
            <a:prstGeom prst="straightConnector1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56851" name="AutoShape 19"/>
            <p:cNvCxnSpPr>
              <a:cxnSpLocks noChangeShapeType="1"/>
              <a:stCxn id="1656846" idx="4"/>
              <a:endCxn id="1656845" idx="0"/>
            </p:cNvCxnSpPr>
            <p:nvPr/>
          </p:nvCxnSpPr>
          <p:spPr bwMode="auto">
            <a:xfrm>
              <a:off x="366" y="466"/>
              <a:ext cx="0" cy="95"/>
            </a:xfrm>
            <a:prstGeom prst="straightConnector1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56852" name="AutoShape 20"/>
            <p:cNvCxnSpPr>
              <a:cxnSpLocks noChangeShapeType="1"/>
              <a:stCxn id="1656844" idx="0"/>
              <a:endCxn id="1656847" idx="4"/>
            </p:cNvCxnSpPr>
            <p:nvPr/>
          </p:nvCxnSpPr>
          <p:spPr bwMode="auto">
            <a:xfrm flipV="1">
              <a:off x="608" y="325"/>
              <a:ext cx="0" cy="95"/>
            </a:xfrm>
            <a:prstGeom prst="straightConnector1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56853" name="AutoShape 21"/>
            <p:cNvCxnSpPr>
              <a:cxnSpLocks noChangeShapeType="1"/>
              <a:stCxn id="1656845" idx="6"/>
              <a:endCxn id="1656844" idx="4"/>
            </p:cNvCxnSpPr>
            <p:nvPr/>
          </p:nvCxnSpPr>
          <p:spPr bwMode="auto">
            <a:xfrm flipV="1">
              <a:off x="483" y="606"/>
              <a:ext cx="125" cy="48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56854" name="AutoShape 22"/>
            <p:cNvCxnSpPr>
              <a:cxnSpLocks noChangeShapeType="1"/>
              <a:stCxn id="1656846" idx="6"/>
              <a:endCxn id="1656847" idx="4"/>
            </p:cNvCxnSpPr>
            <p:nvPr/>
          </p:nvCxnSpPr>
          <p:spPr bwMode="auto">
            <a:xfrm flipV="1">
              <a:off x="483" y="325"/>
              <a:ext cx="125" cy="49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56855" name="AutoShape 23"/>
            <p:cNvCxnSpPr>
              <a:cxnSpLocks noChangeShapeType="1"/>
              <a:stCxn id="1656846" idx="6"/>
              <a:endCxn id="1656844" idx="0"/>
            </p:cNvCxnSpPr>
            <p:nvPr/>
          </p:nvCxnSpPr>
          <p:spPr bwMode="auto">
            <a:xfrm>
              <a:off x="483" y="374"/>
              <a:ext cx="125" cy="46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1656856" name="Oval 24"/>
            <p:cNvSpPr>
              <a:spLocks noChangeArrowheads="1"/>
            </p:cNvSpPr>
            <p:nvPr/>
          </p:nvSpPr>
          <p:spPr bwMode="auto">
            <a:xfrm>
              <a:off x="3" y="420"/>
              <a:ext cx="235" cy="186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Product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definition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management</a:t>
              </a:r>
            </a:p>
          </p:txBody>
        </p:sp>
        <p:cxnSp>
          <p:nvCxnSpPr>
            <p:cNvPr id="1656857" name="AutoShape 25"/>
            <p:cNvCxnSpPr>
              <a:cxnSpLocks noChangeShapeType="1"/>
              <a:stCxn id="1656856" idx="0"/>
              <a:endCxn id="1656846" idx="2"/>
            </p:cNvCxnSpPr>
            <p:nvPr/>
          </p:nvCxnSpPr>
          <p:spPr bwMode="auto">
            <a:xfrm rot="16200000">
              <a:off x="162" y="333"/>
              <a:ext cx="46" cy="128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56858" name="AutoShape 26"/>
            <p:cNvCxnSpPr>
              <a:cxnSpLocks noChangeShapeType="1"/>
              <a:stCxn id="1656856" idx="4"/>
              <a:endCxn id="1656845" idx="2"/>
            </p:cNvCxnSpPr>
            <p:nvPr/>
          </p:nvCxnSpPr>
          <p:spPr bwMode="auto">
            <a:xfrm rot="16200000" flipH="1">
              <a:off x="161" y="566"/>
              <a:ext cx="48" cy="127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882" name="Rectangle 2"/>
          <p:cNvSpPr>
            <a:spLocks noGrp="1" noChangeArrowheads="1"/>
          </p:cNvSpPr>
          <p:nvPr>
            <p:ph type="title"/>
          </p:nvPr>
        </p:nvSpPr>
        <p:spPr>
          <a:xfrm>
            <a:off x="1357313" y="76200"/>
            <a:ext cx="6635750" cy="760413"/>
          </a:xfrm>
        </p:spPr>
        <p:txBody>
          <a:bodyPr/>
          <a:lstStyle/>
          <a:p>
            <a:r>
              <a:rPr lang="en-US"/>
              <a:t>6. Production Analysis</a:t>
            </a:r>
            <a:br>
              <a:rPr lang="en-US"/>
            </a:br>
            <a:r>
              <a:rPr lang="en-US"/>
              <a:t> (After)</a:t>
            </a:r>
          </a:p>
        </p:txBody>
      </p:sp>
      <p:sp>
        <p:nvSpPr>
          <p:cNvPr id="16588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Product analysis</a:t>
            </a:r>
          </a:p>
          <a:p>
            <a:pPr lvl="1"/>
            <a:r>
              <a:rPr lang="en-US"/>
              <a:t>product quality control, SPC / SQC tracking </a:t>
            </a:r>
          </a:p>
          <a:p>
            <a:pPr lvl="1"/>
            <a:r>
              <a:rPr lang="en-US"/>
              <a:t>In-Line control by operations staff</a:t>
            </a:r>
          </a:p>
          <a:p>
            <a:pPr lvl="1"/>
            <a:r>
              <a:rPr lang="en-US"/>
              <a:t>off-line inspection &amp; analysis in Laboratory Information Management Systems (LIMS) </a:t>
            </a:r>
          </a:p>
          <a:p>
            <a:pPr lvl="2"/>
            <a:r>
              <a:rPr lang="en-US"/>
              <a:t>Addressed by Quality Operation MOC </a:t>
            </a:r>
          </a:p>
          <a:p>
            <a:r>
              <a:rPr lang="en-US"/>
              <a:t>Process analysis</a:t>
            </a:r>
          </a:p>
          <a:p>
            <a:pPr lvl="1"/>
            <a:r>
              <a:rPr lang="en-US"/>
              <a:t>Analyses and optimizes physical process performance regarding Product quality and variability</a:t>
            </a:r>
          </a:p>
          <a:p>
            <a:r>
              <a:rPr lang="en-US"/>
              <a:t>Production analysis</a:t>
            </a:r>
          </a:p>
          <a:p>
            <a:pPr lvl="1"/>
            <a:r>
              <a:rPr lang="en-US"/>
              <a:t>Analyses and optimizes production performance regarding Cycle times, Resource utilization, Procedure efficiencies, and Production variability</a:t>
            </a:r>
          </a:p>
        </p:txBody>
      </p:sp>
      <p:sp>
        <p:nvSpPr>
          <p:cNvPr id="28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29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DFA41B6-A3D3-4267-9FEC-902D91C1AF03}" type="slidenum">
              <a:rPr lang="en-GB"/>
              <a:pPr/>
              <a:t>25</a:t>
            </a:fld>
            <a:endParaRPr lang="en-GB"/>
          </a:p>
        </p:txBody>
      </p:sp>
      <p:grpSp>
        <p:nvGrpSpPr>
          <p:cNvPr id="1658884" name="Group 4"/>
          <p:cNvGrpSpPr>
            <a:grpSpLocks/>
          </p:cNvGrpSpPr>
          <p:nvPr/>
        </p:nvGrpSpPr>
        <p:grpSpPr bwMode="auto">
          <a:xfrm>
            <a:off x="0" y="0"/>
            <a:ext cx="1385888" cy="1076325"/>
            <a:chOff x="0" y="0"/>
            <a:chExt cx="960" cy="768"/>
          </a:xfrm>
        </p:grpSpPr>
        <p:sp>
          <p:nvSpPr>
            <p:cNvPr id="165888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960" cy="7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3187806" algn="ctr" rotWithShape="0">
                <a:schemeClr val="hlink"/>
              </a:outerShdw>
            </a:effectLst>
          </p:spPr>
          <p:txBody>
            <a:bodyPr wrap="none" lIns="101882" tIns="50941" rIns="101882" bIns="50941" anchor="ctr"/>
            <a:lstStyle/>
            <a:p>
              <a:endParaRPr lang="fr-FR"/>
            </a:p>
          </p:txBody>
        </p:sp>
        <p:sp>
          <p:nvSpPr>
            <p:cNvPr id="1658886" name="Oval 6"/>
            <p:cNvSpPr>
              <a:spLocks noChangeArrowheads="1"/>
            </p:cNvSpPr>
            <p:nvPr/>
          </p:nvSpPr>
          <p:spPr bwMode="auto">
            <a:xfrm>
              <a:off x="3" y="141"/>
              <a:ext cx="235" cy="186"/>
            </a:xfrm>
            <a:prstGeom prst="ellips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Production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resource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management</a:t>
              </a:r>
            </a:p>
          </p:txBody>
        </p:sp>
        <p:cxnSp>
          <p:nvCxnSpPr>
            <p:cNvPr id="1658887" name="AutoShape 7"/>
            <p:cNvCxnSpPr>
              <a:cxnSpLocks noChangeShapeType="1"/>
              <a:stCxn id="1658886" idx="0"/>
              <a:endCxn id="1658896" idx="2"/>
            </p:cNvCxnSpPr>
            <p:nvPr/>
          </p:nvCxnSpPr>
          <p:spPr bwMode="auto">
            <a:xfrm rot="16200000">
              <a:off x="161" y="53"/>
              <a:ext cx="48" cy="127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58888" name="AutoShape 8"/>
            <p:cNvCxnSpPr>
              <a:cxnSpLocks noChangeShapeType="1"/>
              <a:stCxn id="1658886" idx="4"/>
              <a:endCxn id="1658894" idx="2"/>
            </p:cNvCxnSpPr>
            <p:nvPr/>
          </p:nvCxnSpPr>
          <p:spPr bwMode="auto">
            <a:xfrm rot="16200000" flipH="1">
              <a:off x="161" y="287"/>
              <a:ext cx="47" cy="128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1658889" name="Oval 9"/>
            <p:cNvSpPr>
              <a:spLocks noChangeArrowheads="1"/>
            </p:cNvSpPr>
            <p:nvPr/>
          </p:nvSpPr>
          <p:spPr bwMode="auto">
            <a:xfrm>
              <a:off x="724" y="287"/>
              <a:ext cx="224" cy="174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solidFill>
                    <a:schemeClr val="bg1"/>
                  </a:solidFill>
                  <a:latin typeface="Tahoma" pitchFamily="34" charset="0"/>
                </a:rPr>
                <a:t>Analysis</a:t>
              </a:r>
            </a:p>
          </p:txBody>
        </p:sp>
        <p:cxnSp>
          <p:nvCxnSpPr>
            <p:cNvPr id="1658890" name="AutoShape 10"/>
            <p:cNvCxnSpPr>
              <a:cxnSpLocks noChangeShapeType="1"/>
              <a:stCxn id="1658889" idx="0"/>
              <a:endCxn id="1658895" idx="6"/>
            </p:cNvCxnSpPr>
            <p:nvPr/>
          </p:nvCxnSpPr>
          <p:spPr bwMode="auto">
            <a:xfrm rot="5400000" flipH="1">
              <a:off x="754" y="204"/>
              <a:ext cx="54" cy="111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58891" name="AutoShape 11"/>
            <p:cNvCxnSpPr>
              <a:cxnSpLocks noChangeShapeType="1"/>
              <a:stCxn id="1658892" idx="6"/>
              <a:endCxn id="1658889" idx="4"/>
            </p:cNvCxnSpPr>
            <p:nvPr/>
          </p:nvCxnSpPr>
          <p:spPr bwMode="auto">
            <a:xfrm flipV="1">
              <a:off x="725" y="461"/>
              <a:ext cx="111" cy="52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1658892" name="Oval 12"/>
            <p:cNvSpPr>
              <a:spLocks noChangeArrowheads="1"/>
            </p:cNvSpPr>
            <p:nvPr/>
          </p:nvSpPr>
          <p:spPr bwMode="auto">
            <a:xfrm>
              <a:off x="490" y="420"/>
              <a:ext cx="235" cy="186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Production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data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collection</a:t>
              </a:r>
            </a:p>
          </p:txBody>
        </p:sp>
        <p:sp>
          <p:nvSpPr>
            <p:cNvPr id="1658893" name="Oval 13"/>
            <p:cNvSpPr>
              <a:spLocks noChangeArrowheads="1"/>
            </p:cNvSpPr>
            <p:nvPr/>
          </p:nvSpPr>
          <p:spPr bwMode="auto">
            <a:xfrm>
              <a:off x="248" y="561"/>
              <a:ext cx="235" cy="186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Production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execution</a:t>
              </a:r>
            </a:p>
          </p:txBody>
        </p:sp>
        <p:sp>
          <p:nvSpPr>
            <p:cNvPr id="1658894" name="Oval 14"/>
            <p:cNvSpPr>
              <a:spLocks noChangeArrowheads="1"/>
            </p:cNvSpPr>
            <p:nvPr/>
          </p:nvSpPr>
          <p:spPr bwMode="auto">
            <a:xfrm>
              <a:off x="249" y="282"/>
              <a:ext cx="234" cy="184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Production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dispatching</a:t>
              </a:r>
            </a:p>
          </p:txBody>
        </p:sp>
        <p:sp>
          <p:nvSpPr>
            <p:cNvPr id="1658895" name="Oval 15"/>
            <p:cNvSpPr>
              <a:spLocks noChangeArrowheads="1"/>
            </p:cNvSpPr>
            <p:nvPr/>
          </p:nvSpPr>
          <p:spPr bwMode="auto">
            <a:xfrm>
              <a:off x="490" y="141"/>
              <a:ext cx="235" cy="184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Production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tracking</a:t>
              </a:r>
            </a:p>
          </p:txBody>
        </p:sp>
        <p:sp>
          <p:nvSpPr>
            <p:cNvPr id="1658896" name="Oval 16"/>
            <p:cNvSpPr>
              <a:spLocks noChangeArrowheads="1"/>
            </p:cNvSpPr>
            <p:nvPr/>
          </p:nvSpPr>
          <p:spPr bwMode="auto">
            <a:xfrm>
              <a:off x="248" y="0"/>
              <a:ext cx="235" cy="186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Detailed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production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scheduling</a:t>
              </a:r>
            </a:p>
          </p:txBody>
        </p:sp>
        <p:cxnSp>
          <p:nvCxnSpPr>
            <p:cNvPr id="1658897" name="AutoShape 17"/>
            <p:cNvCxnSpPr>
              <a:cxnSpLocks noChangeShapeType="1"/>
              <a:stCxn id="1658895" idx="0"/>
              <a:endCxn id="1658896" idx="6"/>
            </p:cNvCxnSpPr>
            <p:nvPr/>
          </p:nvCxnSpPr>
          <p:spPr bwMode="auto">
            <a:xfrm rot="5400000" flipH="1">
              <a:off x="522" y="54"/>
              <a:ext cx="48" cy="125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58898" name="AutoShape 18"/>
            <p:cNvCxnSpPr>
              <a:cxnSpLocks noChangeShapeType="1"/>
              <a:stCxn id="1658896" idx="4"/>
              <a:endCxn id="1658894" idx="0"/>
            </p:cNvCxnSpPr>
            <p:nvPr/>
          </p:nvCxnSpPr>
          <p:spPr bwMode="auto">
            <a:xfrm>
              <a:off x="366" y="186"/>
              <a:ext cx="0" cy="96"/>
            </a:xfrm>
            <a:prstGeom prst="straightConnector1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58899" name="AutoShape 19"/>
            <p:cNvCxnSpPr>
              <a:cxnSpLocks noChangeShapeType="1"/>
              <a:stCxn id="1658894" idx="4"/>
              <a:endCxn id="1658893" idx="0"/>
            </p:cNvCxnSpPr>
            <p:nvPr/>
          </p:nvCxnSpPr>
          <p:spPr bwMode="auto">
            <a:xfrm>
              <a:off x="366" y="466"/>
              <a:ext cx="0" cy="95"/>
            </a:xfrm>
            <a:prstGeom prst="straightConnector1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58900" name="AutoShape 20"/>
            <p:cNvCxnSpPr>
              <a:cxnSpLocks noChangeShapeType="1"/>
              <a:stCxn id="1658892" idx="0"/>
              <a:endCxn id="1658895" idx="4"/>
            </p:cNvCxnSpPr>
            <p:nvPr/>
          </p:nvCxnSpPr>
          <p:spPr bwMode="auto">
            <a:xfrm flipV="1">
              <a:off x="608" y="325"/>
              <a:ext cx="0" cy="95"/>
            </a:xfrm>
            <a:prstGeom prst="straightConnector1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58901" name="AutoShape 21"/>
            <p:cNvCxnSpPr>
              <a:cxnSpLocks noChangeShapeType="1"/>
              <a:stCxn id="1658893" idx="6"/>
              <a:endCxn id="1658892" idx="4"/>
            </p:cNvCxnSpPr>
            <p:nvPr/>
          </p:nvCxnSpPr>
          <p:spPr bwMode="auto">
            <a:xfrm flipV="1">
              <a:off x="483" y="606"/>
              <a:ext cx="125" cy="48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58902" name="AutoShape 22"/>
            <p:cNvCxnSpPr>
              <a:cxnSpLocks noChangeShapeType="1"/>
              <a:stCxn id="1658894" idx="6"/>
              <a:endCxn id="1658895" idx="4"/>
            </p:cNvCxnSpPr>
            <p:nvPr/>
          </p:nvCxnSpPr>
          <p:spPr bwMode="auto">
            <a:xfrm flipV="1">
              <a:off x="483" y="325"/>
              <a:ext cx="125" cy="49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58903" name="AutoShape 23"/>
            <p:cNvCxnSpPr>
              <a:cxnSpLocks noChangeShapeType="1"/>
              <a:stCxn id="1658894" idx="6"/>
              <a:endCxn id="1658892" idx="0"/>
            </p:cNvCxnSpPr>
            <p:nvPr/>
          </p:nvCxnSpPr>
          <p:spPr bwMode="auto">
            <a:xfrm>
              <a:off x="483" y="374"/>
              <a:ext cx="125" cy="46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1658904" name="Oval 24"/>
            <p:cNvSpPr>
              <a:spLocks noChangeArrowheads="1"/>
            </p:cNvSpPr>
            <p:nvPr/>
          </p:nvSpPr>
          <p:spPr bwMode="auto">
            <a:xfrm>
              <a:off x="3" y="420"/>
              <a:ext cx="235" cy="186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Product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definition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management</a:t>
              </a:r>
            </a:p>
          </p:txBody>
        </p:sp>
        <p:cxnSp>
          <p:nvCxnSpPr>
            <p:cNvPr id="1658905" name="AutoShape 25"/>
            <p:cNvCxnSpPr>
              <a:cxnSpLocks noChangeShapeType="1"/>
              <a:stCxn id="1658904" idx="0"/>
              <a:endCxn id="1658894" idx="2"/>
            </p:cNvCxnSpPr>
            <p:nvPr/>
          </p:nvCxnSpPr>
          <p:spPr bwMode="auto">
            <a:xfrm rot="16200000">
              <a:off x="162" y="333"/>
              <a:ext cx="46" cy="128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58906" name="AutoShape 26"/>
            <p:cNvCxnSpPr>
              <a:cxnSpLocks noChangeShapeType="1"/>
              <a:stCxn id="1658904" idx="4"/>
              <a:endCxn id="1658893" idx="2"/>
            </p:cNvCxnSpPr>
            <p:nvPr/>
          </p:nvCxnSpPr>
          <p:spPr bwMode="auto">
            <a:xfrm rot="16200000" flipH="1">
              <a:off x="161" y="566"/>
              <a:ext cx="48" cy="127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0930" name="Rectangle 2"/>
          <p:cNvSpPr>
            <a:spLocks noGrp="1" noChangeArrowheads="1"/>
          </p:cNvSpPr>
          <p:nvPr>
            <p:ph type="title"/>
          </p:nvPr>
        </p:nvSpPr>
        <p:spPr>
          <a:xfrm>
            <a:off x="1397000" y="76200"/>
            <a:ext cx="6596063" cy="760413"/>
          </a:xfrm>
        </p:spPr>
        <p:txBody>
          <a:bodyPr/>
          <a:lstStyle/>
          <a:p>
            <a:r>
              <a:rPr lang="en-US"/>
              <a:t>7. Product Definition Management</a:t>
            </a:r>
            <a:br>
              <a:rPr lang="en-US"/>
            </a:br>
            <a:r>
              <a:rPr lang="en-US"/>
              <a:t>(Reference data)</a:t>
            </a:r>
          </a:p>
        </p:txBody>
      </p:sp>
      <p:sp>
        <p:nvSpPr>
          <p:cNvPr id="16609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Manage recipes, work instructions, Product production rules, Product segment</a:t>
            </a:r>
          </a:p>
          <a:p>
            <a:pPr lvl="1"/>
            <a:r>
              <a:rPr lang="en-US"/>
              <a:t>Synchronize this information with other systems</a:t>
            </a:r>
          </a:p>
          <a:p>
            <a:r>
              <a:rPr lang="en-US"/>
              <a:t>General/Master Recipes, Product / process segments mapping </a:t>
            </a:r>
          </a:p>
          <a:p>
            <a:pPr lvl="1"/>
            <a:r>
              <a:rPr lang="en-US"/>
              <a:t>(alt. Resource management)</a:t>
            </a:r>
          </a:p>
        </p:txBody>
      </p:sp>
      <p:sp>
        <p:nvSpPr>
          <p:cNvPr id="28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29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AA3268A-5FE7-4EA8-98CF-03550D508649}" type="slidenum">
              <a:rPr lang="en-GB"/>
              <a:pPr/>
              <a:t>26</a:t>
            </a:fld>
            <a:endParaRPr lang="en-GB"/>
          </a:p>
        </p:txBody>
      </p:sp>
      <p:grpSp>
        <p:nvGrpSpPr>
          <p:cNvPr id="1660932" name="Group 4"/>
          <p:cNvGrpSpPr>
            <a:grpSpLocks/>
          </p:cNvGrpSpPr>
          <p:nvPr/>
        </p:nvGrpSpPr>
        <p:grpSpPr bwMode="auto">
          <a:xfrm>
            <a:off x="0" y="0"/>
            <a:ext cx="1385888" cy="1076325"/>
            <a:chOff x="0" y="0"/>
            <a:chExt cx="960" cy="768"/>
          </a:xfrm>
        </p:grpSpPr>
        <p:sp>
          <p:nvSpPr>
            <p:cNvPr id="1660933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960" cy="7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3187806" algn="ctr" rotWithShape="0">
                <a:schemeClr val="hlink"/>
              </a:outerShdw>
            </a:effectLst>
          </p:spPr>
          <p:txBody>
            <a:bodyPr wrap="none" lIns="101882" tIns="50941" rIns="101882" bIns="50941" anchor="ctr"/>
            <a:lstStyle/>
            <a:p>
              <a:endParaRPr lang="fr-FR"/>
            </a:p>
          </p:txBody>
        </p:sp>
        <p:sp>
          <p:nvSpPr>
            <p:cNvPr id="1660934" name="Oval 6"/>
            <p:cNvSpPr>
              <a:spLocks noChangeArrowheads="1"/>
            </p:cNvSpPr>
            <p:nvPr/>
          </p:nvSpPr>
          <p:spPr bwMode="auto">
            <a:xfrm>
              <a:off x="3" y="141"/>
              <a:ext cx="235" cy="186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Production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resource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management</a:t>
              </a:r>
            </a:p>
          </p:txBody>
        </p:sp>
        <p:cxnSp>
          <p:nvCxnSpPr>
            <p:cNvPr id="1660935" name="AutoShape 7"/>
            <p:cNvCxnSpPr>
              <a:cxnSpLocks noChangeShapeType="1"/>
              <a:stCxn id="1660934" idx="0"/>
              <a:endCxn id="1660944" idx="2"/>
            </p:cNvCxnSpPr>
            <p:nvPr/>
          </p:nvCxnSpPr>
          <p:spPr bwMode="auto">
            <a:xfrm rot="16200000">
              <a:off x="161" y="53"/>
              <a:ext cx="48" cy="127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60936" name="AutoShape 8"/>
            <p:cNvCxnSpPr>
              <a:cxnSpLocks noChangeShapeType="1"/>
              <a:stCxn id="1660934" idx="4"/>
              <a:endCxn id="1660942" idx="2"/>
            </p:cNvCxnSpPr>
            <p:nvPr/>
          </p:nvCxnSpPr>
          <p:spPr bwMode="auto">
            <a:xfrm rot="16200000" flipH="1">
              <a:off x="161" y="287"/>
              <a:ext cx="47" cy="128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1660937" name="Oval 9"/>
            <p:cNvSpPr>
              <a:spLocks noChangeArrowheads="1"/>
            </p:cNvSpPr>
            <p:nvPr/>
          </p:nvSpPr>
          <p:spPr bwMode="auto">
            <a:xfrm>
              <a:off x="724" y="287"/>
              <a:ext cx="224" cy="174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Analysis</a:t>
              </a:r>
            </a:p>
          </p:txBody>
        </p:sp>
        <p:cxnSp>
          <p:nvCxnSpPr>
            <p:cNvPr id="1660938" name="AutoShape 10"/>
            <p:cNvCxnSpPr>
              <a:cxnSpLocks noChangeShapeType="1"/>
              <a:stCxn id="1660937" idx="0"/>
              <a:endCxn id="1660943" idx="6"/>
            </p:cNvCxnSpPr>
            <p:nvPr/>
          </p:nvCxnSpPr>
          <p:spPr bwMode="auto">
            <a:xfrm rot="5400000" flipH="1">
              <a:off x="754" y="204"/>
              <a:ext cx="54" cy="111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60939" name="AutoShape 11"/>
            <p:cNvCxnSpPr>
              <a:cxnSpLocks noChangeShapeType="1"/>
              <a:stCxn id="1660940" idx="6"/>
              <a:endCxn id="1660937" idx="4"/>
            </p:cNvCxnSpPr>
            <p:nvPr/>
          </p:nvCxnSpPr>
          <p:spPr bwMode="auto">
            <a:xfrm flipV="1">
              <a:off x="725" y="461"/>
              <a:ext cx="111" cy="52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1660940" name="Oval 12"/>
            <p:cNvSpPr>
              <a:spLocks noChangeArrowheads="1"/>
            </p:cNvSpPr>
            <p:nvPr/>
          </p:nvSpPr>
          <p:spPr bwMode="auto">
            <a:xfrm>
              <a:off x="490" y="420"/>
              <a:ext cx="235" cy="186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Production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data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collection</a:t>
              </a:r>
            </a:p>
          </p:txBody>
        </p:sp>
        <p:sp>
          <p:nvSpPr>
            <p:cNvPr id="1660941" name="Oval 13"/>
            <p:cNvSpPr>
              <a:spLocks noChangeArrowheads="1"/>
            </p:cNvSpPr>
            <p:nvPr/>
          </p:nvSpPr>
          <p:spPr bwMode="auto">
            <a:xfrm>
              <a:off x="248" y="561"/>
              <a:ext cx="235" cy="186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Production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execution</a:t>
              </a:r>
            </a:p>
          </p:txBody>
        </p:sp>
        <p:sp>
          <p:nvSpPr>
            <p:cNvPr id="1660942" name="Oval 14"/>
            <p:cNvSpPr>
              <a:spLocks noChangeArrowheads="1"/>
            </p:cNvSpPr>
            <p:nvPr/>
          </p:nvSpPr>
          <p:spPr bwMode="auto">
            <a:xfrm>
              <a:off x="249" y="282"/>
              <a:ext cx="234" cy="184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Production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dispatching</a:t>
              </a:r>
            </a:p>
          </p:txBody>
        </p:sp>
        <p:sp>
          <p:nvSpPr>
            <p:cNvPr id="1660943" name="Oval 15"/>
            <p:cNvSpPr>
              <a:spLocks noChangeArrowheads="1"/>
            </p:cNvSpPr>
            <p:nvPr/>
          </p:nvSpPr>
          <p:spPr bwMode="auto">
            <a:xfrm>
              <a:off x="490" y="141"/>
              <a:ext cx="235" cy="184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Production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tracking</a:t>
              </a:r>
            </a:p>
          </p:txBody>
        </p:sp>
        <p:sp>
          <p:nvSpPr>
            <p:cNvPr id="1660944" name="Oval 16"/>
            <p:cNvSpPr>
              <a:spLocks noChangeArrowheads="1"/>
            </p:cNvSpPr>
            <p:nvPr/>
          </p:nvSpPr>
          <p:spPr bwMode="auto">
            <a:xfrm>
              <a:off x="248" y="0"/>
              <a:ext cx="235" cy="186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Detailed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production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scheduling</a:t>
              </a:r>
            </a:p>
          </p:txBody>
        </p:sp>
        <p:cxnSp>
          <p:nvCxnSpPr>
            <p:cNvPr id="1660945" name="AutoShape 17"/>
            <p:cNvCxnSpPr>
              <a:cxnSpLocks noChangeShapeType="1"/>
              <a:stCxn id="1660943" idx="0"/>
              <a:endCxn id="1660944" idx="6"/>
            </p:cNvCxnSpPr>
            <p:nvPr/>
          </p:nvCxnSpPr>
          <p:spPr bwMode="auto">
            <a:xfrm rot="5400000" flipH="1">
              <a:off x="522" y="54"/>
              <a:ext cx="48" cy="125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60946" name="AutoShape 18"/>
            <p:cNvCxnSpPr>
              <a:cxnSpLocks noChangeShapeType="1"/>
              <a:stCxn id="1660944" idx="4"/>
              <a:endCxn id="1660942" idx="0"/>
            </p:cNvCxnSpPr>
            <p:nvPr/>
          </p:nvCxnSpPr>
          <p:spPr bwMode="auto">
            <a:xfrm>
              <a:off x="366" y="186"/>
              <a:ext cx="0" cy="96"/>
            </a:xfrm>
            <a:prstGeom prst="straightConnector1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60947" name="AutoShape 19"/>
            <p:cNvCxnSpPr>
              <a:cxnSpLocks noChangeShapeType="1"/>
              <a:stCxn id="1660942" idx="4"/>
              <a:endCxn id="1660941" idx="0"/>
            </p:cNvCxnSpPr>
            <p:nvPr/>
          </p:nvCxnSpPr>
          <p:spPr bwMode="auto">
            <a:xfrm>
              <a:off x="366" y="466"/>
              <a:ext cx="0" cy="95"/>
            </a:xfrm>
            <a:prstGeom prst="straightConnector1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60948" name="AutoShape 20"/>
            <p:cNvCxnSpPr>
              <a:cxnSpLocks noChangeShapeType="1"/>
              <a:stCxn id="1660940" idx="0"/>
              <a:endCxn id="1660943" idx="4"/>
            </p:cNvCxnSpPr>
            <p:nvPr/>
          </p:nvCxnSpPr>
          <p:spPr bwMode="auto">
            <a:xfrm flipV="1">
              <a:off x="608" y="325"/>
              <a:ext cx="0" cy="95"/>
            </a:xfrm>
            <a:prstGeom prst="straightConnector1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60949" name="AutoShape 21"/>
            <p:cNvCxnSpPr>
              <a:cxnSpLocks noChangeShapeType="1"/>
              <a:stCxn id="1660941" idx="6"/>
              <a:endCxn id="1660940" idx="4"/>
            </p:cNvCxnSpPr>
            <p:nvPr/>
          </p:nvCxnSpPr>
          <p:spPr bwMode="auto">
            <a:xfrm flipV="1">
              <a:off x="483" y="606"/>
              <a:ext cx="125" cy="48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60950" name="AutoShape 22"/>
            <p:cNvCxnSpPr>
              <a:cxnSpLocks noChangeShapeType="1"/>
              <a:stCxn id="1660942" idx="6"/>
              <a:endCxn id="1660943" idx="4"/>
            </p:cNvCxnSpPr>
            <p:nvPr/>
          </p:nvCxnSpPr>
          <p:spPr bwMode="auto">
            <a:xfrm flipV="1">
              <a:off x="483" y="325"/>
              <a:ext cx="125" cy="49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60951" name="AutoShape 23"/>
            <p:cNvCxnSpPr>
              <a:cxnSpLocks noChangeShapeType="1"/>
              <a:stCxn id="1660942" idx="6"/>
              <a:endCxn id="1660940" idx="0"/>
            </p:cNvCxnSpPr>
            <p:nvPr/>
          </p:nvCxnSpPr>
          <p:spPr bwMode="auto">
            <a:xfrm>
              <a:off x="483" y="374"/>
              <a:ext cx="125" cy="46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1660952" name="Oval 24"/>
            <p:cNvSpPr>
              <a:spLocks noChangeArrowheads="1"/>
            </p:cNvSpPr>
            <p:nvPr/>
          </p:nvSpPr>
          <p:spPr bwMode="auto">
            <a:xfrm>
              <a:off x="3" y="420"/>
              <a:ext cx="235" cy="186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solidFill>
                    <a:schemeClr val="bg1"/>
                  </a:solidFill>
                  <a:latin typeface="Tahoma" pitchFamily="34" charset="0"/>
                </a:rPr>
                <a:t>Product</a:t>
              </a:r>
            </a:p>
            <a:p>
              <a:pPr algn="ctr" defTabSz="820738"/>
              <a:r>
                <a:rPr lang="en-US" sz="400" b="1">
                  <a:solidFill>
                    <a:schemeClr val="bg1"/>
                  </a:solidFill>
                  <a:latin typeface="Tahoma" pitchFamily="34" charset="0"/>
                </a:rPr>
                <a:t>definition</a:t>
              </a:r>
            </a:p>
            <a:p>
              <a:pPr algn="ctr" defTabSz="820738"/>
              <a:r>
                <a:rPr lang="en-US" sz="400" b="1">
                  <a:solidFill>
                    <a:schemeClr val="bg1"/>
                  </a:solidFill>
                  <a:latin typeface="Tahoma" pitchFamily="34" charset="0"/>
                </a:rPr>
                <a:t>management</a:t>
              </a:r>
            </a:p>
          </p:txBody>
        </p:sp>
        <p:cxnSp>
          <p:nvCxnSpPr>
            <p:cNvPr id="1660953" name="AutoShape 25"/>
            <p:cNvCxnSpPr>
              <a:cxnSpLocks noChangeShapeType="1"/>
              <a:stCxn id="1660952" idx="0"/>
              <a:endCxn id="1660942" idx="2"/>
            </p:cNvCxnSpPr>
            <p:nvPr/>
          </p:nvCxnSpPr>
          <p:spPr bwMode="auto">
            <a:xfrm rot="16200000">
              <a:off x="162" y="333"/>
              <a:ext cx="46" cy="128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60954" name="AutoShape 26"/>
            <p:cNvCxnSpPr>
              <a:cxnSpLocks noChangeShapeType="1"/>
              <a:stCxn id="1660952" idx="4"/>
              <a:endCxn id="1660941" idx="2"/>
            </p:cNvCxnSpPr>
            <p:nvPr/>
          </p:nvCxnSpPr>
          <p:spPr bwMode="auto">
            <a:xfrm rot="16200000" flipH="1">
              <a:off x="161" y="566"/>
              <a:ext cx="48" cy="127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2978" name="Rectangle 2"/>
          <p:cNvSpPr>
            <a:spLocks noGrp="1" noChangeArrowheads="1"/>
          </p:cNvSpPr>
          <p:nvPr>
            <p:ph type="title"/>
          </p:nvPr>
        </p:nvSpPr>
        <p:spPr>
          <a:xfrm>
            <a:off x="1397000" y="76200"/>
            <a:ext cx="6596063" cy="760413"/>
          </a:xfrm>
        </p:spPr>
        <p:txBody>
          <a:bodyPr/>
          <a:lstStyle/>
          <a:p>
            <a:r>
              <a:rPr lang="en-US"/>
              <a:t>8. Resource Management</a:t>
            </a:r>
            <a:br>
              <a:rPr lang="en-US"/>
            </a:br>
            <a:r>
              <a:rPr lang="en-US"/>
              <a:t> (Reference data)</a:t>
            </a:r>
          </a:p>
        </p:txBody>
      </p:sp>
      <p:sp>
        <p:nvSpPr>
          <p:cNvPr id="16629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1800"/>
              <a:t>Personnel management</a:t>
            </a:r>
          </a:p>
          <a:p>
            <a:pPr lvl="1"/>
            <a:r>
              <a:rPr lang="en-US" sz="1800"/>
              <a:t>Maintain personnel Attendance, availability,  status, location, exposure qualification information …</a:t>
            </a:r>
          </a:p>
          <a:p>
            <a:r>
              <a:rPr lang="en-US" sz="1800"/>
              <a:t>Material management</a:t>
            </a:r>
          </a:p>
          <a:p>
            <a:pPr lvl="1"/>
            <a:r>
              <a:rPr lang="en-US" sz="1800"/>
              <a:t>Inventory operations, relationship with MM systems</a:t>
            </a:r>
          </a:p>
          <a:p>
            <a:pPr lvl="1"/>
            <a:r>
              <a:rPr lang="en-US" sz="1800"/>
              <a:t>Mostly addressed by Inventory Operation MOC</a:t>
            </a:r>
          </a:p>
          <a:p>
            <a:r>
              <a:rPr lang="en-US" sz="1800"/>
              <a:t>Equipment management</a:t>
            </a:r>
          </a:p>
          <a:p>
            <a:pPr lvl="1"/>
            <a:r>
              <a:rPr lang="en-US" sz="1800"/>
              <a:t>Maintain equipment status,location, availability</a:t>
            </a:r>
          </a:p>
          <a:p>
            <a:pPr lvl="1"/>
            <a:r>
              <a:rPr lang="en-US" sz="1800"/>
              <a:t>Relationships with LIMS, Asset Management, Maintenance Management, Production Planning, Mostly addressed by Maintenance Operation MOC</a:t>
            </a:r>
          </a:p>
          <a:p>
            <a:r>
              <a:rPr lang="en-US" sz="1800"/>
              <a:t>Process Segment management</a:t>
            </a:r>
          </a:p>
          <a:p>
            <a:r>
              <a:rPr lang="en-US" sz="1800"/>
              <a:t>Product / Process segment, General/Master recipes mapping </a:t>
            </a:r>
          </a:p>
          <a:p>
            <a:pPr lvl="1"/>
            <a:r>
              <a:rPr lang="en-US" sz="1800"/>
              <a:t>(alt. Product definition)</a:t>
            </a:r>
          </a:p>
          <a:p>
            <a:r>
              <a:rPr lang="en-US" sz="1800"/>
              <a:t>Production capability</a:t>
            </a:r>
          </a:p>
          <a:p>
            <a:endParaRPr lang="en-US" sz="1800"/>
          </a:p>
        </p:txBody>
      </p:sp>
      <p:sp>
        <p:nvSpPr>
          <p:cNvPr id="28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29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1B30337-2F1F-41D6-B919-CEF18E5AAC2C}" type="slidenum">
              <a:rPr lang="en-GB"/>
              <a:pPr/>
              <a:t>27</a:t>
            </a:fld>
            <a:endParaRPr lang="en-GB"/>
          </a:p>
        </p:txBody>
      </p:sp>
      <p:grpSp>
        <p:nvGrpSpPr>
          <p:cNvPr id="1662980" name="Group 4"/>
          <p:cNvGrpSpPr>
            <a:grpSpLocks/>
          </p:cNvGrpSpPr>
          <p:nvPr/>
        </p:nvGrpSpPr>
        <p:grpSpPr bwMode="auto">
          <a:xfrm>
            <a:off x="0" y="0"/>
            <a:ext cx="1385888" cy="1076325"/>
            <a:chOff x="0" y="0"/>
            <a:chExt cx="960" cy="768"/>
          </a:xfrm>
        </p:grpSpPr>
        <p:sp>
          <p:nvSpPr>
            <p:cNvPr id="166298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960" cy="7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3187806" algn="ctr" rotWithShape="0">
                <a:schemeClr val="hlink"/>
              </a:outerShdw>
            </a:effectLst>
          </p:spPr>
          <p:txBody>
            <a:bodyPr wrap="none" lIns="101882" tIns="50941" rIns="101882" bIns="50941" anchor="ctr"/>
            <a:lstStyle/>
            <a:p>
              <a:endParaRPr lang="fr-FR"/>
            </a:p>
          </p:txBody>
        </p:sp>
        <p:sp>
          <p:nvSpPr>
            <p:cNvPr id="1662982" name="Oval 6"/>
            <p:cNvSpPr>
              <a:spLocks noChangeArrowheads="1"/>
            </p:cNvSpPr>
            <p:nvPr/>
          </p:nvSpPr>
          <p:spPr bwMode="auto">
            <a:xfrm>
              <a:off x="3" y="141"/>
              <a:ext cx="235" cy="186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solidFill>
                    <a:schemeClr val="bg1"/>
                  </a:solidFill>
                  <a:latin typeface="Tahoma" pitchFamily="34" charset="0"/>
                </a:rPr>
                <a:t>Production</a:t>
              </a:r>
            </a:p>
            <a:p>
              <a:pPr algn="ctr" defTabSz="820738"/>
              <a:r>
                <a:rPr lang="en-US" sz="400" b="1">
                  <a:solidFill>
                    <a:schemeClr val="bg1"/>
                  </a:solidFill>
                  <a:latin typeface="Tahoma" pitchFamily="34" charset="0"/>
                </a:rPr>
                <a:t>resource</a:t>
              </a:r>
            </a:p>
            <a:p>
              <a:pPr algn="ctr" defTabSz="820738"/>
              <a:r>
                <a:rPr lang="en-US" sz="400" b="1">
                  <a:solidFill>
                    <a:schemeClr val="bg1"/>
                  </a:solidFill>
                  <a:latin typeface="Tahoma" pitchFamily="34" charset="0"/>
                </a:rPr>
                <a:t>management</a:t>
              </a:r>
            </a:p>
          </p:txBody>
        </p:sp>
        <p:cxnSp>
          <p:nvCxnSpPr>
            <p:cNvPr id="1662983" name="AutoShape 7"/>
            <p:cNvCxnSpPr>
              <a:cxnSpLocks noChangeShapeType="1"/>
              <a:stCxn id="1662982" idx="0"/>
              <a:endCxn id="1662992" idx="2"/>
            </p:cNvCxnSpPr>
            <p:nvPr/>
          </p:nvCxnSpPr>
          <p:spPr bwMode="auto">
            <a:xfrm rot="16200000">
              <a:off x="161" y="53"/>
              <a:ext cx="48" cy="127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62984" name="AutoShape 8"/>
            <p:cNvCxnSpPr>
              <a:cxnSpLocks noChangeShapeType="1"/>
              <a:stCxn id="1662982" idx="4"/>
              <a:endCxn id="1662990" idx="2"/>
            </p:cNvCxnSpPr>
            <p:nvPr/>
          </p:nvCxnSpPr>
          <p:spPr bwMode="auto">
            <a:xfrm rot="16200000" flipH="1">
              <a:off x="161" y="287"/>
              <a:ext cx="47" cy="128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1662985" name="Oval 9"/>
            <p:cNvSpPr>
              <a:spLocks noChangeArrowheads="1"/>
            </p:cNvSpPr>
            <p:nvPr/>
          </p:nvSpPr>
          <p:spPr bwMode="auto">
            <a:xfrm>
              <a:off x="724" y="287"/>
              <a:ext cx="224" cy="174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Analysis</a:t>
              </a:r>
            </a:p>
          </p:txBody>
        </p:sp>
        <p:cxnSp>
          <p:nvCxnSpPr>
            <p:cNvPr id="1662986" name="AutoShape 10"/>
            <p:cNvCxnSpPr>
              <a:cxnSpLocks noChangeShapeType="1"/>
              <a:stCxn id="1662985" idx="0"/>
              <a:endCxn id="1662991" idx="6"/>
            </p:cNvCxnSpPr>
            <p:nvPr/>
          </p:nvCxnSpPr>
          <p:spPr bwMode="auto">
            <a:xfrm rot="5400000" flipH="1">
              <a:off x="754" y="204"/>
              <a:ext cx="54" cy="111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62987" name="AutoShape 11"/>
            <p:cNvCxnSpPr>
              <a:cxnSpLocks noChangeShapeType="1"/>
              <a:stCxn id="1662988" idx="6"/>
              <a:endCxn id="1662985" idx="4"/>
            </p:cNvCxnSpPr>
            <p:nvPr/>
          </p:nvCxnSpPr>
          <p:spPr bwMode="auto">
            <a:xfrm flipV="1">
              <a:off x="725" y="461"/>
              <a:ext cx="111" cy="52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1662988" name="Oval 12"/>
            <p:cNvSpPr>
              <a:spLocks noChangeArrowheads="1"/>
            </p:cNvSpPr>
            <p:nvPr/>
          </p:nvSpPr>
          <p:spPr bwMode="auto">
            <a:xfrm>
              <a:off x="490" y="420"/>
              <a:ext cx="235" cy="186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Production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data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collection</a:t>
              </a:r>
            </a:p>
          </p:txBody>
        </p:sp>
        <p:sp>
          <p:nvSpPr>
            <p:cNvPr id="1662989" name="Oval 13"/>
            <p:cNvSpPr>
              <a:spLocks noChangeArrowheads="1"/>
            </p:cNvSpPr>
            <p:nvPr/>
          </p:nvSpPr>
          <p:spPr bwMode="auto">
            <a:xfrm>
              <a:off x="248" y="561"/>
              <a:ext cx="235" cy="186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Production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execution</a:t>
              </a:r>
            </a:p>
          </p:txBody>
        </p:sp>
        <p:sp>
          <p:nvSpPr>
            <p:cNvPr id="1662990" name="Oval 14"/>
            <p:cNvSpPr>
              <a:spLocks noChangeArrowheads="1"/>
            </p:cNvSpPr>
            <p:nvPr/>
          </p:nvSpPr>
          <p:spPr bwMode="auto">
            <a:xfrm>
              <a:off x="249" y="282"/>
              <a:ext cx="234" cy="184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Production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dispatching</a:t>
              </a:r>
            </a:p>
          </p:txBody>
        </p:sp>
        <p:sp>
          <p:nvSpPr>
            <p:cNvPr id="1662991" name="Oval 15"/>
            <p:cNvSpPr>
              <a:spLocks noChangeArrowheads="1"/>
            </p:cNvSpPr>
            <p:nvPr/>
          </p:nvSpPr>
          <p:spPr bwMode="auto">
            <a:xfrm>
              <a:off x="490" y="141"/>
              <a:ext cx="235" cy="184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Production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tracking</a:t>
              </a:r>
            </a:p>
          </p:txBody>
        </p:sp>
        <p:sp>
          <p:nvSpPr>
            <p:cNvPr id="1662992" name="Oval 16"/>
            <p:cNvSpPr>
              <a:spLocks noChangeArrowheads="1"/>
            </p:cNvSpPr>
            <p:nvPr/>
          </p:nvSpPr>
          <p:spPr bwMode="auto">
            <a:xfrm>
              <a:off x="248" y="0"/>
              <a:ext cx="235" cy="186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Detailed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production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scheduling</a:t>
              </a:r>
            </a:p>
          </p:txBody>
        </p:sp>
        <p:cxnSp>
          <p:nvCxnSpPr>
            <p:cNvPr id="1662993" name="AutoShape 17"/>
            <p:cNvCxnSpPr>
              <a:cxnSpLocks noChangeShapeType="1"/>
              <a:stCxn id="1662991" idx="0"/>
              <a:endCxn id="1662992" idx="6"/>
            </p:cNvCxnSpPr>
            <p:nvPr/>
          </p:nvCxnSpPr>
          <p:spPr bwMode="auto">
            <a:xfrm rot="5400000" flipH="1">
              <a:off x="522" y="54"/>
              <a:ext cx="48" cy="125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62994" name="AutoShape 18"/>
            <p:cNvCxnSpPr>
              <a:cxnSpLocks noChangeShapeType="1"/>
              <a:stCxn id="1662992" idx="4"/>
              <a:endCxn id="1662990" idx="0"/>
            </p:cNvCxnSpPr>
            <p:nvPr/>
          </p:nvCxnSpPr>
          <p:spPr bwMode="auto">
            <a:xfrm>
              <a:off x="366" y="186"/>
              <a:ext cx="0" cy="96"/>
            </a:xfrm>
            <a:prstGeom prst="straightConnector1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62995" name="AutoShape 19"/>
            <p:cNvCxnSpPr>
              <a:cxnSpLocks noChangeShapeType="1"/>
              <a:stCxn id="1662990" idx="4"/>
              <a:endCxn id="1662989" idx="0"/>
            </p:cNvCxnSpPr>
            <p:nvPr/>
          </p:nvCxnSpPr>
          <p:spPr bwMode="auto">
            <a:xfrm>
              <a:off x="366" y="466"/>
              <a:ext cx="0" cy="95"/>
            </a:xfrm>
            <a:prstGeom prst="straightConnector1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62996" name="AutoShape 20"/>
            <p:cNvCxnSpPr>
              <a:cxnSpLocks noChangeShapeType="1"/>
              <a:stCxn id="1662988" idx="0"/>
              <a:endCxn id="1662991" idx="4"/>
            </p:cNvCxnSpPr>
            <p:nvPr/>
          </p:nvCxnSpPr>
          <p:spPr bwMode="auto">
            <a:xfrm flipV="1">
              <a:off x="608" y="325"/>
              <a:ext cx="0" cy="95"/>
            </a:xfrm>
            <a:prstGeom prst="straightConnector1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62997" name="AutoShape 21"/>
            <p:cNvCxnSpPr>
              <a:cxnSpLocks noChangeShapeType="1"/>
              <a:stCxn id="1662989" idx="6"/>
              <a:endCxn id="1662988" idx="4"/>
            </p:cNvCxnSpPr>
            <p:nvPr/>
          </p:nvCxnSpPr>
          <p:spPr bwMode="auto">
            <a:xfrm flipV="1">
              <a:off x="483" y="606"/>
              <a:ext cx="125" cy="48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62998" name="AutoShape 22"/>
            <p:cNvCxnSpPr>
              <a:cxnSpLocks noChangeShapeType="1"/>
              <a:stCxn id="1662990" idx="6"/>
              <a:endCxn id="1662991" idx="4"/>
            </p:cNvCxnSpPr>
            <p:nvPr/>
          </p:nvCxnSpPr>
          <p:spPr bwMode="auto">
            <a:xfrm flipV="1">
              <a:off x="483" y="325"/>
              <a:ext cx="125" cy="49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62999" name="AutoShape 23"/>
            <p:cNvCxnSpPr>
              <a:cxnSpLocks noChangeShapeType="1"/>
              <a:stCxn id="1662990" idx="6"/>
              <a:endCxn id="1662988" idx="0"/>
            </p:cNvCxnSpPr>
            <p:nvPr/>
          </p:nvCxnSpPr>
          <p:spPr bwMode="auto">
            <a:xfrm>
              <a:off x="483" y="374"/>
              <a:ext cx="125" cy="46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1663000" name="Oval 24"/>
            <p:cNvSpPr>
              <a:spLocks noChangeArrowheads="1"/>
            </p:cNvSpPr>
            <p:nvPr/>
          </p:nvSpPr>
          <p:spPr bwMode="auto">
            <a:xfrm>
              <a:off x="3" y="420"/>
              <a:ext cx="235" cy="186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400" b="1">
                  <a:latin typeface="Tahoma" pitchFamily="34" charset="0"/>
                </a:rPr>
                <a:t>Product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definition</a:t>
              </a:r>
            </a:p>
            <a:p>
              <a:pPr algn="ctr" defTabSz="820738"/>
              <a:r>
                <a:rPr lang="en-US" sz="400" b="1">
                  <a:latin typeface="Tahoma" pitchFamily="34" charset="0"/>
                </a:rPr>
                <a:t>management</a:t>
              </a:r>
            </a:p>
          </p:txBody>
        </p:sp>
        <p:cxnSp>
          <p:nvCxnSpPr>
            <p:cNvPr id="1663001" name="AutoShape 25"/>
            <p:cNvCxnSpPr>
              <a:cxnSpLocks noChangeShapeType="1"/>
              <a:stCxn id="1663000" idx="0"/>
              <a:endCxn id="1662990" idx="2"/>
            </p:cNvCxnSpPr>
            <p:nvPr/>
          </p:nvCxnSpPr>
          <p:spPr bwMode="auto">
            <a:xfrm rot="16200000">
              <a:off x="162" y="333"/>
              <a:ext cx="46" cy="128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63002" name="AutoShape 26"/>
            <p:cNvCxnSpPr>
              <a:cxnSpLocks noChangeShapeType="1"/>
              <a:stCxn id="1663000" idx="4"/>
              <a:endCxn id="1662989" idx="2"/>
            </p:cNvCxnSpPr>
            <p:nvPr/>
          </p:nvCxnSpPr>
          <p:spPr bwMode="auto">
            <a:xfrm rot="16200000" flipH="1">
              <a:off x="161" y="566"/>
              <a:ext cx="48" cy="127"/>
            </a:xfrm>
            <a:prstGeom prst="curvedConnector2">
              <a:avLst/>
            </a:prstGeom>
            <a:noFill/>
            <a:ln w="31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Applying the Activity model to other MOCs</a:t>
            </a:r>
          </a:p>
        </p:txBody>
      </p:sp>
      <p:sp>
        <p:nvSpPr>
          <p:cNvPr id="1699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Inventory</a:t>
            </a:r>
          </a:p>
          <a:p>
            <a:r>
              <a:rPr lang="en-GB"/>
              <a:t>Quality Control</a:t>
            </a:r>
          </a:p>
          <a:p>
            <a:r>
              <a:rPr lang="en-GB"/>
              <a:t>Maintenance</a:t>
            </a:r>
          </a:p>
          <a:p>
            <a:r>
              <a:rPr lang="en-GB"/>
              <a:t>+…</a:t>
            </a:r>
          </a:p>
          <a:p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82632AF-03E1-4A90-BC0D-4E5E328F82EA}" type="slidenum">
              <a:rPr lang="en-GB"/>
              <a:pPr/>
              <a:t>28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5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Supporting functions</a:t>
            </a:r>
          </a:p>
        </p:txBody>
      </p:sp>
      <p:sp>
        <p:nvSpPr>
          <p:cNvPr id="16650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These functions provide </a:t>
            </a:r>
          </a:p>
          <a:p>
            <a:pPr lvl="1"/>
            <a:r>
              <a:rPr lang="en-GB"/>
              <a:t>Suitable technical framework</a:t>
            </a:r>
          </a:p>
          <a:p>
            <a:pPr lvl="1"/>
            <a:r>
              <a:rPr lang="en-GB"/>
              <a:t>Global services and procedures</a:t>
            </a:r>
          </a:p>
          <a:p>
            <a:pPr lvl="1"/>
            <a:r>
              <a:rPr lang="en-GB"/>
              <a:t>Not directly linked to </a:t>
            </a:r>
            <a:r>
              <a:rPr lang="en-GB">
                <a:solidFill>
                  <a:schemeClr val="tx1"/>
                </a:solidFill>
              </a:rPr>
              <a:t>Production’s</a:t>
            </a:r>
            <a:r>
              <a:rPr lang="en-GB"/>
              <a:t> main purpose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CF022CD-7101-4DFA-B662-7DA2B5A9A2F6}" type="slidenum">
              <a:rPr lang="en-GB"/>
              <a:pPr/>
              <a:t>29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2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CC functional domains </a:t>
            </a:r>
          </a:p>
        </p:txBody>
      </p:sp>
      <p:graphicFrame>
        <p:nvGraphicFramePr>
          <p:cNvPr id="1772547" name="Diagram 3"/>
          <p:cNvGraphicFramePr>
            <a:graphicFrameLocks/>
          </p:cNvGraphicFramePr>
          <p:nvPr>
            <p:ph idx="1"/>
          </p:nvPr>
        </p:nvGraphicFramePr>
        <p:xfrm>
          <a:off x="1403350" y="1052513"/>
          <a:ext cx="4897438" cy="5076825"/>
        </p:xfrm>
        <a:graphic>
          <a:graphicData uri="http://schemas.openxmlformats.org/drawingml/2006/compatibility">
            <com:legacyDrawing xmlns:com="http://schemas.openxmlformats.org/drawingml/2006/compatibility" spid="_x0000_s1772547"/>
          </a:graphicData>
        </a:graphic>
      </p:graphicFrame>
      <p:sp>
        <p:nvSpPr>
          <p:cNvPr id="17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FFE066F-B534-4121-BD81-6B65E26E6A58}" type="slidenum">
              <a:rPr lang="en-GB"/>
              <a:pPr/>
              <a:t>3</a:t>
            </a:fld>
            <a:endParaRPr lang="en-GB"/>
          </a:p>
        </p:txBody>
      </p:sp>
      <p:sp>
        <p:nvSpPr>
          <p:cNvPr id="1772553" name="Rectangle 9"/>
          <p:cNvSpPr>
            <a:spLocks noChangeArrowheads="1"/>
          </p:cNvSpPr>
          <p:nvPr/>
        </p:nvSpPr>
        <p:spPr bwMode="auto">
          <a:xfrm rot="-5400000">
            <a:off x="4529137" y="3294063"/>
            <a:ext cx="4175125" cy="342900"/>
          </a:xfrm>
          <a:prstGeom prst="rect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 eaLnBrk="1" hangingPunct="1"/>
            <a:r>
              <a:rPr lang="fr-FR" sz="2400">
                <a:latin typeface="Arial Narrow" pitchFamily="34" charset="0"/>
              </a:rPr>
              <a:t>Product Asset Management </a:t>
            </a:r>
          </a:p>
        </p:txBody>
      </p:sp>
      <p:sp>
        <p:nvSpPr>
          <p:cNvPr id="1772554" name="Text Box 10"/>
          <p:cNvSpPr txBox="1">
            <a:spLocks noChangeArrowheads="1"/>
          </p:cNvSpPr>
          <p:nvPr/>
        </p:nvSpPr>
        <p:spPr bwMode="auto">
          <a:xfrm>
            <a:off x="250825" y="4391025"/>
            <a:ext cx="849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>
            <a:spAutoFit/>
          </a:bodyPr>
          <a:lstStyle/>
          <a:p>
            <a:pPr eaLnBrk="1" hangingPunct="1"/>
            <a:r>
              <a:rPr lang="en-GB">
                <a:latin typeface="Tahoma" pitchFamily="34" charset="0"/>
              </a:rPr>
              <a:t>ISA-88</a:t>
            </a:r>
          </a:p>
        </p:txBody>
      </p:sp>
      <p:sp>
        <p:nvSpPr>
          <p:cNvPr id="1772555" name="AutoShape 11"/>
          <p:cNvSpPr>
            <a:spLocks/>
          </p:cNvSpPr>
          <p:nvPr/>
        </p:nvSpPr>
        <p:spPr bwMode="auto">
          <a:xfrm>
            <a:off x="1158875" y="3575050"/>
            <a:ext cx="280988" cy="2016125"/>
          </a:xfrm>
          <a:prstGeom prst="leftBrace">
            <a:avLst>
              <a:gd name="adj1" fmla="val 5979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772556" name="AutoShape 12"/>
          <p:cNvSpPr>
            <a:spLocks/>
          </p:cNvSpPr>
          <p:nvPr/>
        </p:nvSpPr>
        <p:spPr bwMode="auto">
          <a:xfrm>
            <a:off x="1158875" y="1558925"/>
            <a:ext cx="280988" cy="2016125"/>
          </a:xfrm>
          <a:prstGeom prst="leftBrace">
            <a:avLst>
              <a:gd name="adj1" fmla="val 5979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772557" name="Text Box 13"/>
          <p:cNvSpPr txBox="1">
            <a:spLocks noChangeArrowheads="1"/>
          </p:cNvSpPr>
          <p:nvPr/>
        </p:nvSpPr>
        <p:spPr bwMode="auto">
          <a:xfrm>
            <a:off x="277813" y="2327275"/>
            <a:ext cx="849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>
            <a:spAutoFit/>
          </a:bodyPr>
          <a:lstStyle/>
          <a:p>
            <a:pPr eaLnBrk="1" hangingPunct="1"/>
            <a:r>
              <a:rPr lang="en-GB">
                <a:latin typeface="Tahoma" pitchFamily="34" charset="0"/>
              </a:rPr>
              <a:t>ISA-95</a:t>
            </a:r>
          </a:p>
        </p:txBody>
      </p:sp>
      <p:sp>
        <p:nvSpPr>
          <p:cNvPr id="1772558" name="Rectangle 14"/>
          <p:cNvSpPr>
            <a:spLocks noChangeArrowheads="1"/>
          </p:cNvSpPr>
          <p:nvPr/>
        </p:nvSpPr>
        <p:spPr bwMode="auto">
          <a:xfrm rot="-5400000">
            <a:off x="5499894" y="3294856"/>
            <a:ext cx="4175125" cy="341313"/>
          </a:xfrm>
          <a:prstGeom prst="rect">
            <a:avLst/>
          </a:prstGeom>
          <a:solidFill>
            <a:srgbClr val="00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 eaLnBrk="1" hangingPunct="1"/>
            <a:r>
              <a:rPr lang="fr-FR" sz="2400">
                <a:latin typeface="Arial Narrow" pitchFamily="34" charset="0"/>
              </a:rPr>
              <a:t>Physical Asset Management</a:t>
            </a:r>
          </a:p>
        </p:txBody>
      </p:sp>
      <p:sp>
        <p:nvSpPr>
          <p:cNvPr id="1772559" name="Rectangle 15"/>
          <p:cNvSpPr>
            <a:spLocks noChangeArrowheads="1"/>
          </p:cNvSpPr>
          <p:nvPr/>
        </p:nvSpPr>
        <p:spPr bwMode="auto">
          <a:xfrm rot="-5400000">
            <a:off x="5985669" y="3294856"/>
            <a:ext cx="4175125" cy="341313"/>
          </a:xfrm>
          <a:prstGeom prst="rect">
            <a:avLst/>
          </a:prstGeom>
          <a:solidFill>
            <a:srgbClr val="FFCC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 eaLnBrk="1" hangingPunct="1"/>
            <a:r>
              <a:rPr lang="fr-FR" sz="2400">
                <a:latin typeface="Arial Narrow" pitchFamily="34" charset="0"/>
              </a:rPr>
              <a:t>Human Asset Management</a:t>
            </a:r>
          </a:p>
        </p:txBody>
      </p:sp>
      <p:sp>
        <p:nvSpPr>
          <p:cNvPr id="1772560" name="Text Box 16"/>
          <p:cNvSpPr txBox="1">
            <a:spLocks noChangeArrowheads="1"/>
          </p:cNvSpPr>
          <p:nvPr/>
        </p:nvSpPr>
        <p:spPr bwMode="auto">
          <a:xfrm>
            <a:off x="6589713" y="5757863"/>
            <a:ext cx="15827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>
            <a:spAutoFit/>
          </a:bodyPr>
          <a:lstStyle/>
          <a:p>
            <a:pPr eaLnBrk="1" hangingPunct="1"/>
            <a:r>
              <a:rPr lang="en-GB" sz="1600">
                <a:latin typeface="Tahoma" pitchFamily="34" charset="0"/>
              </a:rPr>
              <a:t>ISA-88 + ISA-95</a:t>
            </a:r>
          </a:p>
        </p:txBody>
      </p:sp>
      <p:sp>
        <p:nvSpPr>
          <p:cNvPr id="1772561" name="AutoShape 17"/>
          <p:cNvSpPr>
            <a:spLocks/>
          </p:cNvSpPr>
          <p:nvPr/>
        </p:nvSpPr>
        <p:spPr bwMode="auto">
          <a:xfrm rot="-5400000">
            <a:off x="7200900" y="4762500"/>
            <a:ext cx="285750" cy="1873250"/>
          </a:xfrm>
          <a:prstGeom prst="leftBrace">
            <a:avLst>
              <a:gd name="adj1" fmla="val 5463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772562" name="Rectangle 18"/>
          <p:cNvSpPr>
            <a:spLocks noChangeArrowheads="1"/>
          </p:cNvSpPr>
          <p:nvPr/>
        </p:nvSpPr>
        <p:spPr bwMode="auto">
          <a:xfrm rot="-5400000">
            <a:off x="6468269" y="3294856"/>
            <a:ext cx="4175125" cy="341313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 eaLnBrk="1" hangingPunct="1"/>
            <a:r>
              <a:rPr lang="fr-FR" sz="2400">
                <a:latin typeface="Arial Narrow" pitchFamily="34" charset="0"/>
              </a:rPr>
              <a:t>IT Asset Management</a:t>
            </a:r>
          </a:p>
        </p:txBody>
      </p:sp>
      <p:sp>
        <p:nvSpPr>
          <p:cNvPr id="1772563" name="Text Box 19"/>
          <p:cNvSpPr txBox="1">
            <a:spLocks noChangeArrowheads="1"/>
          </p:cNvSpPr>
          <p:nvPr/>
        </p:nvSpPr>
        <p:spPr bwMode="auto">
          <a:xfrm>
            <a:off x="8315325" y="5589588"/>
            <a:ext cx="71913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>
            <a:spAutoFit/>
          </a:bodyPr>
          <a:lstStyle/>
          <a:p>
            <a:pPr algn="ctr" eaLnBrk="1" hangingPunct="1"/>
            <a:r>
              <a:rPr lang="en-GB" sz="1600">
                <a:latin typeface="Tahoma" pitchFamily="34" charset="0"/>
              </a:rPr>
              <a:t>TOGAF</a:t>
            </a:r>
          </a:p>
          <a:p>
            <a:pPr algn="ctr" eaLnBrk="1" hangingPunct="1"/>
            <a:r>
              <a:rPr lang="en-GB" sz="1600">
                <a:latin typeface="Tahoma" pitchFamily="34" charset="0"/>
              </a:rPr>
              <a:t>ITIL</a:t>
            </a:r>
          </a:p>
        </p:txBody>
      </p:sp>
      <p:sp>
        <p:nvSpPr>
          <p:cNvPr id="1772564" name="Rectangle 20"/>
          <p:cNvSpPr>
            <a:spLocks noChangeArrowheads="1"/>
          </p:cNvSpPr>
          <p:nvPr/>
        </p:nvSpPr>
        <p:spPr bwMode="auto">
          <a:xfrm rot="-5400000">
            <a:off x="5030787" y="3294063"/>
            <a:ext cx="4175125" cy="34290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 eaLnBrk="1" hangingPunct="1"/>
            <a:r>
              <a:rPr lang="fr-FR" sz="2400">
                <a:latin typeface="Arial Narrow" pitchFamily="34" charset="0"/>
              </a:rPr>
              <a:t>Inventory Asset Management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707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Supporting Functions: McDo model</a:t>
            </a:r>
            <a:endParaRPr lang="fr-FR"/>
          </a:p>
        </p:txBody>
      </p:sp>
      <p:sp>
        <p:nvSpPr>
          <p:cNvPr id="45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46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687804-7B9C-4528-A813-DF53AE8EF377}" type="slidenum">
              <a:rPr lang="en-GB"/>
              <a:pPr/>
              <a:t>30</a:t>
            </a:fld>
            <a:endParaRPr lang="en-GB"/>
          </a:p>
        </p:txBody>
      </p:sp>
      <p:sp>
        <p:nvSpPr>
          <p:cNvPr id="1667074" name="Oval 2"/>
          <p:cNvSpPr>
            <a:spLocks noChangeArrowheads="1"/>
          </p:cNvSpPr>
          <p:nvPr/>
        </p:nvSpPr>
        <p:spPr bwMode="auto">
          <a:xfrm>
            <a:off x="1662113" y="2193925"/>
            <a:ext cx="6338887" cy="3878263"/>
          </a:xfrm>
          <a:prstGeom prst="ellipse">
            <a:avLst/>
          </a:prstGeom>
          <a:solidFill>
            <a:srgbClr val="FF9900"/>
          </a:solidFill>
          <a:ln w="12700">
            <a:round/>
            <a:headEnd/>
            <a:tailEnd/>
          </a:ln>
          <a:effectLst/>
          <a:scene3d>
            <a:camera prst="legacyPerspectiveFront">
              <a:rot lat="20099999" lon="1500000" rev="0"/>
            </a:camera>
            <a:lightRig rig="legacyFlat4" dir="b"/>
          </a:scene3d>
          <a:sp3d extrusionH="8874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lIns="82628" tIns="41315" rIns="82628" bIns="41315" anchor="ctr">
            <a:flatTx/>
          </a:bodyPr>
          <a:lstStyle/>
          <a:p>
            <a:pPr algn="ctr" defTabSz="820738"/>
            <a:endParaRPr lang="en-GB" sz="1300" b="1">
              <a:latin typeface="Tahoma" pitchFamily="34" charset="0"/>
            </a:endParaRPr>
          </a:p>
        </p:txBody>
      </p:sp>
      <p:sp>
        <p:nvSpPr>
          <p:cNvPr id="1667076" name="Oval 4"/>
          <p:cNvSpPr>
            <a:spLocks noChangeArrowheads="1"/>
          </p:cNvSpPr>
          <p:nvPr/>
        </p:nvSpPr>
        <p:spPr bwMode="auto">
          <a:xfrm>
            <a:off x="1593850" y="1924050"/>
            <a:ext cx="6337300" cy="3879850"/>
          </a:xfrm>
          <a:prstGeom prst="ellipse">
            <a:avLst/>
          </a:prstGeom>
          <a:solidFill>
            <a:srgbClr val="CCFFFF"/>
          </a:solidFill>
          <a:ln w="12700">
            <a:round/>
            <a:headEnd/>
            <a:tailEnd/>
          </a:ln>
          <a:effectLst/>
          <a:scene3d>
            <a:camera prst="legacyPerspectiveFront">
              <a:rot lat="20099999" lon="1500000" rev="0"/>
            </a:camera>
            <a:lightRig rig="legacyFlat4" dir="b"/>
          </a:scene3d>
          <a:sp3d extrusionH="887400" prstMaterial="legacyMatte">
            <a:bevelT w="13500" h="13500" prst="angle"/>
            <a:bevelB w="13500" h="13500" prst="angle"/>
            <a:extrusionClr>
              <a:srgbClr val="CCFFFF"/>
            </a:extrusionClr>
          </a:sp3d>
        </p:spPr>
        <p:txBody>
          <a:bodyPr wrap="none" lIns="82628" tIns="41315" rIns="82628" bIns="41315" anchor="ctr">
            <a:flatTx/>
          </a:bodyPr>
          <a:lstStyle/>
          <a:p>
            <a:pPr algn="ctr" defTabSz="820738"/>
            <a:endParaRPr lang="en-GB" sz="1300" b="1">
              <a:latin typeface="Tahoma" pitchFamily="34" charset="0"/>
            </a:endParaRPr>
          </a:p>
        </p:txBody>
      </p:sp>
      <p:sp>
        <p:nvSpPr>
          <p:cNvPr id="1667077" name="Oval 5"/>
          <p:cNvSpPr>
            <a:spLocks noChangeArrowheads="1"/>
          </p:cNvSpPr>
          <p:nvPr/>
        </p:nvSpPr>
        <p:spPr bwMode="auto">
          <a:xfrm>
            <a:off x="1524000" y="1655763"/>
            <a:ext cx="6338888" cy="3878262"/>
          </a:xfrm>
          <a:prstGeom prst="ellipse">
            <a:avLst/>
          </a:prstGeom>
          <a:solidFill>
            <a:srgbClr val="C0C0C0"/>
          </a:solidFill>
          <a:ln w="12700">
            <a:round/>
            <a:headEnd/>
            <a:tailEnd/>
          </a:ln>
          <a:effectLst/>
          <a:scene3d>
            <a:camera prst="legacyPerspectiveFront">
              <a:rot lat="20099999" lon="1500000" rev="0"/>
            </a:camera>
            <a:lightRig rig="legacyFlat4" dir="b"/>
          </a:scene3d>
          <a:sp3d extrusionH="887400" prstMaterial="legacyMatte">
            <a:bevelT w="13500" h="13500" prst="angle"/>
            <a:bevelB w="13500" h="13500" prst="angle"/>
            <a:extrusionClr>
              <a:srgbClr val="C0C0C0"/>
            </a:extrusionClr>
          </a:sp3d>
        </p:spPr>
        <p:txBody>
          <a:bodyPr wrap="none" lIns="82628" tIns="41315" rIns="82628" bIns="41315" anchor="ctr">
            <a:flatTx/>
          </a:bodyPr>
          <a:lstStyle/>
          <a:p>
            <a:pPr algn="ctr" defTabSz="820738"/>
            <a:endParaRPr lang="en-GB" sz="1300" b="1">
              <a:latin typeface="Tahoma" pitchFamily="34" charset="0"/>
            </a:endParaRPr>
          </a:p>
        </p:txBody>
      </p:sp>
      <p:sp>
        <p:nvSpPr>
          <p:cNvPr id="1667078" name="Oval 6"/>
          <p:cNvSpPr>
            <a:spLocks noChangeArrowheads="1"/>
          </p:cNvSpPr>
          <p:nvPr/>
        </p:nvSpPr>
        <p:spPr bwMode="auto">
          <a:xfrm>
            <a:off x="1454150" y="1385888"/>
            <a:ext cx="6338888" cy="3879850"/>
          </a:xfrm>
          <a:prstGeom prst="ellipse">
            <a:avLst/>
          </a:prstGeom>
          <a:solidFill>
            <a:srgbClr val="FF0000"/>
          </a:solidFill>
          <a:ln w="12700">
            <a:round/>
            <a:headEnd/>
            <a:tailEnd/>
          </a:ln>
          <a:effectLst/>
          <a:scene3d>
            <a:camera prst="legacyPerspectiveFront">
              <a:rot lat="20099999" lon="1500000" rev="0"/>
            </a:camera>
            <a:lightRig rig="legacyFlat4" dir="b"/>
          </a:scene3d>
          <a:sp3d extrusionH="887400" prstMaterial="legacyMatte">
            <a:bevelT w="13500" h="13500" prst="angle"/>
            <a:bevelB w="13500" h="13500" prst="angle"/>
            <a:extrusionClr>
              <a:srgbClr val="FF0000"/>
            </a:extrusionClr>
          </a:sp3d>
        </p:spPr>
        <p:txBody>
          <a:bodyPr wrap="none" lIns="82628" tIns="41315" rIns="82628" bIns="41315" anchor="ctr">
            <a:flatTx/>
          </a:bodyPr>
          <a:lstStyle/>
          <a:p>
            <a:pPr algn="ctr" defTabSz="820738"/>
            <a:endParaRPr lang="en-GB" sz="1300" b="1">
              <a:latin typeface="Tahoma" pitchFamily="34" charset="0"/>
            </a:endParaRPr>
          </a:p>
        </p:txBody>
      </p:sp>
      <p:sp>
        <p:nvSpPr>
          <p:cNvPr id="1667079" name="Oval 7"/>
          <p:cNvSpPr>
            <a:spLocks noChangeArrowheads="1"/>
          </p:cNvSpPr>
          <p:nvPr/>
        </p:nvSpPr>
        <p:spPr bwMode="auto">
          <a:xfrm>
            <a:off x="1385888" y="1117600"/>
            <a:ext cx="6337300" cy="3878263"/>
          </a:xfrm>
          <a:prstGeom prst="ellipse">
            <a:avLst/>
          </a:prstGeom>
          <a:solidFill>
            <a:srgbClr val="FFFF66"/>
          </a:solidFill>
          <a:ln w="12700">
            <a:round/>
            <a:headEnd/>
            <a:tailEnd/>
          </a:ln>
          <a:effectLst/>
          <a:scene3d>
            <a:camera prst="legacyPerspectiveFront">
              <a:rot lat="20099999" lon="1500000" rev="0"/>
            </a:camera>
            <a:lightRig rig="legacyFlat4" dir="b"/>
          </a:scene3d>
          <a:sp3d extrusionH="887400" prstMaterial="legacyMatte">
            <a:bevelT w="13500" h="13500" prst="angle"/>
            <a:bevelB w="13500" h="13500" prst="angle"/>
            <a:extrusionClr>
              <a:srgbClr val="FFFF66"/>
            </a:extrusionClr>
          </a:sp3d>
        </p:spPr>
        <p:txBody>
          <a:bodyPr wrap="none" lIns="82628" tIns="41315" rIns="82628" bIns="41315" anchor="ctr">
            <a:flatTx/>
          </a:bodyPr>
          <a:lstStyle/>
          <a:p>
            <a:pPr algn="ctr" defTabSz="820738"/>
            <a:endParaRPr lang="en-GB" sz="1300" b="1">
              <a:latin typeface="Tahoma" pitchFamily="34" charset="0"/>
            </a:endParaRPr>
          </a:p>
        </p:txBody>
      </p:sp>
      <p:sp>
        <p:nvSpPr>
          <p:cNvPr id="1667080" name="Oval 8" descr="Narrow horizontal"/>
          <p:cNvSpPr>
            <a:spLocks noChangeArrowheads="1"/>
          </p:cNvSpPr>
          <p:nvPr/>
        </p:nvSpPr>
        <p:spPr bwMode="auto">
          <a:xfrm>
            <a:off x="1350963" y="873125"/>
            <a:ext cx="6338887" cy="3878263"/>
          </a:xfrm>
          <a:prstGeom prst="ellipse">
            <a:avLst/>
          </a:prstGeom>
          <a:pattFill prst="narHorz">
            <a:fgClr>
              <a:schemeClr val="accent1"/>
            </a:fgClr>
            <a:bgClr>
              <a:srgbClr val="FFFFFF"/>
            </a:bgClr>
          </a:pattFill>
          <a:ln w="12700">
            <a:round/>
            <a:headEnd/>
            <a:tailEnd/>
          </a:ln>
          <a:effectLst/>
          <a:scene3d>
            <a:camera prst="legacyPerspectiveFront">
              <a:rot lat="20099999" lon="1500000" rev="0"/>
            </a:camera>
            <a:lightRig rig="legacyFlat4" dir="b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lIns="82628" tIns="41315" rIns="82628" bIns="41315" anchor="ctr">
            <a:flatTx/>
          </a:bodyPr>
          <a:lstStyle/>
          <a:p>
            <a:pPr algn="ctr" defTabSz="820738"/>
            <a:endParaRPr lang="en-GB" sz="1300" b="1">
              <a:latin typeface="Tahoma" pitchFamily="34" charset="0"/>
            </a:endParaRPr>
          </a:p>
        </p:txBody>
      </p:sp>
      <p:sp>
        <p:nvSpPr>
          <p:cNvPr id="1667081" name="Oval 9"/>
          <p:cNvSpPr>
            <a:spLocks noChangeArrowheads="1"/>
          </p:cNvSpPr>
          <p:nvPr/>
        </p:nvSpPr>
        <p:spPr bwMode="auto">
          <a:xfrm>
            <a:off x="4833938" y="3241675"/>
            <a:ext cx="1397000" cy="741363"/>
          </a:xfrm>
          <a:prstGeom prst="ellipse">
            <a:avLst/>
          </a:prstGeom>
          <a:solidFill>
            <a:schemeClr val="bg1"/>
          </a:solidFill>
          <a:ln w="12700">
            <a:round/>
            <a:headEnd/>
            <a:tailEnd/>
          </a:ln>
          <a:effectLst/>
          <a:scene3d>
            <a:camera prst="legacyPerspectiveFront">
              <a:rot lat="20099999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wrap="none" lIns="82628" tIns="41315" rIns="82628" bIns="41315" anchor="ctr">
            <a:flatTx/>
          </a:bodyPr>
          <a:lstStyle/>
          <a:p>
            <a:pPr algn="ctr" defTabSz="820738"/>
            <a:r>
              <a:rPr lang="en-US" sz="1300" b="1">
                <a:latin typeface="Tahoma" pitchFamily="34" charset="0"/>
              </a:rPr>
              <a:t>Work</a:t>
            </a:r>
          </a:p>
          <a:p>
            <a:pPr algn="ctr" defTabSz="820738"/>
            <a:r>
              <a:rPr lang="en-US" sz="1300" b="1">
                <a:latin typeface="Tahoma" pitchFamily="34" charset="0"/>
              </a:rPr>
              <a:t>data</a:t>
            </a:r>
          </a:p>
          <a:p>
            <a:pPr algn="ctr" defTabSz="820738"/>
            <a:r>
              <a:rPr lang="en-US" sz="1300" b="1">
                <a:latin typeface="Tahoma" pitchFamily="34" charset="0"/>
              </a:rPr>
              <a:t>collection</a:t>
            </a:r>
          </a:p>
        </p:txBody>
      </p:sp>
      <p:sp>
        <p:nvSpPr>
          <p:cNvPr id="1667082" name="Oval 10"/>
          <p:cNvSpPr>
            <a:spLocks noChangeArrowheads="1"/>
          </p:cNvSpPr>
          <p:nvPr/>
        </p:nvSpPr>
        <p:spPr bwMode="auto">
          <a:xfrm>
            <a:off x="3309938" y="3916363"/>
            <a:ext cx="1397000" cy="741362"/>
          </a:xfrm>
          <a:prstGeom prst="ellipse">
            <a:avLst/>
          </a:prstGeom>
          <a:solidFill>
            <a:schemeClr val="bg1"/>
          </a:solidFill>
          <a:ln w="12700">
            <a:round/>
            <a:headEnd/>
            <a:tailEnd/>
          </a:ln>
          <a:effectLst/>
          <a:scene3d>
            <a:camera prst="legacyPerspectiveFront">
              <a:rot lat="20099999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wrap="none" lIns="82628" tIns="41315" rIns="82628" bIns="41315" anchor="ctr">
            <a:flatTx/>
          </a:bodyPr>
          <a:lstStyle/>
          <a:p>
            <a:pPr algn="ctr" defTabSz="820738"/>
            <a:r>
              <a:rPr lang="en-US" sz="1300" b="1">
                <a:latin typeface="Tahoma" pitchFamily="34" charset="0"/>
              </a:rPr>
              <a:t>Work</a:t>
            </a:r>
          </a:p>
          <a:p>
            <a:pPr algn="ctr" defTabSz="820738"/>
            <a:r>
              <a:rPr lang="en-US" sz="1300" b="1">
                <a:latin typeface="Tahoma" pitchFamily="34" charset="0"/>
              </a:rPr>
              <a:t>Execution</a:t>
            </a:r>
          </a:p>
          <a:p>
            <a:pPr algn="ctr" defTabSz="820738"/>
            <a:r>
              <a:rPr lang="en-US" sz="1300" b="1">
                <a:latin typeface="Tahoma" pitchFamily="34" charset="0"/>
              </a:rPr>
              <a:t>Management</a:t>
            </a:r>
          </a:p>
        </p:txBody>
      </p:sp>
      <p:sp>
        <p:nvSpPr>
          <p:cNvPr id="1667083" name="Oval 11"/>
          <p:cNvSpPr>
            <a:spLocks noChangeArrowheads="1"/>
          </p:cNvSpPr>
          <p:nvPr/>
        </p:nvSpPr>
        <p:spPr bwMode="auto">
          <a:xfrm>
            <a:off x="1782763" y="1831975"/>
            <a:ext cx="1397000" cy="741363"/>
          </a:xfrm>
          <a:prstGeom prst="ellipse">
            <a:avLst/>
          </a:prstGeom>
          <a:solidFill>
            <a:schemeClr val="bg1"/>
          </a:solidFill>
          <a:ln w="12700">
            <a:round/>
            <a:headEnd/>
            <a:tailEnd/>
          </a:ln>
          <a:effectLst/>
          <a:scene3d>
            <a:camera prst="legacyPerspectiveFront">
              <a:rot lat="20099999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wrap="none" lIns="82628" tIns="41315" rIns="82628" bIns="41315" anchor="ctr">
            <a:flatTx/>
          </a:bodyPr>
          <a:lstStyle/>
          <a:p>
            <a:pPr algn="ctr" defTabSz="820738"/>
            <a:r>
              <a:rPr lang="en-US" sz="1300" b="1">
                <a:latin typeface="Tahoma" pitchFamily="34" charset="0"/>
              </a:rPr>
              <a:t>Work</a:t>
            </a:r>
          </a:p>
          <a:p>
            <a:pPr algn="ctr" defTabSz="820738"/>
            <a:r>
              <a:rPr lang="en-US" sz="1300" b="1">
                <a:latin typeface="Tahoma" pitchFamily="34" charset="0"/>
              </a:rPr>
              <a:t> resource</a:t>
            </a:r>
          </a:p>
          <a:p>
            <a:pPr algn="ctr" defTabSz="820738"/>
            <a:r>
              <a:rPr lang="en-US" sz="1300" b="1">
                <a:latin typeface="Tahoma" pitchFamily="34" charset="0"/>
              </a:rPr>
              <a:t>management</a:t>
            </a:r>
          </a:p>
        </p:txBody>
      </p:sp>
      <p:sp>
        <p:nvSpPr>
          <p:cNvPr id="1667084" name="Oval 12"/>
          <p:cNvSpPr>
            <a:spLocks noChangeArrowheads="1"/>
          </p:cNvSpPr>
          <p:nvPr/>
        </p:nvSpPr>
        <p:spPr bwMode="auto">
          <a:xfrm>
            <a:off x="3265488" y="2540000"/>
            <a:ext cx="1487487" cy="741363"/>
          </a:xfrm>
          <a:prstGeom prst="ellipse">
            <a:avLst/>
          </a:prstGeom>
          <a:solidFill>
            <a:schemeClr val="bg1"/>
          </a:solidFill>
          <a:ln w="12700">
            <a:round/>
            <a:headEnd/>
            <a:tailEnd/>
          </a:ln>
          <a:effectLst/>
          <a:scene3d>
            <a:camera prst="legacyPerspectiveFront">
              <a:rot lat="20099999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wrap="none" lIns="82628" tIns="41315" rIns="82628" bIns="41315" anchor="ctr">
            <a:flatTx/>
          </a:bodyPr>
          <a:lstStyle/>
          <a:p>
            <a:pPr algn="ctr" defTabSz="820738"/>
            <a:r>
              <a:rPr lang="en-US" sz="1300" b="1">
                <a:latin typeface="Tahoma" pitchFamily="34" charset="0"/>
              </a:rPr>
              <a:t>Work</a:t>
            </a:r>
          </a:p>
          <a:p>
            <a:pPr algn="ctr" defTabSz="820738"/>
            <a:r>
              <a:rPr lang="en-US" sz="1300" b="1">
                <a:latin typeface="Tahoma" pitchFamily="34" charset="0"/>
              </a:rPr>
              <a:t>dispatching</a:t>
            </a:r>
          </a:p>
        </p:txBody>
      </p:sp>
      <p:sp>
        <p:nvSpPr>
          <p:cNvPr id="1667085" name="Oval 13"/>
          <p:cNvSpPr>
            <a:spLocks noChangeArrowheads="1"/>
          </p:cNvSpPr>
          <p:nvPr/>
        </p:nvSpPr>
        <p:spPr bwMode="auto">
          <a:xfrm>
            <a:off x="4833938" y="1830388"/>
            <a:ext cx="1397000" cy="741362"/>
          </a:xfrm>
          <a:prstGeom prst="ellipse">
            <a:avLst/>
          </a:prstGeom>
          <a:solidFill>
            <a:schemeClr val="bg1"/>
          </a:solidFill>
          <a:ln w="12700">
            <a:round/>
            <a:headEnd/>
            <a:tailEnd/>
          </a:ln>
          <a:effectLst/>
          <a:scene3d>
            <a:camera prst="legacyPerspectiveFront">
              <a:rot lat="20099999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wrap="none" lIns="82628" tIns="41315" rIns="82628" bIns="41315" anchor="ctr">
            <a:flatTx/>
          </a:bodyPr>
          <a:lstStyle/>
          <a:p>
            <a:pPr algn="ctr" defTabSz="820738"/>
            <a:r>
              <a:rPr lang="en-US" sz="1300" b="1">
                <a:latin typeface="Tahoma" pitchFamily="34" charset="0"/>
              </a:rPr>
              <a:t>Work</a:t>
            </a:r>
          </a:p>
          <a:p>
            <a:pPr algn="ctr" defTabSz="820738"/>
            <a:r>
              <a:rPr lang="en-US" sz="1300" b="1">
                <a:latin typeface="Tahoma" pitchFamily="34" charset="0"/>
              </a:rPr>
              <a:t>tracking</a:t>
            </a:r>
          </a:p>
        </p:txBody>
      </p:sp>
      <p:sp>
        <p:nvSpPr>
          <p:cNvPr id="1667086" name="Oval 14"/>
          <p:cNvSpPr>
            <a:spLocks noChangeArrowheads="1"/>
          </p:cNvSpPr>
          <p:nvPr/>
        </p:nvSpPr>
        <p:spPr bwMode="auto">
          <a:xfrm>
            <a:off x="3309938" y="1092200"/>
            <a:ext cx="1397000" cy="741363"/>
          </a:xfrm>
          <a:prstGeom prst="ellipse">
            <a:avLst/>
          </a:prstGeom>
          <a:solidFill>
            <a:schemeClr val="bg1"/>
          </a:solidFill>
          <a:ln w="12700">
            <a:round/>
            <a:headEnd/>
            <a:tailEnd/>
          </a:ln>
          <a:effectLst/>
          <a:scene3d>
            <a:camera prst="legacyPerspectiveFront">
              <a:rot lat="20099999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wrap="none" lIns="82628" tIns="41315" rIns="82628" bIns="41315" anchor="ctr">
            <a:flatTx/>
          </a:bodyPr>
          <a:lstStyle/>
          <a:p>
            <a:pPr algn="ctr" defTabSz="820738"/>
            <a:r>
              <a:rPr lang="en-US" sz="1300" b="1">
                <a:latin typeface="Tahoma" pitchFamily="34" charset="0"/>
              </a:rPr>
              <a:t>Detailed</a:t>
            </a:r>
            <a:br>
              <a:rPr lang="en-US" sz="1300" b="1">
                <a:latin typeface="Tahoma" pitchFamily="34" charset="0"/>
              </a:rPr>
            </a:br>
            <a:r>
              <a:rPr lang="en-US" sz="1300" b="1">
                <a:latin typeface="Tahoma" pitchFamily="34" charset="0"/>
              </a:rPr>
              <a:t>work</a:t>
            </a:r>
          </a:p>
          <a:p>
            <a:pPr algn="ctr" defTabSz="820738"/>
            <a:r>
              <a:rPr lang="en-US" sz="1300" b="1">
                <a:latin typeface="Tahoma" pitchFamily="34" charset="0"/>
              </a:rPr>
              <a:t>scheduling</a:t>
            </a:r>
          </a:p>
        </p:txBody>
      </p:sp>
      <p:sp>
        <p:nvSpPr>
          <p:cNvPr id="1667087" name="Oval 15"/>
          <p:cNvSpPr>
            <a:spLocks noChangeArrowheads="1"/>
          </p:cNvSpPr>
          <p:nvPr/>
        </p:nvSpPr>
        <p:spPr bwMode="auto">
          <a:xfrm>
            <a:off x="1811338" y="3243263"/>
            <a:ext cx="1397000" cy="741362"/>
          </a:xfrm>
          <a:prstGeom prst="ellipse">
            <a:avLst/>
          </a:prstGeom>
          <a:solidFill>
            <a:schemeClr val="bg1"/>
          </a:solidFill>
          <a:ln w="12700">
            <a:round/>
            <a:headEnd/>
            <a:tailEnd/>
          </a:ln>
          <a:effectLst/>
          <a:scene3d>
            <a:camera prst="legacyPerspectiveFront">
              <a:rot lat="20099999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wrap="none" lIns="82628" tIns="41315" rIns="82628" bIns="41315" anchor="ctr">
            <a:flatTx/>
          </a:bodyPr>
          <a:lstStyle/>
          <a:p>
            <a:pPr algn="ctr" defTabSz="820738"/>
            <a:r>
              <a:rPr lang="en-US" sz="1300" b="1">
                <a:latin typeface="Tahoma" pitchFamily="34" charset="0"/>
              </a:rPr>
              <a:t>Work</a:t>
            </a:r>
          </a:p>
          <a:p>
            <a:pPr algn="ctr" defTabSz="820738"/>
            <a:r>
              <a:rPr lang="en-US" sz="1300" b="1">
                <a:latin typeface="Tahoma" pitchFamily="34" charset="0"/>
              </a:rPr>
              <a:t>definition</a:t>
            </a:r>
          </a:p>
          <a:p>
            <a:pPr algn="ctr" defTabSz="820738"/>
            <a:r>
              <a:rPr lang="en-US" sz="1300" b="1">
                <a:latin typeface="Tahoma" pitchFamily="34" charset="0"/>
              </a:rPr>
              <a:t>management</a:t>
            </a:r>
          </a:p>
        </p:txBody>
      </p:sp>
      <p:cxnSp>
        <p:nvCxnSpPr>
          <p:cNvPr id="1667088" name="AutoShape 16"/>
          <p:cNvCxnSpPr>
            <a:cxnSpLocks noChangeShapeType="1"/>
            <a:stCxn id="1667083" idx="0"/>
            <a:endCxn id="1667086" idx="2"/>
          </p:cNvCxnSpPr>
          <p:nvPr/>
        </p:nvCxnSpPr>
        <p:spPr bwMode="auto">
          <a:xfrm rot="16200000">
            <a:off x="2711451" y="1233487"/>
            <a:ext cx="368300" cy="828675"/>
          </a:xfrm>
          <a:prstGeom prst="curvedConnector2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667089" name="AutoShape 17"/>
          <p:cNvCxnSpPr>
            <a:cxnSpLocks noChangeShapeType="1"/>
            <a:stCxn id="1667085" idx="0"/>
            <a:endCxn id="1667086" idx="6"/>
          </p:cNvCxnSpPr>
          <p:nvPr/>
        </p:nvCxnSpPr>
        <p:spPr bwMode="auto">
          <a:xfrm rot="5400000" flipH="1">
            <a:off x="4936331" y="1234282"/>
            <a:ext cx="366713" cy="825500"/>
          </a:xfrm>
          <a:prstGeom prst="curvedConnector2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667090" name="AutoShape 18"/>
          <p:cNvCxnSpPr>
            <a:cxnSpLocks noChangeShapeType="1"/>
            <a:stCxn id="1667086" idx="4"/>
            <a:endCxn id="1667084" idx="0"/>
          </p:cNvCxnSpPr>
          <p:nvPr/>
        </p:nvCxnSpPr>
        <p:spPr bwMode="auto">
          <a:xfrm>
            <a:off x="4008438" y="1833563"/>
            <a:ext cx="1587" cy="706437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667091" name="AutoShape 19"/>
          <p:cNvCxnSpPr>
            <a:cxnSpLocks noChangeShapeType="1"/>
            <a:stCxn id="1667083" idx="4"/>
            <a:endCxn id="1667084" idx="2"/>
          </p:cNvCxnSpPr>
          <p:nvPr/>
        </p:nvCxnSpPr>
        <p:spPr bwMode="auto">
          <a:xfrm rot="16200000" flipH="1">
            <a:off x="2704307" y="2350294"/>
            <a:ext cx="338137" cy="784225"/>
          </a:xfrm>
          <a:prstGeom prst="curvedConnector2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667092" name="AutoShape 20"/>
          <p:cNvCxnSpPr>
            <a:cxnSpLocks noChangeShapeType="1"/>
            <a:stCxn id="1667087" idx="0"/>
            <a:endCxn id="1667084" idx="2"/>
          </p:cNvCxnSpPr>
          <p:nvPr/>
        </p:nvCxnSpPr>
        <p:spPr bwMode="auto">
          <a:xfrm rot="16200000">
            <a:off x="2721769" y="2699544"/>
            <a:ext cx="331788" cy="755650"/>
          </a:xfrm>
          <a:prstGeom prst="curvedConnector2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667093" name="AutoShape 21"/>
          <p:cNvCxnSpPr>
            <a:cxnSpLocks noChangeShapeType="1"/>
            <a:stCxn id="1667084" idx="4"/>
            <a:endCxn id="1667082" idx="0"/>
          </p:cNvCxnSpPr>
          <p:nvPr/>
        </p:nvCxnSpPr>
        <p:spPr bwMode="auto">
          <a:xfrm flipH="1">
            <a:off x="4008438" y="3281363"/>
            <a:ext cx="1587" cy="6350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667094" name="AutoShape 22"/>
          <p:cNvCxnSpPr>
            <a:cxnSpLocks noChangeShapeType="1"/>
            <a:stCxn id="1667087" idx="4"/>
            <a:endCxn id="1667082" idx="2"/>
          </p:cNvCxnSpPr>
          <p:nvPr/>
        </p:nvCxnSpPr>
        <p:spPr bwMode="auto">
          <a:xfrm rot="16200000" flipH="1">
            <a:off x="2758281" y="3736182"/>
            <a:ext cx="303213" cy="800100"/>
          </a:xfrm>
          <a:prstGeom prst="curvedConnector2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667095" name="AutoShape 23"/>
          <p:cNvCxnSpPr>
            <a:cxnSpLocks noChangeShapeType="1"/>
            <a:stCxn id="1667081" idx="0"/>
            <a:endCxn id="1667085" idx="4"/>
          </p:cNvCxnSpPr>
          <p:nvPr/>
        </p:nvCxnSpPr>
        <p:spPr bwMode="auto">
          <a:xfrm flipV="1">
            <a:off x="5532438" y="2571750"/>
            <a:ext cx="0" cy="6699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667096" name="AutoShape 24"/>
          <p:cNvCxnSpPr>
            <a:cxnSpLocks noChangeShapeType="1"/>
            <a:stCxn id="1667082" idx="6"/>
            <a:endCxn id="1667081" idx="4"/>
          </p:cNvCxnSpPr>
          <p:nvPr/>
        </p:nvCxnSpPr>
        <p:spPr bwMode="auto">
          <a:xfrm flipV="1">
            <a:off x="4706938" y="3983038"/>
            <a:ext cx="825500" cy="304800"/>
          </a:xfrm>
          <a:prstGeom prst="curvedConnector2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667097" name="AutoShape 25"/>
          <p:cNvCxnSpPr>
            <a:cxnSpLocks noChangeShapeType="1"/>
            <a:stCxn id="1667084" idx="6"/>
            <a:endCxn id="1667085" idx="3"/>
          </p:cNvCxnSpPr>
          <p:nvPr/>
        </p:nvCxnSpPr>
        <p:spPr bwMode="auto">
          <a:xfrm flipV="1">
            <a:off x="4752975" y="2463800"/>
            <a:ext cx="285750" cy="447675"/>
          </a:xfrm>
          <a:prstGeom prst="curvedConnector2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667098" name="AutoShape 26"/>
          <p:cNvCxnSpPr>
            <a:cxnSpLocks noChangeShapeType="1"/>
            <a:stCxn id="1667082" idx="7"/>
            <a:endCxn id="1667085" idx="4"/>
          </p:cNvCxnSpPr>
          <p:nvPr/>
        </p:nvCxnSpPr>
        <p:spPr bwMode="auto">
          <a:xfrm rot="16200000">
            <a:off x="4291012" y="2782888"/>
            <a:ext cx="1452563" cy="1030288"/>
          </a:xfrm>
          <a:prstGeom prst="curvedConnector3">
            <a:avLst>
              <a:gd name="adj1" fmla="val 53662"/>
            </a:avLst>
          </a:prstGeom>
          <a:noFill/>
          <a:ln w="2857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sp>
        <p:nvSpPr>
          <p:cNvPr id="1667099" name="Oval 27"/>
          <p:cNvSpPr>
            <a:spLocks noChangeArrowheads="1"/>
          </p:cNvSpPr>
          <p:nvPr/>
        </p:nvSpPr>
        <p:spPr bwMode="auto">
          <a:xfrm>
            <a:off x="6199188" y="2540000"/>
            <a:ext cx="1397000" cy="741363"/>
          </a:xfrm>
          <a:prstGeom prst="ellipse">
            <a:avLst/>
          </a:prstGeom>
          <a:solidFill>
            <a:schemeClr val="bg1"/>
          </a:solidFill>
          <a:ln w="12700">
            <a:round/>
            <a:headEnd/>
            <a:tailEnd/>
          </a:ln>
          <a:effectLst/>
          <a:scene3d>
            <a:camera prst="legacyPerspectiveFront">
              <a:rot lat="20099999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wrap="none" lIns="82628" tIns="41315" rIns="82628" bIns="41315" anchor="ctr">
            <a:flatTx/>
          </a:bodyPr>
          <a:lstStyle/>
          <a:p>
            <a:pPr algn="ctr" defTabSz="820738"/>
            <a:r>
              <a:rPr lang="en-US" sz="1300" b="1">
                <a:latin typeface="Tahoma" pitchFamily="34" charset="0"/>
              </a:rPr>
              <a:t>Work</a:t>
            </a:r>
          </a:p>
          <a:p>
            <a:pPr algn="ctr" defTabSz="820738"/>
            <a:r>
              <a:rPr lang="en-US" sz="1300" b="1">
                <a:latin typeface="Tahoma" pitchFamily="34" charset="0"/>
              </a:rPr>
              <a:t>Performance</a:t>
            </a:r>
          </a:p>
          <a:p>
            <a:pPr algn="ctr" defTabSz="820738"/>
            <a:r>
              <a:rPr lang="en-US" sz="1300" b="1">
                <a:latin typeface="Tahoma" pitchFamily="34" charset="0"/>
              </a:rPr>
              <a:t>analysis</a:t>
            </a:r>
          </a:p>
        </p:txBody>
      </p:sp>
      <p:cxnSp>
        <p:nvCxnSpPr>
          <p:cNvPr id="1667100" name="AutoShape 28"/>
          <p:cNvCxnSpPr>
            <a:cxnSpLocks noChangeShapeType="1"/>
            <a:stCxn id="1667081" idx="6"/>
            <a:endCxn id="1667099" idx="4"/>
          </p:cNvCxnSpPr>
          <p:nvPr/>
        </p:nvCxnSpPr>
        <p:spPr bwMode="auto">
          <a:xfrm flipV="1">
            <a:off x="6230938" y="3281363"/>
            <a:ext cx="666750" cy="331787"/>
          </a:xfrm>
          <a:prstGeom prst="curvedConnector2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667101" name="AutoShape 29"/>
          <p:cNvCxnSpPr>
            <a:cxnSpLocks noChangeShapeType="1"/>
            <a:stCxn id="1667099" idx="0"/>
            <a:endCxn id="1667085" idx="6"/>
          </p:cNvCxnSpPr>
          <p:nvPr/>
        </p:nvCxnSpPr>
        <p:spPr bwMode="auto">
          <a:xfrm rot="5400000" flipH="1">
            <a:off x="6395244" y="2037557"/>
            <a:ext cx="338137" cy="666750"/>
          </a:xfrm>
          <a:prstGeom prst="curvedConnector2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sp>
        <p:nvSpPr>
          <p:cNvPr id="1667102" name="Line 30"/>
          <p:cNvSpPr>
            <a:spLocks noChangeShapeType="1"/>
          </p:cNvSpPr>
          <p:nvPr/>
        </p:nvSpPr>
        <p:spPr bwMode="auto">
          <a:xfrm flipH="1" flipV="1">
            <a:off x="7908925" y="4949825"/>
            <a:ext cx="542925" cy="3778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667103" name="Text Box 31"/>
          <p:cNvSpPr txBox="1">
            <a:spLocks noChangeArrowheads="1"/>
          </p:cNvSpPr>
          <p:nvPr/>
        </p:nvSpPr>
        <p:spPr bwMode="auto">
          <a:xfrm>
            <a:off x="7469188" y="5286375"/>
            <a:ext cx="1573212" cy="508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82058" tIns="41029" rIns="82058" bIns="41029">
            <a:spAutoFit/>
          </a:bodyPr>
          <a:lstStyle/>
          <a:p>
            <a:pPr algn="ctr" defTabSz="820738" eaLnBrk="1" hangingPunct="1"/>
            <a:r>
              <a:rPr lang="en-US" sz="1400"/>
              <a:t>Management of</a:t>
            </a:r>
          </a:p>
          <a:p>
            <a:pPr algn="ctr" defTabSz="820738" eaLnBrk="1" hangingPunct="1"/>
            <a:r>
              <a:rPr lang="en-US" sz="1400" b="1"/>
              <a:t>information</a:t>
            </a:r>
            <a:r>
              <a:rPr lang="en-US" sz="1400"/>
              <a:t> layer</a:t>
            </a:r>
          </a:p>
        </p:txBody>
      </p:sp>
      <p:sp>
        <p:nvSpPr>
          <p:cNvPr id="1667104" name="Line 32"/>
          <p:cNvSpPr>
            <a:spLocks noChangeShapeType="1"/>
          </p:cNvSpPr>
          <p:nvPr/>
        </p:nvSpPr>
        <p:spPr bwMode="auto">
          <a:xfrm flipV="1">
            <a:off x="1928813" y="4311650"/>
            <a:ext cx="569912" cy="206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667105" name="Text Box 33"/>
          <p:cNvSpPr txBox="1">
            <a:spLocks noChangeArrowheads="1"/>
          </p:cNvSpPr>
          <p:nvPr/>
        </p:nvSpPr>
        <p:spPr bwMode="auto">
          <a:xfrm>
            <a:off x="393700" y="3952875"/>
            <a:ext cx="1395413" cy="508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82058" tIns="41029" rIns="82058" bIns="41029">
            <a:spAutoFit/>
          </a:bodyPr>
          <a:lstStyle/>
          <a:p>
            <a:pPr algn="ctr" defTabSz="820738" eaLnBrk="1" hangingPunct="1"/>
            <a:r>
              <a:rPr lang="en-US" sz="1400"/>
              <a:t>Management of</a:t>
            </a:r>
          </a:p>
          <a:p>
            <a:pPr algn="ctr" defTabSz="820738" eaLnBrk="1" hangingPunct="1"/>
            <a:r>
              <a:rPr lang="en-US" sz="1400" b="1"/>
              <a:t>security</a:t>
            </a:r>
            <a:r>
              <a:rPr lang="en-US" sz="1400"/>
              <a:t> layer</a:t>
            </a:r>
          </a:p>
        </p:txBody>
      </p:sp>
      <p:sp>
        <p:nvSpPr>
          <p:cNvPr id="1667106" name="Line 34"/>
          <p:cNvSpPr>
            <a:spLocks noChangeShapeType="1"/>
          </p:cNvSpPr>
          <p:nvPr/>
        </p:nvSpPr>
        <p:spPr bwMode="auto">
          <a:xfrm>
            <a:off x="1133475" y="3698875"/>
            <a:ext cx="795338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667107" name="Text Box 35"/>
          <p:cNvSpPr txBox="1">
            <a:spLocks noChangeArrowheads="1"/>
          </p:cNvSpPr>
          <p:nvPr/>
        </p:nvSpPr>
        <p:spPr bwMode="auto">
          <a:xfrm>
            <a:off x="19050" y="3427413"/>
            <a:ext cx="1122363" cy="508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82058" tIns="41029" rIns="82058" bIns="41029">
            <a:spAutoFit/>
          </a:bodyPr>
          <a:lstStyle/>
          <a:p>
            <a:pPr algn="ctr" defTabSz="820738" eaLnBrk="1" hangingPunct="1"/>
            <a:r>
              <a:rPr lang="en-US" sz="1400"/>
              <a:t>Operational</a:t>
            </a:r>
          </a:p>
          <a:p>
            <a:pPr algn="ctr" defTabSz="820738" eaLnBrk="1" hangingPunct="1"/>
            <a:r>
              <a:rPr lang="en-US" sz="1400"/>
              <a:t>activity level</a:t>
            </a:r>
          </a:p>
        </p:txBody>
      </p:sp>
      <p:sp>
        <p:nvSpPr>
          <p:cNvPr id="1667108" name="Line 36"/>
          <p:cNvSpPr>
            <a:spLocks noChangeShapeType="1"/>
          </p:cNvSpPr>
          <p:nvPr/>
        </p:nvSpPr>
        <p:spPr bwMode="auto">
          <a:xfrm flipV="1">
            <a:off x="2008188" y="4883150"/>
            <a:ext cx="831850" cy="4032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667109" name="Text Box 37"/>
          <p:cNvSpPr txBox="1">
            <a:spLocks noChangeArrowheads="1"/>
          </p:cNvSpPr>
          <p:nvPr/>
        </p:nvSpPr>
        <p:spPr bwMode="auto">
          <a:xfrm>
            <a:off x="214313" y="4946650"/>
            <a:ext cx="1758950" cy="508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82058" tIns="41029" rIns="82058" bIns="41029">
            <a:spAutoFit/>
          </a:bodyPr>
          <a:lstStyle/>
          <a:p>
            <a:pPr algn="ctr" defTabSz="820738" eaLnBrk="1" hangingPunct="1"/>
            <a:r>
              <a:rPr lang="en-US" sz="1400"/>
              <a:t>Management of</a:t>
            </a:r>
          </a:p>
          <a:p>
            <a:pPr algn="ctr" defTabSz="820738" eaLnBrk="1" hangingPunct="1"/>
            <a:r>
              <a:rPr lang="en-US" sz="1400" b="1"/>
              <a:t>Configuration</a:t>
            </a:r>
            <a:r>
              <a:rPr lang="en-US" sz="1400"/>
              <a:t> layer</a:t>
            </a:r>
          </a:p>
        </p:txBody>
      </p:sp>
      <p:sp>
        <p:nvSpPr>
          <p:cNvPr id="1667110" name="Line 38"/>
          <p:cNvSpPr>
            <a:spLocks noChangeShapeType="1"/>
          </p:cNvSpPr>
          <p:nvPr/>
        </p:nvSpPr>
        <p:spPr bwMode="auto">
          <a:xfrm flipH="1">
            <a:off x="8243888" y="2395538"/>
            <a:ext cx="276225" cy="15462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667111" name="Text Box 39"/>
          <p:cNvSpPr txBox="1">
            <a:spLocks noChangeArrowheads="1"/>
          </p:cNvSpPr>
          <p:nvPr/>
        </p:nvSpPr>
        <p:spPr bwMode="auto">
          <a:xfrm>
            <a:off x="7772400" y="1450975"/>
            <a:ext cx="1277938" cy="9334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82058" tIns="41029" rIns="82058" bIns="41029">
            <a:spAutoFit/>
          </a:bodyPr>
          <a:lstStyle/>
          <a:p>
            <a:pPr algn="ctr" defTabSz="820738" eaLnBrk="1" hangingPunct="1"/>
            <a:r>
              <a:rPr lang="en-US" sz="1400"/>
              <a:t>Management</a:t>
            </a:r>
          </a:p>
          <a:p>
            <a:pPr algn="ctr" defTabSz="820738" eaLnBrk="1" hangingPunct="1"/>
            <a:r>
              <a:rPr lang="en-US" sz="1400"/>
              <a:t>of </a:t>
            </a:r>
            <a:r>
              <a:rPr lang="en-US" sz="1400" b="1"/>
              <a:t>regulatory</a:t>
            </a:r>
            <a:r>
              <a:rPr lang="en-US" sz="1400"/>
              <a:t> </a:t>
            </a:r>
          </a:p>
          <a:p>
            <a:pPr algn="ctr" defTabSz="820738" eaLnBrk="1" hangingPunct="1"/>
            <a:r>
              <a:rPr lang="en-US" sz="1400" b="1"/>
              <a:t>compliance</a:t>
            </a:r>
            <a:r>
              <a:rPr lang="en-US" sz="1400"/>
              <a:t> </a:t>
            </a:r>
          </a:p>
          <a:p>
            <a:pPr algn="ctr" defTabSz="820738" eaLnBrk="1" hangingPunct="1"/>
            <a:r>
              <a:rPr lang="en-US" sz="1400"/>
              <a:t>layer</a:t>
            </a:r>
          </a:p>
        </p:txBody>
      </p:sp>
      <p:sp>
        <p:nvSpPr>
          <p:cNvPr id="1667112" name="Line 40"/>
          <p:cNvSpPr>
            <a:spLocks noChangeShapeType="1"/>
          </p:cNvSpPr>
          <p:nvPr/>
        </p:nvSpPr>
        <p:spPr bwMode="auto">
          <a:xfrm flipV="1">
            <a:off x="1939925" y="4605338"/>
            <a:ext cx="792163" cy="1428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667113" name="Text Box 41"/>
          <p:cNvSpPr txBox="1">
            <a:spLocks noChangeArrowheads="1"/>
          </p:cNvSpPr>
          <p:nvPr/>
        </p:nvSpPr>
        <p:spPr bwMode="auto">
          <a:xfrm>
            <a:off x="307975" y="4449763"/>
            <a:ext cx="1543050" cy="508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82058" tIns="41029" rIns="82058" bIns="41029">
            <a:spAutoFit/>
          </a:bodyPr>
          <a:lstStyle/>
          <a:p>
            <a:pPr algn="ctr" defTabSz="820738" eaLnBrk="1" hangingPunct="1"/>
            <a:r>
              <a:rPr lang="en-US" sz="1400"/>
              <a:t>Management of</a:t>
            </a:r>
          </a:p>
          <a:p>
            <a:pPr algn="ctr" defTabSz="820738" eaLnBrk="1" hangingPunct="1"/>
            <a:r>
              <a:rPr lang="en-US" sz="1400" b="1"/>
              <a:t>documents</a:t>
            </a:r>
            <a:r>
              <a:rPr lang="en-US" sz="1400"/>
              <a:t> layer</a:t>
            </a:r>
          </a:p>
        </p:txBody>
      </p:sp>
      <p:sp>
        <p:nvSpPr>
          <p:cNvPr id="1667114" name="Line 42"/>
          <p:cNvSpPr>
            <a:spLocks noChangeShapeType="1"/>
          </p:cNvSpPr>
          <p:nvPr/>
        </p:nvSpPr>
        <p:spPr bwMode="auto">
          <a:xfrm flipV="1">
            <a:off x="1870075" y="5151438"/>
            <a:ext cx="1039813" cy="7397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667115" name="Text Box 43"/>
          <p:cNvSpPr txBox="1">
            <a:spLocks noChangeArrowheads="1"/>
          </p:cNvSpPr>
          <p:nvPr/>
        </p:nvSpPr>
        <p:spPr bwMode="auto">
          <a:xfrm>
            <a:off x="361950" y="5416550"/>
            <a:ext cx="1473200" cy="720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82058" tIns="41029" rIns="82058" bIns="41029">
            <a:spAutoFit/>
          </a:bodyPr>
          <a:lstStyle/>
          <a:p>
            <a:pPr algn="ctr" defTabSz="820738" eaLnBrk="1" hangingPunct="1"/>
            <a:r>
              <a:rPr lang="en-US" sz="1400"/>
              <a:t>Management of</a:t>
            </a:r>
          </a:p>
          <a:p>
            <a:pPr algn="ctr" defTabSz="820738" eaLnBrk="1" hangingPunct="1"/>
            <a:r>
              <a:rPr lang="en-US" sz="1400" b="1"/>
              <a:t>Incidents &amp; </a:t>
            </a:r>
          </a:p>
          <a:p>
            <a:pPr algn="ctr" defTabSz="820738" eaLnBrk="1" hangingPunct="1"/>
            <a:r>
              <a:rPr lang="en-US" sz="1400" b="1"/>
              <a:t>deviations</a:t>
            </a:r>
            <a:r>
              <a:rPr lang="en-US" sz="1400"/>
              <a:t> layer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 Tri-dimension functional framework</a:t>
            </a:r>
          </a:p>
        </p:txBody>
      </p:sp>
      <p:sp>
        <p:nvSpPr>
          <p:cNvPr id="17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18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20D8C10-C56A-4446-A88B-257B6BA64515}" type="slidenum">
              <a:rPr lang="en-GB"/>
              <a:pPr/>
              <a:t>31</a:t>
            </a:fld>
            <a:endParaRPr lang="en-GB"/>
          </a:p>
        </p:txBody>
      </p:sp>
      <p:sp>
        <p:nvSpPr>
          <p:cNvPr id="1669123" name="Text Box 3"/>
          <p:cNvSpPr txBox="1">
            <a:spLocks noChangeArrowheads="1"/>
          </p:cNvSpPr>
          <p:nvPr/>
        </p:nvSpPr>
        <p:spPr bwMode="auto">
          <a:xfrm>
            <a:off x="2879725" y="1125538"/>
            <a:ext cx="3205163" cy="15684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29" tIns="45714" rIns="91429" bIns="45714">
            <a:spAutoFit/>
          </a:bodyPr>
          <a:lstStyle/>
          <a:p>
            <a:pPr defTabSz="820738"/>
            <a:r>
              <a:rPr lang="en-GB" sz="1600" b="1">
                <a:latin typeface="Arial Narrow" pitchFamily="34" charset="0"/>
              </a:rPr>
              <a:t>Manufacturing Operation Categories</a:t>
            </a:r>
          </a:p>
          <a:p>
            <a:pPr defTabSz="820738">
              <a:buFontTx/>
              <a:buChar char="-"/>
            </a:pPr>
            <a:r>
              <a:rPr lang="en-GB" sz="1600">
                <a:latin typeface="Arial Narrow" pitchFamily="34" charset="0"/>
              </a:rPr>
              <a:t> Production</a:t>
            </a:r>
          </a:p>
          <a:p>
            <a:pPr defTabSz="820738">
              <a:buFontTx/>
              <a:buChar char="-"/>
            </a:pPr>
            <a:r>
              <a:rPr lang="en-GB" sz="1600">
                <a:latin typeface="Arial Narrow" pitchFamily="34" charset="0"/>
              </a:rPr>
              <a:t> Maintenance</a:t>
            </a:r>
          </a:p>
          <a:p>
            <a:pPr defTabSz="820738">
              <a:buFontTx/>
              <a:buChar char="-"/>
            </a:pPr>
            <a:r>
              <a:rPr lang="en-GB" sz="1600">
                <a:latin typeface="Arial Narrow" pitchFamily="34" charset="0"/>
              </a:rPr>
              <a:t> Quality</a:t>
            </a:r>
          </a:p>
          <a:p>
            <a:pPr defTabSz="820738">
              <a:buFontTx/>
              <a:buChar char="-"/>
            </a:pPr>
            <a:r>
              <a:rPr lang="en-GB" sz="1600">
                <a:latin typeface="Arial Narrow" pitchFamily="34" charset="0"/>
              </a:rPr>
              <a:t> Inventory</a:t>
            </a:r>
          </a:p>
          <a:p>
            <a:pPr defTabSz="820738">
              <a:buFontTx/>
              <a:buChar char="-"/>
            </a:pPr>
            <a:r>
              <a:rPr lang="en-GB" sz="1600">
                <a:latin typeface="Arial Narrow" pitchFamily="34" charset="0"/>
              </a:rPr>
              <a:t> …</a:t>
            </a:r>
          </a:p>
        </p:txBody>
      </p:sp>
      <p:sp>
        <p:nvSpPr>
          <p:cNvPr id="1669124" name="Text Box 4"/>
          <p:cNvSpPr txBox="1">
            <a:spLocks noChangeArrowheads="1"/>
          </p:cNvSpPr>
          <p:nvPr/>
        </p:nvSpPr>
        <p:spPr bwMode="auto">
          <a:xfrm>
            <a:off x="2830513" y="4191000"/>
            <a:ext cx="3325812" cy="1812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29" tIns="45714" rIns="91429" bIns="45714">
            <a:spAutoFit/>
          </a:bodyPr>
          <a:lstStyle/>
          <a:p>
            <a:pPr defTabSz="820738"/>
            <a:r>
              <a:rPr lang="en-GB" sz="1600" b="1">
                <a:latin typeface="Arial Narrow" pitchFamily="34" charset="0"/>
              </a:rPr>
              <a:t>Supporting activities</a:t>
            </a:r>
          </a:p>
          <a:p>
            <a:pPr defTabSz="820738"/>
            <a:r>
              <a:rPr lang="en-GB" sz="1600">
                <a:latin typeface="Arial Narrow" pitchFamily="34" charset="0"/>
              </a:rPr>
              <a:t>- Management of security</a:t>
            </a:r>
          </a:p>
          <a:p>
            <a:pPr defTabSz="820738"/>
            <a:r>
              <a:rPr lang="en-GB" sz="1600">
                <a:latin typeface="Arial Narrow" pitchFamily="34" charset="0"/>
              </a:rPr>
              <a:t>- Management of information</a:t>
            </a:r>
          </a:p>
          <a:p>
            <a:pPr defTabSz="820738"/>
            <a:r>
              <a:rPr lang="en-GB" sz="1600">
                <a:latin typeface="Arial Narrow" pitchFamily="34" charset="0"/>
              </a:rPr>
              <a:t>- Management of configurations</a:t>
            </a:r>
          </a:p>
          <a:p>
            <a:pPr defTabSz="820738"/>
            <a:r>
              <a:rPr lang="en-GB" sz="1600">
                <a:latin typeface="Arial Narrow" pitchFamily="34" charset="0"/>
              </a:rPr>
              <a:t>- Management of documents</a:t>
            </a:r>
          </a:p>
          <a:p>
            <a:pPr defTabSz="820738"/>
            <a:r>
              <a:rPr lang="en-GB" sz="1600">
                <a:latin typeface="Arial Narrow" pitchFamily="34" charset="0"/>
              </a:rPr>
              <a:t>- Management of regulatory compliance</a:t>
            </a:r>
          </a:p>
          <a:p>
            <a:pPr defTabSz="820738"/>
            <a:r>
              <a:rPr lang="en-GB" sz="1600">
                <a:latin typeface="Arial Narrow" pitchFamily="34" charset="0"/>
              </a:rPr>
              <a:t>- Management of incidents and deviations</a:t>
            </a:r>
          </a:p>
        </p:txBody>
      </p:sp>
      <p:cxnSp>
        <p:nvCxnSpPr>
          <p:cNvPr id="1669125" name="AutoShape 5"/>
          <p:cNvCxnSpPr>
            <a:cxnSpLocks noChangeShapeType="1"/>
            <a:stCxn id="1669124" idx="0"/>
            <a:endCxn id="1669135" idx="2"/>
          </p:cNvCxnSpPr>
          <p:nvPr/>
        </p:nvCxnSpPr>
        <p:spPr bwMode="auto">
          <a:xfrm flipH="1" flipV="1">
            <a:off x="4484688" y="3886200"/>
            <a:ext cx="9525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669126" name="AutoShape 6"/>
          <p:cNvCxnSpPr>
            <a:cxnSpLocks noChangeShapeType="1"/>
            <a:stCxn id="1669128" idx="3"/>
            <a:endCxn id="1669134" idx="1"/>
          </p:cNvCxnSpPr>
          <p:nvPr/>
        </p:nvCxnSpPr>
        <p:spPr bwMode="auto">
          <a:xfrm>
            <a:off x="2303463" y="3390900"/>
            <a:ext cx="8858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669127" name="AutoShape 7"/>
          <p:cNvCxnSpPr>
            <a:cxnSpLocks noChangeShapeType="1"/>
            <a:stCxn id="1669123" idx="2"/>
            <a:endCxn id="1669135" idx="0"/>
          </p:cNvCxnSpPr>
          <p:nvPr/>
        </p:nvCxnSpPr>
        <p:spPr bwMode="auto">
          <a:xfrm>
            <a:off x="4483100" y="2693988"/>
            <a:ext cx="1588" cy="2016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69128" name="Text Box 8"/>
          <p:cNvSpPr txBox="1">
            <a:spLocks noChangeArrowheads="1"/>
          </p:cNvSpPr>
          <p:nvPr/>
        </p:nvSpPr>
        <p:spPr bwMode="auto">
          <a:xfrm>
            <a:off x="69850" y="1600200"/>
            <a:ext cx="2233613" cy="3581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29" tIns="45714" rIns="91429" bIns="45714"/>
          <a:lstStyle/>
          <a:p>
            <a:pPr defTabSz="820738"/>
            <a:r>
              <a:rPr lang="en-GB" sz="1600" b="1">
                <a:latin typeface="Arial Narrow" pitchFamily="34" charset="0"/>
              </a:rPr>
              <a:t>Manufacturing Operation Core Functions </a:t>
            </a:r>
          </a:p>
          <a:p>
            <a:pPr defTabSz="820738"/>
            <a:r>
              <a:rPr lang="en-GB" sz="1600">
                <a:latin typeface="Arial Narrow" pitchFamily="34" charset="0"/>
              </a:rPr>
              <a:t>- Detailed Scheduling</a:t>
            </a:r>
          </a:p>
          <a:p>
            <a:pPr defTabSz="820738">
              <a:buClr>
                <a:srgbClr val="000000"/>
              </a:buClr>
              <a:buFont typeface="Symbol" pitchFamily="18" charset="2"/>
              <a:buNone/>
            </a:pPr>
            <a:r>
              <a:rPr lang="en-GB" sz="1600">
                <a:latin typeface="Arial Narrow" pitchFamily="34" charset="0"/>
              </a:rPr>
              <a:t>- Dispatching</a:t>
            </a:r>
          </a:p>
          <a:p>
            <a:pPr defTabSz="820738">
              <a:buClr>
                <a:srgbClr val="000000"/>
              </a:buClr>
              <a:buFont typeface="Symbol" pitchFamily="18" charset="2"/>
              <a:buNone/>
            </a:pPr>
            <a:r>
              <a:rPr lang="en-GB" sz="1600">
                <a:latin typeface="Arial Narrow" pitchFamily="34" charset="0"/>
              </a:rPr>
              <a:t>- Execution Management</a:t>
            </a:r>
          </a:p>
          <a:p>
            <a:pPr defTabSz="820738">
              <a:buClr>
                <a:srgbClr val="000000"/>
              </a:buClr>
              <a:buFont typeface="Symbol" pitchFamily="18" charset="2"/>
              <a:buNone/>
            </a:pPr>
            <a:r>
              <a:rPr lang="en-GB" sz="1600">
                <a:latin typeface="Arial Narrow" pitchFamily="34" charset="0"/>
              </a:rPr>
              <a:t>- Data Collection</a:t>
            </a:r>
          </a:p>
          <a:p>
            <a:pPr defTabSz="820738">
              <a:buClr>
                <a:srgbClr val="000000"/>
              </a:buClr>
              <a:buFont typeface="Symbol" pitchFamily="18" charset="2"/>
              <a:buNone/>
            </a:pPr>
            <a:r>
              <a:rPr lang="en-GB" sz="1600">
                <a:latin typeface="Arial Narrow" pitchFamily="34" charset="0"/>
              </a:rPr>
              <a:t>- Tracking</a:t>
            </a:r>
          </a:p>
          <a:p>
            <a:pPr defTabSz="820738">
              <a:buClr>
                <a:srgbClr val="000000"/>
              </a:buClr>
              <a:buFont typeface="Symbol" pitchFamily="18" charset="2"/>
              <a:buNone/>
            </a:pPr>
            <a:r>
              <a:rPr lang="en-GB" sz="1600">
                <a:latin typeface="Arial Narrow" pitchFamily="34" charset="0"/>
              </a:rPr>
              <a:t>- Analysis</a:t>
            </a:r>
          </a:p>
          <a:p>
            <a:pPr defTabSz="820738">
              <a:buClr>
                <a:srgbClr val="000000"/>
              </a:buClr>
              <a:buFont typeface="Symbol" pitchFamily="18" charset="2"/>
              <a:buNone/>
            </a:pPr>
            <a:r>
              <a:rPr lang="en-GB" sz="1600">
                <a:latin typeface="Arial Narrow" pitchFamily="34" charset="0"/>
              </a:rPr>
              <a:t>- Definition Management</a:t>
            </a:r>
          </a:p>
          <a:p>
            <a:pPr defTabSz="820738">
              <a:buClr>
                <a:srgbClr val="000000"/>
              </a:buClr>
              <a:buFont typeface="Symbol" pitchFamily="18" charset="2"/>
              <a:buNone/>
            </a:pPr>
            <a:r>
              <a:rPr lang="en-GB" sz="1600">
                <a:latin typeface="Arial Narrow" pitchFamily="34" charset="0"/>
              </a:rPr>
              <a:t>- Resources Management</a:t>
            </a:r>
          </a:p>
        </p:txBody>
      </p:sp>
      <p:sp>
        <p:nvSpPr>
          <p:cNvPr id="1669129" name="AutoShape 9"/>
          <p:cNvSpPr>
            <a:spLocks noChangeArrowheads="1"/>
          </p:cNvSpPr>
          <p:nvPr/>
        </p:nvSpPr>
        <p:spPr bwMode="auto">
          <a:xfrm>
            <a:off x="6443663" y="1125538"/>
            <a:ext cx="1752600" cy="1219200"/>
          </a:xfrm>
          <a:prstGeom prst="flowChartMultidocumen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/>
            <a:r>
              <a:rPr lang="en-GB" sz="1600" b="1">
                <a:solidFill>
                  <a:srgbClr val="FC0128"/>
                </a:solidFill>
                <a:latin typeface="Arial Narrow" pitchFamily="34" charset="0"/>
              </a:rPr>
              <a:t>Operation</a:t>
            </a:r>
          </a:p>
          <a:p>
            <a:pPr algn="ctr"/>
            <a:r>
              <a:rPr lang="en-GB" sz="1600" b="1">
                <a:solidFill>
                  <a:srgbClr val="FC0128"/>
                </a:solidFill>
                <a:latin typeface="Arial Narrow" pitchFamily="34" charset="0"/>
              </a:rPr>
              <a:t>Processes</a:t>
            </a:r>
          </a:p>
        </p:txBody>
      </p:sp>
      <p:cxnSp>
        <p:nvCxnSpPr>
          <p:cNvPr id="1669130" name="AutoShape 10"/>
          <p:cNvCxnSpPr>
            <a:cxnSpLocks noChangeShapeType="1"/>
            <a:stCxn id="1669129" idx="2"/>
            <a:endCxn id="1669134" idx="0"/>
          </p:cNvCxnSpPr>
          <p:nvPr/>
        </p:nvCxnSpPr>
        <p:spPr bwMode="auto">
          <a:xfrm flipH="1">
            <a:off x="5932488" y="2247900"/>
            <a:ext cx="1387475" cy="6477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69131" name="AutoShape 11"/>
          <p:cNvSpPr>
            <a:spLocks noChangeArrowheads="1"/>
          </p:cNvSpPr>
          <p:nvPr/>
        </p:nvSpPr>
        <p:spPr bwMode="auto">
          <a:xfrm>
            <a:off x="3259138" y="3354388"/>
            <a:ext cx="2562225" cy="411162"/>
          </a:xfrm>
          <a:prstGeom prst="flowChartAlternateProcess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 algn="ctr" defTabSz="820738"/>
            <a:r>
              <a:rPr lang="en-GB" sz="2200">
                <a:latin typeface="Arial Narrow" pitchFamily="34" charset="0"/>
              </a:rPr>
              <a:t>Execution/Manufacturing</a:t>
            </a:r>
          </a:p>
        </p:txBody>
      </p:sp>
      <p:sp>
        <p:nvSpPr>
          <p:cNvPr id="1669132" name="AutoShape 12"/>
          <p:cNvSpPr>
            <a:spLocks noChangeArrowheads="1"/>
          </p:cNvSpPr>
          <p:nvPr/>
        </p:nvSpPr>
        <p:spPr bwMode="auto">
          <a:xfrm>
            <a:off x="6515100" y="3354388"/>
            <a:ext cx="2084388" cy="411162"/>
          </a:xfrm>
          <a:prstGeom prst="flowChartAlternateProcess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 algn="ctr" defTabSz="820738"/>
            <a:r>
              <a:rPr lang="en-GB" sz="2200">
                <a:latin typeface="Arial Narrow" pitchFamily="34" charset="0"/>
              </a:rPr>
              <a:t>Business/Planning</a:t>
            </a:r>
          </a:p>
        </p:txBody>
      </p:sp>
      <p:sp>
        <p:nvSpPr>
          <p:cNvPr id="1669133" name="AutoShape 13"/>
          <p:cNvSpPr>
            <a:spLocks noChangeArrowheads="1"/>
          </p:cNvSpPr>
          <p:nvPr/>
        </p:nvSpPr>
        <p:spPr bwMode="auto">
          <a:xfrm>
            <a:off x="5905500" y="3308350"/>
            <a:ext cx="484188" cy="403225"/>
          </a:xfrm>
          <a:prstGeom prst="leftRightArrow">
            <a:avLst>
              <a:gd name="adj1" fmla="val 50000"/>
              <a:gd name="adj2" fmla="val 24016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1882" tIns="50941" rIns="101882" bIns="50941" anchor="ctr"/>
          <a:lstStyle/>
          <a:p>
            <a:endParaRPr lang="fr-FR"/>
          </a:p>
        </p:txBody>
      </p:sp>
      <p:sp>
        <p:nvSpPr>
          <p:cNvPr id="1669134" name="AutoShape 14"/>
          <p:cNvSpPr>
            <a:spLocks noChangeArrowheads="1"/>
          </p:cNvSpPr>
          <p:nvPr/>
        </p:nvSpPr>
        <p:spPr bwMode="auto">
          <a:xfrm>
            <a:off x="3189288" y="2895600"/>
            <a:ext cx="5486400" cy="9906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 eaLnBrk="1" hangingPunct="1"/>
            <a:r>
              <a:rPr lang="en-GB" sz="2400"/>
              <a:t>Functional Requirements (Tasks)</a:t>
            </a:r>
          </a:p>
        </p:txBody>
      </p:sp>
      <p:sp>
        <p:nvSpPr>
          <p:cNvPr id="1669135" name="Rectangle 15"/>
          <p:cNvSpPr>
            <a:spLocks noChangeArrowheads="1"/>
          </p:cNvSpPr>
          <p:nvPr/>
        </p:nvSpPr>
        <p:spPr bwMode="auto">
          <a:xfrm>
            <a:off x="3189288" y="2895600"/>
            <a:ext cx="2590800" cy="990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3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Agenda</a:t>
            </a:r>
          </a:p>
        </p:txBody>
      </p:sp>
      <p:sp>
        <p:nvSpPr>
          <p:cNvPr id="1703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Introduction</a:t>
            </a:r>
          </a:p>
          <a:p>
            <a:r>
              <a:rPr lang="en-GB"/>
              <a:t>ISA95 Operation Activity Model (Production example)</a:t>
            </a:r>
          </a:p>
          <a:p>
            <a:r>
              <a:rPr lang="en-GB"/>
              <a:t>Operation Processes / Task definition</a:t>
            </a: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D2AAC20-2041-4DBF-AE9E-E979D1564CD9}" type="slidenum">
              <a:rPr lang="en-GB"/>
              <a:pPr/>
              <a:t>32</a:t>
            </a:fld>
            <a:endParaRPr lang="en-GB"/>
          </a:p>
        </p:txBody>
      </p:sp>
      <p:sp>
        <p:nvSpPr>
          <p:cNvPr id="1703940" name="Rectangle 4"/>
          <p:cNvSpPr>
            <a:spLocks noChangeArrowheads="1"/>
          </p:cNvSpPr>
          <p:nvPr/>
        </p:nvSpPr>
        <p:spPr bwMode="auto">
          <a:xfrm>
            <a:off x="0" y="1905000"/>
            <a:ext cx="9144000" cy="381000"/>
          </a:xfrm>
          <a:prstGeom prst="rect">
            <a:avLst/>
          </a:prstGeom>
          <a:solidFill>
            <a:srgbClr val="C0C0C0">
              <a:alpha val="50000"/>
            </a:srgbClr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Terminology</a:t>
            </a:r>
          </a:p>
        </p:txBody>
      </p:sp>
      <p:sp>
        <p:nvSpPr>
          <p:cNvPr id="17612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Operation Process, Activity, Task</a:t>
            </a:r>
          </a:p>
          <a:p>
            <a:pPr lvl="1"/>
            <a:r>
              <a:rPr lang="en-GB"/>
              <a:t>ISA95 uses the term of “Activity” for the main breakdown of its “activity model”. </a:t>
            </a:r>
          </a:p>
          <a:p>
            <a:pPr lvl="1"/>
            <a:r>
              <a:rPr lang="en-GB"/>
              <a:t>It further details these activities into “Tasks”, which are the appropriate level for functional requirements. </a:t>
            </a:r>
          </a:p>
          <a:p>
            <a:pPr lvl="1"/>
            <a:r>
              <a:rPr lang="en-GB"/>
              <a:t>ISA95 Activity is a task classifier </a:t>
            </a:r>
          </a:p>
          <a:p>
            <a:pPr lvl="1"/>
            <a:r>
              <a:rPr lang="en-GB"/>
              <a:t>ISA95 ignores Operation Processes. </a:t>
            </a:r>
          </a:p>
          <a:p>
            <a:pPr lvl="1"/>
            <a:r>
              <a:rPr lang="en-GB"/>
              <a:t>BPM standard terminology uses Activity in the sense of ISA95 Tasks</a:t>
            </a:r>
          </a:p>
          <a:p>
            <a:r>
              <a:rPr lang="en-GB"/>
              <a:t>CCM uses the terms </a:t>
            </a:r>
          </a:p>
          <a:p>
            <a:pPr lvl="1"/>
            <a:r>
              <a:rPr lang="en-GB"/>
              <a:t>Operation Processes </a:t>
            </a:r>
          </a:p>
          <a:p>
            <a:pPr lvl="1"/>
            <a:r>
              <a:rPr lang="en-GB"/>
              <a:t>Activity as a Task classifier (consistent with ISA95)</a:t>
            </a:r>
          </a:p>
          <a:p>
            <a:pPr lvl="1"/>
            <a:r>
              <a:rPr lang="en-GB"/>
              <a:t>Tasks (in the ISA95 sense), </a:t>
            </a:r>
          </a:p>
          <a:p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4BF46D-CE1C-4A8E-B2F6-1ED9DDAE130C}" type="slidenum">
              <a:rPr lang="en-GB"/>
              <a:pPr/>
              <a:t>33</a:t>
            </a:fld>
            <a:endParaRPr lang="en-GB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1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cs typeface="Times New Roman" pitchFamily="18" charset="0"/>
              </a:rPr>
              <a:t>Iterative OP/Task Definition</a:t>
            </a:r>
          </a:p>
        </p:txBody>
      </p:sp>
      <p:sp>
        <p:nvSpPr>
          <p:cNvPr id="26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27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37D857B-2F24-419D-B25B-891A7DD71AFC}" type="slidenum">
              <a:rPr lang="en-GB"/>
              <a:pPr/>
              <a:t>34</a:t>
            </a:fld>
            <a:endParaRPr lang="en-GB"/>
          </a:p>
        </p:txBody>
      </p:sp>
      <p:sp>
        <p:nvSpPr>
          <p:cNvPr id="1671171" name="Rectangle 3"/>
          <p:cNvSpPr>
            <a:spLocks noChangeArrowheads="1"/>
          </p:cNvSpPr>
          <p:nvPr/>
        </p:nvSpPr>
        <p:spPr bwMode="auto">
          <a:xfrm>
            <a:off x="2628900" y="3284538"/>
            <a:ext cx="2085975" cy="5397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/>
            <a:r>
              <a:rPr lang="en-GB" sz="1800"/>
              <a:t>Task Description</a:t>
            </a:r>
          </a:p>
        </p:txBody>
      </p:sp>
      <p:cxnSp>
        <p:nvCxnSpPr>
          <p:cNvPr id="1671172" name="AutoShape 4"/>
          <p:cNvCxnSpPr>
            <a:cxnSpLocks noChangeShapeType="1"/>
            <a:stCxn id="1671192" idx="3"/>
            <a:endCxn id="1671175" idx="1"/>
          </p:cNvCxnSpPr>
          <p:nvPr/>
        </p:nvCxnSpPr>
        <p:spPr bwMode="auto">
          <a:xfrm>
            <a:off x="4716463" y="2870200"/>
            <a:ext cx="755650" cy="1211263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 type="triangle" w="med" len="med"/>
          </a:ln>
          <a:effectLst/>
        </p:spPr>
      </p:cxnSp>
      <p:cxnSp>
        <p:nvCxnSpPr>
          <p:cNvPr id="1671173" name="AutoShape 5"/>
          <p:cNvCxnSpPr>
            <a:cxnSpLocks noChangeShapeType="1"/>
            <a:stCxn id="1671190" idx="2"/>
            <a:endCxn id="1671171" idx="0"/>
          </p:cNvCxnSpPr>
          <p:nvPr/>
        </p:nvCxnSpPr>
        <p:spPr bwMode="auto">
          <a:xfrm rot="5400000">
            <a:off x="3527425" y="3140076"/>
            <a:ext cx="288925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71174" name="AutoShape 6"/>
          <p:cNvSpPr>
            <a:spLocks noChangeArrowheads="1"/>
          </p:cNvSpPr>
          <p:nvPr/>
        </p:nvSpPr>
        <p:spPr bwMode="auto">
          <a:xfrm>
            <a:off x="5472113" y="1808163"/>
            <a:ext cx="1511300" cy="782637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82058" tIns="41029" rIns="82058" bIns="41029" anchor="ctr"/>
          <a:lstStyle/>
          <a:p>
            <a:pPr algn="ctr" defTabSz="820738" eaLnBrk="1" hangingPunct="1"/>
            <a:r>
              <a:rPr lang="fr-FR" sz="1800"/>
              <a:t>Operation Processes</a:t>
            </a:r>
          </a:p>
        </p:txBody>
      </p:sp>
      <p:sp>
        <p:nvSpPr>
          <p:cNvPr id="1671175" name="AutoShape 7"/>
          <p:cNvSpPr>
            <a:spLocks noChangeArrowheads="1"/>
          </p:cNvSpPr>
          <p:nvPr/>
        </p:nvSpPr>
        <p:spPr bwMode="auto">
          <a:xfrm>
            <a:off x="5472113" y="3689350"/>
            <a:ext cx="1511300" cy="782638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 defTabSz="820738" eaLnBrk="1" hangingPunct="1"/>
            <a:r>
              <a:rPr lang="fr-FR" sz="1800"/>
              <a:t>Tasks</a:t>
            </a:r>
          </a:p>
        </p:txBody>
      </p:sp>
      <p:sp>
        <p:nvSpPr>
          <p:cNvPr id="1671176" name="Rectangle 8"/>
          <p:cNvSpPr>
            <a:spLocks noChangeArrowheads="1"/>
          </p:cNvSpPr>
          <p:nvPr/>
        </p:nvSpPr>
        <p:spPr bwMode="auto">
          <a:xfrm>
            <a:off x="2627313" y="1627188"/>
            <a:ext cx="2087562" cy="5397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/>
            <a:r>
              <a:rPr lang="en-GB" sz="1800"/>
              <a:t>OP Identification</a:t>
            </a:r>
          </a:p>
        </p:txBody>
      </p:sp>
      <p:cxnSp>
        <p:nvCxnSpPr>
          <p:cNvPr id="1671177" name="AutoShape 9"/>
          <p:cNvCxnSpPr>
            <a:cxnSpLocks noChangeShapeType="1"/>
            <a:stCxn id="1671176" idx="2"/>
            <a:endCxn id="1671190" idx="0"/>
          </p:cNvCxnSpPr>
          <p:nvPr/>
        </p:nvCxnSpPr>
        <p:spPr bwMode="auto">
          <a:xfrm rot="5400000">
            <a:off x="3527425" y="2311401"/>
            <a:ext cx="288925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671178" name="AutoShape 10"/>
          <p:cNvCxnSpPr>
            <a:cxnSpLocks noChangeShapeType="1"/>
            <a:stCxn id="1671176" idx="3"/>
            <a:endCxn id="1671174" idx="1"/>
          </p:cNvCxnSpPr>
          <p:nvPr/>
        </p:nvCxnSpPr>
        <p:spPr bwMode="auto">
          <a:xfrm>
            <a:off x="4714875" y="1897063"/>
            <a:ext cx="757238" cy="303212"/>
          </a:xfrm>
          <a:prstGeom prst="bentConnector3">
            <a:avLst>
              <a:gd name="adj1" fmla="val 49894"/>
            </a:avLst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 type="triangle" w="med" len="med"/>
          </a:ln>
          <a:effectLst/>
        </p:spPr>
      </p:cxnSp>
      <p:sp>
        <p:nvSpPr>
          <p:cNvPr id="1671179" name="AutoShape 11"/>
          <p:cNvSpPr>
            <a:spLocks noChangeArrowheads="1"/>
          </p:cNvSpPr>
          <p:nvPr/>
        </p:nvSpPr>
        <p:spPr bwMode="auto">
          <a:xfrm>
            <a:off x="3311525" y="1089025"/>
            <a:ext cx="720725" cy="252413"/>
          </a:xfrm>
          <a:prstGeom prst="flowChartTerminator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r-FR"/>
          </a:p>
        </p:txBody>
      </p:sp>
      <p:cxnSp>
        <p:nvCxnSpPr>
          <p:cNvPr id="1671180" name="AutoShape 12"/>
          <p:cNvCxnSpPr>
            <a:cxnSpLocks noChangeShapeType="1"/>
            <a:stCxn id="1671179" idx="2"/>
            <a:endCxn id="1671176" idx="0"/>
          </p:cNvCxnSpPr>
          <p:nvPr/>
        </p:nvCxnSpPr>
        <p:spPr bwMode="auto">
          <a:xfrm rot="5400000">
            <a:off x="3529013" y="1484313"/>
            <a:ext cx="28575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71181" name="AutoShape 13"/>
          <p:cNvSpPr>
            <a:spLocks noChangeArrowheads="1"/>
          </p:cNvSpPr>
          <p:nvPr/>
        </p:nvSpPr>
        <p:spPr bwMode="auto">
          <a:xfrm>
            <a:off x="3311525" y="4940300"/>
            <a:ext cx="720725" cy="252413"/>
          </a:xfrm>
          <a:prstGeom prst="flowChartTerminator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r-FR"/>
          </a:p>
        </p:txBody>
      </p:sp>
      <p:cxnSp>
        <p:nvCxnSpPr>
          <p:cNvPr id="1671182" name="AutoShape 14"/>
          <p:cNvCxnSpPr>
            <a:cxnSpLocks noChangeShapeType="1"/>
            <a:stCxn id="1671183" idx="2"/>
            <a:endCxn id="1671181" idx="0"/>
          </p:cNvCxnSpPr>
          <p:nvPr/>
        </p:nvCxnSpPr>
        <p:spPr bwMode="auto">
          <a:xfrm rot="5400000">
            <a:off x="3528219" y="4795044"/>
            <a:ext cx="288925" cy="1587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671183" name="Rectangle 15"/>
          <p:cNvSpPr>
            <a:spLocks noChangeArrowheads="1"/>
          </p:cNvSpPr>
          <p:nvPr/>
        </p:nvSpPr>
        <p:spPr bwMode="auto">
          <a:xfrm>
            <a:off x="2630488" y="4111625"/>
            <a:ext cx="2085975" cy="5397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/>
            <a:r>
              <a:rPr lang="en-GB" sz="1800"/>
              <a:t>Task Classification</a:t>
            </a:r>
          </a:p>
        </p:txBody>
      </p:sp>
      <p:cxnSp>
        <p:nvCxnSpPr>
          <p:cNvPr id="1671184" name="AutoShape 16"/>
          <p:cNvCxnSpPr>
            <a:cxnSpLocks noChangeShapeType="1"/>
            <a:stCxn id="1671171" idx="3"/>
            <a:endCxn id="1671175" idx="1"/>
          </p:cNvCxnSpPr>
          <p:nvPr/>
        </p:nvCxnSpPr>
        <p:spPr bwMode="auto">
          <a:xfrm>
            <a:off x="4714875" y="3554413"/>
            <a:ext cx="757238" cy="527050"/>
          </a:xfrm>
          <a:prstGeom prst="bentConnector3">
            <a:avLst>
              <a:gd name="adj1" fmla="val 49894"/>
            </a:avLst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 type="triangle" w="med" len="med"/>
          </a:ln>
          <a:effectLst/>
        </p:spPr>
      </p:cxnSp>
      <p:cxnSp>
        <p:nvCxnSpPr>
          <p:cNvPr id="1671185" name="AutoShape 17"/>
          <p:cNvCxnSpPr>
            <a:cxnSpLocks noChangeShapeType="1"/>
            <a:stCxn id="1671183" idx="3"/>
            <a:endCxn id="1671175" idx="1"/>
          </p:cNvCxnSpPr>
          <p:nvPr/>
        </p:nvCxnSpPr>
        <p:spPr bwMode="auto">
          <a:xfrm flipV="1">
            <a:off x="4716463" y="4081463"/>
            <a:ext cx="755650" cy="300037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 type="triangle" w="med" len="med"/>
          </a:ln>
          <a:effectLst/>
        </p:spPr>
      </p:cxnSp>
      <p:cxnSp>
        <p:nvCxnSpPr>
          <p:cNvPr id="1671186" name="AutoShape 18"/>
          <p:cNvCxnSpPr>
            <a:cxnSpLocks noChangeShapeType="1"/>
            <a:stCxn id="1671171" idx="2"/>
            <a:endCxn id="1671183" idx="0"/>
          </p:cNvCxnSpPr>
          <p:nvPr/>
        </p:nvCxnSpPr>
        <p:spPr bwMode="auto">
          <a:xfrm rot="16200000" flipH="1">
            <a:off x="3529013" y="3967163"/>
            <a:ext cx="287337" cy="1587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671187" name="AutoShape 19"/>
          <p:cNvCxnSpPr>
            <a:cxnSpLocks noChangeShapeType="1"/>
            <a:stCxn id="1671183" idx="1"/>
            <a:endCxn id="1671190" idx="1"/>
          </p:cNvCxnSpPr>
          <p:nvPr/>
        </p:nvCxnSpPr>
        <p:spPr bwMode="auto">
          <a:xfrm rot="10800000">
            <a:off x="2627313" y="2725738"/>
            <a:ext cx="3175" cy="1655762"/>
          </a:xfrm>
          <a:prstGeom prst="bentConnector3">
            <a:avLst>
              <a:gd name="adj1" fmla="val 7300000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671188" name="AutoShape 20"/>
          <p:cNvCxnSpPr>
            <a:cxnSpLocks noChangeShapeType="1"/>
            <a:stCxn id="1671191" idx="3"/>
            <a:endCxn id="1671174" idx="1"/>
          </p:cNvCxnSpPr>
          <p:nvPr/>
        </p:nvCxnSpPr>
        <p:spPr bwMode="auto">
          <a:xfrm flipV="1">
            <a:off x="4716463" y="2200275"/>
            <a:ext cx="755650" cy="382588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 type="triangle" w="med" len="med"/>
          </a:ln>
          <a:effectLst/>
        </p:spPr>
      </p:cxnSp>
      <p:grpSp>
        <p:nvGrpSpPr>
          <p:cNvPr id="1671189" name="Group 21"/>
          <p:cNvGrpSpPr>
            <a:grpSpLocks/>
          </p:cNvGrpSpPr>
          <p:nvPr/>
        </p:nvGrpSpPr>
        <p:grpSpPr bwMode="auto">
          <a:xfrm>
            <a:off x="2627313" y="2455863"/>
            <a:ext cx="2089150" cy="539750"/>
            <a:chOff x="1655" y="1502"/>
            <a:chExt cx="1316" cy="340"/>
          </a:xfrm>
        </p:grpSpPr>
        <p:sp>
          <p:nvSpPr>
            <p:cNvPr id="1671190" name="Rectangle 22"/>
            <p:cNvSpPr>
              <a:spLocks noChangeArrowheads="1"/>
            </p:cNvSpPr>
            <p:nvPr/>
          </p:nvSpPr>
          <p:spPr bwMode="auto">
            <a:xfrm>
              <a:off x="1655" y="1502"/>
              <a:ext cx="1315" cy="34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90000" tIns="46800" rIns="90000" bIns="46800" anchor="ctr"/>
            <a:lstStyle/>
            <a:p>
              <a:pPr algn="ctr"/>
              <a:r>
                <a:rPr lang="en-GB" sz="1800"/>
                <a:t>OP Design/Task Id</a:t>
              </a:r>
            </a:p>
          </p:txBody>
        </p:sp>
        <p:sp>
          <p:nvSpPr>
            <p:cNvPr id="1671191" name="Rectangle 23"/>
            <p:cNvSpPr>
              <a:spLocks noChangeArrowheads="1"/>
            </p:cNvSpPr>
            <p:nvPr/>
          </p:nvSpPr>
          <p:spPr bwMode="auto">
            <a:xfrm>
              <a:off x="2835" y="1502"/>
              <a:ext cx="136" cy="15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fr-FR"/>
            </a:p>
          </p:txBody>
        </p:sp>
        <p:sp>
          <p:nvSpPr>
            <p:cNvPr id="1671192" name="Rectangle 24"/>
            <p:cNvSpPr>
              <a:spLocks noChangeArrowheads="1"/>
            </p:cNvSpPr>
            <p:nvPr/>
          </p:nvSpPr>
          <p:spPr bwMode="auto">
            <a:xfrm>
              <a:off x="2835" y="1683"/>
              <a:ext cx="136" cy="15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fr-FR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2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Operations </a:t>
            </a:r>
            <a:r>
              <a:rPr lang="en-GB" dirty="0"/>
              <a:t>Processes</a:t>
            </a:r>
          </a:p>
        </p:txBody>
      </p:sp>
      <p:sp>
        <p:nvSpPr>
          <p:cNvPr id="1672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The highest level in the Control Chain</a:t>
            </a:r>
          </a:p>
          <a:p>
            <a:r>
              <a:rPr lang="en-GB"/>
              <a:t>They define </a:t>
            </a:r>
          </a:p>
          <a:p>
            <a:pPr lvl="1"/>
            <a:r>
              <a:rPr lang="en-GB"/>
              <a:t>Operation contexts</a:t>
            </a:r>
          </a:p>
          <a:p>
            <a:pPr lvl="1"/>
            <a:r>
              <a:rPr lang="en-GB"/>
              <a:t>Task (functional services) activation scenarii / orchestration applicable in these situations</a:t>
            </a:r>
          </a:p>
          <a:p>
            <a:r>
              <a:rPr lang="en-GB"/>
              <a:t>They can be:</a:t>
            </a:r>
          </a:p>
          <a:p>
            <a:pPr lvl="1"/>
            <a:r>
              <a:rPr lang="en-GB"/>
              <a:t>Manual</a:t>
            </a:r>
          </a:p>
          <a:p>
            <a:pPr lvl="1"/>
            <a:r>
              <a:rPr lang="en-GB"/>
              <a:t>Automated</a:t>
            </a:r>
          </a:p>
          <a:p>
            <a:pPr lvl="1"/>
            <a:r>
              <a:rPr lang="en-GB"/>
              <a:t>Assisted</a:t>
            </a:r>
          </a:p>
          <a:p>
            <a:r>
              <a:rPr lang="en-GB"/>
              <a:t>They can be hierarchical: </a:t>
            </a:r>
          </a:p>
          <a:p>
            <a:pPr lvl="1"/>
            <a:r>
              <a:rPr lang="en-GB"/>
              <a:t>High level processes trigger lower level processes</a:t>
            </a:r>
          </a:p>
          <a:p>
            <a:pPr lvl="1"/>
            <a:r>
              <a:rPr lang="en-GB" b="1"/>
              <a:t>Elementary processes are Tasks</a:t>
            </a:r>
          </a:p>
        </p:txBody>
      </p:sp>
      <p:sp>
        <p:nvSpPr>
          <p:cNvPr id="21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22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4B50E44-4117-4A6D-8C39-74C10F4939F6}" type="slidenum">
              <a:rPr lang="en-GB"/>
              <a:pPr/>
              <a:t>35</a:t>
            </a:fld>
            <a:endParaRPr lang="en-GB"/>
          </a:p>
        </p:txBody>
      </p:sp>
      <p:grpSp>
        <p:nvGrpSpPr>
          <p:cNvPr id="1672196" name="Group 4"/>
          <p:cNvGrpSpPr>
            <a:grpSpLocks/>
          </p:cNvGrpSpPr>
          <p:nvPr/>
        </p:nvGrpSpPr>
        <p:grpSpPr bwMode="auto">
          <a:xfrm>
            <a:off x="7848600" y="36513"/>
            <a:ext cx="1260475" cy="1555750"/>
            <a:chOff x="4944" y="23"/>
            <a:chExt cx="794" cy="980"/>
          </a:xfrm>
        </p:grpSpPr>
        <p:sp>
          <p:nvSpPr>
            <p:cNvPr id="1672197" name="Rectangle 5"/>
            <p:cNvSpPr>
              <a:spLocks noChangeArrowheads="1"/>
            </p:cNvSpPr>
            <p:nvPr/>
          </p:nvSpPr>
          <p:spPr bwMode="auto">
            <a:xfrm>
              <a:off x="4944" y="23"/>
              <a:ext cx="793" cy="980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fr-FR"/>
            </a:p>
          </p:txBody>
        </p:sp>
        <p:sp>
          <p:nvSpPr>
            <p:cNvPr id="1672198" name="Rectangle 6"/>
            <p:cNvSpPr>
              <a:spLocks noChangeArrowheads="1"/>
            </p:cNvSpPr>
            <p:nvPr/>
          </p:nvSpPr>
          <p:spPr bwMode="auto">
            <a:xfrm>
              <a:off x="4945" y="550"/>
              <a:ext cx="792" cy="1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Task Description</a:t>
              </a:r>
            </a:p>
          </p:txBody>
        </p:sp>
        <p:cxnSp>
          <p:nvCxnSpPr>
            <p:cNvPr id="1672199" name="AutoShape 7"/>
            <p:cNvCxnSpPr>
              <a:cxnSpLocks noChangeShapeType="1"/>
              <a:stCxn id="1672209" idx="2"/>
              <a:endCxn id="1672198" idx="0"/>
            </p:cNvCxnSpPr>
            <p:nvPr/>
          </p:nvCxnSpPr>
          <p:spPr bwMode="auto">
            <a:xfrm rot="5400000">
              <a:off x="5303" y="513"/>
              <a:ext cx="75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672200" name="Rectangle 8"/>
            <p:cNvSpPr>
              <a:spLocks noChangeArrowheads="1"/>
            </p:cNvSpPr>
            <p:nvPr/>
          </p:nvSpPr>
          <p:spPr bwMode="auto">
            <a:xfrm>
              <a:off x="4944" y="154"/>
              <a:ext cx="793" cy="127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BP Identification</a:t>
              </a:r>
            </a:p>
          </p:txBody>
        </p:sp>
        <p:cxnSp>
          <p:nvCxnSpPr>
            <p:cNvPr id="1672201" name="AutoShape 9"/>
            <p:cNvCxnSpPr>
              <a:cxnSpLocks noChangeShapeType="1"/>
              <a:stCxn id="1672200" idx="2"/>
              <a:endCxn id="1672209" idx="0"/>
            </p:cNvCxnSpPr>
            <p:nvPr/>
          </p:nvCxnSpPr>
          <p:spPr bwMode="auto">
            <a:xfrm rot="5400000">
              <a:off x="5307" y="315"/>
              <a:ext cx="67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672202" name="AutoShape 10"/>
            <p:cNvSpPr>
              <a:spLocks noChangeArrowheads="1"/>
            </p:cNvSpPr>
            <p:nvPr/>
          </p:nvSpPr>
          <p:spPr bwMode="auto">
            <a:xfrm>
              <a:off x="5204" y="28"/>
              <a:ext cx="274" cy="59"/>
            </a:xfrm>
            <a:prstGeom prst="flowChartTerminator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fr-FR"/>
            </a:p>
          </p:txBody>
        </p:sp>
        <p:cxnSp>
          <p:nvCxnSpPr>
            <p:cNvPr id="1672203" name="AutoShape 11"/>
            <p:cNvCxnSpPr>
              <a:cxnSpLocks noChangeShapeType="1"/>
              <a:stCxn id="1672202" idx="2"/>
              <a:endCxn id="1672200" idx="0"/>
            </p:cNvCxnSpPr>
            <p:nvPr/>
          </p:nvCxnSpPr>
          <p:spPr bwMode="auto">
            <a:xfrm rot="5400000">
              <a:off x="5307" y="121"/>
              <a:ext cx="67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672204" name="AutoShape 12"/>
            <p:cNvSpPr>
              <a:spLocks noChangeArrowheads="1"/>
            </p:cNvSpPr>
            <p:nvPr/>
          </p:nvSpPr>
          <p:spPr bwMode="auto">
            <a:xfrm>
              <a:off x="5204" y="938"/>
              <a:ext cx="274" cy="59"/>
            </a:xfrm>
            <a:prstGeom prst="flowChartTerminator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fr-FR"/>
            </a:p>
          </p:txBody>
        </p:sp>
        <p:cxnSp>
          <p:nvCxnSpPr>
            <p:cNvPr id="1672205" name="AutoShape 13"/>
            <p:cNvCxnSpPr>
              <a:cxnSpLocks noChangeShapeType="1"/>
              <a:stCxn id="1672206" idx="2"/>
              <a:endCxn id="1672204" idx="0"/>
            </p:cNvCxnSpPr>
            <p:nvPr/>
          </p:nvCxnSpPr>
          <p:spPr bwMode="auto">
            <a:xfrm rot="5400000">
              <a:off x="5308" y="903"/>
              <a:ext cx="68" cy="1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sp>
          <p:nvSpPr>
            <p:cNvPr id="1672206" name="Rectangle 14"/>
            <p:cNvSpPr>
              <a:spLocks noChangeArrowheads="1"/>
            </p:cNvSpPr>
            <p:nvPr/>
          </p:nvSpPr>
          <p:spPr bwMode="auto">
            <a:xfrm>
              <a:off x="4945" y="744"/>
              <a:ext cx="793" cy="1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Task Classification</a:t>
              </a:r>
            </a:p>
          </p:txBody>
        </p:sp>
        <p:cxnSp>
          <p:nvCxnSpPr>
            <p:cNvPr id="1672207" name="AutoShape 15"/>
            <p:cNvCxnSpPr>
              <a:cxnSpLocks noChangeShapeType="1"/>
              <a:stCxn id="1672198" idx="2"/>
              <a:endCxn id="1672206" idx="0"/>
            </p:cNvCxnSpPr>
            <p:nvPr/>
          </p:nvCxnSpPr>
          <p:spPr bwMode="auto">
            <a:xfrm rot="16200000" flipH="1">
              <a:off x="5308" y="709"/>
              <a:ext cx="68" cy="1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grpSp>
          <p:nvGrpSpPr>
            <p:cNvPr id="1672208" name="Group 16"/>
            <p:cNvGrpSpPr>
              <a:grpSpLocks/>
            </p:cNvGrpSpPr>
            <p:nvPr/>
          </p:nvGrpSpPr>
          <p:grpSpPr bwMode="auto">
            <a:xfrm>
              <a:off x="4944" y="348"/>
              <a:ext cx="794" cy="127"/>
              <a:chOff x="1655" y="1502"/>
              <a:chExt cx="1316" cy="340"/>
            </a:xfrm>
          </p:grpSpPr>
          <p:sp>
            <p:nvSpPr>
              <p:cNvPr id="1672209" name="Rectangle 17"/>
              <p:cNvSpPr>
                <a:spLocks noChangeArrowheads="1"/>
              </p:cNvSpPr>
              <p:nvPr/>
            </p:nvSpPr>
            <p:spPr bwMode="auto">
              <a:xfrm>
                <a:off x="1655" y="1502"/>
                <a:ext cx="1315" cy="34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 algn="ctr"/>
                <a:r>
                  <a:rPr lang="en-GB" sz="1000"/>
                  <a:t>BP Design/Task Id</a:t>
                </a:r>
              </a:p>
            </p:txBody>
          </p:sp>
          <p:sp>
            <p:nvSpPr>
              <p:cNvPr id="1672210" name="Rectangle 18"/>
              <p:cNvSpPr>
                <a:spLocks noChangeArrowheads="1"/>
              </p:cNvSpPr>
              <p:nvPr/>
            </p:nvSpPr>
            <p:spPr bwMode="auto">
              <a:xfrm>
                <a:off x="2835" y="1502"/>
                <a:ext cx="136" cy="15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endParaRPr lang="fr-FR"/>
              </a:p>
            </p:txBody>
          </p:sp>
          <p:sp>
            <p:nvSpPr>
              <p:cNvPr id="1672211" name="Rectangle 19"/>
              <p:cNvSpPr>
                <a:spLocks noChangeArrowheads="1"/>
              </p:cNvSpPr>
              <p:nvPr/>
            </p:nvSpPr>
            <p:spPr bwMode="auto">
              <a:xfrm>
                <a:off x="2835" y="1683"/>
                <a:ext cx="136" cy="15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endParaRPr lang="fr-FR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4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Operations </a:t>
            </a:r>
            <a:r>
              <a:rPr lang="en-GB" dirty="0"/>
              <a:t>Process Classification</a:t>
            </a:r>
          </a:p>
        </p:txBody>
      </p:sp>
      <p:sp>
        <p:nvSpPr>
          <p:cNvPr id="1674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1. Execution Management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Concerns directly the organization, the launch and the follow-up of work execution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Specific to MOC or shared by several MOCs</a:t>
            </a:r>
          </a:p>
          <a:p>
            <a:pPr lvl="2">
              <a:lnSpc>
                <a:spcPct val="90000"/>
              </a:lnSpc>
            </a:pPr>
            <a:r>
              <a:rPr lang="en-GB" dirty="0"/>
              <a:t>Example : Scheduling of production</a:t>
            </a:r>
          </a:p>
          <a:p>
            <a:r>
              <a:rPr lang="en-GB" dirty="0"/>
              <a:t>2. Resources Management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Concerns activities related to resources, but not directly to work orders</a:t>
            </a:r>
          </a:p>
          <a:p>
            <a:pPr lvl="2">
              <a:lnSpc>
                <a:spcPct val="90000"/>
              </a:lnSpc>
            </a:pPr>
            <a:r>
              <a:rPr lang="en-GB" dirty="0"/>
              <a:t>Example : Monitoring employee qualifications, follow up of equipment performance, of material obsolescence …; Genealogy, equipment and personnel performance</a:t>
            </a:r>
          </a:p>
          <a:p>
            <a:r>
              <a:rPr lang="en-GB" dirty="0"/>
              <a:t>3. Global </a:t>
            </a:r>
            <a:r>
              <a:rPr lang="en-GB" dirty="0" smtClean="0"/>
              <a:t>Operations </a:t>
            </a:r>
            <a:r>
              <a:rPr lang="en-GB" dirty="0"/>
              <a:t>Management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Dashboards, performance indicators not directly related to work orders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Activity reports per shift/day/week/year</a:t>
            </a:r>
          </a:p>
        </p:txBody>
      </p:sp>
      <p:sp>
        <p:nvSpPr>
          <p:cNvPr id="21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22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08F1645-F6ED-475B-98AE-7EE44ECFE714}" type="slidenum">
              <a:rPr lang="en-GB"/>
              <a:pPr/>
              <a:t>36</a:t>
            </a:fld>
            <a:endParaRPr lang="en-GB"/>
          </a:p>
        </p:txBody>
      </p:sp>
      <p:grpSp>
        <p:nvGrpSpPr>
          <p:cNvPr id="1674244" name="Group 4"/>
          <p:cNvGrpSpPr>
            <a:grpSpLocks/>
          </p:cNvGrpSpPr>
          <p:nvPr/>
        </p:nvGrpSpPr>
        <p:grpSpPr bwMode="auto">
          <a:xfrm>
            <a:off x="7848600" y="36513"/>
            <a:ext cx="1260475" cy="1555750"/>
            <a:chOff x="4944" y="23"/>
            <a:chExt cx="794" cy="980"/>
          </a:xfrm>
        </p:grpSpPr>
        <p:sp>
          <p:nvSpPr>
            <p:cNvPr id="1674245" name="Rectangle 5"/>
            <p:cNvSpPr>
              <a:spLocks noChangeArrowheads="1"/>
            </p:cNvSpPr>
            <p:nvPr/>
          </p:nvSpPr>
          <p:spPr bwMode="auto">
            <a:xfrm>
              <a:off x="4944" y="23"/>
              <a:ext cx="793" cy="980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fr-FR"/>
            </a:p>
          </p:txBody>
        </p:sp>
        <p:sp>
          <p:nvSpPr>
            <p:cNvPr id="1674246" name="Rectangle 6"/>
            <p:cNvSpPr>
              <a:spLocks noChangeArrowheads="1"/>
            </p:cNvSpPr>
            <p:nvPr/>
          </p:nvSpPr>
          <p:spPr bwMode="auto">
            <a:xfrm>
              <a:off x="4945" y="550"/>
              <a:ext cx="792" cy="1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Task Description</a:t>
              </a:r>
            </a:p>
          </p:txBody>
        </p:sp>
        <p:cxnSp>
          <p:nvCxnSpPr>
            <p:cNvPr id="1674247" name="AutoShape 7"/>
            <p:cNvCxnSpPr>
              <a:cxnSpLocks noChangeShapeType="1"/>
              <a:stCxn id="1674257" idx="2"/>
              <a:endCxn id="1674246" idx="0"/>
            </p:cNvCxnSpPr>
            <p:nvPr/>
          </p:nvCxnSpPr>
          <p:spPr bwMode="auto">
            <a:xfrm rot="5400000">
              <a:off x="5303" y="513"/>
              <a:ext cx="75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674248" name="Rectangle 8"/>
            <p:cNvSpPr>
              <a:spLocks noChangeArrowheads="1"/>
            </p:cNvSpPr>
            <p:nvPr/>
          </p:nvSpPr>
          <p:spPr bwMode="auto">
            <a:xfrm>
              <a:off x="4944" y="154"/>
              <a:ext cx="793" cy="127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BP Identification</a:t>
              </a:r>
            </a:p>
          </p:txBody>
        </p:sp>
        <p:cxnSp>
          <p:nvCxnSpPr>
            <p:cNvPr id="1674249" name="AutoShape 9"/>
            <p:cNvCxnSpPr>
              <a:cxnSpLocks noChangeShapeType="1"/>
              <a:stCxn id="1674248" idx="2"/>
              <a:endCxn id="1674257" idx="0"/>
            </p:cNvCxnSpPr>
            <p:nvPr/>
          </p:nvCxnSpPr>
          <p:spPr bwMode="auto">
            <a:xfrm rot="5400000">
              <a:off x="5307" y="315"/>
              <a:ext cx="67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674250" name="AutoShape 10"/>
            <p:cNvSpPr>
              <a:spLocks noChangeArrowheads="1"/>
            </p:cNvSpPr>
            <p:nvPr/>
          </p:nvSpPr>
          <p:spPr bwMode="auto">
            <a:xfrm>
              <a:off x="5204" y="28"/>
              <a:ext cx="274" cy="59"/>
            </a:xfrm>
            <a:prstGeom prst="flowChartTerminator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fr-FR"/>
            </a:p>
          </p:txBody>
        </p:sp>
        <p:cxnSp>
          <p:nvCxnSpPr>
            <p:cNvPr id="1674251" name="AutoShape 11"/>
            <p:cNvCxnSpPr>
              <a:cxnSpLocks noChangeShapeType="1"/>
              <a:stCxn id="1674250" idx="2"/>
              <a:endCxn id="1674248" idx="0"/>
            </p:cNvCxnSpPr>
            <p:nvPr/>
          </p:nvCxnSpPr>
          <p:spPr bwMode="auto">
            <a:xfrm rot="5400000">
              <a:off x="5307" y="121"/>
              <a:ext cx="67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674252" name="AutoShape 12"/>
            <p:cNvSpPr>
              <a:spLocks noChangeArrowheads="1"/>
            </p:cNvSpPr>
            <p:nvPr/>
          </p:nvSpPr>
          <p:spPr bwMode="auto">
            <a:xfrm>
              <a:off x="5204" y="938"/>
              <a:ext cx="274" cy="59"/>
            </a:xfrm>
            <a:prstGeom prst="flowChartTerminator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fr-FR"/>
            </a:p>
          </p:txBody>
        </p:sp>
        <p:cxnSp>
          <p:nvCxnSpPr>
            <p:cNvPr id="1674253" name="AutoShape 13"/>
            <p:cNvCxnSpPr>
              <a:cxnSpLocks noChangeShapeType="1"/>
              <a:stCxn id="1674254" idx="2"/>
              <a:endCxn id="1674252" idx="0"/>
            </p:cNvCxnSpPr>
            <p:nvPr/>
          </p:nvCxnSpPr>
          <p:spPr bwMode="auto">
            <a:xfrm rot="5400000">
              <a:off x="5308" y="903"/>
              <a:ext cx="68" cy="1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sp>
          <p:nvSpPr>
            <p:cNvPr id="1674254" name="Rectangle 14"/>
            <p:cNvSpPr>
              <a:spLocks noChangeArrowheads="1"/>
            </p:cNvSpPr>
            <p:nvPr/>
          </p:nvSpPr>
          <p:spPr bwMode="auto">
            <a:xfrm>
              <a:off x="4945" y="744"/>
              <a:ext cx="793" cy="1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Task Classification</a:t>
              </a:r>
            </a:p>
          </p:txBody>
        </p:sp>
        <p:cxnSp>
          <p:nvCxnSpPr>
            <p:cNvPr id="1674255" name="AutoShape 15"/>
            <p:cNvCxnSpPr>
              <a:cxnSpLocks noChangeShapeType="1"/>
              <a:stCxn id="1674246" idx="2"/>
              <a:endCxn id="1674254" idx="0"/>
            </p:cNvCxnSpPr>
            <p:nvPr/>
          </p:nvCxnSpPr>
          <p:spPr bwMode="auto">
            <a:xfrm rot="16200000" flipH="1">
              <a:off x="5308" y="709"/>
              <a:ext cx="68" cy="1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grpSp>
          <p:nvGrpSpPr>
            <p:cNvPr id="1674256" name="Group 16"/>
            <p:cNvGrpSpPr>
              <a:grpSpLocks/>
            </p:cNvGrpSpPr>
            <p:nvPr/>
          </p:nvGrpSpPr>
          <p:grpSpPr bwMode="auto">
            <a:xfrm>
              <a:off x="4944" y="348"/>
              <a:ext cx="794" cy="127"/>
              <a:chOff x="1655" y="1502"/>
              <a:chExt cx="1316" cy="340"/>
            </a:xfrm>
          </p:grpSpPr>
          <p:sp>
            <p:nvSpPr>
              <p:cNvPr id="1674257" name="Rectangle 17"/>
              <p:cNvSpPr>
                <a:spLocks noChangeArrowheads="1"/>
              </p:cNvSpPr>
              <p:nvPr/>
            </p:nvSpPr>
            <p:spPr bwMode="auto">
              <a:xfrm>
                <a:off x="1655" y="1502"/>
                <a:ext cx="1315" cy="34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 algn="ctr"/>
                <a:r>
                  <a:rPr lang="en-GB" sz="1000"/>
                  <a:t>BP Design/Task Id</a:t>
                </a:r>
              </a:p>
            </p:txBody>
          </p:sp>
          <p:sp>
            <p:nvSpPr>
              <p:cNvPr id="1674258" name="Rectangle 18"/>
              <p:cNvSpPr>
                <a:spLocks noChangeArrowheads="1"/>
              </p:cNvSpPr>
              <p:nvPr/>
            </p:nvSpPr>
            <p:spPr bwMode="auto">
              <a:xfrm>
                <a:off x="2835" y="1502"/>
                <a:ext cx="136" cy="15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endParaRPr lang="fr-FR"/>
              </a:p>
            </p:txBody>
          </p:sp>
          <p:sp>
            <p:nvSpPr>
              <p:cNvPr id="1674259" name="Rectangle 19"/>
              <p:cNvSpPr>
                <a:spLocks noChangeArrowheads="1"/>
              </p:cNvSpPr>
              <p:nvPr/>
            </p:nvSpPr>
            <p:spPr bwMode="auto">
              <a:xfrm>
                <a:off x="2835" y="1683"/>
                <a:ext cx="136" cy="15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endParaRPr lang="fr-FR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5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Operations </a:t>
            </a:r>
            <a:r>
              <a:rPr lang="en-GB" dirty="0"/>
              <a:t>Process Classification</a:t>
            </a:r>
          </a:p>
        </p:txBody>
      </p:sp>
      <p:sp>
        <p:nvSpPr>
          <p:cNvPr id="1675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4. Definition/Synchronisation of Master Data</a:t>
            </a:r>
          </a:p>
          <a:p>
            <a:pPr lvl="1"/>
            <a:r>
              <a:rPr lang="en-GB"/>
              <a:t>Concerns maintenance of technical data (Products, resources)</a:t>
            </a:r>
          </a:p>
          <a:p>
            <a:pPr lvl="2"/>
            <a:r>
              <a:rPr lang="en-GB"/>
              <a:t>Example: Conception of a new product, involving synchronized processing at management and execution systems level</a:t>
            </a:r>
          </a:p>
          <a:p>
            <a:r>
              <a:rPr lang="en-GB"/>
              <a:t>The classification strongly depends on management options</a:t>
            </a:r>
          </a:p>
          <a:p>
            <a:pPr lvl="1"/>
            <a:r>
              <a:rPr lang="en-GB"/>
              <a:t>The conception of a product could be integrated in the execution management (dynamically) or in synchronization of master data (statically) depending on the instances</a:t>
            </a:r>
          </a:p>
          <a:p>
            <a:endParaRPr lang="en-GB"/>
          </a:p>
        </p:txBody>
      </p:sp>
      <p:sp>
        <p:nvSpPr>
          <p:cNvPr id="21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22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EF5139-A11B-4D0A-8D01-3E22D5FD1A14}" type="slidenum">
              <a:rPr lang="en-GB"/>
              <a:pPr/>
              <a:t>37</a:t>
            </a:fld>
            <a:endParaRPr lang="en-GB"/>
          </a:p>
        </p:txBody>
      </p:sp>
      <p:grpSp>
        <p:nvGrpSpPr>
          <p:cNvPr id="1675268" name="Group 4"/>
          <p:cNvGrpSpPr>
            <a:grpSpLocks/>
          </p:cNvGrpSpPr>
          <p:nvPr/>
        </p:nvGrpSpPr>
        <p:grpSpPr bwMode="auto">
          <a:xfrm>
            <a:off x="7848600" y="36513"/>
            <a:ext cx="1260475" cy="1555750"/>
            <a:chOff x="4944" y="23"/>
            <a:chExt cx="794" cy="980"/>
          </a:xfrm>
        </p:grpSpPr>
        <p:sp>
          <p:nvSpPr>
            <p:cNvPr id="1675269" name="Rectangle 5"/>
            <p:cNvSpPr>
              <a:spLocks noChangeArrowheads="1"/>
            </p:cNvSpPr>
            <p:nvPr/>
          </p:nvSpPr>
          <p:spPr bwMode="auto">
            <a:xfrm>
              <a:off x="4944" y="23"/>
              <a:ext cx="793" cy="980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fr-FR"/>
            </a:p>
          </p:txBody>
        </p:sp>
        <p:sp>
          <p:nvSpPr>
            <p:cNvPr id="1675270" name="Rectangle 6"/>
            <p:cNvSpPr>
              <a:spLocks noChangeArrowheads="1"/>
            </p:cNvSpPr>
            <p:nvPr/>
          </p:nvSpPr>
          <p:spPr bwMode="auto">
            <a:xfrm>
              <a:off x="4945" y="550"/>
              <a:ext cx="792" cy="1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Task Description</a:t>
              </a:r>
            </a:p>
          </p:txBody>
        </p:sp>
        <p:cxnSp>
          <p:nvCxnSpPr>
            <p:cNvPr id="1675271" name="AutoShape 7"/>
            <p:cNvCxnSpPr>
              <a:cxnSpLocks noChangeShapeType="1"/>
              <a:stCxn id="1675281" idx="2"/>
              <a:endCxn id="1675270" idx="0"/>
            </p:cNvCxnSpPr>
            <p:nvPr/>
          </p:nvCxnSpPr>
          <p:spPr bwMode="auto">
            <a:xfrm rot="5400000">
              <a:off x="5303" y="513"/>
              <a:ext cx="75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675272" name="Rectangle 8"/>
            <p:cNvSpPr>
              <a:spLocks noChangeArrowheads="1"/>
            </p:cNvSpPr>
            <p:nvPr/>
          </p:nvSpPr>
          <p:spPr bwMode="auto">
            <a:xfrm>
              <a:off x="4944" y="154"/>
              <a:ext cx="793" cy="127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BP Identification</a:t>
              </a:r>
            </a:p>
          </p:txBody>
        </p:sp>
        <p:cxnSp>
          <p:nvCxnSpPr>
            <p:cNvPr id="1675273" name="AutoShape 9"/>
            <p:cNvCxnSpPr>
              <a:cxnSpLocks noChangeShapeType="1"/>
              <a:stCxn id="1675272" idx="2"/>
              <a:endCxn id="1675281" idx="0"/>
            </p:cNvCxnSpPr>
            <p:nvPr/>
          </p:nvCxnSpPr>
          <p:spPr bwMode="auto">
            <a:xfrm rot="5400000">
              <a:off x="5307" y="315"/>
              <a:ext cx="67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675274" name="AutoShape 10"/>
            <p:cNvSpPr>
              <a:spLocks noChangeArrowheads="1"/>
            </p:cNvSpPr>
            <p:nvPr/>
          </p:nvSpPr>
          <p:spPr bwMode="auto">
            <a:xfrm>
              <a:off x="5204" y="28"/>
              <a:ext cx="274" cy="59"/>
            </a:xfrm>
            <a:prstGeom prst="flowChartTerminator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fr-FR"/>
            </a:p>
          </p:txBody>
        </p:sp>
        <p:cxnSp>
          <p:nvCxnSpPr>
            <p:cNvPr id="1675275" name="AutoShape 11"/>
            <p:cNvCxnSpPr>
              <a:cxnSpLocks noChangeShapeType="1"/>
              <a:stCxn id="1675274" idx="2"/>
              <a:endCxn id="1675272" idx="0"/>
            </p:cNvCxnSpPr>
            <p:nvPr/>
          </p:nvCxnSpPr>
          <p:spPr bwMode="auto">
            <a:xfrm rot="5400000">
              <a:off x="5307" y="121"/>
              <a:ext cx="67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675276" name="AutoShape 12"/>
            <p:cNvSpPr>
              <a:spLocks noChangeArrowheads="1"/>
            </p:cNvSpPr>
            <p:nvPr/>
          </p:nvSpPr>
          <p:spPr bwMode="auto">
            <a:xfrm>
              <a:off x="5204" y="938"/>
              <a:ext cx="274" cy="59"/>
            </a:xfrm>
            <a:prstGeom prst="flowChartTerminator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fr-FR"/>
            </a:p>
          </p:txBody>
        </p:sp>
        <p:cxnSp>
          <p:nvCxnSpPr>
            <p:cNvPr id="1675277" name="AutoShape 13"/>
            <p:cNvCxnSpPr>
              <a:cxnSpLocks noChangeShapeType="1"/>
              <a:stCxn id="1675278" idx="2"/>
              <a:endCxn id="1675276" idx="0"/>
            </p:cNvCxnSpPr>
            <p:nvPr/>
          </p:nvCxnSpPr>
          <p:spPr bwMode="auto">
            <a:xfrm rot="5400000">
              <a:off x="5308" y="903"/>
              <a:ext cx="68" cy="1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sp>
          <p:nvSpPr>
            <p:cNvPr id="1675278" name="Rectangle 14"/>
            <p:cNvSpPr>
              <a:spLocks noChangeArrowheads="1"/>
            </p:cNvSpPr>
            <p:nvPr/>
          </p:nvSpPr>
          <p:spPr bwMode="auto">
            <a:xfrm>
              <a:off x="4945" y="744"/>
              <a:ext cx="793" cy="1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Task Classification</a:t>
              </a:r>
            </a:p>
          </p:txBody>
        </p:sp>
        <p:cxnSp>
          <p:nvCxnSpPr>
            <p:cNvPr id="1675279" name="AutoShape 15"/>
            <p:cNvCxnSpPr>
              <a:cxnSpLocks noChangeShapeType="1"/>
              <a:stCxn id="1675270" idx="2"/>
              <a:endCxn id="1675278" idx="0"/>
            </p:cNvCxnSpPr>
            <p:nvPr/>
          </p:nvCxnSpPr>
          <p:spPr bwMode="auto">
            <a:xfrm rot="16200000" flipH="1">
              <a:off x="5308" y="709"/>
              <a:ext cx="68" cy="1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grpSp>
          <p:nvGrpSpPr>
            <p:cNvPr id="1675280" name="Group 16"/>
            <p:cNvGrpSpPr>
              <a:grpSpLocks/>
            </p:cNvGrpSpPr>
            <p:nvPr/>
          </p:nvGrpSpPr>
          <p:grpSpPr bwMode="auto">
            <a:xfrm>
              <a:off x="4944" y="348"/>
              <a:ext cx="794" cy="127"/>
              <a:chOff x="1655" y="1502"/>
              <a:chExt cx="1316" cy="340"/>
            </a:xfrm>
          </p:grpSpPr>
          <p:sp>
            <p:nvSpPr>
              <p:cNvPr id="1675281" name="Rectangle 17"/>
              <p:cNvSpPr>
                <a:spLocks noChangeArrowheads="1"/>
              </p:cNvSpPr>
              <p:nvPr/>
            </p:nvSpPr>
            <p:spPr bwMode="auto">
              <a:xfrm>
                <a:off x="1655" y="1502"/>
                <a:ext cx="1315" cy="34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 algn="ctr"/>
                <a:r>
                  <a:rPr lang="en-GB" sz="1000"/>
                  <a:t>BP Design/Task Id</a:t>
                </a:r>
              </a:p>
            </p:txBody>
          </p:sp>
          <p:sp>
            <p:nvSpPr>
              <p:cNvPr id="1675282" name="Rectangle 18"/>
              <p:cNvSpPr>
                <a:spLocks noChangeArrowheads="1"/>
              </p:cNvSpPr>
              <p:nvPr/>
            </p:nvSpPr>
            <p:spPr bwMode="auto">
              <a:xfrm>
                <a:off x="2835" y="1502"/>
                <a:ext cx="136" cy="15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endParaRPr lang="fr-FR"/>
              </a:p>
            </p:txBody>
          </p:sp>
          <p:sp>
            <p:nvSpPr>
              <p:cNvPr id="1675283" name="Rectangle 19"/>
              <p:cNvSpPr>
                <a:spLocks noChangeArrowheads="1"/>
              </p:cNvSpPr>
              <p:nvPr/>
            </p:nvSpPr>
            <p:spPr bwMode="auto">
              <a:xfrm>
                <a:off x="2835" y="1683"/>
                <a:ext cx="136" cy="15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endParaRPr lang="fr-FR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6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Operations </a:t>
            </a:r>
            <a:r>
              <a:rPr lang="en-GB" dirty="0"/>
              <a:t>Process Design:  BPMN Language</a:t>
            </a:r>
          </a:p>
        </p:txBody>
      </p:sp>
      <p:sp>
        <p:nvSpPr>
          <p:cNvPr id="1676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Developed by BPMI </a:t>
            </a:r>
            <a:r>
              <a:rPr lang="en-GB">
                <a:hlinkClick r:id="rId3"/>
              </a:rPr>
              <a:t>www.bpmi.org</a:t>
            </a:r>
            <a:r>
              <a:rPr lang="en-GB"/>
              <a:t> </a:t>
            </a:r>
            <a:r>
              <a:rPr lang="en-GB">
                <a:hlinkClick r:id="rId4" tooltip="http://rs6.net/tn.jsp?t=vzfsqtbab.0.ufqnrsbab.qkp6csn6.22415&amp;p=http://www.waria.com"/>
              </a:rPr>
              <a:t>www.waria.com</a:t>
            </a:r>
            <a:r>
              <a:rPr lang="en-GB"/>
              <a:t> )</a:t>
            </a:r>
          </a:p>
          <a:p>
            <a:pPr lvl="1"/>
            <a:r>
              <a:rPr lang="en-GB"/>
              <a:t>Business Process Management Initiative / Workflow and Reengineering International Association </a:t>
            </a:r>
          </a:p>
          <a:p>
            <a:pPr lvl="1"/>
            <a:r>
              <a:rPr lang="en-GB"/>
              <a:t>Member du Workflow Coalition W3C, OASIS, OAG, WFMC</a:t>
            </a:r>
          </a:p>
        </p:txBody>
      </p:sp>
      <p:sp>
        <p:nvSpPr>
          <p:cNvPr id="22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23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332009B-E3BD-4560-A286-AF5182D43217}" type="slidenum">
              <a:rPr lang="en-GB"/>
              <a:pPr/>
              <a:t>38</a:t>
            </a:fld>
            <a:endParaRPr lang="en-GB"/>
          </a:p>
        </p:txBody>
      </p:sp>
      <p:pic>
        <p:nvPicPr>
          <p:cNvPr id="1676292" name="Picture 4" descr="stack0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200" y="2565400"/>
            <a:ext cx="9067800" cy="4268788"/>
          </a:xfrm>
          <a:prstGeom prst="rect">
            <a:avLst/>
          </a:prstGeom>
          <a:noFill/>
        </p:spPr>
      </p:pic>
      <p:grpSp>
        <p:nvGrpSpPr>
          <p:cNvPr id="1676293" name="Group 5"/>
          <p:cNvGrpSpPr>
            <a:grpSpLocks/>
          </p:cNvGrpSpPr>
          <p:nvPr/>
        </p:nvGrpSpPr>
        <p:grpSpPr bwMode="auto">
          <a:xfrm>
            <a:off x="7848600" y="36513"/>
            <a:ext cx="1260475" cy="1555750"/>
            <a:chOff x="4944" y="23"/>
            <a:chExt cx="794" cy="980"/>
          </a:xfrm>
        </p:grpSpPr>
        <p:sp>
          <p:nvSpPr>
            <p:cNvPr id="1676294" name="Rectangle 6"/>
            <p:cNvSpPr>
              <a:spLocks noChangeArrowheads="1"/>
            </p:cNvSpPr>
            <p:nvPr/>
          </p:nvSpPr>
          <p:spPr bwMode="auto">
            <a:xfrm>
              <a:off x="4944" y="23"/>
              <a:ext cx="793" cy="980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fr-FR"/>
            </a:p>
          </p:txBody>
        </p:sp>
        <p:sp>
          <p:nvSpPr>
            <p:cNvPr id="1676295" name="Rectangle 7"/>
            <p:cNvSpPr>
              <a:spLocks noChangeArrowheads="1"/>
            </p:cNvSpPr>
            <p:nvPr/>
          </p:nvSpPr>
          <p:spPr bwMode="auto">
            <a:xfrm>
              <a:off x="4945" y="550"/>
              <a:ext cx="792" cy="1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Task Description</a:t>
              </a:r>
            </a:p>
          </p:txBody>
        </p:sp>
        <p:cxnSp>
          <p:nvCxnSpPr>
            <p:cNvPr id="1676296" name="AutoShape 8"/>
            <p:cNvCxnSpPr>
              <a:cxnSpLocks noChangeShapeType="1"/>
              <a:stCxn id="1676306" idx="2"/>
              <a:endCxn id="1676295" idx="0"/>
            </p:cNvCxnSpPr>
            <p:nvPr/>
          </p:nvCxnSpPr>
          <p:spPr bwMode="auto">
            <a:xfrm rot="5400000">
              <a:off x="5303" y="513"/>
              <a:ext cx="75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676297" name="Rectangle 9"/>
            <p:cNvSpPr>
              <a:spLocks noChangeArrowheads="1"/>
            </p:cNvSpPr>
            <p:nvPr/>
          </p:nvSpPr>
          <p:spPr bwMode="auto">
            <a:xfrm>
              <a:off x="4944" y="154"/>
              <a:ext cx="793" cy="12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BP Identification</a:t>
              </a:r>
            </a:p>
          </p:txBody>
        </p:sp>
        <p:cxnSp>
          <p:nvCxnSpPr>
            <p:cNvPr id="1676298" name="AutoShape 10"/>
            <p:cNvCxnSpPr>
              <a:cxnSpLocks noChangeShapeType="1"/>
              <a:stCxn id="1676297" idx="2"/>
              <a:endCxn id="1676306" idx="0"/>
            </p:cNvCxnSpPr>
            <p:nvPr/>
          </p:nvCxnSpPr>
          <p:spPr bwMode="auto">
            <a:xfrm rot="5400000">
              <a:off x="5307" y="315"/>
              <a:ext cx="67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676299" name="AutoShape 11"/>
            <p:cNvSpPr>
              <a:spLocks noChangeArrowheads="1"/>
            </p:cNvSpPr>
            <p:nvPr/>
          </p:nvSpPr>
          <p:spPr bwMode="auto">
            <a:xfrm>
              <a:off x="5204" y="28"/>
              <a:ext cx="274" cy="59"/>
            </a:xfrm>
            <a:prstGeom prst="flowChartTerminator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fr-FR"/>
            </a:p>
          </p:txBody>
        </p:sp>
        <p:cxnSp>
          <p:nvCxnSpPr>
            <p:cNvPr id="1676300" name="AutoShape 12"/>
            <p:cNvCxnSpPr>
              <a:cxnSpLocks noChangeShapeType="1"/>
              <a:stCxn id="1676299" idx="2"/>
              <a:endCxn id="1676297" idx="0"/>
            </p:cNvCxnSpPr>
            <p:nvPr/>
          </p:nvCxnSpPr>
          <p:spPr bwMode="auto">
            <a:xfrm rot="5400000">
              <a:off x="5307" y="121"/>
              <a:ext cx="67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676301" name="AutoShape 13"/>
            <p:cNvSpPr>
              <a:spLocks noChangeArrowheads="1"/>
            </p:cNvSpPr>
            <p:nvPr/>
          </p:nvSpPr>
          <p:spPr bwMode="auto">
            <a:xfrm>
              <a:off x="5204" y="938"/>
              <a:ext cx="274" cy="59"/>
            </a:xfrm>
            <a:prstGeom prst="flowChartTerminator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fr-FR"/>
            </a:p>
          </p:txBody>
        </p:sp>
        <p:cxnSp>
          <p:nvCxnSpPr>
            <p:cNvPr id="1676302" name="AutoShape 14"/>
            <p:cNvCxnSpPr>
              <a:cxnSpLocks noChangeShapeType="1"/>
              <a:stCxn id="1676303" idx="2"/>
              <a:endCxn id="1676301" idx="0"/>
            </p:cNvCxnSpPr>
            <p:nvPr/>
          </p:nvCxnSpPr>
          <p:spPr bwMode="auto">
            <a:xfrm rot="5400000">
              <a:off x="5308" y="903"/>
              <a:ext cx="68" cy="1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sp>
          <p:nvSpPr>
            <p:cNvPr id="1676303" name="Rectangle 15"/>
            <p:cNvSpPr>
              <a:spLocks noChangeArrowheads="1"/>
            </p:cNvSpPr>
            <p:nvPr/>
          </p:nvSpPr>
          <p:spPr bwMode="auto">
            <a:xfrm>
              <a:off x="4945" y="744"/>
              <a:ext cx="793" cy="1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Task Classification</a:t>
              </a:r>
            </a:p>
          </p:txBody>
        </p:sp>
        <p:cxnSp>
          <p:nvCxnSpPr>
            <p:cNvPr id="1676304" name="AutoShape 16"/>
            <p:cNvCxnSpPr>
              <a:cxnSpLocks noChangeShapeType="1"/>
              <a:stCxn id="1676295" idx="2"/>
              <a:endCxn id="1676303" idx="0"/>
            </p:cNvCxnSpPr>
            <p:nvPr/>
          </p:nvCxnSpPr>
          <p:spPr bwMode="auto">
            <a:xfrm rot="16200000" flipH="1">
              <a:off x="5308" y="709"/>
              <a:ext cx="68" cy="1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grpSp>
          <p:nvGrpSpPr>
            <p:cNvPr id="1676305" name="Group 17"/>
            <p:cNvGrpSpPr>
              <a:grpSpLocks/>
            </p:cNvGrpSpPr>
            <p:nvPr/>
          </p:nvGrpSpPr>
          <p:grpSpPr bwMode="auto">
            <a:xfrm>
              <a:off x="4944" y="348"/>
              <a:ext cx="794" cy="127"/>
              <a:chOff x="1655" y="1502"/>
              <a:chExt cx="1316" cy="340"/>
            </a:xfrm>
          </p:grpSpPr>
          <p:sp>
            <p:nvSpPr>
              <p:cNvPr id="1676306" name="Rectangle 18"/>
              <p:cNvSpPr>
                <a:spLocks noChangeArrowheads="1"/>
              </p:cNvSpPr>
              <p:nvPr/>
            </p:nvSpPr>
            <p:spPr bwMode="auto">
              <a:xfrm>
                <a:off x="1655" y="1502"/>
                <a:ext cx="1315" cy="340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 algn="ctr"/>
                <a:r>
                  <a:rPr lang="en-GB" sz="1000"/>
                  <a:t>BP Design/Task Id</a:t>
                </a:r>
              </a:p>
            </p:txBody>
          </p:sp>
          <p:sp>
            <p:nvSpPr>
              <p:cNvPr id="1676307" name="Rectangle 19"/>
              <p:cNvSpPr>
                <a:spLocks noChangeArrowheads="1"/>
              </p:cNvSpPr>
              <p:nvPr/>
            </p:nvSpPr>
            <p:spPr bwMode="auto">
              <a:xfrm>
                <a:off x="2835" y="1502"/>
                <a:ext cx="136" cy="15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endParaRPr lang="fr-FR"/>
              </a:p>
            </p:txBody>
          </p:sp>
          <p:sp>
            <p:nvSpPr>
              <p:cNvPr id="1676308" name="Rectangle 20"/>
              <p:cNvSpPr>
                <a:spLocks noChangeArrowheads="1"/>
              </p:cNvSpPr>
              <p:nvPr/>
            </p:nvSpPr>
            <p:spPr bwMode="auto">
              <a:xfrm>
                <a:off x="2835" y="1683"/>
                <a:ext cx="136" cy="15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endParaRPr lang="fr-FR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7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Business Process Design :  BPMN Language</a:t>
            </a:r>
          </a:p>
        </p:txBody>
      </p:sp>
      <p:sp>
        <p:nvSpPr>
          <p:cNvPr id="21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22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E46F4A-CBEA-497D-BAA7-D6452B0324A3}" type="slidenum">
              <a:rPr lang="en-GB"/>
              <a:pPr/>
              <a:t>39</a:t>
            </a:fld>
            <a:endParaRPr lang="en-GB"/>
          </a:p>
        </p:txBody>
      </p:sp>
      <p:pic>
        <p:nvPicPr>
          <p:cNvPr id="167731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914400"/>
            <a:ext cx="9144000" cy="549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grpSp>
        <p:nvGrpSpPr>
          <p:cNvPr id="1677316" name="Group 4"/>
          <p:cNvGrpSpPr>
            <a:grpSpLocks/>
          </p:cNvGrpSpPr>
          <p:nvPr/>
        </p:nvGrpSpPr>
        <p:grpSpPr bwMode="auto">
          <a:xfrm>
            <a:off x="7848600" y="36513"/>
            <a:ext cx="1260475" cy="1555750"/>
            <a:chOff x="4944" y="23"/>
            <a:chExt cx="794" cy="980"/>
          </a:xfrm>
        </p:grpSpPr>
        <p:sp>
          <p:nvSpPr>
            <p:cNvPr id="1677317" name="Rectangle 5"/>
            <p:cNvSpPr>
              <a:spLocks noChangeArrowheads="1"/>
            </p:cNvSpPr>
            <p:nvPr/>
          </p:nvSpPr>
          <p:spPr bwMode="auto">
            <a:xfrm>
              <a:off x="4944" y="23"/>
              <a:ext cx="793" cy="980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fr-FR"/>
            </a:p>
          </p:txBody>
        </p:sp>
        <p:sp>
          <p:nvSpPr>
            <p:cNvPr id="1677318" name="Rectangle 6"/>
            <p:cNvSpPr>
              <a:spLocks noChangeArrowheads="1"/>
            </p:cNvSpPr>
            <p:nvPr/>
          </p:nvSpPr>
          <p:spPr bwMode="auto">
            <a:xfrm>
              <a:off x="4945" y="550"/>
              <a:ext cx="792" cy="1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Task Description</a:t>
              </a:r>
            </a:p>
          </p:txBody>
        </p:sp>
        <p:cxnSp>
          <p:nvCxnSpPr>
            <p:cNvPr id="1677319" name="AutoShape 7"/>
            <p:cNvCxnSpPr>
              <a:cxnSpLocks noChangeShapeType="1"/>
              <a:stCxn id="1677329" idx="2"/>
              <a:endCxn id="1677318" idx="0"/>
            </p:cNvCxnSpPr>
            <p:nvPr/>
          </p:nvCxnSpPr>
          <p:spPr bwMode="auto">
            <a:xfrm rot="5400000">
              <a:off x="5303" y="513"/>
              <a:ext cx="75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677320" name="Rectangle 8"/>
            <p:cNvSpPr>
              <a:spLocks noChangeArrowheads="1"/>
            </p:cNvSpPr>
            <p:nvPr/>
          </p:nvSpPr>
          <p:spPr bwMode="auto">
            <a:xfrm>
              <a:off x="4944" y="154"/>
              <a:ext cx="793" cy="12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BP Identification</a:t>
              </a:r>
            </a:p>
          </p:txBody>
        </p:sp>
        <p:cxnSp>
          <p:nvCxnSpPr>
            <p:cNvPr id="1677321" name="AutoShape 9"/>
            <p:cNvCxnSpPr>
              <a:cxnSpLocks noChangeShapeType="1"/>
              <a:stCxn id="1677320" idx="2"/>
              <a:endCxn id="1677329" idx="0"/>
            </p:cNvCxnSpPr>
            <p:nvPr/>
          </p:nvCxnSpPr>
          <p:spPr bwMode="auto">
            <a:xfrm rot="5400000">
              <a:off x="5307" y="315"/>
              <a:ext cx="67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677322" name="AutoShape 10"/>
            <p:cNvSpPr>
              <a:spLocks noChangeArrowheads="1"/>
            </p:cNvSpPr>
            <p:nvPr/>
          </p:nvSpPr>
          <p:spPr bwMode="auto">
            <a:xfrm>
              <a:off x="5204" y="28"/>
              <a:ext cx="274" cy="59"/>
            </a:xfrm>
            <a:prstGeom prst="flowChartTerminator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fr-FR"/>
            </a:p>
          </p:txBody>
        </p:sp>
        <p:cxnSp>
          <p:nvCxnSpPr>
            <p:cNvPr id="1677323" name="AutoShape 11"/>
            <p:cNvCxnSpPr>
              <a:cxnSpLocks noChangeShapeType="1"/>
              <a:stCxn id="1677322" idx="2"/>
              <a:endCxn id="1677320" idx="0"/>
            </p:cNvCxnSpPr>
            <p:nvPr/>
          </p:nvCxnSpPr>
          <p:spPr bwMode="auto">
            <a:xfrm rot="5400000">
              <a:off x="5307" y="121"/>
              <a:ext cx="67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677324" name="AutoShape 12"/>
            <p:cNvSpPr>
              <a:spLocks noChangeArrowheads="1"/>
            </p:cNvSpPr>
            <p:nvPr/>
          </p:nvSpPr>
          <p:spPr bwMode="auto">
            <a:xfrm>
              <a:off x="5204" y="938"/>
              <a:ext cx="274" cy="59"/>
            </a:xfrm>
            <a:prstGeom prst="flowChartTerminator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fr-FR"/>
            </a:p>
          </p:txBody>
        </p:sp>
        <p:cxnSp>
          <p:nvCxnSpPr>
            <p:cNvPr id="1677325" name="AutoShape 13"/>
            <p:cNvCxnSpPr>
              <a:cxnSpLocks noChangeShapeType="1"/>
              <a:stCxn id="1677326" idx="2"/>
              <a:endCxn id="1677324" idx="0"/>
            </p:cNvCxnSpPr>
            <p:nvPr/>
          </p:nvCxnSpPr>
          <p:spPr bwMode="auto">
            <a:xfrm rot="5400000">
              <a:off x="5308" y="903"/>
              <a:ext cx="68" cy="1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sp>
          <p:nvSpPr>
            <p:cNvPr id="1677326" name="Rectangle 14"/>
            <p:cNvSpPr>
              <a:spLocks noChangeArrowheads="1"/>
            </p:cNvSpPr>
            <p:nvPr/>
          </p:nvSpPr>
          <p:spPr bwMode="auto">
            <a:xfrm>
              <a:off x="4945" y="744"/>
              <a:ext cx="793" cy="1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Task Classification</a:t>
              </a:r>
            </a:p>
          </p:txBody>
        </p:sp>
        <p:cxnSp>
          <p:nvCxnSpPr>
            <p:cNvPr id="1677327" name="AutoShape 15"/>
            <p:cNvCxnSpPr>
              <a:cxnSpLocks noChangeShapeType="1"/>
              <a:stCxn id="1677318" idx="2"/>
              <a:endCxn id="1677326" idx="0"/>
            </p:cNvCxnSpPr>
            <p:nvPr/>
          </p:nvCxnSpPr>
          <p:spPr bwMode="auto">
            <a:xfrm rot="16200000" flipH="1">
              <a:off x="5308" y="709"/>
              <a:ext cx="68" cy="1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grpSp>
          <p:nvGrpSpPr>
            <p:cNvPr id="1677328" name="Group 16"/>
            <p:cNvGrpSpPr>
              <a:grpSpLocks/>
            </p:cNvGrpSpPr>
            <p:nvPr/>
          </p:nvGrpSpPr>
          <p:grpSpPr bwMode="auto">
            <a:xfrm>
              <a:off x="4944" y="348"/>
              <a:ext cx="794" cy="127"/>
              <a:chOff x="1655" y="1502"/>
              <a:chExt cx="1316" cy="340"/>
            </a:xfrm>
          </p:grpSpPr>
          <p:sp>
            <p:nvSpPr>
              <p:cNvPr id="1677329" name="Rectangle 17"/>
              <p:cNvSpPr>
                <a:spLocks noChangeArrowheads="1"/>
              </p:cNvSpPr>
              <p:nvPr/>
            </p:nvSpPr>
            <p:spPr bwMode="auto">
              <a:xfrm>
                <a:off x="1655" y="1502"/>
                <a:ext cx="1315" cy="340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 algn="ctr"/>
                <a:r>
                  <a:rPr lang="en-GB" sz="1000"/>
                  <a:t>BP Design/Task Id</a:t>
                </a:r>
              </a:p>
            </p:txBody>
          </p:sp>
          <p:sp>
            <p:nvSpPr>
              <p:cNvPr id="1677330" name="Rectangle 18"/>
              <p:cNvSpPr>
                <a:spLocks noChangeArrowheads="1"/>
              </p:cNvSpPr>
              <p:nvPr/>
            </p:nvSpPr>
            <p:spPr bwMode="auto">
              <a:xfrm>
                <a:off x="2835" y="1502"/>
                <a:ext cx="136" cy="15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endParaRPr lang="fr-FR"/>
              </a:p>
            </p:txBody>
          </p:sp>
          <p:sp>
            <p:nvSpPr>
              <p:cNvPr id="1677331" name="Rectangle 19"/>
              <p:cNvSpPr>
                <a:spLocks noChangeArrowheads="1"/>
              </p:cNvSpPr>
              <p:nvPr/>
            </p:nvSpPr>
            <p:spPr bwMode="auto">
              <a:xfrm>
                <a:off x="2835" y="1683"/>
                <a:ext cx="136" cy="15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endParaRPr lang="fr-FR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4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Information Elements</a:t>
            </a:r>
          </a:p>
        </p:txBody>
      </p:sp>
      <p:graphicFrame>
        <p:nvGraphicFramePr>
          <p:cNvPr id="1774595" name="Group 3"/>
          <p:cNvGraphicFramePr>
            <a:graphicFrameLocks noGrp="1"/>
          </p:cNvGraphicFramePr>
          <p:nvPr>
            <p:ph type="tbl" idx="1"/>
          </p:nvPr>
        </p:nvGraphicFramePr>
        <p:xfrm>
          <a:off x="142875" y="1211263"/>
          <a:ext cx="8893175" cy="4682880"/>
        </p:xfrm>
        <a:graphic>
          <a:graphicData uri="http://schemas.openxmlformats.org/drawingml/2006/table">
            <a:tbl>
              <a:tblPr/>
              <a:tblGrid>
                <a:gridCol w="1871663"/>
                <a:gridCol w="1331912"/>
                <a:gridCol w="866775"/>
                <a:gridCol w="4822825"/>
              </a:tblGrid>
              <a:tr h="234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Domain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Model 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Std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Information elements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Product  Asset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Product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Product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ISA88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ISA95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Product Hierarchy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Product Definition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Inventory Asset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Material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ISA95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Material Resources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Physical Asset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Physical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Equipment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ISA88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ISA95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Equipment Hierarchy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Equipment Resources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Human Asset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Personnel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-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ISA95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Personnel Hierarchy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Personnel Resources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Equipment Control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Procedural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ISA88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Functional Hierarchy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Equipment Procedural Elements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Physical Process Control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Procedural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ISA88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Physical Processes / Procedural Elements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Physical Process Transform Components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Physical Process Mngt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Segment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ISA95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Segments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Operation Process Mngt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Operation Activity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ISA95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Operation Processes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Activities / Tasks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</a:tr>
            </a:tbl>
          </a:graphicData>
        </a:graphic>
      </p:graphicFrame>
      <p:sp>
        <p:nvSpPr>
          <p:cNvPr id="57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58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408D243-CE9C-4942-9C76-C6CB44CEAFDF}" type="slidenum">
              <a:rPr lang="en-GB"/>
              <a:pPr/>
              <a:t>4</a:t>
            </a:fld>
            <a:endParaRPr lang="en-GB"/>
          </a:p>
        </p:txBody>
      </p:sp>
      <p:sp>
        <p:nvSpPr>
          <p:cNvPr id="1774647" name="Rectangle 55"/>
          <p:cNvSpPr>
            <a:spLocks noChangeArrowheads="1"/>
          </p:cNvSpPr>
          <p:nvPr/>
        </p:nvSpPr>
        <p:spPr bwMode="auto">
          <a:xfrm>
            <a:off x="142875" y="5292725"/>
            <a:ext cx="8893175" cy="574675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8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Business Process Design :  BPMN Language</a:t>
            </a:r>
          </a:p>
        </p:txBody>
      </p:sp>
      <p:sp>
        <p:nvSpPr>
          <p:cNvPr id="21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22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2F4725-CE79-4C36-AA27-BDE239A1CFE0}" type="slidenum">
              <a:rPr lang="en-GB"/>
              <a:pPr/>
              <a:t>40</a:t>
            </a:fld>
            <a:endParaRPr lang="en-GB"/>
          </a:p>
        </p:txBody>
      </p:sp>
      <p:pic>
        <p:nvPicPr>
          <p:cNvPr id="167833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914400"/>
            <a:ext cx="9144000" cy="5467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grpSp>
        <p:nvGrpSpPr>
          <p:cNvPr id="1678340" name="Group 4"/>
          <p:cNvGrpSpPr>
            <a:grpSpLocks/>
          </p:cNvGrpSpPr>
          <p:nvPr/>
        </p:nvGrpSpPr>
        <p:grpSpPr bwMode="auto">
          <a:xfrm>
            <a:off x="7848600" y="36513"/>
            <a:ext cx="1260475" cy="1555750"/>
            <a:chOff x="4944" y="23"/>
            <a:chExt cx="794" cy="980"/>
          </a:xfrm>
        </p:grpSpPr>
        <p:sp>
          <p:nvSpPr>
            <p:cNvPr id="1678341" name="Rectangle 5"/>
            <p:cNvSpPr>
              <a:spLocks noChangeArrowheads="1"/>
            </p:cNvSpPr>
            <p:nvPr/>
          </p:nvSpPr>
          <p:spPr bwMode="auto">
            <a:xfrm>
              <a:off x="4944" y="23"/>
              <a:ext cx="793" cy="980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fr-FR"/>
            </a:p>
          </p:txBody>
        </p:sp>
        <p:sp>
          <p:nvSpPr>
            <p:cNvPr id="1678342" name="Rectangle 6"/>
            <p:cNvSpPr>
              <a:spLocks noChangeArrowheads="1"/>
            </p:cNvSpPr>
            <p:nvPr/>
          </p:nvSpPr>
          <p:spPr bwMode="auto">
            <a:xfrm>
              <a:off x="4945" y="550"/>
              <a:ext cx="792" cy="1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Task Description</a:t>
              </a:r>
            </a:p>
          </p:txBody>
        </p:sp>
        <p:cxnSp>
          <p:nvCxnSpPr>
            <p:cNvPr id="1678343" name="AutoShape 7"/>
            <p:cNvCxnSpPr>
              <a:cxnSpLocks noChangeShapeType="1"/>
              <a:stCxn id="1678353" idx="2"/>
              <a:endCxn id="1678342" idx="0"/>
            </p:cNvCxnSpPr>
            <p:nvPr/>
          </p:nvCxnSpPr>
          <p:spPr bwMode="auto">
            <a:xfrm rot="5400000">
              <a:off x="5303" y="513"/>
              <a:ext cx="75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678344" name="Rectangle 8"/>
            <p:cNvSpPr>
              <a:spLocks noChangeArrowheads="1"/>
            </p:cNvSpPr>
            <p:nvPr/>
          </p:nvSpPr>
          <p:spPr bwMode="auto">
            <a:xfrm>
              <a:off x="4944" y="154"/>
              <a:ext cx="793" cy="12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BP Identification</a:t>
              </a:r>
            </a:p>
          </p:txBody>
        </p:sp>
        <p:cxnSp>
          <p:nvCxnSpPr>
            <p:cNvPr id="1678345" name="AutoShape 9"/>
            <p:cNvCxnSpPr>
              <a:cxnSpLocks noChangeShapeType="1"/>
              <a:stCxn id="1678344" idx="2"/>
              <a:endCxn id="1678353" idx="0"/>
            </p:cNvCxnSpPr>
            <p:nvPr/>
          </p:nvCxnSpPr>
          <p:spPr bwMode="auto">
            <a:xfrm rot="5400000">
              <a:off x="5307" y="315"/>
              <a:ext cx="67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678346" name="AutoShape 10"/>
            <p:cNvSpPr>
              <a:spLocks noChangeArrowheads="1"/>
            </p:cNvSpPr>
            <p:nvPr/>
          </p:nvSpPr>
          <p:spPr bwMode="auto">
            <a:xfrm>
              <a:off x="5204" y="28"/>
              <a:ext cx="274" cy="59"/>
            </a:xfrm>
            <a:prstGeom prst="flowChartTerminator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fr-FR"/>
            </a:p>
          </p:txBody>
        </p:sp>
        <p:cxnSp>
          <p:nvCxnSpPr>
            <p:cNvPr id="1678347" name="AutoShape 11"/>
            <p:cNvCxnSpPr>
              <a:cxnSpLocks noChangeShapeType="1"/>
              <a:stCxn id="1678346" idx="2"/>
              <a:endCxn id="1678344" idx="0"/>
            </p:cNvCxnSpPr>
            <p:nvPr/>
          </p:nvCxnSpPr>
          <p:spPr bwMode="auto">
            <a:xfrm rot="5400000">
              <a:off x="5307" y="121"/>
              <a:ext cx="67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678348" name="AutoShape 12"/>
            <p:cNvSpPr>
              <a:spLocks noChangeArrowheads="1"/>
            </p:cNvSpPr>
            <p:nvPr/>
          </p:nvSpPr>
          <p:spPr bwMode="auto">
            <a:xfrm>
              <a:off x="5204" y="938"/>
              <a:ext cx="274" cy="59"/>
            </a:xfrm>
            <a:prstGeom prst="flowChartTerminator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fr-FR"/>
            </a:p>
          </p:txBody>
        </p:sp>
        <p:cxnSp>
          <p:nvCxnSpPr>
            <p:cNvPr id="1678349" name="AutoShape 13"/>
            <p:cNvCxnSpPr>
              <a:cxnSpLocks noChangeShapeType="1"/>
              <a:stCxn id="1678350" idx="2"/>
              <a:endCxn id="1678348" idx="0"/>
            </p:cNvCxnSpPr>
            <p:nvPr/>
          </p:nvCxnSpPr>
          <p:spPr bwMode="auto">
            <a:xfrm rot="5400000">
              <a:off x="5308" y="903"/>
              <a:ext cx="68" cy="1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sp>
          <p:nvSpPr>
            <p:cNvPr id="1678350" name="Rectangle 14"/>
            <p:cNvSpPr>
              <a:spLocks noChangeArrowheads="1"/>
            </p:cNvSpPr>
            <p:nvPr/>
          </p:nvSpPr>
          <p:spPr bwMode="auto">
            <a:xfrm>
              <a:off x="4945" y="744"/>
              <a:ext cx="793" cy="1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Task Classification</a:t>
              </a:r>
            </a:p>
          </p:txBody>
        </p:sp>
        <p:cxnSp>
          <p:nvCxnSpPr>
            <p:cNvPr id="1678351" name="AutoShape 15"/>
            <p:cNvCxnSpPr>
              <a:cxnSpLocks noChangeShapeType="1"/>
              <a:stCxn id="1678342" idx="2"/>
              <a:endCxn id="1678350" idx="0"/>
            </p:cNvCxnSpPr>
            <p:nvPr/>
          </p:nvCxnSpPr>
          <p:spPr bwMode="auto">
            <a:xfrm rot="16200000" flipH="1">
              <a:off x="5308" y="709"/>
              <a:ext cx="68" cy="1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grpSp>
          <p:nvGrpSpPr>
            <p:cNvPr id="1678352" name="Group 16"/>
            <p:cNvGrpSpPr>
              <a:grpSpLocks/>
            </p:cNvGrpSpPr>
            <p:nvPr/>
          </p:nvGrpSpPr>
          <p:grpSpPr bwMode="auto">
            <a:xfrm>
              <a:off x="4944" y="348"/>
              <a:ext cx="794" cy="127"/>
              <a:chOff x="1655" y="1502"/>
              <a:chExt cx="1316" cy="340"/>
            </a:xfrm>
          </p:grpSpPr>
          <p:sp>
            <p:nvSpPr>
              <p:cNvPr id="1678353" name="Rectangle 17"/>
              <p:cNvSpPr>
                <a:spLocks noChangeArrowheads="1"/>
              </p:cNvSpPr>
              <p:nvPr/>
            </p:nvSpPr>
            <p:spPr bwMode="auto">
              <a:xfrm>
                <a:off x="1655" y="1502"/>
                <a:ext cx="1315" cy="340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 algn="ctr"/>
                <a:r>
                  <a:rPr lang="en-GB" sz="1000"/>
                  <a:t>BP Design/Task Id</a:t>
                </a:r>
              </a:p>
            </p:txBody>
          </p:sp>
          <p:sp>
            <p:nvSpPr>
              <p:cNvPr id="1678354" name="Rectangle 18"/>
              <p:cNvSpPr>
                <a:spLocks noChangeArrowheads="1"/>
              </p:cNvSpPr>
              <p:nvPr/>
            </p:nvSpPr>
            <p:spPr bwMode="auto">
              <a:xfrm>
                <a:off x="2835" y="1502"/>
                <a:ext cx="136" cy="15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endParaRPr lang="fr-FR"/>
              </a:p>
            </p:txBody>
          </p:sp>
          <p:sp>
            <p:nvSpPr>
              <p:cNvPr id="1678355" name="Rectangle 19"/>
              <p:cNvSpPr>
                <a:spLocks noChangeArrowheads="1"/>
              </p:cNvSpPr>
              <p:nvPr/>
            </p:nvSpPr>
            <p:spPr bwMode="auto">
              <a:xfrm>
                <a:off x="2835" y="1683"/>
                <a:ext cx="136" cy="15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endParaRPr lang="fr-FR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Business Process Design :  BPMN Language</a:t>
            </a:r>
          </a:p>
        </p:txBody>
      </p:sp>
      <p:sp>
        <p:nvSpPr>
          <p:cNvPr id="21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22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0893C0E-1F7A-4C19-B4A0-076EDE51F0FF}" type="slidenum">
              <a:rPr lang="en-GB"/>
              <a:pPr/>
              <a:t>41</a:t>
            </a:fld>
            <a:endParaRPr lang="en-GB"/>
          </a:p>
        </p:txBody>
      </p:sp>
      <p:pic>
        <p:nvPicPr>
          <p:cNvPr id="167936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914400"/>
            <a:ext cx="9144000" cy="4438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grpSp>
        <p:nvGrpSpPr>
          <p:cNvPr id="1679364" name="Group 4"/>
          <p:cNvGrpSpPr>
            <a:grpSpLocks/>
          </p:cNvGrpSpPr>
          <p:nvPr/>
        </p:nvGrpSpPr>
        <p:grpSpPr bwMode="auto">
          <a:xfrm>
            <a:off x="7848600" y="36513"/>
            <a:ext cx="1260475" cy="1555750"/>
            <a:chOff x="4944" y="23"/>
            <a:chExt cx="794" cy="980"/>
          </a:xfrm>
        </p:grpSpPr>
        <p:sp>
          <p:nvSpPr>
            <p:cNvPr id="1679365" name="Rectangle 5"/>
            <p:cNvSpPr>
              <a:spLocks noChangeArrowheads="1"/>
            </p:cNvSpPr>
            <p:nvPr/>
          </p:nvSpPr>
          <p:spPr bwMode="auto">
            <a:xfrm>
              <a:off x="4944" y="23"/>
              <a:ext cx="793" cy="980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fr-FR"/>
            </a:p>
          </p:txBody>
        </p:sp>
        <p:sp>
          <p:nvSpPr>
            <p:cNvPr id="1679366" name="Rectangle 6"/>
            <p:cNvSpPr>
              <a:spLocks noChangeArrowheads="1"/>
            </p:cNvSpPr>
            <p:nvPr/>
          </p:nvSpPr>
          <p:spPr bwMode="auto">
            <a:xfrm>
              <a:off x="4945" y="550"/>
              <a:ext cx="792" cy="1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Task Description</a:t>
              </a:r>
            </a:p>
          </p:txBody>
        </p:sp>
        <p:cxnSp>
          <p:nvCxnSpPr>
            <p:cNvPr id="1679367" name="AutoShape 7"/>
            <p:cNvCxnSpPr>
              <a:cxnSpLocks noChangeShapeType="1"/>
              <a:stCxn id="1679377" idx="2"/>
              <a:endCxn id="1679366" idx="0"/>
            </p:cNvCxnSpPr>
            <p:nvPr/>
          </p:nvCxnSpPr>
          <p:spPr bwMode="auto">
            <a:xfrm rot="5400000">
              <a:off x="5303" y="513"/>
              <a:ext cx="75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679368" name="Rectangle 8"/>
            <p:cNvSpPr>
              <a:spLocks noChangeArrowheads="1"/>
            </p:cNvSpPr>
            <p:nvPr/>
          </p:nvSpPr>
          <p:spPr bwMode="auto">
            <a:xfrm>
              <a:off x="4944" y="154"/>
              <a:ext cx="793" cy="12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BP Identification</a:t>
              </a:r>
            </a:p>
          </p:txBody>
        </p:sp>
        <p:cxnSp>
          <p:nvCxnSpPr>
            <p:cNvPr id="1679369" name="AutoShape 9"/>
            <p:cNvCxnSpPr>
              <a:cxnSpLocks noChangeShapeType="1"/>
              <a:stCxn id="1679368" idx="2"/>
              <a:endCxn id="1679377" idx="0"/>
            </p:cNvCxnSpPr>
            <p:nvPr/>
          </p:nvCxnSpPr>
          <p:spPr bwMode="auto">
            <a:xfrm rot="5400000">
              <a:off x="5307" y="315"/>
              <a:ext cx="67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679370" name="AutoShape 10"/>
            <p:cNvSpPr>
              <a:spLocks noChangeArrowheads="1"/>
            </p:cNvSpPr>
            <p:nvPr/>
          </p:nvSpPr>
          <p:spPr bwMode="auto">
            <a:xfrm>
              <a:off x="5204" y="28"/>
              <a:ext cx="274" cy="59"/>
            </a:xfrm>
            <a:prstGeom prst="flowChartTerminator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fr-FR"/>
            </a:p>
          </p:txBody>
        </p:sp>
        <p:cxnSp>
          <p:nvCxnSpPr>
            <p:cNvPr id="1679371" name="AutoShape 11"/>
            <p:cNvCxnSpPr>
              <a:cxnSpLocks noChangeShapeType="1"/>
              <a:stCxn id="1679370" idx="2"/>
              <a:endCxn id="1679368" idx="0"/>
            </p:cNvCxnSpPr>
            <p:nvPr/>
          </p:nvCxnSpPr>
          <p:spPr bwMode="auto">
            <a:xfrm rot="5400000">
              <a:off x="5307" y="121"/>
              <a:ext cx="67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679372" name="AutoShape 12"/>
            <p:cNvSpPr>
              <a:spLocks noChangeArrowheads="1"/>
            </p:cNvSpPr>
            <p:nvPr/>
          </p:nvSpPr>
          <p:spPr bwMode="auto">
            <a:xfrm>
              <a:off x="5204" y="938"/>
              <a:ext cx="274" cy="59"/>
            </a:xfrm>
            <a:prstGeom prst="flowChartTerminator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fr-FR"/>
            </a:p>
          </p:txBody>
        </p:sp>
        <p:cxnSp>
          <p:nvCxnSpPr>
            <p:cNvPr id="1679373" name="AutoShape 13"/>
            <p:cNvCxnSpPr>
              <a:cxnSpLocks noChangeShapeType="1"/>
              <a:stCxn id="1679374" idx="2"/>
              <a:endCxn id="1679372" idx="0"/>
            </p:cNvCxnSpPr>
            <p:nvPr/>
          </p:nvCxnSpPr>
          <p:spPr bwMode="auto">
            <a:xfrm rot="5400000">
              <a:off x="5308" y="903"/>
              <a:ext cx="68" cy="1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sp>
          <p:nvSpPr>
            <p:cNvPr id="1679374" name="Rectangle 14"/>
            <p:cNvSpPr>
              <a:spLocks noChangeArrowheads="1"/>
            </p:cNvSpPr>
            <p:nvPr/>
          </p:nvSpPr>
          <p:spPr bwMode="auto">
            <a:xfrm>
              <a:off x="4945" y="744"/>
              <a:ext cx="793" cy="1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Task Classification</a:t>
              </a:r>
            </a:p>
          </p:txBody>
        </p:sp>
        <p:cxnSp>
          <p:nvCxnSpPr>
            <p:cNvPr id="1679375" name="AutoShape 15"/>
            <p:cNvCxnSpPr>
              <a:cxnSpLocks noChangeShapeType="1"/>
              <a:stCxn id="1679366" idx="2"/>
              <a:endCxn id="1679374" idx="0"/>
            </p:cNvCxnSpPr>
            <p:nvPr/>
          </p:nvCxnSpPr>
          <p:spPr bwMode="auto">
            <a:xfrm rot="16200000" flipH="1">
              <a:off x="5308" y="709"/>
              <a:ext cx="68" cy="1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grpSp>
          <p:nvGrpSpPr>
            <p:cNvPr id="1679376" name="Group 16"/>
            <p:cNvGrpSpPr>
              <a:grpSpLocks/>
            </p:cNvGrpSpPr>
            <p:nvPr/>
          </p:nvGrpSpPr>
          <p:grpSpPr bwMode="auto">
            <a:xfrm>
              <a:off x="4944" y="348"/>
              <a:ext cx="794" cy="127"/>
              <a:chOff x="1655" y="1502"/>
              <a:chExt cx="1316" cy="340"/>
            </a:xfrm>
          </p:grpSpPr>
          <p:sp>
            <p:nvSpPr>
              <p:cNvPr id="1679377" name="Rectangle 17"/>
              <p:cNvSpPr>
                <a:spLocks noChangeArrowheads="1"/>
              </p:cNvSpPr>
              <p:nvPr/>
            </p:nvSpPr>
            <p:spPr bwMode="auto">
              <a:xfrm>
                <a:off x="1655" y="1502"/>
                <a:ext cx="1315" cy="340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 algn="ctr"/>
                <a:r>
                  <a:rPr lang="en-GB" sz="1000"/>
                  <a:t>BP Design/Task Id</a:t>
                </a:r>
              </a:p>
            </p:txBody>
          </p:sp>
          <p:sp>
            <p:nvSpPr>
              <p:cNvPr id="1679378" name="Rectangle 18"/>
              <p:cNvSpPr>
                <a:spLocks noChangeArrowheads="1"/>
              </p:cNvSpPr>
              <p:nvPr/>
            </p:nvSpPr>
            <p:spPr bwMode="auto">
              <a:xfrm>
                <a:off x="2835" y="1502"/>
                <a:ext cx="136" cy="15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endParaRPr lang="fr-FR"/>
              </a:p>
            </p:txBody>
          </p:sp>
          <p:sp>
            <p:nvSpPr>
              <p:cNvPr id="1679379" name="Rectangle 19"/>
              <p:cNvSpPr>
                <a:spLocks noChangeArrowheads="1"/>
              </p:cNvSpPr>
              <p:nvPr/>
            </p:nvSpPr>
            <p:spPr bwMode="auto">
              <a:xfrm>
                <a:off x="2835" y="1683"/>
                <a:ext cx="136" cy="15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endParaRPr lang="fr-FR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538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Example</a:t>
            </a:r>
          </a:p>
        </p:txBody>
      </p:sp>
      <p:sp>
        <p:nvSpPr>
          <p:cNvPr id="5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91FDBA-CDAA-4CCC-AD0E-ECEECF58291D}" type="slidenum">
              <a:rPr lang="en-GB"/>
              <a:pPr/>
              <a:t>42</a:t>
            </a:fld>
            <a:endParaRPr lang="en-GB"/>
          </a:p>
        </p:txBody>
      </p:sp>
      <p:pic>
        <p:nvPicPr>
          <p:cNvPr id="1765380" name="Picture 4"/>
          <p:cNvPicPr>
            <a:picLocks noChangeAspect="1" noChangeArrowheads="1"/>
          </p:cNvPicPr>
          <p:nvPr/>
        </p:nvPicPr>
        <p:blipFill>
          <a:blip r:embed="rId3" cstate="print"/>
          <a:srcRect b="10512"/>
          <a:stretch>
            <a:fillRect/>
          </a:stretch>
        </p:blipFill>
        <p:spPr bwMode="auto">
          <a:xfrm>
            <a:off x="381000" y="1066800"/>
            <a:ext cx="8229600" cy="5030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0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Task Identification</a:t>
            </a:r>
          </a:p>
        </p:txBody>
      </p:sp>
      <p:sp>
        <p:nvSpPr>
          <p:cNvPr id="1680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The definition of operation processes in the preceding steps allows to build the list of tasks handled by these processes.</a:t>
            </a:r>
          </a:p>
          <a:p>
            <a:r>
              <a:rPr lang="en-GB"/>
              <a:t>The tasks are defined and organized within the activities of ISA95-3 models</a:t>
            </a:r>
          </a:p>
          <a:p>
            <a:r>
              <a:rPr lang="en-GB"/>
              <a:t>The following steps will modify this list by rapprochement, consolidation, “objectification”</a:t>
            </a:r>
          </a:p>
          <a:p>
            <a:pPr lvl="1"/>
            <a:r>
              <a:rPr lang="en-GB"/>
              <a:t>The operation processes will be arranged to take into account the tasks actually defined</a:t>
            </a:r>
          </a:p>
          <a:p>
            <a:pPr lvl="1"/>
            <a:r>
              <a:rPr lang="en-GB"/>
              <a:t>These 2 steps are thus carried out in a simultaneous and iterative manner. </a:t>
            </a:r>
          </a:p>
        </p:txBody>
      </p:sp>
      <p:sp>
        <p:nvSpPr>
          <p:cNvPr id="21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22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F4097F4-1F84-4A74-A951-878EBC8BB0B6}" type="slidenum">
              <a:rPr lang="en-GB"/>
              <a:pPr/>
              <a:t>43</a:t>
            </a:fld>
            <a:endParaRPr lang="en-GB"/>
          </a:p>
        </p:txBody>
      </p:sp>
      <p:grpSp>
        <p:nvGrpSpPr>
          <p:cNvPr id="1680388" name="Group 4"/>
          <p:cNvGrpSpPr>
            <a:grpSpLocks/>
          </p:cNvGrpSpPr>
          <p:nvPr/>
        </p:nvGrpSpPr>
        <p:grpSpPr bwMode="auto">
          <a:xfrm>
            <a:off x="7848600" y="36513"/>
            <a:ext cx="1260475" cy="1555750"/>
            <a:chOff x="4944" y="23"/>
            <a:chExt cx="794" cy="980"/>
          </a:xfrm>
        </p:grpSpPr>
        <p:sp>
          <p:nvSpPr>
            <p:cNvPr id="1680389" name="Rectangle 5"/>
            <p:cNvSpPr>
              <a:spLocks noChangeArrowheads="1"/>
            </p:cNvSpPr>
            <p:nvPr/>
          </p:nvSpPr>
          <p:spPr bwMode="auto">
            <a:xfrm>
              <a:off x="4944" y="23"/>
              <a:ext cx="793" cy="980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fr-FR"/>
            </a:p>
          </p:txBody>
        </p:sp>
        <p:sp>
          <p:nvSpPr>
            <p:cNvPr id="1680390" name="Rectangle 6"/>
            <p:cNvSpPr>
              <a:spLocks noChangeArrowheads="1"/>
            </p:cNvSpPr>
            <p:nvPr/>
          </p:nvSpPr>
          <p:spPr bwMode="auto">
            <a:xfrm>
              <a:off x="4945" y="550"/>
              <a:ext cx="792" cy="1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Task Description</a:t>
              </a:r>
            </a:p>
          </p:txBody>
        </p:sp>
        <p:cxnSp>
          <p:nvCxnSpPr>
            <p:cNvPr id="1680391" name="AutoShape 7"/>
            <p:cNvCxnSpPr>
              <a:cxnSpLocks noChangeShapeType="1"/>
              <a:stCxn id="1680401" idx="2"/>
              <a:endCxn id="1680390" idx="0"/>
            </p:cNvCxnSpPr>
            <p:nvPr/>
          </p:nvCxnSpPr>
          <p:spPr bwMode="auto">
            <a:xfrm rot="5400000">
              <a:off x="5303" y="513"/>
              <a:ext cx="75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680392" name="Rectangle 8"/>
            <p:cNvSpPr>
              <a:spLocks noChangeArrowheads="1"/>
            </p:cNvSpPr>
            <p:nvPr/>
          </p:nvSpPr>
          <p:spPr bwMode="auto">
            <a:xfrm>
              <a:off x="4944" y="154"/>
              <a:ext cx="793" cy="12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BP Identification</a:t>
              </a:r>
            </a:p>
          </p:txBody>
        </p:sp>
        <p:cxnSp>
          <p:nvCxnSpPr>
            <p:cNvPr id="1680393" name="AutoShape 9"/>
            <p:cNvCxnSpPr>
              <a:cxnSpLocks noChangeShapeType="1"/>
              <a:stCxn id="1680392" idx="2"/>
              <a:endCxn id="1680401" idx="0"/>
            </p:cNvCxnSpPr>
            <p:nvPr/>
          </p:nvCxnSpPr>
          <p:spPr bwMode="auto">
            <a:xfrm rot="5400000">
              <a:off x="5307" y="315"/>
              <a:ext cx="67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680394" name="AutoShape 10"/>
            <p:cNvSpPr>
              <a:spLocks noChangeArrowheads="1"/>
            </p:cNvSpPr>
            <p:nvPr/>
          </p:nvSpPr>
          <p:spPr bwMode="auto">
            <a:xfrm>
              <a:off x="5204" y="28"/>
              <a:ext cx="274" cy="59"/>
            </a:xfrm>
            <a:prstGeom prst="flowChartTerminator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fr-FR"/>
            </a:p>
          </p:txBody>
        </p:sp>
        <p:cxnSp>
          <p:nvCxnSpPr>
            <p:cNvPr id="1680395" name="AutoShape 11"/>
            <p:cNvCxnSpPr>
              <a:cxnSpLocks noChangeShapeType="1"/>
              <a:stCxn id="1680394" idx="2"/>
              <a:endCxn id="1680392" idx="0"/>
            </p:cNvCxnSpPr>
            <p:nvPr/>
          </p:nvCxnSpPr>
          <p:spPr bwMode="auto">
            <a:xfrm rot="5400000">
              <a:off x="5307" y="121"/>
              <a:ext cx="67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680396" name="AutoShape 12"/>
            <p:cNvSpPr>
              <a:spLocks noChangeArrowheads="1"/>
            </p:cNvSpPr>
            <p:nvPr/>
          </p:nvSpPr>
          <p:spPr bwMode="auto">
            <a:xfrm>
              <a:off x="5204" y="938"/>
              <a:ext cx="274" cy="59"/>
            </a:xfrm>
            <a:prstGeom prst="flowChartTerminator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fr-FR"/>
            </a:p>
          </p:txBody>
        </p:sp>
        <p:cxnSp>
          <p:nvCxnSpPr>
            <p:cNvPr id="1680397" name="AutoShape 13"/>
            <p:cNvCxnSpPr>
              <a:cxnSpLocks noChangeShapeType="1"/>
              <a:stCxn id="1680398" idx="2"/>
              <a:endCxn id="1680396" idx="0"/>
            </p:cNvCxnSpPr>
            <p:nvPr/>
          </p:nvCxnSpPr>
          <p:spPr bwMode="auto">
            <a:xfrm rot="5400000">
              <a:off x="5308" y="903"/>
              <a:ext cx="68" cy="1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sp>
          <p:nvSpPr>
            <p:cNvPr id="1680398" name="Rectangle 14"/>
            <p:cNvSpPr>
              <a:spLocks noChangeArrowheads="1"/>
            </p:cNvSpPr>
            <p:nvPr/>
          </p:nvSpPr>
          <p:spPr bwMode="auto">
            <a:xfrm>
              <a:off x="4945" y="744"/>
              <a:ext cx="793" cy="1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Task Classification</a:t>
              </a:r>
            </a:p>
          </p:txBody>
        </p:sp>
        <p:cxnSp>
          <p:nvCxnSpPr>
            <p:cNvPr id="1680399" name="AutoShape 15"/>
            <p:cNvCxnSpPr>
              <a:cxnSpLocks noChangeShapeType="1"/>
              <a:stCxn id="1680390" idx="2"/>
              <a:endCxn id="1680398" idx="0"/>
            </p:cNvCxnSpPr>
            <p:nvPr/>
          </p:nvCxnSpPr>
          <p:spPr bwMode="auto">
            <a:xfrm rot="16200000" flipH="1">
              <a:off x="5308" y="709"/>
              <a:ext cx="68" cy="1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grpSp>
          <p:nvGrpSpPr>
            <p:cNvPr id="1680400" name="Group 16"/>
            <p:cNvGrpSpPr>
              <a:grpSpLocks/>
            </p:cNvGrpSpPr>
            <p:nvPr/>
          </p:nvGrpSpPr>
          <p:grpSpPr bwMode="auto">
            <a:xfrm>
              <a:off x="4944" y="348"/>
              <a:ext cx="794" cy="127"/>
              <a:chOff x="1655" y="1502"/>
              <a:chExt cx="1316" cy="340"/>
            </a:xfrm>
          </p:grpSpPr>
          <p:sp>
            <p:nvSpPr>
              <p:cNvPr id="1680401" name="Rectangle 17"/>
              <p:cNvSpPr>
                <a:spLocks noChangeArrowheads="1"/>
              </p:cNvSpPr>
              <p:nvPr/>
            </p:nvSpPr>
            <p:spPr bwMode="auto">
              <a:xfrm>
                <a:off x="1655" y="1502"/>
                <a:ext cx="1315" cy="340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 algn="ctr"/>
                <a:r>
                  <a:rPr lang="en-GB" sz="1000"/>
                  <a:t>BP Design/Task Id</a:t>
                </a:r>
              </a:p>
            </p:txBody>
          </p:sp>
          <p:sp>
            <p:nvSpPr>
              <p:cNvPr id="1680402" name="Rectangle 18"/>
              <p:cNvSpPr>
                <a:spLocks noChangeArrowheads="1"/>
              </p:cNvSpPr>
              <p:nvPr/>
            </p:nvSpPr>
            <p:spPr bwMode="auto">
              <a:xfrm>
                <a:off x="2835" y="1502"/>
                <a:ext cx="136" cy="15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endParaRPr lang="fr-FR"/>
              </a:p>
            </p:txBody>
          </p:sp>
          <p:sp>
            <p:nvSpPr>
              <p:cNvPr id="1680403" name="Rectangle 19"/>
              <p:cNvSpPr>
                <a:spLocks noChangeArrowheads="1"/>
              </p:cNvSpPr>
              <p:nvPr/>
            </p:nvSpPr>
            <p:spPr bwMode="auto">
              <a:xfrm>
                <a:off x="2835" y="1683"/>
                <a:ext cx="136" cy="15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endParaRPr lang="fr-FR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2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Tasks Description</a:t>
            </a:r>
          </a:p>
        </p:txBody>
      </p:sp>
      <p:sp>
        <p:nvSpPr>
          <p:cNvPr id="1682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81000" indent="-381000"/>
            <a:r>
              <a:rPr lang="en-GB"/>
              <a:t>The description of tasks includes 3 types of information:</a:t>
            </a:r>
          </a:p>
          <a:p>
            <a:pPr marL="838200" lvl="1" indent="-381000">
              <a:buFont typeface="Wingdings" pitchFamily="2" charset="2"/>
              <a:buAutoNum type="arabicPeriod"/>
            </a:pPr>
            <a:r>
              <a:rPr lang="en-GB"/>
              <a:t>The Characterization which defines the attributes of use and justification of the task</a:t>
            </a:r>
          </a:p>
          <a:p>
            <a:pPr marL="838200" lvl="1" indent="-381000">
              <a:buFont typeface="Wingdings" pitchFamily="2" charset="2"/>
              <a:buAutoNum type="arabicPeriod"/>
            </a:pPr>
            <a:r>
              <a:rPr lang="en-GB"/>
              <a:t>The Informational / Interface Requirements which links tasks to handled information </a:t>
            </a:r>
          </a:p>
          <a:p>
            <a:pPr marL="838200" lvl="1" indent="-381000">
              <a:buFont typeface="Wingdings" pitchFamily="2" charset="2"/>
              <a:buAutoNum type="arabicPeriod"/>
            </a:pPr>
            <a:r>
              <a:rPr lang="en-GB"/>
              <a:t>The Functional Requirements which defines the services expected from the task</a:t>
            </a:r>
          </a:p>
          <a:p>
            <a:pPr marL="838200" lvl="1" indent="-381000">
              <a:buFont typeface="Wingdings" pitchFamily="2" charset="2"/>
              <a:buNone/>
            </a:pPr>
            <a:r>
              <a:rPr lang="en-GB"/>
              <a:t>Only the first type is considered here.</a:t>
            </a:r>
          </a:p>
          <a:p>
            <a:pPr marL="838200" lvl="1" indent="-381000">
              <a:buFont typeface="Wingdings" pitchFamily="2" charset="2"/>
              <a:buNone/>
            </a:pPr>
            <a:r>
              <a:rPr lang="en-GB"/>
              <a:t>The Informational / Functional requirements are discussed in </a:t>
            </a:r>
          </a:p>
          <a:p>
            <a:pPr marL="838200" lvl="1" indent="-381000">
              <a:buFont typeface="Wingdings" pitchFamily="2" charset="2"/>
              <a:buNone/>
            </a:pPr>
            <a:r>
              <a:rPr lang="en-GB"/>
              <a:t>	CCM4 Information Service Specification</a:t>
            </a:r>
          </a:p>
          <a:p>
            <a:pPr marL="838200" lvl="1" indent="-381000">
              <a:buFont typeface="Wingdings" pitchFamily="2" charset="2"/>
              <a:buAutoNum type="arabicPeriod"/>
            </a:pPr>
            <a:endParaRPr lang="en-GB"/>
          </a:p>
          <a:p>
            <a:pPr marL="838200" lvl="1" indent="-381000"/>
            <a:endParaRPr lang="en-GB"/>
          </a:p>
        </p:txBody>
      </p:sp>
      <p:sp>
        <p:nvSpPr>
          <p:cNvPr id="21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22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3F50C2-7224-4563-BFBA-B3F17418EE70}" type="slidenum">
              <a:rPr lang="en-GB"/>
              <a:pPr/>
              <a:t>44</a:t>
            </a:fld>
            <a:endParaRPr lang="en-GB"/>
          </a:p>
        </p:txBody>
      </p:sp>
      <p:grpSp>
        <p:nvGrpSpPr>
          <p:cNvPr id="1682436" name="Group 4"/>
          <p:cNvGrpSpPr>
            <a:grpSpLocks/>
          </p:cNvGrpSpPr>
          <p:nvPr/>
        </p:nvGrpSpPr>
        <p:grpSpPr bwMode="auto">
          <a:xfrm>
            <a:off x="7848600" y="36513"/>
            <a:ext cx="1260475" cy="1555750"/>
            <a:chOff x="4944" y="23"/>
            <a:chExt cx="794" cy="980"/>
          </a:xfrm>
        </p:grpSpPr>
        <p:sp>
          <p:nvSpPr>
            <p:cNvPr id="1682437" name="Rectangle 5"/>
            <p:cNvSpPr>
              <a:spLocks noChangeArrowheads="1"/>
            </p:cNvSpPr>
            <p:nvPr/>
          </p:nvSpPr>
          <p:spPr bwMode="auto">
            <a:xfrm>
              <a:off x="4944" y="23"/>
              <a:ext cx="793" cy="980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fr-FR"/>
            </a:p>
          </p:txBody>
        </p:sp>
        <p:sp>
          <p:nvSpPr>
            <p:cNvPr id="1682438" name="Rectangle 6"/>
            <p:cNvSpPr>
              <a:spLocks noChangeArrowheads="1"/>
            </p:cNvSpPr>
            <p:nvPr/>
          </p:nvSpPr>
          <p:spPr bwMode="auto">
            <a:xfrm>
              <a:off x="4945" y="550"/>
              <a:ext cx="792" cy="12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Task Description</a:t>
              </a:r>
            </a:p>
          </p:txBody>
        </p:sp>
        <p:cxnSp>
          <p:nvCxnSpPr>
            <p:cNvPr id="1682439" name="AutoShape 7"/>
            <p:cNvCxnSpPr>
              <a:cxnSpLocks noChangeShapeType="1"/>
              <a:stCxn id="1682449" idx="2"/>
              <a:endCxn id="1682438" idx="0"/>
            </p:cNvCxnSpPr>
            <p:nvPr/>
          </p:nvCxnSpPr>
          <p:spPr bwMode="auto">
            <a:xfrm rot="5400000">
              <a:off x="5303" y="513"/>
              <a:ext cx="75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682440" name="Rectangle 8"/>
            <p:cNvSpPr>
              <a:spLocks noChangeArrowheads="1"/>
            </p:cNvSpPr>
            <p:nvPr/>
          </p:nvSpPr>
          <p:spPr bwMode="auto">
            <a:xfrm>
              <a:off x="4944" y="154"/>
              <a:ext cx="793" cy="12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BP Identification</a:t>
              </a:r>
            </a:p>
          </p:txBody>
        </p:sp>
        <p:cxnSp>
          <p:nvCxnSpPr>
            <p:cNvPr id="1682441" name="AutoShape 9"/>
            <p:cNvCxnSpPr>
              <a:cxnSpLocks noChangeShapeType="1"/>
              <a:stCxn id="1682440" idx="2"/>
              <a:endCxn id="1682449" idx="0"/>
            </p:cNvCxnSpPr>
            <p:nvPr/>
          </p:nvCxnSpPr>
          <p:spPr bwMode="auto">
            <a:xfrm rot="5400000">
              <a:off x="5307" y="315"/>
              <a:ext cx="67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682442" name="AutoShape 10"/>
            <p:cNvSpPr>
              <a:spLocks noChangeArrowheads="1"/>
            </p:cNvSpPr>
            <p:nvPr/>
          </p:nvSpPr>
          <p:spPr bwMode="auto">
            <a:xfrm>
              <a:off x="5204" y="28"/>
              <a:ext cx="274" cy="59"/>
            </a:xfrm>
            <a:prstGeom prst="flowChartTerminator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fr-FR"/>
            </a:p>
          </p:txBody>
        </p:sp>
        <p:cxnSp>
          <p:nvCxnSpPr>
            <p:cNvPr id="1682443" name="AutoShape 11"/>
            <p:cNvCxnSpPr>
              <a:cxnSpLocks noChangeShapeType="1"/>
              <a:stCxn id="1682442" idx="2"/>
              <a:endCxn id="1682440" idx="0"/>
            </p:cNvCxnSpPr>
            <p:nvPr/>
          </p:nvCxnSpPr>
          <p:spPr bwMode="auto">
            <a:xfrm rot="5400000">
              <a:off x="5307" y="121"/>
              <a:ext cx="67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682444" name="AutoShape 12"/>
            <p:cNvSpPr>
              <a:spLocks noChangeArrowheads="1"/>
            </p:cNvSpPr>
            <p:nvPr/>
          </p:nvSpPr>
          <p:spPr bwMode="auto">
            <a:xfrm>
              <a:off x="5204" y="938"/>
              <a:ext cx="274" cy="59"/>
            </a:xfrm>
            <a:prstGeom prst="flowChartTerminator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fr-FR"/>
            </a:p>
          </p:txBody>
        </p:sp>
        <p:cxnSp>
          <p:nvCxnSpPr>
            <p:cNvPr id="1682445" name="AutoShape 13"/>
            <p:cNvCxnSpPr>
              <a:cxnSpLocks noChangeShapeType="1"/>
              <a:stCxn id="1682446" idx="2"/>
              <a:endCxn id="1682444" idx="0"/>
            </p:cNvCxnSpPr>
            <p:nvPr/>
          </p:nvCxnSpPr>
          <p:spPr bwMode="auto">
            <a:xfrm rot="5400000">
              <a:off x="5308" y="903"/>
              <a:ext cx="68" cy="1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sp>
          <p:nvSpPr>
            <p:cNvPr id="1682446" name="Rectangle 14"/>
            <p:cNvSpPr>
              <a:spLocks noChangeArrowheads="1"/>
            </p:cNvSpPr>
            <p:nvPr/>
          </p:nvSpPr>
          <p:spPr bwMode="auto">
            <a:xfrm>
              <a:off x="4945" y="744"/>
              <a:ext cx="793" cy="1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Task Classification</a:t>
              </a:r>
            </a:p>
          </p:txBody>
        </p:sp>
        <p:cxnSp>
          <p:nvCxnSpPr>
            <p:cNvPr id="1682447" name="AutoShape 15"/>
            <p:cNvCxnSpPr>
              <a:cxnSpLocks noChangeShapeType="1"/>
              <a:stCxn id="1682438" idx="2"/>
              <a:endCxn id="1682446" idx="0"/>
            </p:cNvCxnSpPr>
            <p:nvPr/>
          </p:nvCxnSpPr>
          <p:spPr bwMode="auto">
            <a:xfrm rot="16200000" flipH="1">
              <a:off x="5308" y="709"/>
              <a:ext cx="68" cy="1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grpSp>
          <p:nvGrpSpPr>
            <p:cNvPr id="1682448" name="Group 16"/>
            <p:cNvGrpSpPr>
              <a:grpSpLocks/>
            </p:cNvGrpSpPr>
            <p:nvPr/>
          </p:nvGrpSpPr>
          <p:grpSpPr bwMode="auto">
            <a:xfrm>
              <a:off x="4944" y="348"/>
              <a:ext cx="794" cy="127"/>
              <a:chOff x="1655" y="1502"/>
              <a:chExt cx="1316" cy="340"/>
            </a:xfrm>
          </p:grpSpPr>
          <p:sp>
            <p:nvSpPr>
              <p:cNvPr id="1682449" name="Rectangle 17"/>
              <p:cNvSpPr>
                <a:spLocks noChangeArrowheads="1"/>
              </p:cNvSpPr>
              <p:nvPr/>
            </p:nvSpPr>
            <p:spPr bwMode="auto">
              <a:xfrm>
                <a:off x="1655" y="1502"/>
                <a:ext cx="1315" cy="34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 algn="ctr"/>
                <a:r>
                  <a:rPr lang="en-GB" sz="1000"/>
                  <a:t>BP Design/Task Id</a:t>
                </a:r>
              </a:p>
            </p:txBody>
          </p:sp>
          <p:sp>
            <p:nvSpPr>
              <p:cNvPr id="1682450" name="Rectangle 18"/>
              <p:cNvSpPr>
                <a:spLocks noChangeArrowheads="1"/>
              </p:cNvSpPr>
              <p:nvPr/>
            </p:nvSpPr>
            <p:spPr bwMode="auto">
              <a:xfrm>
                <a:off x="2835" y="1502"/>
                <a:ext cx="136" cy="15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endParaRPr lang="fr-FR"/>
              </a:p>
            </p:txBody>
          </p:sp>
          <p:sp>
            <p:nvSpPr>
              <p:cNvPr id="1682451" name="Rectangle 19"/>
              <p:cNvSpPr>
                <a:spLocks noChangeArrowheads="1"/>
              </p:cNvSpPr>
              <p:nvPr/>
            </p:nvSpPr>
            <p:spPr bwMode="auto">
              <a:xfrm>
                <a:off x="2835" y="1683"/>
                <a:ext cx="136" cy="15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endParaRPr lang="fr-FR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4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(1) Tasks Characterization </a:t>
            </a:r>
          </a:p>
        </p:txBody>
      </p:sp>
      <p:sp>
        <p:nvSpPr>
          <p:cNvPr id="40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41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B7AD728-18D2-4DB1-9EBC-76535D5EB79F}" type="slidenum">
              <a:rPr lang="en-GB"/>
              <a:pPr/>
              <a:t>45</a:t>
            </a:fld>
            <a:endParaRPr lang="en-GB"/>
          </a:p>
        </p:txBody>
      </p:sp>
      <p:graphicFrame>
        <p:nvGraphicFramePr>
          <p:cNvPr id="1684555" name="Group 75"/>
          <p:cNvGraphicFramePr>
            <a:graphicFrameLocks noGrp="1"/>
          </p:cNvGraphicFramePr>
          <p:nvPr/>
        </p:nvGraphicFramePr>
        <p:xfrm>
          <a:off x="152400" y="1233488"/>
          <a:ext cx="8780463" cy="4125600"/>
        </p:xfrm>
        <a:graphic>
          <a:graphicData uri="http://schemas.openxmlformats.org/drawingml/2006/table">
            <a:tbl>
              <a:tblPr/>
              <a:tblGrid>
                <a:gridCol w="2743200"/>
                <a:gridCol w="6037263"/>
              </a:tblGrid>
              <a:tr h="255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Characteristic</a:t>
                      </a:r>
                      <a:endParaRPr kumimoji="1" lang="en-GB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Description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AutoNum type="arabicPeriod"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Decisional applicability</a:t>
                      </a:r>
                    </a:p>
                    <a:p>
                      <a:pPr marL="800100" marR="0" lvl="1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Pct val="80000"/>
                        <a:buFont typeface="Arial" charset="0"/>
                        <a:buAutoNum type="arabicPeriod"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MOC</a:t>
                      </a:r>
                    </a:p>
                    <a:p>
                      <a:pPr marL="800100" marR="0" lvl="1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Pct val="80000"/>
                        <a:buFont typeface="Arial" charset="0"/>
                        <a:buAutoNum type="arabicPeriod"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Usage Level</a:t>
                      </a:r>
                    </a:p>
                    <a:p>
                      <a:pPr marL="800100" marR="0" lvl="1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Pct val="80000"/>
                        <a:buFont typeface="Arial" charset="0"/>
                        <a:buAutoNum type="arabicPeriod"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User Profile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Tx/>
                        <a:buChar char="-"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Relative Manufacturing Operation Categories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- Applicable Physical/decisional level (Area, Work Centre, Work Unit…)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- Personnel Classes involved in the execution of the task (access to the system)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2. Restrictions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Applicable Segment, Personnel, Material, Equipment (resources)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3. Typology</a:t>
                      </a:r>
                    </a:p>
                    <a:p>
                      <a:pPr marL="800100" marR="0" lvl="1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Pct val="80000"/>
                        <a:buFont typeface="Wingdings" pitchFamily="2" charset="2"/>
                        <a:buAutoNum type="arabicPeriod"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IT Service Levels</a:t>
                      </a:r>
                    </a:p>
                    <a:p>
                      <a:pPr marL="800100" marR="0" lvl="1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Pct val="80000"/>
                        <a:buFont typeface="Wingdings" pitchFamily="2" charset="2"/>
                        <a:buAutoNum type="arabicPeriod"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Style of processing</a:t>
                      </a:r>
                    </a:p>
                    <a:p>
                      <a:pPr marL="800100" marR="0" lvl="1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- What are the technical constraints (&gt;&gt;)</a:t>
                      </a:r>
                      <a:endParaRPr kumimoji="1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- The type of information processing the task fulfils (&gt;&gt;)</a:t>
                      </a:r>
                      <a:endParaRPr kumimoji="1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4. Dependency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Other necessary tasks in order to implement this one. The dependences can “technically” impose tasks considered not to be economically profitable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1684512" name="Group 32"/>
          <p:cNvGrpSpPr>
            <a:grpSpLocks/>
          </p:cNvGrpSpPr>
          <p:nvPr/>
        </p:nvGrpSpPr>
        <p:grpSpPr bwMode="auto">
          <a:xfrm>
            <a:off x="7848600" y="36513"/>
            <a:ext cx="1260475" cy="1555750"/>
            <a:chOff x="4944" y="23"/>
            <a:chExt cx="794" cy="980"/>
          </a:xfrm>
        </p:grpSpPr>
        <p:sp>
          <p:nvSpPr>
            <p:cNvPr id="1684513" name="Rectangle 33"/>
            <p:cNvSpPr>
              <a:spLocks noChangeArrowheads="1"/>
            </p:cNvSpPr>
            <p:nvPr/>
          </p:nvSpPr>
          <p:spPr bwMode="auto">
            <a:xfrm>
              <a:off x="4944" y="23"/>
              <a:ext cx="793" cy="980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fr-FR"/>
            </a:p>
          </p:txBody>
        </p:sp>
        <p:sp>
          <p:nvSpPr>
            <p:cNvPr id="1684514" name="Rectangle 34"/>
            <p:cNvSpPr>
              <a:spLocks noChangeArrowheads="1"/>
            </p:cNvSpPr>
            <p:nvPr/>
          </p:nvSpPr>
          <p:spPr bwMode="auto">
            <a:xfrm>
              <a:off x="4945" y="550"/>
              <a:ext cx="792" cy="12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Task Description</a:t>
              </a:r>
            </a:p>
          </p:txBody>
        </p:sp>
        <p:cxnSp>
          <p:nvCxnSpPr>
            <p:cNvPr id="1684515" name="AutoShape 35"/>
            <p:cNvCxnSpPr>
              <a:cxnSpLocks noChangeShapeType="1"/>
              <a:stCxn id="1684525" idx="2"/>
              <a:endCxn id="1684514" idx="0"/>
            </p:cNvCxnSpPr>
            <p:nvPr/>
          </p:nvCxnSpPr>
          <p:spPr bwMode="auto">
            <a:xfrm rot="5400000">
              <a:off x="5303" y="513"/>
              <a:ext cx="75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684516" name="Rectangle 36"/>
            <p:cNvSpPr>
              <a:spLocks noChangeArrowheads="1"/>
            </p:cNvSpPr>
            <p:nvPr/>
          </p:nvSpPr>
          <p:spPr bwMode="auto">
            <a:xfrm>
              <a:off x="4944" y="154"/>
              <a:ext cx="793" cy="12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BP Identification</a:t>
              </a:r>
            </a:p>
          </p:txBody>
        </p:sp>
        <p:cxnSp>
          <p:nvCxnSpPr>
            <p:cNvPr id="1684517" name="AutoShape 37"/>
            <p:cNvCxnSpPr>
              <a:cxnSpLocks noChangeShapeType="1"/>
              <a:stCxn id="1684516" idx="2"/>
              <a:endCxn id="1684525" idx="0"/>
            </p:cNvCxnSpPr>
            <p:nvPr/>
          </p:nvCxnSpPr>
          <p:spPr bwMode="auto">
            <a:xfrm rot="5400000">
              <a:off x="5307" y="315"/>
              <a:ext cx="67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684518" name="AutoShape 38"/>
            <p:cNvSpPr>
              <a:spLocks noChangeArrowheads="1"/>
            </p:cNvSpPr>
            <p:nvPr/>
          </p:nvSpPr>
          <p:spPr bwMode="auto">
            <a:xfrm>
              <a:off x="5204" y="28"/>
              <a:ext cx="274" cy="59"/>
            </a:xfrm>
            <a:prstGeom prst="flowChartTerminator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fr-FR"/>
            </a:p>
          </p:txBody>
        </p:sp>
        <p:cxnSp>
          <p:nvCxnSpPr>
            <p:cNvPr id="1684519" name="AutoShape 39"/>
            <p:cNvCxnSpPr>
              <a:cxnSpLocks noChangeShapeType="1"/>
              <a:stCxn id="1684518" idx="2"/>
              <a:endCxn id="1684516" idx="0"/>
            </p:cNvCxnSpPr>
            <p:nvPr/>
          </p:nvCxnSpPr>
          <p:spPr bwMode="auto">
            <a:xfrm rot="5400000">
              <a:off x="5307" y="121"/>
              <a:ext cx="67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684520" name="AutoShape 40"/>
            <p:cNvSpPr>
              <a:spLocks noChangeArrowheads="1"/>
            </p:cNvSpPr>
            <p:nvPr/>
          </p:nvSpPr>
          <p:spPr bwMode="auto">
            <a:xfrm>
              <a:off x="5204" y="938"/>
              <a:ext cx="274" cy="59"/>
            </a:xfrm>
            <a:prstGeom prst="flowChartTerminator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fr-FR"/>
            </a:p>
          </p:txBody>
        </p:sp>
        <p:cxnSp>
          <p:nvCxnSpPr>
            <p:cNvPr id="1684521" name="AutoShape 41"/>
            <p:cNvCxnSpPr>
              <a:cxnSpLocks noChangeShapeType="1"/>
              <a:stCxn id="1684522" idx="2"/>
              <a:endCxn id="1684520" idx="0"/>
            </p:cNvCxnSpPr>
            <p:nvPr/>
          </p:nvCxnSpPr>
          <p:spPr bwMode="auto">
            <a:xfrm rot="5400000">
              <a:off x="5308" y="903"/>
              <a:ext cx="68" cy="1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sp>
          <p:nvSpPr>
            <p:cNvPr id="1684522" name="Rectangle 42"/>
            <p:cNvSpPr>
              <a:spLocks noChangeArrowheads="1"/>
            </p:cNvSpPr>
            <p:nvPr/>
          </p:nvSpPr>
          <p:spPr bwMode="auto">
            <a:xfrm>
              <a:off x="4945" y="744"/>
              <a:ext cx="793" cy="1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Task Classification</a:t>
              </a:r>
            </a:p>
          </p:txBody>
        </p:sp>
        <p:cxnSp>
          <p:nvCxnSpPr>
            <p:cNvPr id="1684523" name="AutoShape 43"/>
            <p:cNvCxnSpPr>
              <a:cxnSpLocks noChangeShapeType="1"/>
              <a:stCxn id="1684514" idx="2"/>
              <a:endCxn id="1684522" idx="0"/>
            </p:cNvCxnSpPr>
            <p:nvPr/>
          </p:nvCxnSpPr>
          <p:spPr bwMode="auto">
            <a:xfrm rot="16200000" flipH="1">
              <a:off x="5308" y="709"/>
              <a:ext cx="68" cy="1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grpSp>
          <p:nvGrpSpPr>
            <p:cNvPr id="1684524" name="Group 44"/>
            <p:cNvGrpSpPr>
              <a:grpSpLocks/>
            </p:cNvGrpSpPr>
            <p:nvPr/>
          </p:nvGrpSpPr>
          <p:grpSpPr bwMode="auto">
            <a:xfrm>
              <a:off x="4944" y="348"/>
              <a:ext cx="794" cy="127"/>
              <a:chOff x="1655" y="1502"/>
              <a:chExt cx="1316" cy="340"/>
            </a:xfrm>
          </p:grpSpPr>
          <p:sp>
            <p:nvSpPr>
              <p:cNvPr id="1684525" name="Rectangle 45"/>
              <p:cNvSpPr>
                <a:spLocks noChangeArrowheads="1"/>
              </p:cNvSpPr>
              <p:nvPr/>
            </p:nvSpPr>
            <p:spPr bwMode="auto">
              <a:xfrm>
                <a:off x="1655" y="1502"/>
                <a:ext cx="1315" cy="34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 algn="ctr"/>
                <a:r>
                  <a:rPr lang="en-GB" sz="1000"/>
                  <a:t>BP Design/Task Id</a:t>
                </a:r>
              </a:p>
            </p:txBody>
          </p:sp>
          <p:sp>
            <p:nvSpPr>
              <p:cNvPr id="1684526" name="Rectangle 46"/>
              <p:cNvSpPr>
                <a:spLocks noChangeArrowheads="1"/>
              </p:cNvSpPr>
              <p:nvPr/>
            </p:nvSpPr>
            <p:spPr bwMode="auto">
              <a:xfrm>
                <a:off x="2835" y="1502"/>
                <a:ext cx="136" cy="15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endParaRPr lang="fr-FR"/>
              </a:p>
            </p:txBody>
          </p:sp>
          <p:sp>
            <p:nvSpPr>
              <p:cNvPr id="1684527" name="Rectangle 47"/>
              <p:cNvSpPr>
                <a:spLocks noChangeArrowheads="1"/>
              </p:cNvSpPr>
              <p:nvPr/>
            </p:nvSpPr>
            <p:spPr bwMode="auto">
              <a:xfrm>
                <a:off x="2835" y="1683"/>
                <a:ext cx="136" cy="15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endParaRPr lang="fr-FR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5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(1) Tasks Characterization – Example of IT Service Levels</a:t>
            </a:r>
            <a:br>
              <a:rPr lang="en-GB"/>
            </a:br>
            <a:endParaRPr lang="en-GB"/>
          </a:p>
        </p:txBody>
      </p:sp>
      <p:graphicFrame>
        <p:nvGraphicFramePr>
          <p:cNvPr id="1685568" name="Group 64"/>
          <p:cNvGraphicFramePr>
            <a:graphicFrameLocks noGrp="1"/>
          </p:cNvGraphicFramePr>
          <p:nvPr>
            <p:ph type="tbl" idx="1"/>
          </p:nvPr>
        </p:nvGraphicFramePr>
        <p:xfrm>
          <a:off x="466725" y="1446213"/>
          <a:ext cx="8208963" cy="3187200"/>
        </p:xfrm>
        <a:graphic>
          <a:graphicData uri="http://schemas.openxmlformats.org/drawingml/2006/table">
            <a:tbl>
              <a:tblPr/>
              <a:tblGrid>
                <a:gridCol w="2628900"/>
                <a:gridCol w="1692275"/>
                <a:gridCol w="2232025"/>
                <a:gridCol w="1655763"/>
              </a:tblGrid>
              <a:tr h="134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Criteria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Exemple of criteria value per type 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IT Service Level</a:t>
                      </a:r>
                      <a:endParaRPr kumimoji="1" lang="en-GB" sz="1600" b="1" i="1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« Control »</a:t>
                      </a:r>
                      <a:endParaRPr kumimoji="1" lang="en-GB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« Operation »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« Business »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Data Synchronism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Synchronous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Synchronous and Asynchronous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Asynchronous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Data Acquisition Cycle time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Real Time</a:t>
                      </a:r>
                      <a:endParaRPr kumimoji="1" lang="en-GB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&lt; 5 seconds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N/A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1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Calendar of opening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6D/7 24H/24</a:t>
                      </a:r>
                      <a:endParaRPr kumimoji="1" lang="en-GB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6D/7 24H/24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5D/7 8H/24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System availability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Very high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High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Average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4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Data integrity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Average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Very high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Very high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4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Environment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Industrial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Semi-industrial</a:t>
                      </a:r>
                      <a:endParaRPr kumimoji="1" lang="en-GB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Office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6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3B9B906-3221-4161-BD11-A000CAFE6154}" type="slidenum">
              <a:rPr lang="en-GB"/>
              <a:pPr/>
              <a:t>46</a:t>
            </a:fld>
            <a:endParaRPr lang="en-GB"/>
          </a:p>
        </p:txBody>
      </p:sp>
      <p:grpSp>
        <p:nvGrpSpPr>
          <p:cNvPr id="1685552" name="Group 48"/>
          <p:cNvGrpSpPr>
            <a:grpSpLocks/>
          </p:cNvGrpSpPr>
          <p:nvPr/>
        </p:nvGrpSpPr>
        <p:grpSpPr bwMode="auto">
          <a:xfrm>
            <a:off x="7848600" y="36513"/>
            <a:ext cx="1260475" cy="1555750"/>
            <a:chOff x="4944" y="23"/>
            <a:chExt cx="794" cy="980"/>
          </a:xfrm>
        </p:grpSpPr>
        <p:sp>
          <p:nvSpPr>
            <p:cNvPr id="1685553" name="Rectangle 49"/>
            <p:cNvSpPr>
              <a:spLocks noChangeArrowheads="1"/>
            </p:cNvSpPr>
            <p:nvPr/>
          </p:nvSpPr>
          <p:spPr bwMode="auto">
            <a:xfrm>
              <a:off x="4944" y="23"/>
              <a:ext cx="793" cy="980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fr-FR"/>
            </a:p>
          </p:txBody>
        </p:sp>
        <p:sp>
          <p:nvSpPr>
            <p:cNvPr id="1685554" name="Rectangle 50"/>
            <p:cNvSpPr>
              <a:spLocks noChangeArrowheads="1"/>
            </p:cNvSpPr>
            <p:nvPr/>
          </p:nvSpPr>
          <p:spPr bwMode="auto">
            <a:xfrm>
              <a:off x="4945" y="550"/>
              <a:ext cx="792" cy="12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Task Description</a:t>
              </a:r>
            </a:p>
          </p:txBody>
        </p:sp>
        <p:cxnSp>
          <p:nvCxnSpPr>
            <p:cNvPr id="1685555" name="AutoShape 51"/>
            <p:cNvCxnSpPr>
              <a:cxnSpLocks noChangeShapeType="1"/>
              <a:stCxn id="1685565" idx="2"/>
              <a:endCxn id="1685554" idx="0"/>
            </p:cNvCxnSpPr>
            <p:nvPr/>
          </p:nvCxnSpPr>
          <p:spPr bwMode="auto">
            <a:xfrm rot="5400000">
              <a:off x="5303" y="513"/>
              <a:ext cx="75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685556" name="Rectangle 52"/>
            <p:cNvSpPr>
              <a:spLocks noChangeArrowheads="1"/>
            </p:cNvSpPr>
            <p:nvPr/>
          </p:nvSpPr>
          <p:spPr bwMode="auto">
            <a:xfrm>
              <a:off x="4944" y="154"/>
              <a:ext cx="793" cy="12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BP Identification</a:t>
              </a:r>
            </a:p>
          </p:txBody>
        </p:sp>
        <p:cxnSp>
          <p:nvCxnSpPr>
            <p:cNvPr id="1685557" name="AutoShape 53"/>
            <p:cNvCxnSpPr>
              <a:cxnSpLocks noChangeShapeType="1"/>
              <a:stCxn id="1685556" idx="2"/>
              <a:endCxn id="1685565" idx="0"/>
            </p:cNvCxnSpPr>
            <p:nvPr/>
          </p:nvCxnSpPr>
          <p:spPr bwMode="auto">
            <a:xfrm rot="5400000">
              <a:off x="5307" y="315"/>
              <a:ext cx="67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685558" name="AutoShape 54"/>
            <p:cNvSpPr>
              <a:spLocks noChangeArrowheads="1"/>
            </p:cNvSpPr>
            <p:nvPr/>
          </p:nvSpPr>
          <p:spPr bwMode="auto">
            <a:xfrm>
              <a:off x="5204" y="28"/>
              <a:ext cx="274" cy="59"/>
            </a:xfrm>
            <a:prstGeom prst="flowChartTerminator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fr-FR"/>
            </a:p>
          </p:txBody>
        </p:sp>
        <p:cxnSp>
          <p:nvCxnSpPr>
            <p:cNvPr id="1685559" name="AutoShape 55"/>
            <p:cNvCxnSpPr>
              <a:cxnSpLocks noChangeShapeType="1"/>
              <a:stCxn id="1685558" idx="2"/>
              <a:endCxn id="1685556" idx="0"/>
            </p:cNvCxnSpPr>
            <p:nvPr/>
          </p:nvCxnSpPr>
          <p:spPr bwMode="auto">
            <a:xfrm rot="5400000">
              <a:off x="5307" y="121"/>
              <a:ext cx="67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685560" name="AutoShape 56"/>
            <p:cNvSpPr>
              <a:spLocks noChangeArrowheads="1"/>
            </p:cNvSpPr>
            <p:nvPr/>
          </p:nvSpPr>
          <p:spPr bwMode="auto">
            <a:xfrm>
              <a:off x="5204" y="938"/>
              <a:ext cx="274" cy="59"/>
            </a:xfrm>
            <a:prstGeom prst="flowChartTerminator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fr-FR"/>
            </a:p>
          </p:txBody>
        </p:sp>
        <p:cxnSp>
          <p:nvCxnSpPr>
            <p:cNvPr id="1685561" name="AutoShape 57"/>
            <p:cNvCxnSpPr>
              <a:cxnSpLocks noChangeShapeType="1"/>
              <a:stCxn id="1685562" idx="2"/>
              <a:endCxn id="1685560" idx="0"/>
            </p:cNvCxnSpPr>
            <p:nvPr/>
          </p:nvCxnSpPr>
          <p:spPr bwMode="auto">
            <a:xfrm rot="5400000">
              <a:off x="5308" y="903"/>
              <a:ext cx="68" cy="1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sp>
          <p:nvSpPr>
            <p:cNvPr id="1685562" name="Rectangle 58"/>
            <p:cNvSpPr>
              <a:spLocks noChangeArrowheads="1"/>
            </p:cNvSpPr>
            <p:nvPr/>
          </p:nvSpPr>
          <p:spPr bwMode="auto">
            <a:xfrm>
              <a:off x="4945" y="744"/>
              <a:ext cx="793" cy="1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Task Classification</a:t>
              </a:r>
            </a:p>
          </p:txBody>
        </p:sp>
        <p:cxnSp>
          <p:nvCxnSpPr>
            <p:cNvPr id="1685563" name="AutoShape 59"/>
            <p:cNvCxnSpPr>
              <a:cxnSpLocks noChangeShapeType="1"/>
              <a:stCxn id="1685554" idx="2"/>
              <a:endCxn id="1685562" idx="0"/>
            </p:cNvCxnSpPr>
            <p:nvPr/>
          </p:nvCxnSpPr>
          <p:spPr bwMode="auto">
            <a:xfrm rot="16200000" flipH="1">
              <a:off x="5308" y="709"/>
              <a:ext cx="68" cy="1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grpSp>
          <p:nvGrpSpPr>
            <p:cNvPr id="1685564" name="Group 60"/>
            <p:cNvGrpSpPr>
              <a:grpSpLocks/>
            </p:cNvGrpSpPr>
            <p:nvPr/>
          </p:nvGrpSpPr>
          <p:grpSpPr bwMode="auto">
            <a:xfrm>
              <a:off x="4944" y="348"/>
              <a:ext cx="794" cy="127"/>
              <a:chOff x="1655" y="1502"/>
              <a:chExt cx="1316" cy="340"/>
            </a:xfrm>
          </p:grpSpPr>
          <p:sp>
            <p:nvSpPr>
              <p:cNvPr id="1685565" name="Rectangle 61"/>
              <p:cNvSpPr>
                <a:spLocks noChangeArrowheads="1"/>
              </p:cNvSpPr>
              <p:nvPr/>
            </p:nvSpPr>
            <p:spPr bwMode="auto">
              <a:xfrm>
                <a:off x="1655" y="1502"/>
                <a:ext cx="1315" cy="34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 algn="ctr"/>
                <a:r>
                  <a:rPr lang="en-GB" sz="1000"/>
                  <a:t>BP Design/Task Id</a:t>
                </a:r>
              </a:p>
            </p:txBody>
          </p:sp>
          <p:sp>
            <p:nvSpPr>
              <p:cNvPr id="1685566" name="Rectangle 62"/>
              <p:cNvSpPr>
                <a:spLocks noChangeArrowheads="1"/>
              </p:cNvSpPr>
              <p:nvPr/>
            </p:nvSpPr>
            <p:spPr bwMode="auto">
              <a:xfrm>
                <a:off x="2835" y="1502"/>
                <a:ext cx="136" cy="15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endParaRPr lang="fr-FR"/>
              </a:p>
            </p:txBody>
          </p:sp>
          <p:sp>
            <p:nvSpPr>
              <p:cNvPr id="1685567" name="Rectangle 63"/>
              <p:cNvSpPr>
                <a:spLocks noChangeArrowheads="1"/>
              </p:cNvSpPr>
              <p:nvPr/>
            </p:nvSpPr>
            <p:spPr bwMode="auto">
              <a:xfrm>
                <a:off x="2835" y="1683"/>
                <a:ext cx="136" cy="15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endParaRPr lang="fr-FR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7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(1) Tasks Characterization - Processing Style</a:t>
            </a:r>
            <a:br>
              <a:rPr lang="en-GB"/>
            </a:br>
            <a:endParaRPr lang="en-GB"/>
          </a:p>
        </p:txBody>
      </p:sp>
      <p:graphicFrame>
        <p:nvGraphicFramePr>
          <p:cNvPr id="1687555" name="Group 3"/>
          <p:cNvGraphicFramePr>
            <a:graphicFrameLocks noGrp="1"/>
          </p:cNvGraphicFramePr>
          <p:nvPr>
            <p:ph type="tbl" idx="1"/>
          </p:nvPr>
        </p:nvGraphicFramePr>
        <p:xfrm>
          <a:off x="149225" y="1185863"/>
          <a:ext cx="8886825" cy="4500000"/>
        </p:xfrm>
        <a:graphic>
          <a:graphicData uri="http://schemas.openxmlformats.org/drawingml/2006/table">
            <a:tbl>
              <a:tblPr/>
              <a:tblGrid>
                <a:gridCol w="544513"/>
                <a:gridCol w="1790700"/>
                <a:gridCol w="6551612"/>
              </a:tblGrid>
              <a:tr h="201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#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Type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Description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RT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Real Time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Interaction with the process or the operator which directly impacts the production (normally excluded from the field of BPM)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TS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Transactional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Involves data requiring a high level of precision and reliability 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ST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Data Storage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Collection, selection, consolidation, validation of information for purposes of later use</a:t>
                      </a:r>
                      <a:endParaRPr kumimoji="1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KM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Knowledge Management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Shaping of the collected information to facilitate and improve the operations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AN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Analytical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Information Analysis to help in decision-making. Can be coupled with manufacturing process or quality assurance</a:t>
                      </a:r>
                      <a:endParaRPr kumimoji="1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MD</a:t>
                      </a:r>
                      <a:endParaRPr kumimoji="1" lang="en-GB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Modelling and simulation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Asynchronous preparation processes of a principal activity, such as scheduling</a:t>
                      </a:r>
                      <a:endParaRPr kumimoji="1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CL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Collaborative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Connects  independent activities and responsibilities for obtaining a common objective (non-structured)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WF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Workflow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Connects activities in a preset and structured manner</a:t>
                      </a:r>
                      <a:endParaRPr kumimoji="1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2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63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0E2BEA0-5176-455A-99FC-CA2B310B9CA6}" type="slidenum">
              <a:rPr lang="en-GB"/>
              <a:pPr/>
              <a:t>47</a:t>
            </a:fld>
            <a:endParaRPr lang="en-GB"/>
          </a:p>
        </p:txBody>
      </p:sp>
      <p:grpSp>
        <p:nvGrpSpPr>
          <p:cNvPr id="1687597" name="Group 45"/>
          <p:cNvGrpSpPr>
            <a:grpSpLocks/>
          </p:cNvGrpSpPr>
          <p:nvPr/>
        </p:nvGrpSpPr>
        <p:grpSpPr bwMode="auto">
          <a:xfrm>
            <a:off x="7848600" y="36513"/>
            <a:ext cx="1260475" cy="1555750"/>
            <a:chOff x="4944" y="23"/>
            <a:chExt cx="794" cy="980"/>
          </a:xfrm>
        </p:grpSpPr>
        <p:sp>
          <p:nvSpPr>
            <p:cNvPr id="1687598" name="Rectangle 46"/>
            <p:cNvSpPr>
              <a:spLocks noChangeArrowheads="1"/>
            </p:cNvSpPr>
            <p:nvPr/>
          </p:nvSpPr>
          <p:spPr bwMode="auto">
            <a:xfrm>
              <a:off x="4944" y="23"/>
              <a:ext cx="793" cy="980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fr-FR"/>
            </a:p>
          </p:txBody>
        </p:sp>
        <p:sp>
          <p:nvSpPr>
            <p:cNvPr id="1687599" name="Rectangle 47"/>
            <p:cNvSpPr>
              <a:spLocks noChangeArrowheads="1"/>
            </p:cNvSpPr>
            <p:nvPr/>
          </p:nvSpPr>
          <p:spPr bwMode="auto">
            <a:xfrm>
              <a:off x="4945" y="550"/>
              <a:ext cx="792" cy="12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Task Description</a:t>
              </a:r>
            </a:p>
          </p:txBody>
        </p:sp>
        <p:cxnSp>
          <p:nvCxnSpPr>
            <p:cNvPr id="1687600" name="AutoShape 48"/>
            <p:cNvCxnSpPr>
              <a:cxnSpLocks noChangeShapeType="1"/>
              <a:stCxn id="1687610" idx="2"/>
              <a:endCxn id="1687599" idx="0"/>
            </p:cNvCxnSpPr>
            <p:nvPr/>
          </p:nvCxnSpPr>
          <p:spPr bwMode="auto">
            <a:xfrm rot="5400000">
              <a:off x="5303" y="513"/>
              <a:ext cx="75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687601" name="Rectangle 49"/>
            <p:cNvSpPr>
              <a:spLocks noChangeArrowheads="1"/>
            </p:cNvSpPr>
            <p:nvPr/>
          </p:nvSpPr>
          <p:spPr bwMode="auto">
            <a:xfrm>
              <a:off x="4944" y="154"/>
              <a:ext cx="793" cy="12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BP Identification</a:t>
              </a:r>
            </a:p>
          </p:txBody>
        </p:sp>
        <p:cxnSp>
          <p:nvCxnSpPr>
            <p:cNvPr id="1687602" name="AutoShape 50"/>
            <p:cNvCxnSpPr>
              <a:cxnSpLocks noChangeShapeType="1"/>
              <a:stCxn id="1687601" idx="2"/>
              <a:endCxn id="1687610" idx="0"/>
            </p:cNvCxnSpPr>
            <p:nvPr/>
          </p:nvCxnSpPr>
          <p:spPr bwMode="auto">
            <a:xfrm rot="5400000">
              <a:off x="5307" y="315"/>
              <a:ext cx="67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687603" name="AutoShape 51"/>
            <p:cNvSpPr>
              <a:spLocks noChangeArrowheads="1"/>
            </p:cNvSpPr>
            <p:nvPr/>
          </p:nvSpPr>
          <p:spPr bwMode="auto">
            <a:xfrm>
              <a:off x="5204" y="28"/>
              <a:ext cx="274" cy="59"/>
            </a:xfrm>
            <a:prstGeom prst="flowChartTerminator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fr-FR"/>
            </a:p>
          </p:txBody>
        </p:sp>
        <p:cxnSp>
          <p:nvCxnSpPr>
            <p:cNvPr id="1687604" name="AutoShape 52"/>
            <p:cNvCxnSpPr>
              <a:cxnSpLocks noChangeShapeType="1"/>
              <a:stCxn id="1687603" idx="2"/>
              <a:endCxn id="1687601" idx="0"/>
            </p:cNvCxnSpPr>
            <p:nvPr/>
          </p:nvCxnSpPr>
          <p:spPr bwMode="auto">
            <a:xfrm rot="5400000">
              <a:off x="5307" y="121"/>
              <a:ext cx="67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687605" name="AutoShape 53"/>
            <p:cNvSpPr>
              <a:spLocks noChangeArrowheads="1"/>
            </p:cNvSpPr>
            <p:nvPr/>
          </p:nvSpPr>
          <p:spPr bwMode="auto">
            <a:xfrm>
              <a:off x="5204" y="938"/>
              <a:ext cx="274" cy="59"/>
            </a:xfrm>
            <a:prstGeom prst="flowChartTerminator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fr-FR"/>
            </a:p>
          </p:txBody>
        </p:sp>
        <p:cxnSp>
          <p:nvCxnSpPr>
            <p:cNvPr id="1687606" name="AutoShape 54"/>
            <p:cNvCxnSpPr>
              <a:cxnSpLocks noChangeShapeType="1"/>
              <a:stCxn id="1687607" idx="2"/>
              <a:endCxn id="1687605" idx="0"/>
            </p:cNvCxnSpPr>
            <p:nvPr/>
          </p:nvCxnSpPr>
          <p:spPr bwMode="auto">
            <a:xfrm rot="5400000">
              <a:off x="5308" y="903"/>
              <a:ext cx="68" cy="1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sp>
          <p:nvSpPr>
            <p:cNvPr id="1687607" name="Rectangle 55"/>
            <p:cNvSpPr>
              <a:spLocks noChangeArrowheads="1"/>
            </p:cNvSpPr>
            <p:nvPr/>
          </p:nvSpPr>
          <p:spPr bwMode="auto">
            <a:xfrm>
              <a:off x="4945" y="744"/>
              <a:ext cx="793" cy="1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Task Classification</a:t>
              </a:r>
            </a:p>
          </p:txBody>
        </p:sp>
        <p:cxnSp>
          <p:nvCxnSpPr>
            <p:cNvPr id="1687608" name="AutoShape 56"/>
            <p:cNvCxnSpPr>
              <a:cxnSpLocks noChangeShapeType="1"/>
              <a:stCxn id="1687599" idx="2"/>
              <a:endCxn id="1687607" idx="0"/>
            </p:cNvCxnSpPr>
            <p:nvPr/>
          </p:nvCxnSpPr>
          <p:spPr bwMode="auto">
            <a:xfrm rot="16200000" flipH="1">
              <a:off x="5308" y="709"/>
              <a:ext cx="68" cy="1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grpSp>
          <p:nvGrpSpPr>
            <p:cNvPr id="1687609" name="Group 57"/>
            <p:cNvGrpSpPr>
              <a:grpSpLocks/>
            </p:cNvGrpSpPr>
            <p:nvPr/>
          </p:nvGrpSpPr>
          <p:grpSpPr bwMode="auto">
            <a:xfrm>
              <a:off x="4944" y="348"/>
              <a:ext cx="794" cy="127"/>
              <a:chOff x="1655" y="1502"/>
              <a:chExt cx="1316" cy="340"/>
            </a:xfrm>
          </p:grpSpPr>
          <p:sp>
            <p:nvSpPr>
              <p:cNvPr id="1687610" name="Rectangle 58"/>
              <p:cNvSpPr>
                <a:spLocks noChangeArrowheads="1"/>
              </p:cNvSpPr>
              <p:nvPr/>
            </p:nvSpPr>
            <p:spPr bwMode="auto">
              <a:xfrm>
                <a:off x="1655" y="1502"/>
                <a:ext cx="1315" cy="34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 algn="ctr"/>
                <a:r>
                  <a:rPr lang="en-GB" sz="1000"/>
                  <a:t>BP Design/Task Id</a:t>
                </a:r>
              </a:p>
            </p:txBody>
          </p:sp>
          <p:sp>
            <p:nvSpPr>
              <p:cNvPr id="1687611" name="Rectangle 59"/>
              <p:cNvSpPr>
                <a:spLocks noChangeArrowheads="1"/>
              </p:cNvSpPr>
              <p:nvPr/>
            </p:nvSpPr>
            <p:spPr bwMode="auto">
              <a:xfrm>
                <a:off x="2835" y="1502"/>
                <a:ext cx="136" cy="15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endParaRPr lang="fr-FR"/>
              </a:p>
            </p:txBody>
          </p:sp>
          <p:sp>
            <p:nvSpPr>
              <p:cNvPr id="1687612" name="Rectangle 60"/>
              <p:cNvSpPr>
                <a:spLocks noChangeArrowheads="1"/>
              </p:cNvSpPr>
              <p:nvPr/>
            </p:nvSpPr>
            <p:spPr bwMode="auto">
              <a:xfrm>
                <a:off x="2835" y="1683"/>
                <a:ext cx="136" cy="15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endParaRPr lang="fr-FR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8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(2) Information</a:t>
            </a:r>
          </a:p>
        </p:txBody>
      </p:sp>
      <p:sp>
        <p:nvSpPr>
          <p:cNvPr id="17786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/>
              <a:t>The informational dimension of ISA95-2 can be introduced under 3 angles:</a:t>
            </a:r>
          </a:p>
          <a:p>
            <a:pPr lvl="1">
              <a:lnSpc>
                <a:spcPct val="90000"/>
              </a:lnSpc>
            </a:pPr>
            <a:r>
              <a:rPr lang="en-GB"/>
              <a:t>To associate each task to models and objects of data used (inputs) and affected (outputs)</a:t>
            </a:r>
          </a:p>
          <a:p>
            <a:pPr lvl="2">
              <a:lnSpc>
                <a:spcPct val="90000"/>
              </a:lnSpc>
            </a:pPr>
            <a:r>
              <a:rPr lang="en-GB"/>
              <a:t>Allows logical regroupings of tasks</a:t>
            </a:r>
          </a:p>
          <a:p>
            <a:pPr lvl="1">
              <a:lnSpc>
                <a:spcPct val="90000"/>
              </a:lnSpc>
            </a:pPr>
            <a:r>
              <a:rPr lang="en-GB"/>
              <a:t>Particular information which the user needs </a:t>
            </a:r>
          </a:p>
          <a:p>
            <a:pPr lvl="2">
              <a:lnSpc>
                <a:spcPct val="90000"/>
              </a:lnSpc>
            </a:pPr>
            <a:r>
              <a:rPr lang="en-GB"/>
              <a:t>Data presented / entered</a:t>
            </a:r>
          </a:p>
          <a:p>
            <a:pPr lvl="1">
              <a:lnSpc>
                <a:spcPct val="90000"/>
              </a:lnSpc>
            </a:pPr>
            <a:r>
              <a:rPr lang="en-GB"/>
              <a:t>Contents of the publishing relating to the task</a:t>
            </a:r>
          </a:p>
          <a:p>
            <a:pPr lvl="2">
              <a:lnSpc>
                <a:spcPct val="90000"/>
              </a:lnSpc>
            </a:pPr>
            <a:r>
              <a:rPr lang="en-GB"/>
              <a:t> Reports, labels, delivery order…</a:t>
            </a:r>
          </a:p>
          <a:p>
            <a:pPr>
              <a:lnSpc>
                <a:spcPct val="90000"/>
              </a:lnSpc>
            </a:pPr>
            <a:r>
              <a:rPr lang="en-GB"/>
              <a:t>This sets a basis for standardized Information Service framework</a:t>
            </a:r>
          </a:p>
          <a:p>
            <a:pPr lvl="1">
              <a:lnSpc>
                <a:spcPct val="90000"/>
              </a:lnSpc>
            </a:pPr>
            <a:r>
              <a:rPr lang="en-GB"/>
              <a:t>Enforcing independence of solutions</a:t>
            </a:r>
          </a:p>
          <a:p>
            <a:pPr lvl="1">
              <a:lnSpc>
                <a:spcPct val="90000"/>
              </a:lnSpc>
            </a:pPr>
            <a:r>
              <a:rPr lang="en-GB"/>
              <a:t>Enabling SOA architectures</a:t>
            </a:r>
          </a:p>
          <a:p>
            <a:pPr>
              <a:lnSpc>
                <a:spcPct val="90000"/>
              </a:lnSpc>
            </a:pPr>
            <a:r>
              <a:rPr lang="en-GB"/>
              <a:t>The following slides list the ISA95 data objects</a:t>
            </a:r>
          </a:p>
          <a:p>
            <a:pPr lvl="1">
              <a:lnSpc>
                <a:spcPct val="90000"/>
              </a:lnSpc>
            </a:pPr>
            <a:r>
              <a:rPr lang="en-GB"/>
              <a:t>They are modified / generalized to apply to all MOCs</a:t>
            </a:r>
          </a:p>
          <a:p>
            <a:pPr lvl="1">
              <a:lnSpc>
                <a:spcPct val="90000"/>
              </a:lnSpc>
            </a:pPr>
            <a:r>
              <a:rPr lang="en-GB"/>
              <a:t>See ISA95 part 2 for details of object attributes</a:t>
            </a:r>
          </a:p>
        </p:txBody>
      </p:sp>
      <p:sp>
        <p:nvSpPr>
          <p:cNvPr id="21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22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7D8A53-5013-4EFA-8A1A-DFC4223FFFE1}" type="slidenum">
              <a:rPr lang="en-GB"/>
              <a:pPr/>
              <a:t>48</a:t>
            </a:fld>
            <a:endParaRPr lang="en-GB"/>
          </a:p>
        </p:txBody>
      </p:sp>
      <p:grpSp>
        <p:nvGrpSpPr>
          <p:cNvPr id="1778692" name="Group 4"/>
          <p:cNvGrpSpPr>
            <a:grpSpLocks/>
          </p:cNvGrpSpPr>
          <p:nvPr/>
        </p:nvGrpSpPr>
        <p:grpSpPr bwMode="auto">
          <a:xfrm>
            <a:off x="7848600" y="36513"/>
            <a:ext cx="1260475" cy="1555750"/>
            <a:chOff x="4944" y="23"/>
            <a:chExt cx="794" cy="980"/>
          </a:xfrm>
        </p:grpSpPr>
        <p:sp>
          <p:nvSpPr>
            <p:cNvPr id="1778693" name="Rectangle 5"/>
            <p:cNvSpPr>
              <a:spLocks noChangeArrowheads="1"/>
            </p:cNvSpPr>
            <p:nvPr/>
          </p:nvSpPr>
          <p:spPr bwMode="auto">
            <a:xfrm>
              <a:off x="4944" y="23"/>
              <a:ext cx="793" cy="980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fr-FR"/>
            </a:p>
          </p:txBody>
        </p:sp>
        <p:sp>
          <p:nvSpPr>
            <p:cNvPr id="1778694" name="Rectangle 6"/>
            <p:cNvSpPr>
              <a:spLocks noChangeArrowheads="1"/>
            </p:cNvSpPr>
            <p:nvPr/>
          </p:nvSpPr>
          <p:spPr bwMode="auto">
            <a:xfrm>
              <a:off x="4945" y="550"/>
              <a:ext cx="792" cy="12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Task Description</a:t>
              </a:r>
            </a:p>
          </p:txBody>
        </p:sp>
        <p:cxnSp>
          <p:nvCxnSpPr>
            <p:cNvPr id="1778695" name="AutoShape 7"/>
            <p:cNvCxnSpPr>
              <a:cxnSpLocks noChangeShapeType="1"/>
              <a:stCxn id="1778705" idx="2"/>
              <a:endCxn id="1778694" idx="0"/>
            </p:cNvCxnSpPr>
            <p:nvPr/>
          </p:nvCxnSpPr>
          <p:spPr bwMode="auto">
            <a:xfrm rot="5400000">
              <a:off x="5303" y="513"/>
              <a:ext cx="75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778696" name="Rectangle 8"/>
            <p:cNvSpPr>
              <a:spLocks noChangeArrowheads="1"/>
            </p:cNvSpPr>
            <p:nvPr/>
          </p:nvSpPr>
          <p:spPr bwMode="auto">
            <a:xfrm>
              <a:off x="4944" y="154"/>
              <a:ext cx="793" cy="12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BP Identification</a:t>
              </a:r>
            </a:p>
          </p:txBody>
        </p:sp>
        <p:cxnSp>
          <p:nvCxnSpPr>
            <p:cNvPr id="1778697" name="AutoShape 9"/>
            <p:cNvCxnSpPr>
              <a:cxnSpLocks noChangeShapeType="1"/>
              <a:stCxn id="1778696" idx="2"/>
              <a:endCxn id="1778705" idx="0"/>
            </p:cNvCxnSpPr>
            <p:nvPr/>
          </p:nvCxnSpPr>
          <p:spPr bwMode="auto">
            <a:xfrm rot="5400000">
              <a:off x="5307" y="315"/>
              <a:ext cx="67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778698" name="AutoShape 10"/>
            <p:cNvSpPr>
              <a:spLocks noChangeArrowheads="1"/>
            </p:cNvSpPr>
            <p:nvPr/>
          </p:nvSpPr>
          <p:spPr bwMode="auto">
            <a:xfrm>
              <a:off x="5204" y="28"/>
              <a:ext cx="274" cy="59"/>
            </a:xfrm>
            <a:prstGeom prst="flowChartTerminator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fr-FR"/>
            </a:p>
          </p:txBody>
        </p:sp>
        <p:cxnSp>
          <p:nvCxnSpPr>
            <p:cNvPr id="1778699" name="AutoShape 11"/>
            <p:cNvCxnSpPr>
              <a:cxnSpLocks noChangeShapeType="1"/>
              <a:stCxn id="1778698" idx="2"/>
              <a:endCxn id="1778696" idx="0"/>
            </p:cNvCxnSpPr>
            <p:nvPr/>
          </p:nvCxnSpPr>
          <p:spPr bwMode="auto">
            <a:xfrm rot="5400000">
              <a:off x="5307" y="121"/>
              <a:ext cx="67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778700" name="AutoShape 12"/>
            <p:cNvSpPr>
              <a:spLocks noChangeArrowheads="1"/>
            </p:cNvSpPr>
            <p:nvPr/>
          </p:nvSpPr>
          <p:spPr bwMode="auto">
            <a:xfrm>
              <a:off x="5204" y="938"/>
              <a:ext cx="274" cy="59"/>
            </a:xfrm>
            <a:prstGeom prst="flowChartTerminator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fr-FR"/>
            </a:p>
          </p:txBody>
        </p:sp>
        <p:cxnSp>
          <p:nvCxnSpPr>
            <p:cNvPr id="1778701" name="AutoShape 13"/>
            <p:cNvCxnSpPr>
              <a:cxnSpLocks noChangeShapeType="1"/>
              <a:stCxn id="1778702" idx="2"/>
              <a:endCxn id="1778700" idx="0"/>
            </p:cNvCxnSpPr>
            <p:nvPr/>
          </p:nvCxnSpPr>
          <p:spPr bwMode="auto">
            <a:xfrm rot="5400000">
              <a:off x="5308" y="903"/>
              <a:ext cx="68" cy="1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sp>
          <p:nvSpPr>
            <p:cNvPr id="1778702" name="Rectangle 14"/>
            <p:cNvSpPr>
              <a:spLocks noChangeArrowheads="1"/>
            </p:cNvSpPr>
            <p:nvPr/>
          </p:nvSpPr>
          <p:spPr bwMode="auto">
            <a:xfrm>
              <a:off x="4945" y="744"/>
              <a:ext cx="793" cy="1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Task Classification</a:t>
              </a:r>
            </a:p>
          </p:txBody>
        </p:sp>
        <p:cxnSp>
          <p:nvCxnSpPr>
            <p:cNvPr id="1778703" name="AutoShape 15"/>
            <p:cNvCxnSpPr>
              <a:cxnSpLocks noChangeShapeType="1"/>
              <a:stCxn id="1778694" idx="2"/>
              <a:endCxn id="1778702" idx="0"/>
            </p:cNvCxnSpPr>
            <p:nvPr/>
          </p:nvCxnSpPr>
          <p:spPr bwMode="auto">
            <a:xfrm rot="16200000" flipH="1">
              <a:off x="5308" y="709"/>
              <a:ext cx="68" cy="1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grpSp>
          <p:nvGrpSpPr>
            <p:cNvPr id="1778704" name="Group 16"/>
            <p:cNvGrpSpPr>
              <a:grpSpLocks/>
            </p:cNvGrpSpPr>
            <p:nvPr/>
          </p:nvGrpSpPr>
          <p:grpSpPr bwMode="auto">
            <a:xfrm>
              <a:off x="4944" y="348"/>
              <a:ext cx="794" cy="127"/>
              <a:chOff x="1655" y="1502"/>
              <a:chExt cx="1316" cy="340"/>
            </a:xfrm>
          </p:grpSpPr>
          <p:sp>
            <p:nvSpPr>
              <p:cNvPr id="1778705" name="Rectangle 17"/>
              <p:cNvSpPr>
                <a:spLocks noChangeArrowheads="1"/>
              </p:cNvSpPr>
              <p:nvPr/>
            </p:nvSpPr>
            <p:spPr bwMode="auto">
              <a:xfrm>
                <a:off x="1655" y="1502"/>
                <a:ext cx="1315" cy="34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 algn="ctr"/>
                <a:r>
                  <a:rPr lang="en-GB" sz="1000"/>
                  <a:t>BP Design/Task Id</a:t>
                </a:r>
              </a:p>
            </p:txBody>
          </p:sp>
          <p:sp>
            <p:nvSpPr>
              <p:cNvPr id="1778706" name="Rectangle 18"/>
              <p:cNvSpPr>
                <a:spLocks noChangeArrowheads="1"/>
              </p:cNvSpPr>
              <p:nvPr/>
            </p:nvSpPr>
            <p:spPr bwMode="auto">
              <a:xfrm>
                <a:off x="2835" y="1502"/>
                <a:ext cx="136" cy="15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endParaRPr lang="fr-FR"/>
              </a:p>
            </p:txBody>
          </p:sp>
          <p:sp>
            <p:nvSpPr>
              <p:cNvPr id="1778707" name="Rectangle 19"/>
              <p:cNvSpPr>
                <a:spLocks noChangeArrowheads="1"/>
              </p:cNvSpPr>
              <p:nvPr/>
            </p:nvSpPr>
            <p:spPr bwMode="auto">
              <a:xfrm>
                <a:off x="2835" y="1683"/>
                <a:ext cx="136" cy="15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endParaRPr lang="fr-FR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0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(2) Information</a:t>
            </a:r>
          </a:p>
        </p:txBody>
      </p:sp>
      <p:sp>
        <p:nvSpPr>
          <p:cNvPr id="59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60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46128D0-B300-4A17-8D86-3C092A792001}" type="slidenum">
              <a:rPr lang="en-GB"/>
              <a:pPr/>
              <a:t>49</a:t>
            </a:fld>
            <a:endParaRPr lang="en-GB"/>
          </a:p>
        </p:txBody>
      </p:sp>
      <p:sp>
        <p:nvSpPr>
          <p:cNvPr id="1780739" name="Text Box 3"/>
          <p:cNvSpPr txBox="1">
            <a:spLocks noChangeArrowheads="1"/>
          </p:cNvSpPr>
          <p:nvPr/>
        </p:nvSpPr>
        <p:spPr bwMode="auto">
          <a:xfrm>
            <a:off x="1577975" y="2895600"/>
            <a:ext cx="1077913" cy="374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8000" tIns="10800" rIns="18000" bIns="10800"/>
          <a:lstStyle/>
          <a:p>
            <a:pPr algn="ctr" eaLnBrk="1" hangingPunct="1"/>
            <a:r>
              <a:rPr lang="en-GB">
                <a:cs typeface="Arial" charset="0"/>
              </a:rPr>
              <a:t>Activity</a:t>
            </a:r>
          </a:p>
        </p:txBody>
      </p:sp>
      <p:sp>
        <p:nvSpPr>
          <p:cNvPr id="1780740" name="Text Box 4"/>
          <p:cNvSpPr txBox="1">
            <a:spLocks noChangeArrowheads="1"/>
          </p:cNvSpPr>
          <p:nvPr/>
        </p:nvSpPr>
        <p:spPr bwMode="auto">
          <a:xfrm>
            <a:off x="2884488" y="2895600"/>
            <a:ext cx="1077912" cy="374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8000" tIns="10800" rIns="18000" bIns="10800"/>
          <a:lstStyle/>
          <a:p>
            <a:pPr algn="ctr" eaLnBrk="1" hangingPunct="1"/>
            <a:r>
              <a:rPr lang="en-GB">
                <a:cs typeface="Arial" charset="0"/>
              </a:rPr>
              <a:t>Activity</a:t>
            </a:r>
          </a:p>
        </p:txBody>
      </p:sp>
      <p:sp>
        <p:nvSpPr>
          <p:cNvPr id="1780741" name="Text Box 5"/>
          <p:cNvSpPr txBox="1">
            <a:spLocks noChangeArrowheads="1"/>
          </p:cNvSpPr>
          <p:nvPr/>
        </p:nvSpPr>
        <p:spPr bwMode="auto">
          <a:xfrm>
            <a:off x="2320925" y="1665288"/>
            <a:ext cx="827088" cy="468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8000" tIns="10800" rIns="18000" bIns="10800"/>
          <a:lstStyle/>
          <a:p>
            <a:pPr algn="ctr" eaLnBrk="1" hangingPunct="1"/>
            <a:r>
              <a:rPr lang="en-GB"/>
              <a:t>MOC</a:t>
            </a:r>
          </a:p>
        </p:txBody>
      </p:sp>
      <p:cxnSp>
        <p:nvCxnSpPr>
          <p:cNvPr id="1780742" name="AutoShape 6"/>
          <p:cNvCxnSpPr>
            <a:cxnSpLocks noChangeShapeType="1"/>
            <a:stCxn id="1780741" idx="2"/>
            <a:endCxn id="1780739" idx="0"/>
          </p:cNvCxnSpPr>
          <p:nvPr/>
        </p:nvCxnSpPr>
        <p:spPr bwMode="auto">
          <a:xfrm flipH="1">
            <a:off x="2117725" y="2133600"/>
            <a:ext cx="617538" cy="762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780743" name="AutoShape 7"/>
          <p:cNvCxnSpPr>
            <a:cxnSpLocks noChangeShapeType="1"/>
            <a:stCxn id="1780741" idx="2"/>
            <a:endCxn id="1780740" idx="0"/>
          </p:cNvCxnSpPr>
          <p:nvPr/>
        </p:nvCxnSpPr>
        <p:spPr bwMode="auto">
          <a:xfrm>
            <a:off x="2735263" y="2133600"/>
            <a:ext cx="688975" cy="762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780744" name="AutoShape 8"/>
          <p:cNvCxnSpPr>
            <a:cxnSpLocks noChangeShapeType="1"/>
            <a:stCxn id="1780739" idx="2"/>
            <a:endCxn id="1780770" idx="0"/>
          </p:cNvCxnSpPr>
          <p:nvPr/>
        </p:nvCxnSpPr>
        <p:spPr bwMode="auto">
          <a:xfrm>
            <a:off x="2117725" y="3270250"/>
            <a:ext cx="168275" cy="469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780745" name="AutoShape 9"/>
          <p:cNvCxnSpPr>
            <a:cxnSpLocks noChangeShapeType="1"/>
            <a:stCxn id="1780739" idx="2"/>
            <a:endCxn id="1780769" idx="0"/>
          </p:cNvCxnSpPr>
          <p:nvPr/>
        </p:nvCxnSpPr>
        <p:spPr bwMode="auto">
          <a:xfrm flipH="1">
            <a:off x="1371600" y="3270250"/>
            <a:ext cx="746125" cy="469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780746" name="AutoShape 10"/>
          <p:cNvCxnSpPr>
            <a:cxnSpLocks noChangeShapeType="1"/>
            <a:stCxn id="1780740" idx="2"/>
            <a:endCxn id="1780772" idx="0"/>
          </p:cNvCxnSpPr>
          <p:nvPr/>
        </p:nvCxnSpPr>
        <p:spPr bwMode="auto">
          <a:xfrm>
            <a:off x="3424238" y="3270250"/>
            <a:ext cx="690562" cy="469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780747" name="AutoShape 11"/>
          <p:cNvCxnSpPr>
            <a:cxnSpLocks noChangeShapeType="1"/>
            <a:stCxn id="1780740" idx="2"/>
            <a:endCxn id="1780771" idx="0"/>
          </p:cNvCxnSpPr>
          <p:nvPr/>
        </p:nvCxnSpPr>
        <p:spPr bwMode="auto">
          <a:xfrm flipH="1">
            <a:off x="3200400" y="3270250"/>
            <a:ext cx="223838" cy="469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80748" name="Text Box 12"/>
          <p:cNvSpPr txBox="1">
            <a:spLocks noChangeArrowheads="1"/>
          </p:cNvSpPr>
          <p:nvPr/>
        </p:nvSpPr>
        <p:spPr bwMode="auto">
          <a:xfrm>
            <a:off x="5292725" y="1741488"/>
            <a:ext cx="827088" cy="468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8000" tIns="10800" rIns="18000" bIns="10800"/>
          <a:lstStyle/>
          <a:p>
            <a:pPr algn="ctr" eaLnBrk="1" hangingPunct="1"/>
            <a:r>
              <a:rPr lang="en-GB"/>
              <a:t>MOC</a:t>
            </a:r>
          </a:p>
        </p:txBody>
      </p:sp>
      <p:cxnSp>
        <p:nvCxnSpPr>
          <p:cNvPr id="1780749" name="AutoShape 13"/>
          <p:cNvCxnSpPr>
            <a:cxnSpLocks noChangeShapeType="1"/>
            <a:stCxn id="1780748" idx="2"/>
          </p:cNvCxnSpPr>
          <p:nvPr/>
        </p:nvCxnSpPr>
        <p:spPr bwMode="auto">
          <a:xfrm flipH="1">
            <a:off x="5251450" y="2209800"/>
            <a:ext cx="455613" cy="920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780750" name="AutoShape 14"/>
          <p:cNvCxnSpPr>
            <a:cxnSpLocks noChangeShapeType="1"/>
            <a:stCxn id="1780748" idx="2"/>
          </p:cNvCxnSpPr>
          <p:nvPr/>
        </p:nvCxnSpPr>
        <p:spPr bwMode="auto">
          <a:xfrm>
            <a:off x="5707063" y="2209800"/>
            <a:ext cx="622300" cy="920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80751" name="Oval 15"/>
          <p:cNvSpPr>
            <a:spLocks noChangeArrowheads="1"/>
          </p:cNvSpPr>
          <p:nvPr/>
        </p:nvSpPr>
        <p:spPr bwMode="auto">
          <a:xfrm>
            <a:off x="762000" y="2590800"/>
            <a:ext cx="3962400" cy="2133600"/>
          </a:xfrm>
          <a:prstGeom prst="ellips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780752" name="AutoShape 16"/>
          <p:cNvSpPr>
            <a:spLocks noChangeArrowheads="1"/>
          </p:cNvSpPr>
          <p:nvPr/>
        </p:nvSpPr>
        <p:spPr bwMode="auto">
          <a:xfrm>
            <a:off x="1676400" y="5257800"/>
            <a:ext cx="762000" cy="533400"/>
          </a:xfrm>
          <a:prstGeom prst="flowChartMagneticDisk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/>
            <a:r>
              <a:rPr lang="en-GB" sz="1600">
                <a:latin typeface="Arial Narrow" pitchFamily="34" charset="0"/>
              </a:rPr>
              <a:t>Mod/Obj Data</a:t>
            </a:r>
          </a:p>
        </p:txBody>
      </p:sp>
      <p:sp>
        <p:nvSpPr>
          <p:cNvPr id="1780753" name="AutoShape 17"/>
          <p:cNvSpPr>
            <a:spLocks noChangeArrowheads="1"/>
          </p:cNvSpPr>
          <p:nvPr/>
        </p:nvSpPr>
        <p:spPr bwMode="auto">
          <a:xfrm>
            <a:off x="3048000" y="5257800"/>
            <a:ext cx="762000" cy="533400"/>
          </a:xfrm>
          <a:prstGeom prst="flowChartMagneticDisk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/>
            <a:r>
              <a:rPr lang="en-GB" sz="1600">
                <a:latin typeface="Arial Narrow" pitchFamily="34" charset="0"/>
              </a:rPr>
              <a:t>Mod/Obj data</a:t>
            </a:r>
          </a:p>
        </p:txBody>
      </p:sp>
      <p:sp>
        <p:nvSpPr>
          <p:cNvPr id="1780754" name="AutoShape 18"/>
          <p:cNvSpPr>
            <a:spLocks noChangeArrowheads="1"/>
          </p:cNvSpPr>
          <p:nvPr/>
        </p:nvSpPr>
        <p:spPr bwMode="auto">
          <a:xfrm>
            <a:off x="5791200" y="5257800"/>
            <a:ext cx="762000" cy="533400"/>
          </a:xfrm>
          <a:prstGeom prst="flowChartMagneticDisk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/>
            <a:r>
              <a:rPr lang="en-GB" sz="1600">
                <a:latin typeface="Arial Narrow" pitchFamily="34" charset="0"/>
              </a:rPr>
              <a:t>Mod/Obj data</a:t>
            </a:r>
          </a:p>
        </p:txBody>
      </p:sp>
      <p:sp>
        <p:nvSpPr>
          <p:cNvPr id="1780755" name="AutoShape 19"/>
          <p:cNvSpPr>
            <a:spLocks noChangeArrowheads="1"/>
          </p:cNvSpPr>
          <p:nvPr/>
        </p:nvSpPr>
        <p:spPr bwMode="auto">
          <a:xfrm>
            <a:off x="4419600" y="5257800"/>
            <a:ext cx="762000" cy="533400"/>
          </a:xfrm>
          <a:prstGeom prst="flowChartMagneticDisk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/>
            <a:r>
              <a:rPr lang="en-GB" sz="1600">
                <a:latin typeface="Arial Narrow" pitchFamily="34" charset="0"/>
              </a:rPr>
              <a:t>Mod/Obj data</a:t>
            </a:r>
          </a:p>
        </p:txBody>
      </p:sp>
      <p:sp>
        <p:nvSpPr>
          <p:cNvPr id="1780756" name="Oval 20"/>
          <p:cNvSpPr>
            <a:spLocks noChangeArrowheads="1"/>
          </p:cNvSpPr>
          <p:nvPr/>
        </p:nvSpPr>
        <p:spPr bwMode="auto">
          <a:xfrm>
            <a:off x="4648200" y="2590800"/>
            <a:ext cx="3962400" cy="2133600"/>
          </a:xfrm>
          <a:prstGeom prst="ellips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780757" name="Line 21"/>
          <p:cNvSpPr>
            <a:spLocks noChangeShapeType="1"/>
          </p:cNvSpPr>
          <p:nvPr/>
        </p:nvSpPr>
        <p:spPr bwMode="auto">
          <a:xfrm>
            <a:off x="914400" y="5791200"/>
            <a:ext cx="731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80758" name="AutoShape 22"/>
          <p:cNvSpPr>
            <a:spLocks noChangeArrowheads="1"/>
          </p:cNvSpPr>
          <p:nvPr/>
        </p:nvSpPr>
        <p:spPr bwMode="auto">
          <a:xfrm>
            <a:off x="7162800" y="5257800"/>
            <a:ext cx="762000" cy="533400"/>
          </a:xfrm>
          <a:prstGeom prst="flowChartMagneticDisk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/>
            <a:r>
              <a:rPr lang="en-GB" sz="1600">
                <a:latin typeface="Arial Narrow" pitchFamily="34" charset="0"/>
              </a:rPr>
              <a:t>Mod/Obj data</a:t>
            </a:r>
          </a:p>
        </p:txBody>
      </p:sp>
      <p:cxnSp>
        <p:nvCxnSpPr>
          <p:cNvPr id="1780759" name="AutoShape 23"/>
          <p:cNvCxnSpPr>
            <a:cxnSpLocks noChangeShapeType="1"/>
            <a:stCxn id="1780770" idx="1"/>
            <a:endCxn id="1780752" idx="2"/>
          </p:cNvCxnSpPr>
          <p:nvPr/>
        </p:nvCxnSpPr>
        <p:spPr bwMode="auto">
          <a:xfrm rot="10800000" flipV="1">
            <a:off x="1676400" y="3927475"/>
            <a:ext cx="457200" cy="1597025"/>
          </a:xfrm>
          <a:prstGeom prst="curvedConnector3">
            <a:avLst>
              <a:gd name="adj1" fmla="val 1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780760" name="AutoShape 24"/>
          <p:cNvCxnSpPr>
            <a:cxnSpLocks noChangeShapeType="1"/>
            <a:stCxn id="1780752" idx="4"/>
            <a:endCxn id="1780770" idx="3"/>
          </p:cNvCxnSpPr>
          <p:nvPr/>
        </p:nvCxnSpPr>
        <p:spPr bwMode="auto">
          <a:xfrm flipV="1">
            <a:off x="2438400" y="3927475"/>
            <a:ext cx="1588" cy="1597025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cxnSp>
        <p:nvCxnSpPr>
          <p:cNvPr id="1780761" name="AutoShape 25"/>
          <p:cNvCxnSpPr>
            <a:cxnSpLocks noChangeShapeType="1"/>
            <a:stCxn id="1780752" idx="4"/>
            <a:endCxn id="1780771" idx="3"/>
          </p:cNvCxnSpPr>
          <p:nvPr/>
        </p:nvCxnSpPr>
        <p:spPr bwMode="auto">
          <a:xfrm flipV="1">
            <a:off x="2438400" y="3927475"/>
            <a:ext cx="914400" cy="1597025"/>
          </a:xfrm>
          <a:prstGeom prst="curvedConnector3">
            <a:avLst>
              <a:gd name="adj1" fmla="val 125000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cxnSp>
        <p:nvCxnSpPr>
          <p:cNvPr id="1780762" name="AutoShape 26"/>
          <p:cNvCxnSpPr>
            <a:cxnSpLocks noChangeShapeType="1"/>
            <a:stCxn id="1780772" idx="1"/>
            <a:endCxn id="1780755" idx="2"/>
          </p:cNvCxnSpPr>
          <p:nvPr/>
        </p:nvCxnSpPr>
        <p:spPr bwMode="auto">
          <a:xfrm rot="10800000" flipH="1" flipV="1">
            <a:off x="3962400" y="3927475"/>
            <a:ext cx="457200" cy="1597025"/>
          </a:xfrm>
          <a:prstGeom prst="curvedConnector3">
            <a:avLst>
              <a:gd name="adj1" fmla="val -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780763" name="AutoShape 27"/>
          <p:cNvCxnSpPr>
            <a:cxnSpLocks noChangeShapeType="1"/>
            <a:stCxn id="1780773" idx="1"/>
            <a:endCxn id="1780755" idx="2"/>
          </p:cNvCxnSpPr>
          <p:nvPr/>
        </p:nvCxnSpPr>
        <p:spPr bwMode="auto">
          <a:xfrm rot="10800000" flipV="1">
            <a:off x="4419600" y="3927475"/>
            <a:ext cx="685800" cy="1597025"/>
          </a:xfrm>
          <a:prstGeom prst="curvedConnector3">
            <a:avLst>
              <a:gd name="adj1" fmla="val 133333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780764" name="AutoShape 28"/>
          <p:cNvCxnSpPr>
            <a:cxnSpLocks noChangeShapeType="1"/>
            <a:stCxn id="1780772" idx="1"/>
            <a:endCxn id="1780753" idx="2"/>
          </p:cNvCxnSpPr>
          <p:nvPr/>
        </p:nvCxnSpPr>
        <p:spPr bwMode="auto">
          <a:xfrm rot="10800000" flipV="1">
            <a:off x="3048000" y="3927475"/>
            <a:ext cx="914400" cy="1597025"/>
          </a:xfrm>
          <a:prstGeom prst="curvedConnector3">
            <a:avLst>
              <a:gd name="adj1" fmla="val 125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780765" name="AutoShape 29"/>
          <p:cNvCxnSpPr>
            <a:cxnSpLocks noChangeShapeType="1"/>
            <a:stCxn id="1780755" idx="4"/>
            <a:endCxn id="1780772" idx="3"/>
          </p:cNvCxnSpPr>
          <p:nvPr/>
        </p:nvCxnSpPr>
        <p:spPr bwMode="auto">
          <a:xfrm flipH="1" flipV="1">
            <a:off x="4267200" y="3927475"/>
            <a:ext cx="914400" cy="1597025"/>
          </a:xfrm>
          <a:prstGeom prst="curvedConnector3">
            <a:avLst>
              <a:gd name="adj1" fmla="val -25000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cxnSp>
        <p:nvCxnSpPr>
          <p:cNvPr id="1780766" name="AutoShape 30"/>
          <p:cNvCxnSpPr>
            <a:cxnSpLocks noChangeShapeType="1"/>
            <a:stCxn id="1780755" idx="4"/>
            <a:endCxn id="1780773" idx="3"/>
          </p:cNvCxnSpPr>
          <p:nvPr/>
        </p:nvCxnSpPr>
        <p:spPr bwMode="auto">
          <a:xfrm flipV="1">
            <a:off x="5181600" y="3927475"/>
            <a:ext cx="228600" cy="1597025"/>
          </a:xfrm>
          <a:prstGeom prst="curvedConnector3">
            <a:avLst>
              <a:gd name="adj1" fmla="val 200000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cxnSp>
        <p:nvCxnSpPr>
          <p:cNvPr id="1780767" name="AutoShape 31"/>
          <p:cNvCxnSpPr>
            <a:cxnSpLocks noChangeShapeType="1"/>
            <a:stCxn id="1780755" idx="4"/>
            <a:endCxn id="1780774" idx="3"/>
          </p:cNvCxnSpPr>
          <p:nvPr/>
        </p:nvCxnSpPr>
        <p:spPr bwMode="auto">
          <a:xfrm flipV="1">
            <a:off x="5181600" y="3927475"/>
            <a:ext cx="1143000" cy="1597025"/>
          </a:xfrm>
          <a:prstGeom prst="curvedConnector3">
            <a:avLst>
              <a:gd name="adj1" fmla="val 120000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cxnSp>
        <p:nvCxnSpPr>
          <p:cNvPr id="1780768" name="AutoShape 32"/>
          <p:cNvCxnSpPr>
            <a:cxnSpLocks noChangeShapeType="1"/>
            <a:stCxn id="1780755" idx="4"/>
            <a:endCxn id="1780771" idx="3"/>
          </p:cNvCxnSpPr>
          <p:nvPr/>
        </p:nvCxnSpPr>
        <p:spPr bwMode="auto">
          <a:xfrm flipH="1" flipV="1">
            <a:off x="3352800" y="3927475"/>
            <a:ext cx="1828800" cy="1597025"/>
          </a:xfrm>
          <a:prstGeom prst="curvedConnector3">
            <a:avLst>
              <a:gd name="adj1" fmla="val -12500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sp>
        <p:nvSpPr>
          <p:cNvPr id="1780769" name="Text Box 33"/>
          <p:cNvSpPr txBox="1">
            <a:spLocks noChangeArrowheads="1"/>
          </p:cNvSpPr>
          <p:nvPr/>
        </p:nvSpPr>
        <p:spPr bwMode="auto">
          <a:xfrm>
            <a:off x="1219200" y="3740150"/>
            <a:ext cx="304800" cy="3746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8000" tIns="10800" rIns="18000" bIns="10800"/>
          <a:lstStyle/>
          <a:p>
            <a:pPr algn="ctr" eaLnBrk="1" hangingPunct="1"/>
            <a:r>
              <a:rPr lang="en-GB">
                <a:cs typeface="Arial" charset="0"/>
              </a:rPr>
              <a:t>T</a:t>
            </a:r>
          </a:p>
        </p:txBody>
      </p:sp>
      <p:sp>
        <p:nvSpPr>
          <p:cNvPr id="1780770" name="Text Box 34"/>
          <p:cNvSpPr txBox="1">
            <a:spLocks noChangeArrowheads="1"/>
          </p:cNvSpPr>
          <p:nvPr/>
        </p:nvSpPr>
        <p:spPr bwMode="auto">
          <a:xfrm>
            <a:off x="2133600" y="3740150"/>
            <a:ext cx="304800" cy="3746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8000" tIns="10800" rIns="18000" bIns="10800"/>
          <a:lstStyle/>
          <a:p>
            <a:pPr algn="ctr" eaLnBrk="1" hangingPunct="1"/>
            <a:r>
              <a:rPr lang="en-GB">
                <a:cs typeface="Arial" charset="0"/>
              </a:rPr>
              <a:t>T</a:t>
            </a:r>
          </a:p>
        </p:txBody>
      </p:sp>
      <p:sp>
        <p:nvSpPr>
          <p:cNvPr id="1780771" name="Text Box 35"/>
          <p:cNvSpPr txBox="1">
            <a:spLocks noChangeArrowheads="1"/>
          </p:cNvSpPr>
          <p:nvPr/>
        </p:nvSpPr>
        <p:spPr bwMode="auto">
          <a:xfrm>
            <a:off x="3048000" y="3740150"/>
            <a:ext cx="304800" cy="3746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8000" tIns="10800" rIns="18000" bIns="10800"/>
          <a:lstStyle/>
          <a:p>
            <a:pPr algn="ctr" eaLnBrk="1" hangingPunct="1"/>
            <a:r>
              <a:rPr lang="en-GB">
                <a:cs typeface="Arial" charset="0"/>
              </a:rPr>
              <a:t>T</a:t>
            </a:r>
          </a:p>
        </p:txBody>
      </p:sp>
      <p:sp>
        <p:nvSpPr>
          <p:cNvPr id="1780772" name="Text Box 36"/>
          <p:cNvSpPr txBox="1">
            <a:spLocks noChangeArrowheads="1"/>
          </p:cNvSpPr>
          <p:nvPr/>
        </p:nvSpPr>
        <p:spPr bwMode="auto">
          <a:xfrm>
            <a:off x="3962400" y="3740150"/>
            <a:ext cx="304800" cy="3746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8000" tIns="10800" rIns="18000" bIns="10800"/>
          <a:lstStyle/>
          <a:p>
            <a:pPr algn="ctr" eaLnBrk="1" hangingPunct="1"/>
            <a:r>
              <a:rPr lang="en-GB">
                <a:cs typeface="Arial" charset="0"/>
              </a:rPr>
              <a:t>T</a:t>
            </a:r>
          </a:p>
        </p:txBody>
      </p:sp>
      <p:sp>
        <p:nvSpPr>
          <p:cNvPr id="1780773" name="Text Box 37"/>
          <p:cNvSpPr txBox="1">
            <a:spLocks noChangeArrowheads="1"/>
          </p:cNvSpPr>
          <p:nvPr/>
        </p:nvSpPr>
        <p:spPr bwMode="auto">
          <a:xfrm>
            <a:off x="5105400" y="3740150"/>
            <a:ext cx="304800" cy="3746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8000" tIns="10800" rIns="18000" bIns="10800"/>
          <a:lstStyle/>
          <a:p>
            <a:pPr algn="ctr" eaLnBrk="1" hangingPunct="1"/>
            <a:r>
              <a:rPr lang="en-GB">
                <a:cs typeface="Arial" charset="0"/>
              </a:rPr>
              <a:t>T</a:t>
            </a:r>
          </a:p>
        </p:txBody>
      </p:sp>
      <p:sp>
        <p:nvSpPr>
          <p:cNvPr id="1780774" name="Text Box 38"/>
          <p:cNvSpPr txBox="1">
            <a:spLocks noChangeArrowheads="1"/>
          </p:cNvSpPr>
          <p:nvPr/>
        </p:nvSpPr>
        <p:spPr bwMode="auto">
          <a:xfrm>
            <a:off x="6019800" y="3740150"/>
            <a:ext cx="304800" cy="3746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8000" tIns="10800" rIns="18000" bIns="10800"/>
          <a:lstStyle/>
          <a:p>
            <a:pPr algn="ctr" eaLnBrk="1" hangingPunct="1"/>
            <a:r>
              <a:rPr lang="en-GB">
                <a:cs typeface="Arial" charset="0"/>
              </a:rPr>
              <a:t>T</a:t>
            </a:r>
          </a:p>
        </p:txBody>
      </p:sp>
      <p:sp>
        <p:nvSpPr>
          <p:cNvPr id="1780775" name="Text Box 39"/>
          <p:cNvSpPr txBox="1">
            <a:spLocks noChangeArrowheads="1"/>
          </p:cNvSpPr>
          <p:nvPr/>
        </p:nvSpPr>
        <p:spPr bwMode="auto">
          <a:xfrm>
            <a:off x="6934200" y="3733800"/>
            <a:ext cx="304800" cy="3746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8000" tIns="10800" rIns="18000" bIns="10800"/>
          <a:lstStyle/>
          <a:p>
            <a:pPr algn="ctr" eaLnBrk="1" hangingPunct="1"/>
            <a:r>
              <a:rPr lang="en-GB">
                <a:cs typeface="Arial" charset="0"/>
              </a:rPr>
              <a:t>T</a:t>
            </a:r>
          </a:p>
        </p:txBody>
      </p:sp>
      <p:sp>
        <p:nvSpPr>
          <p:cNvPr id="1780776" name="Text Box 40"/>
          <p:cNvSpPr txBox="1">
            <a:spLocks noChangeArrowheads="1"/>
          </p:cNvSpPr>
          <p:nvPr/>
        </p:nvSpPr>
        <p:spPr bwMode="auto">
          <a:xfrm>
            <a:off x="7848600" y="3733800"/>
            <a:ext cx="304800" cy="3746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8000" tIns="10800" rIns="18000" bIns="10800"/>
          <a:lstStyle/>
          <a:p>
            <a:pPr algn="ctr" eaLnBrk="1" hangingPunct="1"/>
            <a:r>
              <a:rPr lang="en-GB">
                <a:cs typeface="Arial" charset="0"/>
              </a:rPr>
              <a:t>T</a:t>
            </a:r>
          </a:p>
        </p:txBody>
      </p:sp>
      <p:cxnSp>
        <p:nvCxnSpPr>
          <p:cNvPr id="1780777" name="AutoShape 41"/>
          <p:cNvCxnSpPr>
            <a:cxnSpLocks noChangeShapeType="1"/>
            <a:stCxn id="1780769" idx="1"/>
            <a:endCxn id="1780752" idx="2"/>
          </p:cNvCxnSpPr>
          <p:nvPr/>
        </p:nvCxnSpPr>
        <p:spPr bwMode="auto">
          <a:xfrm rot="10800000" flipH="1" flipV="1">
            <a:off x="1219200" y="3927475"/>
            <a:ext cx="457200" cy="1597025"/>
          </a:xfrm>
          <a:prstGeom prst="curvedConnector3">
            <a:avLst>
              <a:gd name="adj1" fmla="val -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grpSp>
        <p:nvGrpSpPr>
          <p:cNvPr id="1780778" name="Group 42"/>
          <p:cNvGrpSpPr>
            <a:grpSpLocks/>
          </p:cNvGrpSpPr>
          <p:nvPr/>
        </p:nvGrpSpPr>
        <p:grpSpPr bwMode="auto">
          <a:xfrm>
            <a:off x="7848600" y="36513"/>
            <a:ext cx="1260475" cy="1555750"/>
            <a:chOff x="4944" y="23"/>
            <a:chExt cx="794" cy="980"/>
          </a:xfrm>
        </p:grpSpPr>
        <p:sp>
          <p:nvSpPr>
            <p:cNvPr id="1780779" name="Rectangle 43"/>
            <p:cNvSpPr>
              <a:spLocks noChangeArrowheads="1"/>
            </p:cNvSpPr>
            <p:nvPr/>
          </p:nvSpPr>
          <p:spPr bwMode="auto">
            <a:xfrm>
              <a:off x="4944" y="23"/>
              <a:ext cx="793" cy="980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fr-FR"/>
            </a:p>
          </p:txBody>
        </p:sp>
        <p:sp>
          <p:nvSpPr>
            <p:cNvPr id="1780780" name="Rectangle 44"/>
            <p:cNvSpPr>
              <a:spLocks noChangeArrowheads="1"/>
            </p:cNvSpPr>
            <p:nvPr/>
          </p:nvSpPr>
          <p:spPr bwMode="auto">
            <a:xfrm>
              <a:off x="4945" y="550"/>
              <a:ext cx="792" cy="12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Task Description</a:t>
              </a:r>
            </a:p>
          </p:txBody>
        </p:sp>
        <p:cxnSp>
          <p:nvCxnSpPr>
            <p:cNvPr id="1780781" name="AutoShape 45"/>
            <p:cNvCxnSpPr>
              <a:cxnSpLocks noChangeShapeType="1"/>
              <a:stCxn id="1780791" idx="2"/>
              <a:endCxn id="1780780" idx="0"/>
            </p:cNvCxnSpPr>
            <p:nvPr/>
          </p:nvCxnSpPr>
          <p:spPr bwMode="auto">
            <a:xfrm rot="5400000">
              <a:off x="5303" y="513"/>
              <a:ext cx="75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780782" name="Rectangle 46"/>
            <p:cNvSpPr>
              <a:spLocks noChangeArrowheads="1"/>
            </p:cNvSpPr>
            <p:nvPr/>
          </p:nvSpPr>
          <p:spPr bwMode="auto">
            <a:xfrm>
              <a:off x="4944" y="154"/>
              <a:ext cx="793" cy="12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BP Identification</a:t>
              </a:r>
            </a:p>
          </p:txBody>
        </p:sp>
        <p:cxnSp>
          <p:nvCxnSpPr>
            <p:cNvPr id="1780783" name="AutoShape 47"/>
            <p:cNvCxnSpPr>
              <a:cxnSpLocks noChangeShapeType="1"/>
              <a:stCxn id="1780782" idx="2"/>
              <a:endCxn id="1780791" idx="0"/>
            </p:cNvCxnSpPr>
            <p:nvPr/>
          </p:nvCxnSpPr>
          <p:spPr bwMode="auto">
            <a:xfrm rot="5400000">
              <a:off x="5307" y="315"/>
              <a:ext cx="67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780784" name="AutoShape 48"/>
            <p:cNvSpPr>
              <a:spLocks noChangeArrowheads="1"/>
            </p:cNvSpPr>
            <p:nvPr/>
          </p:nvSpPr>
          <p:spPr bwMode="auto">
            <a:xfrm>
              <a:off x="5204" y="28"/>
              <a:ext cx="274" cy="59"/>
            </a:xfrm>
            <a:prstGeom prst="flowChartTerminator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fr-FR"/>
            </a:p>
          </p:txBody>
        </p:sp>
        <p:cxnSp>
          <p:nvCxnSpPr>
            <p:cNvPr id="1780785" name="AutoShape 49"/>
            <p:cNvCxnSpPr>
              <a:cxnSpLocks noChangeShapeType="1"/>
              <a:stCxn id="1780784" idx="2"/>
              <a:endCxn id="1780782" idx="0"/>
            </p:cNvCxnSpPr>
            <p:nvPr/>
          </p:nvCxnSpPr>
          <p:spPr bwMode="auto">
            <a:xfrm rot="5400000">
              <a:off x="5307" y="121"/>
              <a:ext cx="67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780786" name="AutoShape 50"/>
            <p:cNvSpPr>
              <a:spLocks noChangeArrowheads="1"/>
            </p:cNvSpPr>
            <p:nvPr/>
          </p:nvSpPr>
          <p:spPr bwMode="auto">
            <a:xfrm>
              <a:off x="5204" y="938"/>
              <a:ext cx="274" cy="59"/>
            </a:xfrm>
            <a:prstGeom prst="flowChartTerminator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fr-FR"/>
            </a:p>
          </p:txBody>
        </p:sp>
        <p:cxnSp>
          <p:nvCxnSpPr>
            <p:cNvPr id="1780787" name="AutoShape 51"/>
            <p:cNvCxnSpPr>
              <a:cxnSpLocks noChangeShapeType="1"/>
              <a:stCxn id="1780788" idx="2"/>
              <a:endCxn id="1780786" idx="0"/>
            </p:cNvCxnSpPr>
            <p:nvPr/>
          </p:nvCxnSpPr>
          <p:spPr bwMode="auto">
            <a:xfrm rot="5400000">
              <a:off x="5308" y="903"/>
              <a:ext cx="68" cy="1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sp>
          <p:nvSpPr>
            <p:cNvPr id="1780788" name="Rectangle 52"/>
            <p:cNvSpPr>
              <a:spLocks noChangeArrowheads="1"/>
            </p:cNvSpPr>
            <p:nvPr/>
          </p:nvSpPr>
          <p:spPr bwMode="auto">
            <a:xfrm>
              <a:off x="4945" y="744"/>
              <a:ext cx="793" cy="1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Task Classification</a:t>
              </a:r>
            </a:p>
          </p:txBody>
        </p:sp>
        <p:cxnSp>
          <p:nvCxnSpPr>
            <p:cNvPr id="1780789" name="AutoShape 53"/>
            <p:cNvCxnSpPr>
              <a:cxnSpLocks noChangeShapeType="1"/>
              <a:stCxn id="1780780" idx="2"/>
              <a:endCxn id="1780788" idx="0"/>
            </p:cNvCxnSpPr>
            <p:nvPr/>
          </p:nvCxnSpPr>
          <p:spPr bwMode="auto">
            <a:xfrm rot="16200000" flipH="1">
              <a:off x="5308" y="709"/>
              <a:ext cx="68" cy="1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grpSp>
          <p:nvGrpSpPr>
            <p:cNvPr id="1780790" name="Group 54"/>
            <p:cNvGrpSpPr>
              <a:grpSpLocks/>
            </p:cNvGrpSpPr>
            <p:nvPr/>
          </p:nvGrpSpPr>
          <p:grpSpPr bwMode="auto">
            <a:xfrm>
              <a:off x="4944" y="348"/>
              <a:ext cx="794" cy="127"/>
              <a:chOff x="1655" y="1502"/>
              <a:chExt cx="1316" cy="340"/>
            </a:xfrm>
          </p:grpSpPr>
          <p:sp>
            <p:nvSpPr>
              <p:cNvPr id="1780791" name="Rectangle 55"/>
              <p:cNvSpPr>
                <a:spLocks noChangeArrowheads="1"/>
              </p:cNvSpPr>
              <p:nvPr/>
            </p:nvSpPr>
            <p:spPr bwMode="auto">
              <a:xfrm>
                <a:off x="1655" y="1502"/>
                <a:ext cx="1315" cy="34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 algn="ctr"/>
                <a:r>
                  <a:rPr lang="en-GB" sz="1000"/>
                  <a:t>BP Design/Task Id</a:t>
                </a:r>
              </a:p>
            </p:txBody>
          </p:sp>
          <p:sp>
            <p:nvSpPr>
              <p:cNvPr id="1780792" name="Rectangle 56"/>
              <p:cNvSpPr>
                <a:spLocks noChangeArrowheads="1"/>
              </p:cNvSpPr>
              <p:nvPr/>
            </p:nvSpPr>
            <p:spPr bwMode="auto">
              <a:xfrm>
                <a:off x="2835" y="1502"/>
                <a:ext cx="136" cy="15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endParaRPr lang="fr-FR"/>
              </a:p>
            </p:txBody>
          </p:sp>
          <p:sp>
            <p:nvSpPr>
              <p:cNvPr id="1780793" name="Rectangle 57"/>
              <p:cNvSpPr>
                <a:spLocks noChangeArrowheads="1"/>
              </p:cNvSpPr>
              <p:nvPr/>
            </p:nvSpPr>
            <p:spPr bwMode="auto">
              <a:xfrm>
                <a:off x="2835" y="1683"/>
                <a:ext cx="136" cy="15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endParaRPr lang="fr-FR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6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Who’s / What’s concerned?</a:t>
            </a:r>
          </a:p>
        </p:txBody>
      </p:sp>
      <p:graphicFrame>
        <p:nvGraphicFramePr>
          <p:cNvPr id="1776643" name="Group 3"/>
          <p:cNvGraphicFramePr>
            <a:graphicFrameLocks noGrp="1"/>
          </p:cNvGraphicFramePr>
          <p:nvPr>
            <p:ph type="tbl" idx="1"/>
          </p:nvPr>
        </p:nvGraphicFramePr>
        <p:xfrm>
          <a:off x="179388" y="1125538"/>
          <a:ext cx="8856662" cy="4959240"/>
        </p:xfrm>
        <a:graphic>
          <a:graphicData uri="http://schemas.openxmlformats.org/drawingml/2006/table">
            <a:tbl>
              <a:tblPr/>
              <a:tblGrid>
                <a:gridCol w="2557462"/>
                <a:gridCol w="862013"/>
                <a:gridCol w="4286250"/>
                <a:gridCol w="1150937"/>
              </a:tblGrid>
              <a:tr h="250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PRM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Usr/Rsp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Usage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Typ.IT app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Customer order processing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X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Production planning &amp; scheduling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X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Production control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R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Material and energy control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X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Procurement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Quality assurance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X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Product inventory control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X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Product cost accounting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X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Product shipping administration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Maintenance management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X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Research &amp; development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0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Engineering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0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Marketing and sales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Finances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X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Human Resources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X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Information technologies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9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EBF788-3F0D-425F-B31B-F7CA55BEB386}" type="slidenum">
              <a:rPr lang="en-GB"/>
              <a:pPr/>
              <a:t>5</a:t>
            </a:fld>
            <a:endParaRPr lang="en-GB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2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(2) Information – Generalized ISA95 model objects</a:t>
            </a:r>
          </a:p>
        </p:txBody>
      </p:sp>
      <p:graphicFrame>
        <p:nvGraphicFramePr>
          <p:cNvPr id="1782787" name="Group 3"/>
          <p:cNvGraphicFramePr>
            <a:graphicFrameLocks noGrp="1"/>
          </p:cNvGraphicFramePr>
          <p:nvPr>
            <p:ph type="tbl" idx="1"/>
          </p:nvPr>
        </p:nvGraphicFramePr>
        <p:xfrm>
          <a:off x="179388" y="1125538"/>
          <a:ext cx="8785225" cy="4041408"/>
        </p:xfrm>
        <a:graphic>
          <a:graphicData uri="http://schemas.openxmlformats.org/drawingml/2006/table">
            <a:tbl>
              <a:tblPr/>
              <a:tblGrid>
                <a:gridCol w="1597025"/>
                <a:gridCol w="7188200"/>
              </a:tblGrid>
              <a:tr h="219075">
                <a:tc rowSpan="14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Capability Model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Work capability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48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Personnel capability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Personnel capability property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Equipment capability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48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Equipment capability property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Material capability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Material capability property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48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Work segment capability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Segment personnel capability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48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Segment personnel capability property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Segment equipment capability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Segment equipment capability property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48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Segment material capability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Segment material capability property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4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55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920B43-7B4D-42A4-824C-425910CB7B82}" type="slidenum">
              <a:rPr lang="en-GB"/>
              <a:pPr/>
              <a:t>50</a:t>
            </a:fld>
            <a:endParaRPr lang="en-GB"/>
          </a:p>
        </p:txBody>
      </p:sp>
      <p:grpSp>
        <p:nvGrpSpPr>
          <p:cNvPr id="1782821" name="Group 37"/>
          <p:cNvGrpSpPr>
            <a:grpSpLocks/>
          </p:cNvGrpSpPr>
          <p:nvPr/>
        </p:nvGrpSpPr>
        <p:grpSpPr bwMode="auto">
          <a:xfrm>
            <a:off x="7848600" y="36513"/>
            <a:ext cx="1260475" cy="1555750"/>
            <a:chOff x="4944" y="23"/>
            <a:chExt cx="794" cy="980"/>
          </a:xfrm>
        </p:grpSpPr>
        <p:sp>
          <p:nvSpPr>
            <p:cNvPr id="1782822" name="Rectangle 38"/>
            <p:cNvSpPr>
              <a:spLocks noChangeArrowheads="1"/>
            </p:cNvSpPr>
            <p:nvPr/>
          </p:nvSpPr>
          <p:spPr bwMode="auto">
            <a:xfrm>
              <a:off x="4944" y="23"/>
              <a:ext cx="793" cy="980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fr-FR"/>
            </a:p>
          </p:txBody>
        </p:sp>
        <p:sp>
          <p:nvSpPr>
            <p:cNvPr id="1782823" name="Rectangle 39"/>
            <p:cNvSpPr>
              <a:spLocks noChangeArrowheads="1"/>
            </p:cNvSpPr>
            <p:nvPr/>
          </p:nvSpPr>
          <p:spPr bwMode="auto">
            <a:xfrm>
              <a:off x="4945" y="550"/>
              <a:ext cx="792" cy="12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Task Description</a:t>
              </a:r>
            </a:p>
          </p:txBody>
        </p:sp>
        <p:cxnSp>
          <p:nvCxnSpPr>
            <p:cNvPr id="1782824" name="AutoShape 40"/>
            <p:cNvCxnSpPr>
              <a:cxnSpLocks noChangeShapeType="1"/>
              <a:stCxn id="1782834" idx="2"/>
              <a:endCxn id="1782823" idx="0"/>
            </p:cNvCxnSpPr>
            <p:nvPr/>
          </p:nvCxnSpPr>
          <p:spPr bwMode="auto">
            <a:xfrm rot="5400000">
              <a:off x="5303" y="513"/>
              <a:ext cx="75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782825" name="Rectangle 41"/>
            <p:cNvSpPr>
              <a:spLocks noChangeArrowheads="1"/>
            </p:cNvSpPr>
            <p:nvPr/>
          </p:nvSpPr>
          <p:spPr bwMode="auto">
            <a:xfrm>
              <a:off x="4944" y="154"/>
              <a:ext cx="793" cy="12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BP Identification</a:t>
              </a:r>
            </a:p>
          </p:txBody>
        </p:sp>
        <p:cxnSp>
          <p:nvCxnSpPr>
            <p:cNvPr id="1782826" name="AutoShape 42"/>
            <p:cNvCxnSpPr>
              <a:cxnSpLocks noChangeShapeType="1"/>
              <a:stCxn id="1782825" idx="2"/>
              <a:endCxn id="1782834" idx="0"/>
            </p:cNvCxnSpPr>
            <p:nvPr/>
          </p:nvCxnSpPr>
          <p:spPr bwMode="auto">
            <a:xfrm rot="5400000">
              <a:off x="5307" y="315"/>
              <a:ext cx="67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782827" name="AutoShape 43"/>
            <p:cNvSpPr>
              <a:spLocks noChangeArrowheads="1"/>
            </p:cNvSpPr>
            <p:nvPr/>
          </p:nvSpPr>
          <p:spPr bwMode="auto">
            <a:xfrm>
              <a:off x="5204" y="28"/>
              <a:ext cx="274" cy="59"/>
            </a:xfrm>
            <a:prstGeom prst="flowChartTerminator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fr-FR"/>
            </a:p>
          </p:txBody>
        </p:sp>
        <p:cxnSp>
          <p:nvCxnSpPr>
            <p:cNvPr id="1782828" name="AutoShape 44"/>
            <p:cNvCxnSpPr>
              <a:cxnSpLocks noChangeShapeType="1"/>
              <a:stCxn id="1782827" idx="2"/>
              <a:endCxn id="1782825" idx="0"/>
            </p:cNvCxnSpPr>
            <p:nvPr/>
          </p:nvCxnSpPr>
          <p:spPr bwMode="auto">
            <a:xfrm rot="5400000">
              <a:off x="5307" y="121"/>
              <a:ext cx="67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782829" name="AutoShape 45"/>
            <p:cNvSpPr>
              <a:spLocks noChangeArrowheads="1"/>
            </p:cNvSpPr>
            <p:nvPr/>
          </p:nvSpPr>
          <p:spPr bwMode="auto">
            <a:xfrm>
              <a:off x="5204" y="938"/>
              <a:ext cx="274" cy="59"/>
            </a:xfrm>
            <a:prstGeom prst="flowChartTerminator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fr-FR"/>
            </a:p>
          </p:txBody>
        </p:sp>
        <p:cxnSp>
          <p:nvCxnSpPr>
            <p:cNvPr id="1782830" name="AutoShape 46"/>
            <p:cNvCxnSpPr>
              <a:cxnSpLocks noChangeShapeType="1"/>
              <a:stCxn id="1782831" idx="2"/>
              <a:endCxn id="1782829" idx="0"/>
            </p:cNvCxnSpPr>
            <p:nvPr/>
          </p:nvCxnSpPr>
          <p:spPr bwMode="auto">
            <a:xfrm rot="5400000">
              <a:off x="5308" y="903"/>
              <a:ext cx="68" cy="1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sp>
          <p:nvSpPr>
            <p:cNvPr id="1782831" name="Rectangle 47"/>
            <p:cNvSpPr>
              <a:spLocks noChangeArrowheads="1"/>
            </p:cNvSpPr>
            <p:nvPr/>
          </p:nvSpPr>
          <p:spPr bwMode="auto">
            <a:xfrm>
              <a:off x="4945" y="744"/>
              <a:ext cx="793" cy="1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Task Classification</a:t>
              </a:r>
            </a:p>
          </p:txBody>
        </p:sp>
        <p:cxnSp>
          <p:nvCxnSpPr>
            <p:cNvPr id="1782832" name="AutoShape 48"/>
            <p:cNvCxnSpPr>
              <a:cxnSpLocks noChangeShapeType="1"/>
              <a:stCxn id="1782823" idx="2"/>
              <a:endCxn id="1782831" idx="0"/>
            </p:cNvCxnSpPr>
            <p:nvPr/>
          </p:nvCxnSpPr>
          <p:spPr bwMode="auto">
            <a:xfrm rot="16200000" flipH="1">
              <a:off x="5308" y="709"/>
              <a:ext cx="68" cy="1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grpSp>
          <p:nvGrpSpPr>
            <p:cNvPr id="1782833" name="Group 49"/>
            <p:cNvGrpSpPr>
              <a:grpSpLocks/>
            </p:cNvGrpSpPr>
            <p:nvPr/>
          </p:nvGrpSpPr>
          <p:grpSpPr bwMode="auto">
            <a:xfrm>
              <a:off x="4944" y="348"/>
              <a:ext cx="794" cy="127"/>
              <a:chOff x="1655" y="1502"/>
              <a:chExt cx="1316" cy="340"/>
            </a:xfrm>
          </p:grpSpPr>
          <p:sp>
            <p:nvSpPr>
              <p:cNvPr id="1782834" name="Rectangle 50"/>
              <p:cNvSpPr>
                <a:spLocks noChangeArrowheads="1"/>
              </p:cNvSpPr>
              <p:nvPr/>
            </p:nvSpPr>
            <p:spPr bwMode="auto">
              <a:xfrm>
                <a:off x="1655" y="1502"/>
                <a:ext cx="1315" cy="34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 algn="ctr"/>
                <a:r>
                  <a:rPr lang="en-GB" sz="1000"/>
                  <a:t>BP Design/Task Id</a:t>
                </a:r>
              </a:p>
            </p:txBody>
          </p:sp>
          <p:sp>
            <p:nvSpPr>
              <p:cNvPr id="1782835" name="Rectangle 51"/>
              <p:cNvSpPr>
                <a:spLocks noChangeArrowheads="1"/>
              </p:cNvSpPr>
              <p:nvPr/>
            </p:nvSpPr>
            <p:spPr bwMode="auto">
              <a:xfrm>
                <a:off x="2835" y="1502"/>
                <a:ext cx="136" cy="15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endParaRPr lang="fr-FR"/>
              </a:p>
            </p:txBody>
          </p:sp>
          <p:sp>
            <p:nvSpPr>
              <p:cNvPr id="1782836" name="Rectangle 52"/>
              <p:cNvSpPr>
                <a:spLocks noChangeArrowheads="1"/>
              </p:cNvSpPr>
              <p:nvPr/>
            </p:nvSpPr>
            <p:spPr bwMode="auto">
              <a:xfrm>
                <a:off x="2835" y="1683"/>
                <a:ext cx="136" cy="15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endParaRPr lang="fr-FR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4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(2) Information – Generalized ISA95 model objects</a:t>
            </a:r>
          </a:p>
        </p:txBody>
      </p:sp>
      <p:graphicFrame>
        <p:nvGraphicFramePr>
          <p:cNvPr id="1784835" name="Group 3"/>
          <p:cNvGraphicFramePr>
            <a:graphicFrameLocks noGrp="1"/>
          </p:cNvGraphicFramePr>
          <p:nvPr>
            <p:ph type="tbl" idx="1"/>
          </p:nvPr>
        </p:nvGraphicFramePr>
        <p:xfrm>
          <a:off x="215900" y="1090613"/>
          <a:ext cx="8785225" cy="3464064"/>
        </p:xfrm>
        <a:graphic>
          <a:graphicData uri="http://schemas.openxmlformats.org/drawingml/2006/table">
            <a:tbl>
              <a:tblPr/>
              <a:tblGrid>
                <a:gridCol w="1597025"/>
                <a:gridCol w="7188200"/>
              </a:tblGrid>
              <a:tr h="144463">
                <a:tc rowSpan="6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Personnel Model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Person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Person property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Personnel class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Personnel class property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Qualification test specification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Qualification test result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463">
                <a:tc rowSpan="6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Equipment Model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Equipment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Equipment property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Equipment class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Equipment class property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28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Equipment capability test specification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Equipment capability test result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52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AB17ACF-E259-4C48-A35C-0FCD5F473191}" type="slidenum">
              <a:rPr lang="en-GB"/>
              <a:pPr/>
              <a:t>51</a:t>
            </a:fld>
            <a:endParaRPr lang="en-GB"/>
          </a:p>
        </p:txBody>
      </p:sp>
      <p:grpSp>
        <p:nvGrpSpPr>
          <p:cNvPr id="1784866" name="Group 34"/>
          <p:cNvGrpSpPr>
            <a:grpSpLocks/>
          </p:cNvGrpSpPr>
          <p:nvPr/>
        </p:nvGrpSpPr>
        <p:grpSpPr bwMode="auto">
          <a:xfrm>
            <a:off x="7848600" y="36513"/>
            <a:ext cx="1260475" cy="1555750"/>
            <a:chOff x="4944" y="23"/>
            <a:chExt cx="794" cy="980"/>
          </a:xfrm>
        </p:grpSpPr>
        <p:sp>
          <p:nvSpPr>
            <p:cNvPr id="1784867" name="Rectangle 35"/>
            <p:cNvSpPr>
              <a:spLocks noChangeArrowheads="1"/>
            </p:cNvSpPr>
            <p:nvPr/>
          </p:nvSpPr>
          <p:spPr bwMode="auto">
            <a:xfrm>
              <a:off x="4944" y="23"/>
              <a:ext cx="793" cy="980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fr-FR"/>
            </a:p>
          </p:txBody>
        </p:sp>
        <p:sp>
          <p:nvSpPr>
            <p:cNvPr id="1784868" name="Rectangle 36"/>
            <p:cNvSpPr>
              <a:spLocks noChangeArrowheads="1"/>
            </p:cNvSpPr>
            <p:nvPr/>
          </p:nvSpPr>
          <p:spPr bwMode="auto">
            <a:xfrm>
              <a:off x="4945" y="550"/>
              <a:ext cx="792" cy="12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Task Description</a:t>
              </a:r>
            </a:p>
          </p:txBody>
        </p:sp>
        <p:cxnSp>
          <p:nvCxnSpPr>
            <p:cNvPr id="1784869" name="AutoShape 37"/>
            <p:cNvCxnSpPr>
              <a:cxnSpLocks noChangeShapeType="1"/>
              <a:stCxn id="1784879" idx="2"/>
              <a:endCxn id="1784868" idx="0"/>
            </p:cNvCxnSpPr>
            <p:nvPr/>
          </p:nvCxnSpPr>
          <p:spPr bwMode="auto">
            <a:xfrm rot="5400000">
              <a:off x="5303" y="513"/>
              <a:ext cx="75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784870" name="Rectangle 38"/>
            <p:cNvSpPr>
              <a:spLocks noChangeArrowheads="1"/>
            </p:cNvSpPr>
            <p:nvPr/>
          </p:nvSpPr>
          <p:spPr bwMode="auto">
            <a:xfrm>
              <a:off x="4944" y="154"/>
              <a:ext cx="793" cy="12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BP Identification</a:t>
              </a:r>
            </a:p>
          </p:txBody>
        </p:sp>
        <p:cxnSp>
          <p:nvCxnSpPr>
            <p:cNvPr id="1784871" name="AutoShape 39"/>
            <p:cNvCxnSpPr>
              <a:cxnSpLocks noChangeShapeType="1"/>
              <a:stCxn id="1784870" idx="2"/>
              <a:endCxn id="1784879" idx="0"/>
            </p:cNvCxnSpPr>
            <p:nvPr/>
          </p:nvCxnSpPr>
          <p:spPr bwMode="auto">
            <a:xfrm rot="5400000">
              <a:off x="5307" y="315"/>
              <a:ext cx="67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784872" name="AutoShape 40"/>
            <p:cNvSpPr>
              <a:spLocks noChangeArrowheads="1"/>
            </p:cNvSpPr>
            <p:nvPr/>
          </p:nvSpPr>
          <p:spPr bwMode="auto">
            <a:xfrm>
              <a:off x="5204" y="28"/>
              <a:ext cx="274" cy="59"/>
            </a:xfrm>
            <a:prstGeom prst="flowChartTerminator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fr-FR"/>
            </a:p>
          </p:txBody>
        </p:sp>
        <p:cxnSp>
          <p:nvCxnSpPr>
            <p:cNvPr id="1784873" name="AutoShape 41"/>
            <p:cNvCxnSpPr>
              <a:cxnSpLocks noChangeShapeType="1"/>
              <a:stCxn id="1784872" idx="2"/>
              <a:endCxn id="1784870" idx="0"/>
            </p:cNvCxnSpPr>
            <p:nvPr/>
          </p:nvCxnSpPr>
          <p:spPr bwMode="auto">
            <a:xfrm rot="5400000">
              <a:off x="5307" y="121"/>
              <a:ext cx="67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784874" name="AutoShape 42"/>
            <p:cNvSpPr>
              <a:spLocks noChangeArrowheads="1"/>
            </p:cNvSpPr>
            <p:nvPr/>
          </p:nvSpPr>
          <p:spPr bwMode="auto">
            <a:xfrm>
              <a:off x="5204" y="938"/>
              <a:ext cx="274" cy="59"/>
            </a:xfrm>
            <a:prstGeom prst="flowChartTerminator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fr-FR"/>
            </a:p>
          </p:txBody>
        </p:sp>
        <p:cxnSp>
          <p:nvCxnSpPr>
            <p:cNvPr id="1784875" name="AutoShape 43"/>
            <p:cNvCxnSpPr>
              <a:cxnSpLocks noChangeShapeType="1"/>
              <a:stCxn id="1784876" idx="2"/>
              <a:endCxn id="1784874" idx="0"/>
            </p:cNvCxnSpPr>
            <p:nvPr/>
          </p:nvCxnSpPr>
          <p:spPr bwMode="auto">
            <a:xfrm rot="5400000">
              <a:off x="5308" y="903"/>
              <a:ext cx="68" cy="1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sp>
          <p:nvSpPr>
            <p:cNvPr id="1784876" name="Rectangle 44"/>
            <p:cNvSpPr>
              <a:spLocks noChangeArrowheads="1"/>
            </p:cNvSpPr>
            <p:nvPr/>
          </p:nvSpPr>
          <p:spPr bwMode="auto">
            <a:xfrm>
              <a:off x="4945" y="744"/>
              <a:ext cx="793" cy="1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Task Classification</a:t>
              </a:r>
            </a:p>
          </p:txBody>
        </p:sp>
        <p:cxnSp>
          <p:nvCxnSpPr>
            <p:cNvPr id="1784877" name="AutoShape 45"/>
            <p:cNvCxnSpPr>
              <a:cxnSpLocks noChangeShapeType="1"/>
              <a:stCxn id="1784868" idx="2"/>
              <a:endCxn id="1784876" idx="0"/>
            </p:cNvCxnSpPr>
            <p:nvPr/>
          </p:nvCxnSpPr>
          <p:spPr bwMode="auto">
            <a:xfrm rot="16200000" flipH="1">
              <a:off x="5308" y="709"/>
              <a:ext cx="68" cy="1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grpSp>
          <p:nvGrpSpPr>
            <p:cNvPr id="1784878" name="Group 46"/>
            <p:cNvGrpSpPr>
              <a:grpSpLocks/>
            </p:cNvGrpSpPr>
            <p:nvPr/>
          </p:nvGrpSpPr>
          <p:grpSpPr bwMode="auto">
            <a:xfrm>
              <a:off x="4944" y="348"/>
              <a:ext cx="794" cy="127"/>
              <a:chOff x="1655" y="1502"/>
              <a:chExt cx="1316" cy="340"/>
            </a:xfrm>
          </p:grpSpPr>
          <p:sp>
            <p:nvSpPr>
              <p:cNvPr id="1784879" name="Rectangle 47"/>
              <p:cNvSpPr>
                <a:spLocks noChangeArrowheads="1"/>
              </p:cNvSpPr>
              <p:nvPr/>
            </p:nvSpPr>
            <p:spPr bwMode="auto">
              <a:xfrm>
                <a:off x="1655" y="1502"/>
                <a:ext cx="1315" cy="34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 algn="ctr"/>
                <a:r>
                  <a:rPr lang="en-GB" sz="1000"/>
                  <a:t>BP Design/Task Id</a:t>
                </a:r>
              </a:p>
            </p:txBody>
          </p:sp>
          <p:sp>
            <p:nvSpPr>
              <p:cNvPr id="1784880" name="Rectangle 48"/>
              <p:cNvSpPr>
                <a:spLocks noChangeArrowheads="1"/>
              </p:cNvSpPr>
              <p:nvPr/>
            </p:nvSpPr>
            <p:spPr bwMode="auto">
              <a:xfrm>
                <a:off x="2835" y="1502"/>
                <a:ext cx="136" cy="15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endParaRPr lang="fr-FR"/>
              </a:p>
            </p:txBody>
          </p:sp>
          <p:sp>
            <p:nvSpPr>
              <p:cNvPr id="1784881" name="Rectangle 49"/>
              <p:cNvSpPr>
                <a:spLocks noChangeArrowheads="1"/>
              </p:cNvSpPr>
              <p:nvPr/>
            </p:nvSpPr>
            <p:spPr bwMode="auto">
              <a:xfrm>
                <a:off x="2835" y="1683"/>
                <a:ext cx="136" cy="15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endParaRPr lang="fr-FR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6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(2) Information – Generalized ISA95 model objects</a:t>
            </a:r>
          </a:p>
        </p:txBody>
      </p:sp>
      <p:graphicFrame>
        <p:nvGraphicFramePr>
          <p:cNvPr id="1786883" name="Group 3"/>
          <p:cNvGraphicFramePr>
            <a:graphicFrameLocks noGrp="1"/>
          </p:cNvGraphicFramePr>
          <p:nvPr>
            <p:ph type="tbl" idx="1"/>
          </p:nvPr>
        </p:nvGraphicFramePr>
        <p:xfrm>
          <a:off x="179388" y="1125538"/>
          <a:ext cx="8785225" cy="4907424"/>
        </p:xfrm>
        <a:graphic>
          <a:graphicData uri="http://schemas.openxmlformats.org/drawingml/2006/table">
            <a:tbl>
              <a:tblPr/>
              <a:tblGrid>
                <a:gridCol w="1597025"/>
                <a:gridCol w="7188200"/>
              </a:tblGrid>
              <a:tr h="268288">
                <a:tc rowSpan="9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Material Model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Material class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Material class property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828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Material definition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Material definition property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828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Material lot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828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Material lot property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Material sublot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828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QA test specification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QA test result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8288">
                <a:tc rowSpan="8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Segment model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segment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Personnel segment specification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828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Personnel segment specification property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828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Equipment segment specification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Equipment segment specification property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828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Material segment specification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Material segment specification property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828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Parameter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62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731C875-5A29-40B9-A376-41554E8057F3}" type="slidenum">
              <a:rPr lang="en-GB"/>
              <a:pPr/>
              <a:t>52</a:t>
            </a:fld>
            <a:endParaRPr lang="en-GB"/>
          </a:p>
        </p:txBody>
      </p:sp>
      <p:grpSp>
        <p:nvGrpSpPr>
          <p:cNvPr id="1786924" name="Group 44"/>
          <p:cNvGrpSpPr>
            <a:grpSpLocks/>
          </p:cNvGrpSpPr>
          <p:nvPr/>
        </p:nvGrpSpPr>
        <p:grpSpPr bwMode="auto">
          <a:xfrm>
            <a:off x="7848600" y="36513"/>
            <a:ext cx="1260475" cy="1555750"/>
            <a:chOff x="4944" y="23"/>
            <a:chExt cx="794" cy="980"/>
          </a:xfrm>
        </p:grpSpPr>
        <p:sp>
          <p:nvSpPr>
            <p:cNvPr id="1786925" name="Rectangle 45"/>
            <p:cNvSpPr>
              <a:spLocks noChangeArrowheads="1"/>
            </p:cNvSpPr>
            <p:nvPr/>
          </p:nvSpPr>
          <p:spPr bwMode="auto">
            <a:xfrm>
              <a:off x="4944" y="23"/>
              <a:ext cx="793" cy="980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fr-FR"/>
            </a:p>
          </p:txBody>
        </p:sp>
        <p:sp>
          <p:nvSpPr>
            <p:cNvPr id="1786926" name="Rectangle 46"/>
            <p:cNvSpPr>
              <a:spLocks noChangeArrowheads="1"/>
            </p:cNvSpPr>
            <p:nvPr/>
          </p:nvSpPr>
          <p:spPr bwMode="auto">
            <a:xfrm>
              <a:off x="4945" y="550"/>
              <a:ext cx="792" cy="12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Task Description</a:t>
              </a:r>
            </a:p>
          </p:txBody>
        </p:sp>
        <p:cxnSp>
          <p:nvCxnSpPr>
            <p:cNvPr id="1786927" name="AutoShape 47"/>
            <p:cNvCxnSpPr>
              <a:cxnSpLocks noChangeShapeType="1"/>
              <a:stCxn id="1786937" idx="2"/>
              <a:endCxn id="1786926" idx="0"/>
            </p:cNvCxnSpPr>
            <p:nvPr/>
          </p:nvCxnSpPr>
          <p:spPr bwMode="auto">
            <a:xfrm rot="5400000">
              <a:off x="5303" y="513"/>
              <a:ext cx="75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786928" name="Rectangle 48"/>
            <p:cNvSpPr>
              <a:spLocks noChangeArrowheads="1"/>
            </p:cNvSpPr>
            <p:nvPr/>
          </p:nvSpPr>
          <p:spPr bwMode="auto">
            <a:xfrm>
              <a:off x="4944" y="154"/>
              <a:ext cx="793" cy="12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BP Identification</a:t>
              </a:r>
            </a:p>
          </p:txBody>
        </p:sp>
        <p:cxnSp>
          <p:nvCxnSpPr>
            <p:cNvPr id="1786929" name="AutoShape 49"/>
            <p:cNvCxnSpPr>
              <a:cxnSpLocks noChangeShapeType="1"/>
              <a:stCxn id="1786928" idx="2"/>
              <a:endCxn id="1786937" idx="0"/>
            </p:cNvCxnSpPr>
            <p:nvPr/>
          </p:nvCxnSpPr>
          <p:spPr bwMode="auto">
            <a:xfrm rot="5400000">
              <a:off x="5307" y="315"/>
              <a:ext cx="67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786930" name="AutoShape 50"/>
            <p:cNvSpPr>
              <a:spLocks noChangeArrowheads="1"/>
            </p:cNvSpPr>
            <p:nvPr/>
          </p:nvSpPr>
          <p:spPr bwMode="auto">
            <a:xfrm>
              <a:off x="5204" y="28"/>
              <a:ext cx="274" cy="59"/>
            </a:xfrm>
            <a:prstGeom prst="flowChartTerminator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fr-FR"/>
            </a:p>
          </p:txBody>
        </p:sp>
        <p:cxnSp>
          <p:nvCxnSpPr>
            <p:cNvPr id="1786931" name="AutoShape 51"/>
            <p:cNvCxnSpPr>
              <a:cxnSpLocks noChangeShapeType="1"/>
              <a:stCxn id="1786930" idx="2"/>
              <a:endCxn id="1786928" idx="0"/>
            </p:cNvCxnSpPr>
            <p:nvPr/>
          </p:nvCxnSpPr>
          <p:spPr bwMode="auto">
            <a:xfrm rot="5400000">
              <a:off x="5307" y="121"/>
              <a:ext cx="67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786932" name="AutoShape 52"/>
            <p:cNvSpPr>
              <a:spLocks noChangeArrowheads="1"/>
            </p:cNvSpPr>
            <p:nvPr/>
          </p:nvSpPr>
          <p:spPr bwMode="auto">
            <a:xfrm>
              <a:off x="5204" y="938"/>
              <a:ext cx="274" cy="59"/>
            </a:xfrm>
            <a:prstGeom prst="flowChartTerminator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fr-FR"/>
            </a:p>
          </p:txBody>
        </p:sp>
        <p:cxnSp>
          <p:nvCxnSpPr>
            <p:cNvPr id="1786933" name="AutoShape 53"/>
            <p:cNvCxnSpPr>
              <a:cxnSpLocks noChangeShapeType="1"/>
              <a:stCxn id="1786934" idx="2"/>
              <a:endCxn id="1786932" idx="0"/>
            </p:cNvCxnSpPr>
            <p:nvPr/>
          </p:nvCxnSpPr>
          <p:spPr bwMode="auto">
            <a:xfrm rot="5400000">
              <a:off x="5308" y="903"/>
              <a:ext cx="68" cy="1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sp>
          <p:nvSpPr>
            <p:cNvPr id="1786934" name="Rectangle 54"/>
            <p:cNvSpPr>
              <a:spLocks noChangeArrowheads="1"/>
            </p:cNvSpPr>
            <p:nvPr/>
          </p:nvSpPr>
          <p:spPr bwMode="auto">
            <a:xfrm>
              <a:off x="4945" y="744"/>
              <a:ext cx="793" cy="1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Task Classification</a:t>
              </a:r>
            </a:p>
          </p:txBody>
        </p:sp>
        <p:cxnSp>
          <p:nvCxnSpPr>
            <p:cNvPr id="1786935" name="AutoShape 55"/>
            <p:cNvCxnSpPr>
              <a:cxnSpLocks noChangeShapeType="1"/>
              <a:stCxn id="1786926" idx="2"/>
              <a:endCxn id="1786934" idx="0"/>
            </p:cNvCxnSpPr>
            <p:nvPr/>
          </p:nvCxnSpPr>
          <p:spPr bwMode="auto">
            <a:xfrm rot="16200000" flipH="1">
              <a:off x="5308" y="709"/>
              <a:ext cx="68" cy="1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grpSp>
          <p:nvGrpSpPr>
            <p:cNvPr id="1786936" name="Group 56"/>
            <p:cNvGrpSpPr>
              <a:grpSpLocks/>
            </p:cNvGrpSpPr>
            <p:nvPr/>
          </p:nvGrpSpPr>
          <p:grpSpPr bwMode="auto">
            <a:xfrm>
              <a:off x="4944" y="348"/>
              <a:ext cx="794" cy="127"/>
              <a:chOff x="1655" y="1502"/>
              <a:chExt cx="1316" cy="340"/>
            </a:xfrm>
          </p:grpSpPr>
          <p:sp>
            <p:nvSpPr>
              <p:cNvPr id="1786937" name="Rectangle 57"/>
              <p:cNvSpPr>
                <a:spLocks noChangeArrowheads="1"/>
              </p:cNvSpPr>
              <p:nvPr/>
            </p:nvSpPr>
            <p:spPr bwMode="auto">
              <a:xfrm>
                <a:off x="1655" y="1502"/>
                <a:ext cx="1315" cy="34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 algn="ctr"/>
                <a:r>
                  <a:rPr lang="en-GB" sz="1000"/>
                  <a:t>BP Design/Task Id</a:t>
                </a:r>
              </a:p>
            </p:txBody>
          </p:sp>
          <p:sp>
            <p:nvSpPr>
              <p:cNvPr id="1786938" name="Rectangle 58"/>
              <p:cNvSpPr>
                <a:spLocks noChangeArrowheads="1"/>
              </p:cNvSpPr>
              <p:nvPr/>
            </p:nvSpPr>
            <p:spPr bwMode="auto">
              <a:xfrm>
                <a:off x="2835" y="1502"/>
                <a:ext cx="136" cy="15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endParaRPr lang="fr-FR"/>
              </a:p>
            </p:txBody>
          </p:sp>
          <p:sp>
            <p:nvSpPr>
              <p:cNvPr id="1786939" name="Rectangle 59"/>
              <p:cNvSpPr>
                <a:spLocks noChangeArrowheads="1"/>
              </p:cNvSpPr>
              <p:nvPr/>
            </p:nvSpPr>
            <p:spPr bwMode="auto">
              <a:xfrm>
                <a:off x="2835" y="1683"/>
                <a:ext cx="136" cy="15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endParaRPr lang="fr-FR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8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(2) Information – Generalized ISA95 model objects</a:t>
            </a:r>
          </a:p>
        </p:txBody>
      </p:sp>
      <p:graphicFrame>
        <p:nvGraphicFramePr>
          <p:cNvPr id="1788931" name="Group 3"/>
          <p:cNvGraphicFramePr>
            <a:graphicFrameLocks noGrp="1"/>
          </p:cNvGraphicFramePr>
          <p:nvPr>
            <p:ph type="tbl" idx="1"/>
          </p:nvPr>
        </p:nvGraphicFramePr>
        <p:xfrm>
          <a:off x="179388" y="1125538"/>
          <a:ext cx="8785225" cy="2886720"/>
        </p:xfrm>
        <a:graphic>
          <a:graphicData uri="http://schemas.openxmlformats.org/drawingml/2006/table">
            <a:tbl>
              <a:tblPr/>
              <a:tblGrid>
                <a:gridCol w="1597025"/>
                <a:gridCol w="7188200"/>
              </a:tblGrid>
              <a:tr h="0">
                <a:tc rowSpan="10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Schedule model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Schedule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Request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Segment requirement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Parameter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Personnel requirement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Personnel requirement property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Equipment requirement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Equipment requirement property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Material requirement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Material requirement property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4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041CDA-7EA7-4E47-9974-D87115BC9500}" type="slidenum">
              <a:rPr lang="en-GB"/>
              <a:pPr/>
              <a:t>53</a:t>
            </a:fld>
            <a:endParaRPr lang="en-GB"/>
          </a:p>
        </p:txBody>
      </p:sp>
      <p:grpSp>
        <p:nvGrpSpPr>
          <p:cNvPr id="1788957" name="Group 29"/>
          <p:cNvGrpSpPr>
            <a:grpSpLocks/>
          </p:cNvGrpSpPr>
          <p:nvPr/>
        </p:nvGrpSpPr>
        <p:grpSpPr bwMode="auto">
          <a:xfrm>
            <a:off x="7848600" y="36513"/>
            <a:ext cx="1260475" cy="1555750"/>
            <a:chOff x="4944" y="23"/>
            <a:chExt cx="794" cy="980"/>
          </a:xfrm>
        </p:grpSpPr>
        <p:sp>
          <p:nvSpPr>
            <p:cNvPr id="1788958" name="Rectangle 30"/>
            <p:cNvSpPr>
              <a:spLocks noChangeArrowheads="1"/>
            </p:cNvSpPr>
            <p:nvPr/>
          </p:nvSpPr>
          <p:spPr bwMode="auto">
            <a:xfrm>
              <a:off x="4944" y="23"/>
              <a:ext cx="793" cy="980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fr-FR"/>
            </a:p>
          </p:txBody>
        </p:sp>
        <p:sp>
          <p:nvSpPr>
            <p:cNvPr id="1788959" name="Rectangle 31"/>
            <p:cNvSpPr>
              <a:spLocks noChangeArrowheads="1"/>
            </p:cNvSpPr>
            <p:nvPr/>
          </p:nvSpPr>
          <p:spPr bwMode="auto">
            <a:xfrm>
              <a:off x="4945" y="550"/>
              <a:ext cx="792" cy="12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Task Description</a:t>
              </a:r>
            </a:p>
          </p:txBody>
        </p:sp>
        <p:cxnSp>
          <p:nvCxnSpPr>
            <p:cNvPr id="1788960" name="AutoShape 32"/>
            <p:cNvCxnSpPr>
              <a:cxnSpLocks noChangeShapeType="1"/>
              <a:stCxn id="1788970" idx="2"/>
              <a:endCxn id="1788959" idx="0"/>
            </p:cNvCxnSpPr>
            <p:nvPr/>
          </p:nvCxnSpPr>
          <p:spPr bwMode="auto">
            <a:xfrm rot="5400000">
              <a:off x="5303" y="513"/>
              <a:ext cx="75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788961" name="Rectangle 33"/>
            <p:cNvSpPr>
              <a:spLocks noChangeArrowheads="1"/>
            </p:cNvSpPr>
            <p:nvPr/>
          </p:nvSpPr>
          <p:spPr bwMode="auto">
            <a:xfrm>
              <a:off x="4944" y="154"/>
              <a:ext cx="793" cy="12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BP Identification</a:t>
              </a:r>
            </a:p>
          </p:txBody>
        </p:sp>
        <p:cxnSp>
          <p:nvCxnSpPr>
            <p:cNvPr id="1788962" name="AutoShape 34"/>
            <p:cNvCxnSpPr>
              <a:cxnSpLocks noChangeShapeType="1"/>
              <a:stCxn id="1788961" idx="2"/>
              <a:endCxn id="1788970" idx="0"/>
            </p:cNvCxnSpPr>
            <p:nvPr/>
          </p:nvCxnSpPr>
          <p:spPr bwMode="auto">
            <a:xfrm rot="5400000">
              <a:off x="5307" y="315"/>
              <a:ext cx="67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788963" name="AutoShape 35"/>
            <p:cNvSpPr>
              <a:spLocks noChangeArrowheads="1"/>
            </p:cNvSpPr>
            <p:nvPr/>
          </p:nvSpPr>
          <p:spPr bwMode="auto">
            <a:xfrm>
              <a:off x="5204" y="28"/>
              <a:ext cx="274" cy="59"/>
            </a:xfrm>
            <a:prstGeom prst="flowChartTerminator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fr-FR"/>
            </a:p>
          </p:txBody>
        </p:sp>
        <p:cxnSp>
          <p:nvCxnSpPr>
            <p:cNvPr id="1788964" name="AutoShape 36"/>
            <p:cNvCxnSpPr>
              <a:cxnSpLocks noChangeShapeType="1"/>
              <a:stCxn id="1788963" idx="2"/>
              <a:endCxn id="1788961" idx="0"/>
            </p:cNvCxnSpPr>
            <p:nvPr/>
          </p:nvCxnSpPr>
          <p:spPr bwMode="auto">
            <a:xfrm rot="5400000">
              <a:off x="5307" y="121"/>
              <a:ext cx="67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788965" name="AutoShape 37"/>
            <p:cNvSpPr>
              <a:spLocks noChangeArrowheads="1"/>
            </p:cNvSpPr>
            <p:nvPr/>
          </p:nvSpPr>
          <p:spPr bwMode="auto">
            <a:xfrm>
              <a:off x="5204" y="938"/>
              <a:ext cx="274" cy="59"/>
            </a:xfrm>
            <a:prstGeom prst="flowChartTerminator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fr-FR"/>
            </a:p>
          </p:txBody>
        </p:sp>
        <p:cxnSp>
          <p:nvCxnSpPr>
            <p:cNvPr id="1788966" name="AutoShape 38"/>
            <p:cNvCxnSpPr>
              <a:cxnSpLocks noChangeShapeType="1"/>
              <a:stCxn id="1788967" idx="2"/>
              <a:endCxn id="1788965" idx="0"/>
            </p:cNvCxnSpPr>
            <p:nvPr/>
          </p:nvCxnSpPr>
          <p:spPr bwMode="auto">
            <a:xfrm rot="5400000">
              <a:off x="5308" y="903"/>
              <a:ext cx="68" cy="1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sp>
          <p:nvSpPr>
            <p:cNvPr id="1788967" name="Rectangle 39"/>
            <p:cNvSpPr>
              <a:spLocks noChangeArrowheads="1"/>
            </p:cNvSpPr>
            <p:nvPr/>
          </p:nvSpPr>
          <p:spPr bwMode="auto">
            <a:xfrm>
              <a:off x="4945" y="744"/>
              <a:ext cx="793" cy="1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Task Classification</a:t>
              </a:r>
            </a:p>
          </p:txBody>
        </p:sp>
        <p:cxnSp>
          <p:nvCxnSpPr>
            <p:cNvPr id="1788968" name="AutoShape 40"/>
            <p:cNvCxnSpPr>
              <a:cxnSpLocks noChangeShapeType="1"/>
              <a:stCxn id="1788959" idx="2"/>
              <a:endCxn id="1788967" idx="0"/>
            </p:cNvCxnSpPr>
            <p:nvPr/>
          </p:nvCxnSpPr>
          <p:spPr bwMode="auto">
            <a:xfrm rot="16200000" flipH="1">
              <a:off x="5308" y="709"/>
              <a:ext cx="68" cy="1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grpSp>
          <p:nvGrpSpPr>
            <p:cNvPr id="1788969" name="Group 41"/>
            <p:cNvGrpSpPr>
              <a:grpSpLocks/>
            </p:cNvGrpSpPr>
            <p:nvPr/>
          </p:nvGrpSpPr>
          <p:grpSpPr bwMode="auto">
            <a:xfrm>
              <a:off x="4944" y="348"/>
              <a:ext cx="794" cy="127"/>
              <a:chOff x="1655" y="1502"/>
              <a:chExt cx="1316" cy="340"/>
            </a:xfrm>
          </p:grpSpPr>
          <p:sp>
            <p:nvSpPr>
              <p:cNvPr id="1788970" name="Rectangle 42"/>
              <p:cNvSpPr>
                <a:spLocks noChangeArrowheads="1"/>
              </p:cNvSpPr>
              <p:nvPr/>
            </p:nvSpPr>
            <p:spPr bwMode="auto">
              <a:xfrm>
                <a:off x="1655" y="1502"/>
                <a:ext cx="1315" cy="34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 algn="ctr"/>
                <a:r>
                  <a:rPr lang="en-GB" sz="1000"/>
                  <a:t>BP Design/Task Id</a:t>
                </a:r>
              </a:p>
            </p:txBody>
          </p:sp>
          <p:sp>
            <p:nvSpPr>
              <p:cNvPr id="1788971" name="Rectangle 43"/>
              <p:cNvSpPr>
                <a:spLocks noChangeArrowheads="1"/>
              </p:cNvSpPr>
              <p:nvPr/>
            </p:nvSpPr>
            <p:spPr bwMode="auto">
              <a:xfrm>
                <a:off x="2835" y="1502"/>
                <a:ext cx="136" cy="15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endParaRPr lang="fr-FR"/>
              </a:p>
            </p:txBody>
          </p:sp>
          <p:sp>
            <p:nvSpPr>
              <p:cNvPr id="1788972" name="Rectangle 44"/>
              <p:cNvSpPr>
                <a:spLocks noChangeArrowheads="1"/>
              </p:cNvSpPr>
              <p:nvPr/>
            </p:nvSpPr>
            <p:spPr bwMode="auto">
              <a:xfrm>
                <a:off x="2835" y="1683"/>
                <a:ext cx="136" cy="15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endParaRPr lang="fr-FR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0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(2) Information – Generalized ISA95 model objects</a:t>
            </a:r>
          </a:p>
        </p:txBody>
      </p:sp>
      <p:graphicFrame>
        <p:nvGraphicFramePr>
          <p:cNvPr id="1790979" name="Group 3"/>
          <p:cNvGraphicFramePr>
            <a:graphicFrameLocks noGrp="1"/>
          </p:cNvGraphicFramePr>
          <p:nvPr>
            <p:ph type="tbl" idx="1"/>
          </p:nvPr>
        </p:nvGraphicFramePr>
        <p:xfrm>
          <a:off x="179388" y="1125538"/>
          <a:ext cx="8785225" cy="3374400"/>
        </p:xfrm>
        <a:graphic>
          <a:graphicData uri="http://schemas.openxmlformats.org/drawingml/2006/table">
            <a:tbl>
              <a:tblPr/>
              <a:tblGrid>
                <a:gridCol w="1597025"/>
                <a:gridCol w="7188200"/>
              </a:tblGrid>
              <a:tr h="161925">
                <a:tc rowSpan="10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Performance model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Performance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Response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Segment response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Data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Personnel actual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Personnel actual property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Equipment actual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Equipment actual property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Material actual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9263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Material actual property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4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72D87A-9AFA-4F85-B60E-628C8E391C5A}" type="slidenum">
              <a:rPr lang="en-GB"/>
              <a:pPr/>
              <a:t>54</a:t>
            </a:fld>
            <a:endParaRPr lang="en-GB"/>
          </a:p>
        </p:txBody>
      </p:sp>
      <p:grpSp>
        <p:nvGrpSpPr>
          <p:cNvPr id="1791005" name="Group 29"/>
          <p:cNvGrpSpPr>
            <a:grpSpLocks/>
          </p:cNvGrpSpPr>
          <p:nvPr/>
        </p:nvGrpSpPr>
        <p:grpSpPr bwMode="auto">
          <a:xfrm>
            <a:off x="7848600" y="36513"/>
            <a:ext cx="1260475" cy="1555750"/>
            <a:chOff x="4944" y="23"/>
            <a:chExt cx="794" cy="980"/>
          </a:xfrm>
        </p:grpSpPr>
        <p:sp>
          <p:nvSpPr>
            <p:cNvPr id="1791006" name="Rectangle 30"/>
            <p:cNvSpPr>
              <a:spLocks noChangeArrowheads="1"/>
            </p:cNvSpPr>
            <p:nvPr/>
          </p:nvSpPr>
          <p:spPr bwMode="auto">
            <a:xfrm>
              <a:off x="4944" y="23"/>
              <a:ext cx="793" cy="980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fr-FR"/>
            </a:p>
          </p:txBody>
        </p:sp>
        <p:sp>
          <p:nvSpPr>
            <p:cNvPr id="1791007" name="Rectangle 31"/>
            <p:cNvSpPr>
              <a:spLocks noChangeArrowheads="1"/>
            </p:cNvSpPr>
            <p:nvPr/>
          </p:nvSpPr>
          <p:spPr bwMode="auto">
            <a:xfrm>
              <a:off x="4945" y="550"/>
              <a:ext cx="792" cy="12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Task Description</a:t>
              </a:r>
            </a:p>
          </p:txBody>
        </p:sp>
        <p:cxnSp>
          <p:nvCxnSpPr>
            <p:cNvPr id="1791008" name="AutoShape 32"/>
            <p:cNvCxnSpPr>
              <a:cxnSpLocks noChangeShapeType="1"/>
              <a:stCxn id="1791018" idx="2"/>
              <a:endCxn id="1791007" idx="0"/>
            </p:cNvCxnSpPr>
            <p:nvPr/>
          </p:nvCxnSpPr>
          <p:spPr bwMode="auto">
            <a:xfrm rot="5400000">
              <a:off x="5303" y="513"/>
              <a:ext cx="75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791009" name="Rectangle 33"/>
            <p:cNvSpPr>
              <a:spLocks noChangeArrowheads="1"/>
            </p:cNvSpPr>
            <p:nvPr/>
          </p:nvSpPr>
          <p:spPr bwMode="auto">
            <a:xfrm>
              <a:off x="4944" y="154"/>
              <a:ext cx="793" cy="12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BP Identification</a:t>
              </a:r>
            </a:p>
          </p:txBody>
        </p:sp>
        <p:cxnSp>
          <p:nvCxnSpPr>
            <p:cNvPr id="1791010" name="AutoShape 34"/>
            <p:cNvCxnSpPr>
              <a:cxnSpLocks noChangeShapeType="1"/>
              <a:stCxn id="1791009" idx="2"/>
              <a:endCxn id="1791018" idx="0"/>
            </p:cNvCxnSpPr>
            <p:nvPr/>
          </p:nvCxnSpPr>
          <p:spPr bwMode="auto">
            <a:xfrm rot="5400000">
              <a:off x="5307" y="315"/>
              <a:ext cx="67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791011" name="AutoShape 35"/>
            <p:cNvSpPr>
              <a:spLocks noChangeArrowheads="1"/>
            </p:cNvSpPr>
            <p:nvPr/>
          </p:nvSpPr>
          <p:spPr bwMode="auto">
            <a:xfrm>
              <a:off x="5204" y="28"/>
              <a:ext cx="274" cy="59"/>
            </a:xfrm>
            <a:prstGeom prst="flowChartTerminator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fr-FR"/>
            </a:p>
          </p:txBody>
        </p:sp>
        <p:cxnSp>
          <p:nvCxnSpPr>
            <p:cNvPr id="1791012" name="AutoShape 36"/>
            <p:cNvCxnSpPr>
              <a:cxnSpLocks noChangeShapeType="1"/>
              <a:stCxn id="1791011" idx="2"/>
              <a:endCxn id="1791009" idx="0"/>
            </p:cNvCxnSpPr>
            <p:nvPr/>
          </p:nvCxnSpPr>
          <p:spPr bwMode="auto">
            <a:xfrm rot="5400000">
              <a:off x="5307" y="121"/>
              <a:ext cx="67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791013" name="AutoShape 37"/>
            <p:cNvSpPr>
              <a:spLocks noChangeArrowheads="1"/>
            </p:cNvSpPr>
            <p:nvPr/>
          </p:nvSpPr>
          <p:spPr bwMode="auto">
            <a:xfrm>
              <a:off x="5204" y="938"/>
              <a:ext cx="274" cy="59"/>
            </a:xfrm>
            <a:prstGeom prst="flowChartTerminator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fr-FR"/>
            </a:p>
          </p:txBody>
        </p:sp>
        <p:cxnSp>
          <p:nvCxnSpPr>
            <p:cNvPr id="1791014" name="AutoShape 38"/>
            <p:cNvCxnSpPr>
              <a:cxnSpLocks noChangeShapeType="1"/>
              <a:stCxn id="1791015" idx="2"/>
              <a:endCxn id="1791013" idx="0"/>
            </p:cNvCxnSpPr>
            <p:nvPr/>
          </p:nvCxnSpPr>
          <p:spPr bwMode="auto">
            <a:xfrm rot="5400000">
              <a:off x="5308" y="903"/>
              <a:ext cx="68" cy="1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sp>
          <p:nvSpPr>
            <p:cNvPr id="1791015" name="Rectangle 39"/>
            <p:cNvSpPr>
              <a:spLocks noChangeArrowheads="1"/>
            </p:cNvSpPr>
            <p:nvPr/>
          </p:nvSpPr>
          <p:spPr bwMode="auto">
            <a:xfrm>
              <a:off x="4945" y="744"/>
              <a:ext cx="793" cy="1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Task Classification</a:t>
              </a:r>
            </a:p>
          </p:txBody>
        </p:sp>
        <p:cxnSp>
          <p:nvCxnSpPr>
            <p:cNvPr id="1791016" name="AutoShape 40"/>
            <p:cNvCxnSpPr>
              <a:cxnSpLocks noChangeShapeType="1"/>
              <a:stCxn id="1791007" idx="2"/>
              <a:endCxn id="1791015" idx="0"/>
            </p:cNvCxnSpPr>
            <p:nvPr/>
          </p:nvCxnSpPr>
          <p:spPr bwMode="auto">
            <a:xfrm rot="16200000" flipH="1">
              <a:off x="5308" y="709"/>
              <a:ext cx="68" cy="1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grpSp>
          <p:nvGrpSpPr>
            <p:cNvPr id="1791017" name="Group 41"/>
            <p:cNvGrpSpPr>
              <a:grpSpLocks/>
            </p:cNvGrpSpPr>
            <p:nvPr/>
          </p:nvGrpSpPr>
          <p:grpSpPr bwMode="auto">
            <a:xfrm>
              <a:off x="4944" y="348"/>
              <a:ext cx="794" cy="127"/>
              <a:chOff x="1655" y="1502"/>
              <a:chExt cx="1316" cy="340"/>
            </a:xfrm>
          </p:grpSpPr>
          <p:sp>
            <p:nvSpPr>
              <p:cNvPr id="1791018" name="Rectangle 42"/>
              <p:cNvSpPr>
                <a:spLocks noChangeArrowheads="1"/>
              </p:cNvSpPr>
              <p:nvPr/>
            </p:nvSpPr>
            <p:spPr bwMode="auto">
              <a:xfrm>
                <a:off x="1655" y="1502"/>
                <a:ext cx="1315" cy="34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 algn="ctr"/>
                <a:r>
                  <a:rPr lang="en-GB" sz="1000"/>
                  <a:t>BP Design/Task Id</a:t>
                </a:r>
              </a:p>
            </p:txBody>
          </p:sp>
          <p:sp>
            <p:nvSpPr>
              <p:cNvPr id="1791019" name="Rectangle 43"/>
              <p:cNvSpPr>
                <a:spLocks noChangeArrowheads="1"/>
              </p:cNvSpPr>
              <p:nvPr/>
            </p:nvSpPr>
            <p:spPr bwMode="auto">
              <a:xfrm>
                <a:off x="2835" y="1502"/>
                <a:ext cx="136" cy="15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endParaRPr lang="fr-FR"/>
              </a:p>
            </p:txBody>
          </p:sp>
          <p:sp>
            <p:nvSpPr>
              <p:cNvPr id="1791020" name="Rectangle 44"/>
              <p:cNvSpPr>
                <a:spLocks noChangeArrowheads="1"/>
              </p:cNvSpPr>
              <p:nvPr/>
            </p:nvSpPr>
            <p:spPr bwMode="auto">
              <a:xfrm>
                <a:off x="2835" y="1683"/>
                <a:ext cx="136" cy="15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endParaRPr lang="fr-FR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3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(3) Functional Requirements</a:t>
            </a:r>
          </a:p>
        </p:txBody>
      </p:sp>
      <p:sp>
        <p:nvSpPr>
          <p:cNvPr id="17930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The behavioural description of the tasks is declined under following headings: </a:t>
            </a:r>
          </a:p>
          <a:p>
            <a:pPr lvl="1"/>
            <a:r>
              <a:rPr lang="en-GB"/>
              <a:t>Description of the normal behaviours</a:t>
            </a:r>
          </a:p>
          <a:p>
            <a:pPr lvl="1"/>
            <a:r>
              <a:rPr lang="en-GB"/>
              <a:t>Description of  exceptions</a:t>
            </a:r>
          </a:p>
          <a:p>
            <a:pPr lvl="1"/>
            <a:r>
              <a:rPr lang="en-GB"/>
              <a:t>Description of behaviours on exceptions</a:t>
            </a:r>
          </a:p>
          <a:p>
            <a:r>
              <a:rPr lang="en-GB"/>
              <a:t>The level of detail will evolve during the project, </a:t>
            </a:r>
          </a:p>
          <a:p>
            <a:pPr lvl="1"/>
            <a:r>
              <a:rPr lang="en-GB"/>
              <a:t>the initial indications can be limited to the constraints and provisions specific to the business and the company</a:t>
            </a:r>
          </a:p>
          <a:p>
            <a:pPr lvl="1"/>
            <a:r>
              <a:rPr lang="en-GB"/>
              <a:t>The implicit requirements will be completed during the course of realization</a:t>
            </a:r>
          </a:p>
          <a:p>
            <a:r>
              <a:rPr lang="en-GB"/>
              <a:t>See example of description sheet</a:t>
            </a:r>
          </a:p>
          <a:p>
            <a:endParaRPr lang="en-GB"/>
          </a:p>
        </p:txBody>
      </p:sp>
      <p:sp>
        <p:nvSpPr>
          <p:cNvPr id="21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22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9B88306-34E5-4E2E-96B3-D62E761616F4}" type="slidenum">
              <a:rPr lang="en-GB"/>
              <a:pPr/>
              <a:t>55</a:t>
            </a:fld>
            <a:endParaRPr lang="en-GB"/>
          </a:p>
        </p:txBody>
      </p:sp>
      <p:grpSp>
        <p:nvGrpSpPr>
          <p:cNvPr id="1793028" name="Group 4"/>
          <p:cNvGrpSpPr>
            <a:grpSpLocks/>
          </p:cNvGrpSpPr>
          <p:nvPr/>
        </p:nvGrpSpPr>
        <p:grpSpPr bwMode="auto">
          <a:xfrm>
            <a:off x="7848600" y="36513"/>
            <a:ext cx="1260475" cy="1555750"/>
            <a:chOff x="4944" y="23"/>
            <a:chExt cx="794" cy="980"/>
          </a:xfrm>
        </p:grpSpPr>
        <p:sp>
          <p:nvSpPr>
            <p:cNvPr id="1793029" name="Rectangle 5"/>
            <p:cNvSpPr>
              <a:spLocks noChangeArrowheads="1"/>
            </p:cNvSpPr>
            <p:nvPr/>
          </p:nvSpPr>
          <p:spPr bwMode="auto">
            <a:xfrm>
              <a:off x="4944" y="23"/>
              <a:ext cx="793" cy="980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fr-FR"/>
            </a:p>
          </p:txBody>
        </p:sp>
        <p:sp>
          <p:nvSpPr>
            <p:cNvPr id="1793030" name="Rectangle 6"/>
            <p:cNvSpPr>
              <a:spLocks noChangeArrowheads="1"/>
            </p:cNvSpPr>
            <p:nvPr/>
          </p:nvSpPr>
          <p:spPr bwMode="auto">
            <a:xfrm>
              <a:off x="4945" y="550"/>
              <a:ext cx="792" cy="12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Task Description</a:t>
              </a:r>
            </a:p>
          </p:txBody>
        </p:sp>
        <p:cxnSp>
          <p:nvCxnSpPr>
            <p:cNvPr id="1793031" name="AutoShape 7"/>
            <p:cNvCxnSpPr>
              <a:cxnSpLocks noChangeShapeType="1"/>
              <a:stCxn id="1793041" idx="2"/>
              <a:endCxn id="1793030" idx="0"/>
            </p:cNvCxnSpPr>
            <p:nvPr/>
          </p:nvCxnSpPr>
          <p:spPr bwMode="auto">
            <a:xfrm rot="5400000">
              <a:off x="5303" y="513"/>
              <a:ext cx="75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793032" name="Rectangle 8"/>
            <p:cNvSpPr>
              <a:spLocks noChangeArrowheads="1"/>
            </p:cNvSpPr>
            <p:nvPr/>
          </p:nvSpPr>
          <p:spPr bwMode="auto">
            <a:xfrm>
              <a:off x="4944" y="154"/>
              <a:ext cx="793" cy="12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BP Identification</a:t>
              </a:r>
            </a:p>
          </p:txBody>
        </p:sp>
        <p:cxnSp>
          <p:nvCxnSpPr>
            <p:cNvPr id="1793033" name="AutoShape 9"/>
            <p:cNvCxnSpPr>
              <a:cxnSpLocks noChangeShapeType="1"/>
              <a:stCxn id="1793032" idx="2"/>
              <a:endCxn id="1793041" idx="0"/>
            </p:cNvCxnSpPr>
            <p:nvPr/>
          </p:nvCxnSpPr>
          <p:spPr bwMode="auto">
            <a:xfrm rot="5400000">
              <a:off x="5307" y="315"/>
              <a:ext cx="67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793034" name="AutoShape 10"/>
            <p:cNvSpPr>
              <a:spLocks noChangeArrowheads="1"/>
            </p:cNvSpPr>
            <p:nvPr/>
          </p:nvSpPr>
          <p:spPr bwMode="auto">
            <a:xfrm>
              <a:off x="5204" y="28"/>
              <a:ext cx="274" cy="59"/>
            </a:xfrm>
            <a:prstGeom prst="flowChartTerminator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fr-FR"/>
            </a:p>
          </p:txBody>
        </p:sp>
        <p:cxnSp>
          <p:nvCxnSpPr>
            <p:cNvPr id="1793035" name="AutoShape 11"/>
            <p:cNvCxnSpPr>
              <a:cxnSpLocks noChangeShapeType="1"/>
              <a:stCxn id="1793034" idx="2"/>
              <a:endCxn id="1793032" idx="0"/>
            </p:cNvCxnSpPr>
            <p:nvPr/>
          </p:nvCxnSpPr>
          <p:spPr bwMode="auto">
            <a:xfrm rot="5400000">
              <a:off x="5307" y="121"/>
              <a:ext cx="67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793036" name="AutoShape 12"/>
            <p:cNvSpPr>
              <a:spLocks noChangeArrowheads="1"/>
            </p:cNvSpPr>
            <p:nvPr/>
          </p:nvSpPr>
          <p:spPr bwMode="auto">
            <a:xfrm>
              <a:off x="5204" y="938"/>
              <a:ext cx="274" cy="59"/>
            </a:xfrm>
            <a:prstGeom prst="flowChartTerminator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fr-FR"/>
            </a:p>
          </p:txBody>
        </p:sp>
        <p:cxnSp>
          <p:nvCxnSpPr>
            <p:cNvPr id="1793037" name="AutoShape 13"/>
            <p:cNvCxnSpPr>
              <a:cxnSpLocks noChangeShapeType="1"/>
              <a:stCxn id="1793038" idx="2"/>
              <a:endCxn id="1793036" idx="0"/>
            </p:cNvCxnSpPr>
            <p:nvPr/>
          </p:nvCxnSpPr>
          <p:spPr bwMode="auto">
            <a:xfrm rot="5400000">
              <a:off x="5308" y="903"/>
              <a:ext cx="68" cy="1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sp>
          <p:nvSpPr>
            <p:cNvPr id="1793038" name="Rectangle 14"/>
            <p:cNvSpPr>
              <a:spLocks noChangeArrowheads="1"/>
            </p:cNvSpPr>
            <p:nvPr/>
          </p:nvSpPr>
          <p:spPr bwMode="auto">
            <a:xfrm>
              <a:off x="4945" y="744"/>
              <a:ext cx="793" cy="1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Task Classification</a:t>
              </a:r>
            </a:p>
          </p:txBody>
        </p:sp>
        <p:cxnSp>
          <p:nvCxnSpPr>
            <p:cNvPr id="1793039" name="AutoShape 15"/>
            <p:cNvCxnSpPr>
              <a:cxnSpLocks noChangeShapeType="1"/>
              <a:stCxn id="1793030" idx="2"/>
              <a:endCxn id="1793038" idx="0"/>
            </p:cNvCxnSpPr>
            <p:nvPr/>
          </p:nvCxnSpPr>
          <p:spPr bwMode="auto">
            <a:xfrm rot="16200000" flipH="1">
              <a:off x="5308" y="709"/>
              <a:ext cx="68" cy="1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grpSp>
          <p:nvGrpSpPr>
            <p:cNvPr id="1793040" name="Group 16"/>
            <p:cNvGrpSpPr>
              <a:grpSpLocks/>
            </p:cNvGrpSpPr>
            <p:nvPr/>
          </p:nvGrpSpPr>
          <p:grpSpPr bwMode="auto">
            <a:xfrm>
              <a:off x="4944" y="348"/>
              <a:ext cx="794" cy="127"/>
              <a:chOff x="1655" y="1502"/>
              <a:chExt cx="1316" cy="340"/>
            </a:xfrm>
          </p:grpSpPr>
          <p:sp>
            <p:nvSpPr>
              <p:cNvPr id="1793041" name="Rectangle 17"/>
              <p:cNvSpPr>
                <a:spLocks noChangeArrowheads="1"/>
              </p:cNvSpPr>
              <p:nvPr/>
            </p:nvSpPr>
            <p:spPr bwMode="auto">
              <a:xfrm>
                <a:off x="1655" y="1502"/>
                <a:ext cx="1315" cy="34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 algn="ctr"/>
                <a:r>
                  <a:rPr lang="en-GB" sz="1000"/>
                  <a:t>BP Design/Task Id</a:t>
                </a:r>
              </a:p>
            </p:txBody>
          </p:sp>
          <p:sp>
            <p:nvSpPr>
              <p:cNvPr id="1793042" name="Rectangle 18"/>
              <p:cNvSpPr>
                <a:spLocks noChangeArrowheads="1"/>
              </p:cNvSpPr>
              <p:nvPr/>
            </p:nvSpPr>
            <p:spPr bwMode="auto">
              <a:xfrm>
                <a:off x="2835" y="1502"/>
                <a:ext cx="136" cy="15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endParaRPr lang="fr-FR"/>
              </a:p>
            </p:txBody>
          </p:sp>
          <p:sp>
            <p:nvSpPr>
              <p:cNvPr id="1793043" name="Rectangle 19"/>
              <p:cNvSpPr>
                <a:spLocks noChangeArrowheads="1"/>
              </p:cNvSpPr>
              <p:nvPr/>
            </p:nvSpPr>
            <p:spPr bwMode="auto">
              <a:xfrm>
                <a:off x="2835" y="1683"/>
                <a:ext cx="136" cy="15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endParaRPr lang="fr-FR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2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Classification of the tasks </a:t>
            </a:r>
          </a:p>
        </p:txBody>
      </p:sp>
      <p:sp>
        <p:nvSpPr>
          <p:cNvPr id="1692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z="1800"/>
              <a:t>The task carries the detail of the functional requirements, </a:t>
            </a:r>
          </a:p>
          <a:p>
            <a:pPr lvl="1"/>
            <a:r>
              <a:rPr lang="en-GB" sz="1800"/>
              <a:t>the ISA-95-3 activities constitute an element of classification </a:t>
            </a:r>
          </a:p>
          <a:p>
            <a:pPr lvl="2"/>
            <a:r>
              <a:rPr lang="en-GB" sz="1600"/>
              <a:t>The standard provides rather complete indications on the scope of the tasks within an activity.</a:t>
            </a:r>
          </a:p>
          <a:p>
            <a:pPr lvl="1"/>
            <a:r>
              <a:rPr lang="en-GB" sz="1800"/>
              <a:t>The tasks are described without concern on their implementation on a target system. </a:t>
            </a:r>
          </a:p>
          <a:p>
            <a:r>
              <a:rPr lang="en-GB" sz="1800"/>
              <a:t>The tasks defined during the preceding steps are the fruit of a reflexion by category of exploitation</a:t>
            </a:r>
          </a:p>
          <a:p>
            <a:pPr lvl="1"/>
            <a:r>
              <a:rPr lang="en-GB" sz="1800"/>
              <a:t>In reality, some tasks are in common, are shared or similar and must thus consequently be brought together to offer a consistent breakdown</a:t>
            </a:r>
          </a:p>
          <a:p>
            <a:r>
              <a:rPr lang="en-GB" sz="1800"/>
              <a:t>We obtain a reduced and more consistent task list. </a:t>
            </a:r>
          </a:p>
          <a:p>
            <a:pPr lvl="1"/>
            <a:r>
              <a:rPr lang="en-GB" sz="1800"/>
              <a:t>The functional descriptions and elements of characterization are amended if necessary (Iteration)</a:t>
            </a:r>
          </a:p>
          <a:p>
            <a:pPr lvl="1"/>
            <a:r>
              <a:rPr lang="en-GB" sz="1800"/>
              <a:t>This step leads to a classification of these reusable business object tasks within the company</a:t>
            </a:r>
          </a:p>
          <a:p>
            <a:endParaRPr lang="en-GB" sz="1800"/>
          </a:p>
          <a:p>
            <a:endParaRPr lang="en-GB" sz="1800"/>
          </a:p>
        </p:txBody>
      </p:sp>
      <p:sp>
        <p:nvSpPr>
          <p:cNvPr id="21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22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2A6FF8-4729-43C1-B4C8-3A1D4B68DDF7}" type="slidenum">
              <a:rPr lang="en-GB"/>
              <a:pPr/>
              <a:t>56</a:t>
            </a:fld>
            <a:endParaRPr lang="en-GB"/>
          </a:p>
        </p:txBody>
      </p:sp>
      <p:grpSp>
        <p:nvGrpSpPr>
          <p:cNvPr id="1692676" name="Group 4"/>
          <p:cNvGrpSpPr>
            <a:grpSpLocks/>
          </p:cNvGrpSpPr>
          <p:nvPr/>
        </p:nvGrpSpPr>
        <p:grpSpPr bwMode="auto">
          <a:xfrm>
            <a:off x="7848600" y="36513"/>
            <a:ext cx="1260475" cy="1555750"/>
            <a:chOff x="4944" y="23"/>
            <a:chExt cx="794" cy="980"/>
          </a:xfrm>
        </p:grpSpPr>
        <p:sp>
          <p:nvSpPr>
            <p:cNvPr id="1692677" name="Rectangle 5"/>
            <p:cNvSpPr>
              <a:spLocks noChangeArrowheads="1"/>
            </p:cNvSpPr>
            <p:nvPr/>
          </p:nvSpPr>
          <p:spPr bwMode="auto">
            <a:xfrm>
              <a:off x="4944" y="23"/>
              <a:ext cx="793" cy="980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fr-FR"/>
            </a:p>
          </p:txBody>
        </p:sp>
        <p:sp>
          <p:nvSpPr>
            <p:cNvPr id="1692678" name="Rectangle 6"/>
            <p:cNvSpPr>
              <a:spLocks noChangeArrowheads="1"/>
            </p:cNvSpPr>
            <p:nvPr/>
          </p:nvSpPr>
          <p:spPr bwMode="auto">
            <a:xfrm>
              <a:off x="4945" y="550"/>
              <a:ext cx="792" cy="1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Task Description</a:t>
              </a:r>
            </a:p>
          </p:txBody>
        </p:sp>
        <p:cxnSp>
          <p:nvCxnSpPr>
            <p:cNvPr id="1692679" name="AutoShape 7"/>
            <p:cNvCxnSpPr>
              <a:cxnSpLocks noChangeShapeType="1"/>
              <a:stCxn id="1692689" idx="2"/>
              <a:endCxn id="1692678" idx="0"/>
            </p:cNvCxnSpPr>
            <p:nvPr/>
          </p:nvCxnSpPr>
          <p:spPr bwMode="auto">
            <a:xfrm rot="5400000">
              <a:off x="5303" y="513"/>
              <a:ext cx="75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692680" name="Rectangle 8"/>
            <p:cNvSpPr>
              <a:spLocks noChangeArrowheads="1"/>
            </p:cNvSpPr>
            <p:nvPr/>
          </p:nvSpPr>
          <p:spPr bwMode="auto">
            <a:xfrm>
              <a:off x="4944" y="154"/>
              <a:ext cx="793" cy="12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BP Identification</a:t>
              </a:r>
            </a:p>
          </p:txBody>
        </p:sp>
        <p:cxnSp>
          <p:nvCxnSpPr>
            <p:cNvPr id="1692681" name="AutoShape 9"/>
            <p:cNvCxnSpPr>
              <a:cxnSpLocks noChangeShapeType="1"/>
              <a:stCxn id="1692680" idx="2"/>
              <a:endCxn id="1692689" idx="0"/>
            </p:cNvCxnSpPr>
            <p:nvPr/>
          </p:nvCxnSpPr>
          <p:spPr bwMode="auto">
            <a:xfrm rot="5400000">
              <a:off x="5307" y="315"/>
              <a:ext cx="67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692682" name="AutoShape 10"/>
            <p:cNvSpPr>
              <a:spLocks noChangeArrowheads="1"/>
            </p:cNvSpPr>
            <p:nvPr/>
          </p:nvSpPr>
          <p:spPr bwMode="auto">
            <a:xfrm>
              <a:off x="5204" y="28"/>
              <a:ext cx="274" cy="59"/>
            </a:xfrm>
            <a:prstGeom prst="flowChartTerminator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fr-FR"/>
            </a:p>
          </p:txBody>
        </p:sp>
        <p:cxnSp>
          <p:nvCxnSpPr>
            <p:cNvPr id="1692683" name="AutoShape 11"/>
            <p:cNvCxnSpPr>
              <a:cxnSpLocks noChangeShapeType="1"/>
              <a:stCxn id="1692682" idx="2"/>
              <a:endCxn id="1692680" idx="0"/>
            </p:cNvCxnSpPr>
            <p:nvPr/>
          </p:nvCxnSpPr>
          <p:spPr bwMode="auto">
            <a:xfrm rot="5400000">
              <a:off x="5307" y="121"/>
              <a:ext cx="67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692684" name="AutoShape 12"/>
            <p:cNvSpPr>
              <a:spLocks noChangeArrowheads="1"/>
            </p:cNvSpPr>
            <p:nvPr/>
          </p:nvSpPr>
          <p:spPr bwMode="auto">
            <a:xfrm>
              <a:off x="5204" y="938"/>
              <a:ext cx="274" cy="59"/>
            </a:xfrm>
            <a:prstGeom prst="flowChartTerminator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fr-FR"/>
            </a:p>
          </p:txBody>
        </p:sp>
        <p:cxnSp>
          <p:nvCxnSpPr>
            <p:cNvPr id="1692685" name="AutoShape 13"/>
            <p:cNvCxnSpPr>
              <a:cxnSpLocks noChangeShapeType="1"/>
              <a:stCxn id="1692686" idx="2"/>
              <a:endCxn id="1692684" idx="0"/>
            </p:cNvCxnSpPr>
            <p:nvPr/>
          </p:nvCxnSpPr>
          <p:spPr bwMode="auto">
            <a:xfrm rot="5400000">
              <a:off x="5308" y="903"/>
              <a:ext cx="68" cy="1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sp>
          <p:nvSpPr>
            <p:cNvPr id="1692686" name="Rectangle 14"/>
            <p:cNvSpPr>
              <a:spLocks noChangeArrowheads="1"/>
            </p:cNvSpPr>
            <p:nvPr/>
          </p:nvSpPr>
          <p:spPr bwMode="auto">
            <a:xfrm>
              <a:off x="4945" y="744"/>
              <a:ext cx="793" cy="12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Task Classification</a:t>
              </a:r>
            </a:p>
          </p:txBody>
        </p:sp>
        <p:cxnSp>
          <p:nvCxnSpPr>
            <p:cNvPr id="1692687" name="AutoShape 15"/>
            <p:cNvCxnSpPr>
              <a:cxnSpLocks noChangeShapeType="1"/>
              <a:stCxn id="1692678" idx="2"/>
              <a:endCxn id="1692686" idx="0"/>
            </p:cNvCxnSpPr>
            <p:nvPr/>
          </p:nvCxnSpPr>
          <p:spPr bwMode="auto">
            <a:xfrm rot="16200000" flipH="1">
              <a:off x="5308" y="709"/>
              <a:ext cx="68" cy="1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grpSp>
          <p:nvGrpSpPr>
            <p:cNvPr id="1692688" name="Group 16"/>
            <p:cNvGrpSpPr>
              <a:grpSpLocks/>
            </p:cNvGrpSpPr>
            <p:nvPr/>
          </p:nvGrpSpPr>
          <p:grpSpPr bwMode="auto">
            <a:xfrm>
              <a:off x="4944" y="348"/>
              <a:ext cx="794" cy="127"/>
              <a:chOff x="1655" y="1502"/>
              <a:chExt cx="1316" cy="340"/>
            </a:xfrm>
          </p:grpSpPr>
          <p:sp>
            <p:nvSpPr>
              <p:cNvPr id="1692689" name="Rectangle 17"/>
              <p:cNvSpPr>
                <a:spLocks noChangeArrowheads="1"/>
              </p:cNvSpPr>
              <p:nvPr/>
            </p:nvSpPr>
            <p:spPr bwMode="auto">
              <a:xfrm>
                <a:off x="1655" y="1502"/>
                <a:ext cx="1315" cy="34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 algn="ctr"/>
                <a:r>
                  <a:rPr lang="en-GB" sz="1000"/>
                  <a:t>BP Design/Task Id</a:t>
                </a:r>
              </a:p>
            </p:txBody>
          </p:sp>
          <p:sp>
            <p:nvSpPr>
              <p:cNvPr id="1692690" name="Rectangle 18"/>
              <p:cNvSpPr>
                <a:spLocks noChangeArrowheads="1"/>
              </p:cNvSpPr>
              <p:nvPr/>
            </p:nvSpPr>
            <p:spPr bwMode="auto">
              <a:xfrm>
                <a:off x="2835" y="1502"/>
                <a:ext cx="136" cy="15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endParaRPr lang="fr-FR"/>
              </a:p>
            </p:txBody>
          </p:sp>
          <p:sp>
            <p:nvSpPr>
              <p:cNvPr id="1692691" name="Rectangle 19"/>
              <p:cNvSpPr>
                <a:spLocks noChangeArrowheads="1"/>
              </p:cNvSpPr>
              <p:nvPr/>
            </p:nvSpPr>
            <p:spPr bwMode="auto">
              <a:xfrm>
                <a:off x="2835" y="1683"/>
                <a:ext cx="136" cy="15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endParaRPr lang="fr-FR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4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Multi-purpose tasks</a:t>
            </a:r>
          </a:p>
        </p:txBody>
      </p:sp>
      <p:sp>
        <p:nvSpPr>
          <p:cNvPr id="17141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The same task is defined for independent operation contexts </a:t>
            </a:r>
          </a:p>
          <a:p>
            <a:pPr lvl="1"/>
            <a:r>
              <a:rPr lang="en-GB"/>
              <a:t>only one specification</a:t>
            </a:r>
          </a:p>
          <a:p>
            <a:pPr lvl="1"/>
            <a:r>
              <a:rPr lang="en-GB"/>
              <a:t>Deals only one MOC at a time: independent data bases and users </a:t>
            </a:r>
          </a:p>
          <a:p>
            <a:r>
              <a:rPr lang="en-GB"/>
              <a:t>Examples: </a:t>
            </a:r>
          </a:p>
          <a:p>
            <a:pPr lvl="1"/>
            <a:r>
              <a:rPr lang="en-GB"/>
              <a:t>Tasks involved in Work Definition Management can be handled by the same application using different databases. </a:t>
            </a:r>
          </a:p>
          <a:p>
            <a:pPr lvl="1"/>
            <a:r>
              <a:rPr lang="en-GB"/>
              <a:t>Analogy: MS Office</a:t>
            </a:r>
          </a:p>
        </p:txBody>
      </p:sp>
      <p:sp>
        <p:nvSpPr>
          <p:cNvPr id="91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92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9622865-6FB0-4C6E-A7C8-8D63421F6183}" type="slidenum">
              <a:rPr lang="en-GB"/>
              <a:pPr/>
              <a:t>57</a:t>
            </a:fld>
            <a:endParaRPr lang="en-GB"/>
          </a:p>
        </p:txBody>
      </p:sp>
      <p:sp>
        <p:nvSpPr>
          <p:cNvPr id="1714180" name="Oval 4"/>
          <p:cNvSpPr>
            <a:spLocks noChangeArrowheads="1"/>
          </p:cNvSpPr>
          <p:nvPr/>
        </p:nvSpPr>
        <p:spPr bwMode="auto">
          <a:xfrm>
            <a:off x="76200" y="4094163"/>
            <a:ext cx="406400" cy="2095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cxnSp>
        <p:nvCxnSpPr>
          <p:cNvPr id="1714181" name="AutoShape 5"/>
          <p:cNvCxnSpPr>
            <a:cxnSpLocks noChangeShapeType="1"/>
            <a:stCxn id="1714180" idx="0"/>
            <a:endCxn id="1714187" idx="2"/>
          </p:cNvCxnSpPr>
          <p:nvPr/>
        </p:nvCxnSpPr>
        <p:spPr bwMode="auto">
          <a:xfrm rot="16200000">
            <a:off x="355600" y="3925888"/>
            <a:ext cx="92075" cy="24447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4182" name="AutoShape 6"/>
          <p:cNvCxnSpPr>
            <a:cxnSpLocks noChangeShapeType="1"/>
            <a:stCxn id="1714180" idx="4"/>
            <a:endCxn id="1714185" idx="2"/>
          </p:cNvCxnSpPr>
          <p:nvPr/>
        </p:nvCxnSpPr>
        <p:spPr bwMode="auto">
          <a:xfrm rot="16200000" flipH="1">
            <a:off x="369094" y="4214019"/>
            <a:ext cx="65087" cy="24447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sp>
        <p:nvSpPr>
          <p:cNvPr id="1714183" name="Oval 7"/>
          <p:cNvSpPr>
            <a:spLocks noChangeArrowheads="1"/>
          </p:cNvSpPr>
          <p:nvPr/>
        </p:nvSpPr>
        <p:spPr bwMode="auto">
          <a:xfrm>
            <a:off x="963613" y="4471988"/>
            <a:ext cx="407987" cy="2095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sp>
        <p:nvSpPr>
          <p:cNvPr id="1714184" name="Oval 8"/>
          <p:cNvSpPr>
            <a:spLocks noChangeArrowheads="1"/>
          </p:cNvSpPr>
          <p:nvPr/>
        </p:nvSpPr>
        <p:spPr bwMode="auto">
          <a:xfrm>
            <a:off x="523875" y="4665663"/>
            <a:ext cx="406400" cy="2095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sp>
        <p:nvSpPr>
          <p:cNvPr id="1714185" name="Oval 9"/>
          <p:cNvSpPr>
            <a:spLocks noChangeArrowheads="1"/>
          </p:cNvSpPr>
          <p:nvPr/>
        </p:nvSpPr>
        <p:spPr bwMode="auto">
          <a:xfrm>
            <a:off x="523875" y="4265613"/>
            <a:ext cx="406400" cy="2047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sp>
        <p:nvSpPr>
          <p:cNvPr id="1714186" name="Oval 10"/>
          <p:cNvSpPr>
            <a:spLocks noChangeArrowheads="1"/>
          </p:cNvSpPr>
          <p:nvPr/>
        </p:nvSpPr>
        <p:spPr bwMode="auto">
          <a:xfrm>
            <a:off x="963613" y="4094163"/>
            <a:ext cx="407987" cy="2079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sp>
        <p:nvSpPr>
          <p:cNvPr id="1714187" name="Oval 11"/>
          <p:cNvSpPr>
            <a:spLocks noChangeArrowheads="1"/>
          </p:cNvSpPr>
          <p:nvPr/>
        </p:nvSpPr>
        <p:spPr bwMode="auto">
          <a:xfrm>
            <a:off x="523875" y="3897313"/>
            <a:ext cx="406400" cy="2095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cxnSp>
        <p:nvCxnSpPr>
          <p:cNvPr id="1714188" name="AutoShape 12"/>
          <p:cNvCxnSpPr>
            <a:cxnSpLocks noChangeShapeType="1"/>
            <a:stCxn id="1714186" idx="0"/>
            <a:endCxn id="1714187" idx="6"/>
          </p:cNvCxnSpPr>
          <p:nvPr/>
        </p:nvCxnSpPr>
        <p:spPr bwMode="auto">
          <a:xfrm rot="5400000" flipH="1">
            <a:off x="1003300" y="3929063"/>
            <a:ext cx="92075" cy="23812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4189" name="AutoShape 13"/>
          <p:cNvCxnSpPr>
            <a:cxnSpLocks noChangeShapeType="1"/>
            <a:stCxn id="1714187" idx="4"/>
            <a:endCxn id="1714185" idx="0"/>
          </p:cNvCxnSpPr>
          <p:nvPr/>
        </p:nvCxnSpPr>
        <p:spPr bwMode="auto">
          <a:xfrm>
            <a:off x="727075" y="4106863"/>
            <a:ext cx="0" cy="158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4190" name="AutoShape 14"/>
          <p:cNvCxnSpPr>
            <a:cxnSpLocks noChangeShapeType="1"/>
            <a:stCxn id="1714185" idx="4"/>
            <a:endCxn id="1714184" idx="0"/>
          </p:cNvCxnSpPr>
          <p:nvPr/>
        </p:nvCxnSpPr>
        <p:spPr bwMode="auto">
          <a:xfrm>
            <a:off x="727075" y="4470400"/>
            <a:ext cx="0" cy="1952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4191" name="AutoShape 15"/>
          <p:cNvCxnSpPr>
            <a:cxnSpLocks noChangeShapeType="1"/>
            <a:stCxn id="1714183" idx="0"/>
            <a:endCxn id="1714186" idx="4"/>
          </p:cNvCxnSpPr>
          <p:nvPr/>
        </p:nvCxnSpPr>
        <p:spPr bwMode="auto">
          <a:xfrm flipV="1">
            <a:off x="1168400" y="4302125"/>
            <a:ext cx="0" cy="1698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4192" name="AutoShape 16"/>
          <p:cNvCxnSpPr>
            <a:cxnSpLocks noChangeShapeType="1"/>
            <a:stCxn id="1714184" idx="6"/>
            <a:endCxn id="1714183" idx="4"/>
          </p:cNvCxnSpPr>
          <p:nvPr/>
        </p:nvCxnSpPr>
        <p:spPr bwMode="auto">
          <a:xfrm flipV="1">
            <a:off x="930275" y="4681538"/>
            <a:ext cx="238125" cy="889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4193" name="AutoShape 17"/>
          <p:cNvCxnSpPr>
            <a:cxnSpLocks noChangeShapeType="1"/>
            <a:stCxn id="1714185" idx="6"/>
            <a:endCxn id="1714186" idx="2"/>
          </p:cNvCxnSpPr>
          <p:nvPr/>
        </p:nvCxnSpPr>
        <p:spPr bwMode="auto">
          <a:xfrm flipV="1">
            <a:off x="930275" y="4198938"/>
            <a:ext cx="33338" cy="169862"/>
          </a:xfrm>
          <a:prstGeom prst="curvedConnector3">
            <a:avLst>
              <a:gd name="adj1" fmla="val 47620"/>
            </a:avLst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4194" name="AutoShape 18"/>
          <p:cNvCxnSpPr>
            <a:cxnSpLocks noChangeShapeType="1"/>
            <a:stCxn id="1714184" idx="7"/>
            <a:endCxn id="1714186" idx="3"/>
          </p:cNvCxnSpPr>
          <p:nvPr/>
        </p:nvCxnSpPr>
        <p:spPr bwMode="auto">
          <a:xfrm rot="16200000">
            <a:off x="735807" y="4407694"/>
            <a:ext cx="423862" cy="152400"/>
          </a:xfrm>
          <a:prstGeom prst="curvedConnector3">
            <a:avLst>
              <a:gd name="adj1" fmla="val 50185"/>
            </a:avLst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sp>
        <p:nvSpPr>
          <p:cNvPr id="1714195" name="Oval 19"/>
          <p:cNvSpPr>
            <a:spLocks noChangeArrowheads="1"/>
          </p:cNvSpPr>
          <p:nvPr/>
        </p:nvSpPr>
        <p:spPr bwMode="auto">
          <a:xfrm>
            <a:off x="1443038" y="4278313"/>
            <a:ext cx="406400" cy="2095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cxnSp>
        <p:nvCxnSpPr>
          <p:cNvPr id="1714196" name="AutoShape 20"/>
          <p:cNvCxnSpPr>
            <a:cxnSpLocks noChangeShapeType="1"/>
            <a:stCxn id="1714195" idx="0"/>
            <a:endCxn id="1714186" idx="6"/>
          </p:cNvCxnSpPr>
          <p:nvPr/>
        </p:nvCxnSpPr>
        <p:spPr bwMode="auto">
          <a:xfrm rot="5400000" flipH="1">
            <a:off x="1469231" y="4101307"/>
            <a:ext cx="79375" cy="274638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4197" name="AutoShape 21"/>
          <p:cNvCxnSpPr>
            <a:cxnSpLocks noChangeShapeType="1"/>
            <a:stCxn id="1714183" idx="6"/>
            <a:endCxn id="1714195" idx="4"/>
          </p:cNvCxnSpPr>
          <p:nvPr/>
        </p:nvCxnSpPr>
        <p:spPr bwMode="auto">
          <a:xfrm flipV="1">
            <a:off x="1371600" y="4487863"/>
            <a:ext cx="274638" cy="889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sp>
        <p:nvSpPr>
          <p:cNvPr id="1714198" name="Oval 22"/>
          <p:cNvSpPr>
            <a:spLocks noChangeArrowheads="1"/>
          </p:cNvSpPr>
          <p:nvPr/>
        </p:nvSpPr>
        <p:spPr bwMode="auto">
          <a:xfrm>
            <a:off x="84138" y="4473575"/>
            <a:ext cx="406400" cy="2079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cxnSp>
        <p:nvCxnSpPr>
          <p:cNvPr id="1714199" name="AutoShape 23"/>
          <p:cNvCxnSpPr>
            <a:cxnSpLocks noChangeShapeType="1"/>
            <a:stCxn id="1714198" idx="0"/>
            <a:endCxn id="1714185" idx="2"/>
          </p:cNvCxnSpPr>
          <p:nvPr/>
        </p:nvCxnSpPr>
        <p:spPr bwMode="auto">
          <a:xfrm rot="16200000">
            <a:off x="353219" y="4302919"/>
            <a:ext cx="104775" cy="236537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4200" name="AutoShape 24"/>
          <p:cNvCxnSpPr>
            <a:cxnSpLocks noChangeShapeType="1"/>
            <a:stCxn id="1714198" idx="4"/>
            <a:endCxn id="1714184" idx="2"/>
          </p:cNvCxnSpPr>
          <p:nvPr/>
        </p:nvCxnSpPr>
        <p:spPr bwMode="auto">
          <a:xfrm rot="16200000" flipH="1">
            <a:off x="361157" y="4607719"/>
            <a:ext cx="88900" cy="236537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sp>
        <p:nvSpPr>
          <p:cNvPr id="1714201" name="Oval 25"/>
          <p:cNvSpPr>
            <a:spLocks noChangeArrowheads="1"/>
          </p:cNvSpPr>
          <p:nvPr/>
        </p:nvSpPr>
        <p:spPr bwMode="auto">
          <a:xfrm>
            <a:off x="2057400" y="5268913"/>
            <a:ext cx="9906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714202" name="Oval 26"/>
          <p:cNvSpPr>
            <a:spLocks noChangeArrowheads="1"/>
          </p:cNvSpPr>
          <p:nvPr/>
        </p:nvSpPr>
        <p:spPr bwMode="auto">
          <a:xfrm>
            <a:off x="2209800" y="5421313"/>
            <a:ext cx="9906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714203" name="Oval 27"/>
          <p:cNvSpPr>
            <a:spLocks noChangeArrowheads="1"/>
          </p:cNvSpPr>
          <p:nvPr/>
        </p:nvSpPr>
        <p:spPr bwMode="auto">
          <a:xfrm>
            <a:off x="2362200" y="5573713"/>
            <a:ext cx="9906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714204" name="AutoShape 28"/>
          <p:cNvSpPr>
            <a:spLocks noChangeArrowheads="1"/>
          </p:cNvSpPr>
          <p:nvPr/>
        </p:nvSpPr>
        <p:spPr bwMode="auto">
          <a:xfrm rot="-3799362">
            <a:off x="1257300" y="4775201"/>
            <a:ext cx="306387" cy="989012"/>
          </a:xfrm>
          <a:prstGeom prst="downArrow">
            <a:avLst>
              <a:gd name="adj1" fmla="val 50000"/>
              <a:gd name="adj2" fmla="val 807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714205" name="Oval 29"/>
          <p:cNvSpPr>
            <a:spLocks noChangeArrowheads="1"/>
          </p:cNvSpPr>
          <p:nvPr/>
        </p:nvSpPr>
        <p:spPr bwMode="auto">
          <a:xfrm>
            <a:off x="2493963" y="4094163"/>
            <a:ext cx="406400" cy="2095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cxnSp>
        <p:nvCxnSpPr>
          <p:cNvPr id="1714206" name="AutoShape 30"/>
          <p:cNvCxnSpPr>
            <a:cxnSpLocks noChangeShapeType="1"/>
            <a:stCxn id="1714205" idx="0"/>
            <a:endCxn id="1714212" idx="2"/>
          </p:cNvCxnSpPr>
          <p:nvPr/>
        </p:nvCxnSpPr>
        <p:spPr bwMode="auto">
          <a:xfrm rot="16200000">
            <a:off x="2773363" y="3925888"/>
            <a:ext cx="92075" cy="24447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4207" name="AutoShape 31"/>
          <p:cNvCxnSpPr>
            <a:cxnSpLocks noChangeShapeType="1"/>
            <a:stCxn id="1714205" idx="4"/>
            <a:endCxn id="1714210" idx="2"/>
          </p:cNvCxnSpPr>
          <p:nvPr/>
        </p:nvCxnSpPr>
        <p:spPr bwMode="auto">
          <a:xfrm rot="16200000" flipH="1">
            <a:off x="2786857" y="4214019"/>
            <a:ext cx="65087" cy="24447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sp>
        <p:nvSpPr>
          <p:cNvPr id="1714208" name="Oval 32"/>
          <p:cNvSpPr>
            <a:spLocks noChangeArrowheads="1"/>
          </p:cNvSpPr>
          <p:nvPr/>
        </p:nvSpPr>
        <p:spPr bwMode="auto">
          <a:xfrm>
            <a:off x="3381375" y="4471988"/>
            <a:ext cx="407988" cy="2095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sp>
        <p:nvSpPr>
          <p:cNvPr id="1714209" name="Oval 33"/>
          <p:cNvSpPr>
            <a:spLocks noChangeArrowheads="1"/>
          </p:cNvSpPr>
          <p:nvPr/>
        </p:nvSpPr>
        <p:spPr bwMode="auto">
          <a:xfrm>
            <a:off x="2941638" y="4665663"/>
            <a:ext cx="406400" cy="2095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sp>
        <p:nvSpPr>
          <p:cNvPr id="1714210" name="Oval 34"/>
          <p:cNvSpPr>
            <a:spLocks noChangeArrowheads="1"/>
          </p:cNvSpPr>
          <p:nvPr/>
        </p:nvSpPr>
        <p:spPr bwMode="auto">
          <a:xfrm>
            <a:off x="2941638" y="4265613"/>
            <a:ext cx="406400" cy="2047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sp>
        <p:nvSpPr>
          <p:cNvPr id="1714211" name="Oval 35"/>
          <p:cNvSpPr>
            <a:spLocks noChangeArrowheads="1"/>
          </p:cNvSpPr>
          <p:nvPr/>
        </p:nvSpPr>
        <p:spPr bwMode="auto">
          <a:xfrm>
            <a:off x="3381375" y="4094163"/>
            <a:ext cx="407988" cy="2079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sp>
        <p:nvSpPr>
          <p:cNvPr id="1714212" name="Oval 36"/>
          <p:cNvSpPr>
            <a:spLocks noChangeArrowheads="1"/>
          </p:cNvSpPr>
          <p:nvPr/>
        </p:nvSpPr>
        <p:spPr bwMode="auto">
          <a:xfrm>
            <a:off x="2941638" y="3897313"/>
            <a:ext cx="406400" cy="2095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cxnSp>
        <p:nvCxnSpPr>
          <p:cNvPr id="1714213" name="AutoShape 37"/>
          <p:cNvCxnSpPr>
            <a:cxnSpLocks noChangeShapeType="1"/>
            <a:stCxn id="1714211" idx="0"/>
            <a:endCxn id="1714212" idx="6"/>
          </p:cNvCxnSpPr>
          <p:nvPr/>
        </p:nvCxnSpPr>
        <p:spPr bwMode="auto">
          <a:xfrm rot="5400000" flipH="1">
            <a:off x="3421063" y="3929063"/>
            <a:ext cx="92075" cy="23812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4214" name="AutoShape 38"/>
          <p:cNvCxnSpPr>
            <a:cxnSpLocks noChangeShapeType="1"/>
            <a:stCxn id="1714212" idx="4"/>
            <a:endCxn id="1714210" idx="0"/>
          </p:cNvCxnSpPr>
          <p:nvPr/>
        </p:nvCxnSpPr>
        <p:spPr bwMode="auto">
          <a:xfrm>
            <a:off x="3144838" y="4106863"/>
            <a:ext cx="0" cy="158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4215" name="AutoShape 39"/>
          <p:cNvCxnSpPr>
            <a:cxnSpLocks noChangeShapeType="1"/>
            <a:stCxn id="1714210" idx="4"/>
            <a:endCxn id="1714209" idx="0"/>
          </p:cNvCxnSpPr>
          <p:nvPr/>
        </p:nvCxnSpPr>
        <p:spPr bwMode="auto">
          <a:xfrm>
            <a:off x="3144838" y="4470400"/>
            <a:ext cx="0" cy="1952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4216" name="AutoShape 40"/>
          <p:cNvCxnSpPr>
            <a:cxnSpLocks noChangeShapeType="1"/>
            <a:stCxn id="1714208" idx="0"/>
            <a:endCxn id="1714211" idx="4"/>
          </p:cNvCxnSpPr>
          <p:nvPr/>
        </p:nvCxnSpPr>
        <p:spPr bwMode="auto">
          <a:xfrm flipV="1">
            <a:off x="3586163" y="4302125"/>
            <a:ext cx="0" cy="1698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4217" name="AutoShape 41"/>
          <p:cNvCxnSpPr>
            <a:cxnSpLocks noChangeShapeType="1"/>
            <a:stCxn id="1714209" idx="6"/>
            <a:endCxn id="1714208" idx="4"/>
          </p:cNvCxnSpPr>
          <p:nvPr/>
        </p:nvCxnSpPr>
        <p:spPr bwMode="auto">
          <a:xfrm flipV="1">
            <a:off x="3348038" y="4681538"/>
            <a:ext cx="238125" cy="889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4218" name="AutoShape 42"/>
          <p:cNvCxnSpPr>
            <a:cxnSpLocks noChangeShapeType="1"/>
            <a:stCxn id="1714210" idx="6"/>
            <a:endCxn id="1714211" idx="2"/>
          </p:cNvCxnSpPr>
          <p:nvPr/>
        </p:nvCxnSpPr>
        <p:spPr bwMode="auto">
          <a:xfrm flipV="1">
            <a:off x="3348038" y="4198938"/>
            <a:ext cx="33337" cy="169862"/>
          </a:xfrm>
          <a:prstGeom prst="curvedConnector3">
            <a:avLst>
              <a:gd name="adj1" fmla="val 47620"/>
            </a:avLst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4219" name="AutoShape 43"/>
          <p:cNvCxnSpPr>
            <a:cxnSpLocks noChangeShapeType="1"/>
            <a:stCxn id="1714209" idx="7"/>
            <a:endCxn id="1714211" idx="3"/>
          </p:cNvCxnSpPr>
          <p:nvPr/>
        </p:nvCxnSpPr>
        <p:spPr bwMode="auto">
          <a:xfrm rot="16200000">
            <a:off x="3153569" y="4407694"/>
            <a:ext cx="423862" cy="152400"/>
          </a:xfrm>
          <a:prstGeom prst="curvedConnector3">
            <a:avLst>
              <a:gd name="adj1" fmla="val 50185"/>
            </a:avLst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sp>
        <p:nvSpPr>
          <p:cNvPr id="1714220" name="Oval 44"/>
          <p:cNvSpPr>
            <a:spLocks noChangeArrowheads="1"/>
          </p:cNvSpPr>
          <p:nvPr/>
        </p:nvSpPr>
        <p:spPr bwMode="auto">
          <a:xfrm>
            <a:off x="3860800" y="4278313"/>
            <a:ext cx="406400" cy="2095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cxnSp>
        <p:nvCxnSpPr>
          <p:cNvPr id="1714221" name="AutoShape 45"/>
          <p:cNvCxnSpPr>
            <a:cxnSpLocks noChangeShapeType="1"/>
            <a:stCxn id="1714220" idx="0"/>
            <a:endCxn id="1714211" idx="6"/>
          </p:cNvCxnSpPr>
          <p:nvPr/>
        </p:nvCxnSpPr>
        <p:spPr bwMode="auto">
          <a:xfrm rot="5400000" flipH="1">
            <a:off x="3886994" y="4101307"/>
            <a:ext cx="79375" cy="274637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4222" name="AutoShape 46"/>
          <p:cNvCxnSpPr>
            <a:cxnSpLocks noChangeShapeType="1"/>
            <a:stCxn id="1714208" idx="6"/>
            <a:endCxn id="1714220" idx="4"/>
          </p:cNvCxnSpPr>
          <p:nvPr/>
        </p:nvCxnSpPr>
        <p:spPr bwMode="auto">
          <a:xfrm flipV="1">
            <a:off x="3789363" y="4487863"/>
            <a:ext cx="274637" cy="889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sp>
        <p:nvSpPr>
          <p:cNvPr id="1714223" name="Oval 47"/>
          <p:cNvSpPr>
            <a:spLocks noChangeArrowheads="1"/>
          </p:cNvSpPr>
          <p:nvPr/>
        </p:nvSpPr>
        <p:spPr bwMode="auto">
          <a:xfrm>
            <a:off x="2501900" y="4473575"/>
            <a:ext cx="406400" cy="2079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cxnSp>
        <p:nvCxnSpPr>
          <p:cNvPr id="1714224" name="AutoShape 48"/>
          <p:cNvCxnSpPr>
            <a:cxnSpLocks noChangeShapeType="1"/>
            <a:stCxn id="1714223" idx="0"/>
            <a:endCxn id="1714210" idx="2"/>
          </p:cNvCxnSpPr>
          <p:nvPr/>
        </p:nvCxnSpPr>
        <p:spPr bwMode="auto">
          <a:xfrm rot="16200000">
            <a:off x="2770981" y="4302919"/>
            <a:ext cx="104775" cy="236538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4225" name="AutoShape 49"/>
          <p:cNvCxnSpPr>
            <a:cxnSpLocks noChangeShapeType="1"/>
            <a:stCxn id="1714223" idx="4"/>
            <a:endCxn id="1714209" idx="2"/>
          </p:cNvCxnSpPr>
          <p:nvPr/>
        </p:nvCxnSpPr>
        <p:spPr bwMode="auto">
          <a:xfrm rot="16200000" flipH="1">
            <a:off x="2778919" y="4607719"/>
            <a:ext cx="88900" cy="236538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sp>
        <p:nvSpPr>
          <p:cNvPr id="1714226" name="Oval 50"/>
          <p:cNvSpPr>
            <a:spLocks noChangeArrowheads="1"/>
          </p:cNvSpPr>
          <p:nvPr/>
        </p:nvSpPr>
        <p:spPr bwMode="auto">
          <a:xfrm>
            <a:off x="4876800" y="4094163"/>
            <a:ext cx="406400" cy="2095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cxnSp>
        <p:nvCxnSpPr>
          <p:cNvPr id="1714227" name="AutoShape 51"/>
          <p:cNvCxnSpPr>
            <a:cxnSpLocks noChangeShapeType="1"/>
            <a:stCxn id="1714226" idx="0"/>
            <a:endCxn id="1714233" idx="2"/>
          </p:cNvCxnSpPr>
          <p:nvPr/>
        </p:nvCxnSpPr>
        <p:spPr bwMode="auto">
          <a:xfrm rot="16200000">
            <a:off x="5156200" y="3925888"/>
            <a:ext cx="92075" cy="24447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4228" name="AutoShape 52"/>
          <p:cNvCxnSpPr>
            <a:cxnSpLocks noChangeShapeType="1"/>
            <a:stCxn id="1714226" idx="4"/>
            <a:endCxn id="1714231" idx="2"/>
          </p:cNvCxnSpPr>
          <p:nvPr/>
        </p:nvCxnSpPr>
        <p:spPr bwMode="auto">
          <a:xfrm rot="16200000" flipH="1">
            <a:off x="5169694" y="4214019"/>
            <a:ext cx="65087" cy="24447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sp>
        <p:nvSpPr>
          <p:cNvPr id="1714229" name="Oval 53"/>
          <p:cNvSpPr>
            <a:spLocks noChangeArrowheads="1"/>
          </p:cNvSpPr>
          <p:nvPr/>
        </p:nvSpPr>
        <p:spPr bwMode="auto">
          <a:xfrm>
            <a:off x="5764213" y="4471988"/>
            <a:ext cx="407987" cy="2095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sp>
        <p:nvSpPr>
          <p:cNvPr id="1714230" name="Oval 54"/>
          <p:cNvSpPr>
            <a:spLocks noChangeArrowheads="1"/>
          </p:cNvSpPr>
          <p:nvPr/>
        </p:nvSpPr>
        <p:spPr bwMode="auto">
          <a:xfrm>
            <a:off x="5324475" y="4665663"/>
            <a:ext cx="406400" cy="2095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sp>
        <p:nvSpPr>
          <p:cNvPr id="1714231" name="Oval 55"/>
          <p:cNvSpPr>
            <a:spLocks noChangeArrowheads="1"/>
          </p:cNvSpPr>
          <p:nvPr/>
        </p:nvSpPr>
        <p:spPr bwMode="auto">
          <a:xfrm>
            <a:off x="5324475" y="4265613"/>
            <a:ext cx="406400" cy="2047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sp>
        <p:nvSpPr>
          <p:cNvPr id="1714232" name="Oval 56"/>
          <p:cNvSpPr>
            <a:spLocks noChangeArrowheads="1"/>
          </p:cNvSpPr>
          <p:nvPr/>
        </p:nvSpPr>
        <p:spPr bwMode="auto">
          <a:xfrm>
            <a:off x="5764213" y="4094163"/>
            <a:ext cx="407987" cy="2079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sp>
        <p:nvSpPr>
          <p:cNvPr id="1714233" name="Oval 57"/>
          <p:cNvSpPr>
            <a:spLocks noChangeArrowheads="1"/>
          </p:cNvSpPr>
          <p:nvPr/>
        </p:nvSpPr>
        <p:spPr bwMode="auto">
          <a:xfrm>
            <a:off x="5324475" y="3897313"/>
            <a:ext cx="406400" cy="2095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cxnSp>
        <p:nvCxnSpPr>
          <p:cNvPr id="1714234" name="AutoShape 58"/>
          <p:cNvCxnSpPr>
            <a:cxnSpLocks noChangeShapeType="1"/>
            <a:stCxn id="1714232" idx="0"/>
            <a:endCxn id="1714233" idx="6"/>
          </p:cNvCxnSpPr>
          <p:nvPr/>
        </p:nvCxnSpPr>
        <p:spPr bwMode="auto">
          <a:xfrm rot="5400000" flipH="1">
            <a:off x="5803900" y="3929063"/>
            <a:ext cx="92075" cy="23812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4235" name="AutoShape 59"/>
          <p:cNvCxnSpPr>
            <a:cxnSpLocks noChangeShapeType="1"/>
            <a:stCxn id="1714233" idx="4"/>
            <a:endCxn id="1714231" idx="0"/>
          </p:cNvCxnSpPr>
          <p:nvPr/>
        </p:nvCxnSpPr>
        <p:spPr bwMode="auto">
          <a:xfrm>
            <a:off x="5527675" y="4106863"/>
            <a:ext cx="0" cy="158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4236" name="AutoShape 60"/>
          <p:cNvCxnSpPr>
            <a:cxnSpLocks noChangeShapeType="1"/>
            <a:stCxn id="1714231" idx="4"/>
            <a:endCxn id="1714230" idx="0"/>
          </p:cNvCxnSpPr>
          <p:nvPr/>
        </p:nvCxnSpPr>
        <p:spPr bwMode="auto">
          <a:xfrm>
            <a:off x="5527675" y="4470400"/>
            <a:ext cx="0" cy="1952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4237" name="AutoShape 61"/>
          <p:cNvCxnSpPr>
            <a:cxnSpLocks noChangeShapeType="1"/>
            <a:stCxn id="1714229" idx="0"/>
            <a:endCxn id="1714232" idx="4"/>
          </p:cNvCxnSpPr>
          <p:nvPr/>
        </p:nvCxnSpPr>
        <p:spPr bwMode="auto">
          <a:xfrm flipV="1">
            <a:off x="5969000" y="4302125"/>
            <a:ext cx="0" cy="1698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4238" name="AutoShape 62"/>
          <p:cNvCxnSpPr>
            <a:cxnSpLocks noChangeShapeType="1"/>
            <a:stCxn id="1714230" idx="6"/>
            <a:endCxn id="1714229" idx="4"/>
          </p:cNvCxnSpPr>
          <p:nvPr/>
        </p:nvCxnSpPr>
        <p:spPr bwMode="auto">
          <a:xfrm flipV="1">
            <a:off x="5730875" y="4681538"/>
            <a:ext cx="238125" cy="889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4239" name="AutoShape 63"/>
          <p:cNvCxnSpPr>
            <a:cxnSpLocks noChangeShapeType="1"/>
            <a:stCxn id="1714231" idx="6"/>
            <a:endCxn id="1714232" idx="2"/>
          </p:cNvCxnSpPr>
          <p:nvPr/>
        </p:nvCxnSpPr>
        <p:spPr bwMode="auto">
          <a:xfrm flipV="1">
            <a:off x="5730875" y="4198938"/>
            <a:ext cx="33338" cy="169862"/>
          </a:xfrm>
          <a:prstGeom prst="curvedConnector3">
            <a:avLst>
              <a:gd name="adj1" fmla="val 47620"/>
            </a:avLst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4240" name="AutoShape 64"/>
          <p:cNvCxnSpPr>
            <a:cxnSpLocks noChangeShapeType="1"/>
            <a:stCxn id="1714230" idx="7"/>
            <a:endCxn id="1714232" idx="3"/>
          </p:cNvCxnSpPr>
          <p:nvPr/>
        </p:nvCxnSpPr>
        <p:spPr bwMode="auto">
          <a:xfrm rot="16200000">
            <a:off x="5536407" y="4407694"/>
            <a:ext cx="423862" cy="152400"/>
          </a:xfrm>
          <a:prstGeom prst="curvedConnector3">
            <a:avLst>
              <a:gd name="adj1" fmla="val 50185"/>
            </a:avLst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sp>
        <p:nvSpPr>
          <p:cNvPr id="1714241" name="Oval 65"/>
          <p:cNvSpPr>
            <a:spLocks noChangeArrowheads="1"/>
          </p:cNvSpPr>
          <p:nvPr/>
        </p:nvSpPr>
        <p:spPr bwMode="auto">
          <a:xfrm>
            <a:off x="6243638" y="4278313"/>
            <a:ext cx="406400" cy="2095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cxnSp>
        <p:nvCxnSpPr>
          <p:cNvPr id="1714242" name="AutoShape 66"/>
          <p:cNvCxnSpPr>
            <a:cxnSpLocks noChangeShapeType="1"/>
            <a:stCxn id="1714241" idx="0"/>
            <a:endCxn id="1714232" idx="6"/>
          </p:cNvCxnSpPr>
          <p:nvPr/>
        </p:nvCxnSpPr>
        <p:spPr bwMode="auto">
          <a:xfrm rot="5400000" flipH="1">
            <a:off x="6269831" y="4101307"/>
            <a:ext cx="79375" cy="274638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4243" name="AutoShape 67"/>
          <p:cNvCxnSpPr>
            <a:cxnSpLocks noChangeShapeType="1"/>
            <a:stCxn id="1714229" idx="6"/>
            <a:endCxn id="1714241" idx="4"/>
          </p:cNvCxnSpPr>
          <p:nvPr/>
        </p:nvCxnSpPr>
        <p:spPr bwMode="auto">
          <a:xfrm flipV="1">
            <a:off x="6172200" y="4487863"/>
            <a:ext cx="274638" cy="889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sp>
        <p:nvSpPr>
          <p:cNvPr id="1714244" name="Oval 68"/>
          <p:cNvSpPr>
            <a:spLocks noChangeArrowheads="1"/>
          </p:cNvSpPr>
          <p:nvPr/>
        </p:nvSpPr>
        <p:spPr bwMode="auto">
          <a:xfrm>
            <a:off x="4884738" y="4473575"/>
            <a:ext cx="406400" cy="2079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cxnSp>
        <p:nvCxnSpPr>
          <p:cNvPr id="1714245" name="AutoShape 69"/>
          <p:cNvCxnSpPr>
            <a:cxnSpLocks noChangeShapeType="1"/>
            <a:stCxn id="1714244" idx="0"/>
            <a:endCxn id="1714231" idx="2"/>
          </p:cNvCxnSpPr>
          <p:nvPr/>
        </p:nvCxnSpPr>
        <p:spPr bwMode="auto">
          <a:xfrm rot="16200000">
            <a:off x="5153819" y="4302919"/>
            <a:ext cx="104775" cy="236537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4246" name="AutoShape 70"/>
          <p:cNvCxnSpPr>
            <a:cxnSpLocks noChangeShapeType="1"/>
            <a:stCxn id="1714244" idx="4"/>
            <a:endCxn id="1714230" idx="2"/>
          </p:cNvCxnSpPr>
          <p:nvPr/>
        </p:nvCxnSpPr>
        <p:spPr bwMode="auto">
          <a:xfrm rot="16200000" flipH="1">
            <a:off x="5161757" y="4607719"/>
            <a:ext cx="88900" cy="236537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sp>
        <p:nvSpPr>
          <p:cNvPr id="1714247" name="AutoShape 71"/>
          <p:cNvSpPr>
            <a:spLocks noChangeArrowheads="1"/>
          </p:cNvSpPr>
          <p:nvPr/>
        </p:nvSpPr>
        <p:spPr bwMode="auto">
          <a:xfrm rot="3889995" flipH="1">
            <a:off x="3922713" y="4622800"/>
            <a:ext cx="306387" cy="989013"/>
          </a:xfrm>
          <a:prstGeom prst="downArrow">
            <a:avLst>
              <a:gd name="adj1" fmla="val 50000"/>
              <a:gd name="adj2" fmla="val 807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714248" name="AutoShape 72"/>
          <p:cNvSpPr>
            <a:spLocks noChangeArrowheads="1"/>
          </p:cNvSpPr>
          <p:nvPr/>
        </p:nvSpPr>
        <p:spPr bwMode="auto">
          <a:xfrm>
            <a:off x="2438400" y="4735513"/>
            <a:ext cx="306388" cy="457200"/>
          </a:xfrm>
          <a:prstGeom prst="downArrow">
            <a:avLst>
              <a:gd name="adj1" fmla="val 50000"/>
              <a:gd name="adj2" fmla="val 3730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714249" name="Text Box 73"/>
          <p:cNvSpPr txBox="1">
            <a:spLocks noChangeArrowheads="1"/>
          </p:cNvSpPr>
          <p:nvPr/>
        </p:nvSpPr>
        <p:spPr bwMode="auto">
          <a:xfrm>
            <a:off x="6705600" y="4221163"/>
            <a:ext cx="24384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GB" sz="1400"/>
              <a:t>The same task applies to several MOCs</a:t>
            </a:r>
            <a:endParaRPr lang="en-GB" sz="1200"/>
          </a:p>
        </p:txBody>
      </p:sp>
      <p:grpSp>
        <p:nvGrpSpPr>
          <p:cNvPr id="1714250" name="Group 74"/>
          <p:cNvGrpSpPr>
            <a:grpSpLocks/>
          </p:cNvGrpSpPr>
          <p:nvPr/>
        </p:nvGrpSpPr>
        <p:grpSpPr bwMode="auto">
          <a:xfrm>
            <a:off x="7848600" y="36513"/>
            <a:ext cx="1260475" cy="1555750"/>
            <a:chOff x="4944" y="23"/>
            <a:chExt cx="794" cy="980"/>
          </a:xfrm>
        </p:grpSpPr>
        <p:sp>
          <p:nvSpPr>
            <p:cNvPr id="1714251" name="Rectangle 75"/>
            <p:cNvSpPr>
              <a:spLocks noChangeArrowheads="1"/>
            </p:cNvSpPr>
            <p:nvPr/>
          </p:nvSpPr>
          <p:spPr bwMode="auto">
            <a:xfrm>
              <a:off x="4944" y="23"/>
              <a:ext cx="793" cy="980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fr-FR"/>
            </a:p>
          </p:txBody>
        </p:sp>
        <p:sp>
          <p:nvSpPr>
            <p:cNvPr id="1714252" name="Rectangle 76"/>
            <p:cNvSpPr>
              <a:spLocks noChangeArrowheads="1"/>
            </p:cNvSpPr>
            <p:nvPr/>
          </p:nvSpPr>
          <p:spPr bwMode="auto">
            <a:xfrm>
              <a:off x="4945" y="550"/>
              <a:ext cx="792" cy="1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Task Description</a:t>
              </a:r>
            </a:p>
          </p:txBody>
        </p:sp>
        <p:cxnSp>
          <p:nvCxnSpPr>
            <p:cNvPr id="1714253" name="AutoShape 77"/>
            <p:cNvCxnSpPr>
              <a:cxnSpLocks noChangeShapeType="1"/>
              <a:stCxn id="1714263" idx="2"/>
              <a:endCxn id="1714252" idx="0"/>
            </p:cNvCxnSpPr>
            <p:nvPr/>
          </p:nvCxnSpPr>
          <p:spPr bwMode="auto">
            <a:xfrm rot="5400000">
              <a:off x="5303" y="513"/>
              <a:ext cx="75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714254" name="Rectangle 78"/>
            <p:cNvSpPr>
              <a:spLocks noChangeArrowheads="1"/>
            </p:cNvSpPr>
            <p:nvPr/>
          </p:nvSpPr>
          <p:spPr bwMode="auto">
            <a:xfrm>
              <a:off x="4944" y="154"/>
              <a:ext cx="793" cy="12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BP Identification</a:t>
              </a:r>
            </a:p>
          </p:txBody>
        </p:sp>
        <p:cxnSp>
          <p:nvCxnSpPr>
            <p:cNvPr id="1714255" name="AutoShape 79"/>
            <p:cNvCxnSpPr>
              <a:cxnSpLocks noChangeShapeType="1"/>
              <a:stCxn id="1714254" idx="2"/>
              <a:endCxn id="1714263" idx="0"/>
            </p:cNvCxnSpPr>
            <p:nvPr/>
          </p:nvCxnSpPr>
          <p:spPr bwMode="auto">
            <a:xfrm rot="5400000">
              <a:off x="5307" y="315"/>
              <a:ext cx="67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714256" name="AutoShape 80"/>
            <p:cNvSpPr>
              <a:spLocks noChangeArrowheads="1"/>
            </p:cNvSpPr>
            <p:nvPr/>
          </p:nvSpPr>
          <p:spPr bwMode="auto">
            <a:xfrm>
              <a:off x="5204" y="28"/>
              <a:ext cx="274" cy="59"/>
            </a:xfrm>
            <a:prstGeom prst="flowChartTerminator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fr-FR"/>
            </a:p>
          </p:txBody>
        </p:sp>
        <p:cxnSp>
          <p:nvCxnSpPr>
            <p:cNvPr id="1714257" name="AutoShape 81"/>
            <p:cNvCxnSpPr>
              <a:cxnSpLocks noChangeShapeType="1"/>
              <a:stCxn id="1714256" idx="2"/>
              <a:endCxn id="1714254" idx="0"/>
            </p:cNvCxnSpPr>
            <p:nvPr/>
          </p:nvCxnSpPr>
          <p:spPr bwMode="auto">
            <a:xfrm rot="5400000">
              <a:off x="5307" y="121"/>
              <a:ext cx="67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714258" name="AutoShape 82"/>
            <p:cNvSpPr>
              <a:spLocks noChangeArrowheads="1"/>
            </p:cNvSpPr>
            <p:nvPr/>
          </p:nvSpPr>
          <p:spPr bwMode="auto">
            <a:xfrm>
              <a:off x="5204" y="938"/>
              <a:ext cx="274" cy="59"/>
            </a:xfrm>
            <a:prstGeom prst="flowChartTerminator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fr-FR"/>
            </a:p>
          </p:txBody>
        </p:sp>
        <p:cxnSp>
          <p:nvCxnSpPr>
            <p:cNvPr id="1714259" name="AutoShape 83"/>
            <p:cNvCxnSpPr>
              <a:cxnSpLocks noChangeShapeType="1"/>
              <a:stCxn id="1714260" idx="2"/>
              <a:endCxn id="1714258" idx="0"/>
            </p:cNvCxnSpPr>
            <p:nvPr/>
          </p:nvCxnSpPr>
          <p:spPr bwMode="auto">
            <a:xfrm rot="5400000">
              <a:off x="5308" y="903"/>
              <a:ext cx="68" cy="1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sp>
          <p:nvSpPr>
            <p:cNvPr id="1714260" name="Rectangle 84"/>
            <p:cNvSpPr>
              <a:spLocks noChangeArrowheads="1"/>
            </p:cNvSpPr>
            <p:nvPr/>
          </p:nvSpPr>
          <p:spPr bwMode="auto">
            <a:xfrm>
              <a:off x="4945" y="744"/>
              <a:ext cx="793" cy="12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Task Classification</a:t>
              </a:r>
            </a:p>
          </p:txBody>
        </p:sp>
        <p:cxnSp>
          <p:nvCxnSpPr>
            <p:cNvPr id="1714261" name="AutoShape 85"/>
            <p:cNvCxnSpPr>
              <a:cxnSpLocks noChangeShapeType="1"/>
              <a:stCxn id="1714252" idx="2"/>
              <a:endCxn id="1714260" idx="0"/>
            </p:cNvCxnSpPr>
            <p:nvPr/>
          </p:nvCxnSpPr>
          <p:spPr bwMode="auto">
            <a:xfrm rot="16200000" flipH="1">
              <a:off x="5308" y="709"/>
              <a:ext cx="68" cy="1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grpSp>
          <p:nvGrpSpPr>
            <p:cNvPr id="1714262" name="Group 86"/>
            <p:cNvGrpSpPr>
              <a:grpSpLocks/>
            </p:cNvGrpSpPr>
            <p:nvPr/>
          </p:nvGrpSpPr>
          <p:grpSpPr bwMode="auto">
            <a:xfrm>
              <a:off x="4944" y="348"/>
              <a:ext cx="794" cy="127"/>
              <a:chOff x="1655" y="1502"/>
              <a:chExt cx="1316" cy="340"/>
            </a:xfrm>
          </p:grpSpPr>
          <p:sp>
            <p:nvSpPr>
              <p:cNvPr id="1714263" name="Rectangle 87"/>
              <p:cNvSpPr>
                <a:spLocks noChangeArrowheads="1"/>
              </p:cNvSpPr>
              <p:nvPr/>
            </p:nvSpPr>
            <p:spPr bwMode="auto">
              <a:xfrm>
                <a:off x="1655" y="1502"/>
                <a:ext cx="1315" cy="34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 algn="ctr"/>
                <a:r>
                  <a:rPr lang="en-GB" sz="1000"/>
                  <a:t>BP Design/Task Id</a:t>
                </a:r>
              </a:p>
            </p:txBody>
          </p:sp>
          <p:sp>
            <p:nvSpPr>
              <p:cNvPr id="1714264" name="Rectangle 88"/>
              <p:cNvSpPr>
                <a:spLocks noChangeArrowheads="1"/>
              </p:cNvSpPr>
              <p:nvPr/>
            </p:nvSpPr>
            <p:spPr bwMode="auto">
              <a:xfrm>
                <a:off x="2835" y="1502"/>
                <a:ext cx="136" cy="15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endParaRPr lang="fr-FR"/>
              </a:p>
            </p:txBody>
          </p:sp>
          <p:sp>
            <p:nvSpPr>
              <p:cNvPr id="1714265" name="Rectangle 89"/>
              <p:cNvSpPr>
                <a:spLocks noChangeArrowheads="1"/>
              </p:cNvSpPr>
              <p:nvPr/>
            </p:nvSpPr>
            <p:spPr bwMode="auto">
              <a:xfrm>
                <a:off x="2835" y="1683"/>
                <a:ext cx="136" cy="15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endParaRPr lang="fr-FR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6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Specific Tasks</a:t>
            </a:r>
          </a:p>
        </p:txBody>
      </p:sp>
      <p:sp>
        <p:nvSpPr>
          <p:cNvPr id="17162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The task is specific to a MOC </a:t>
            </a:r>
          </a:p>
          <a:p>
            <a:pPr lvl="1"/>
            <a:r>
              <a:rPr lang="en-GB"/>
              <a:t>tasks fulfilling similar roles in other MOCs are different</a:t>
            </a:r>
          </a:p>
          <a:p>
            <a:r>
              <a:rPr lang="en-GB"/>
              <a:t>Examples:</a:t>
            </a:r>
          </a:p>
          <a:p>
            <a:pPr lvl="1"/>
            <a:r>
              <a:rPr lang="en-GB"/>
              <a:t>Tasks involved in executing a production or a maintenance order require significantly different functional capabilities </a:t>
            </a:r>
          </a:p>
          <a:p>
            <a:pPr lvl="1"/>
            <a:r>
              <a:rPr lang="en-GB"/>
              <a:t>analogy: Ms Project, SAP APO</a:t>
            </a:r>
          </a:p>
        </p:txBody>
      </p:sp>
      <p:sp>
        <p:nvSpPr>
          <p:cNvPr id="91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92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8B86FD-FDFF-4D8B-B1FC-6B27A8BACAD4}" type="slidenum">
              <a:rPr lang="en-GB"/>
              <a:pPr/>
              <a:t>58</a:t>
            </a:fld>
            <a:endParaRPr lang="en-GB"/>
          </a:p>
        </p:txBody>
      </p:sp>
      <p:sp>
        <p:nvSpPr>
          <p:cNvPr id="1716228" name="Oval 4"/>
          <p:cNvSpPr>
            <a:spLocks noChangeArrowheads="1"/>
          </p:cNvSpPr>
          <p:nvPr/>
        </p:nvSpPr>
        <p:spPr bwMode="auto">
          <a:xfrm>
            <a:off x="55563" y="4057650"/>
            <a:ext cx="406400" cy="2095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cxnSp>
        <p:nvCxnSpPr>
          <p:cNvPr id="1716229" name="AutoShape 5"/>
          <p:cNvCxnSpPr>
            <a:cxnSpLocks noChangeShapeType="1"/>
            <a:stCxn id="1716228" idx="0"/>
            <a:endCxn id="1716235" idx="2"/>
          </p:cNvCxnSpPr>
          <p:nvPr/>
        </p:nvCxnSpPr>
        <p:spPr bwMode="auto">
          <a:xfrm rot="16200000">
            <a:off x="334963" y="3889375"/>
            <a:ext cx="92075" cy="24447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6230" name="AutoShape 6"/>
          <p:cNvCxnSpPr>
            <a:cxnSpLocks noChangeShapeType="1"/>
            <a:stCxn id="1716228" idx="4"/>
            <a:endCxn id="1716233" idx="2"/>
          </p:cNvCxnSpPr>
          <p:nvPr/>
        </p:nvCxnSpPr>
        <p:spPr bwMode="auto">
          <a:xfrm rot="16200000" flipH="1">
            <a:off x="348457" y="4177506"/>
            <a:ext cx="65088" cy="24447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sp>
        <p:nvSpPr>
          <p:cNvPr id="1716231" name="Oval 7"/>
          <p:cNvSpPr>
            <a:spLocks noChangeArrowheads="1"/>
          </p:cNvSpPr>
          <p:nvPr/>
        </p:nvSpPr>
        <p:spPr bwMode="auto">
          <a:xfrm>
            <a:off x="942975" y="4435475"/>
            <a:ext cx="407988" cy="2095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sp>
        <p:nvSpPr>
          <p:cNvPr id="1716232" name="Oval 8"/>
          <p:cNvSpPr>
            <a:spLocks noChangeArrowheads="1"/>
          </p:cNvSpPr>
          <p:nvPr/>
        </p:nvSpPr>
        <p:spPr bwMode="auto">
          <a:xfrm>
            <a:off x="503238" y="4629150"/>
            <a:ext cx="406400" cy="2095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sp>
        <p:nvSpPr>
          <p:cNvPr id="1716233" name="Oval 9"/>
          <p:cNvSpPr>
            <a:spLocks noChangeArrowheads="1"/>
          </p:cNvSpPr>
          <p:nvPr/>
        </p:nvSpPr>
        <p:spPr bwMode="auto">
          <a:xfrm>
            <a:off x="503238" y="4229100"/>
            <a:ext cx="406400" cy="2047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sp>
        <p:nvSpPr>
          <p:cNvPr id="1716234" name="Oval 10"/>
          <p:cNvSpPr>
            <a:spLocks noChangeArrowheads="1"/>
          </p:cNvSpPr>
          <p:nvPr/>
        </p:nvSpPr>
        <p:spPr bwMode="auto">
          <a:xfrm>
            <a:off x="942975" y="4057650"/>
            <a:ext cx="407988" cy="2079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sp>
        <p:nvSpPr>
          <p:cNvPr id="1716235" name="Oval 11"/>
          <p:cNvSpPr>
            <a:spLocks noChangeArrowheads="1"/>
          </p:cNvSpPr>
          <p:nvPr/>
        </p:nvSpPr>
        <p:spPr bwMode="auto">
          <a:xfrm>
            <a:off x="503238" y="3860800"/>
            <a:ext cx="406400" cy="2095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cxnSp>
        <p:nvCxnSpPr>
          <p:cNvPr id="1716236" name="AutoShape 12"/>
          <p:cNvCxnSpPr>
            <a:cxnSpLocks noChangeShapeType="1"/>
            <a:stCxn id="1716234" idx="0"/>
            <a:endCxn id="1716235" idx="6"/>
          </p:cNvCxnSpPr>
          <p:nvPr/>
        </p:nvCxnSpPr>
        <p:spPr bwMode="auto">
          <a:xfrm rot="5400000" flipH="1">
            <a:off x="982663" y="3892550"/>
            <a:ext cx="92075" cy="23812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6237" name="AutoShape 13"/>
          <p:cNvCxnSpPr>
            <a:cxnSpLocks noChangeShapeType="1"/>
            <a:stCxn id="1716235" idx="4"/>
            <a:endCxn id="1716233" idx="0"/>
          </p:cNvCxnSpPr>
          <p:nvPr/>
        </p:nvCxnSpPr>
        <p:spPr bwMode="auto">
          <a:xfrm>
            <a:off x="706438" y="4070350"/>
            <a:ext cx="0" cy="158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6238" name="AutoShape 14"/>
          <p:cNvCxnSpPr>
            <a:cxnSpLocks noChangeShapeType="1"/>
            <a:stCxn id="1716233" idx="4"/>
            <a:endCxn id="1716232" idx="0"/>
          </p:cNvCxnSpPr>
          <p:nvPr/>
        </p:nvCxnSpPr>
        <p:spPr bwMode="auto">
          <a:xfrm>
            <a:off x="706438" y="4433888"/>
            <a:ext cx="0" cy="1952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6239" name="AutoShape 15"/>
          <p:cNvCxnSpPr>
            <a:cxnSpLocks noChangeShapeType="1"/>
            <a:stCxn id="1716231" idx="0"/>
            <a:endCxn id="1716234" idx="4"/>
          </p:cNvCxnSpPr>
          <p:nvPr/>
        </p:nvCxnSpPr>
        <p:spPr bwMode="auto">
          <a:xfrm flipV="1">
            <a:off x="1147763" y="4265613"/>
            <a:ext cx="0" cy="1698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6240" name="AutoShape 16"/>
          <p:cNvCxnSpPr>
            <a:cxnSpLocks noChangeShapeType="1"/>
            <a:stCxn id="1716232" idx="6"/>
            <a:endCxn id="1716231" idx="4"/>
          </p:cNvCxnSpPr>
          <p:nvPr/>
        </p:nvCxnSpPr>
        <p:spPr bwMode="auto">
          <a:xfrm flipV="1">
            <a:off x="909638" y="4645025"/>
            <a:ext cx="238125" cy="889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6241" name="AutoShape 17"/>
          <p:cNvCxnSpPr>
            <a:cxnSpLocks noChangeShapeType="1"/>
            <a:stCxn id="1716233" idx="6"/>
            <a:endCxn id="1716234" idx="2"/>
          </p:cNvCxnSpPr>
          <p:nvPr/>
        </p:nvCxnSpPr>
        <p:spPr bwMode="auto">
          <a:xfrm flipV="1">
            <a:off x="909638" y="4162425"/>
            <a:ext cx="33337" cy="169863"/>
          </a:xfrm>
          <a:prstGeom prst="curvedConnector3">
            <a:avLst>
              <a:gd name="adj1" fmla="val 47620"/>
            </a:avLst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6242" name="AutoShape 18"/>
          <p:cNvCxnSpPr>
            <a:cxnSpLocks noChangeShapeType="1"/>
            <a:stCxn id="1716232" idx="7"/>
            <a:endCxn id="1716234" idx="3"/>
          </p:cNvCxnSpPr>
          <p:nvPr/>
        </p:nvCxnSpPr>
        <p:spPr bwMode="auto">
          <a:xfrm rot="16200000">
            <a:off x="715168" y="4371182"/>
            <a:ext cx="423863" cy="152400"/>
          </a:xfrm>
          <a:prstGeom prst="curvedConnector3">
            <a:avLst>
              <a:gd name="adj1" fmla="val 50185"/>
            </a:avLst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sp>
        <p:nvSpPr>
          <p:cNvPr id="1716243" name="Oval 19"/>
          <p:cNvSpPr>
            <a:spLocks noChangeArrowheads="1"/>
          </p:cNvSpPr>
          <p:nvPr/>
        </p:nvSpPr>
        <p:spPr bwMode="auto">
          <a:xfrm>
            <a:off x="1422400" y="4241800"/>
            <a:ext cx="406400" cy="2095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cxnSp>
        <p:nvCxnSpPr>
          <p:cNvPr id="1716244" name="AutoShape 20"/>
          <p:cNvCxnSpPr>
            <a:cxnSpLocks noChangeShapeType="1"/>
            <a:stCxn id="1716243" idx="0"/>
            <a:endCxn id="1716234" idx="6"/>
          </p:cNvCxnSpPr>
          <p:nvPr/>
        </p:nvCxnSpPr>
        <p:spPr bwMode="auto">
          <a:xfrm rot="5400000" flipH="1">
            <a:off x="1448594" y="4064794"/>
            <a:ext cx="79375" cy="274637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6245" name="AutoShape 21"/>
          <p:cNvCxnSpPr>
            <a:cxnSpLocks noChangeShapeType="1"/>
            <a:stCxn id="1716231" idx="6"/>
            <a:endCxn id="1716243" idx="4"/>
          </p:cNvCxnSpPr>
          <p:nvPr/>
        </p:nvCxnSpPr>
        <p:spPr bwMode="auto">
          <a:xfrm flipV="1">
            <a:off x="1350963" y="4451350"/>
            <a:ext cx="274637" cy="889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sp>
        <p:nvSpPr>
          <p:cNvPr id="1716246" name="Oval 22"/>
          <p:cNvSpPr>
            <a:spLocks noChangeArrowheads="1"/>
          </p:cNvSpPr>
          <p:nvPr/>
        </p:nvSpPr>
        <p:spPr bwMode="auto">
          <a:xfrm>
            <a:off x="63500" y="4437063"/>
            <a:ext cx="406400" cy="2079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cxnSp>
        <p:nvCxnSpPr>
          <p:cNvPr id="1716247" name="AutoShape 23"/>
          <p:cNvCxnSpPr>
            <a:cxnSpLocks noChangeShapeType="1"/>
            <a:stCxn id="1716246" idx="0"/>
            <a:endCxn id="1716233" idx="2"/>
          </p:cNvCxnSpPr>
          <p:nvPr/>
        </p:nvCxnSpPr>
        <p:spPr bwMode="auto">
          <a:xfrm rot="16200000">
            <a:off x="332581" y="4266407"/>
            <a:ext cx="104775" cy="236538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6248" name="AutoShape 24"/>
          <p:cNvCxnSpPr>
            <a:cxnSpLocks noChangeShapeType="1"/>
            <a:stCxn id="1716246" idx="4"/>
            <a:endCxn id="1716232" idx="2"/>
          </p:cNvCxnSpPr>
          <p:nvPr/>
        </p:nvCxnSpPr>
        <p:spPr bwMode="auto">
          <a:xfrm rot="16200000" flipH="1">
            <a:off x="340519" y="4571206"/>
            <a:ext cx="88900" cy="236538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sp>
        <p:nvSpPr>
          <p:cNvPr id="1716249" name="Oval 25"/>
          <p:cNvSpPr>
            <a:spLocks noChangeArrowheads="1"/>
          </p:cNvSpPr>
          <p:nvPr/>
        </p:nvSpPr>
        <p:spPr bwMode="auto">
          <a:xfrm>
            <a:off x="2341563" y="4057650"/>
            <a:ext cx="406400" cy="2095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cxnSp>
        <p:nvCxnSpPr>
          <p:cNvPr id="1716250" name="AutoShape 26"/>
          <p:cNvCxnSpPr>
            <a:cxnSpLocks noChangeShapeType="1"/>
            <a:stCxn id="1716249" idx="0"/>
            <a:endCxn id="1716256" idx="2"/>
          </p:cNvCxnSpPr>
          <p:nvPr/>
        </p:nvCxnSpPr>
        <p:spPr bwMode="auto">
          <a:xfrm rot="16200000">
            <a:off x="2620963" y="3889375"/>
            <a:ext cx="92075" cy="24447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6251" name="AutoShape 27"/>
          <p:cNvCxnSpPr>
            <a:cxnSpLocks noChangeShapeType="1"/>
            <a:stCxn id="1716249" idx="4"/>
            <a:endCxn id="1716254" idx="2"/>
          </p:cNvCxnSpPr>
          <p:nvPr/>
        </p:nvCxnSpPr>
        <p:spPr bwMode="auto">
          <a:xfrm rot="16200000" flipH="1">
            <a:off x="2634457" y="4177506"/>
            <a:ext cx="65088" cy="24447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sp>
        <p:nvSpPr>
          <p:cNvPr id="1716252" name="Oval 28"/>
          <p:cNvSpPr>
            <a:spLocks noChangeArrowheads="1"/>
          </p:cNvSpPr>
          <p:nvPr/>
        </p:nvSpPr>
        <p:spPr bwMode="auto">
          <a:xfrm>
            <a:off x="3228975" y="4435475"/>
            <a:ext cx="407988" cy="2095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sp>
        <p:nvSpPr>
          <p:cNvPr id="1716253" name="Oval 29"/>
          <p:cNvSpPr>
            <a:spLocks noChangeArrowheads="1"/>
          </p:cNvSpPr>
          <p:nvPr/>
        </p:nvSpPr>
        <p:spPr bwMode="auto">
          <a:xfrm>
            <a:off x="2789238" y="4629150"/>
            <a:ext cx="406400" cy="2095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sp>
        <p:nvSpPr>
          <p:cNvPr id="1716254" name="Oval 30"/>
          <p:cNvSpPr>
            <a:spLocks noChangeArrowheads="1"/>
          </p:cNvSpPr>
          <p:nvPr/>
        </p:nvSpPr>
        <p:spPr bwMode="auto">
          <a:xfrm>
            <a:off x="2789238" y="4229100"/>
            <a:ext cx="406400" cy="2047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sp>
        <p:nvSpPr>
          <p:cNvPr id="1716255" name="Oval 31"/>
          <p:cNvSpPr>
            <a:spLocks noChangeArrowheads="1"/>
          </p:cNvSpPr>
          <p:nvPr/>
        </p:nvSpPr>
        <p:spPr bwMode="auto">
          <a:xfrm>
            <a:off x="3228975" y="4057650"/>
            <a:ext cx="407988" cy="2079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sp>
        <p:nvSpPr>
          <p:cNvPr id="1716256" name="Oval 32"/>
          <p:cNvSpPr>
            <a:spLocks noChangeArrowheads="1"/>
          </p:cNvSpPr>
          <p:nvPr/>
        </p:nvSpPr>
        <p:spPr bwMode="auto">
          <a:xfrm>
            <a:off x="2789238" y="3860800"/>
            <a:ext cx="406400" cy="2095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cxnSp>
        <p:nvCxnSpPr>
          <p:cNvPr id="1716257" name="AutoShape 33"/>
          <p:cNvCxnSpPr>
            <a:cxnSpLocks noChangeShapeType="1"/>
            <a:stCxn id="1716255" idx="0"/>
            <a:endCxn id="1716256" idx="6"/>
          </p:cNvCxnSpPr>
          <p:nvPr/>
        </p:nvCxnSpPr>
        <p:spPr bwMode="auto">
          <a:xfrm rot="5400000" flipH="1">
            <a:off x="3268663" y="3892550"/>
            <a:ext cx="92075" cy="23812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6258" name="AutoShape 34"/>
          <p:cNvCxnSpPr>
            <a:cxnSpLocks noChangeShapeType="1"/>
            <a:stCxn id="1716256" idx="4"/>
            <a:endCxn id="1716254" idx="0"/>
          </p:cNvCxnSpPr>
          <p:nvPr/>
        </p:nvCxnSpPr>
        <p:spPr bwMode="auto">
          <a:xfrm>
            <a:off x="2992438" y="4070350"/>
            <a:ext cx="0" cy="158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6259" name="AutoShape 35"/>
          <p:cNvCxnSpPr>
            <a:cxnSpLocks noChangeShapeType="1"/>
            <a:stCxn id="1716254" idx="4"/>
            <a:endCxn id="1716253" idx="0"/>
          </p:cNvCxnSpPr>
          <p:nvPr/>
        </p:nvCxnSpPr>
        <p:spPr bwMode="auto">
          <a:xfrm>
            <a:off x="2992438" y="4433888"/>
            <a:ext cx="0" cy="1952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6260" name="AutoShape 36"/>
          <p:cNvCxnSpPr>
            <a:cxnSpLocks noChangeShapeType="1"/>
            <a:stCxn id="1716252" idx="0"/>
            <a:endCxn id="1716255" idx="4"/>
          </p:cNvCxnSpPr>
          <p:nvPr/>
        </p:nvCxnSpPr>
        <p:spPr bwMode="auto">
          <a:xfrm flipV="1">
            <a:off x="3433763" y="4265613"/>
            <a:ext cx="0" cy="1698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6261" name="AutoShape 37"/>
          <p:cNvCxnSpPr>
            <a:cxnSpLocks noChangeShapeType="1"/>
            <a:stCxn id="1716253" idx="6"/>
            <a:endCxn id="1716252" idx="4"/>
          </p:cNvCxnSpPr>
          <p:nvPr/>
        </p:nvCxnSpPr>
        <p:spPr bwMode="auto">
          <a:xfrm flipV="1">
            <a:off x="3195638" y="4645025"/>
            <a:ext cx="238125" cy="889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6262" name="AutoShape 38"/>
          <p:cNvCxnSpPr>
            <a:cxnSpLocks noChangeShapeType="1"/>
            <a:stCxn id="1716254" idx="6"/>
            <a:endCxn id="1716255" idx="2"/>
          </p:cNvCxnSpPr>
          <p:nvPr/>
        </p:nvCxnSpPr>
        <p:spPr bwMode="auto">
          <a:xfrm flipV="1">
            <a:off x="3195638" y="4162425"/>
            <a:ext cx="33337" cy="169863"/>
          </a:xfrm>
          <a:prstGeom prst="curvedConnector3">
            <a:avLst>
              <a:gd name="adj1" fmla="val 47620"/>
            </a:avLst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6263" name="AutoShape 39"/>
          <p:cNvCxnSpPr>
            <a:cxnSpLocks noChangeShapeType="1"/>
            <a:stCxn id="1716253" idx="7"/>
            <a:endCxn id="1716255" idx="3"/>
          </p:cNvCxnSpPr>
          <p:nvPr/>
        </p:nvCxnSpPr>
        <p:spPr bwMode="auto">
          <a:xfrm rot="16200000">
            <a:off x="3001168" y="4371182"/>
            <a:ext cx="423863" cy="152400"/>
          </a:xfrm>
          <a:prstGeom prst="curvedConnector3">
            <a:avLst>
              <a:gd name="adj1" fmla="val 50185"/>
            </a:avLst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sp>
        <p:nvSpPr>
          <p:cNvPr id="1716264" name="Oval 40"/>
          <p:cNvSpPr>
            <a:spLocks noChangeArrowheads="1"/>
          </p:cNvSpPr>
          <p:nvPr/>
        </p:nvSpPr>
        <p:spPr bwMode="auto">
          <a:xfrm>
            <a:off x="3708400" y="4241800"/>
            <a:ext cx="406400" cy="2095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cxnSp>
        <p:nvCxnSpPr>
          <p:cNvPr id="1716265" name="AutoShape 41"/>
          <p:cNvCxnSpPr>
            <a:cxnSpLocks noChangeShapeType="1"/>
            <a:stCxn id="1716264" idx="0"/>
            <a:endCxn id="1716255" idx="6"/>
          </p:cNvCxnSpPr>
          <p:nvPr/>
        </p:nvCxnSpPr>
        <p:spPr bwMode="auto">
          <a:xfrm rot="5400000" flipH="1">
            <a:off x="3734594" y="4064794"/>
            <a:ext cx="79375" cy="274637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6266" name="AutoShape 42"/>
          <p:cNvCxnSpPr>
            <a:cxnSpLocks noChangeShapeType="1"/>
            <a:stCxn id="1716252" idx="6"/>
            <a:endCxn id="1716264" idx="4"/>
          </p:cNvCxnSpPr>
          <p:nvPr/>
        </p:nvCxnSpPr>
        <p:spPr bwMode="auto">
          <a:xfrm flipV="1">
            <a:off x="3636963" y="4451350"/>
            <a:ext cx="274637" cy="889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sp>
        <p:nvSpPr>
          <p:cNvPr id="1716267" name="Oval 43"/>
          <p:cNvSpPr>
            <a:spLocks noChangeArrowheads="1"/>
          </p:cNvSpPr>
          <p:nvPr/>
        </p:nvSpPr>
        <p:spPr bwMode="auto">
          <a:xfrm>
            <a:off x="2349500" y="4437063"/>
            <a:ext cx="406400" cy="2079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cxnSp>
        <p:nvCxnSpPr>
          <p:cNvPr id="1716268" name="AutoShape 44"/>
          <p:cNvCxnSpPr>
            <a:cxnSpLocks noChangeShapeType="1"/>
            <a:stCxn id="1716267" idx="0"/>
            <a:endCxn id="1716254" idx="2"/>
          </p:cNvCxnSpPr>
          <p:nvPr/>
        </p:nvCxnSpPr>
        <p:spPr bwMode="auto">
          <a:xfrm rot="16200000">
            <a:off x="2618581" y="4266407"/>
            <a:ext cx="104775" cy="236538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6269" name="AutoShape 45"/>
          <p:cNvCxnSpPr>
            <a:cxnSpLocks noChangeShapeType="1"/>
            <a:stCxn id="1716267" idx="4"/>
            <a:endCxn id="1716253" idx="2"/>
          </p:cNvCxnSpPr>
          <p:nvPr/>
        </p:nvCxnSpPr>
        <p:spPr bwMode="auto">
          <a:xfrm rot="16200000" flipH="1">
            <a:off x="2626519" y="4571206"/>
            <a:ext cx="88900" cy="236538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sp>
        <p:nvSpPr>
          <p:cNvPr id="1716270" name="Oval 46"/>
          <p:cNvSpPr>
            <a:spLocks noChangeArrowheads="1"/>
          </p:cNvSpPr>
          <p:nvPr/>
        </p:nvSpPr>
        <p:spPr bwMode="auto">
          <a:xfrm>
            <a:off x="4800600" y="4057650"/>
            <a:ext cx="406400" cy="2095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cxnSp>
        <p:nvCxnSpPr>
          <p:cNvPr id="1716271" name="AutoShape 47"/>
          <p:cNvCxnSpPr>
            <a:cxnSpLocks noChangeShapeType="1"/>
            <a:stCxn id="1716270" idx="0"/>
            <a:endCxn id="1716277" idx="2"/>
          </p:cNvCxnSpPr>
          <p:nvPr/>
        </p:nvCxnSpPr>
        <p:spPr bwMode="auto">
          <a:xfrm rot="16200000">
            <a:off x="5080000" y="3889375"/>
            <a:ext cx="92075" cy="24447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6272" name="AutoShape 48"/>
          <p:cNvCxnSpPr>
            <a:cxnSpLocks noChangeShapeType="1"/>
            <a:stCxn id="1716270" idx="4"/>
            <a:endCxn id="1716275" idx="2"/>
          </p:cNvCxnSpPr>
          <p:nvPr/>
        </p:nvCxnSpPr>
        <p:spPr bwMode="auto">
          <a:xfrm rot="16200000" flipH="1">
            <a:off x="5093494" y="4177506"/>
            <a:ext cx="65088" cy="24447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sp>
        <p:nvSpPr>
          <p:cNvPr id="1716273" name="Oval 49"/>
          <p:cNvSpPr>
            <a:spLocks noChangeArrowheads="1"/>
          </p:cNvSpPr>
          <p:nvPr/>
        </p:nvSpPr>
        <p:spPr bwMode="auto">
          <a:xfrm>
            <a:off x="5688013" y="4435475"/>
            <a:ext cx="407987" cy="2095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sp>
        <p:nvSpPr>
          <p:cNvPr id="1716274" name="Oval 50"/>
          <p:cNvSpPr>
            <a:spLocks noChangeArrowheads="1"/>
          </p:cNvSpPr>
          <p:nvPr/>
        </p:nvSpPr>
        <p:spPr bwMode="auto">
          <a:xfrm>
            <a:off x="5248275" y="4629150"/>
            <a:ext cx="406400" cy="2095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sp>
        <p:nvSpPr>
          <p:cNvPr id="1716275" name="Oval 51"/>
          <p:cNvSpPr>
            <a:spLocks noChangeArrowheads="1"/>
          </p:cNvSpPr>
          <p:nvPr/>
        </p:nvSpPr>
        <p:spPr bwMode="auto">
          <a:xfrm>
            <a:off x="5248275" y="4229100"/>
            <a:ext cx="406400" cy="2047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sp>
        <p:nvSpPr>
          <p:cNvPr id="1716276" name="Oval 52"/>
          <p:cNvSpPr>
            <a:spLocks noChangeArrowheads="1"/>
          </p:cNvSpPr>
          <p:nvPr/>
        </p:nvSpPr>
        <p:spPr bwMode="auto">
          <a:xfrm>
            <a:off x="5688013" y="4057650"/>
            <a:ext cx="407987" cy="2079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sp>
        <p:nvSpPr>
          <p:cNvPr id="1716277" name="Oval 53"/>
          <p:cNvSpPr>
            <a:spLocks noChangeArrowheads="1"/>
          </p:cNvSpPr>
          <p:nvPr/>
        </p:nvSpPr>
        <p:spPr bwMode="auto">
          <a:xfrm>
            <a:off x="5248275" y="3860800"/>
            <a:ext cx="406400" cy="2095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cxnSp>
        <p:nvCxnSpPr>
          <p:cNvPr id="1716278" name="AutoShape 54"/>
          <p:cNvCxnSpPr>
            <a:cxnSpLocks noChangeShapeType="1"/>
            <a:stCxn id="1716276" idx="0"/>
            <a:endCxn id="1716277" idx="6"/>
          </p:cNvCxnSpPr>
          <p:nvPr/>
        </p:nvCxnSpPr>
        <p:spPr bwMode="auto">
          <a:xfrm rot="5400000" flipH="1">
            <a:off x="5727700" y="3892550"/>
            <a:ext cx="92075" cy="23812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6279" name="AutoShape 55"/>
          <p:cNvCxnSpPr>
            <a:cxnSpLocks noChangeShapeType="1"/>
            <a:stCxn id="1716277" idx="4"/>
            <a:endCxn id="1716275" idx="0"/>
          </p:cNvCxnSpPr>
          <p:nvPr/>
        </p:nvCxnSpPr>
        <p:spPr bwMode="auto">
          <a:xfrm>
            <a:off x="5451475" y="4070350"/>
            <a:ext cx="0" cy="158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6280" name="AutoShape 56"/>
          <p:cNvCxnSpPr>
            <a:cxnSpLocks noChangeShapeType="1"/>
            <a:stCxn id="1716275" idx="4"/>
            <a:endCxn id="1716274" idx="0"/>
          </p:cNvCxnSpPr>
          <p:nvPr/>
        </p:nvCxnSpPr>
        <p:spPr bwMode="auto">
          <a:xfrm>
            <a:off x="5451475" y="4433888"/>
            <a:ext cx="0" cy="1952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6281" name="AutoShape 57"/>
          <p:cNvCxnSpPr>
            <a:cxnSpLocks noChangeShapeType="1"/>
            <a:stCxn id="1716273" idx="0"/>
            <a:endCxn id="1716276" idx="4"/>
          </p:cNvCxnSpPr>
          <p:nvPr/>
        </p:nvCxnSpPr>
        <p:spPr bwMode="auto">
          <a:xfrm flipV="1">
            <a:off x="5892800" y="4265613"/>
            <a:ext cx="0" cy="1698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6282" name="AutoShape 58"/>
          <p:cNvCxnSpPr>
            <a:cxnSpLocks noChangeShapeType="1"/>
            <a:stCxn id="1716274" idx="6"/>
            <a:endCxn id="1716273" idx="4"/>
          </p:cNvCxnSpPr>
          <p:nvPr/>
        </p:nvCxnSpPr>
        <p:spPr bwMode="auto">
          <a:xfrm flipV="1">
            <a:off x="5654675" y="4645025"/>
            <a:ext cx="238125" cy="889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6283" name="AutoShape 59"/>
          <p:cNvCxnSpPr>
            <a:cxnSpLocks noChangeShapeType="1"/>
            <a:stCxn id="1716275" idx="6"/>
            <a:endCxn id="1716276" idx="2"/>
          </p:cNvCxnSpPr>
          <p:nvPr/>
        </p:nvCxnSpPr>
        <p:spPr bwMode="auto">
          <a:xfrm flipV="1">
            <a:off x="5654675" y="4162425"/>
            <a:ext cx="33338" cy="169863"/>
          </a:xfrm>
          <a:prstGeom prst="curvedConnector3">
            <a:avLst>
              <a:gd name="adj1" fmla="val 47620"/>
            </a:avLst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6284" name="AutoShape 60"/>
          <p:cNvCxnSpPr>
            <a:cxnSpLocks noChangeShapeType="1"/>
            <a:stCxn id="1716274" idx="7"/>
            <a:endCxn id="1716276" idx="3"/>
          </p:cNvCxnSpPr>
          <p:nvPr/>
        </p:nvCxnSpPr>
        <p:spPr bwMode="auto">
          <a:xfrm rot="16200000">
            <a:off x="5460206" y="4371182"/>
            <a:ext cx="423863" cy="152400"/>
          </a:xfrm>
          <a:prstGeom prst="curvedConnector3">
            <a:avLst>
              <a:gd name="adj1" fmla="val 50185"/>
            </a:avLst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sp>
        <p:nvSpPr>
          <p:cNvPr id="1716285" name="Oval 61"/>
          <p:cNvSpPr>
            <a:spLocks noChangeArrowheads="1"/>
          </p:cNvSpPr>
          <p:nvPr/>
        </p:nvSpPr>
        <p:spPr bwMode="auto">
          <a:xfrm>
            <a:off x="6167438" y="4241800"/>
            <a:ext cx="406400" cy="2095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cxnSp>
        <p:nvCxnSpPr>
          <p:cNvPr id="1716286" name="AutoShape 62"/>
          <p:cNvCxnSpPr>
            <a:cxnSpLocks noChangeShapeType="1"/>
            <a:stCxn id="1716285" idx="0"/>
            <a:endCxn id="1716276" idx="6"/>
          </p:cNvCxnSpPr>
          <p:nvPr/>
        </p:nvCxnSpPr>
        <p:spPr bwMode="auto">
          <a:xfrm rot="5400000" flipH="1">
            <a:off x="6193631" y="4064794"/>
            <a:ext cx="79375" cy="274638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6287" name="AutoShape 63"/>
          <p:cNvCxnSpPr>
            <a:cxnSpLocks noChangeShapeType="1"/>
            <a:stCxn id="1716273" idx="6"/>
            <a:endCxn id="1716285" idx="4"/>
          </p:cNvCxnSpPr>
          <p:nvPr/>
        </p:nvCxnSpPr>
        <p:spPr bwMode="auto">
          <a:xfrm flipV="1">
            <a:off x="6096000" y="4451350"/>
            <a:ext cx="274638" cy="889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sp>
        <p:nvSpPr>
          <p:cNvPr id="1716288" name="Oval 64"/>
          <p:cNvSpPr>
            <a:spLocks noChangeArrowheads="1"/>
          </p:cNvSpPr>
          <p:nvPr/>
        </p:nvSpPr>
        <p:spPr bwMode="auto">
          <a:xfrm>
            <a:off x="4808538" y="4437063"/>
            <a:ext cx="406400" cy="2079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cxnSp>
        <p:nvCxnSpPr>
          <p:cNvPr id="1716289" name="AutoShape 65"/>
          <p:cNvCxnSpPr>
            <a:cxnSpLocks noChangeShapeType="1"/>
            <a:stCxn id="1716288" idx="0"/>
            <a:endCxn id="1716275" idx="2"/>
          </p:cNvCxnSpPr>
          <p:nvPr/>
        </p:nvCxnSpPr>
        <p:spPr bwMode="auto">
          <a:xfrm rot="16200000">
            <a:off x="5077619" y="4266407"/>
            <a:ext cx="104775" cy="236537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6290" name="AutoShape 66"/>
          <p:cNvCxnSpPr>
            <a:cxnSpLocks noChangeShapeType="1"/>
            <a:stCxn id="1716288" idx="4"/>
            <a:endCxn id="1716274" idx="2"/>
          </p:cNvCxnSpPr>
          <p:nvPr/>
        </p:nvCxnSpPr>
        <p:spPr bwMode="auto">
          <a:xfrm rot="16200000" flipH="1">
            <a:off x="5085557" y="4571206"/>
            <a:ext cx="88900" cy="236537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sp>
        <p:nvSpPr>
          <p:cNvPr id="1716291" name="Oval 67"/>
          <p:cNvSpPr>
            <a:spLocks noChangeArrowheads="1"/>
          </p:cNvSpPr>
          <p:nvPr/>
        </p:nvSpPr>
        <p:spPr bwMode="auto">
          <a:xfrm>
            <a:off x="2514600" y="5461000"/>
            <a:ext cx="9906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716292" name="AutoShape 68"/>
          <p:cNvSpPr>
            <a:spLocks noChangeArrowheads="1"/>
          </p:cNvSpPr>
          <p:nvPr/>
        </p:nvSpPr>
        <p:spPr bwMode="auto">
          <a:xfrm>
            <a:off x="533400" y="4927600"/>
            <a:ext cx="304800" cy="455613"/>
          </a:xfrm>
          <a:prstGeom prst="downArrow">
            <a:avLst>
              <a:gd name="adj1" fmla="val 50000"/>
              <a:gd name="adj2" fmla="val 3737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716293" name="AutoShape 69"/>
          <p:cNvSpPr>
            <a:spLocks noChangeArrowheads="1"/>
          </p:cNvSpPr>
          <p:nvPr/>
        </p:nvSpPr>
        <p:spPr bwMode="auto">
          <a:xfrm>
            <a:off x="2895600" y="4927600"/>
            <a:ext cx="304800" cy="455613"/>
          </a:xfrm>
          <a:prstGeom prst="downArrow">
            <a:avLst>
              <a:gd name="adj1" fmla="val 50000"/>
              <a:gd name="adj2" fmla="val 3737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716294" name="AutoShape 70"/>
          <p:cNvSpPr>
            <a:spLocks noChangeArrowheads="1"/>
          </p:cNvSpPr>
          <p:nvPr/>
        </p:nvSpPr>
        <p:spPr bwMode="auto">
          <a:xfrm>
            <a:off x="5354638" y="4927600"/>
            <a:ext cx="304800" cy="455613"/>
          </a:xfrm>
          <a:prstGeom prst="downArrow">
            <a:avLst>
              <a:gd name="adj1" fmla="val 50000"/>
              <a:gd name="adj2" fmla="val 3737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716295" name="Oval 71"/>
          <p:cNvSpPr>
            <a:spLocks noChangeArrowheads="1"/>
          </p:cNvSpPr>
          <p:nvPr/>
        </p:nvSpPr>
        <p:spPr bwMode="auto">
          <a:xfrm>
            <a:off x="4973638" y="5461000"/>
            <a:ext cx="9906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716296" name="Oval 72"/>
          <p:cNvSpPr>
            <a:spLocks noChangeArrowheads="1"/>
          </p:cNvSpPr>
          <p:nvPr/>
        </p:nvSpPr>
        <p:spPr bwMode="auto">
          <a:xfrm>
            <a:off x="152400" y="5461000"/>
            <a:ext cx="9906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716297" name="Text Box 73"/>
          <p:cNvSpPr txBox="1">
            <a:spLocks noChangeArrowheads="1"/>
          </p:cNvSpPr>
          <p:nvPr/>
        </p:nvSpPr>
        <p:spPr bwMode="auto">
          <a:xfrm>
            <a:off x="6705600" y="4005263"/>
            <a:ext cx="190023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GB" sz="1600"/>
              <a:t>The task is specific</a:t>
            </a:r>
          </a:p>
          <a:p>
            <a:pPr eaLnBrk="1" hangingPunct="1"/>
            <a:r>
              <a:rPr lang="en-GB" sz="1600"/>
              <a:t> to the MOC</a:t>
            </a:r>
            <a:endParaRPr lang="en-GB"/>
          </a:p>
        </p:txBody>
      </p:sp>
      <p:grpSp>
        <p:nvGrpSpPr>
          <p:cNvPr id="1716298" name="Group 74"/>
          <p:cNvGrpSpPr>
            <a:grpSpLocks/>
          </p:cNvGrpSpPr>
          <p:nvPr/>
        </p:nvGrpSpPr>
        <p:grpSpPr bwMode="auto">
          <a:xfrm>
            <a:off x="7848600" y="36513"/>
            <a:ext cx="1260475" cy="1555750"/>
            <a:chOff x="4944" y="23"/>
            <a:chExt cx="794" cy="980"/>
          </a:xfrm>
        </p:grpSpPr>
        <p:sp>
          <p:nvSpPr>
            <p:cNvPr id="1716299" name="Rectangle 75"/>
            <p:cNvSpPr>
              <a:spLocks noChangeArrowheads="1"/>
            </p:cNvSpPr>
            <p:nvPr/>
          </p:nvSpPr>
          <p:spPr bwMode="auto">
            <a:xfrm>
              <a:off x="4944" y="23"/>
              <a:ext cx="793" cy="980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fr-FR"/>
            </a:p>
          </p:txBody>
        </p:sp>
        <p:sp>
          <p:nvSpPr>
            <p:cNvPr id="1716300" name="Rectangle 76"/>
            <p:cNvSpPr>
              <a:spLocks noChangeArrowheads="1"/>
            </p:cNvSpPr>
            <p:nvPr/>
          </p:nvSpPr>
          <p:spPr bwMode="auto">
            <a:xfrm>
              <a:off x="4945" y="550"/>
              <a:ext cx="792" cy="1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Task Description</a:t>
              </a:r>
            </a:p>
          </p:txBody>
        </p:sp>
        <p:cxnSp>
          <p:nvCxnSpPr>
            <p:cNvPr id="1716301" name="AutoShape 77"/>
            <p:cNvCxnSpPr>
              <a:cxnSpLocks noChangeShapeType="1"/>
              <a:stCxn id="1716311" idx="2"/>
              <a:endCxn id="1716300" idx="0"/>
            </p:cNvCxnSpPr>
            <p:nvPr/>
          </p:nvCxnSpPr>
          <p:spPr bwMode="auto">
            <a:xfrm rot="5400000">
              <a:off x="5303" y="513"/>
              <a:ext cx="75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716302" name="Rectangle 78"/>
            <p:cNvSpPr>
              <a:spLocks noChangeArrowheads="1"/>
            </p:cNvSpPr>
            <p:nvPr/>
          </p:nvSpPr>
          <p:spPr bwMode="auto">
            <a:xfrm>
              <a:off x="4944" y="154"/>
              <a:ext cx="793" cy="12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BP Identification</a:t>
              </a:r>
            </a:p>
          </p:txBody>
        </p:sp>
        <p:cxnSp>
          <p:nvCxnSpPr>
            <p:cNvPr id="1716303" name="AutoShape 79"/>
            <p:cNvCxnSpPr>
              <a:cxnSpLocks noChangeShapeType="1"/>
              <a:stCxn id="1716302" idx="2"/>
              <a:endCxn id="1716311" idx="0"/>
            </p:cNvCxnSpPr>
            <p:nvPr/>
          </p:nvCxnSpPr>
          <p:spPr bwMode="auto">
            <a:xfrm rot="5400000">
              <a:off x="5307" y="315"/>
              <a:ext cx="67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716304" name="AutoShape 80"/>
            <p:cNvSpPr>
              <a:spLocks noChangeArrowheads="1"/>
            </p:cNvSpPr>
            <p:nvPr/>
          </p:nvSpPr>
          <p:spPr bwMode="auto">
            <a:xfrm>
              <a:off x="5204" y="28"/>
              <a:ext cx="274" cy="59"/>
            </a:xfrm>
            <a:prstGeom prst="flowChartTerminator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fr-FR"/>
            </a:p>
          </p:txBody>
        </p:sp>
        <p:cxnSp>
          <p:nvCxnSpPr>
            <p:cNvPr id="1716305" name="AutoShape 81"/>
            <p:cNvCxnSpPr>
              <a:cxnSpLocks noChangeShapeType="1"/>
              <a:stCxn id="1716304" idx="2"/>
              <a:endCxn id="1716302" idx="0"/>
            </p:cNvCxnSpPr>
            <p:nvPr/>
          </p:nvCxnSpPr>
          <p:spPr bwMode="auto">
            <a:xfrm rot="5400000">
              <a:off x="5307" y="121"/>
              <a:ext cx="67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716306" name="AutoShape 82"/>
            <p:cNvSpPr>
              <a:spLocks noChangeArrowheads="1"/>
            </p:cNvSpPr>
            <p:nvPr/>
          </p:nvSpPr>
          <p:spPr bwMode="auto">
            <a:xfrm>
              <a:off x="5204" y="938"/>
              <a:ext cx="274" cy="59"/>
            </a:xfrm>
            <a:prstGeom prst="flowChartTerminator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fr-FR"/>
            </a:p>
          </p:txBody>
        </p:sp>
        <p:cxnSp>
          <p:nvCxnSpPr>
            <p:cNvPr id="1716307" name="AutoShape 83"/>
            <p:cNvCxnSpPr>
              <a:cxnSpLocks noChangeShapeType="1"/>
              <a:stCxn id="1716308" idx="2"/>
              <a:endCxn id="1716306" idx="0"/>
            </p:cNvCxnSpPr>
            <p:nvPr/>
          </p:nvCxnSpPr>
          <p:spPr bwMode="auto">
            <a:xfrm rot="5400000">
              <a:off x="5308" y="903"/>
              <a:ext cx="68" cy="1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sp>
          <p:nvSpPr>
            <p:cNvPr id="1716308" name="Rectangle 84"/>
            <p:cNvSpPr>
              <a:spLocks noChangeArrowheads="1"/>
            </p:cNvSpPr>
            <p:nvPr/>
          </p:nvSpPr>
          <p:spPr bwMode="auto">
            <a:xfrm>
              <a:off x="4945" y="744"/>
              <a:ext cx="793" cy="12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Task Classification</a:t>
              </a:r>
            </a:p>
          </p:txBody>
        </p:sp>
        <p:cxnSp>
          <p:nvCxnSpPr>
            <p:cNvPr id="1716309" name="AutoShape 85"/>
            <p:cNvCxnSpPr>
              <a:cxnSpLocks noChangeShapeType="1"/>
              <a:stCxn id="1716300" idx="2"/>
              <a:endCxn id="1716308" idx="0"/>
            </p:cNvCxnSpPr>
            <p:nvPr/>
          </p:nvCxnSpPr>
          <p:spPr bwMode="auto">
            <a:xfrm rot="16200000" flipH="1">
              <a:off x="5308" y="709"/>
              <a:ext cx="68" cy="1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grpSp>
          <p:nvGrpSpPr>
            <p:cNvPr id="1716310" name="Group 86"/>
            <p:cNvGrpSpPr>
              <a:grpSpLocks/>
            </p:cNvGrpSpPr>
            <p:nvPr/>
          </p:nvGrpSpPr>
          <p:grpSpPr bwMode="auto">
            <a:xfrm>
              <a:off x="4944" y="348"/>
              <a:ext cx="794" cy="127"/>
              <a:chOff x="1655" y="1502"/>
              <a:chExt cx="1316" cy="340"/>
            </a:xfrm>
          </p:grpSpPr>
          <p:sp>
            <p:nvSpPr>
              <p:cNvPr id="1716311" name="Rectangle 87"/>
              <p:cNvSpPr>
                <a:spLocks noChangeArrowheads="1"/>
              </p:cNvSpPr>
              <p:nvPr/>
            </p:nvSpPr>
            <p:spPr bwMode="auto">
              <a:xfrm>
                <a:off x="1655" y="1502"/>
                <a:ext cx="1315" cy="34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 algn="ctr"/>
                <a:r>
                  <a:rPr lang="en-GB" sz="1000"/>
                  <a:t>BP Design/Task Id</a:t>
                </a:r>
              </a:p>
            </p:txBody>
          </p:sp>
          <p:sp>
            <p:nvSpPr>
              <p:cNvPr id="1716312" name="Rectangle 88"/>
              <p:cNvSpPr>
                <a:spLocks noChangeArrowheads="1"/>
              </p:cNvSpPr>
              <p:nvPr/>
            </p:nvSpPr>
            <p:spPr bwMode="auto">
              <a:xfrm>
                <a:off x="2835" y="1502"/>
                <a:ext cx="136" cy="15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endParaRPr lang="fr-FR"/>
              </a:p>
            </p:txBody>
          </p:sp>
          <p:sp>
            <p:nvSpPr>
              <p:cNvPr id="1716313" name="Rectangle 89"/>
              <p:cNvSpPr>
                <a:spLocks noChangeArrowheads="1"/>
              </p:cNvSpPr>
              <p:nvPr/>
            </p:nvSpPr>
            <p:spPr bwMode="auto">
              <a:xfrm>
                <a:off x="2835" y="1683"/>
                <a:ext cx="136" cy="15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endParaRPr lang="fr-FR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8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Common tasks</a:t>
            </a:r>
          </a:p>
        </p:txBody>
      </p:sp>
      <p:sp>
        <p:nvSpPr>
          <p:cNvPr id="17182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The task handles problems for several MOCs globally.</a:t>
            </a:r>
          </a:p>
          <a:p>
            <a:r>
              <a:rPr lang="en-GB"/>
              <a:t>Example:</a:t>
            </a:r>
          </a:p>
          <a:p>
            <a:pPr lvl="1"/>
            <a:r>
              <a:rPr lang="en-GB"/>
              <a:t>Tasks involved in Resource Management can be ensured in a centralized manner </a:t>
            </a:r>
          </a:p>
          <a:p>
            <a:pPr lvl="1"/>
            <a:r>
              <a:rPr lang="en-GB"/>
              <a:t>Analogy: human resources management</a:t>
            </a:r>
          </a:p>
        </p:txBody>
      </p:sp>
      <p:sp>
        <p:nvSpPr>
          <p:cNvPr id="89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90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0D3B241-7044-4ED6-8066-6E3A4593B358}" type="slidenum">
              <a:rPr lang="en-GB"/>
              <a:pPr/>
              <a:t>59</a:t>
            </a:fld>
            <a:endParaRPr lang="en-GB"/>
          </a:p>
        </p:txBody>
      </p:sp>
      <p:sp>
        <p:nvSpPr>
          <p:cNvPr id="1718276" name="Oval 4"/>
          <p:cNvSpPr>
            <a:spLocks noChangeArrowheads="1"/>
          </p:cNvSpPr>
          <p:nvPr/>
        </p:nvSpPr>
        <p:spPr bwMode="auto">
          <a:xfrm>
            <a:off x="76200" y="3549650"/>
            <a:ext cx="406400" cy="2095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cxnSp>
        <p:nvCxnSpPr>
          <p:cNvPr id="1718277" name="AutoShape 5"/>
          <p:cNvCxnSpPr>
            <a:cxnSpLocks noChangeShapeType="1"/>
            <a:stCxn id="1718276" idx="0"/>
            <a:endCxn id="1718283" idx="2"/>
          </p:cNvCxnSpPr>
          <p:nvPr/>
        </p:nvCxnSpPr>
        <p:spPr bwMode="auto">
          <a:xfrm rot="16200000">
            <a:off x="355600" y="3381375"/>
            <a:ext cx="92075" cy="24447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8278" name="AutoShape 6"/>
          <p:cNvCxnSpPr>
            <a:cxnSpLocks noChangeShapeType="1"/>
            <a:stCxn id="1718276" idx="4"/>
            <a:endCxn id="1718281" idx="2"/>
          </p:cNvCxnSpPr>
          <p:nvPr/>
        </p:nvCxnSpPr>
        <p:spPr bwMode="auto">
          <a:xfrm rot="16200000" flipH="1">
            <a:off x="369094" y="3669506"/>
            <a:ext cx="65088" cy="24447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sp>
        <p:nvSpPr>
          <p:cNvPr id="1718279" name="Oval 7"/>
          <p:cNvSpPr>
            <a:spLocks noChangeArrowheads="1"/>
          </p:cNvSpPr>
          <p:nvPr/>
        </p:nvSpPr>
        <p:spPr bwMode="auto">
          <a:xfrm>
            <a:off x="963613" y="3927475"/>
            <a:ext cx="407987" cy="2095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sp>
        <p:nvSpPr>
          <p:cNvPr id="1718280" name="Oval 8"/>
          <p:cNvSpPr>
            <a:spLocks noChangeArrowheads="1"/>
          </p:cNvSpPr>
          <p:nvPr/>
        </p:nvSpPr>
        <p:spPr bwMode="auto">
          <a:xfrm>
            <a:off x="523875" y="4121150"/>
            <a:ext cx="406400" cy="2095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sp>
        <p:nvSpPr>
          <p:cNvPr id="1718281" name="Oval 9"/>
          <p:cNvSpPr>
            <a:spLocks noChangeArrowheads="1"/>
          </p:cNvSpPr>
          <p:nvPr/>
        </p:nvSpPr>
        <p:spPr bwMode="auto">
          <a:xfrm>
            <a:off x="523875" y="3721100"/>
            <a:ext cx="406400" cy="2047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sp>
        <p:nvSpPr>
          <p:cNvPr id="1718282" name="Oval 10"/>
          <p:cNvSpPr>
            <a:spLocks noChangeArrowheads="1"/>
          </p:cNvSpPr>
          <p:nvPr/>
        </p:nvSpPr>
        <p:spPr bwMode="auto">
          <a:xfrm>
            <a:off x="963613" y="3549650"/>
            <a:ext cx="407987" cy="2079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sp>
        <p:nvSpPr>
          <p:cNvPr id="1718283" name="Oval 11"/>
          <p:cNvSpPr>
            <a:spLocks noChangeArrowheads="1"/>
          </p:cNvSpPr>
          <p:nvPr/>
        </p:nvSpPr>
        <p:spPr bwMode="auto">
          <a:xfrm>
            <a:off x="523875" y="3352800"/>
            <a:ext cx="406400" cy="2095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cxnSp>
        <p:nvCxnSpPr>
          <p:cNvPr id="1718284" name="AutoShape 12"/>
          <p:cNvCxnSpPr>
            <a:cxnSpLocks noChangeShapeType="1"/>
            <a:stCxn id="1718282" idx="0"/>
            <a:endCxn id="1718283" idx="6"/>
          </p:cNvCxnSpPr>
          <p:nvPr/>
        </p:nvCxnSpPr>
        <p:spPr bwMode="auto">
          <a:xfrm rot="5400000" flipH="1">
            <a:off x="1003300" y="3384550"/>
            <a:ext cx="92075" cy="23812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8285" name="AutoShape 13"/>
          <p:cNvCxnSpPr>
            <a:cxnSpLocks noChangeShapeType="1"/>
            <a:stCxn id="1718283" idx="4"/>
            <a:endCxn id="1718281" idx="0"/>
          </p:cNvCxnSpPr>
          <p:nvPr/>
        </p:nvCxnSpPr>
        <p:spPr bwMode="auto">
          <a:xfrm>
            <a:off x="727075" y="3562350"/>
            <a:ext cx="0" cy="158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8286" name="AutoShape 14"/>
          <p:cNvCxnSpPr>
            <a:cxnSpLocks noChangeShapeType="1"/>
            <a:stCxn id="1718281" idx="4"/>
            <a:endCxn id="1718280" idx="0"/>
          </p:cNvCxnSpPr>
          <p:nvPr/>
        </p:nvCxnSpPr>
        <p:spPr bwMode="auto">
          <a:xfrm>
            <a:off x="727075" y="3925888"/>
            <a:ext cx="0" cy="1952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8287" name="AutoShape 15"/>
          <p:cNvCxnSpPr>
            <a:cxnSpLocks noChangeShapeType="1"/>
            <a:stCxn id="1718279" idx="0"/>
            <a:endCxn id="1718282" idx="4"/>
          </p:cNvCxnSpPr>
          <p:nvPr/>
        </p:nvCxnSpPr>
        <p:spPr bwMode="auto">
          <a:xfrm flipV="1">
            <a:off x="1168400" y="3757613"/>
            <a:ext cx="0" cy="1698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8288" name="AutoShape 16"/>
          <p:cNvCxnSpPr>
            <a:cxnSpLocks noChangeShapeType="1"/>
            <a:stCxn id="1718280" idx="6"/>
            <a:endCxn id="1718279" idx="4"/>
          </p:cNvCxnSpPr>
          <p:nvPr/>
        </p:nvCxnSpPr>
        <p:spPr bwMode="auto">
          <a:xfrm flipV="1">
            <a:off x="930275" y="4137025"/>
            <a:ext cx="238125" cy="889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8289" name="AutoShape 17"/>
          <p:cNvCxnSpPr>
            <a:cxnSpLocks noChangeShapeType="1"/>
            <a:stCxn id="1718281" idx="6"/>
            <a:endCxn id="1718282" idx="2"/>
          </p:cNvCxnSpPr>
          <p:nvPr/>
        </p:nvCxnSpPr>
        <p:spPr bwMode="auto">
          <a:xfrm flipV="1">
            <a:off x="930275" y="3654425"/>
            <a:ext cx="33338" cy="169863"/>
          </a:xfrm>
          <a:prstGeom prst="curvedConnector3">
            <a:avLst>
              <a:gd name="adj1" fmla="val 47620"/>
            </a:avLst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8290" name="AutoShape 18"/>
          <p:cNvCxnSpPr>
            <a:cxnSpLocks noChangeShapeType="1"/>
            <a:stCxn id="1718280" idx="7"/>
            <a:endCxn id="1718282" idx="3"/>
          </p:cNvCxnSpPr>
          <p:nvPr/>
        </p:nvCxnSpPr>
        <p:spPr bwMode="auto">
          <a:xfrm rot="16200000">
            <a:off x="735806" y="3863182"/>
            <a:ext cx="423863" cy="152400"/>
          </a:xfrm>
          <a:prstGeom prst="curvedConnector3">
            <a:avLst>
              <a:gd name="adj1" fmla="val 50185"/>
            </a:avLst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sp>
        <p:nvSpPr>
          <p:cNvPr id="1718291" name="Oval 19"/>
          <p:cNvSpPr>
            <a:spLocks noChangeArrowheads="1"/>
          </p:cNvSpPr>
          <p:nvPr/>
        </p:nvSpPr>
        <p:spPr bwMode="auto">
          <a:xfrm>
            <a:off x="1443038" y="3733800"/>
            <a:ext cx="406400" cy="2095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cxnSp>
        <p:nvCxnSpPr>
          <p:cNvPr id="1718292" name="AutoShape 20"/>
          <p:cNvCxnSpPr>
            <a:cxnSpLocks noChangeShapeType="1"/>
            <a:stCxn id="1718291" idx="0"/>
            <a:endCxn id="1718282" idx="6"/>
          </p:cNvCxnSpPr>
          <p:nvPr/>
        </p:nvCxnSpPr>
        <p:spPr bwMode="auto">
          <a:xfrm rot="5400000" flipH="1">
            <a:off x="1469231" y="3556794"/>
            <a:ext cx="79375" cy="274638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8293" name="AutoShape 21"/>
          <p:cNvCxnSpPr>
            <a:cxnSpLocks noChangeShapeType="1"/>
            <a:stCxn id="1718279" idx="6"/>
            <a:endCxn id="1718291" idx="4"/>
          </p:cNvCxnSpPr>
          <p:nvPr/>
        </p:nvCxnSpPr>
        <p:spPr bwMode="auto">
          <a:xfrm flipV="1">
            <a:off x="1371600" y="3943350"/>
            <a:ext cx="274638" cy="889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sp>
        <p:nvSpPr>
          <p:cNvPr id="1718294" name="Oval 22"/>
          <p:cNvSpPr>
            <a:spLocks noChangeArrowheads="1"/>
          </p:cNvSpPr>
          <p:nvPr/>
        </p:nvSpPr>
        <p:spPr bwMode="auto">
          <a:xfrm>
            <a:off x="84138" y="3929063"/>
            <a:ext cx="406400" cy="2079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cxnSp>
        <p:nvCxnSpPr>
          <p:cNvPr id="1718295" name="AutoShape 23"/>
          <p:cNvCxnSpPr>
            <a:cxnSpLocks noChangeShapeType="1"/>
            <a:stCxn id="1718294" idx="0"/>
            <a:endCxn id="1718281" idx="2"/>
          </p:cNvCxnSpPr>
          <p:nvPr/>
        </p:nvCxnSpPr>
        <p:spPr bwMode="auto">
          <a:xfrm rot="16200000">
            <a:off x="353219" y="3758407"/>
            <a:ext cx="104775" cy="236537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8296" name="AutoShape 24"/>
          <p:cNvCxnSpPr>
            <a:cxnSpLocks noChangeShapeType="1"/>
            <a:stCxn id="1718294" idx="4"/>
            <a:endCxn id="1718280" idx="2"/>
          </p:cNvCxnSpPr>
          <p:nvPr/>
        </p:nvCxnSpPr>
        <p:spPr bwMode="auto">
          <a:xfrm rot="16200000" flipH="1">
            <a:off x="361157" y="4063206"/>
            <a:ext cx="88900" cy="236537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sp>
        <p:nvSpPr>
          <p:cNvPr id="1718297" name="Oval 25"/>
          <p:cNvSpPr>
            <a:spLocks noChangeArrowheads="1"/>
          </p:cNvSpPr>
          <p:nvPr/>
        </p:nvSpPr>
        <p:spPr bwMode="auto">
          <a:xfrm>
            <a:off x="2362200" y="3549650"/>
            <a:ext cx="406400" cy="2095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cxnSp>
        <p:nvCxnSpPr>
          <p:cNvPr id="1718298" name="AutoShape 26"/>
          <p:cNvCxnSpPr>
            <a:cxnSpLocks noChangeShapeType="1"/>
            <a:stCxn id="1718297" idx="0"/>
            <a:endCxn id="1718304" idx="2"/>
          </p:cNvCxnSpPr>
          <p:nvPr/>
        </p:nvCxnSpPr>
        <p:spPr bwMode="auto">
          <a:xfrm rot="16200000">
            <a:off x="2641600" y="3381375"/>
            <a:ext cx="92075" cy="24447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8299" name="AutoShape 27"/>
          <p:cNvCxnSpPr>
            <a:cxnSpLocks noChangeShapeType="1"/>
            <a:stCxn id="1718297" idx="4"/>
            <a:endCxn id="1718302" idx="2"/>
          </p:cNvCxnSpPr>
          <p:nvPr/>
        </p:nvCxnSpPr>
        <p:spPr bwMode="auto">
          <a:xfrm rot="16200000" flipH="1">
            <a:off x="2655094" y="3669506"/>
            <a:ext cx="65088" cy="24447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sp>
        <p:nvSpPr>
          <p:cNvPr id="1718300" name="Oval 28"/>
          <p:cNvSpPr>
            <a:spLocks noChangeArrowheads="1"/>
          </p:cNvSpPr>
          <p:nvPr/>
        </p:nvSpPr>
        <p:spPr bwMode="auto">
          <a:xfrm>
            <a:off x="3249613" y="3927475"/>
            <a:ext cx="407987" cy="2095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sp>
        <p:nvSpPr>
          <p:cNvPr id="1718301" name="Oval 29"/>
          <p:cNvSpPr>
            <a:spLocks noChangeArrowheads="1"/>
          </p:cNvSpPr>
          <p:nvPr/>
        </p:nvSpPr>
        <p:spPr bwMode="auto">
          <a:xfrm>
            <a:off x="2809875" y="4121150"/>
            <a:ext cx="406400" cy="2095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sp>
        <p:nvSpPr>
          <p:cNvPr id="1718302" name="Oval 30"/>
          <p:cNvSpPr>
            <a:spLocks noChangeArrowheads="1"/>
          </p:cNvSpPr>
          <p:nvPr/>
        </p:nvSpPr>
        <p:spPr bwMode="auto">
          <a:xfrm>
            <a:off x="2809875" y="3721100"/>
            <a:ext cx="406400" cy="2047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sp>
        <p:nvSpPr>
          <p:cNvPr id="1718303" name="Oval 31"/>
          <p:cNvSpPr>
            <a:spLocks noChangeArrowheads="1"/>
          </p:cNvSpPr>
          <p:nvPr/>
        </p:nvSpPr>
        <p:spPr bwMode="auto">
          <a:xfrm>
            <a:off x="3249613" y="3549650"/>
            <a:ext cx="407987" cy="2079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sp>
        <p:nvSpPr>
          <p:cNvPr id="1718304" name="Oval 32"/>
          <p:cNvSpPr>
            <a:spLocks noChangeArrowheads="1"/>
          </p:cNvSpPr>
          <p:nvPr/>
        </p:nvSpPr>
        <p:spPr bwMode="auto">
          <a:xfrm>
            <a:off x="2809875" y="3352800"/>
            <a:ext cx="406400" cy="2095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cxnSp>
        <p:nvCxnSpPr>
          <p:cNvPr id="1718305" name="AutoShape 33"/>
          <p:cNvCxnSpPr>
            <a:cxnSpLocks noChangeShapeType="1"/>
            <a:stCxn id="1718303" idx="0"/>
            <a:endCxn id="1718304" idx="6"/>
          </p:cNvCxnSpPr>
          <p:nvPr/>
        </p:nvCxnSpPr>
        <p:spPr bwMode="auto">
          <a:xfrm rot="5400000" flipH="1">
            <a:off x="3289300" y="3384550"/>
            <a:ext cx="92075" cy="23812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8306" name="AutoShape 34"/>
          <p:cNvCxnSpPr>
            <a:cxnSpLocks noChangeShapeType="1"/>
            <a:stCxn id="1718304" idx="4"/>
            <a:endCxn id="1718302" idx="0"/>
          </p:cNvCxnSpPr>
          <p:nvPr/>
        </p:nvCxnSpPr>
        <p:spPr bwMode="auto">
          <a:xfrm>
            <a:off x="3013075" y="3562350"/>
            <a:ext cx="0" cy="158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8307" name="AutoShape 35"/>
          <p:cNvCxnSpPr>
            <a:cxnSpLocks noChangeShapeType="1"/>
            <a:stCxn id="1718302" idx="4"/>
            <a:endCxn id="1718301" idx="0"/>
          </p:cNvCxnSpPr>
          <p:nvPr/>
        </p:nvCxnSpPr>
        <p:spPr bwMode="auto">
          <a:xfrm>
            <a:off x="3013075" y="3925888"/>
            <a:ext cx="0" cy="1952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8308" name="AutoShape 36"/>
          <p:cNvCxnSpPr>
            <a:cxnSpLocks noChangeShapeType="1"/>
            <a:stCxn id="1718300" idx="0"/>
            <a:endCxn id="1718303" idx="4"/>
          </p:cNvCxnSpPr>
          <p:nvPr/>
        </p:nvCxnSpPr>
        <p:spPr bwMode="auto">
          <a:xfrm flipV="1">
            <a:off x="3454400" y="3757613"/>
            <a:ext cx="0" cy="1698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8309" name="AutoShape 37"/>
          <p:cNvCxnSpPr>
            <a:cxnSpLocks noChangeShapeType="1"/>
            <a:stCxn id="1718301" idx="6"/>
            <a:endCxn id="1718300" idx="4"/>
          </p:cNvCxnSpPr>
          <p:nvPr/>
        </p:nvCxnSpPr>
        <p:spPr bwMode="auto">
          <a:xfrm flipV="1">
            <a:off x="3216275" y="4137025"/>
            <a:ext cx="238125" cy="889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8310" name="AutoShape 38"/>
          <p:cNvCxnSpPr>
            <a:cxnSpLocks noChangeShapeType="1"/>
            <a:stCxn id="1718302" idx="6"/>
            <a:endCxn id="1718303" idx="2"/>
          </p:cNvCxnSpPr>
          <p:nvPr/>
        </p:nvCxnSpPr>
        <p:spPr bwMode="auto">
          <a:xfrm flipV="1">
            <a:off x="3216275" y="3654425"/>
            <a:ext cx="33338" cy="169863"/>
          </a:xfrm>
          <a:prstGeom prst="curvedConnector3">
            <a:avLst>
              <a:gd name="adj1" fmla="val 47620"/>
            </a:avLst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8311" name="AutoShape 39"/>
          <p:cNvCxnSpPr>
            <a:cxnSpLocks noChangeShapeType="1"/>
            <a:stCxn id="1718301" idx="7"/>
            <a:endCxn id="1718303" idx="3"/>
          </p:cNvCxnSpPr>
          <p:nvPr/>
        </p:nvCxnSpPr>
        <p:spPr bwMode="auto">
          <a:xfrm rot="16200000">
            <a:off x="3021806" y="3863182"/>
            <a:ext cx="423863" cy="152400"/>
          </a:xfrm>
          <a:prstGeom prst="curvedConnector3">
            <a:avLst>
              <a:gd name="adj1" fmla="val 50185"/>
            </a:avLst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sp>
        <p:nvSpPr>
          <p:cNvPr id="1718312" name="Oval 40"/>
          <p:cNvSpPr>
            <a:spLocks noChangeArrowheads="1"/>
          </p:cNvSpPr>
          <p:nvPr/>
        </p:nvSpPr>
        <p:spPr bwMode="auto">
          <a:xfrm>
            <a:off x="3729038" y="3733800"/>
            <a:ext cx="406400" cy="2095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cxnSp>
        <p:nvCxnSpPr>
          <p:cNvPr id="1718313" name="AutoShape 41"/>
          <p:cNvCxnSpPr>
            <a:cxnSpLocks noChangeShapeType="1"/>
            <a:stCxn id="1718312" idx="0"/>
            <a:endCxn id="1718303" idx="6"/>
          </p:cNvCxnSpPr>
          <p:nvPr/>
        </p:nvCxnSpPr>
        <p:spPr bwMode="auto">
          <a:xfrm rot="5400000" flipH="1">
            <a:off x="3755231" y="3556794"/>
            <a:ext cx="79375" cy="274638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8314" name="AutoShape 42"/>
          <p:cNvCxnSpPr>
            <a:cxnSpLocks noChangeShapeType="1"/>
            <a:stCxn id="1718300" idx="6"/>
            <a:endCxn id="1718312" idx="4"/>
          </p:cNvCxnSpPr>
          <p:nvPr/>
        </p:nvCxnSpPr>
        <p:spPr bwMode="auto">
          <a:xfrm flipV="1">
            <a:off x="3657600" y="3943350"/>
            <a:ext cx="274638" cy="889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sp>
        <p:nvSpPr>
          <p:cNvPr id="1718315" name="Oval 43"/>
          <p:cNvSpPr>
            <a:spLocks noChangeArrowheads="1"/>
          </p:cNvSpPr>
          <p:nvPr/>
        </p:nvSpPr>
        <p:spPr bwMode="auto">
          <a:xfrm>
            <a:off x="2370138" y="3929063"/>
            <a:ext cx="406400" cy="2079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cxnSp>
        <p:nvCxnSpPr>
          <p:cNvPr id="1718316" name="AutoShape 44"/>
          <p:cNvCxnSpPr>
            <a:cxnSpLocks noChangeShapeType="1"/>
            <a:stCxn id="1718315" idx="0"/>
            <a:endCxn id="1718302" idx="2"/>
          </p:cNvCxnSpPr>
          <p:nvPr/>
        </p:nvCxnSpPr>
        <p:spPr bwMode="auto">
          <a:xfrm rot="16200000">
            <a:off x="2639219" y="3758407"/>
            <a:ext cx="104775" cy="236537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8317" name="AutoShape 45"/>
          <p:cNvCxnSpPr>
            <a:cxnSpLocks noChangeShapeType="1"/>
            <a:stCxn id="1718315" idx="4"/>
            <a:endCxn id="1718301" idx="2"/>
          </p:cNvCxnSpPr>
          <p:nvPr/>
        </p:nvCxnSpPr>
        <p:spPr bwMode="auto">
          <a:xfrm rot="16200000" flipH="1">
            <a:off x="2647157" y="4063206"/>
            <a:ext cx="88900" cy="236537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sp>
        <p:nvSpPr>
          <p:cNvPr id="1718318" name="Oval 46"/>
          <p:cNvSpPr>
            <a:spLocks noChangeArrowheads="1"/>
          </p:cNvSpPr>
          <p:nvPr/>
        </p:nvSpPr>
        <p:spPr bwMode="auto">
          <a:xfrm>
            <a:off x="4876800" y="3549650"/>
            <a:ext cx="406400" cy="2095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cxnSp>
        <p:nvCxnSpPr>
          <p:cNvPr id="1718319" name="AutoShape 47"/>
          <p:cNvCxnSpPr>
            <a:cxnSpLocks noChangeShapeType="1"/>
            <a:stCxn id="1718318" idx="0"/>
            <a:endCxn id="1718325" idx="2"/>
          </p:cNvCxnSpPr>
          <p:nvPr/>
        </p:nvCxnSpPr>
        <p:spPr bwMode="auto">
          <a:xfrm rot="16200000">
            <a:off x="5156200" y="3381375"/>
            <a:ext cx="92075" cy="24447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8320" name="AutoShape 48"/>
          <p:cNvCxnSpPr>
            <a:cxnSpLocks noChangeShapeType="1"/>
            <a:stCxn id="1718318" idx="4"/>
            <a:endCxn id="1718323" idx="2"/>
          </p:cNvCxnSpPr>
          <p:nvPr/>
        </p:nvCxnSpPr>
        <p:spPr bwMode="auto">
          <a:xfrm rot="16200000" flipH="1">
            <a:off x="5169694" y="3669506"/>
            <a:ext cx="65088" cy="24447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sp>
        <p:nvSpPr>
          <p:cNvPr id="1718321" name="Oval 49"/>
          <p:cNvSpPr>
            <a:spLocks noChangeArrowheads="1"/>
          </p:cNvSpPr>
          <p:nvPr/>
        </p:nvSpPr>
        <p:spPr bwMode="auto">
          <a:xfrm>
            <a:off x="5764213" y="3927475"/>
            <a:ext cx="407987" cy="2095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sp>
        <p:nvSpPr>
          <p:cNvPr id="1718322" name="Oval 50"/>
          <p:cNvSpPr>
            <a:spLocks noChangeArrowheads="1"/>
          </p:cNvSpPr>
          <p:nvPr/>
        </p:nvSpPr>
        <p:spPr bwMode="auto">
          <a:xfrm>
            <a:off x="5324475" y="4121150"/>
            <a:ext cx="406400" cy="2095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sp>
        <p:nvSpPr>
          <p:cNvPr id="1718323" name="Oval 51"/>
          <p:cNvSpPr>
            <a:spLocks noChangeArrowheads="1"/>
          </p:cNvSpPr>
          <p:nvPr/>
        </p:nvSpPr>
        <p:spPr bwMode="auto">
          <a:xfrm>
            <a:off x="5324475" y="3721100"/>
            <a:ext cx="406400" cy="2047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sp>
        <p:nvSpPr>
          <p:cNvPr id="1718324" name="Oval 52"/>
          <p:cNvSpPr>
            <a:spLocks noChangeArrowheads="1"/>
          </p:cNvSpPr>
          <p:nvPr/>
        </p:nvSpPr>
        <p:spPr bwMode="auto">
          <a:xfrm>
            <a:off x="5764213" y="3549650"/>
            <a:ext cx="407987" cy="2079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sp>
        <p:nvSpPr>
          <p:cNvPr id="1718325" name="Oval 53"/>
          <p:cNvSpPr>
            <a:spLocks noChangeArrowheads="1"/>
          </p:cNvSpPr>
          <p:nvPr/>
        </p:nvSpPr>
        <p:spPr bwMode="auto">
          <a:xfrm>
            <a:off x="5324475" y="3352800"/>
            <a:ext cx="406400" cy="2095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cxnSp>
        <p:nvCxnSpPr>
          <p:cNvPr id="1718326" name="AutoShape 54"/>
          <p:cNvCxnSpPr>
            <a:cxnSpLocks noChangeShapeType="1"/>
            <a:stCxn id="1718324" idx="0"/>
            <a:endCxn id="1718325" idx="6"/>
          </p:cNvCxnSpPr>
          <p:nvPr/>
        </p:nvCxnSpPr>
        <p:spPr bwMode="auto">
          <a:xfrm rot="5400000" flipH="1">
            <a:off x="5803900" y="3384550"/>
            <a:ext cx="92075" cy="23812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8327" name="AutoShape 55"/>
          <p:cNvCxnSpPr>
            <a:cxnSpLocks noChangeShapeType="1"/>
            <a:stCxn id="1718325" idx="4"/>
            <a:endCxn id="1718323" idx="0"/>
          </p:cNvCxnSpPr>
          <p:nvPr/>
        </p:nvCxnSpPr>
        <p:spPr bwMode="auto">
          <a:xfrm>
            <a:off x="5527675" y="3562350"/>
            <a:ext cx="0" cy="158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8328" name="AutoShape 56"/>
          <p:cNvCxnSpPr>
            <a:cxnSpLocks noChangeShapeType="1"/>
            <a:stCxn id="1718323" idx="4"/>
            <a:endCxn id="1718322" idx="0"/>
          </p:cNvCxnSpPr>
          <p:nvPr/>
        </p:nvCxnSpPr>
        <p:spPr bwMode="auto">
          <a:xfrm>
            <a:off x="5527675" y="3925888"/>
            <a:ext cx="0" cy="1952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8329" name="AutoShape 57"/>
          <p:cNvCxnSpPr>
            <a:cxnSpLocks noChangeShapeType="1"/>
            <a:stCxn id="1718321" idx="0"/>
            <a:endCxn id="1718324" idx="4"/>
          </p:cNvCxnSpPr>
          <p:nvPr/>
        </p:nvCxnSpPr>
        <p:spPr bwMode="auto">
          <a:xfrm flipV="1">
            <a:off x="5969000" y="3757613"/>
            <a:ext cx="0" cy="1698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8330" name="AutoShape 58"/>
          <p:cNvCxnSpPr>
            <a:cxnSpLocks noChangeShapeType="1"/>
            <a:stCxn id="1718322" idx="6"/>
            <a:endCxn id="1718321" idx="4"/>
          </p:cNvCxnSpPr>
          <p:nvPr/>
        </p:nvCxnSpPr>
        <p:spPr bwMode="auto">
          <a:xfrm flipV="1">
            <a:off x="5730875" y="4137025"/>
            <a:ext cx="238125" cy="889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8331" name="AutoShape 59"/>
          <p:cNvCxnSpPr>
            <a:cxnSpLocks noChangeShapeType="1"/>
            <a:stCxn id="1718323" idx="6"/>
            <a:endCxn id="1718324" idx="2"/>
          </p:cNvCxnSpPr>
          <p:nvPr/>
        </p:nvCxnSpPr>
        <p:spPr bwMode="auto">
          <a:xfrm flipV="1">
            <a:off x="5730875" y="3654425"/>
            <a:ext cx="33338" cy="169863"/>
          </a:xfrm>
          <a:prstGeom prst="curvedConnector3">
            <a:avLst>
              <a:gd name="adj1" fmla="val 47620"/>
            </a:avLst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8332" name="AutoShape 60"/>
          <p:cNvCxnSpPr>
            <a:cxnSpLocks noChangeShapeType="1"/>
            <a:stCxn id="1718322" idx="7"/>
            <a:endCxn id="1718324" idx="3"/>
          </p:cNvCxnSpPr>
          <p:nvPr/>
        </p:nvCxnSpPr>
        <p:spPr bwMode="auto">
          <a:xfrm rot="16200000">
            <a:off x="5536406" y="3863182"/>
            <a:ext cx="423863" cy="152400"/>
          </a:xfrm>
          <a:prstGeom prst="curvedConnector3">
            <a:avLst>
              <a:gd name="adj1" fmla="val 50185"/>
            </a:avLst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sp>
        <p:nvSpPr>
          <p:cNvPr id="1718333" name="Oval 61"/>
          <p:cNvSpPr>
            <a:spLocks noChangeArrowheads="1"/>
          </p:cNvSpPr>
          <p:nvPr/>
        </p:nvSpPr>
        <p:spPr bwMode="auto">
          <a:xfrm>
            <a:off x="6243638" y="3733800"/>
            <a:ext cx="406400" cy="2095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cxnSp>
        <p:nvCxnSpPr>
          <p:cNvPr id="1718334" name="AutoShape 62"/>
          <p:cNvCxnSpPr>
            <a:cxnSpLocks noChangeShapeType="1"/>
            <a:stCxn id="1718333" idx="0"/>
            <a:endCxn id="1718324" idx="6"/>
          </p:cNvCxnSpPr>
          <p:nvPr/>
        </p:nvCxnSpPr>
        <p:spPr bwMode="auto">
          <a:xfrm rot="5400000" flipH="1">
            <a:off x="6269831" y="3556794"/>
            <a:ext cx="79375" cy="274638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8335" name="AutoShape 63"/>
          <p:cNvCxnSpPr>
            <a:cxnSpLocks noChangeShapeType="1"/>
            <a:stCxn id="1718321" idx="6"/>
            <a:endCxn id="1718333" idx="4"/>
          </p:cNvCxnSpPr>
          <p:nvPr/>
        </p:nvCxnSpPr>
        <p:spPr bwMode="auto">
          <a:xfrm flipV="1">
            <a:off x="6172200" y="3943350"/>
            <a:ext cx="274638" cy="889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sp>
        <p:nvSpPr>
          <p:cNvPr id="1718336" name="Oval 64"/>
          <p:cNvSpPr>
            <a:spLocks noChangeArrowheads="1"/>
          </p:cNvSpPr>
          <p:nvPr/>
        </p:nvSpPr>
        <p:spPr bwMode="auto">
          <a:xfrm>
            <a:off x="4884738" y="3929063"/>
            <a:ext cx="406400" cy="2079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625" tIns="41313" rIns="82625" bIns="41313" anchor="ctr"/>
          <a:lstStyle/>
          <a:p>
            <a:pPr algn="ctr" defTabSz="820738"/>
            <a:endParaRPr lang="en-GB" sz="1000" b="1">
              <a:latin typeface="Tahoma" pitchFamily="34" charset="0"/>
            </a:endParaRPr>
          </a:p>
        </p:txBody>
      </p:sp>
      <p:cxnSp>
        <p:nvCxnSpPr>
          <p:cNvPr id="1718337" name="AutoShape 65"/>
          <p:cNvCxnSpPr>
            <a:cxnSpLocks noChangeShapeType="1"/>
            <a:stCxn id="1718336" idx="0"/>
            <a:endCxn id="1718323" idx="2"/>
          </p:cNvCxnSpPr>
          <p:nvPr/>
        </p:nvCxnSpPr>
        <p:spPr bwMode="auto">
          <a:xfrm rot="16200000">
            <a:off x="5153819" y="3758407"/>
            <a:ext cx="104775" cy="236537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cxnSp>
        <p:nvCxnSpPr>
          <p:cNvPr id="1718338" name="AutoShape 66"/>
          <p:cNvCxnSpPr>
            <a:cxnSpLocks noChangeShapeType="1"/>
            <a:stCxn id="1718336" idx="4"/>
            <a:endCxn id="1718322" idx="2"/>
          </p:cNvCxnSpPr>
          <p:nvPr/>
        </p:nvCxnSpPr>
        <p:spPr bwMode="auto">
          <a:xfrm rot="16200000" flipH="1">
            <a:off x="5161757" y="4063206"/>
            <a:ext cx="88900" cy="236537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stealth" w="lg" len="lg"/>
          </a:ln>
          <a:effectLst/>
        </p:spPr>
      </p:cxnSp>
      <p:sp>
        <p:nvSpPr>
          <p:cNvPr id="1718339" name="Oval 67"/>
          <p:cNvSpPr>
            <a:spLocks noChangeArrowheads="1"/>
          </p:cNvSpPr>
          <p:nvPr/>
        </p:nvSpPr>
        <p:spPr bwMode="auto">
          <a:xfrm>
            <a:off x="2895600" y="4864100"/>
            <a:ext cx="9906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718340" name="AutoShape 68"/>
          <p:cNvSpPr>
            <a:spLocks noChangeArrowheads="1"/>
          </p:cNvSpPr>
          <p:nvPr/>
        </p:nvSpPr>
        <p:spPr bwMode="auto">
          <a:xfrm rot="-2989931">
            <a:off x="1866900" y="4217988"/>
            <a:ext cx="306388" cy="989012"/>
          </a:xfrm>
          <a:prstGeom prst="downArrow">
            <a:avLst>
              <a:gd name="adj1" fmla="val 50000"/>
              <a:gd name="adj2" fmla="val 80699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718341" name="AutoShape 69"/>
          <p:cNvSpPr>
            <a:spLocks noChangeArrowheads="1"/>
          </p:cNvSpPr>
          <p:nvPr/>
        </p:nvSpPr>
        <p:spPr bwMode="auto">
          <a:xfrm rot="2989931" flipH="1">
            <a:off x="4456113" y="4141787"/>
            <a:ext cx="306388" cy="989013"/>
          </a:xfrm>
          <a:prstGeom prst="downArrow">
            <a:avLst>
              <a:gd name="adj1" fmla="val 50000"/>
              <a:gd name="adj2" fmla="val 80699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718342" name="AutoShape 70"/>
          <p:cNvSpPr>
            <a:spLocks noChangeArrowheads="1"/>
          </p:cNvSpPr>
          <p:nvPr/>
        </p:nvSpPr>
        <p:spPr bwMode="auto">
          <a:xfrm>
            <a:off x="3276600" y="4332288"/>
            <a:ext cx="304800" cy="455612"/>
          </a:xfrm>
          <a:prstGeom prst="downArrow">
            <a:avLst>
              <a:gd name="adj1" fmla="val 50000"/>
              <a:gd name="adj2" fmla="val 3737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718343" name="Text Box 71"/>
          <p:cNvSpPr txBox="1">
            <a:spLocks noChangeArrowheads="1"/>
          </p:cNvSpPr>
          <p:nvPr/>
        </p:nvSpPr>
        <p:spPr bwMode="auto">
          <a:xfrm>
            <a:off x="6831013" y="3533775"/>
            <a:ext cx="16764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GB" sz="1600"/>
              <a:t>The task covers </a:t>
            </a:r>
          </a:p>
          <a:p>
            <a:pPr eaLnBrk="1" hangingPunct="1"/>
            <a:r>
              <a:rPr lang="en-GB" sz="1600"/>
              <a:t>several MOCs</a:t>
            </a:r>
          </a:p>
        </p:txBody>
      </p:sp>
      <p:grpSp>
        <p:nvGrpSpPr>
          <p:cNvPr id="1718344" name="Group 72"/>
          <p:cNvGrpSpPr>
            <a:grpSpLocks/>
          </p:cNvGrpSpPr>
          <p:nvPr/>
        </p:nvGrpSpPr>
        <p:grpSpPr bwMode="auto">
          <a:xfrm>
            <a:off x="7848600" y="36513"/>
            <a:ext cx="1260475" cy="1555750"/>
            <a:chOff x="4944" y="23"/>
            <a:chExt cx="794" cy="980"/>
          </a:xfrm>
        </p:grpSpPr>
        <p:sp>
          <p:nvSpPr>
            <p:cNvPr id="1718345" name="Rectangle 73"/>
            <p:cNvSpPr>
              <a:spLocks noChangeArrowheads="1"/>
            </p:cNvSpPr>
            <p:nvPr/>
          </p:nvSpPr>
          <p:spPr bwMode="auto">
            <a:xfrm>
              <a:off x="4944" y="23"/>
              <a:ext cx="793" cy="980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fr-FR"/>
            </a:p>
          </p:txBody>
        </p:sp>
        <p:sp>
          <p:nvSpPr>
            <p:cNvPr id="1718346" name="Rectangle 74"/>
            <p:cNvSpPr>
              <a:spLocks noChangeArrowheads="1"/>
            </p:cNvSpPr>
            <p:nvPr/>
          </p:nvSpPr>
          <p:spPr bwMode="auto">
            <a:xfrm>
              <a:off x="4945" y="550"/>
              <a:ext cx="792" cy="1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Task Description</a:t>
              </a:r>
            </a:p>
          </p:txBody>
        </p:sp>
        <p:cxnSp>
          <p:nvCxnSpPr>
            <p:cNvPr id="1718347" name="AutoShape 75"/>
            <p:cNvCxnSpPr>
              <a:cxnSpLocks noChangeShapeType="1"/>
              <a:stCxn id="1718357" idx="2"/>
              <a:endCxn id="1718346" idx="0"/>
            </p:cNvCxnSpPr>
            <p:nvPr/>
          </p:nvCxnSpPr>
          <p:spPr bwMode="auto">
            <a:xfrm rot="5400000">
              <a:off x="5303" y="513"/>
              <a:ext cx="75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718348" name="Rectangle 76"/>
            <p:cNvSpPr>
              <a:spLocks noChangeArrowheads="1"/>
            </p:cNvSpPr>
            <p:nvPr/>
          </p:nvSpPr>
          <p:spPr bwMode="auto">
            <a:xfrm>
              <a:off x="4944" y="154"/>
              <a:ext cx="793" cy="12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BP Identification</a:t>
              </a:r>
            </a:p>
          </p:txBody>
        </p:sp>
        <p:cxnSp>
          <p:nvCxnSpPr>
            <p:cNvPr id="1718349" name="AutoShape 77"/>
            <p:cNvCxnSpPr>
              <a:cxnSpLocks noChangeShapeType="1"/>
              <a:stCxn id="1718348" idx="2"/>
              <a:endCxn id="1718357" idx="0"/>
            </p:cNvCxnSpPr>
            <p:nvPr/>
          </p:nvCxnSpPr>
          <p:spPr bwMode="auto">
            <a:xfrm rot="5400000">
              <a:off x="5307" y="315"/>
              <a:ext cx="67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718350" name="AutoShape 78"/>
            <p:cNvSpPr>
              <a:spLocks noChangeArrowheads="1"/>
            </p:cNvSpPr>
            <p:nvPr/>
          </p:nvSpPr>
          <p:spPr bwMode="auto">
            <a:xfrm>
              <a:off x="5204" y="28"/>
              <a:ext cx="274" cy="59"/>
            </a:xfrm>
            <a:prstGeom prst="flowChartTerminator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fr-FR"/>
            </a:p>
          </p:txBody>
        </p:sp>
        <p:cxnSp>
          <p:nvCxnSpPr>
            <p:cNvPr id="1718351" name="AutoShape 79"/>
            <p:cNvCxnSpPr>
              <a:cxnSpLocks noChangeShapeType="1"/>
              <a:stCxn id="1718350" idx="2"/>
              <a:endCxn id="1718348" idx="0"/>
            </p:cNvCxnSpPr>
            <p:nvPr/>
          </p:nvCxnSpPr>
          <p:spPr bwMode="auto">
            <a:xfrm rot="5400000">
              <a:off x="5307" y="121"/>
              <a:ext cx="67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718352" name="AutoShape 80"/>
            <p:cNvSpPr>
              <a:spLocks noChangeArrowheads="1"/>
            </p:cNvSpPr>
            <p:nvPr/>
          </p:nvSpPr>
          <p:spPr bwMode="auto">
            <a:xfrm>
              <a:off x="5204" y="938"/>
              <a:ext cx="274" cy="59"/>
            </a:xfrm>
            <a:prstGeom prst="flowChartTerminator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fr-FR"/>
            </a:p>
          </p:txBody>
        </p:sp>
        <p:cxnSp>
          <p:nvCxnSpPr>
            <p:cNvPr id="1718353" name="AutoShape 81"/>
            <p:cNvCxnSpPr>
              <a:cxnSpLocks noChangeShapeType="1"/>
              <a:stCxn id="1718354" idx="2"/>
              <a:endCxn id="1718352" idx="0"/>
            </p:cNvCxnSpPr>
            <p:nvPr/>
          </p:nvCxnSpPr>
          <p:spPr bwMode="auto">
            <a:xfrm rot="5400000">
              <a:off x="5308" y="903"/>
              <a:ext cx="68" cy="1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sp>
          <p:nvSpPr>
            <p:cNvPr id="1718354" name="Rectangle 82"/>
            <p:cNvSpPr>
              <a:spLocks noChangeArrowheads="1"/>
            </p:cNvSpPr>
            <p:nvPr/>
          </p:nvSpPr>
          <p:spPr bwMode="auto">
            <a:xfrm>
              <a:off x="4945" y="744"/>
              <a:ext cx="793" cy="12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ctr"/>
              <a:r>
                <a:rPr lang="en-GB" sz="1000"/>
                <a:t>Task Classification</a:t>
              </a:r>
            </a:p>
          </p:txBody>
        </p:sp>
        <p:cxnSp>
          <p:nvCxnSpPr>
            <p:cNvPr id="1718355" name="AutoShape 83"/>
            <p:cNvCxnSpPr>
              <a:cxnSpLocks noChangeShapeType="1"/>
              <a:stCxn id="1718346" idx="2"/>
              <a:endCxn id="1718354" idx="0"/>
            </p:cNvCxnSpPr>
            <p:nvPr/>
          </p:nvCxnSpPr>
          <p:spPr bwMode="auto">
            <a:xfrm rot="16200000" flipH="1">
              <a:off x="5308" y="709"/>
              <a:ext cx="68" cy="1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grpSp>
          <p:nvGrpSpPr>
            <p:cNvPr id="1718356" name="Group 84"/>
            <p:cNvGrpSpPr>
              <a:grpSpLocks/>
            </p:cNvGrpSpPr>
            <p:nvPr/>
          </p:nvGrpSpPr>
          <p:grpSpPr bwMode="auto">
            <a:xfrm>
              <a:off x="4944" y="348"/>
              <a:ext cx="794" cy="127"/>
              <a:chOff x="1655" y="1502"/>
              <a:chExt cx="1316" cy="340"/>
            </a:xfrm>
          </p:grpSpPr>
          <p:sp>
            <p:nvSpPr>
              <p:cNvPr id="1718357" name="Rectangle 85"/>
              <p:cNvSpPr>
                <a:spLocks noChangeArrowheads="1"/>
              </p:cNvSpPr>
              <p:nvPr/>
            </p:nvSpPr>
            <p:spPr bwMode="auto">
              <a:xfrm>
                <a:off x="1655" y="1502"/>
                <a:ext cx="1315" cy="34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 algn="ctr"/>
                <a:r>
                  <a:rPr lang="en-GB" sz="1000"/>
                  <a:t>BP Design/Task Id</a:t>
                </a:r>
              </a:p>
            </p:txBody>
          </p:sp>
          <p:sp>
            <p:nvSpPr>
              <p:cNvPr id="1718358" name="Rectangle 86"/>
              <p:cNvSpPr>
                <a:spLocks noChangeArrowheads="1"/>
              </p:cNvSpPr>
              <p:nvPr/>
            </p:nvSpPr>
            <p:spPr bwMode="auto">
              <a:xfrm>
                <a:off x="2835" y="1502"/>
                <a:ext cx="136" cy="15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endParaRPr lang="fr-FR"/>
              </a:p>
            </p:txBody>
          </p:sp>
          <p:sp>
            <p:nvSpPr>
              <p:cNvPr id="1718359" name="Rectangle 87"/>
              <p:cNvSpPr>
                <a:spLocks noChangeArrowheads="1"/>
              </p:cNvSpPr>
              <p:nvPr/>
            </p:nvSpPr>
            <p:spPr bwMode="auto">
              <a:xfrm>
                <a:off x="2835" y="1683"/>
                <a:ext cx="136" cy="15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endParaRPr lang="fr-FR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7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Operations </a:t>
            </a:r>
            <a:r>
              <a:rPr lang="en-GB" dirty="0"/>
              <a:t>Process Management Domain</a:t>
            </a:r>
          </a:p>
        </p:txBody>
      </p:sp>
      <p:sp>
        <p:nvSpPr>
          <p:cNvPr id="1697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z="1800"/>
              <a:t>OPM typically corresponds to most of the ISA95 part 3 activity model</a:t>
            </a:r>
          </a:p>
          <a:p>
            <a:r>
              <a:rPr lang="en-GB" sz="1800"/>
              <a:t>However, ISA95 is unclear around the “Execution Management” bubble</a:t>
            </a:r>
          </a:p>
          <a:p>
            <a:pPr lvl="1"/>
            <a:r>
              <a:rPr lang="en-GB" sz="1800"/>
              <a:t>This mirror the current confusion about what is done in control systems and MES</a:t>
            </a:r>
          </a:p>
          <a:p>
            <a:pPr lvl="1"/>
            <a:r>
              <a:rPr lang="en-GB" sz="1800"/>
              <a:t>Sometime “Automated” actions are handled by control system, while manual actions are handled by MES…</a:t>
            </a:r>
          </a:p>
          <a:p>
            <a:r>
              <a:rPr lang="en-GB" sz="1800"/>
              <a:t>Basically, OPM deals with Management, not Control:</a:t>
            </a:r>
          </a:p>
          <a:p>
            <a:pPr lvl="1"/>
            <a:r>
              <a:rPr lang="en-GB" sz="1800"/>
              <a:t>It must not be constrained by Real Time focus </a:t>
            </a:r>
          </a:p>
          <a:p>
            <a:pPr lvl="2"/>
            <a:r>
              <a:rPr lang="en-GB" sz="1600">
                <a:solidFill>
                  <a:srgbClr val="FF5050"/>
                </a:solidFill>
              </a:rPr>
              <a:t>Asynchronous Execution - </a:t>
            </a:r>
            <a:r>
              <a:rPr lang="en-GB" sz="1600"/>
              <a:t>If a task’s completion is requested to move forward the physical process with impact on work throughput, it must be handled by the Physical Process Control level (Recipes / Operating procedures…)</a:t>
            </a:r>
          </a:p>
          <a:p>
            <a:pPr lvl="1"/>
            <a:r>
              <a:rPr lang="en-GB" sz="1800"/>
              <a:t>It is typically not product dependent</a:t>
            </a:r>
          </a:p>
          <a:p>
            <a:pPr lvl="2"/>
            <a:r>
              <a:rPr lang="en-GB" sz="1600">
                <a:solidFill>
                  <a:srgbClr val="FF5050"/>
                </a:solidFill>
              </a:rPr>
              <a:t>Asynchronous Definition - </a:t>
            </a:r>
            <a:r>
              <a:rPr lang="en-GB" sz="1600"/>
              <a:t>A new product generally not lead to define new Operation processes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DDCC96-746E-4E97-AE09-86BEB504AE9B}" type="slidenum">
              <a:rPr lang="en-GB"/>
              <a:pPr/>
              <a:t>6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4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Exercises: Model Operation Management – Excel spreadsheet</a:t>
            </a:r>
          </a:p>
        </p:txBody>
      </p:sp>
      <p:sp>
        <p:nvSpPr>
          <p:cNvPr id="1694732" name="Rectangle 1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(1.1) Define / Discuss Operation Process Categories</a:t>
            </a:r>
          </a:p>
          <a:p>
            <a:r>
              <a:rPr lang="en-GB"/>
              <a:t>(1.2) Define / Discuss Manufacturing Operation Management Categories</a:t>
            </a:r>
          </a:p>
          <a:p>
            <a:r>
              <a:rPr lang="en-GB"/>
              <a:t>(1.3) Define / Discuss Operation Activities</a:t>
            </a:r>
          </a:p>
          <a:p>
            <a:r>
              <a:rPr lang="en-GB"/>
              <a:t>(1.4) Define / Discuss IT Service Level</a:t>
            </a:r>
          </a:p>
          <a:p>
            <a:r>
              <a:rPr lang="en-GB"/>
              <a:t>(1.5) Define / Discuss Operation Task Styles</a:t>
            </a:r>
          </a:p>
          <a:p>
            <a:r>
              <a:rPr lang="en-GB"/>
              <a:t>(2.1) Define Operation Process Classes</a:t>
            </a:r>
          </a:p>
          <a:p>
            <a:r>
              <a:rPr lang="en-GB"/>
              <a:t>(2.1) Define / Consolidate Task Classes</a:t>
            </a:r>
          </a:p>
          <a:p>
            <a:r>
              <a:rPr lang="en-GB"/>
              <a:t>(3.1) Instantiate Operation Processes on an actual facility</a:t>
            </a:r>
          </a:p>
          <a:p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429021-2166-4F5C-9ACD-DB04A2FD1890}" type="slidenum">
              <a:rPr lang="en-GB"/>
              <a:pPr/>
              <a:t>60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8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OPM domain</a:t>
            </a:r>
          </a:p>
        </p:txBody>
      </p:sp>
      <p:sp>
        <p:nvSpPr>
          <p:cNvPr id="1698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/>
              <a:t>For example:</a:t>
            </a:r>
          </a:p>
          <a:p>
            <a:pPr lvl="1">
              <a:lnSpc>
                <a:spcPct val="90000"/>
              </a:lnSpc>
            </a:pPr>
            <a:r>
              <a:rPr lang="en-GB"/>
              <a:t>Dispatching instruction for working on a particular work station is part of an OP </a:t>
            </a:r>
          </a:p>
          <a:p>
            <a:pPr lvl="2">
              <a:lnSpc>
                <a:spcPct val="90000"/>
              </a:lnSpc>
            </a:pPr>
            <a:r>
              <a:rPr lang="en-GB"/>
              <a:t>It is clearly defined in ISA95 part 3 activity model</a:t>
            </a:r>
          </a:p>
          <a:p>
            <a:pPr lvl="2">
              <a:lnSpc>
                <a:spcPct val="90000"/>
              </a:lnSpc>
            </a:pPr>
            <a:r>
              <a:rPr lang="en-GB"/>
              <a:t>It is done early enough to allow a delay in task’s completion</a:t>
            </a:r>
          </a:p>
          <a:p>
            <a:pPr lvl="1">
              <a:lnSpc>
                <a:spcPct val="90000"/>
              </a:lnSpc>
            </a:pPr>
            <a:r>
              <a:rPr lang="en-GB"/>
              <a:t>Identifying a material to be added, </a:t>
            </a:r>
          </a:p>
          <a:p>
            <a:pPr lvl="2">
              <a:lnSpc>
                <a:spcPct val="90000"/>
              </a:lnSpc>
            </a:pPr>
            <a:r>
              <a:rPr lang="en-GB"/>
              <a:t>Forbidding the use of the material or making the production not acceptable if not completed upfront will make the function part of Physical Process Control, not a BP task</a:t>
            </a:r>
          </a:p>
          <a:p>
            <a:pPr lvl="2">
              <a:lnSpc>
                <a:spcPct val="90000"/>
              </a:lnSpc>
            </a:pPr>
            <a:r>
              <a:rPr lang="en-GB"/>
              <a:t>Being required only for information / reporting purpose make this function possibly handled as a BP Task.</a:t>
            </a:r>
          </a:p>
          <a:p>
            <a:pPr>
              <a:lnSpc>
                <a:spcPct val="90000"/>
              </a:lnSpc>
            </a:pPr>
            <a:r>
              <a:rPr lang="en-GB"/>
              <a:t>Basically, no conceptual difference between </a:t>
            </a:r>
          </a:p>
          <a:p>
            <a:pPr lvl="1">
              <a:lnSpc>
                <a:spcPct val="90000"/>
              </a:lnSpc>
            </a:pPr>
            <a:r>
              <a:rPr lang="en-GB"/>
              <a:t>OP/Task (Management)</a:t>
            </a:r>
          </a:p>
          <a:p>
            <a:pPr lvl="1">
              <a:lnSpc>
                <a:spcPct val="90000"/>
              </a:lnSpc>
            </a:pPr>
            <a:r>
              <a:rPr lang="en-GB"/>
              <a:t>RPE/EPE (Control)</a:t>
            </a:r>
          </a:p>
          <a:p>
            <a:pPr lvl="1">
              <a:lnSpc>
                <a:spcPct val="90000"/>
              </a:lnSpc>
            </a:pPr>
            <a:r>
              <a:rPr lang="en-GB"/>
              <a:t>Company specific policies must be set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3EBF07-844D-4BD4-8259-4145CC1A21A4}" type="slidenum">
              <a:rPr lang="en-GB"/>
              <a:pPr/>
              <a:t>7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6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Generic Activity model</a:t>
            </a:r>
          </a:p>
        </p:txBody>
      </p:sp>
      <p:sp>
        <p:nvSpPr>
          <p:cNvPr id="27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28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065B10-333C-474D-8CA6-97717860C1B3}" type="slidenum">
              <a:rPr lang="en-GB"/>
              <a:pPr/>
              <a:t>8</a:t>
            </a:fld>
            <a:endParaRPr lang="en-GB"/>
          </a:p>
        </p:txBody>
      </p:sp>
      <p:grpSp>
        <p:nvGrpSpPr>
          <p:cNvPr id="1626115" name="Group 3"/>
          <p:cNvGrpSpPr>
            <a:grpSpLocks/>
          </p:cNvGrpSpPr>
          <p:nvPr/>
        </p:nvGrpSpPr>
        <p:grpSpPr bwMode="auto">
          <a:xfrm>
            <a:off x="1619250" y="1552575"/>
            <a:ext cx="5815013" cy="3563938"/>
            <a:chOff x="1392" y="889"/>
            <a:chExt cx="3663" cy="2245"/>
          </a:xfrm>
        </p:grpSpPr>
        <p:sp>
          <p:nvSpPr>
            <p:cNvPr id="1626116" name="Oval 4"/>
            <p:cNvSpPr>
              <a:spLocks noChangeArrowheads="1"/>
            </p:cNvSpPr>
            <p:nvPr/>
          </p:nvSpPr>
          <p:spPr bwMode="auto">
            <a:xfrm>
              <a:off x="3314" y="2243"/>
              <a:ext cx="880" cy="467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1300" b="1">
                  <a:latin typeface="Tahoma" pitchFamily="34" charset="0"/>
                </a:rPr>
                <a:t>4.Data</a:t>
              </a:r>
            </a:p>
            <a:p>
              <a:pPr algn="ctr" defTabSz="820738"/>
              <a:r>
                <a:rPr lang="en-US" sz="1300" b="1">
                  <a:latin typeface="Tahoma" pitchFamily="34" charset="0"/>
                </a:rPr>
                <a:t>collection</a:t>
              </a:r>
            </a:p>
          </p:txBody>
        </p:sp>
        <p:sp>
          <p:nvSpPr>
            <p:cNvPr id="1626117" name="Oval 5"/>
            <p:cNvSpPr>
              <a:spLocks noChangeArrowheads="1"/>
            </p:cNvSpPr>
            <p:nvPr/>
          </p:nvSpPr>
          <p:spPr bwMode="auto">
            <a:xfrm>
              <a:off x="2355" y="2667"/>
              <a:ext cx="880" cy="467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1300" b="1">
                  <a:latin typeface="Tahoma" pitchFamily="34" charset="0"/>
                </a:rPr>
                <a:t>3.Execution</a:t>
              </a:r>
            </a:p>
            <a:p>
              <a:pPr algn="ctr" defTabSz="820738"/>
              <a:r>
                <a:rPr lang="en-US" sz="1300" b="1">
                  <a:latin typeface="Tahoma" pitchFamily="34" charset="0"/>
                </a:rPr>
                <a:t>Management</a:t>
              </a:r>
            </a:p>
          </p:txBody>
        </p:sp>
        <p:sp>
          <p:nvSpPr>
            <p:cNvPr id="1626118" name="Oval 6"/>
            <p:cNvSpPr>
              <a:spLocks noChangeArrowheads="1"/>
            </p:cNvSpPr>
            <p:nvPr/>
          </p:nvSpPr>
          <p:spPr bwMode="auto">
            <a:xfrm>
              <a:off x="1392" y="1354"/>
              <a:ext cx="880" cy="467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1300" b="1">
                  <a:latin typeface="Tahoma" pitchFamily="34" charset="0"/>
                </a:rPr>
                <a:t>8. Resource</a:t>
              </a:r>
            </a:p>
            <a:p>
              <a:pPr algn="ctr" defTabSz="820738"/>
              <a:r>
                <a:rPr lang="en-US" sz="1300" b="1">
                  <a:latin typeface="Tahoma" pitchFamily="34" charset="0"/>
                </a:rPr>
                <a:t>management</a:t>
              </a:r>
            </a:p>
          </p:txBody>
        </p:sp>
        <p:sp>
          <p:nvSpPr>
            <p:cNvPr id="1626119" name="Oval 7"/>
            <p:cNvSpPr>
              <a:spLocks noChangeArrowheads="1"/>
            </p:cNvSpPr>
            <p:nvPr/>
          </p:nvSpPr>
          <p:spPr bwMode="auto">
            <a:xfrm>
              <a:off x="2326" y="1801"/>
              <a:ext cx="937" cy="467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1300" b="1">
                  <a:latin typeface="Tahoma" pitchFamily="34" charset="0"/>
                </a:rPr>
                <a:t>2.Dispatching</a:t>
              </a:r>
            </a:p>
          </p:txBody>
        </p:sp>
        <p:sp>
          <p:nvSpPr>
            <p:cNvPr id="1626120" name="Oval 8"/>
            <p:cNvSpPr>
              <a:spLocks noChangeArrowheads="1"/>
            </p:cNvSpPr>
            <p:nvPr/>
          </p:nvSpPr>
          <p:spPr bwMode="auto">
            <a:xfrm>
              <a:off x="3314" y="1354"/>
              <a:ext cx="880" cy="46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1300" b="1">
                  <a:latin typeface="Tahoma" pitchFamily="34" charset="0"/>
                </a:rPr>
                <a:t>5.Tracking</a:t>
              </a:r>
            </a:p>
          </p:txBody>
        </p:sp>
        <p:sp>
          <p:nvSpPr>
            <p:cNvPr id="1626121" name="Oval 9"/>
            <p:cNvSpPr>
              <a:spLocks noChangeArrowheads="1"/>
            </p:cNvSpPr>
            <p:nvPr/>
          </p:nvSpPr>
          <p:spPr bwMode="auto">
            <a:xfrm>
              <a:off x="2355" y="889"/>
              <a:ext cx="880" cy="46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1300" b="1">
                  <a:latin typeface="Tahoma" pitchFamily="34" charset="0"/>
                </a:rPr>
                <a:t>1.Detailed</a:t>
              </a:r>
            </a:p>
            <a:p>
              <a:pPr algn="ctr" defTabSz="820738"/>
              <a:r>
                <a:rPr lang="en-US" sz="1300" b="1">
                  <a:latin typeface="Tahoma" pitchFamily="34" charset="0"/>
                </a:rPr>
                <a:t>scheduling</a:t>
              </a:r>
            </a:p>
          </p:txBody>
        </p:sp>
        <p:sp>
          <p:nvSpPr>
            <p:cNvPr id="1626122" name="Oval 10"/>
            <p:cNvSpPr>
              <a:spLocks noChangeArrowheads="1"/>
            </p:cNvSpPr>
            <p:nvPr/>
          </p:nvSpPr>
          <p:spPr bwMode="auto">
            <a:xfrm>
              <a:off x="1410" y="2244"/>
              <a:ext cx="880" cy="467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1300" b="1">
                  <a:latin typeface="Tahoma" pitchFamily="34" charset="0"/>
                </a:rPr>
                <a:t>7.Definition</a:t>
              </a:r>
            </a:p>
            <a:p>
              <a:pPr algn="ctr" defTabSz="820738"/>
              <a:r>
                <a:rPr lang="en-US" sz="1300" b="1">
                  <a:latin typeface="Tahoma" pitchFamily="34" charset="0"/>
                </a:rPr>
                <a:t>management</a:t>
              </a:r>
            </a:p>
          </p:txBody>
        </p:sp>
        <p:cxnSp>
          <p:nvCxnSpPr>
            <p:cNvPr id="1626123" name="AutoShape 11"/>
            <p:cNvCxnSpPr>
              <a:cxnSpLocks noChangeShapeType="1"/>
              <a:stCxn id="1626118" idx="0"/>
              <a:endCxn id="1626121" idx="2"/>
            </p:cNvCxnSpPr>
            <p:nvPr/>
          </p:nvCxnSpPr>
          <p:spPr bwMode="auto">
            <a:xfrm rot="16200000">
              <a:off x="1978" y="976"/>
              <a:ext cx="232" cy="523"/>
            </a:xfrm>
            <a:prstGeom prst="curvedConnector2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</p:spPr>
        </p:cxnSp>
        <p:cxnSp>
          <p:nvCxnSpPr>
            <p:cNvPr id="1626124" name="AutoShape 12"/>
            <p:cNvCxnSpPr>
              <a:cxnSpLocks noChangeShapeType="1"/>
              <a:stCxn id="1626120" idx="0"/>
              <a:endCxn id="1626121" idx="6"/>
            </p:cNvCxnSpPr>
            <p:nvPr/>
          </p:nvCxnSpPr>
          <p:spPr bwMode="auto">
            <a:xfrm rot="5400000" flipH="1">
              <a:off x="3379" y="978"/>
              <a:ext cx="232" cy="519"/>
            </a:xfrm>
            <a:prstGeom prst="curvedConnector2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</p:spPr>
        </p:cxnSp>
        <p:cxnSp>
          <p:nvCxnSpPr>
            <p:cNvPr id="1626125" name="AutoShape 13"/>
            <p:cNvCxnSpPr>
              <a:cxnSpLocks noChangeShapeType="1"/>
              <a:stCxn id="1626121" idx="4"/>
              <a:endCxn id="1626119" idx="0"/>
            </p:cNvCxnSpPr>
            <p:nvPr/>
          </p:nvCxnSpPr>
          <p:spPr bwMode="auto">
            <a:xfrm>
              <a:off x="2795" y="1355"/>
              <a:ext cx="0" cy="446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</p:spPr>
        </p:cxnSp>
        <p:cxnSp>
          <p:nvCxnSpPr>
            <p:cNvPr id="1626126" name="AutoShape 14"/>
            <p:cNvCxnSpPr>
              <a:cxnSpLocks noChangeShapeType="1"/>
              <a:stCxn id="1626118" idx="4"/>
              <a:endCxn id="1626119" idx="2"/>
            </p:cNvCxnSpPr>
            <p:nvPr/>
          </p:nvCxnSpPr>
          <p:spPr bwMode="auto">
            <a:xfrm rot="16200000" flipH="1">
              <a:off x="1972" y="1681"/>
              <a:ext cx="214" cy="494"/>
            </a:xfrm>
            <a:prstGeom prst="curvedConnector2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</p:spPr>
        </p:cxnSp>
        <p:cxnSp>
          <p:nvCxnSpPr>
            <p:cNvPr id="1626127" name="AutoShape 15"/>
            <p:cNvCxnSpPr>
              <a:cxnSpLocks noChangeShapeType="1"/>
              <a:stCxn id="1626122" idx="0"/>
              <a:endCxn id="1626119" idx="2"/>
            </p:cNvCxnSpPr>
            <p:nvPr/>
          </p:nvCxnSpPr>
          <p:spPr bwMode="auto">
            <a:xfrm rot="16200000">
              <a:off x="1983" y="1902"/>
              <a:ext cx="209" cy="476"/>
            </a:xfrm>
            <a:prstGeom prst="curvedConnector2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</p:spPr>
        </p:cxnSp>
        <p:cxnSp>
          <p:nvCxnSpPr>
            <p:cNvPr id="1626128" name="AutoShape 16"/>
            <p:cNvCxnSpPr>
              <a:cxnSpLocks noChangeShapeType="1"/>
              <a:stCxn id="1626119" idx="4"/>
              <a:endCxn id="1626117" idx="0"/>
            </p:cNvCxnSpPr>
            <p:nvPr/>
          </p:nvCxnSpPr>
          <p:spPr bwMode="auto">
            <a:xfrm>
              <a:off x="2795" y="2268"/>
              <a:ext cx="0" cy="399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</p:spPr>
        </p:cxnSp>
        <p:cxnSp>
          <p:nvCxnSpPr>
            <p:cNvPr id="1626129" name="AutoShape 17"/>
            <p:cNvCxnSpPr>
              <a:cxnSpLocks noChangeShapeType="1"/>
              <a:stCxn id="1626122" idx="4"/>
              <a:endCxn id="1626117" idx="2"/>
            </p:cNvCxnSpPr>
            <p:nvPr/>
          </p:nvCxnSpPr>
          <p:spPr bwMode="auto">
            <a:xfrm rot="16200000" flipH="1">
              <a:off x="2008" y="2553"/>
              <a:ext cx="190" cy="505"/>
            </a:xfrm>
            <a:prstGeom prst="curvedConnector2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</p:spPr>
        </p:cxnSp>
        <p:cxnSp>
          <p:nvCxnSpPr>
            <p:cNvPr id="1626130" name="AutoShape 18"/>
            <p:cNvCxnSpPr>
              <a:cxnSpLocks noChangeShapeType="1"/>
              <a:stCxn id="1626116" idx="0"/>
              <a:endCxn id="1626120" idx="4"/>
            </p:cNvCxnSpPr>
            <p:nvPr/>
          </p:nvCxnSpPr>
          <p:spPr bwMode="auto">
            <a:xfrm flipV="1">
              <a:off x="3754" y="1820"/>
              <a:ext cx="0" cy="42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</p:spPr>
        </p:cxnSp>
        <p:cxnSp>
          <p:nvCxnSpPr>
            <p:cNvPr id="1626131" name="AutoShape 19"/>
            <p:cNvCxnSpPr>
              <a:cxnSpLocks noChangeShapeType="1"/>
              <a:stCxn id="1626117" idx="6"/>
              <a:endCxn id="1626116" idx="4"/>
            </p:cNvCxnSpPr>
            <p:nvPr/>
          </p:nvCxnSpPr>
          <p:spPr bwMode="auto">
            <a:xfrm flipV="1">
              <a:off x="3235" y="2710"/>
              <a:ext cx="519" cy="191"/>
            </a:xfrm>
            <a:prstGeom prst="curvedConnector2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</p:spPr>
        </p:cxnSp>
        <p:cxnSp>
          <p:nvCxnSpPr>
            <p:cNvPr id="1626132" name="AutoShape 20"/>
            <p:cNvCxnSpPr>
              <a:cxnSpLocks noChangeShapeType="1"/>
              <a:stCxn id="1626119" idx="6"/>
              <a:endCxn id="1626120" idx="3"/>
            </p:cNvCxnSpPr>
            <p:nvPr/>
          </p:nvCxnSpPr>
          <p:spPr bwMode="auto">
            <a:xfrm flipV="1">
              <a:off x="3263" y="1752"/>
              <a:ext cx="180" cy="283"/>
            </a:xfrm>
            <a:prstGeom prst="curvedConnector2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</p:spPr>
        </p:cxnSp>
        <p:cxnSp>
          <p:nvCxnSpPr>
            <p:cNvPr id="1626133" name="AutoShape 21"/>
            <p:cNvCxnSpPr>
              <a:cxnSpLocks noChangeShapeType="1"/>
              <a:stCxn id="1626117" idx="7"/>
              <a:endCxn id="1626120" idx="4"/>
            </p:cNvCxnSpPr>
            <p:nvPr/>
          </p:nvCxnSpPr>
          <p:spPr bwMode="auto">
            <a:xfrm rot="16200000">
              <a:off x="2972" y="1954"/>
              <a:ext cx="915" cy="648"/>
            </a:xfrm>
            <a:prstGeom prst="curvedConnector3">
              <a:avLst>
                <a:gd name="adj1" fmla="val 53662"/>
              </a:avLst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</p:spPr>
        </p:cxnSp>
        <p:sp>
          <p:nvSpPr>
            <p:cNvPr id="1626134" name="Oval 22"/>
            <p:cNvSpPr>
              <a:spLocks noChangeArrowheads="1"/>
            </p:cNvSpPr>
            <p:nvPr/>
          </p:nvSpPr>
          <p:spPr bwMode="auto">
            <a:xfrm>
              <a:off x="4175" y="1801"/>
              <a:ext cx="880" cy="467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1300" b="1">
                  <a:latin typeface="Tahoma" pitchFamily="34" charset="0"/>
                </a:rPr>
                <a:t>6.Analysis</a:t>
              </a:r>
            </a:p>
          </p:txBody>
        </p:sp>
        <p:cxnSp>
          <p:nvCxnSpPr>
            <p:cNvPr id="1626135" name="AutoShape 23"/>
            <p:cNvCxnSpPr>
              <a:cxnSpLocks noChangeShapeType="1"/>
              <a:stCxn id="1626116" idx="6"/>
              <a:endCxn id="1626134" idx="4"/>
            </p:cNvCxnSpPr>
            <p:nvPr/>
          </p:nvCxnSpPr>
          <p:spPr bwMode="auto">
            <a:xfrm flipV="1">
              <a:off x="4194" y="2268"/>
              <a:ext cx="421" cy="209"/>
            </a:xfrm>
            <a:prstGeom prst="curvedConnector2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</p:spPr>
        </p:cxnSp>
        <p:cxnSp>
          <p:nvCxnSpPr>
            <p:cNvPr id="1626136" name="AutoShape 24"/>
            <p:cNvCxnSpPr>
              <a:cxnSpLocks noChangeShapeType="1"/>
              <a:stCxn id="1626134" idx="0"/>
              <a:endCxn id="1626120" idx="6"/>
            </p:cNvCxnSpPr>
            <p:nvPr/>
          </p:nvCxnSpPr>
          <p:spPr bwMode="auto">
            <a:xfrm rot="5400000" flipH="1">
              <a:off x="4298" y="1483"/>
              <a:ext cx="214" cy="421"/>
            </a:xfrm>
            <a:prstGeom prst="curvedConnector2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</p:spPr>
        </p:cxnSp>
      </p:grpSp>
      <p:sp>
        <p:nvSpPr>
          <p:cNvPr id="1626137" name="Text Box 25"/>
          <p:cNvSpPr txBox="1">
            <a:spLocks noChangeArrowheads="1"/>
          </p:cNvSpPr>
          <p:nvPr/>
        </p:nvSpPr>
        <p:spPr bwMode="auto">
          <a:xfrm>
            <a:off x="6200775" y="4811713"/>
            <a:ext cx="294322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29" tIns="45714" rIns="91429" bIns="45714">
            <a:spAutoFit/>
          </a:bodyPr>
          <a:lstStyle/>
          <a:p>
            <a:pPr defTabSz="820738"/>
            <a:r>
              <a:rPr lang="en-US" sz="1300"/>
              <a:t>Source: ANSI/ISA 95</a:t>
            </a:r>
          </a:p>
          <a:p>
            <a:pPr defTabSz="820738"/>
            <a:r>
              <a:rPr lang="en-US" sz="1300"/>
              <a:t>Enterprise/Control System Integration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Different MES Focus</a:t>
            </a:r>
          </a:p>
        </p:txBody>
      </p:sp>
      <p:sp>
        <p:nvSpPr>
          <p:cNvPr id="16281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81000" indent="-381000">
              <a:buFont typeface="Arial" charset="0"/>
              <a:buAutoNum type="arabicPeriod"/>
            </a:pPr>
            <a:r>
              <a:rPr lang="en-GB"/>
              <a:t>Decisional focus</a:t>
            </a:r>
          </a:p>
          <a:p>
            <a:pPr marL="838200" lvl="1" indent="-381000"/>
            <a:r>
              <a:rPr lang="en-GB"/>
              <a:t>Business / Execution</a:t>
            </a:r>
          </a:p>
          <a:p>
            <a:pPr marL="838200" lvl="1" indent="-381000"/>
            <a:r>
              <a:rPr lang="en-GB"/>
              <a:t>Decisional / Physical Hierarchy : Work station, Work cell, Area, Site, Enterprise…</a:t>
            </a:r>
          </a:p>
          <a:p>
            <a:pPr marL="381000" indent="-381000">
              <a:buFont typeface="Arial" charset="0"/>
              <a:buAutoNum type="arabicPeriod"/>
            </a:pPr>
            <a:r>
              <a:rPr lang="en-GB"/>
              <a:t>Operational Responsibility focus</a:t>
            </a:r>
          </a:p>
          <a:p>
            <a:pPr marL="838200" lvl="1" indent="-381000"/>
            <a:r>
              <a:rPr lang="en-GB"/>
              <a:t>Manufacturing, Inventory, Quality, Maintenance…</a:t>
            </a:r>
          </a:p>
          <a:p>
            <a:pPr marL="381000" indent="-381000">
              <a:buFont typeface="Arial" charset="0"/>
              <a:buAutoNum type="arabicPeriod"/>
            </a:pPr>
            <a:r>
              <a:rPr lang="en-GB"/>
              <a:t>Timing focus</a:t>
            </a:r>
          </a:p>
          <a:p>
            <a:pPr marL="838200" lvl="1" indent="-381000"/>
            <a:r>
              <a:rPr lang="en-GB"/>
              <a:t>Before, during, after work execution</a:t>
            </a:r>
          </a:p>
          <a:p>
            <a:pPr marL="381000" indent="-381000">
              <a:buFont typeface="Arial" charset="0"/>
              <a:buAutoNum type="arabicPeriod"/>
            </a:pPr>
            <a:r>
              <a:rPr lang="en-GB"/>
              <a:t>Maturity focus</a:t>
            </a:r>
          </a:p>
          <a:p>
            <a:pPr marL="838200" lvl="1" indent="-381000"/>
            <a:r>
              <a:rPr lang="en-GB"/>
              <a:t>Visibility, Control, Optimization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3_40_ISA8895_Function_OperationsManagement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FA5E3EF-B5BA-4B23-BBD9-B4563A6AEE18}" type="slidenum">
              <a:rPr lang="en-GB"/>
              <a:pPr/>
              <a:t>9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ppt_model">
  <a:themeElements>
    <a:clrScheme name="CCM_Conception 4">
      <a:dk1>
        <a:srgbClr val="000000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0000"/>
      </a:accent4>
      <a:accent5>
        <a:srgbClr val="E2F4FF"/>
      </a:accent5>
      <a:accent6>
        <a:srgbClr val="E7E7B9"/>
      </a:accent6>
      <a:hlink>
        <a:srgbClr val="FF9966"/>
      </a:hlink>
      <a:folHlink>
        <a:srgbClr val="009999"/>
      </a:folHlink>
    </a:clrScheme>
    <a:fontScheme name="CCM_Conception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CCM_Conception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M_Conception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8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CM_Conception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D4D4D4"/>
        </a:accent6>
        <a:hlink>
          <a:srgbClr val="B2B2B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M_Conception 4">
        <a:dk1>
          <a:srgbClr val="000000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CCM0_Overview_V2</Template>
  <TotalTime>13284</TotalTime>
  <Words>3926</Words>
  <Application>Microsoft Office PowerPoint</Application>
  <PresentationFormat>Affichage à l'écran (4:3)</PresentationFormat>
  <Paragraphs>1407</Paragraphs>
  <Slides>60</Slides>
  <Notes>60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60</vt:i4>
      </vt:variant>
    </vt:vector>
  </HeadingPairs>
  <TitlesOfParts>
    <vt:vector size="68" baseType="lpstr">
      <vt:lpstr>Arial</vt:lpstr>
      <vt:lpstr>Arial Narrow</vt:lpstr>
      <vt:lpstr>Times New Roman</vt:lpstr>
      <vt:lpstr>Wingdings</vt:lpstr>
      <vt:lpstr>Arial Black</vt:lpstr>
      <vt:lpstr>Tahoma</vt:lpstr>
      <vt:lpstr>Symbol</vt:lpstr>
      <vt:lpstr>1_ppt_model</vt:lpstr>
      <vt:lpstr>Diapositive 1</vt:lpstr>
      <vt:lpstr>Agenda</vt:lpstr>
      <vt:lpstr>CC functional domains </vt:lpstr>
      <vt:lpstr>Information Elements</vt:lpstr>
      <vt:lpstr>Who’s / What’s concerned?</vt:lpstr>
      <vt:lpstr>Operations Process Management Domain</vt:lpstr>
      <vt:lpstr>OPM domain</vt:lpstr>
      <vt:lpstr>Generic Activity model</vt:lpstr>
      <vt:lpstr>Different MES Focus</vt:lpstr>
      <vt:lpstr>(1) Decisional focus : MES Domains and Functions</vt:lpstr>
      <vt:lpstr>(1) Decisional focus : Hierarchy according to ISA95 </vt:lpstr>
      <vt:lpstr>(2) Operational responsibility focus : Domains according to ISA95</vt:lpstr>
      <vt:lpstr>(2) Operational responsibility focus : Beyond Production</vt:lpstr>
      <vt:lpstr>(3) Timing focus</vt:lpstr>
      <vt:lpstr>(3) Timing focus MES Main Functional areas</vt:lpstr>
      <vt:lpstr>(3) Timing focus : Main activity flows</vt:lpstr>
      <vt:lpstr>(4) Maturity level</vt:lpstr>
      <vt:lpstr>Agenda</vt:lpstr>
      <vt:lpstr>Applying the Generic Activity model to Production MOC</vt:lpstr>
      <vt:lpstr>1. Detailed Production Scheduling  (Before)</vt:lpstr>
      <vt:lpstr>2. Production Dispatching  (Before)</vt:lpstr>
      <vt:lpstr>3. Production Execution (During)</vt:lpstr>
      <vt:lpstr>4. Production Data Collection  (During)</vt:lpstr>
      <vt:lpstr>5. Production Tracking (After)</vt:lpstr>
      <vt:lpstr>6. Production Analysis  (After)</vt:lpstr>
      <vt:lpstr>7. Product Definition Management (Reference data)</vt:lpstr>
      <vt:lpstr>8. Resource Management  (Reference data)</vt:lpstr>
      <vt:lpstr>Applying the Activity model to other MOCs</vt:lpstr>
      <vt:lpstr>Supporting functions</vt:lpstr>
      <vt:lpstr>Supporting Functions: McDo model</vt:lpstr>
      <vt:lpstr>A Tri-dimension functional framework</vt:lpstr>
      <vt:lpstr>Agenda</vt:lpstr>
      <vt:lpstr>Terminology</vt:lpstr>
      <vt:lpstr>Iterative OP/Task Definition</vt:lpstr>
      <vt:lpstr>Operations Processes</vt:lpstr>
      <vt:lpstr>Operations Process Classification</vt:lpstr>
      <vt:lpstr>Operations Process Classification</vt:lpstr>
      <vt:lpstr>Operations Process Design:  BPMN Language</vt:lpstr>
      <vt:lpstr>Business Process Design :  BPMN Language</vt:lpstr>
      <vt:lpstr>Business Process Design :  BPMN Language</vt:lpstr>
      <vt:lpstr>Business Process Design :  BPMN Language</vt:lpstr>
      <vt:lpstr>Example</vt:lpstr>
      <vt:lpstr>Task Identification</vt:lpstr>
      <vt:lpstr>Tasks Description</vt:lpstr>
      <vt:lpstr>(1) Tasks Characterization </vt:lpstr>
      <vt:lpstr>(1) Tasks Characterization – Example of IT Service Levels </vt:lpstr>
      <vt:lpstr>(1) Tasks Characterization - Processing Style </vt:lpstr>
      <vt:lpstr>(2) Information</vt:lpstr>
      <vt:lpstr>(2) Information</vt:lpstr>
      <vt:lpstr>(2) Information – Generalized ISA95 model objects</vt:lpstr>
      <vt:lpstr>(2) Information – Generalized ISA95 model objects</vt:lpstr>
      <vt:lpstr>(2) Information – Generalized ISA95 model objects</vt:lpstr>
      <vt:lpstr>(2) Information – Generalized ISA95 model objects</vt:lpstr>
      <vt:lpstr>(2) Information – Generalized ISA95 model objects</vt:lpstr>
      <vt:lpstr>(3) Functional Requirements</vt:lpstr>
      <vt:lpstr>Classification of the tasks </vt:lpstr>
      <vt:lpstr>Multi-purpose tasks</vt:lpstr>
      <vt:lpstr>Specific Tasks</vt:lpstr>
      <vt:lpstr>Common tasks</vt:lpstr>
      <vt:lpstr>Exercises: Model Operation Management – Excel spreadsheet</vt:lpstr>
    </vt:vector>
  </TitlesOfParts>
  <Company>Control Chain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CCM2-90 (en) Manufacturing Architecture - Operation Process Management</dc:title>
  <dc:creator>J. Vieille</dc:creator>
  <cp:lastModifiedBy>Jean Vieille</cp:lastModifiedBy>
  <cp:revision>144</cp:revision>
  <dcterms:created xsi:type="dcterms:W3CDTF">2005-08-03T18:05:01Z</dcterms:created>
  <dcterms:modified xsi:type="dcterms:W3CDTF">2011-05-23T15:30:06Z</dcterms:modified>
</cp:coreProperties>
</file>