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47"/>
  </p:notesMasterIdLst>
  <p:handoutMasterIdLst>
    <p:handoutMasterId r:id="rId48"/>
  </p:handoutMasterIdLst>
  <p:sldIdLst>
    <p:sldId id="527" r:id="rId2"/>
    <p:sldId id="528" r:id="rId3"/>
    <p:sldId id="529" r:id="rId4"/>
    <p:sldId id="530" r:id="rId5"/>
    <p:sldId id="531" r:id="rId6"/>
    <p:sldId id="532" r:id="rId7"/>
    <p:sldId id="533" r:id="rId8"/>
    <p:sldId id="534" r:id="rId9"/>
    <p:sldId id="535" r:id="rId10"/>
    <p:sldId id="536" r:id="rId11"/>
    <p:sldId id="537" r:id="rId12"/>
    <p:sldId id="538" r:id="rId13"/>
    <p:sldId id="539" r:id="rId14"/>
    <p:sldId id="540" r:id="rId15"/>
    <p:sldId id="541" r:id="rId16"/>
    <p:sldId id="542" r:id="rId17"/>
    <p:sldId id="543" r:id="rId18"/>
    <p:sldId id="573" r:id="rId19"/>
    <p:sldId id="571" r:id="rId20"/>
    <p:sldId id="572" r:id="rId21"/>
    <p:sldId id="547" r:id="rId22"/>
    <p:sldId id="548" r:id="rId23"/>
    <p:sldId id="549" r:id="rId24"/>
    <p:sldId id="550" r:id="rId25"/>
    <p:sldId id="551" r:id="rId26"/>
    <p:sldId id="552" r:id="rId27"/>
    <p:sldId id="553" r:id="rId28"/>
    <p:sldId id="554" r:id="rId29"/>
    <p:sldId id="555" r:id="rId30"/>
    <p:sldId id="556" r:id="rId31"/>
    <p:sldId id="557" r:id="rId32"/>
    <p:sldId id="558" r:id="rId33"/>
    <p:sldId id="559" r:id="rId34"/>
    <p:sldId id="560" r:id="rId35"/>
    <p:sldId id="561" r:id="rId36"/>
    <p:sldId id="562" r:id="rId37"/>
    <p:sldId id="563" r:id="rId38"/>
    <p:sldId id="564" r:id="rId39"/>
    <p:sldId id="565" r:id="rId40"/>
    <p:sldId id="566" r:id="rId41"/>
    <p:sldId id="567" r:id="rId42"/>
    <p:sldId id="568" r:id="rId43"/>
    <p:sldId id="574" r:id="rId44"/>
    <p:sldId id="569" r:id="rId45"/>
    <p:sldId id="570" r:id="rId46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AEAEA"/>
    <a:srgbClr val="000000"/>
    <a:srgbClr val="008000"/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7" autoAdjust="0"/>
    <p:restoredTop sz="90175" autoAdjust="0"/>
  </p:normalViewPr>
  <p:slideViewPr>
    <p:cSldViewPr>
      <p:cViewPr varScale="1">
        <p:scale>
          <a:sx n="67" d="100"/>
          <a:sy n="67" d="100"/>
        </p:scale>
        <p:origin x="-15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>
        <p:scale>
          <a:sx n="100" d="100"/>
          <a:sy n="100" d="100"/>
        </p:scale>
        <p:origin x="-1548" y="307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554580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4_10_ISA8895_Engineering_InformationServiceSpecification</a:t>
            </a:r>
            <a:endParaRPr lang="en-GB" dirty="0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53906" y="111125"/>
            <a:ext cx="1153319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E843A2BE-2197-4349-8F84-61841CC52DD4}" type="datetime1">
              <a:rPr lang="fr-FR" smtClean="0"/>
              <a:pPr/>
              <a:t>23/05/2011</a:t>
            </a:fld>
            <a:endParaRPr lang="en-GB" dirty="0"/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01878" y="9613900"/>
            <a:ext cx="140534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C373AD98-F81A-431E-BED3-D7FF309F2444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314" y="980770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52166" y="974730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B93D411D-AD98-45F1-91E8-88ED6B9301F6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149EFF7F-1D79-4BCD-BD63-20ED15CBA35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4_10_ISA8895_Engineering_InformationServiceSpecification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3BCCD1B-BE94-409F-9D80-9BCEE82C95C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AD70F-0D02-4048-8FF3-79D86431C152}" type="slidenum">
              <a:rPr lang="fr-FR"/>
              <a:pPr/>
              <a:t>1</a:t>
            </a:fld>
            <a:endParaRPr lang="fr-FR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85A09CB-00D6-44DA-A4BC-D955F1B54DB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93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E37C9D-6124-4066-BA4D-0328CDD26F9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93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93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6AD5B53-9D3D-4823-B565-CB8EC065336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04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03FCD-9030-451B-861B-564C28CA2FA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04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529A6EF-5BFE-488F-A11F-E0526B53367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14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523451-248A-44E4-933F-ACE52A31394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1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2F21181-F2D9-4549-875D-0723B4948D6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24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0AB75-D221-4D90-BA41-0B88114EECF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24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24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7521BF6-ABE0-4449-803B-1007D9FC8B9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34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C86191-D43E-46AF-905E-8011D4F7F61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34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34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92B010-E488-45D1-8B85-FCA8A965BC5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45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690EC-F0DE-4E80-B6AC-104FC5D8847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45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45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7227255-213D-49A4-9F90-EDD9EEDC421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55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A7A98B-D455-4E68-AD8A-BB1C4BE6932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55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55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1BFAC13-E622-4125-8723-45F41D2EAA3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665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9DDEB-10D3-4808-AA23-5EFA40A9335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65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65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A9757D5-3733-4C32-B45C-1D1D207A060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06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E79E63-CC14-4793-A7AB-939249431D4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706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06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D50C06B-4E7F-4D89-8DF0-B4F0EEE7A8D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16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FBF42-BBC5-435B-A478-EF1E0CB65BB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16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16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D2C5BEF-1E48-4359-8CBC-FF6474658A0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3DBAA-28A4-4979-8190-3DF7BD3C2CF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B7C6544-CF5B-4CA3-B127-A8D75408F40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27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42CA84-1BE0-4752-AE8C-D3B4EF28B9E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27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27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31BAF68-2083-4C08-8B61-BF72966CE1B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37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D6E18B-114C-4CAC-B785-3B91376FF1F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737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37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AFF6F11-9744-4DB1-8338-AFE8CCC34FC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47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C2AA4-B742-4ABF-8990-B316D584E990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747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47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83EA32D-56AA-46A2-84B1-B0B94A259C5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57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F8DB70-3784-4453-B539-333342EB5790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57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57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D47F687-712F-4A58-B584-46C6E40E0EA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68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40D5E8-2364-4341-A7D0-1F03B488C06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DD3F9B9-2C2B-4BC7-8E5B-C4B0013FB8C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78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BD26F-AEDD-4656-BF76-D23841DE6EB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78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78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48EBDBD-1D1A-40F8-ADD8-5F572C73792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88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7D9A5-EF7D-4977-B693-C2B8F3CA2193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88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88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16C7571-2E8C-415A-B2F8-01BC0D6A850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98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01D89E-0731-4E37-AE70-4F32A9B39191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98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98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6724193-C436-41D9-B183-C451896EE0B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09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AC231-054B-4461-8512-251E2EF89FB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809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09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6DD4B0E-6B81-4ABD-8D16-2319DFAE203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19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BF2E68-7F3B-4196-B825-9F9387F0D787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819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19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AFF8518-A113-42D9-B4F5-9846634E95D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22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11FC4-1B4F-4E41-ABF5-F441232922E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22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740F6F8-AA15-4102-8137-B111B31F45F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29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69ED73-62EF-4C98-A1B0-8D9D79D3B228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29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29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AD6DE3-7A44-44EB-B5CF-67A809712849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39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51583A-887F-466C-AC07-10ED23612FC7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839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39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8B66761-5CA7-4E41-BEEE-DC0138D1F07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49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829B86-AABC-4E00-8F77-50BA542A2374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49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49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475D341-9DFD-4FF9-B1C6-AEAFA6F99E9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60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26F013-4773-4031-9E7F-C258BEA3AACE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60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60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A4991B0-2ADD-4A1A-A890-1144556A6ED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70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B95D4A-B159-4EC6-89D3-03C8E3F8B179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70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70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040E801-9587-4202-99B4-0690BCA108C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80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CA863-5C87-404F-983E-D75AFA60AA85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880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80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FC8BA42-740A-4C7B-8F1F-E129CF5B143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890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332D0B-48DC-4FD9-B81E-56B7A41E11C9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890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90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5203D65-5A28-43CE-957E-099A37BCF0D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49630E-BB6D-49B6-8B42-B8EC14B46D9A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22E6BE9-4505-42D1-9849-DA53F73C718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911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1BECD-44E0-41B8-9B6A-96B029F5D6BD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911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11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3873F6B-9C81-4385-8D43-1CBBA4DB392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921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8394DA-F95A-489D-BE38-55DCCC11900A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921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21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34AD56-7839-4C7A-B3DA-AE4380C745B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32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762CE-908D-451C-9B52-0B35E889996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32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995062A-4BAF-438F-84BB-D49E7B23BBE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D9439-39BF-4DE7-B3A0-4C1F94890CB8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52E474-F997-4B94-B710-26BE06405C7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942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05340-2E6D-4EA4-AE6C-3968CF790AAD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942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42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BFE1B4F-238E-498E-B957-10DD55BE63D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42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3AD569-DC11-41DF-BB18-EDAA2FD60C0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42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2848420-2BAB-425D-9037-E4A0C223E86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53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11E52-7FFC-43F0-AE5C-59B7E0306C5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5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BB30512-B6A5-4B74-8586-37E01FD9570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63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87F062-4669-43EA-8900-EB4B8D47358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63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14D9CDD-E4E3-4BC5-87D9-95D0F186552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73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527BCB-B0CD-4387-B2A2-CD7712BBEBD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73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4_10_ISA8895_Engineering_InformationServiceSpecification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C0DB515-D743-4FBD-AABA-64F80D193579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583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F4736-E256-4F01-8BA4-99BEE0F2FF7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83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DEEC9-5D91-4E00-81DD-6092254A68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BADEF-007B-4F25-83EB-0BD935B02A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E51EF-5DAA-4D33-85EC-19F450C26345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AEF18-B210-4117-8506-24A15E9079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17EBD4-AEAB-49AD-B181-750F8A7C14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82572" y="1968480"/>
          <a:ext cx="8989928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7300"/>
                <a:gridCol w="565262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Engineering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>
                          <a:latin typeface="+mn-lt"/>
                        </a:rPr>
                        <a:t>Information Service </a:t>
                      </a:r>
                      <a:r>
                        <a:rPr lang="fr-FR" sz="2400" b="1" dirty="0" err="1" smtClean="0">
                          <a:latin typeface="+mn-lt"/>
                        </a:rPr>
                        <a:t>Specification</a:t>
                      </a:r>
                      <a:endParaRPr lang="fr-FR" sz="24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Français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</a:t>
                      </a:r>
                      <a:r>
                        <a:rPr lang="fr-FR" sz="1600" b="1" dirty="0" smtClean="0"/>
                        <a:t>05/2011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Origine et réalisation des Classes d’objets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2 origines pour la spécification des classes d’objets:</a:t>
            </a:r>
          </a:p>
          <a:p>
            <a:pPr lvl="1"/>
            <a:r>
              <a:rPr lang="fr-FR" smtClean="0"/>
              <a:t>Une démarche proactive </a:t>
            </a:r>
          </a:p>
          <a:p>
            <a:pPr lvl="2"/>
            <a:r>
              <a:rPr lang="fr-FR" smtClean="0"/>
              <a:t>Développements menés indépendamment des réalisations</a:t>
            </a:r>
          </a:p>
          <a:p>
            <a:pPr lvl="1"/>
            <a:r>
              <a:rPr lang="fr-FR" smtClean="0"/>
              <a:t>Des besoins issus des projets réels </a:t>
            </a:r>
          </a:p>
          <a:p>
            <a:pPr lvl="2"/>
            <a:r>
              <a:rPr lang="fr-FR" smtClean="0"/>
              <a:t>Demandes de création ou d’amélioration par les retours d’information de l’utilisation des modules</a:t>
            </a:r>
          </a:p>
          <a:p>
            <a:r>
              <a:rPr lang="fr-FR" smtClean="0"/>
              <a:t>La réalisation des classes d’objet peut être prise en charge:</a:t>
            </a:r>
          </a:p>
          <a:p>
            <a:pPr lvl="1"/>
            <a:r>
              <a:rPr lang="fr-FR" smtClean="0"/>
              <a:t>Par une équipe interne dédiée</a:t>
            </a:r>
          </a:p>
          <a:p>
            <a:pPr lvl="1"/>
            <a:r>
              <a:rPr lang="fr-FR" smtClean="0"/>
              <a:t>Par les équipes de projets réels</a:t>
            </a:r>
          </a:p>
          <a:p>
            <a:r>
              <a:rPr lang="fr-FR" smtClean="0"/>
              <a:t>Autres possibilités</a:t>
            </a:r>
          </a:p>
          <a:p>
            <a:pPr lvl="1"/>
            <a:r>
              <a:rPr lang="fr-FR" smtClean="0"/>
              <a:t>Sous-traitance </a:t>
            </a:r>
          </a:p>
          <a:p>
            <a:pPr lvl="1"/>
            <a:r>
              <a:rPr lang="fr-FR" smtClean="0"/>
              <a:t>Mutualisation, initiatives inter-entreprises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331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8D2B643E-C640-4975-AC9C-4294F553F24D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Interaction des Classes d’objets</a:t>
            </a:r>
          </a:p>
        </p:txBody>
      </p:sp>
      <p:sp>
        <p:nvSpPr>
          <p:cNvPr id="2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000E93BC-9E64-4138-8725-AEF294B4CBE7}" type="slidenum">
              <a:rPr lang="en-GB"/>
              <a:pPr/>
              <a:t>11</a:t>
            </a:fld>
            <a:endParaRPr lang="en-GB"/>
          </a:p>
        </p:txBody>
      </p:sp>
      <p:sp>
        <p:nvSpPr>
          <p:cNvPr id="14341" name="Oval 3"/>
          <p:cNvSpPr>
            <a:spLocks noChangeArrowheads="1"/>
          </p:cNvSpPr>
          <p:nvPr/>
        </p:nvSpPr>
        <p:spPr bwMode="auto">
          <a:xfrm>
            <a:off x="2808288" y="2057400"/>
            <a:ext cx="4202112" cy="2133600"/>
          </a:xfrm>
          <a:prstGeom prst="ellipse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fr-FR" b="1"/>
              <a:t>Classes d’Objets</a:t>
            </a:r>
          </a:p>
          <a:p>
            <a:pPr algn="ctr"/>
            <a:endParaRPr lang="fr-FR"/>
          </a:p>
          <a:p>
            <a:pPr algn="ctr"/>
            <a:endParaRPr lang="fr-FR"/>
          </a:p>
          <a:p>
            <a:pPr algn="ctr"/>
            <a:endParaRPr lang="fr-FR"/>
          </a:p>
        </p:txBody>
      </p:sp>
      <p:sp>
        <p:nvSpPr>
          <p:cNvPr id="14342" name="Oval 4"/>
          <p:cNvSpPr>
            <a:spLocks noChangeArrowheads="1"/>
          </p:cNvSpPr>
          <p:nvPr/>
        </p:nvSpPr>
        <p:spPr bwMode="auto">
          <a:xfrm>
            <a:off x="2998788" y="2895600"/>
            <a:ext cx="1600200" cy="638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>
                <a:cs typeface="Arial" charset="0"/>
              </a:rPr>
              <a:t>μ</a:t>
            </a:r>
            <a:r>
              <a:rPr lang="fr-FR"/>
              <a:t>Projet </a:t>
            </a:r>
            <a:r>
              <a:rPr lang="fr-FR" b="1"/>
              <a:t>Classe 1</a:t>
            </a:r>
          </a:p>
        </p:txBody>
      </p:sp>
      <p:sp>
        <p:nvSpPr>
          <p:cNvPr id="14343" name="Oval 5"/>
          <p:cNvSpPr>
            <a:spLocks noChangeArrowheads="1"/>
          </p:cNvSpPr>
          <p:nvPr/>
        </p:nvSpPr>
        <p:spPr bwMode="auto">
          <a:xfrm>
            <a:off x="4140200" y="3429000"/>
            <a:ext cx="1601788" cy="638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>
                <a:cs typeface="Arial" charset="0"/>
              </a:rPr>
              <a:t>μ</a:t>
            </a:r>
            <a:r>
              <a:rPr lang="fr-FR"/>
              <a:t>Projet </a:t>
            </a:r>
            <a:r>
              <a:rPr lang="fr-FR" b="1"/>
              <a:t>Classe 2</a:t>
            </a:r>
          </a:p>
        </p:txBody>
      </p:sp>
      <p:sp>
        <p:nvSpPr>
          <p:cNvPr id="14344" name="Oval 6"/>
          <p:cNvSpPr>
            <a:spLocks noChangeArrowheads="1"/>
          </p:cNvSpPr>
          <p:nvPr/>
        </p:nvSpPr>
        <p:spPr bwMode="auto">
          <a:xfrm>
            <a:off x="5284788" y="2895600"/>
            <a:ext cx="1600200" cy="638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>
                <a:cs typeface="Arial" charset="0"/>
              </a:rPr>
              <a:t>μ</a:t>
            </a:r>
            <a:r>
              <a:rPr lang="fr-FR"/>
              <a:t>Projet </a:t>
            </a:r>
            <a:r>
              <a:rPr lang="fr-FR" b="1"/>
              <a:t>Classe n</a:t>
            </a:r>
          </a:p>
        </p:txBody>
      </p:sp>
      <p:sp>
        <p:nvSpPr>
          <p:cNvPr id="14345" name="Oval 7"/>
          <p:cNvSpPr>
            <a:spLocks noChangeArrowheads="1"/>
          </p:cNvSpPr>
          <p:nvPr/>
        </p:nvSpPr>
        <p:spPr bwMode="auto">
          <a:xfrm>
            <a:off x="571500" y="4578350"/>
            <a:ext cx="2209800" cy="75565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sz="1800" b="1"/>
              <a:t>Operation</a:t>
            </a:r>
          </a:p>
          <a:p>
            <a:pPr algn="ctr"/>
            <a:r>
              <a:rPr lang="fr-FR" sz="1800" b="1"/>
              <a:t>Management</a:t>
            </a:r>
          </a:p>
        </p:txBody>
      </p:sp>
      <p:sp>
        <p:nvSpPr>
          <p:cNvPr id="14346" name="Oval 8"/>
          <p:cNvSpPr>
            <a:spLocks noChangeArrowheads="1"/>
          </p:cNvSpPr>
          <p:nvPr/>
        </p:nvSpPr>
        <p:spPr bwMode="auto">
          <a:xfrm>
            <a:off x="6858000" y="4576763"/>
            <a:ext cx="2209800" cy="75723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sz="1800" b="1"/>
              <a:t>Equipment Control</a:t>
            </a:r>
          </a:p>
        </p:txBody>
      </p:sp>
      <p:cxnSp>
        <p:nvCxnSpPr>
          <p:cNvPr id="14347" name="AutoShape 9"/>
          <p:cNvCxnSpPr>
            <a:cxnSpLocks noChangeShapeType="1"/>
            <a:stCxn id="14341" idx="3"/>
            <a:endCxn id="14345" idx="6"/>
          </p:cNvCxnSpPr>
          <p:nvPr/>
        </p:nvCxnSpPr>
        <p:spPr bwMode="auto">
          <a:xfrm rot="5400000">
            <a:off x="2563813" y="4095750"/>
            <a:ext cx="1077912" cy="642938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348" name="AutoShape 10"/>
          <p:cNvCxnSpPr>
            <a:cxnSpLocks noChangeShapeType="1"/>
            <a:stCxn id="14345" idx="0"/>
            <a:endCxn id="14341" idx="2"/>
          </p:cNvCxnSpPr>
          <p:nvPr/>
        </p:nvCxnSpPr>
        <p:spPr bwMode="auto">
          <a:xfrm rot="-5400000">
            <a:off x="1515269" y="3285331"/>
            <a:ext cx="1454150" cy="1131888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349" name="AutoShape 11"/>
          <p:cNvCxnSpPr>
            <a:cxnSpLocks noChangeShapeType="1"/>
            <a:stCxn id="14341" idx="5"/>
            <a:endCxn id="14346" idx="2"/>
          </p:cNvCxnSpPr>
          <p:nvPr/>
        </p:nvCxnSpPr>
        <p:spPr bwMode="auto">
          <a:xfrm rot="16200000" flipH="1">
            <a:off x="6087269" y="4185444"/>
            <a:ext cx="1077912" cy="46355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350" name="AutoShape 12"/>
          <p:cNvCxnSpPr>
            <a:cxnSpLocks noChangeShapeType="1"/>
            <a:stCxn id="14346" idx="0"/>
            <a:endCxn id="14341" idx="6"/>
          </p:cNvCxnSpPr>
          <p:nvPr/>
        </p:nvCxnSpPr>
        <p:spPr bwMode="auto">
          <a:xfrm rot="5400000" flipH="1">
            <a:off x="6760368" y="3374232"/>
            <a:ext cx="1452563" cy="95250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351" name="AutoShape 13"/>
          <p:cNvSpPr>
            <a:spLocks/>
          </p:cNvSpPr>
          <p:nvPr/>
        </p:nvSpPr>
        <p:spPr bwMode="auto">
          <a:xfrm>
            <a:off x="2971800" y="5640388"/>
            <a:ext cx="2438400" cy="608012"/>
          </a:xfrm>
          <a:prstGeom prst="accentCallout1">
            <a:avLst>
              <a:gd name="adj1" fmla="val 18801"/>
              <a:gd name="adj2" fmla="val -3125"/>
              <a:gd name="adj3" fmla="val -66843"/>
              <a:gd name="adj4" fmla="val -22593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eaLnBrk="0" hangingPunct="0"/>
            <a:r>
              <a:rPr lang="fr-FR">
                <a:latin typeface="Arial Narrow" pitchFamily="34" charset="0"/>
                <a:cs typeface="Arial" charset="0"/>
              </a:rPr>
              <a:t>Utilisation des modules </a:t>
            </a:r>
          </a:p>
        </p:txBody>
      </p:sp>
      <p:sp>
        <p:nvSpPr>
          <p:cNvPr id="14352" name="AutoShape 14"/>
          <p:cNvSpPr>
            <a:spLocks/>
          </p:cNvSpPr>
          <p:nvPr/>
        </p:nvSpPr>
        <p:spPr bwMode="auto">
          <a:xfrm>
            <a:off x="533400" y="2514600"/>
            <a:ext cx="2438400" cy="608013"/>
          </a:xfrm>
          <a:prstGeom prst="accentCallout3">
            <a:avLst>
              <a:gd name="adj1" fmla="val 18801"/>
              <a:gd name="adj2" fmla="val -3125"/>
              <a:gd name="adj3" fmla="val 18801"/>
              <a:gd name="adj4" fmla="val -11199"/>
              <a:gd name="adj5" fmla="val 154829"/>
              <a:gd name="adj6" fmla="val -11199"/>
              <a:gd name="adj7" fmla="val 266579"/>
              <a:gd name="adj8" fmla="val 5169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eaLnBrk="0" hangingPunct="0"/>
            <a:r>
              <a:rPr lang="fr-FR">
                <a:latin typeface="Arial Narrow" pitchFamily="34" charset="0"/>
                <a:cs typeface="Arial" charset="0"/>
              </a:rPr>
              <a:t>Demande de création / amélioration d’objets</a:t>
            </a:r>
          </a:p>
        </p:txBody>
      </p:sp>
      <p:sp>
        <p:nvSpPr>
          <p:cNvPr id="14353" name="AutoShape 15"/>
          <p:cNvSpPr>
            <a:spLocks/>
          </p:cNvSpPr>
          <p:nvPr/>
        </p:nvSpPr>
        <p:spPr bwMode="auto">
          <a:xfrm flipH="1">
            <a:off x="6276975" y="1827213"/>
            <a:ext cx="2438400" cy="608012"/>
          </a:xfrm>
          <a:prstGeom prst="accentCallout3">
            <a:avLst>
              <a:gd name="adj1" fmla="val 18796"/>
              <a:gd name="adj2" fmla="val -3125"/>
              <a:gd name="adj3" fmla="val 18796"/>
              <a:gd name="adj4" fmla="val -9310"/>
              <a:gd name="adj5" fmla="val 160310"/>
              <a:gd name="adj6" fmla="val -9310"/>
              <a:gd name="adj7" fmla="val 302870"/>
              <a:gd name="adj8" fmla="val 4739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 eaLnBrk="0" hangingPunct="0"/>
            <a:r>
              <a:rPr lang="fr-FR">
                <a:latin typeface="Arial Narrow" pitchFamily="34" charset="0"/>
                <a:cs typeface="Arial" charset="0"/>
              </a:rPr>
              <a:t>Demande de création / amélioration d’objets</a:t>
            </a:r>
          </a:p>
        </p:txBody>
      </p:sp>
      <p:cxnSp>
        <p:nvCxnSpPr>
          <p:cNvPr id="14354" name="AutoShape 17"/>
          <p:cNvCxnSpPr>
            <a:cxnSpLocks noChangeShapeType="1"/>
            <a:endCxn id="14355" idx="2"/>
          </p:cNvCxnSpPr>
          <p:nvPr/>
        </p:nvCxnSpPr>
        <p:spPr bwMode="auto">
          <a:xfrm rot="-5400000">
            <a:off x="3278187" y="1754188"/>
            <a:ext cx="1216025" cy="45720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4355" name="Oval 18"/>
          <p:cNvSpPr>
            <a:spLocks noChangeArrowheads="1"/>
          </p:cNvSpPr>
          <p:nvPr/>
        </p:nvSpPr>
        <p:spPr bwMode="auto">
          <a:xfrm>
            <a:off x="4114800" y="996950"/>
            <a:ext cx="2209800" cy="75565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b="1">
                <a:latin typeface="Arial Narrow" pitchFamily="34" charset="0"/>
              </a:rPr>
              <a:t>Guide de développement</a:t>
            </a:r>
          </a:p>
        </p:txBody>
      </p:sp>
      <p:sp>
        <p:nvSpPr>
          <p:cNvPr id="14356" name="Oval 19"/>
          <p:cNvSpPr>
            <a:spLocks noChangeArrowheads="1"/>
          </p:cNvSpPr>
          <p:nvPr/>
        </p:nvSpPr>
        <p:spPr bwMode="auto">
          <a:xfrm>
            <a:off x="3700463" y="4883150"/>
            <a:ext cx="2209800" cy="7556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sz="1800" b="1"/>
              <a:t>Physical Process Control</a:t>
            </a:r>
          </a:p>
        </p:txBody>
      </p:sp>
      <p:cxnSp>
        <p:nvCxnSpPr>
          <p:cNvPr id="14357" name="AutoShape 20"/>
          <p:cNvCxnSpPr>
            <a:cxnSpLocks noChangeShapeType="1"/>
            <a:stCxn id="14341" idx="5"/>
            <a:endCxn id="14356" idx="7"/>
          </p:cNvCxnSpPr>
          <p:nvPr/>
        </p:nvCxnSpPr>
        <p:spPr bwMode="auto">
          <a:xfrm rot="5400000">
            <a:off x="5432426" y="4032250"/>
            <a:ext cx="1116012" cy="808037"/>
          </a:xfrm>
          <a:prstGeom prst="curvedConnector3">
            <a:avLst>
              <a:gd name="adj1" fmla="val 59032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358" name="AutoShape 21"/>
          <p:cNvCxnSpPr>
            <a:cxnSpLocks noChangeShapeType="1"/>
            <a:stCxn id="14356" idx="1"/>
            <a:endCxn id="14341" idx="3"/>
          </p:cNvCxnSpPr>
          <p:nvPr/>
        </p:nvCxnSpPr>
        <p:spPr bwMode="auto">
          <a:xfrm rot="5400000" flipH="1">
            <a:off x="3166270" y="4136231"/>
            <a:ext cx="1116012" cy="600075"/>
          </a:xfrm>
          <a:prstGeom prst="curvedConnector3">
            <a:avLst>
              <a:gd name="adj1" fmla="val 40968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Interaction des Classes d’objets</a:t>
            </a:r>
          </a:p>
        </p:txBody>
      </p:sp>
      <p:sp>
        <p:nvSpPr>
          <p:cNvPr id="1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536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5AA791A8-C999-47CD-A85F-C831D678A83F}" type="slidenum">
              <a:rPr lang="en-GB"/>
              <a:pPr/>
              <a:t>12</a:t>
            </a:fld>
            <a:endParaRPr lang="en-GB"/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3733800" y="2593975"/>
            <a:ext cx="1828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/>
            <a:r>
              <a:rPr lang="en-US" sz="1800"/>
              <a:t>specification des classes d’objets</a:t>
            </a: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2971800" y="3965575"/>
            <a:ext cx="3352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/>
            <a:r>
              <a:rPr lang="en-US" sz="1800"/>
              <a:t>development &amp; maintenance</a:t>
            </a:r>
          </a:p>
        </p:txBody>
      </p:sp>
      <p:cxnSp>
        <p:nvCxnSpPr>
          <p:cNvPr id="15367" name="AutoShape 5"/>
          <p:cNvCxnSpPr>
            <a:cxnSpLocks noChangeShapeType="1"/>
            <a:stCxn id="15365" idx="2"/>
            <a:endCxn id="15366" idx="0"/>
          </p:cNvCxnSpPr>
          <p:nvPr/>
        </p:nvCxnSpPr>
        <p:spPr bwMode="auto">
          <a:xfrm>
            <a:off x="4648200" y="3279775"/>
            <a:ext cx="0" cy="685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368" name="AutoShape 6"/>
          <p:cNvSpPr>
            <a:spLocks noChangeArrowheads="1"/>
          </p:cNvSpPr>
          <p:nvPr/>
        </p:nvSpPr>
        <p:spPr bwMode="auto">
          <a:xfrm>
            <a:off x="3581400" y="5184775"/>
            <a:ext cx="2133600" cy="914400"/>
          </a:xfrm>
          <a:prstGeom prst="flowChartMultidocumen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fr-FR" sz="1800"/>
              <a:t>Bibliothèque classes d’objets</a:t>
            </a:r>
          </a:p>
        </p:txBody>
      </p: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3429000" y="1219200"/>
            <a:ext cx="24384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/>
            <a:r>
              <a:rPr lang="en-US" sz="1800" b="1"/>
              <a:t>Projets réels </a:t>
            </a:r>
          </a:p>
          <a:p>
            <a:pPr algn="ctr" eaLnBrk="0" hangingPunct="0"/>
            <a:r>
              <a:rPr lang="en-US" sz="1800"/>
              <a:t>Modélisation</a:t>
            </a:r>
          </a:p>
        </p:txBody>
      </p:sp>
      <p:sp>
        <p:nvSpPr>
          <p:cNvPr id="15370" name="Text Box 8"/>
          <p:cNvSpPr txBox="1">
            <a:spLocks noChangeArrowheads="1"/>
          </p:cNvSpPr>
          <p:nvPr/>
        </p:nvSpPr>
        <p:spPr bwMode="auto">
          <a:xfrm>
            <a:off x="1295400" y="2593975"/>
            <a:ext cx="182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/>
            <a:r>
              <a:rPr lang="en-US" sz="1800"/>
              <a:t>Définition proactive</a:t>
            </a:r>
          </a:p>
        </p:txBody>
      </p:sp>
      <p:cxnSp>
        <p:nvCxnSpPr>
          <p:cNvPr id="15371" name="AutoShape 9"/>
          <p:cNvCxnSpPr>
            <a:cxnSpLocks noChangeShapeType="1"/>
            <a:stCxn id="15370" idx="0"/>
            <a:endCxn id="15365" idx="0"/>
          </p:cNvCxnSpPr>
          <p:nvPr/>
        </p:nvCxnSpPr>
        <p:spPr bwMode="auto">
          <a:xfrm rot="5400000" flipV="1">
            <a:off x="3428206" y="1375569"/>
            <a:ext cx="1588" cy="2438400"/>
          </a:xfrm>
          <a:prstGeom prst="curvedConnector3">
            <a:avLst>
              <a:gd name="adj1" fmla="val -14400005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372" name="AutoShape 10"/>
          <p:cNvCxnSpPr>
            <a:cxnSpLocks noChangeShapeType="1"/>
            <a:stCxn id="15365" idx="2"/>
            <a:endCxn id="15370" idx="2"/>
          </p:cNvCxnSpPr>
          <p:nvPr/>
        </p:nvCxnSpPr>
        <p:spPr bwMode="auto">
          <a:xfrm rot="5400000">
            <a:off x="3428206" y="2061369"/>
            <a:ext cx="1588" cy="2438400"/>
          </a:xfrm>
          <a:prstGeom prst="curvedConnector3">
            <a:avLst>
              <a:gd name="adj1" fmla="val 14400005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373" name="AutoShape 11"/>
          <p:cNvCxnSpPr>
            <a:cxnSpLocks noChangeShapeType="1"/>
            <a:stCxn id="15369" idx="2"/>
            <a:endCxn id="15365" idx="0"/>
          </p:cNvCxnSpPr>
          <p:nvPr/>
        </p:nvCxnSpPr>
        <p:spPr bwMode="auto">
          <a:xfrm>
            <a:off x="4648200" y="2133600"/>
            <a:ext cx="0" cy="4603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374" name="AutoShape 12"/>
          <p:cNvCxnSpPr>
            <a:cxnSpLocks noChangeShapeType="1"/>
            <a:stCxn id="15366" idx="2"/>
            <a:endCxn id="15368" idx="0"/>
          </p:cNvCxnSpPr>
          <p:nvPr/>
        </p:nvCxnSpPr>
        <p:spPr bwMode="auto">
          <a:xfrm>
            <a:off x="4648200" y="4575175"/>
            <a:ext cx="0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Éléments de la spécification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En-tête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intitulé et description courte de l’objet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Spécialisation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variantes de l’objet applicables selon le contexte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Composition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objets intégrés dans l’objet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Méthodes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Fonctionnalités disponibles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Paramètres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données en entrée de l’objet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Comportements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pour chaque état défini</a:t>
            </a:r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fr-FR" sz="1800" smtClean="0"/>
              <a:t>Transitions / Exceptions : 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Passage d’un état/méthode à l’autre</a:t>
            </a:r>
          </a:p>
          <a:p>
            <a:pPr marL="914400" lvl="1" indent="-457200">
              <a:lnSpc>
                <a:spcPct val="65000"/>
              </a:lnSpc>
            </a:pPr>
            <a:r>
              <a:rPr lang="fr-FR" sz="1800" smtClean="0"/>
              <a:t>conditions initiales, finales, de défaut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638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ACABB2CC-FECC-4187-AB7C-982B84E5AA5F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1 - Header</a:t>
            </a:r>
          </a:p>
        </p:txBody>
      </p:sp>
      <p:sp>
        <p:nvSpPr>
          <p:cNvPr id="4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741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99F4C724-66FD-4094-9A70-2579CC09702A}" type="slidenum">
              <a:rPr lang="en-GB"/>
              <a:pPr/>
              <a:t>14</a:t>
            </a:fld>
            <a:endParaRPr lang="en-GB"/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1588" y="46212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fr-FR"/>
          </a:p>
        </p:txBody>
      </p:sp>
      <p:graphicFrame>
        <p:nvGraphicFramePr>
          <p:cNvPr id="1782788" name="Group 4"/>
          <p:cNvGraphicFramePr>
            <a:graphicFrameLocks noGrp="1"/>
          </p:cNvGraphicFramePr>
          <p:nvPr/>
        </p:nvGraphicFramePr>
        <p:xfrm>
          <a:off x="381000" y="1627188"/>
          <a:ext cx="8610600" cy="3249613"/>
        </p:xfrm>
        <a:graphic>
          <a:graphicData uri="http://schemas.openxmlformats.org/drawingml/2006/table">
            <a:tbl>
              <a:tblPr/>
              <a:tblGrid>
                <a:gridCol w="2028825"/>
                <a:gridCol w="714375"/>
                <a:gridCol w="1295400"/>
                <a:gridCol w="1524000"/>
                <a:gridCol w="1524000"/>
                <a:gridCol w="1524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 Objet: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EPE, CM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Classe: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Agitation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Commentaires: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Version: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1.1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Date: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22/06/2003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Status: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Approuvé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Hist. Version: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Comment: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Première version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1.1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Prise en compte vitesse variable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2 - </a:t>
            </a:r>
            <a:r>
              <a:rPr lang="fr-FR" dirty="0" err="1" smtClean="0"/>
              <a:t>Specialization</a:t>
            </a:r>
            <a:endParaRPr lang="fr-FR" dirty="0" smtClean="0"/>
          </a:p>
        </p:txBody>
      </p:sp>
      <p:sp>
        <p:nvSpPr>
          <p:cNvPr id="7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843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2B197416-A19B-49D8-BEE3-0AE0D3A3B1A5}" type="slidenum">
              <a:rPr lang="en-GB"/>
              <a:pPr/>
              <a:t>15</a:t>
            </a:fld>
            <a:endParaRPr lang="en-GB"/>
          </a:p>
        </p:txBody>
      </p:sp>
      <p:graphicFrame>
        <p:nvGraphicFramePr>
          <p:cNvPr id="1783814" name="Group 6"/>
          <p:cNvGraphicFramePr>
            <a:graphicFrameLocks noGrp="1"/>
          </p:cNvGraphicFramePr>
          <p:nvPr/>
        </p:nvGraphicFramePr>
        <p:xfrm>
          <a:off x="1295400" y="1577975"/>
          <a:ext cx="6084912" cy="1227840"/>
        </p:xfrm>
        <a:graphic>
          <a:graphicData uri="http://schemas.openxmlformats.org/drawingml/2006/table">
            <a:tbl>
              <a:tblPr/>
              <a:tblGrid>
                <a:gridCol w="828328"/>
                <a:gridCol w="2520280"/>
                <a:gridCol w="2736304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Drive type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 speed, 2 speeds, Variable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Tape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Tape position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controller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Y/N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outlet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0…n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83858" name="Group 50"/>
          <p:cNvGraphicFramePr>
            <a:graphicFrameLocks noGrp="1"/>
          </p:cNvGraphicFramePr>
          <p:nvPr/>
        </p:nvGraphicFramePr>
        <p:xfrm>
          <a:off x="1295400" y="4419600"/>
          <a:ext cx="4212704" cy="613920"/>
        </p:xfrm>
        <a:graphic>
          <a:graphicData uri="http://schemas.openxmlformats.org/drawingml/2006/table">
            <a:tbl>
              <a:tblPr/>
              <a:tblGrid>
                <a:gridCol w="849925"/>
                <a:gridCol w="2527195"/>
                <a:gridCol w="835584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0…n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3" name="Text Box 70"/>
          <p:cNvSpPr txBox="1">
            <a:spLocks noChangeArrowheads="1"/>
          </p:cNvSpPr>
          <p:nvPr/>
        </p:nvSpPr>
        <p:spPr bwMode="auto">
          <a:xfrm>
            <a:off x="228600" y="1447800"/>
            <a:ext cx="660400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CM</a:t>
            </a:r>
          </a:p>
        </p:txBody>
      </p:sp>
      <p:sp>
        <p:nvSpPr>
          <p:cNvPr id="18494" name="Text Box 71"/>
          <p:cNvSpPr txBox="1">
            <a:spLocks noChangeArrowheads="1"/>
          </p:cNvSpPr>
          <p:nvPr/>
        </p:nvSpPr>
        <p:spPr bwMode="auto">
          <a:xfrm>
            <a:off x="228600" y="4343400"/>
            <a:ext cx="79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EPE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3 - Composition</a:t>
            </a:r>
          </a:p>
        </p:txBody>
      </p:sp>
      <p:sp>
        <p:nvSpPr>
          <p:cNvPr id="118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945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CBE2EED-CAF9-4A4B-9CA8-8C52449935B5}" type="slidenum">
              <a:rPr lang="en-GB"/>
              <a:pPr/>
              <a:t>16</a:t>
            </a:fld>
            <a:endParaRPr lang="en-GB"/>
          </a:p>
        </p:txBody>
      </p:sp>
      <p:graphicFrame>
        <p:nvGraphicFramePr>
          <p:cNvPr id="1784835" name="Group 3"/>
          <p:cNvGraphicFramePr>
            <a:graphicFrameLocks noGrp="1"/>
          </p:cNvGraphicFramePr>
          <p:nvPr/>
        </p:nvGraphicFramePr>
        <p:xfrm>
          <a:off x="1206500" y="990600"/>
          <a:ext cx="7210679" cy="2389632"/>
        </p:xfrm>
        <a:graphic>
          <a:graphicData uri="http://schemas.openxmlformats.org/drawingml/2006/table">
            <a:tbl>
              <a:tblPr/>
              <a:tblGrid>
                <a:gridCol w="705167"/>
                <a:gridCol w="935161"/>
                <a:gridCol w="3053909"/>
                <a:gridCol w="990600"/>
                <a:gridCol w="1525842"/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Classe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Extractor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drive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DRV=1 speed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 =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Extractor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drive – 2 speeds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 = 2 speeds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Speed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controlleer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ANA1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 =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Elevator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drive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OT[1…n]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Outlet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Aggr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Downstream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conveyer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7" name="Text Box 59"/>
          <p:cNvSpPr txBox="1">
            <a:spLocks noChangeArrowheads="1"/>
          </p:cNvSpPr>
          <p:nvPr/>
        </p:nvSpPr>
        <p:spPr bwMode="auto">
          <a:xfrm>
            <a:off x="228600" y="914400"/>
            <a:ext cx="660400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CM</a:t>
            </a:r>
          </a:p>
        </p:txBody>
      </p:sp>
      <p:sp>
        <p:nvSpPr>
          <p:cNvPr id="19518" name="Text Box 60"/>
          <p:cNvSpPr txBox="1">
            <a:spLocks noChangeArrowheads="1"/>
          </p:cNvSpPr>
          <p:nvPr/>
        </p:nvSpPr>
        <p:spPr bwMode="auto">
          <a:xfrm>
            <a:off x="228600" y="3810000"/>
            <a:ext cx="79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EPE</a:t>
            </a:r>
          </a:p>
        </p:txBody>
      </p:sp>
      <p:graphicFrame>
        <p:nvGraphicFramePr>
          <p:cNvPr id="1784893" name="Group 61"/>
          <p:cNvGraphicFramePr>
            <a:graphicFrameLocks noGrp="1"/>
          </p:cNvGraphicFramePr>
          <p:nvPr/>
        </p:nvGraphicFramePr>
        <p:xfrm>
          <a:off x="1206500" y="3717032"/>
          <a:ext cx="7083425" cy="2455680"/>
        </p:xfrm>
        <a:graphic>
          <a:graphicData uri="http://schemas.openxmlformats.org/drawingml/2006/table">
            <a:tbl>
              <a:tblPr/>
              <a:tblGrid>
                <a:gridCol w="702288"/>
                <a:gridCol w="924332"/>
                <a:gridCol w="3018405"/>
                <a:gridCol w="979027"/>
                <a:gridCol w="1459373"/>
              </a:tblGrid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Alias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Classe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BR1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BR1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&gt;1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BR1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&gt;2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BR1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&gt;3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Air circuit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GN3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Gas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circuit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GN2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Aggr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Smoke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circuit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 </a:t>
            </a:r>
            <a:r>
              <a:rPr lang="fr-FR" dirty="0" err="1" smtClean="0"/>
              <a:t>Parameters</a:t>
            </a:r>
            <a:r>
              <a:rPr lang="fr-FR" dirty="0" smtClean="0"/>
              <a:t> and Data</a:t>
            </a:r>
          </a:p>
        </p:txBody>
      </p:sp>
      <p:sp>
        <p:nvSpPr>
          <p:cNvPr id="37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048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380A471E-1D65-4CEC-8AC6-67045A50EA0E}" type="slidenum">
              <a:rPr lang="en-GB"/>
              <a:pPr/>
              <a:t>17</a:t>
            </a:fld>
            <a:endParaRPr lang="en-GB"/>
          </a:p>
        </p:txBody>
      </p:sp>
      <p:graphicFrame>
        <p:nvGraphicFramePr>
          <p:cNvPr id="1785859" name="Group 3"/>
          <p:cNvGraphicFramePr>
            <a:graphicFrameLocks noGrp="1"/>
          </p:cNvGraphicFramePr>
          <p:nvPr/>
        </p:nvGraphicFramePr>
        <p:xfrm>
          <a:off x="304800" y="783080"/>
          <a:ext cx="8306101" cy="2189166"/>
        </p:xfrm>
        <a:graphic>
          <a:graphicData uri="http://schemas.openxmlformats.org/drawingml/2006/table">
            <a:tbl>
              <a:tblPr/>
              <a:tblGrid>
                <a:gridCol w="869847"/>
                <a:gridCol w="897550"/>
                <a:gridCol w="811467"/>
                <a:gridCol w="2696448"/>
                <a:gridCol w="918188"/>
                <a:gridCol w="702288"/>
                <a:gridCol w="1410313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Expos.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UOM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TS.SP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Transfert speed set point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DRV=variable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TS.AC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Transfert speed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DRV=variable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Cycle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Period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DRV=1 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Cycle On/Off ratio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DRV=1 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Private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MBS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Minimum time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between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starts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1000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Private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Total Running time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Hours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3"/>
          <p:cNvGraphicFramePr>
            <a:graphicFrameLocks noGrp="1"/>
          </p:cNvGraphicFramePr>
          <p:nvPr/>
        </p:nvGraphicFramePr>
        <p:xfrm>
          <a:off x="323528" y="3844834"/>
          <a:ext cx="8323081" cy="1250952"/>
        </p:xfrm>
        <a:graphic>
          <a:graphicData uri="http://schemas.openxmlformats.org/drawingml/2006/table">
            <a:tbl>
              <a:tblPr/>
              <a:tblGrid>
                <a:gridCol w="869847"/>
                <a:gridCol w="897550"/>
                <a:gridCol w="811467"/>
                <a:gridCol w="2654618"/>
                <a:gridCol w="959206"/>
                <a:gridCol w="720080"/>
                <a:gridCol w="1410313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Expos.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UOM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Lighting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Order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Y/N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NB.SP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active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req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Public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BN.I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active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 – 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States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17EBD4-AEAB-49AD-B181-750F8A7C1406}" type="slidenum">
              <a:rPr lang="en-GB" smtClean="0"/>
              <a:pPr/>
              <a:t>18</a:t>
            </a:fld>
            <a:endParaRPr lang="en-GB"/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304800" y="980728"/>
          <a:ext cx="8236693" cy="2501904"/>
        </p:xfrm>
        <a:graphic>
          <a:graphicData uri="http://schemas.openxmlformats.org/drawingml/2006/table">
            <a:tbl>
              <a:tblPr/>
              <a:tblGrid>
                <a:gridCol w="1095988"/>
                <a:gridCol w="857863"/>
                <a:gridCol w="3915093"/>
                <a:gridCol w="2367749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S.State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Desctiption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Iddle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Iddle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Initial, inactive state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Run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 up n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 up one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 off one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Stop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Stop all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Hold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Maintain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current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conditions – no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further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actions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Permanent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Continuous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tasks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Exclusive, state based behaviour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17EBD4-AEAB-49AD-B181-750F8A7C1406}" type="slidenum">
              <a:rPr lang="en-GB" smtClean="0"/>
              <a:pPr/>
              <a:t>19</a:t>
            </a:fld>
            <a:endParaRPr lang="en-GB"/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304800" y="980728"/>
          <a:ext cx="7030041" cy="4000566"/>
        </p:xfrm>
        <a:graphic>
          <a:graphicData uri="http://schemas.openxmlformats.org/drawingml/2006/table">
            <a:tbl>
              <a:tblPr/>
              <a:tblGrid>
                <a:gridCol w="979805"/>
                <a:gridCol w="613388"/>
                <a:gridCol w="2433955"/>
                <a:gridCol w="1592580"/>
                <a:gridCol w="1410313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S.State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Step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Behaviour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Messages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n&gt;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up B1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n&lt;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off B1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n&gt;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up B2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n&lt;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off B2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&gt;1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n&gt;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up B3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n&lt;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off 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&gt;2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n&gt;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up B4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If n&lt;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then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Light off B4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Goto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Step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&gt;3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 off all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freeze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running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sequence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Count the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of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on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nBrOn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smtClean="0"/>
              <a:t>Common Specification elements</a:t>
            </a:r>
          </a:p>
          <a:p>
            <a:r>
              <a:rPr lang="en-GB" dirty="0" smtClean="0"/>
              <a:t>Device Module</a:t>
            </a:r>
          </a:p>
          <a:p>
            <a:r>
              <a:rPr lang="en-GB" dirty="0" smtClean="0"/>
              <a:t>Control Module</a:t>
            </a:r>
          </a:p>
          <a:p>
            <a:r>
              <a:rPr lang="en-GB" dirty="0" smtClean="0"/>
              <a:t>Equipment Procedural Element</a:t>
            </a:r>
          </a:p>
          <a:p>
            <a:r>
              <a:rPr lang="en-GB" dirty="0" smtClean="0"/>
              <a:t>Master Recipe Building Blocs</a:t>
            </a:r>
          </a:p>
          <a:p>
            <a:r>
              <a:rPr lang="en-GB" dirty="0" smtClean="0"/>
              <a:t>Master Recipe Transform components</a:t>
            </a:r>
          </a:p>
          <a:p>
            <a:r>
              <a:rPr lang="en-GB" dirty="0" smtClean="0"/>
              <a:t>Operation Processes</a:t>
            </a:r>
          </a:p>
          <a:p>
            <a:r>
              <a:rPr lang="en-GB" dirty="0" smtClean="0"/>
              <a:t>Operation Task</a:t>
            </a:r>
          </a:p>
          <a:p>
            <a:endParaRPr lang="en-GB" dirty="0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4_10_ISA8895_Engineering_InformationServiceSpecification</a:t>
            </a:r>
            <a:endParaRPr lang="en-GB" dirty="0"/>
          </a:p>
        </p:txBody>
      </p:sp>
      <p:sp>
        <p:nvSpPr>
          <p:cNvPr id="614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145C6E8F-EBBA-4061-99E4-525EC42A9D56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1103313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Transitions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17EBD4-AEAB-49AD-B181-750F8A7C1406}" type="slidenum">
              <a:rPr lang="en-GB" smtClean="0"/>
              <a:pPr/>
              <a:t>20</a:t>
            </a:fld>
            <a:endParaRPr lang="en-GB"/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304800" y="980728"/>
          <a:ext cx="8696782" cy="3581784"/>
        </p:xfrm>
        <a:graphic>
          <a:graphicData uri="http://schemas.openxmlformats.org/drawingml/2006/table">
            <a:tbl>
              <a:tblPr/>
              <a:tblGrid>
                <a:gridCol w="956927"/>
                <a:gridCol w="1423393"/>
                <a:gridCol w="2125129"/>
                <a:gridCol w="1390510"/>
                <a:gridCol w="1390510"/>
                <a:gridCol w="1410313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Initial </a:t>
                      </a: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S.State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Final </a:t>
                      </a: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S.State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Transition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Message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Alarme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Specialization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Iddle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Blowing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done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AND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lighting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order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Initial conditions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Operator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request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suspending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automatic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Combustion 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fault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fault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All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fault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Combustion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fault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Lighting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order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Off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Combustion 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Iddle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Final conditions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Ready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Fault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reset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Exercice 3 : Description des classes MCs et EPEs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Utilisation et discussion des fiches de description proposées</a:t>
            </a:r>
          </a:p>
          <a:p>
            <a:pPr lvl="1"/>
            <a:r>
              <a:rPr lang="fr-FR" smtClean="0"/>
              <a:t>Modules de contrôle</a:t>
            </a:r>
          </a:p>
          <a:p>
            <a:pPr lvl="1"/>
            <a:r>
              <a:rPr lang="fr-FR" smtClean="0"/>
              <a:t>Éléments procéduraux d’équipement</a:t>
            </a:r>
          </a:p>
          <a:p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458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825C4531-3897-4BE9-9A04-58048FC34027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pPr lvl="1"/>
            <a:r>
              <a:rPr lang="en-GB" smtClean="0"/>
              <a:t>Classes</a:t>
            </a:r>
          </a:p>
          <a:p>
            <a:pPr lvl="1"/>
            <a:r>
              <a:rPr lang="en-GB" smtClean="0"/>
              <a:t>Instances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560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1CAA0674-6288-4F68-838B-C6B76D3B0AA9}" type="slidenum">
              <a:rPr lang="en-GB"/>
              <a:pPr/>
              <a:t>22</a:t>
            </a:fld>
            <a:endParaRPr lang="en-GB"/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0" y="22098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Spécification des instances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1800" smtClean="0"/>
              <a:t>Développement de l’automatisme d’équipement</a:t>
            </a:r>
          </a:p>
          <a:p>
            <a:pPr lvl="1"/>
            <a:r>
              <a:rPr lang="fr-FR" sz="1800" smtClean="0"/>
              <a:t>Conformes aux prescriptions du guide de développement</a:t>
            </a:r>
          </a:p>
          <a:p>
            <a:pPr lvl="1"/>
            <a:r>
              <a:rPr lang="fr-FR" sz="1800" smtClean="0"/>
              <a:t>à partir des modules réutilisables disponibles (Classes d’objets)</a:t>
            </a:r>
          </a:p>
          <a:p>
            <a:pPr lvl="2"/>
            <a:r>
              <a:rPr lang="en-US" sz="1600" smtClean="0"/>
              <a:t>Initialisation développement de nouvelles classes / maintenance de classes existantes</a:t>
            </a:r>
          </a:p>
          <a:p>
            <a:r>
              <a:rPr lang="fr-FR" sz="1800" smtClean="0"/>
              <a:t>Retours d’information pour complément / amélioration</a:t>
            </a:r>
          </a:p>
          <a:p>
            <a:pPr lvl="1"/>
            <a:r>
              <a:rPr lang="fr-FR" sz="1800" smtClean="0"/>
              <a:t>Classes d’objet</a:t>
            </a:r>
          </a:p>
          <a:p>
            <a:pPr lvl="1"/>
            <a:r>
              <a:rPr lang="fr-FR" sz="1800" smtClean="0"/>
              <a:t>Guide de développement</a:t>
            </a:r>
          </a:p>
          <a:p>
            <a:r>
              <a:rPr lang="fr-FR" sz="1800" smtClean="0"/>
              <a:t>Prise en compte de besoins de services particuliers</a:t>
            </a:r>
          </a:p>
          <a:p>
            <a:pPr lvl="1"/>
            <a:r>
              <a:rPr lang="fr-FR" sz="1800" smtClean="0"/>
              <a:t>émanant des projets de Contrôle de Process</a:t>
            </a:r>
          </a:p>
          <a:p>
            <a:r>
              <a:rPr lang="fr-FR" sz="1800" smtClean="0"/>
              <a:t>Publication des services disponibles</a:t>
            </a:r>
          </a:p>
          <a:p>
            <a:pPr lvl="1"/>
            <a:r>
              <a:rPr lang="fr-FR" sz="1800" smtClean="0"/>
              <a:t>basés sur les modules standards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662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C2568358-EE88-4903-8030-7D6C47BB6C76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Contrôle de l’Équipement</a:t>
            </a:r>
          </a:p>
        </p:txBody>
      </p:sp>
      <p:sp>
        <p:nvSpPr>
          <p:cNvPr id="15" name="Espace réservé du contenu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765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99129B67-C076-40CF-9565-D59F4A97B23C}" type="slidenum">
              <a:rPr lang="en-GB"/>
              <a:pPr/>
              <a:t>24</a:t>
            </a:fld>
            <a:endParaRPr lang="en-GB"/>
          </a:p>
        </p:txBody>
      </p:sp>
      <p:sp>
        <p:nvSpPr>
          <p:cNvPr id="27653" name="Oval 3"/>
          <p:cNvSpPr>
            <a:spLocks noChangeArrowheads="1"/>
          </p:cNvSpPr>
          <p:nvPr/>
        </p:nvSpPr>
        <p:spPr bwMode="auto">
          <a:xfrm>
            <a:off x="685800" y="4579938"/>
            <a:ext cx="2209800" cy="755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b="1"/>
              <a:t>Environnement</a:t>
            </a:r>
          </a:p>
        </p:txBody>
      </p:sp>
      <p:sp>
        <p:nvSpPr>
          <p:cNvPr id="27654" name="Oval 4"/>
          <p:cNvSpPr>
            <a:spLocks noChangeArrowheads="1"/>
          </p:cNvSpPr>
          <p:nvPr/>
        </p:nvSpPr>
        <p:spPr bwMode="auto">
          <a:xfrm>
            <a:off x="3657600" y="3582988"/>
            <a:ext cx="2819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b="1"/>
              <a:t>Instances</a:t>
            </a:r>
          </a:p>
        </p:txBody>
      </p:sp>
      <p:cxnSp>
        <p:nvCxnSpPr>
          <p:cNvPr id="27655" name="AutoShape 5"/>
          <p:cNvCxnSpPr>
            <a:cxnSpLocks noChangeShapeType="1"/>
            <a:stCxn id="27654" idx="3"/>
            <a:endCxn id="27653" idx="4"/>
          </p:cNvCxnSpPr>
          <p:nvPr/>
        </p:nvCxnSpPr>
        <p:spPr bwMode="auto">
          <a:xfrm rot="5400000">
            <a:off x="2574925" y="3840163"/>
            <a:ext cx="711200" cy="2279650"/>
          </a:xfrm>
          <a:prstGeom prst="curvedConnector3">
            <a:avLst>
              <a:gd name="adj1" fmla="val 132144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56" name="AutoShape 6"/>
          <p:cNvCxnSpPr>
            <a:cxnSpLocks noChangeShapeType="1"/>
            <a:stCxn id="27653" idx="0"/>
            <a:endCxn id="27654" idx="2"/>
          </p:cNvCxnSpPr>
          <p:nvPr/>
        </p:nvCxnSpPr>
        <p:spPr bwMode="auto">
          <a:xfrm rot="-5400000">
            <a:off x="2530475" y="3452813"/>
            <a:ext cx="387350" cy="186690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7657" name="AutoShape 7"/>
          <p:cNvSpPr>
            <a:spLocks/>
          </p:cNvSpPr>
          <p:nvPr/>
        </p:nvSpPr>
        <p:spPr bwMode="auto">
          <a:xfrm>
            <a:off x="685800" y="3506788"/>
            <a:ext cx="2209800" cy="608012"/>
          </a:xfrm>
          <a:prstGeom prst="accentCallout1">
            <a:avLst>
              <a:gd name="adj1" fmla="val 18801"/>
              <a:gd name="adj2" fmla="val 103449"/>
              <a:gd name="adj3" fmla="val 115144"/>
              <a:gd name="adj4" fmla="val 12485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 eaLnBrk="0" hangingPunct="0"/>
            <a:r>
              <a:rPr lang="fr-FR">
                <a:latin typeface="Arial Narrow" pitchFamily="34" charset="0"/>
                <a:cs typeface="Arial" charset="0"/>
              </a:rPr>
              <a:t>Besoins de services spécifiques</a:t>
            </a:r>
          </a:p>
        </p:txBody>
      </p:sp>
      <p:sp>
        <p:nvSpPr>
          <p:cNvPr id="27658" name="AutoShape 8"/>
          <p:cNvSpPr>
            <a:spLocks/>
          </p:cNvSpPr>
          <p:nvPr/>
        </p:nvSpPr>
        <p:spPr bwMode="auto">
          <a:xfrm>
            <a:off x="4800600" y="5030788"/>
            <a:ext cx="2743200" cy="608012"/>
          </a:xfrm>
          <a:prstGeom prst="accentCallout1">
            <a:avLst>
              <a:gd name="adj1" fmla="val 18801"/>
              <a:gd name="adj2" fmla="val -2778"/>
              <a:gd name="adj3" fmla="val -16190"/>
              <a:gd name="adj4" fmla="val -2679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eaLnBrk="0" hangingPunct="0"/>
            <a:r>
              <a:rPr lang="fr-FR">
                <a:latin typeface="Arial Narrow" pitchFamily="34" charset="0"/>
                <a:cs typeface="Arial" charset="0"/>
              </a:rPr>
              <a:t>Publication de la liste des services fonctionnels</a:t>
            </a:r>
          </a:p>
        </p:txBody>
      </p:sp>
      <p:cxnSp>
        <p:nvCxnSpPr>
          <p:cNvPr id="27659" name="AutoShape 9"/>
          <p:cNvCxnSpPr>
            <a:cxnSpLocks noChangeShapeType="1"/>
            <a:stCxn id="27654" idx="1"/>
            <a:endCxn id="27661" idx="4"/>
          </p:cNvCxnSpPr>
          <p:nvPr/>
        </p:nvCxnSpPr>
        <p:spPr bwMode="auto">
          <a:xfrm rot="16200000" flipV="1">
            <a:off x="3009106" y="2699544"/>
            <a:ext cx="1252538" cy="869950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7660" name="AutoShape 10"/>
          <p:cNvCxnSpPr>
            <a:cxnSpLocks noChangeShapeType="1"/>
            <a:stCxn id="27654" idx="7"/>
            <a:endCxn id="27662" idx="4"/>
          </p:cNvCxnSpPr>
          <p:nvPr/>
        </p:nvCxnSpPr>
        <p:spPr bwMode="auto">
          <a:xfrm rot="-5400000">
            <a:off x="5780881" y="2797969"/>
            <a:ext cx="1246188" cy="679450"/>
          </a:xfrm>
          <a:prstGeom prst="curvedConnector3">
            <a:avLst>
              <a:gd name="adj1" fmla="val 57069"/>
            </a:avLst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7661" name="Oval 11"/>
          <p:cNvSpPr>
            <a:spLocks noChangeArrowheads="1"/>
          </p:cNvSpPr>
          <p:nvPr/>
        </p:nvSpPr>
        <p:spPr bwMode="auto">
          <a:xfrm>
            <a:off x="2057400" y="1752600"/>
            <a:ext cx="2286000" cy="75565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b="1">
                <a:latin typeface="Arial Narrow" pitchFamily="34" charset="0"/>
              </a:rPr>
              <a:t>Guide de développement</a:t>
            </a:r>
          </a:p>
        </p:txBody>
      </p:sp>
      <p:sp>
        <p:nvSpPr>
          <p:cNvPr id="27662" name="Oval 12"/>
          <p:cNvSpPr>
            <a:spLocks noChangeArrowheads="1"/>
          </p:cNvSpPr>
          <p:nvPr/>
        </p:nvSpPr>
        <p:spPr bwMode="auto">
          <a:xfrm>
            <a:off x="5638800" y="1758950"/>
            <a:ext cx="2209800" cy="7556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fr-FR" b="1">
                <a:latin typeface="Arial Narrow" pitchFamily="34" charset="0"/>
              </a:rPr>
              <a:t>Classes d’objets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Projet Équipement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Instanciation des classes</a:t>
            </a:r>
          </a:p>
          <a:p>
            <a:pPr lvl="1"/>
            <a:r>
              <a:rPr lang="fr-FR" smtClean="0"/>
              <a:t>Appliquer des classes aux objets réels</a:t>
            </a:r>
          </a:p>
          <a:p>
            <a:pPr lvl="1"/>
            <a:r>
              <a:rPr lang="fr-FR" smtClean="0"/>
              <a:t>Fixer les paramètres de configuration, associer les objets de composition réels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867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7E20817-3E98-4E6A-A4C7-80040716AD5B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Spécification des objets du projet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La spécification s’appuie exclusivement sur les classes d’objets</a:t>
            </a:r>
          </a:p>
          <a:p>
            <a:pPr lvl="1"/>
            <a:r>
              <a:rPr lang="fr-FR" smtClean="0"/>
              <a:t>Aucun objet n’est à définir dans le cadre du projet</a:t>
            </a:r>
          </a:p>
          <a:p>
            <a:pPr lvl="1"/>
            <a:r>
              <a:rPr lang="fr-FR" smtClean="0"/>
              <a:t>Chaque objet est associé à une classe qui le définit</a:t>
            </a:r>
          </a:p>
          <a:p>
            <a:r>
              <a:rPr lang="fr-FR" smtClean="0"/>
              <a:t>Chaque instance d’objet est précisée</a:t>
            </a:r>
          </a:p>
          <a:p>
            <a:pPr lvl="1"/>
            <a:r>
              <a:rPr lang="fr-FR" smtClean="0"/>
              <a:t>Composition : quels objets de plus bas niveau contient-il</a:t>
            </a:r>
          </a:p>
          <a:p>
            <a:pPr lvl="2"/>
            <a:r>
              <a:rPr lang="fr-FR" smtClean="0"/>
              <a:t>faire correspondre les objets réels aux éléments de composition de la classe</a:t>
            </a:r>
          </a:p>
          <a:p>
            <a:pPr lvl="1"/>
            <a:r>
              <a:rPr lang="fr-FR" smtClean="0"/>
              <a:t>Spécialisation : Comment la classe est-elle utilisée </a:t>
            </a:r>
          </a:p>
          <a:p>
            <a:pPr lvl="2"/>
            <a:r>
              <a:rPr lang="fr-FR" smtClean="0"/>
              <a:t>si elle est paramétrable</a:t>
            </a:r>
          </a:p>
          <a:p>
            <a:pPr lvl="1"/>
            <a:r>
              <a:rPr lang="fr-FR" smtClean="0"/>
              <a:t>Paramètres : Quelles sont les valeurs fixées</a:t>
            </a:r>
          </a:p>
          <a:p>
            <a:pPr lvl="2"/>
            <a:r>
              <a:rPr lang="fr-FR" smtClean="0"/>
              <a:t>pour les paramètres non modifiables en exploitation : paramètres équipement par exemple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2970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0FB704F-1635-4515-A424-692ED1FD0911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Header</a:t>
            </a:r>
          </a:p>
        </p:txBody>
      </p:sp>
      <p:sp>
        <p:nvSpPr>
          <p:cNvPr id="4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072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C7FD8E39-06B0-4FEC-AF8A-06D8F80C318B}" type="slidenum">
              <a:rPr lang="en-GB"/>
              <a:pPr/>
              <a:t>27</a:t>
            </a:fld>
            <a:endParaRPr lang="en-GB"/>
          </a:p>
        </p:txBody>
      </p:sp>
      <p:graphicFrame>
        <p:nvGraphicFramePr>
          <p:cNvPr id="1798147" name="Group 3"/>
          <p:cNvGraphicFramePr>
            <a:graphicFrameLocks noGrp="1"/>
          </p:cNvGraphicFramePr>
          <p:nvPr/>
        </p:nvGraphicFramePr>
        <p:xfrm>
          <a:off x="381000" y="1662113"/>
          <a:ext cx="8610600" cy="2909888"/>
        </p:xfrm>
        <a:graphic>
          <a:graphicData uri="http://schemas.openxmlformats.org/drawingml/2006/table">
            <a:tbl>
              <a:tblPr/>
              <a:tblGrid>
                <a:gridCol w="2028825"/>
                <a:gridCol w="1225550"/>
                <a:gridCol w="1098550"/>
                <a:gridCol w="1514475"/>
                <a:gridCol w="1219200"/>
                <a:gridCol w="1524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 Objet: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Classe: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Objet: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AG101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Agitateur tank T101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Commentaires: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Version: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Date: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22/06/2003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Status: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Approuvé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Hist. Version: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Commentaire: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Première version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Specialization</a:t>
            </a:r>
            <a:endParaRPr lang="fr-FR" dirty="0" smtClean="0"/>
          </a:p>
        </p:txBody>
      </p:sp>
      <p:sp>
        <p:nvSpPr>
          <p:cNvPr id="50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1747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B010BDB-FB28-43B6-B81B-1F496BE47E3F}" type="slidenum">
              <a:rPr lang="en-GB"/>
              <a:pPr/>
              <a:t>28</a:t>
            </a:fld>
            <a:endParaRPr lang="en-GB"/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1588" y="36623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1750" name="Rectangle 4"/>
          <p:cNvSpPr>
            <a:spLocks noChangeArrowheads="1"/>
          </p:cNvSpPr>
          <p:nvPr/>
        </p:nvSpPr>
        <p:spPr bwMode="auto">
          <a:xfrm>
            <a:off x="1588" y="36623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fr-FR"/>
          </a:p>
        </p:txBody>
      </p:sp>
      <p:graphicFrame>
        <p:nvGraphicFramePr>
          <p:cNvPr id="8" name="Group 6"/>
          <p:cNvGraphicFramePr>
            <a:graphicFrameLocks noGrp="1"/>
          </p:cNvGraphicFramePr>
          <p:nvPr/>
        </p:nvGraphicFramePr>
        <p:xfrm>
          <a:off x="1295400" y="1577975"/>
          <a:ext cx="6084912" cy="1227840"/>
        </p:xfrm>
        <a:graphic>
          <a:graphicData uri="http://schemas.openxmlformats.org/drawingml/2006/table">
            <a:tbl>
              <a:tblPr/>
              <a:tblGrid>
                <a:gridCol w="828328"/>
                <a:gridCol w="2520280"/>
                <a:gridCol w="2736304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DRV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Drive type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 speeds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Tape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Tape position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controller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outlet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traps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0"/>
          <p:cNvGraphicFramePr>
            <a:graphicFrameLocks noGrp="1"/>
          </p:cNvGraphicFramePr>
          <p:nvPr/>
        </p:nvGraphicFramePr>
        <p:xfrm>
          <a:off x="1295400" y="4419600"/>
          <a:ext cx="4212704" cy="613920"/>
        </p:xfrm>
        <a:graphic>
          <a:graphicData uri="http://schemas.openxmlformats.org/drawingml/2006/table">
            <a:tbl>
              <a:tblPr/>
              <a:tblGrid>
                <a:gridCol w="849925"/>
                <a:gridCol w="2527195"/>
                <a:gridCol w="835584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Number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of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burners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70"/>
          <p:cNvSpPr txBox="1">
            <a:spLocks noChangeArrowheads="1"/>
          </p:cNvSpPr>
          <p:nvPr/>
        </p:nvSpPr>
        <p:spPr bwMode="auto">
          <a:xfrm>
            <a:off x="228600" y="1447800"/>
            <a:ext cx="660400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CM</a:t>
            </a:r>
          </a:p>
        </p:txBody>
      </p:sp>
      <p:sp>
        <p:nvSpPr>
          <p:cNvPr id="11" name="Text Box 71"/>
          <p:cNvSpPr txBox="1">
            <a:spLocks noChangeArrowheads="1"/>
          </p:cNvSpPr>
          <p:nvPr/>
        </p:nvSpPr>
        <p:spPr bwMode="auto">
          <a:xfrm>
            <a:off x="228600" y="4343400"/>
            <a:ext cx="79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EPE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Composition</a:t>
            </a:r>
          </a:p>
        </p:txBody>
      </p:sp>
      <p:sp>
        <p:nvSpPr>
          <p:cNvPr id="5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277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E543B15-6263-4AB5-BF78-6C670107F01C}" type="slidenum">
              <a:rPr lang="en-GB"/>
              <a:pPr/>
              <a:t>29</a:t>
            </a:fld>
            <a:endParaRPr lang="en-GB"/>
          </a:p>
        </p:txBody>
      </p:sp>
      <p:graphicFrame>
        <p:nvGraphicFramePr>
          <p:cNvPr id="6" name="Group 3"/>
          <p:cNvGraphicFramePr>
            <a:graphicFrameLocks noGrp="1"/>
          </p:cNvGraphicFramePr>
          <p:nvPr/>
        </p:nvGraphicFramePr>
        <p:xfrm>
          <a:off x="1206500" y="990600"/>
          <a:ext cx="4694237" cy="2133600"/>
        </p:xfrm>
        <a:graphic>
          <a:graphicData uri="http://schemas.openxmlformats.org/drawingml/2006/table">
            <a:tbl>
              <a:tblPr/>
              <a:tblGrid>
                <a:gridCol w="705167"/>
                <a:gridCol w="935161"/>
                <a:gridCol w="3053909"/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D154V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D236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OT1-4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OT261/262/263/264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Aggr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CV403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228600" y="914400"/>
            <a:ext cx="660400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/>
              <a:t>CM</a:t>
            </a:r>
          </a:p>
        </p:txBody>
      </p:sp>
      <p:sp>
        <p:nvSpPr>
          <p:cNvPr id="8" name="Text Box 60"/>
          <p:cNvSpPr txBox="1">
            <a:spLocks noChangeArrowheads="1"/>
          </p:cNvSpPr>
          <p:nvPr/>
        </p:nvSpPr>
        <p:spPr bwMode="auto">
          <a:xfrm>
            <a:off x="228600" y="3429000"/>
            <a:ext cx="79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fr-FR" sz="2400" dirty="0"/>
              <a:t>EPE</a:t>
            </a:r>
          </a:p>
        </p:txBody>
      </p:sp>
      <p:graphicFrame>
        <p:nvGraphicFramePr>
          <p:cNvPr id="9" name="Group 61"/>
          <p:cNvGraphicFramePr>
            <a:graphicFrameLocks noGrp="1"/>
          </p:cNvGraphicFramePr>
          <p:nvPr/>
        </p:nvGraphicFramePr>
        <p:xfrm>
          <a:off x="1206500" y="3429000"/>
          <a:ext cx="4645025" cy="2669040"/>
        </p:xfrm>
        <a:graphic>
          <a:graphicData uri="http://schemas.openxmlformats.org/drawingml/2006/table">
            <a:tbl>
              <a:tblPr/>
              <a:tblGrid>
                <a:gridCol w="702288"/>
                <a:gridCol w="924332"/>
                <a:gridCol w="3018405"/>
              </a:tblGrid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Alias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CM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B1201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B1202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AC1200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Comp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GC1200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Aggr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SC1200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CC functional domains </a:t>
            </a:r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03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9146C465-4A1B-454A-98F0-99F9CA3BED69}" type="slidenum">
              <a:rPr lang="en-GB"/>
              <a:pPr/>
              <a:t>3</a:t>
            </a:fld>
            <a:endParaRPr lang="en-GB"/>
          </a:p>
        </p:txBody>
      </p:sp>
      <p:grpSp>
        <p:nvGrpSpPr>
          <p:cNvPr id="20" name="Diagram 18"/>
          <p:cNvGrpSpPr>
            <a:grpSpLocks noChangeAspect="1"/>
          </p:cNvGrpSpPr>
          <p:nvPr/>
        </p:nvGrpSpPr>
        <p:grpSpPr bwMode="auto">
          <a:xfrm>
            <a:off x="1403350" y="1052513"/>
            <a:ext cx="4897438" cy="5076825"/>
            <a:chOff x="1224" y="640"/>
            <a:chExt cx="3085" cy="3198"/>
          </a:xfrm>
        </p:grpSpPr>
        <p:sp>
          <p:nvSpPr>
            <p:cNvPr id="21" name="_s1028"/>
            <p:cNvSpPr>
              <a:spLocks noChangeArrowheads="1"/>
            </p:cNvSpPr>
            <p:nvPr/>
          </p:nvSpPr>
          <p:spPr bwMode="auto">
            <a:xfrm flipV="1">
              <a:off x="2403" y="979"/>
              <a:ext cx="728" cy="630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99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Operations Process Management</a:t>
              </a:r>
            </a:p>
          </p:txBody>
        </p:sp>
        <p:sp>
          <p:nvSpPr>
            <p:cNvPr id="22" name="_s1029"/>
            <p:cNvSpPr>
              <a:spLocks noChangeArrowheads="1"/>
            </p:cNvSpPr>
            <p:nvPr/>
          </p:nvSpPr>
          <p:spPr bwMode="auto">
            <a:xfrm flipV="1">
              <a:off x="2040" y="1609"/>
              <a:ext cx="1454" cy="63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99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Management</a:t>
              </a:r>
            </a:p>
          </p:txBody>
        </p:sp>
        <p:sp>
          <p:nvSpPr>
            <p:cNvPr id="23" name="_s1030"/>
            <p:cNvSpPr>
              <a:spLocks noChangeArrowheads="1"/>
            </p:cNvSpPr>
            <p:nvPr/>
          </p:nvSpPr>
          <p:spPr bwMode="auto">
            <a:xfrm flipV="1">
              <a:off x="1676" y="2239"/>
              <a:ext cx="2182" cy="630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Control</a:t>
              </a:r>
            </a:p>
          </p:txBody>
        </p:sp>
        <p:sp>
          <p:nvSpPr>
            <p:cNvPr id="24" name="_s1031"/>
            <p:cNvSpPr>
              <a:spLocks noChangeArrowheads="1"/>
            </p:cNvSpPr>
            <p:nvPr/>
          </p:nvSpPr>
          <p:spPr bwMode="auto">
            <a:xfrm flipV="1">
              <a:off x="1312" y="2869"/>
              <a:ext cx="2910" cy="630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Equipment Control</a:t>
              </a:r>
            </a:p>
          </p:txBody>
        </p:sp>
      </p:grpSp>
      <p:sp>
        <p:nvSpPr>
          <p:cNvPr id="25" name="Rectangle 24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27" name="AutoShape 26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AutoShape 27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33" name="AutoShape 32"/>
          <p:cNvSpPr>
            <a:spLocks/>
          </p:cNvSpPr>
          <p:nvPr/>
        </p:nvSpPr>
        <p:spPr bwMode="auto">
          <a:xfrm rot="-5400000">
            <a:off x="7453300" y="4510100"/>
            <a:ext cx="249014" cy="2341314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8244408" y="5656287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 dirty="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 dirty="0">
                <a:latin typeface="Tahoma" pitchFamily="34" charset="0"/>
              </a:rPr>
              <a:t>ITIL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  <p:sp>
        <p:nvSpPr>
          <p:cNvPr id="37" name="Oval 21"/>
          <p:cNvSpPr>
            <a:spLocks noChangeArrowheads="1"/>
          </p:cNvSpPr>
          <p:nvPr/>
        </p:nvSpPr>
        <p:spPr bwMode="auto">
          <a:xfrm>
            <a:off x="2051720" y="1772816"/>
            <a:ext cx="3600400" cy="4104456"/>
          </a:xfrm>
          <a:prstGeom prst="ellipse">
            <a:avLst/>
          </a:prstGeom>
          <a:solidFill>
            <a:srgbClr val="FF0000">
              <a:alpha val="20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Paramètres et variables</a:t>
            </a:r>
          </a:p>
        </p:txBody>
      </p:sp>
      <p:sp>
        <p:nvSpPr>
          <p:cNvPr id="3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379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9D54593F-7BFC-4C67-A7BE-4B72C1A19075}" type="slidenum">
              <a:rPr lang="en-GB"/>
              <a:pPr/>
              <a:t>30</a:t>
            </a:fld>
            <a:endParaRPr lang="en-GB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23528" y="1772816"/>
          <a:ext cx="6895788" cy="625476"/>
        </p:xfrm>
        <a:graphic>
          <a:graphicData uri="http://schemas.openxmlformats.org/drawingml/2006/table">
            <a:tbl>
              <a:tblPr/>
              <a:tblGrid>
                <a:gridCol w="869847"/>
                <a:gridCol w="897550"/>
                <a:gridCol w="811467"/>
                <a:gridCol w="2696448"/>
                <a:gridCol w="918188"/>
                <a:gridCol w="702288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Expos.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Term</a:t>
                      </a:r>
                      <a:endParaRPr kumimoji="1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Values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UOM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Prm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Private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MBS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Minimum time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between</a:t>
                      </a: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1" lang="fr-F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starts</a:t>
                      </a:r>
                      <a:endParaRPr kumimoji="1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360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Exercice 4 : Description des CMs et des EPEs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Utilisation et discussion des fiches de description proposées</a:t>
            </a:r>
          </a:p>
          <a:p>
            <a:pPr lvl="1"/>
            <a:r>
              <a:rPr lang="fr-FR" smtClean="0"/>
              <a:t>Modules de contrôle</a:t>
            </a:r>
          </a:p>
          <a:p>
            <a:pPr lvl="1"/>
            <a:r>
              <a:rPr lang="fr-FR" smtClean="0"/>
              <a:t>Eléments procéduraux d’équipement</a:t>
            </a:r>
          </a:p>
          <a:p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482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A3C6C926-F547-467B-B5CF-A00D8867B1C2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584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D4A904EA-AED0-46F1-B9FD-32502DA0D45B}" type="slidenum">
              <a:rPr lang="en-GB"/>
              <a:pPr/>
              <a:t>32</a:t>
            </a:fld>
            <a:endParaRPr lang="en-GB"/>
          </a:p>
        </p:txBody>
      </p:sp>
      <p:sp>
        <p:nvSpPr>
          <p:cNvPr id="35846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Modules d’organe</a:t>
            </a:r>
          </a:p>
          <a:p>
            <a:pPr lvl="1"/>
            <a:r>
              <a:rPr lang="fr-FR" smtClean="0"/>
              <a:t>Actionneurs</a:t>
            </a:r>
          </a:p>
          <a:p>
            <a:pPr lvl="1"/>
            <a:r>
              <a:rPr lang="fr-FR" smtClean="0"/>
              <a:t>Capteurs</a:t>
            </a:r>
          </a:p>
          <a:p>
            <a:pPr lvl="1"/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686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73F0B7AE-E956-47FA-8AC7-F7FF48F2CC3D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789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237F271A-0D78-4F02-B207-B3BF466D4C1C}" type="slidenum">
              <a:rPr lang="en-GB"/>
              <a:pPr/>
              <a:t>34</a:t>
            </a:fld>
            <a:endParaRPr lang="en-GB"/>
          </a:p>
        </p:txBody>
      </p:sp>
      <p:sp>
        <p:nvSpPr>
          <p:cNvPr id="37894" name="Rectangle 4"/>
          <p:cNvSpPr>
            <a:spLocks noChangeArrowheads="1"/>
          </p:cNvSpPr>
          <p:nvPr/>
        </p:nvSpPr>
        <p:spPr bwMode="auto">
          <a:xfrm>
            <a:off x="0" y="22098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Modules de contrôle</a:t>
            </a:r>
          </a:p>
          <a:p>
            <a:pPr lvl="1"/>
            <a:r>
              <a:rPr lang="fr-FR" smtClean="0"/>
              <a:t>Sur plusieurs niveaux le cas échéant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891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6C3837C2-E675-4607-8ACA-90805954DC88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3994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DC392C6E-7902-4CBA-ABD5-70DAF2C2F81B}" type="slidenum">
              <a:rPr lang="en-GB"/>
              <a:pPr/>
              <a:t>36</a:t>
            </a:fld>
            <a:endParaRPr lang="en-GB"/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>
            <a:off x="0" y="25908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Éléments procéduraux d’équipement</a:t>
            </a:r>
          </a:p>
          <a:p>
            <a:pPr lvl="1"/>
            <a:r>
              <a:rPr lang="fr-FR" smtClean="0"/>
              <a:t>Éléments exécutables agissant sur des modules de contrôle</a:t>
            </a:r>
          </a:p>
          <a:p>
            <a:pPr lvl="1"/>
            <a:r>
              <a:rPr lang="fr-FR" smtClean="0"/>
              <a:t>Éléments superviseurs agissant sur d’autres EPEs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096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A7CBBA90-C98A-409F-AFD5-4601DD4E69A1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198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18CB9ED-704E-48C9-A9EF-252D7CBF6F05}" type="slidenum">
              <a:rPr lang="en-GB"/>
              <a:pPr/>
              <a:t>38</a:t>
            </a:fld>
            <a:endParaRPr lang="en-GB"/>
          </a:p>
        </p:txBody>
      </p:sp>
      <p:sp>
        <p:nvSpPr>
          <p:cNvPr id="41990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de Classes d’objets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Éléments procéduraux de recette</a:t>
            </a:r>
          </a:p>
          <a:p>
            <a:pPr lvl="1"/>
            <a:r>
              <a:rPr lang="fr-FR" smtClean="0"/>
              <a:t>Blocs de construction des recettes</a:t>
            </a:r>
          </a:p>
          <a:p>
            <a:pPr lvl="1"/>
            <a:r>
              <a:rPr lang="fr-FR" smtClean="0"/>
              <a:t>Élément de transformation de recette maître (part 3)</a:t>
            </a:r>
          </a:p>
          <a:p>
            <a:pPr lvl="1"/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301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EB5F5E95-3878-41F4-97BF-C2E216ACC348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Information Elements</a:t>
            </a:r>
          </a:p>
        </p:txBody>
      </p:sp>
      <p:graphicFrame>
        <p:nvGraphicFramePr>
          <p:cNvPr id="1847299" name="Group 3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85226" cy="4682880"/>
        </p:xfrm>
        <a:graphic>
          <a:graphicData uri="http://schemas.openxmlformats.org/drawingml/2006/table">
            <a:tbl>
              <a:tblPr/>
              <a:tblGrid>
                <a:gridCol w="1848944"/>
                <a:gridCol w="1315745"/>
                <a:gridCol w="856254"/>
                <a:gridCol w="4764283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88908" marR="88908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88908" marR="889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5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7223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99AA294D-20F4-4314-AE79-6B82B2885CA1}" type="slidenum">
              <a:rPr lang="en-GB"/>
              <a:pPr/>
              <a:t>4</a:t>
            </a:fld>
            <a:endParaRPr lang="en-GB"/>
          </a:p>
        </p:txBody>
      </p:sp>
      <p:sp>
        <p:nvSpPr>
          <p:cNvPr id="7225" name="Rectangle 55"/>
          <p:cNvSpPr>
            <a:spLocks noChangeArrowheads="1"/>
          </p:cNvSpPr>
          <p:nvPr/>
        </p:nvSpPr>
        <p:spPr bwMode="auto">
          <a:xfrm>
            <a:off x="142875" y="3501008"/>
            <a:ext cx="8893175" cy="225107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403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8C32CEA-CD43-416B-8D94-7A42053A6233}" type="slidenum">
              <a:rPr lang="en-GB"/>
              <a:pPr/>
              <a:t>40</a:t>
            </a:fld>
            <a:endParaRPr lang="en-GB"/>
          </a:p>
        </p:txBody>
      </p:sp>
      <p:sp>
        <p:nvSpPr>
          <p:cNvPr id="44038" name="Rectangle 4"/>
          <p:cNvSpPr>
            <a:spLocks noChangeArrowheads="1"/>
          </p:cNvSpPr>
          <p:nvPr/>
        </p:nvSpPr>
        <p:spPr bwMode="auto">
          <a:xfrm>
            <a:off x="0" y="32766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Types de Classes d’objets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Éléments procéduraux de recette</a:t>
            </a:r>
          </a:p>
          <a:p>
            <a:pPr lvl="1"/>
            <a:r>
              <a:rPr lang="fr-FR" smtClean="0"/>
              <a:t>Blocs de construction des recettes</a:t>
            </a:r>
          </a:p>
          <a:p>
            <a:pPr lvl="1"/>
            <a:r>
              <a:rPr lang="fr-FR" smtClean="0"/>
              <a:t>Élément de transformation de recette maître (part 3)</a:t>
            </a:r>
          </a:p>
          <a:p>
            <a:pPr lvl="1"/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506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336BE122-2075-4834-BA7F-56F3EEC082E0}" type="slidenum">
              <a:rPr lang="en-GB"/>
              <a:pPr/>
              <a:t>41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608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71ED92AA-3EF0-4E0B-81AC-A9838A77A97E}" type="slidenum">
              <a:rPr lang="en-GB"/>
              <a:pPr/>
              <a:t>42</a:t>
            </a:fld>
            <a:endParaRPr lang="en-GB"/>
          </a:p>
        </p:txBody>
      </p:sp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0" y="36576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de Classes d’objets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processus</a:t>
            </a:r>
            <a:r>
              <a:rPr lang="en-GB" dirty="0" smtClean="0"/>
              <a:t> </a:t>
            </a:r>
            <a:r>
              <a:rPr lang="en-GB" dirty="0" err="1" smtClean="0"/>
              <a:t>métier</a:t>
            </a:r>
            <a:r>
              <a:rPr lang="en-GB" dirty="0" smtClean="0"/>
              <a:t>  </a:t>
            </a:r>
            <a:r>
              <a:rPr lang="en-GB" dirty="0" err="1" smtClean="0"/>
              <a:t>concernés</a:t>
            </a:r>
            <a:r>
              <a:rPr lang="en-GB" dirty="0" smtClean="0"/>
              <a:t> par </a:t>
            </a:r>
            <a:r>
              <a:rPr lang="en-GB" dirty="0" err="1" smtClean="0"/>
              <a:t>l’exploitation</a:t>
            </a:r>
            <a:r>
              <a:rPr lang="en-GB" dirty="0" smtClean="0"/>
              <a:t> des installations </a:t>
            </a:r>
            <a:r>
              <a:rPr lang="en-GB" dirty="0" err="1" smtClean="0"/>
              <a:t>industrielles</a:t>
            </a:r>
            <a:endParaRPr lang="en-GB" dirty="0" smtClean="0"/>
          </a:p>
          <a:p>
            <a:r>
              <a:rPr lang="en-GB" dirty="0" err="1" smtClean="0"/>
              <a:t>Ceci</a:t>
            </a:r>
            <a:r>
              <a:rPr lang="en-GB" dirty="0" smtClean="0"/>
              <a:t> </a:t>
            </a:r>
            <a:r>
              <a:rPr lang="en-GB" dirty="0" err="1" smtClean="0"/>
              <a:t>n’est</a:t>
            </a:r>
            <a:r>
              <a:rPr lang="en-GB" dirty="0" smtClean="0"/>
              <a:t> pas </a:t>
            </a:r>
            <a:r>
              <a:rPr lang="en-GB" dirty="0" err="1" smtClean="0"/>
              <a:t>traité</a:t>
            </a:r>
            <a:r>
              <a:rPr lang="en-GB" dirty="0" smtClean="0"/>
              <a:t> par ISA-88 </a:t>
            </a:r>
            <a:r>
              <a:rPr lang="en-GB" dirty="0" err="1" smtClean="0"/>
              <a:t>ni</a:t>
            </a:r>
            <a:r>
              <a:rPr lang="en-GB" dirty="0" smtClean="0"/>
              <a:t> ISA-95</a:t>
            </a:r>
          </a:p>
          <a:p>
            <a:r>
              <a:rPr lang="en-GB" dirty="0" err="1" smtClean="0"/>
              <a:t>Candidat</a:t>
            </a:r>
            <a:r>
              <a:rPr lang="en-GB" dirty="0" smtClean="0"/>
              <a:t> </a:t>
            </a:r>
            <a:r>
              <a:rPr lang="en-GB" dirty="0" err="1" smtClean="0"/>
              <a:t>potentiel</a:t>
            </a:r>
            <a:r>
              <a:rPr lang="en-GB" dirty="0" smtClean="0"/>
              <a:t>: BPMN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4_10_ISA8895_Engineering_InformationServiceSpecification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5DEEC9-5D91-4E00-81DD-6092254A6887}" type="slidenum">
              <a:rPr lang="en-GB" smtClean="0"/>
              <a:pPr/>
              <a:t>43</a:t>
            </a:fld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710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87339BB5-3616-458F-9885-9936A39526CF}" type="slidenum">
              <a:rPr lang="en-GB"/>
              <a:pPr/>
              <a:t>44</a:t>
            </a:fld>
            <a:endParaRPr lang="en-GB"/>
          </a:p>
        </p:txBody>
      </p:sp>
      <p:sp>
        <p:nvSpPr>
          <p:cNvPr id="47110" name="Rectangle 4"/>
          <p:cNvSpPr>
            <a:spLocks noChangeArrowheads="1"/>
          </p:cNvSpPr>
          <p:nvPr/>
        </p:nvSpPr>
        <p:spPr bwMode="auto">
          <a:xfrm>
            <a:off x="0" y="39624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Tasks Description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en-GB" smtClean="0"/>
              <a:t>The description of tasks includes 3 types of information: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 smtClean="0"/>
              <a:t>The Characterization which defines the attributes of use and justification of the task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 smtClean="0"/>
              <a:t>The Informational / Interface Requirements which links tasks to handled information 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 smtClean="0"/>
              <a:t>The Functional Requirements which defines the services expected from the task</a:t>
            </a:r>
          </a:p>
          <a:p>
            <a:pPr marL="838200" lvl="1" indent="-381000"/>
            <a:endParaRPr lang="en-GB" smtClean="0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4813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F22BCDB0-7E09-4E55-8D89-3CCB5C627ED9}" type="slidenum">
              <a:rPr lang="en-GB"/>
              <a:pPr/>
              <a:t>45</a:t>
            </a:fld>
            <a:endParaRPr lang="en-GB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48135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eaLnBrk="0" hangingPunct="0"/>
              <a:endParaRPr lang="fr-FR"/>
            </a:p>
          </p:txBody>
        </p:sp>
        <p:sp>
          <p:nvSpPr>
            <p:cNvPr id="48136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0" hangingPunct="0"/>
              <a:r>
                <a:rPr lang="en-GB" sz="1000"/>
                <a:t>Task Description</a:t>
              </a:r>
            </a:p>
          </p:txBody>
        </p:sp>
        <p:cxnSp>
          <p:nvCxnSpPr>
            <p:cNvPr id="48137" name="AutoShape 7"/>
            <p:cNvCxnSpPr>
              <a:cxnSpLocks noChangeShapeType="1"/>
              <a:stCxn id="48147" idx="2"/>
              <a:endCxn id="48136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38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0" hangingPunct="0"/>
              <a:r>
                <a:rPr lang="en-GB" sz="1000"/>
                <a:t>BP Identification</a:t>
              </a:r>
            </a:p>
          </p:txBody>
        </p:sp>
        <p:cxnSp>
          <p:nvCxnSpPr>
            <p:cNvPr id="48139" name="AutoShape 9"/>
            <p:cNvCxnSpPr>
              <a:cxnSpLocks noChangeShapeType="1"/>
              <a:stCxn id="48138" idx="2"/>
              <a:endCxn id="48147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40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eaLnBrk="0" hangingPunct="0"/>
              <a:endParaRPr lang="fr-FR"/>
            </a:p>
          </p:txBody>
        </p:sp>
        <p:cxnSp>
          <p:nvCxnSpPr>
            <p:cNvPr id="48141" name="AutoShape 11"/>
            <p:cNvCxnSpPr>
              <a:cxnSpLocks noChangeShapeType="1"/>
              <a:stCxn id="48140" idx="2"/>
              <a:endCxn id="48138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8142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eaLnBrk="0" hangingPunct="0"/>
              <a:endParaRPr lang="fr-FR"/>
            </a:p>
          </p:txBody>
        </p:sp>
        <p:cxnSp>
          <p:nvCxnSpPr>
            <p:cNvPr id="48143" name="AutoShape 13"/>
            <p:cNvCxnSpPr>
              <a:cxnSpLocks noChangeShapeType="1"/>
              <a:stCxn id="48144" idx="2"/>
              <a:endCxn id="48142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8144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eaLnBrk="0" hangingPunct="0"/>
              <a:r>
                <a:rPr lang="en-GB" sz="1000"/>
                <a:t>Task Classification</a:t>
              </a:r>
            </a:p>
          </p:txBody>
        </p:sp>
        <p:cxnSp>
          <p:nvCxnSpPr>
            <p:cNvPr id="48145" name="AutoShape 15"/>
            <p:cNvCxnSpPr>
              <a:cxnSpLocks noChangeShapeType="1"/>
              <a:stCxn id="48136" idx="2"/>
              <a:endCxn id="48144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48147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eaLnBrk="0" hangingPunct="0"/>
                <a:r>
                  <a:rPr lang="en-GB" sz="1000"/>
                  <a:t>BP Design/Task Id</a:t>
                </a:r>
              </a:p>
            </p:txBody>
          </p:sp>
          <p:sp>
            <p:nvSpPr>
              <p:cNvPr id="48148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fr-FR"/>
              </a:p>
            </p:txBody>
          </p:sp>
          <p:sp>
            <p:nvSpPr>
              <p:cNvPr id="48149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pPr eaLnBrk="0" hangingPunct="0"/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Information Service Definition</a:t>
            </a:r>
          </a:p>
        </p:txBody>
      </p:sp>
      <p:sp>
        <p:nvSpPr>
          <p:cNvPr id="8195" name="Rectangle 6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1800" smtClean="0"/>
              <a:t>Defines functional requirements to support the modelled enterprise</a:t>
            </a:r>
          </a:p>
          <a:p>
            <a:pPr lvl="1"/>
            <a:r>
              <a:rPr lang="en-GB" sz="1800" smtClean="0"/>
              <a:t>User oriented: enforcing the ownership by the IS users</a:t>
            </a:r>
          </a:p>
          <a:p>
            <a:pPr lvl="1"/>
            <a:r>
              <a:rPr lang="en-GB" sz="1800" smtClean="0"/>
              <a:t>Design enabled: allowing detail design and solution selection, </a:t>
            </a:r>
          </a:p>
          <a:p>
            <a:pPr lvl="1"/>
            <a:r>
              <a:rPr lang="en-GB" sz="1800" smtClean="0"/>
              <a:t>Validation: allowing the testing of the implemented solution</a:t>
            </a:r>
          </a:p>
          <a:p>
            <a:r>
              <a:rPr lang="en-GB" sz="1800" smtClean="0"/>
              <a:t>Types of Information Services:</a:t>
            </a:r>
          </a:p>
        </p:txBody>
      </p:sp>
      <p:graphicFrame>
        <p:nvGraphicFramePr>
          <p:cNvPr id="1697864" name="Group 72"/>
          <p:cNvGraphicFramePr>
            <a:graphicFrameLocks noGrp="1"/>
          </p:cNvGraphicFramePr>
          <p:nvPr>
            <p:ph sz="half" idx="2"/>
          </p:nvPr>
        </p:nvGraphicFramePr>
        <p:xfrm>
          <a:off x="179388" y="3284984"/>
          <a:ext cx="8785225" cy="2739201"/>
        </p:xfrm>
        <a:graphic>
          <a:graphicData uri="http://schemas.openxmlformats.org/drawingml/2006/table">
            <a:tbl>
              <a:tblPr/>
              <a:tblGrid>
                <a:gridCol w="2713037"/>
                <a:gridCol w="6072188"/>
              </a:tblGrid>
              <a:tr h="315913">
                <a:tc rowSpan="3"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Device Module (DM)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Control Module (CM)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413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 (EPE)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42900">
                <a:tc rowSpan="2"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Master Recipe Building Blocs (MRBB)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Master Recipe Transform components (MRTC)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429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Management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Task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30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8221" name="Espace réservé du numéro de diapositive 6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CAD7FCC-5A1A-433D-99ED-0514B72F7A52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Who’s / What’s concerned?</a:t>
            </a:r>
          </a:p>
        </p:txBody>
      </p:sp>
      <p:graphicFrame>
        <p:nvGraphicFramePr>
          <p:cNvPr id="1849347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225" cy="4959240"/>
        </p:xfrm>
        <a:graphic>
          <a:graphicData uri="http://schemas.openxmlformats.org/drawingml/2006/table">
            <a:tbl>
              <a:tblPr/>
              <a:tblGrid>
                <a:gridCol w="2536834"/>
                <a:gridCol w="855060"/>
                <a:gridCol w="4251677"/>
                <a:gridCol w="1141654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PRM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Usr/Rsp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Usage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Typ.IT app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Customer order processing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planning &amp; scheduling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control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Material and energy control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Procurement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Quality assurance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inventory control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cost accounting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shipping administration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Maintenance management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Research &amp; development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Engineering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Marketing and sales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Finances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Human Resources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Information technologies</a:t>
                      </a:r>
                    </a:p>
                  </a:txBody>
                  <a:tcPr marL="89274" marR="89274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89274" marR="89274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931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21BC54A-B1FB-4AB4-98BE-FD1B56D4E3B9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r>
              <a:rPr lang="en-GB" smtClean="0"/>
              <a:t>Device Module</a:t>
            </a:r>
          </a:p>
          <a:p>
            <a:r>
              <a:rPr lang="en-GB" smtClean="0"/>
              <a:t>Control Module</a:t>
            </a:r>
          </a:p>
          <a:p>
            <a:r>
              <a:rPr lang="en-GB" smtClean="0"/>
              <a:t>Equipment Procedural Element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Building Blocs</a:t>
            </a:r>
          </a:p>
          <a:p>
            <a:pPr>
              <a:lnSpc>
                <a:spcPct val="90000"/>
              </a:lnSpc>
            </a:pPr>
            <a:r>
              <a:rPr lang="en-GB" smtClean="0"/>
              <a:t>Master Recipe Transform components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Processes</a:t>
            </a:r>
          </a:p>
          <a:p>
            <a:pPr>
              <a:lnSpc>
                <a:spcPct val="90000"/>
              </a:lnSpc>
            </a:pPr>
            <a:r>
              <a:rPr lang="en-GB" smtClean="0"/>
              <a:t>Operation Task</a:t>
            </a:r>
          </a:p>
          <a:p>
            <a:endParaRPr lang="en-GB" smtClean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024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3AEA1FC-22FD-4270-A443-A69919AD7500}" type="slidenum">
              <a:rPr lang="en-GB"/>
              <a:pPr/>
              <a:t>7</a:t>
            </a:fld>
            <a:endParaRPr lang="en-GB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0" y="1524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Common Specification elements</a:t>
            </a:r>
          </a:p>
          <a:p>
            <a:pPr lvl="1"/>
            <a:r>
              <a:rPr lang="en-GB" smtClean="0"/>
              <a:t>Classes</a:t>
            </a:r>
          </a:p>
          <a:p>
            <a:pPr lvl="1"/>
            <a:r>
              <a:rPr lang="en-GB" smtClean="0"/>
              <a:t>Instances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126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2EDCD0A8-CF21-4669-8143-A6DACC70DDA1}" type="slidenum">
              <a:rPr lang="en-GB"/>
              <a:pPr/>
              <a:t>8</a:t>
            </a:fld>
            <a:endParaRPr lang="en-GB"/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Responsabilité des Classes d’objets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Responsabilité globale vis à vis </a:t>
            </a:r>
          </a:p>
          <a:p>
            <a:pPr lvl="1"/>
            <a:r>
              <a:rPr lang="fr-FR" smtClean="0"/>
              <a:t>des projets opérationnels</a:t>
            </a:r>
          </a:p>
          <a:p>
            <a:r>
              <a:rPr lang="fr-FR" smtClean="0"/>
              <a:t>Mise à disposition de modules standards</a:t>
            </a:r>
          </a:p>
          <a:p>
            <a:pPr lvl="1"/>
            <a:r>
              <a:rPr lang="fr-FR" smtClean="0"/>
              <a:t>Constituant une bibliothèque du savoir-faire de l’entreprise</a:t>
            </a:r>
          </a:p>
          <a:p>
            <a:pPr lvl="1"/>
            <a:r>
              <a:rPr lang="fr-FR" smtClean="0"/>
              <a:t>Conformes aux prescriptions du guide de développement</a:t>
            </a:r>
          </a:p>
          <a:p>
            <a:r>
              <a:rPr lang="fr-FR" smtClean="0"/>
              <a:t>Chaque module fait l’objet d’un cycle de vie individuel</a:t>
            </a:r>
          </a:p>
          <a:p>
            <a:pPr lvl="1"/>
            <a:r>
              <a:rPr lang="fr-FR" smtClean="0"/>
              <a:t>Un micro-projet par module</a:t>
            </a:r>
          </a:p>
          <a:p>
            <a:pPr lvl="1">
              <a:buFont typeface="Wingdings" pitchFamily="2" charset="2"/>
              <a:buChar char="n"/>
            </a:pPr>
            <a:endParaRPr lang="fr-FR" smtClean="0"/>
          </a:p>
          <a:p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4_10_ISA8895_Engineering_InformationServiceSpecification</a:t>
            </a:r>
            <a:endParaRPr lang="en-GB"/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58B16997-4896-4974-8559-7153378E7CE0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</Template>
  <TotalTime>266</TotalTime>
  <Words>1990</Words>
  <Application>Microsoft Office PowerPoint</Application>
  <PresentationFormat>Affichage à l'écran (4:3)</PresentationFormat>
  <Paragraphs>936</Paragraphs>
  <Slides>45</Slides>
  <Notes>41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6" baseType="lpstr">
      <vt:lpstr>1_ppt_model</vt:lpstr>
      <vt:lpstr>Diapositive 1</vt:lpstr>
      <vt:lpstr>Agenda</vt:lpstr>
      <vt:lpstr>CC functional domains </vt:lpstr>
      <vt:lpstr>Information Elements</vt:lpstr>
      <vt:lpstr>Information Service Definition</vt:lpstr>
      <vt:lpstr>Who’s / What’s concerned?</vt:lpstr>
      <vt:lpstr>Agenda</vt:lpstr>
      <vt:lpstr>Agenda</vt:lpstr>
      <vt:lpstr>Responsabilité des Classes d’objets</vt:lpstr>
      <vt:lpstr>Origine et réalisation des Classes d’objets </vt:lpstr>
      <vt:lpstr>Interaction des Classes d’objets</vt:lpstr>
      <vt:lpstr>Interaction des Classes d’objets</vt:lpstr>
      <vt:lpstr>Éléments de la spécification</vt:lpstr>
      <vt:lpstr>1 - Header</vt:lpstr>
      <vt:lpstr>2 - Specialization</vt:lpstr>
      <vt:lpstr>3 - Composition</vt:lpstr>
      <vt:lpstr>4. Parameters and Data</vt:lpstr>
      <vt:lpstr>States</vt:lpstr>
      <vt:lpstr>Exclusive, state based behaviour</vt:lpstr>
      <vt:lpstr>Transitions</vt:lpstr>
      <vt:lpstr>Exercice 3 : Description des classes MCs et EPEs</vt:lpstr>
      <vt:lpstr>Agenda</vt:lpstr>
      <vt:lpstr>Spécification des instances</vt:lpstr>
      <vt:lpstr>Contrôle de l’Équipement</vt:lpstr>
      <vt:lpstr>Projet Équipement</vt:lpstr>
      <vt:lpstr>Spécification des objets du projet</vt:lpstr>
      <vt:lpstr>Header</vt:lpstr>
      <vt:lpstr>Specialization</vt:lpstr>
      <vt:lpstr>Composition</vt:lpstr>
      <vt:lpstr>Paramètres et variables</vt:lpstr>
      <vt:lpstr>Exercice 4 : Description des CMs et des EPEs</vt:lpstr>
      <vt:lpstr>Agenda</vt:lpstr>
      <vt:lpstr>Diapositive 33</vt:lpstr>
      <vt:lpstr>Agenda</vt:lpstr>
      <vt:lpstr>Diapositive 35</vt:lpstr>
      <vt:lpstr>Agenda</vt:lpstr>
      <vt:lpstr>Diapositive 37</vt:lpstr>
      <vt:lpstr>Agenda</vt:lpstr>
      <vt:lpstr>Types de Classes d’objets</vt:lpstr>
      <vt:lpstr>Agenda</vt:lpstr>
      <vt:lpstr>Types de Classes d’objets</vt:lpstr>
      <vt:lpstr>Agenda</vt:lpstr>
      <vt:lpstr>Types de Classes d’objets</vt:lpstr>
      <vt:lpstr>Agenda</vt:lpstr>
      <vt:lpstr>Tasks Description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 Vieille</dc:creator>
  <cp:lastModifiedBy>Jean Vieille</cp:lastModifiedBy>
  <cp:revision>11</cp:revision>
  <dcterms:created xsi:type="dcterms:W3CDTF">2010-10-03T16:22:01Z</dcterms:created>
  <dcterms:modified xsi:type="dcterms:W3CDTF">2011-05-23T15:33:29Z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iveCommonsLicenseID">
    <vt:lpwstr>standard&amp;commercial=n&amp;derivatives=sa&amp;jurisdiction=</vt:lpwstr>
  </property>
  <property fmtid="{D5CDD505-2E9C-101B-9397-08002B2CF9AE}" pid="3" name="CreativeCommonsLicenseURL">
    <vt:lpwstr>http://creativecommons.org/licenses/by-nc-sa/3.0/</vt:lpwstr>
  </property>
  <property fmtid="{D5CDD505-2E9C-101B-9397-08002B2CF9AE}" pid="4" name="CreativeCommonsLicenseXml">
    <vt:lpwstr>&lt;?xml version="1.0" encoding="utf-8"?&gt;&lt;result&gt;&lt;license-uri&gt;http://creativecommons.org/licenses/by-nc-sa/3.0/&lt;/license-uri&gt;&lt;license-name&gt;Paternité-Pas d'Utilisation Commerciale-Partage des Conditions Initiales à l'Identique 3.0 Unported&lt;/license-name&gt;&lt;rdf&gt;</vt:lpwstr>
  </property>
</Properties>
</file>