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9" r:id="rId1"/>
    <p:sldMasterId id="2147483708" r:id="rId2"/>
  </p:sldMasterIdLst>
  <p:notesMasterIdLst>
    <p:notesMasterId r:id="rId51"/>
  </p:notesMasterIdLst>
  <p:handoutMasterIdLst>
    <p:handoutMasterId r:id="rId52"/>
  </p:handoutMasterIdLst>
  <p:sldIdLst>
    <p:sldId id="527" r:id="rId3"/>
    <p:sldId id="752" r:id="rId4"/>
    <p:sldId id="780" r:id="rId5"/>
    <p:sldId id="815" r:id="rId6"/>
    <p:sldId id="818" r:id="rId7"/>
    <p:sldId id="817" r:id="rId8"/>
    <p:sldId id="816" r:id="rId9"/>
    <p:sldId id="781" r:id="rId10"/>
    <p:sldId id="819" r:id="rId11"/>
    <p:sldId id="795" r:id="rId12"/>
    <p:sldId id="800" r:id="rId13"/>
    <p:sldId id="801" r:id="rId14"/>
    <p:sldId id="802" r:id="rId15"/>
    <p:sldId id="810" r:id="rId16"/>
    <p:sldId id="803" r:id="rId17"/>
    <p:sldId id="804" r:id="rId18"/>
    <p:sldId id="805" r:id="rId19"/>
    <p:sldId id="806" r:id="rId20"/>
    <p:sldId id="787" r:id="rId21"/>
    <p:sldId id="783" r:id="rId22"/>
    <p:sldId id="784" r:id="rId23"/>
    <p:sldId id="788" r:id="rId24"/>
    <p:sldId id="807" r:id="rId25"/>
    <p:sldId id="789" r:id="rId26"/>
    <p:sldId id="785" r:id="rId27"/>
    <p:sldId id="786" r:id="rId28"/>
    <p:sldId id="796" r:id="rId29"/>
    <p:sldId id="790" r:id="rId30"/>
    <p:sldId id="808" r:id="rId31"/>
    <p:sldId id="749" r:id="rId32"/>
    <p:sldId id="797" r:id="rId33"/>
    <p:sldId id="798" r:id="rId34"/>
    <p:sldId id="799" r:id="rId35"/>
    <p:sldId id="756" r:id="rId36"/>
    <p:sldId id="758" r:id="rId37"/>
    <p:sldId id="759" r:id="rId38"/>
    <p:sldId id="760" r:id="rId39"/>
    <p:sldId id="761" r:id="rId40"/>
    <p:sldId id="762" r:id="rId41"/>
    <p:sldId id="809" r:id="rId42"/>
    <p:sldId id="763" r:id="rId43"/>
    <p:sldId id="811" r:id="rId44"/>
    <p:sldId id="717" r:id="rId45"/>
    <p:sldId id="812" r:id="rId46"/>
    <p:sldId id="768" r:id="rId47"/>
    <p:sldId id="769" r:id="rId48"/>
    <p:sldId id="770" r:id="rId49"/>
    <p:sldId id="778" r:id="rId50"/>
  </p:sldIdLst>
  <p:sldSz cx="9144000" cy="6858000" type="screen4x3"/>
  <p:notesSz cx="7099300" cy="102346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000000"/>
    <a:srgbClr val="008000"/>
    <a:srgbClr val="FFFF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0877" autoAdjust="0"/>
  </p:normalViewPr>
  <p:slideViewPr>
    <p:cSldViewPr>
      <p:cViewPr varScale="1">
        <p:scale>
          <a:sx n="60" d="100"/>
          <a:sy n="60" d="100"/>
        </p:scale>
        <p:origin x="-142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486"/>
    </p:cViewPr>
  </p:sorterViewPr>
  <p:notesViewPr>
    <p:cSldViewPr>
      <p:cViewPr varScale="1">
        <p:scale>
          <a:sx n="50" d="100"/>
          <a:sy n="50" d="100"/>
        </p:scale>
        <p:origin x="-2712" y="-120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32.xml"/><Relationship Id="rId3" Type="http://schemas.openxmlformats.org/officeDocument/2006/relationships/slide" Target="slides/slide24.xml"/><Relationship Id="rId7" Type="http://schemas.openxmlformats.org/officeDocument/2006/relationships/slide" Target="slides/slide31.xml"/><Relationship Id="rId2" Type="http://schemas.openxmlformats.org/officeDocument/2006/relationships/slide" Target="slides/slide21.xml"/><Relationship Id="rId1" Type="http://schemas.openxmlformats.org/officeDocument/2006/relationships/slide" Target="slides/slide19.xml"/><Relationship Id="rId6" Type="http://schemas.openxmlformats.org/officeDocument/2006/relationships/slide" Target="slides/slide30.xml"/><Relationship Id="rId5" Type="http://schemas.openxmlformats.org/officeDocument/2006/relationships/slide" Target="slides/slide27.xml"/><Relationship Id="rId4" Type="http://schemas.openxmlformats.org/officeDocument/2006/relationships/slide" Target="slides/slide26.xml"/><Relationship Id="rId9" Type="http://schemas.openxmlformats.org/officeDocument/2006/relationships/slide" Target="slides/slide3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" TargetMode="External"/><Relationship Id="rId2" Type="http://schemas.openxmlformats.org/officeDocument/2006/relationships/image" Target="../media/image4.png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38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3663" y="76200"/>
            <a:ext cx="568801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965639" name="Rectangle 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854700" y="69850"/>
            <a:ext cx="116681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fld id="{E922E92B-8A73-4BDF-8C11-7FB2A6E27B85}" type="datetime1">
              <a:rPr lang="fr-FR" smtClean="0"/>
              <a:pPr/>
              <a:t>23/05/2011</a:t>
            </a:fld>
            <a:endParaRPr lang="en-GB"/>
          </a:p>
        </p:txBody>
      </p:sp>
      <p:sp>
        <p:nvSpPr>
          <p:cNvPr id="965641" name="Rectangle 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81450" y="965358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fld id="{59D2A140-AA5C-4DAA-A87E-3CBBC1660BFD}" type="slidenum">
              <a:rPr lang="en-GB"/>
              <a:pPr/>
              <a:t>‹N°›</a:t>
            </a:fld>
            <a:endParaRPr lang="en-GB"/>
          </a:p>
        </p:txBody>
      </p:sp>
      <p:pic>
        <p:nvPicPr>
          <p:cNvPr id="8" name="Image 7" descr="license.im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2518" y="9807708"/>
            <a:ext cx="591320" cy="267117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029370" y="9747304"/>
            <a:ext cx="4199260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9pPr>
          </a:lstStyle>
          <a:p>
            <a:r>
              <a:rPr lang="en-US" sz="800" dirty="0" smtClean="0">
                <a:latin typeface="+mj-lt"/>
              </a:rPr>
              <a:t>This work is licensed under a </a:t>
            </a:r>
            <a:r>
              <a:rPr lang="en-US" sz="800" dirty="0" smtClean="0">
                <a:latin typeface="+mj-lt"/>
                <a:hlinkClick r:id="rId3"/>
              </a:rPr>
              <a:t>Creative Commons Attribution-</a:t>
            </a:r>
            <a:r>
              <a:rPr lang="en-US" sz="800" dirty="0" err="1" smtClean="0">
                <a:latin typeface="+mj-lt"/>
                <a:hlinkClick r:id="rId3"/>
              </a:rPr>
              <a:t>ShareAlike</a:t>
            </a:r>
            <a:r>
              <a:rPr lang="en-US" sz="800" dirty="0" smtClean="0">
                <a:latin typeface="+mj-lt"/>
                <a:hlinkClick r:id="rId3"/>
              </a:rPr>
              <a:t> 3.0 </a:t>
            </a:r>
            <a:r>
              <a:rPr lang="en-US" sz="800" dirty="0" err="1" smtClean="0">
                <a:latin typeface="+mj-lt"/>
                <a:hlinkClick r:id="rId3"/>
              </a:rPr>
              <a:t>Unported</a:t>
            </a:r>
            <a:r>
              <a:rPr lang="en-US" sz="800" dirty="0" smtClean="0">
                <a:latin typeface="+mj-lt"/>
                <a:hlinkClick r:id="rId3"/>
              </a:rPr>
              <a:t> License</a:t>
            </a:r>
            <a:r>
              <a:rPr lang="en-US" sz="800" dirty="0" smtClean="0">
                <a:latin typeface="+mj-lt"/>
              </a:rPr>
              <a:t>.</a:t>
            </a:r>
          </a:p>
          <a:p>
            <a:r>
              <a:rPr lang="en-US" sz="800" dirty="0" smtClean="0">
                <a:latin typeface="+mj-lt"/>
              </a:rPr>
              <a:t>Attribution: Jean Vieille</a:t>
            </a:r>
            <a:endParaRPr lang="en-GB" sz="800" dirty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fld id="{EF5C6E3A-55C4-48EF-AA09-E685541DC14A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r>
              <a:rPr lang="fr-FR"/>
              <a:t>CCM (R) BOK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fld id="{93454A4D-E6B7-4909-BEF5-C2A6DF567C8E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A0D5F23-CD92-45C0-BEF7-E7847441F6E0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EC45CF-3B2D-4B42-9AEF-DBEB038CBAFF}" type="slidenum">
              <a:rPr lang="fr-FR"/>
              <a:pPr/>
              <a:t>1</a:t>
            </a:fld>
            <a:endParaRPr lang="fr-FR"/>
          </a:p>
        </p:txBody>
      </p:sp>
      <p:sp>
        <p:nvSpPr>
          <p:cNvPr id="1036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3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576B2C5-6FBC-4315-852E-FD42872CAC42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BA288B-3D17-4E1D-A26C-B05C298BC43A}" type="slidenum">
              <a:rPr lang="fr-FR"/>
              <a:pPr/>
              <a:t>10</a:t>
            </a:fld>
            <a:endParaRPr lang="fr-FR"/>
          </a:p>
        </p:txBody>
      </p:sp>
      <p:sp>
        <p:nvSpPr>
          <p:cNvPr id="104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4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982C01E-DDB8-4C66-888E-FCD859655A8F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66B626-F57F-4284-8BE7-C605A556E48F}" type="slidenum">
              <a:rPr lang="fr-FR"/>
              <a:pPr/>
              <a:t>11</a:t>
            </a:fld>
            <a:endParaRPr lang="fr-FR"/>
          </a:p>
        </p:txBody>
      </p:sp>
      <p:sp>
        <p:nvSpPr>
          <p:cNvPr id="1041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4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1EAFBCE-B987-4FE9-AB4B-3746FC2478EF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9685DD-BF69-4A6C-A286-487273E09237}" type="slidenum">
              <a:rPr lang="fr-FR"/>
              <a:pPr/>
              <a:t>12</a:t>
            </a:fld>
            <a:endParaRPr lang="fr-FR"/>
          </a:p>
        </p:txBody>
      </p:sp>
      <p:sp>
        <p:nvSpPr>
          <p:cNvPr id="1042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4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D3A491C-0B4E-4383-B627-EC19E2387CAD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2F7B9F-FBF3-4BDA-A444-FCACE61D446A}" type="slidenum">
              <a:rPr lang="fr-FR"/>
              <a:pPr/>
              <a:t>13</a:t>
            </a:fld>
            <a:endParaRPr lang="fr-FR"/>
          </a:p>
        </p:txBody>
      </p:sp>
      <p:sp>
        <p:nvSpPr>
          <p:cNvPr id="1043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4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75A616CE-006D-4CF5-9807-4AACA95FFBD9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A3D769-4BE9-418E-A4C0-762C779AB74F}" type="slidenum">
              <a:rPr lang="fr-FR"/>
              <a:pPr/>
              <a:t>14</a:t>
            </a:fld>
            <a:endParaRPr lang="fr-FR"/>
          </a:p>
        </p:txBody>
      </p:sp>
      <p:sp>
        <p:nvSpPr>
          <p:cNvPr id="1044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4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7D606EC4-0B10-4950-A13C-68AF9FE53017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044735-493D-424E-8E24-0291A6E26F3C}" type="slidenum">
              <a:rPr lang="fr-FR"/>
              <a:pPr/>
              <a:t>15</a:t>
            </a:fld>
            <a:endParaRPr lang="fr-FR"/>
          </a:p>
        </p:txBody>
      </p:sp>
      <p:sp>
        <p:nvSpPr>
          <p:cNvPr id="1045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4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737DDAE-5948-48A3-9A44-8ADD81F02A44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D0A254-9BC7-4C41-BDB0-B8A94F993405}" type="slidenum">
              <a:rPr lang="fr-FR"/>
              <a:pPr/>
              <a:t>16</a:t>
            </a:fld>
            <a:endParaRPr lang="fr-FR"/>
          </a:p>
        </p:txBody>
      </p:sp>
      <p:sp>
        <p:nvSpPr>
          <p:cNvPr id="104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4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6764B1E-95BA-45CD-B979-F521BA6E188D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726B51-6170-4335-9931-A7CB0A1F50B8}" type="slidenum">
              <a:rPr lang="fr-FR"/>
              <a:pPr/>
              <a:t>17</a:t>
            </a:fld>
            <a:endParaRPr lang="fr-FR"/>
          </a:p>
        </p:txBody>
      </p:sp>
      <p:sp>
        <p:nvSpPr>
          <p:cNvPr id="1047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F05ECF4-6BAA-488B-91F9-228F892A0715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AE01DC-6781-4E68-AF3A-8EE3554B0CF0}" type="slidenum">
              <a:rPr lang="fr-FR"/>
              <a:pPr/>
              <a:t>18</a:t>
            </a:fld>
            <a:endParaRPr lang="fr-FR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076B9E3-7F2C-4CDB-880B-E90BBB483F0A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0685BC-71C9-46C6-87AA-E4582A91456D}" type="slidenum">
              <a:rPr lang="fr-FR"/>
              <a:pPr/>
              <a:t>19</a:t>
            </a:fld>
            <a:endParaRPr lang="fr-FR"/>
          </a:p>
        </p:txBody>
      </p:sp>
      <p:sp>
        <p:nvSpPr>
          <p:cNvPr id="1049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4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60539FC-EFD6-4F08-BBC4-7F80A84C7D07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7DA433-6E3D-4397-BC9F-C7B824177A76}" type="slidenum">
              <a:rPr lang="fr-FR"/>
              <a:pPr/>
              <a:t>2</a:t>
            </a:fld>
            <a:endParaRPr lang="fr-FR"/>
          </a:p>
        </p:txBody>
      </p:sp>
      <p:sp>
        <p:nvSpPr>
          <p:cNvPr id="1037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3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26B5880-CE8B-4AEC-BF06-6837F959332A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792373-1DE3-4DC0-8565-ACD475A1F36B}" type="slidenum">
              <a:rPr lang="fr-FR"/>
              <a:pPr/>
              <a:t>20</a:t>
            </a:fld>
            <a:endParaRPr lang="fr-FR"/>
          </a:p>
        </p:txBody>
      </p:sp>
      <p:sp>
        <p:nvSpPr>
          <p:cNvPr id="105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5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8057106-5CDC-48FE-8B0E-BF91255F3FF0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DBF59F-CF4D-49CE-908E-8695B64E4656}" type="slidenum">
              <a:rPr lang="fr-FR"/>
              <a:pPr/>
              <a:t>21</a:t>
            </a:fld>
            <a:endParaRPr lang="fr-FR"/>
          </a:p>
        </p:txBody>
      </p:sp>
      <p:sp>
        <p:nvSpPr>
          <p:cNvPr id="1051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5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F06511B5-6412-475D-8604-F2E668423728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8F8BA4-F00E-4F6D-B9C7-FDBF7731A0ED}" type="slidenum">
              <a:rPr lang="fr-FR"/>
              <a:pPr/>
              <a:t>22</a:t>
            </a:fld>
            <a:endParaRPr lang="fr-FR"/>
          </a:p>
        </p:txBody>
      </p:sp>
      <p:sp>
        <p:nvSpPr>
          <p:cNvPr id="1052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5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383DBA0-A484-4EF6-A932-FC8514E4AE0B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8ED4AC-8DC6-47D6-B688-7C45F0EAB66B}" type="slidenum">
              <a:rPr lang="fr-FR"/>
              <a:pPr/>
              <a:t>23</a:t>
            </a:fld>
            <a:endParaRPr lang="fr-FR"/>
          </a:p>
        </p:txBody>
      </p:sp>
      <p:sp>
        <p:nvSpPr>
          <p:cNvPr id="1053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53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2CA694E-8503-4AA7-9F25-008B828AC3A3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065D54-84F2-4222-999A-7B607CEE04EB}" type="slidenum">
              <a:rPr lang="fr-FR"/>
              <a:pPr/>
              <a:t>24</a:t>
            </a:fld>
            <a:endParaRPr lang="fr-FR"/>
          </a:p>
        </p:txBody>
      </p:sp>
      <p:sp>
        <p:nvSpPr>
          <p:cNvPr id="1054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5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73E42BD-CE0C-42FD-8882-64EC4067BC75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EAE3DF-43A5-4A43-AE2C-596A5FF82BFA}" type="slidenum">
              <a:rPr lang="fr-FR"/>
              <a:pPr/>
              <a:t>25</a:t>
            </a:fld>
            <a:endParaRPr lang="fr-FR"/>
          </a:p>
        </p:txBody>
      </p:sp>
      <p:sp>
        <p:nvSpPr>
          <p:cNvPr id="1055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5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8717320-F9B2-4D2E-8D9A-BE155F7E4470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04FE3F-B3B8-4F7D-BFD2-BE647FCDB30B}" type="slidenum">
              <a:rPr lang="fr-FR"/>
              <a:pPr/>
              <a:t>26</a:t>
            </a:fld>
            <a:endParaRPr lang="fr-FR"/>
          </a:p>
        </p:txBody>
      </p:sp>
      <p:sp>
        <p:nvSpPr>
          <p:cNvPr id="1056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5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ABE29D8-28E6-40A2-B7FA-082CF76ED47E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D45777-7260-4B42-866D-DA49A923E138}" type="slidenum">
              <a:rPr lang="fr-FR"/>
              <a:pPr/>
              <a:t>27</a:t>
            </a:fld>
            <a:endParaRPr lang="fr-FR"/>
          </a:p>
        </p:txBody>
      </p:sp>
      <p:sp>
        <p:nvSpPr>
          <p:cNvPr id="1057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5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7CF8E21-D4F6-43E1-BE3A-99531563BB01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E1775C-FA5C-45E3-A171-F3404497FA8E}" type="slidenum">
              <a:rPr lang="fr-FR"/>
              <a:pPr/>
              <a:t>28</a:t>
            </a:fld>
            <a:endParaRPr lang="fr-FR"/>
          </a:p>
        </p:txBody>
      </p:sp>
      <p:sp>
        <p:nvSpPr>
          <p:cNvPr id="1058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5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0F6234F-063C-4A22-A20F-DCFF4F279A78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8F8DD2-B962-4A3A-87D8-467A9177B0AA}" type="slidenum">
              <a:rPr lang="fr-FR"/>
              <a:pPr/>
              <a:t>29</a:t>
            </a:fld>
            <a:endParaRPr lang="fr-FR"/>
          </a:p>
        </p:txBody>
      </p:sp>
      <p:sp>
        <p:nvSpPr>
          <p:cNvPr id="1059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5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2DE7EB0-347C-436E-95D7-F31D99DFB575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55482C-FB3D-4ADC-99E8-D78423E11BC2}" type="slidenum">
              <a:rPr lang="fr-FR"/>
              <a:pPr/>
              <a:t>3</a:t>
            </a:fld>
            <a:endParaRPr lang="fr-FR"/>
          </a:p>
        </p:txBody>
      </p:sp>
      <p:sp>
        <p:nvSpPr>
          <p:cNvPr id="1038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3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BBA65A6-0497-4CFF-B589-1BD025C527E2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1BD665-7BE8-46FF-9682-25706F0F19FE}" type="slidenum">
              <a:rPr lang="fr-FR"/>
              <a:pPr/>
              <a:t>30</a:t>
            </a:fld>
            <a:endParaRPr lang="fr-FR"/>
          </a:p>
        </p:txBody>
      </p:sp>
      <p:sp>
        <p:nvSpPr>
          <p:cNvPr id="1060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6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41E4E32-4558-4DFF-9AAF-752D7976F022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3FD97C-107E-498D-9D8E-2E16F44F27D3}" type="slidenum">
              <a:rPr lang="fr-FR"/>
              <a:pPr/>
              <a:t>31</a:t>
            </a:fld>
            <a:endParaRPr lang="fr-FR"/>
          </a:p>
        </p:txBody>
      </p:sp>
      <p:sp>
        <p:nvSpPr>
          <p:cNvPr id="1061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6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2104367-2FD0-4856-AD82-A8AAB9363947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E1F942-217B-447F-99C8-FEB5D925C02A}" type="slidenum">
              <a:rPr lang="fr-FR"/>
              <a:pPr/>
              <a:t>32</a:t>
            </a:fld>
            <a:endParaRPr lang="fr-FR"/>
          </a:p>
        </p:txBody>
      </p:sp>
      <p:sp>
        <p:nvSpPr>
          <p:cNvPr id="106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6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BD825BD-C69E-4F6E-A67F-38B1A850B6A8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DC37C4-7997-442B-9ED0-45524EA48378}" type="slidenum">
              <a:rPr lang="fr-FR"/>
              <a:pPr/>
              <a:t>33</a:t>
            </a:fld>
            <a:endParaRPr lang="fr-FR"/>
          </a:p>
        </p:txBody>
      </p:sp>
      <p:sp>
        <p:nvSpPr>
          <p:cNvPr id="106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6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5E177EA-F8D0-450C-ACF3-5971DDA142C6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61DD29-EB7F-4DB2-AF9F-254B7D706CD8}" type="slidenum">
              <a:rPr lang="fr-FR"/>
              <a:pPr/>
              <a:t>34</a:t>
            </a:fld>
            <a:endParaRPr lang="fr-FR"/>
          </a:p>
        </p:txBody>
      </p:sp>
      <p:sp>
        <p:nvSpPr>
          <p:cNvPr id="106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6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6B88752-6002-45C8-B4EA-CD284F51BD2D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C79313-14F9-41C5-8FDD-8AAE261DCA2C}" type="slidenum">
              <a:rPr lang="fr-FR"/>
              <a:pPr/>
              <a:t>35</a:t>
            </a:fld>
            <a:endParaRPr lang="fr-FR"/>
          </a:p>
        </p:txBody>
      </p:sp>
      <p:sp>
        <p:nvSpPr>
          <p:cNvPr id="1065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6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4D21502-CCE3-441E-8A6C-0EC81E6D355A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178901-B6A0-43A2-BA84-618EBD34E885}" type="slidenum">
              <a:rPr lang="fr-FR"/>
              <a:pPr/>
              <a:t>36</a:t>
            </a:fld>
            <a:endParaRPr lang="fr-FR"/>
          </a:p>
        </p:txBody>
      </p:sp>
      <p:sp>
        <p:nvSpPr>
          <p:cNvPr id="106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6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75D134FA-6C2F-4123-9D82-F15575DCE047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0D314A-AB91-4989-8A61-74F1BB9A4223}" type="slidenum">
              <a:rPr lang="fr-FR"/>
              <a:pPr/>
              <a:t>37</a:t>
            </a:fld>
            <a:endParaRPr lang="fr-FR"/>
          </a:p>
        </p:txBody>
      </p:sp>
      <p:sp>
        <p:nvSpPr>
          <p:cNvPr id="106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6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F8A0D1E-2693-40C7-A786-5FF948913C4A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034E15-B1AC-42E6-98AC-70746AFF0F74}" type="slidenum">
              <a:rPr lang="fr-FR"/>
              <a:pPr/>
              <a:t>38</a:t>
            </a:fld>
            <a:endParaRPr lang="fr-FR"/>
          </a:p>
        </p:txBody>
      </p:sp>
      <p:sp>
        <p:nvSpPr>
          <p:cNvPr id="106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6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3B667BA-668D-4CC6-9415-6E69EE0BE7E0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2FF153-7F4D-42AA-AF30-CD3618D590BE}" type="slidenum">
              <a:rPr lang="fr-FR"/>
              <a:pPr/>
              <a:t>39</a:t>
            </a:fld>
            <a:endParaRPr lang="fr-FR"/>
          </a:p>
        </p:txBody>
      </p:sp>
      <p:sp>
        <p:nvSpPr>
          <p:cNvPr id="1070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70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F1C986B-6E59-4BE2-A76D-1AB2C262C2ED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454A4D-E6B7-4909-BEF5-C2A6DF567C8E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91738BE-27CC-4998-B315-408EC551E337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B53D6C-E914-440D-AF23-3133561E5D59}" type="slidenum">
              <a:rPr lang="fr-FR"/>
              <a:pPr/>
              <a:t>40</a:t>
            </a:fld>
            <a:endParaRPr lang="fr-FR"/>
          </a:p>
        </p:txBody>
      </p:sp>
      <p:sp>
        <p:nvSpPr>
          <p:cNvPr id="107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7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218A3C8-EC30-41A6-A18E-D487A7E9F4E0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A4202D-34F2-46EA-913B-4EC714D9B94F}" type="slidenum">
              <a:rPr lang="fr-FR"/>
              <a:pPr/>
              <a:t>41</a:t>
            </a:fld>
            <a:endParaRPr lang="fr-FR"/>
          </a:p>
        </p:txBody>
      </p:sp>
      <p:sp>
        <p:nvSpPr>
          <p:cNvPr id="107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72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6779E40-1D63-4EDD-9DB6-E674DA6F0885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1D9E7C-B4CA-49C6-8EDF-D0C62A58F9C1}" type="slidenum">
              <a:rPr lang="fr-FR"/>
              <a:pPr/>
              <a:t>42</a:t>
            </a:fld>
            <a:endParaRPr lang="fr-FR"/>
          </a:p>
        </p:txBody>
      </p:sp>
      <p:sp>
        <p:nvSpPr>
          <p:cNvPr id="107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7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01B3553-4173-441C-BE08-B679078FACE3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A6C097-1766-464B-8EE5-E9778075BB21}" type="slidenum">
              <a:rPr lang="fr-FR"/>
              <a:pPr/>
              <a:t>43</a:t>
            </a:fld>
            <a:endParaRPr lang="fr-FR"/>
          </a:p>
        </p:txBody>
      </p:sp>
      <p:sp>
        <p:nvSpPr>
          <p:cNvPr id="94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>
              <a:solidFill>
                <a:srgbClr val="0000FF"/>
              </a:solidFill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C246B86-83FD-43DA-B2A8-F2C162DE0DC6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A5D2D7-D362-4106-A0F9-47A47E82998B}" type="slidenum">
              <a:rPr lang="fr-FR"/>
              <a:pPr/>
              <a:t>44</a:t>
            </a:fld>
            <a:endParaRPr lang="fr-FR"/>
          </a:p>
        </p:txBody>
      </p:sp>
      <p:sp>
        <p:nvSpPr>
          <p:cNvPr id="1074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7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FDC15E5F-2659-44FF-92BC-E034267C2C7F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5C0EE9-0E5F-4D5B-8D48-62CBC8F45A5A}" type="slidenum">
              <a:rPr lang="fr-FR"/>
              <a:pPr/>
              <a:t>45</a:t>
            </a:fld>
            <a:endParaRPr lang="fr-FR"/>
          </a:p>
        </p:txBody>
      </p:sp>
      <p:sp>
        <p:nvSpPr>
          <p:cNvPr id="107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7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BEC88F2-FCAB-464F-A4E6-59112BDA2949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F1D8FF-C04C-4021-A168-090DE268CA5C}" type="slidenum">
              <a:rPr lang="fr-FR"/>
              <a:pPr/>
              <a:t>46</a:t>
            </a:fld>
            <a:endParaRPr lang="fr-FR"/>
          </a:p>
        </p:txBody>
      </p:sp>
      <p:sp>
        <p:nvSpPr>
          <p:cNvPr id="1076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7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C5204BB-2469-4DEB-867A-E52106369235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9E5794-CB78-47CA-BA44-36E231006A1E}" type="slidenum">
              <a:rPr lang="fr-FR"/>
              <a:pPr/>
              <a:t>47</a:t>
            </a:fld>
            <a:endParaRPr lang="fr-FR"/>
          </a:p>
        </p:txBody>
      </p:sp>
      <p:sp>
        <p:nvSpPr>
          <p:cNvPr id="1077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7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CE069CB-5C05-4675-9209-A05BFC001B76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7AFDC2-C4E1-478A-8532-26996BEEF6B5}" type="slidenum">
              <a:rPr lang="fr-FR"/>
              <a:pPr/>
              <a:t>48</a:t>
            </a:fld>
            <a:endParaRPr lang="fr-FR"/>
          </a:p>
        </p:txBody>
      </p:sp>
      <p:sp>
        <p:nvSpPr>
          <p:cNvPr id="96358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6150" y="4691063"/>
            <a:ext cx="5207000" cy="4605337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8007" tIns="48143" rIns="98007" bIns="48143"/>
          <a:lstStyle/>
          <a:p>
            <a:endParaRPr lang="en-GB"/>
          </a:p>
        </p:txBody>
      </p:sp>
      <p:sp>
        <p:nvSpPr>
          <p:cNvPr id="963587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52463" y="342900"/>
            <a:ext cx="5795962" cy="434657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AD3F0113-C2A1-4DEB-9FC2-BF328B359479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454A4D-E6B7-4909-BEF5-C2A6DF567C8E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FF149D9-6E85-45EE-AD4C-11B2B1C02B92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454A4D-E6B7-4909-BEF5-C2A6DF567C8E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410E77F-9B42-4F74-931C-AF27DFC7ECE3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454A4D-E6B7-4909-BEF5-C2A6DF567C8E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1448464-B2DF-4C43-BD30-29D26F18C8D3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856D0E-B37B-41C1-A035-20487246D142}" type="slidenum">
              <a:rPr lang="fr-FR"/>
              <a:pPr/>
              <a:t>8</a:t>
            </a:fld>
            <a:endParaRPr lang="fr-FR"/>
          </a:p>
        </p:txBody>
      </p:sp>
      <p:sp>
        <p:nvSpPr>
          <p:cNvPr id="1039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39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5_21_ISA8895_Interoperability_B2MML_Exercise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AEA33F9-B5DF-4AB9-BD6A-ADF539D188D3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454A4D-E6B7-4909-BEF5-C2A6DF567C8E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www.syntropicfactory.info j.vieille@syntropicfactory.info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group: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08063" y="419324"/>
            <a:ext cx="7056437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Industrial Operations / Information Processing Convergence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Control Chain Management Body Of Knowledge</a:t>
            </a: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60C909-45D6-467D-B69B-51626E89B43E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2700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  <a:endParaRPr lang="en-GB" sz="120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6539F0-E92D-4D57-AEBE-5AA559DAF0B2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60C909-45D6-467D-B69B-51626E89B43E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AFB1C3-F16D-42A8-B9C3-AC0BC75B9A2A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60C909-45D6-467D-B69B-51626E89B43E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741DB7-CF44-4698-8103-F6DB3A8CC052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60C909-45D6-467D-B69B-51626E89B43E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6539F0-E92D-4D57-AEBE-5AA559DAF0B2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60C909-45D6-467D-B69B-51626E89B43E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AFB1C3-F16D-42A8-B9C3-AC0BC75B9A2A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60C909-45D6-467D-B69B-51626E89B43E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741DB7-CF44-4698-8103-F6DB3A8CC052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60C909-45D6-467D-B69B-51626E89B43E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45324"/>
            <a:ext cx="83820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02A38AC-E009-430C-8970-65C94AAC03B6}" type="slidenum">
              <a:rPr lang="en-US" smtClean="0"/>
              <a:pPr/>
              <a:t>‹N°›</a:t>
            </a:fld>
            <a:r>
              <a:rPr lang="en-US" dirty="0" smtClean="0"/>
              <a:t>#</a:t>
            </a:r>
            <a:endParaRPr lang="en-US" dirty="0"/>
          </a:p>
        </p:txBody>
      </p:sp>
      <p:sp>
        <p:nvSpPr>
          <p:cNvPr id="12" name="Espace réservé du pied de page 6"/>
          <p:cNvSpPr>
            <a:spLocks noGrp="1"/>
          </p:cNvSpPr>
          <p:nvPr>
            <p:ph type="ftr" sz="quarter" idx="3"/>
          </p:nvPr>
        </p:nvSpPr>
        <p:spPr>
          <a:xfrm>
            <a:off x="1993298" y="6356350"/>
            <a:ext cx="62151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www.syntropicfactory.info j.vieille@syntropicfactory.info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60C909-45D6-467D-B69B-51626E89B43E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37547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</a:p>
          <a:p>
            <a:r>
              <a:rPr lang="en-US" sz="1200" dirty="0" smtClean="0"/>
              <a:t>Attribution: Jean Vieille</a:t>
            </a:r>
            <a:endParaRPr lang="en-GB" sz="12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8E60C909-45D6-467D-B69B-51626E89B43E}" type="slidenum">
              <a:rPr lang="en-GB" smtClean="0"/>
              <a:pPr/>
              <a:t>‹N°›</a:t>
            </a:fld>
            <a:endParaRPr lang="en-GB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8E60C909-45D6-467D-B69B-51626E89B43E}" type="slidenum">
              <a:rPr lang="en-GB" smtClean="0"/>
              <a:pPr/>
              <a:t>‹N°›</a:t>
            </a:fld>
            <a:endParaRPr lang="en-GB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bf.org/xml/b2mml-v0300d1-extensionsCompany1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w3.org/2001/XMLSchema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bf.org/xml/b2mml-v0300d1-extensionsCompany2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w3.org/2001/XMLSchema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5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bf.org/xml/b2mml-v0300d1" TargetMode="Externa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://www.w3.org/2001/XMLSchema-instance" TargetMode="External"/><Relationship Id="rId4" Type="http://schemas.openxmlformats.org/officeDocument/2006/relationships/hyperlink" Target="http://www.wbf.org/xml/b2mml-v0300d1-extensions" TargetMode="Externa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82572" y="1968480"/>
          <a:ext cx="7782243" cy="2570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4734243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Work</a:t>
                      </a:r>
                      <a:r>
                        <a:rPr lang="fr-FR" sz="2400" dirty="0" smtClean="0"/>
                        <a:t>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ISA8895 </a:t>
                      </a:r>
                      <a:r>
                        <a:rPr lang="fr-FR" sz="2400" b="1" dirty="0" err="1" smtClean="0"/>
                        <a:t>Implementation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smtClean="0"/>
                        <a:t>Section: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err="1" smtClean="0"/>
                        <a:t>Interoperability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Chapter</a:t>
                      </a:r>
                      <a:r>
                        <a:rPr lang="fr-FR" dirty="0" smtClean="0"/>
                        <a:t>: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B2MML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err="1" smtClean="0"/>
                        <a:t>Exercise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err="1" smtClean="0"/>
                        <a:t>Language</a:t>
                      </a:r>
                      <a:r>
                        <a:rPr lang="fr-FR" sz="1600" dirty="0" smtClean="0"/>
                        <a:t>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Français</a:t>
                      </a:r>
                      <a:endParaRPr lang="fr-F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Version: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V3 -</a:t>
                      </a:r>
                      <a:r>
                        <a:rPr lang="fr-FR" sz="1600" b="1" baseline="0" dirty="0" smtClean="0"/>
                        <a:t> 05</a:t>
                      </a:r>
                      <a:r>
                        <a:rPr lang="fr-FR" sz="1600" b="1" dirty="0" smtClean="0"/>
                        <a:t>/2011</a:t>
                      </a:r>
                      <a:endParaRPr lang="fr-FR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Programme de l’exercice</a:t>
            </a:r>
          </a:p>
        </p:txBody>
      </p:sp>
      <p:sp>
        <p:nvSpPr>
          <p:cNvPr id="983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1. Définir les extensions entreprise</a:t>
            </a:r>
          </a:p>
          <a:p>
            <a:r>
              <a:rPr lang="fr-FR"/>
              <a:t>2. Définir les extensions Company1</a:t>
            </a:r>
          </a:p>
          <a:p>
            <a:r>
              <a:rPr lang="fr-FR"/>
              <a:t>3. Définir les extensions Company2</a:t>
            </a:r>
          </a:p>
          <a:p>
            <a:r>
              <a:rPr lang="fr-FR"/>
              <a:t>4. Intégrer les extensions Company1 et 2</a:t>
            </a:r>
          </a:p>
          <a:p>
            <a:r>
              <a:rPr lang="fr-FR"/>
              <a:t>5. Créer un document XML valide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3BBD2F-4D5D-4E72-8B37-4A7431F30B31}" type="slidenum">
              <a:rPr lang="en-GB"/>
              <a:pPr/>
              <a:t>10</a:t>
            </a:fld>
            <a:endParaRPr lang="en-GB"/>
          </a:p>
        </p:txBody>
      </p:sp>
      <p:sp>
        <p:nvSpPr>
          <p:cNvPr id="983045" name="Rectangle 5"/>
          <p:cNvSpPr>
            <a:spLocks noChangeArrowheads="1"/>
          </p:cNvSpPr>
          <p:nvPr/>
        </p:nvSpPr>
        <p:spPr bwMode="auto">
          <a:xfrm>
            <a:off x="0" y="1125538"/>
            <a:ext cx="9144000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 Extensions Entreprise</a:t>
            </a:r>
          </a:p>
        </p:txBody>
      </p:sp>
      <p:sp>
        <p:nvSpPr>
          <p:cNvPr id="991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z="1800"/>
              <a:t>Etendre le type complexe B2MML Equipment avec :</a:t>
            </a:r>
          </a:p>
          <a:p>
            <a:r>
              <a:rPr lang="en-US" sz="1800"/>
              <a:t>Définir un type global “EquipmentAssetType“</a:t>
            </a:r>
          </a:p>
          <a:p>
            <a:pPr lvl="1"/>
            <a:r>
              <a:rPr lang="en-US" sz="1800"/>
              <a:t>Composé de </a:t>
            </a:r>
            <a:r>
              <a:rPr lang="en-US" sz="1800">
                <a:solidFill>
                  <a:srgbClr val="FF3300"/>
                </a:solidFill>
              </a:rPr>
              <a:t>SerialNumber</a:t>
            </a:r>
            <a:r>
              <a:rPr lang="en-US" sz="1800"/>
              <a:t>, </a:t>
            </a:r>
            <a:r>
              <a:rPr lang="en-US" sz="1800">
                <a:solidFill>
                  <a:srgbClr val="FF3300"/>
                </a:solidFill>
              </a:rPr>
              <a:t>Brand</a:t>
            </a:r>
            <a:r>
              <a:rPr lang="en-US" sz="1800"/>
              <a:t>, </a:t>
            </a:r>
            <a:r>
              <a:rPr lang="en-US" sz="1800">
                <a:solidFill>
                  <a:srgbClr val="FF3300"/>
                </a:solidFill>
              </a:rPr>
              <a:t>Model</a:t>
            </a:r>
            <a:r>
              <a:rPr lang="en-US" sz="1800"/>
              <a:t>, de type </a:t>
            </a:r>
            <a:r>
              <a:rPr lang="en-US" sz="1800">
                <a:solidFill>
                  <a:srgbClr val="FF3300"/>
                </a:solidFill>
              </a:rPr>
              <a:t>xsd:string</a:t>
            </a:r>
          </a:p>
          <a:p>
            <a:r>
              <a:rPr lang="en-US" sz="1800"/>
              <a:t>Intégrer les extensions Entreprise</a:t>
            </a:r>
          </a:p>
          <a:p>
            <a:pPr lvl="1"/>
            <a:r>
              <a:rPr lang="en-US" sz="1800"/>
              <a:t>“EquipmentAsset”, type </a:t>
            </a:r>
            <a:r>
              <a:rPr lang="en-US" sz="1800">
                <a:solidFill>
                  <a:srgbClr val="FF3300"/>
                </a:solidFill>
              </a:rPr>
              <a:t>EquipmentAssetType</a:t>
            </a:r>
            <a:r>
              <a:rPr lang="en-US" sz="1800"/>
              <a:t> unique optionnel</a:t>
            </a:r>
          </a:p>
          <a:p>
            <a:pPr lvl="1"/>
            <a:r>
              <a:rPr lang="en-US" sz="1800"/>
              <a:t>“Maintenance”, élément complexe local unique optionnel</a:t>
            </a:r>
          </a:p>
          <a:p>
            <a:pPr lvl="2"/>
            <a:r>
              <a:rPr lang="en-US" sz="1600">
                <a:solidFill>
                  <a:srgbClr val="FF3300"/>
                </a:solidFill>
              </a:rPr>
              <a:t>LastMaintenanceStop</a:t>
            </a:r>
            <a:r>
              <a:rPr lang="en-US" sz="1600"/>
              <a:t> – type </a:t>
            </a:r>
            <a:r>
              <a:rPr lang="en-US" sz="1600">
                <a:solidFill>
                  <a:srgbClr val="FF3300"/>
                </a:solidFill>
              </a:rPr>
              <a:t>xsd:dateTime</a:t>
            </a:r>
            <a:r>
              <a:rPr lang="en-US" sz="1600">
                <a:solidFill>
                  <a:schemeClr val="accent1"/>
                </a:solidFill>
              </a:rPr>
              <a:t>,</a:t>
            </a:r>
            <a:r>
              <a:rPr lang="en-US" sz="1600"/>
              <a:t> unique optionnel</a:t>
            </a:r>
          </a:p>
          <a:p>
            <a:pPr lvl="2"/>
            <a:r>
              <a:rPr lang="en-US" sz="1600">
                <a:solidFill>
                  <a:srgbClr val="FF3300"/>
                </a:solidFill>
              </a:rPr>
              <a:t>NextScheduledMaintenance</a:t>
            </a:r>
            <a:r>
              <a:rPr lang="en-US" sz="1600">
                <a:solidFill>
                  <a:schemeClr val="accent1"/>
                </a:solidFill>
              </a:rPr>
              <a:t> </a:t>
            </a:r>
            <a:r>
              <a:rPr lang="en-US" sz="1600"/>
              <a:t>– type </a:t>
            </a:r>
            <a:r>
              <a:rPr lang="en-US" sz="1600">
                <a:solidFill>
                  <a:srgbClr val="FF3300"/>
                </a:solidFill>
              </a:rPr>
              <a:t>xsd:dateTime</a:t>
            </a:r>
            <a:r>
              <a:rPr lang="en-US" sz="1600">
                <a:solidFill>
                  <a:schemeClr val="accent1"/>
                </a:solidFill>
              </a:rPr>
              <a:t>,</a:t>
            </a:r>
            <a:r>
              <a:rPr lang="en-US" sz="1600"/>
              <a:t> unique optionnel</a:t>
            </a:r>
            <a:endParaRPr lang="en-US" sz="1600">
              <a:solidFill>
                <a:schemeClr val="accent1"/>
              </a:solidFill>
            </a:endParaRPr>
          </a:p>
          <a:p>
            <a:pPr lvl="1"/>
            <a:r>
              <a:rPr lang="en-US" sz="1800"/>
              <a:t>“TRS”, élément complexe local unique optionnel</a:t>
            </a:r>
          </a:p>
          <a:p>
            <a:pPr lvl="2"/>
            <a:r>
              <a:rPr lang="en-US" sz="1600">
                <a:solidFill>
                  <a:srgbClr val="FF3300"/>
                </a:solidFill>
              </a:rPr>
              <a:t>Jour</a:t>
            </a:r>
            <a:r>
              <a:rPr lang="en-US" sz="1600">
                <a:solidFill>
                  <a:schemeClr val="folHlink"/>
                </a:solidFill>
              </a:rPr>
              <a:t> </a:t>
            </a:r>
            <a:r>
              <a:rPr lang="en-US" sz="1600"/>
              <a:t>– type </a:t>
            </a:r>
            <a:r>
              <a:rPr lang="en-US" sz="1600">
                <a:solidFill>
                  <a:srgbClr val="FF3300"/>
                </a:solidFill>
              </a:rPr>
              <a:t>xsd:decimal</a:t>
            </a:r>
            <a:r>
              <a:rPr lang="en-US" sz="1600">
                <a:solidFill>
                  <a:schemeClr val="accent1"/>
                </a:solidFill>
              </a:rPr>
              <a:t>,</a:t>
            </a:r>
            <a:r>
              <a:rPr lang="en-US" sz="1600"/>
              <a:t> unique optionnel</a:t>
            </a:r>
            <a:endParaRPr lang="en-US" sz="1600">
              <a:solidFill>
                <a:schemeClr val="folHlink"/>
              </a:solidFill>
            </a:endParaRPr>
          </a:p>
          <a:p>
            <a:pPr lvl="2"/>
            <a:r>
              <a:rPr lang="en-US" sz="1600">
                <a:solidFill>
                  <a:srgbClr val="FF3300"/>
                </a:solidFill>
              </a:rPr>
              <a:t>Mois</a:t>
            </a:r>
            <a:r>
              <a:rPr lang="en-US" sz="1600">
                <a:solidFill>
                  <a:schemeClr val="accent1"/>
                </a:solidFill>
              </a:rPr>
              <a:t> </a:t>
            </a:r>
            <a:r>
              <a:rPr lang="en-US" sz="1600"/>
              <a:t>– type </a:t>
            </a:r>
            <a:r>
              <a:rPr lang="en-US" sz="1600">
                <a:solidFill>
                  <a:srgbClr val="FF3300"/>
                </a:solidFill>
              </a:rPr>
              <a:t>xsd:decimal</a:t>
            </a:r>
            <a:r>
              <a:rPr lang="en-US" sz="1600">
                <a:solidFill>
                  <a:schemeClr val="accent1"/>
                </a:solidFill>
              </a:rPr>
              <a:t>,</a:t>
            </a:r>
            <a:r>
              <a:rPr lang="en-US" sz="1600"/>
              <a:t> unique optionnel</a:t>
            </a:r>
            <a:endParaRPr lang="en-US" sz="1600">
              <a:solidFill>
                <a:schemeClr val="accent1"/>
              </a:solidFill>
            </a:endParaRPr>
          </a:p>
          <a:p>
            <a:pPr lvl="2"/>
            <a:r>
              <a:rPr lang="en-US" sz="1600">
                <a:solidFill>
                  <a:srgbClr val="FF3300"/>
                </a:solidFill>
              </a:rPr>
              <a:t>Année</a:t>
            </a:r>
            <a:r>
              <a:rPr lang="en-US" sz="1600"/>
              <a:t> – type </a:t>
            </a:r>
            <a:r>
              <a:rPr lang="en-US" sz="1600">
                <a:solidFill>
                  <a:srgbClr val="FF3300"/>
                </a:solidFill>
              </a:rPr>
              <a:t>xsd:decimal</a:t>
            </a:r>
            <a:r>
              <a:rPr lang="en-US" sz="1600">
                <a:solidFill>
                  <a:schemeClr val="accent1"/>
                </a:solidFill>
              </a:rPr>
              <a:t>,</a:t>
            </a:r>
            <a:r>
              <a:rPr lang="en-US" sz="1600"/>
              <a:t> unique optionnel</a:t>
            </a:r>
          </a:p>
          <a:p>
            <a:pPr lvl="1"/>
            <a:r>
              <a:rPr lang="en-US" sz="1800"/>
              <a:t>“Status”, élément simple – type </a:t>
            </a:r>
            <a:r>
              <a:rPr lang="en-US" sz="1800">
                <a:solidFill>
                  <a:srgbClr val="FF3300"/>
                </a:solidFill>
              </a:rPr>
              <a:t>xsd:string</a:t>
            </a:r>
            <a:r>
              <a:rPr lang="en-US" sz="1800">
                <a:solidFill>
                  <a:schemeClr val="accent1"/>
                </a:solidFill>
              </a:rPr>
              <a:t>,</a:t>
            </a:r>
            <a:r>
              <a:rPr lang="en-US" sz="1800"/>
              <a:t> unique optionnel</a:t>
            </a:r>
          </a:p>
          <a:p>
            <a:pPr lvl="2"/>
            <a:r>
              <a:rPr lang="en-US" sz="1600"/>
              <a:t>Restriction par une énumération de valeurs possible “</a:t>
            </a:r>
            <a:r>
              <a:rPr lang="en-US" sz="1600">
                <a:solidFill>
                  <a:srgbClr val="FF3300"/>
                </a:solidFill>
              </a:rPr>
              <a:t>UnderMaintenance</a:t>
            </a:r>
            <a:r>
              <a:rPr lang="en-US" sz="1600"/>
              <a:t>”, “</a:t>
            </a:r>
            <a:r>
              <a:rPr lang="en-US" sz="1600">
                <a:solidFill>
                  <a:srgbClr val="FF3300"/>
                </a:solidFill>
              </a:rPr>
              <a:t>Busy</a:t>
            </a:r>
            <a:r>
              <a:rPr lang="en-US" sz="1600"/>
              <a:t>”, “</a:t>
            </a:r>
            <a:r>
              <a:rPr lang="en-US" sz="1600">
                <a:solidFill>
                  <a:srgbClr val="FF3300"/>
                </a:solidFill>
              </a:rPr>
              <a:t>Available</a:t>
            </a:r>
            <a:r>
              <a:rPr lang="en-US" sz="1600"/>
              <a:t>”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744E57-7C23-4883-9FF8-CBF86D17B40F}" type="slidenum">
              <a:rPr lang="en-GB"/>
              <a:pPr/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 Extensions Entreprise – Définition Extensions (a)</a:t>
            </a:r>
          </a:p>
        </p:txBody>
      </p:sp>
      <p:sp>
        <p:nvSpPr>
          <p:cNvPr id="992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Définition du nouveau type complexe </a:t>
            </a:r>
            <a:r>
              <a:rPr lang="fr-FR"/>
              <a:t>EquipmentAssetType</a:t>
            </a:r>
            <a:r>
              <a:rPr lang="en-US"/>
              <a:t> 	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234C04-CFDA-4ADE-9BEB-162F86A548B8}" type="slidenum">
              <a:rPr lang="en-GB"/>
              <a:pPr/>
              <a:t>12</a:t>
            </a:fld>
            <a:endParaRPr lang="en-GB"/>
          </a:p>
        </p:txBody>
      </p:sp>
      <p:sp>
        <p:nvSpPr>
          <p:cNvPr id="992260" name="Rectangle 4"/>
          <p:cNvSpPr>
            <a:spLocks noChangeArrowheads="1"/>
          </p:cNvSpPr>
          <p:nvPr/>
        </p:nvSpPr>
        <p:spPr bwMode="auto">
          <a:xfrm>
            <a:off x="0" y="1987550"/>
            <a:ext cx="9144000" cy="311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xsd:complexType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EquipmentAssetType</a:t>
            </a:r>
            <a:r>
              <a:rPr lang="fr-FR" sz="1800">
                <a:solidFill>
                  <a:srgbClr val="0000FF"/>
                </a:solidFill>
              </a:rPr>
              <a:t>"&gt;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00"/>
                </a:solidFill>
              </a:rPr>
              <a:t>  </a:t>
            </a: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xsd:sequence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SerialNumber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xsd:string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		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Brand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xsd:string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Model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xsd:string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&lt;/</a:t>
            </a:r>
            <a:r>
              <a:rPr lang="fr-FR" sz="1800">
                <a:solidFill>
                  <a:srgbClr val="800000"/>
                </a:solidFill>
              </a:rPr>
              <a:t>xsd:sequence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xsd:complexType</a:t>
            </a:r>
            <a:r>
              <a:rPr lang="fr-FR" sz="1800">
                <a:solidFill>
                  <a:srgbClr val="0000FF"/>
                </a:solidFill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 Extensions Entreprise – Définition Extensions (b)</a:t>
            </a:r>
          </a:p>
        </p:txBody>
      </p:sp>
      <p:sp>
        <p:nvSpPr>
          <p:cNvPr id="993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1800"/>
              <a:t>Localiser et compléter le groupe de substitution associé à l’élément standard B2MML Equipment</a:t>
            </a:r>
          </a:p>
          <a:p>
            <a:r>
              <a:rPr lang="en-US" sz="1800"/>
              <a:t>Définir l’élement EquipmentAsset de type EquipmentAssetType complexe défini précédemment</a:t>
            </a:r>
          </a:p>
          <a:p>
            <a:pPr>
              <a:buFont typeface="Arial" charset="0"/>
              <a:buNone/>
            </a:pPr>
            <a:endParaRPr lang="en-US" sz="180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F411A9-8BC6-4507-9026-B9269128902F}" type="slidenum">
              <a:rPr lang="en-GB"/>
              <a:pPr/>
              <a:t>13</a:t>
            </a:fld>
            <a:endParaRPr lang="en-GB"/>
          </a:p>
        </p:txBody>
      </p:sp>
      <p:sp>
        <p:nvSpPr>
          <p:cNvPr id="993284" name="Rectangle 4"/>
          <p:cNvSpPr>
            <a:spLocks noChangeArrowheads="1"/>
          </p:cNvSpPr>
          <p:nvPr/>
        </p:nvSpPr>
        <p:spPr bwMode="auto">
          <a:xfrm>
            <a:off x="0" y="2705100"/>
            <a:ext cx="9144000" cy="3171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xsd:group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Equipment</a:t>
            </a:r>
            <a:r>
              <a:rPr lang="fr-FR" sz="1800">
                <a:solidFill>
                  <a:srgbClr val="0000FF"/>
                </a:solidFill>
              </a:rPr>
              <a:t>"&gt;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&lt;</a:t>
            </a:r>
            <a:r>
              <a:rPr lang="fr-FR" sz="1800">
                <a:solidFill>
                  <a:srgbClr val="800000"/>
                </a:solidFill>
              </a:rPr>
              <a:t>xsd:sequence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&lt;!--</a:t>
            </a:r>
            <a:r>
              <a:rPr lang="fr-FR" sz="1800">
                <a:solidFill>
                  <a:srgbClr val="808080"/>
                </a:solidFill>
              </a:rPr>
              <a:t> add extended elements here </a:t>
            </a:r>
            <a:r>
              <a:rPr lang="fr-FR" sz="1800">
                <a:solidFill>
                  <a:srgbClr val="0000FF"/>
                </a:solidFill>
              </a:rPr>
              <a:t>--&gt;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EquipmentAsset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EquipmentAssetType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				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 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endParaRPr lang="fr-FR" sz="1800">
              <a:solidFill>
                <a:srgbClr val="0000FF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	… 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&lt;/</a:t>
            </a:r>
            <a:r>
              <a:rPr lang="fr-FR" sz="1800">
                <a:solidFill>
                  <a:srgbClr val="800000"/>
                </a:solidFill>
              </a:rPr>
              <a:t>xsd:sequence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xsd:group</a:t>
            </a:r>
            <a:r>
              <a:rPr lang="fr-FR" sz="1800">
                <a:solidFill>
                  <a:srgbClr val="0000FF"/>
                </a:solidFill>
              </a:rPr>
              <a:t>&gt;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endParaRPr lang="fr-FR" sz="18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 Extensions Entreprise – Définition Extensions (b)</a:t>
            </a:r>
            <a:endParaRPr lang="fr-FR"/>
          </a:p>
        </p:txBody>
      </p:sp>
      <p:sp>
        <p:nvSpPr>
          <p:cNvPr id="10024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Définir l’élément complexe local Maintenance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7A17A2-931B-4152-B0B0-B59B3D38B8DB}" type="slidenum">
              <a:rPr lang="en-GB"/>
              <a:pPr/>
              <a:t>14</a:t>
            </a:fld>
            <a:endParaRPr lang="en-GB"/>
          </a:p>
        </p:txBody>
      </p:sp>
      <p:sp>
        <p:nvSpPr>
          <p:cNvPr id="1002500" name="Rectangle 4"/>
          <p:cNvSpPr>
            <a:spLocks noChangeArrowheads="1"/>
          </p:cNvSpPr>
          <p:nvPr/>
        </p:nvSpPr>
        <p:spPr bwMode="auto">
          <a:xfrm>
            <a:off x="0" y="1787525"/>
            <a:ext cx="9144000" cy="3586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Maintenance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800">
                <a:solidFill>
                  <a:srgbClr val="000000"/>
                </a:solidFill>
              </a:rPr>
              <a:t>            </a:t>
            </a: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xsd:complexType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800">
                <a:solidFill>
                  <a:srgbClr val="000000"/>
                </a:solidFill>
              </a:rPr>
              <a:t>                </a:t>
            </a: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xsd:sequence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      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LastMaintenanceStop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xsd:dateTime</a:t>
            </a:r>
            <a:r>
              <a:rPr lang="fr-FR" sz="1800">
                <a:solidFill>
                  <a:srgbClr val="0000FF"/>
                </a:solidFill>
              </a:rPr>
              <a:t>« 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800">
                <a:solidFill>
                  <a:srgbClr val="FF0000"/>
                </a:solidFill>
              </a:rPr>
              <a:t>							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      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NextPlannedMaintenance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xsd:dateTime</a:t>
            </a:r>
            <a:r>
              <a:rPr lang="fr-FR" sz="1800">
                <a:solidFill>
                  <a:srgbClr val="0000FF"/>
                </a:solidFill>
              </a:rPr>
              <a:t>« 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800">
                <a:solidFill>
                  <a:srgbClr val="FF0000"/>
                </a:solidFill>
              </a:rPr>
              <a:t>							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        &lt;/</a:t>
            </a:r>
            <a:r>
              <a:rPr lang="fr-FR" sz="1800">
                <a:solidFill>
                  <a:srgbClr val="800000"/>
                </a:solidFill>
              </a:rPr>
              <a:t>xsd:sequence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    &lt;/</a:t>
            </a:r>
            <a:r>
              <a:rPr lang="fr-FR" sz="1800">
                <a:solidFill>
                  <a:srgbClr val="800000"/>
                </a:solidFill>
              </a:rPr>
              <a:t>xsd:complexType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&lt;/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 Extensions Entreprise – Définition Extensions (c)</a:t>
            </a:r>
            <a:endParaRPr lang="fr-FR"/>
          </a:p>
        </p:txBody>
      </p:sp>
      <p:sp>
        <p:nvSpPr>
          <p:cNvPr id="994308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Définir l’élément complexe local TRS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1EF129-118D-4666-9F7F-F5CD5BE6D877}" type="slidenum">
              <a:rPr lang="en-GB"/>
              <a:pPr/>
              <a:t>15</a:t>
            </a:fld>
            <a:endParaRPr lang="en-GB"/>
          </a:p>
        </p:txBody>
      </p:sp>
      <p:sp>
        <p:nvSpPr>
          <p:cNvPr id="994307" name="Rectangle 3"/>
          <p:cNvSpPr>
            <a:spLocks noChangeArrowheads="1"/>
          </p:cNvSpPr>
          <p:nvPr/>
        </p:nvSpPr>
        <p:spPr bwMode="auto">
          <a:xfrm>
            <a:off x="76200" y="1700213"/>
            <a:ext cx="9067800" cy="3168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TRS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"&gt;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    &lt;</a:t>
            </a:r>
            <a:r>
              <a:rPr lang="fr-FR" sz="1800">
                <a:solidFill>
                  <a:srgbClr val="800000"/>
                </a:solidFill>
              </a:rPr>
              <a:t>xsd:complexType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        &lt;</a:t>
            </a:r>
            <a:r>
              <a:rPr lang="fr-FR" sz="1800">
                <a:solidFill>
                  <a:srgbClr val="800000"/>
                </a:solidFill>
              </a:rPr>
              <a:t>xsd:sequence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00"/>
                </a:solidFill>
              </a:rPr>
              <a:t>                    </a:t>
            </a: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Jour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xsd:decimal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00"/>
                </a:solidFill>
              </a:rPr>
              <a:t>                    </a:t>
            </a: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Semaine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xsd:decimal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      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Année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xsd:decimal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        &lt;/</a:t>
            </a:r>
            <a:r>
              <a:rPr lang="fr-FR" sz="1800">
                <a:solidFill>
                  <a:srgbClr val="800000"/>
                </a:solidFill>
              </a:rPr>
              <a:t>xsd:sequence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    &lt;/</a:t>
            </a:r>
            <a:r>
              <a:rPr lang="fr-FR" sz="1800">
                <a:solidFill>
                  <a:srgbClr val="800000"/>
                </a:solidFill>
              </a:rPr>
              <a:t>xsd:complexType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&lt;/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0000FF"/>
                </a:solidFill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 Extensions Entreprise – Définition Extensions (d)</a:t>
            </a:r>
            <a:endParaRPr lang="fr-FR"/>
          </a:p>
        </p:txBody>
      </p:sp>
      <p:sp>
        <p:nvSpPr>
          <p:cNvPr id="995332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Définir l’élément simple avec énumération Status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679D07-1DA1-48D3-AEBD-9708A97AAF52}" type="slidenum">
              <a:rPr lang="en-GB"/>
              <a:pPr/>
              <a:t>16</a:t>
            </a:fld>
            <a:endParaRPr lang="en-GB"/>
          </a:p>
        </p:txBody>
      </p:sp>
      <p:sp>
        <p:nvSpPr>
          <p:cNvPr id="995331" name="Rectangle 3"/>
          <p:cNvSpPr>
            <a:spLocks noChangeArrowheads="1"/>
          </p:cNvSpPr>
          <p:nvPr/>
        </p:nvSpPr>
        <p:spPr bwMode="auto">
          <a:xfrm>
            <a:off x="228600" y="1574800"/>
            <a:ext cx="8763000" cy="3525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Status</a:t>
            </a:r>
            <a:r>
              <a:rPr lang="fr-FR" sz="1800">
                <a:solidFill>
                  <a:srgbClr val="0000FF"/>
                </a:solidFill>
              </a:rPr>
              <a:t>"&gt;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    &lt;</a:t>
            </a:r>
            <a:r>
              <a:rPr lang="fr-FR" sz="1800">
                <a:solidFill>
                  <a:srgbClr val="800000"/>
                </a:solidFill>
              </a:rPr>
              <a:t>xsd:simpleType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        &lt;</a:t>
            </a:r>
            <a:r>
              <a:rPr lang="fr-FR" sz="1800">
                <a:solidFill>
                  <a:srgbClr val="800000"/>
                </a:solidFill>
              </a:rPr>
              <a:t>xsd:restriction</a:t>
            </a:r>
            <a:r>
              <a:rPr lang="fr-FR" sz="1800">
                <a:solidFill>
                  <a:srgbClr val="FF0000"/>
                </a:solidFill>
              </a:rPr>
              <a:t> base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xsd:string</a:t>
            </a:r>
            <a:r>
              <a:rPr lang="fr-FR" sz="1800">
                <a:solidFill>
                  <a:srgbClr val="0000FF"/>
                </a:solidFill>
              </a:rPr>
              <a:t>"&gt;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00"/>
                </a:solidFill>
              </a:rPr>
              <a:t>                    </a:t>
            </a: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xsd:enumeration</a:t>
            </a:r>
            <a:r>
              <a:rPr lang="fr-FR" sz="1800">
                <a:solidFill>
                  <a:srgbClr val="FF0000"/>
                </a:solidFill>
              </a:rPr>
              <a:t> value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UnderMaintenance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00"/>
                </a:solidFill>
              </a:rPr>
              <a:t>                    </a:t>
            </a: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xsd:enumeration</a:t>
            </a:r>
            <a:r>
              <a:rPr lang="fr-FR" sz="1800">
                <a:solidFill>
                  <a:srgbClr val="FF0000"/>
                </a:solidFill>
              </a:rPr>
              <a:t> value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Busy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00"/>
                </a:solidFill>
              </a:rPr>
              <a:t>                    </a:t>
            </a: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xsd:enumeration</a:t>
            </a:r>
            <a:r>
              <a:rPr lang="fr-FR" sz="1800">
                <a:solidFill>
                  <a:srgbClr val="FF0000"/>
                </a:solidFill>
              </a:rPr>
              <a:t> value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Available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00"/>
                </a:solidFill>
              </a:rPr>
              <a:t>                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xsd:restriction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    &lt;/</a:t>
            </a:r>
            <a:r>
              <a:rPr lang="fr-FR" sz="1800">
                <a:solidFill>
                  <a:srgbClr val="800000"/>
                </a:solidFill>
              </a:rPr>
              <a:t>xsd:simpleType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&lt;/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 Extensions Entreprise</a:t>
            </a:r>
            <a:r>
              <a:rPr lang="fr-FR"/>
              <a:t> – Résultat attendu</a:t>
            </a:r>
          </a:p>
        </p:txBody>
      </p:sp>
      <p:sp>
        <p:nvSpPr>
          <p:cNvPr id="11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12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4D5CC0A-AAED-40BD-B983-50799D8C8D7D}" type="slidenum">
              <a:rPr lang="en-GB"/>
              <a:pPr/>
              <a:t>17</a:t>
            </a:fld>
            <a:endParaRPr lang="en-GB"/>
          </a:p>
        </p:txBody>
      </p:sp>
      <p:pic>
        <p:nvPicPr>
          <p:cNvPr id="996355" name="Picture 3" descr="B2MML-Extensions-EquipmentAssetType"/>
          <p:cNvPicPr>
            <a:picLocks noChangeAspect="1" noChangeArrowheads="1"/>
          </p:cNvPicPr>
          <p:nvPr/>
        </p:nvPicPr>
        <p:blipFill>
          <a:blip r:embed="rId3" cstate="print"/>
          <a:srcRect b="21770"/>
          <a:stretch>
            <a:fillRect/>
          </a:stretch>
        </p:blipFill>
        <p:spPr bwMode="auto">
          <a:xfrm>
            <a:off x="0" y="1066800"/>
            <a:ext cx="3733800" cy="1066800"/>
          </a:xfrm>
          <a:prstGeom prst="rect">
            <a:avLst/>
          </a:prstGeom>
          <a:noFill/>
        </p:spPr>
      </p:pic>
      <p:pic>
        <p:nvPicPr>
          <p:cNvPr id="996356" name="Picture 4" descr="B2MML-Extensions-EquipmentExtensions"/>
          <p:cNvPicPr>
            <a:picLocks noChangeAspect="1" noChangeArrowheads="1"/>
          </p:cNvPicPr>
          <p:nvPr/>
        </p:nvPicPr>
        <p:blipFill>
          <a:blip r:embed="rId4" cstate="print"/>
          <a:srcRect b="41428"/>
          <a:stretch>
            <a:fillRect/>
          </a:stretch>
        </p:blipFill>
        <p:spPr bwMode="auto">
          <a:xfrm>
            <a:off x="0" y="3184525"/>
            <a:ext cx="3754438" cy="1616075"/>
          </a:xfrm>
          <a:prstGeom prst="rect">
            <a:avLst/>
          </a:prstGeom>
          <a:noFill/>
        </p:spPr>
      </p:pic>
      <p:pic>
        <p:nvPicPr>
          <p:cNvPr id="996357" name="Picture 5" descr="B2MML-Extensions-EquipmentExtensionsDevelopped"/>
          <p:cNvPicPr>
            <a:picLocks noChangeAspect="1" noChangeArrowheads="1"/>
          </p:cNvPicPr>
          <p:nvPr/>
        </p:nvPicPr>
        <p:blipFill>
          <a:blip r:embed="rId5" cstate="print"/>
          <a:srcRect b="23413"/>
          <a:stretch>
            <a:fillRect/>
          </a:stretch>
        </p:blipFill>
        <p:spPr bwMode="auto">
          <a:xfrm>
            <a:off x="3657600" y="1066800"/>
            <a:ext cx="5486400" cy="3733800"/>
          </a:xfrm>
          <a:prstGeom prst="rect">
            <a:avLst/>
          </a:prstGeom>
          <a:noFill/>
        </p:spPr>
      </p:pic>
      <p:sp>
        <p:nvSpPr>
          <p:cNvPr id="996358" name="Text Box 6"/>
          <p:cNvSpPr txBox="1">
            <a:spLocks noChangeArrowheads="1"/>
          </p:cNvSpPr>
          <p:nvPr/>
        </p:nvSpPr>
        <p:spPr bwMode="auto">
          <a:xfrm>
            <a:off x="2617788" y="2438400"/>
            <a:ext cx="3540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fr-FR" sz="2400" b="1" i="1">
                <a:solidFill>
                  <a:srgbClr val="FC0128"/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996359" name="Text Box 7"/>
          <p:cNvSpPr txBox="1">
            <a:spLocks noChangeArrowheads="1"/>
          </p:cNvSpPr>
          <p:nvPr/>
        </p:nvSpPr>
        <p:spPr bwMode="auto">
          <a:xfrm>
            <a:off x="2557463" y="21336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fr-FR" sz="2400" b="1">
                <a:solidFill>
                  <a:srgbClr val="FC0128"/>
                </a:solidFill>
                <a:latin typeface="Times New Roman" pitchFamily="18" charset="0"/>
                <a:sym typeface="Symbol" pitchFamily="18" charset="2"/>
              </a:rPr>
              <a:t></a:t>
            </a:r>
            <a:endParaRPr lang="fr-FR" sz="2400" b="1">
              <a:solidFill>
                <a:srgbClr val="FC0128"/>
              </a:solidFill>
              <a:latin typeface="Times New Roman" pitchFamily="18" charset="0"/>
            </a:endParaRPr>
          </a:p>
        </p:txBody>
      </p:sp>
      <p:sp>
        <p:nvSpPr>
          <p:cNvPr id="996360" name="Text Box 8"/>
          <p:cNvSpPr txBox="1">
            <a:spLocks noChangeArrowheads="1"/>
          </p:cNvSpPr>
          <p:nvPr/>
        </p:nvSpPr>
        <p:spPr bwMode="auto">
          <a:xfrm>
            <a:off x="3098800" y="2362200"/>
            <a:ext cx="482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fr-FR" sz="2400" b="1">
                <a:solidFill>
                  <a:srgbClr val="FC0128"/>
                </a:solidFill>
                <a:latin typeface="Times New Roman" pitchFamily="18" charset="0"/>
                <a:sym typeface="Symbol" pitchFamily="18" charset="2"/>
              </a:rPr>
              <a:t></a:t>
            </a:r>
            <a:endParaRPr lang="fr-FR" sz="2400" b="1">
              <a:solidFill>
                <a:srgbClr val="FC0128"/>
              </a:solidFill>
              <a:latin typeface="Times New Roman" pitchFamily="18" charset="0"/>
            </a:endParaRPr>
          </a:p>
        </p:txBody>
      </p:sp>
      <p:sp>
        <p:nvSpPr>
          <p:cNvPr id="996361" name="Text Box 9"/>
          <p:cNvSpPr txBox="1">
            <a:spLocks noChangeArrowheads="1"/>
          </p:cNvSpPr>
          <p:nvPr/>
        </p:nvSpPr>
        <p:spPr bwMode="auto">
          <a:xfrm>
            <a:off x="2603500" y="28194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fr-FR" sz="2400" b="1">
                <a:solidFill>
                  <a:srgbClr val="FC0128"/>
                </a:solidFill>
                <a:latin typeface="Times New Roman" pitchFamily="18" charset="0"/>
                <a:sym typeface="Symbol" pitchFamily="18" charset="2"/>
              </a:rPr>
              <a:t></a:t>
            </a:r>
            <a:endParaRPr lang="fr-FR" sz="2400" b="1">
              <a:solidFill>
                <a:srgbClr val="FC0128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3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Programme de l’exercice</a:t>
            </a:r>
          </a:p>
        </p:txBody>
      </p:sp>
      <p:sp>
        <p:nvSpPr>
          <p:cNvPr id="997380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1. Définir les extensions entreprise</a:t>
            </a:r>
          </a:p>
          <a:p>
            <a:r>
              <a:rPr lang="fr-FR"/>
              <a:t>2. Définir les extensions Company1</a:t>
            </a:r>
          </a:p>
          <a:p>
            <a:r>
              <a:rPr lang="fr-FR"/>
              <a:t>3. Définir les extensions Company2</a:t>
            </a:r>
          </a:p>
          <a:p>
            <a:r>
              <a:rPr lang="fr-FR"/>
              <a:t>4. Intégrer les extensions Company1 et 2</a:t>
            </a:r>
          </a:p>
          <a:p>
            <a:r>
              <a:rPr lang="fr-FR"/>
              <a:t>5. Créer un document XML valide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3FC3C8-6F83-4402-8693-FEE9DE6DC0E9}" type="slidenum">
              <a:rPr lang="en-GB"/>
              <a:pPr/>
              <a:t>18</a:t>
            </a:fld>
            <a:endParaRPr lang="en-GB"/>
          </a:p>
        </p:txBody>
      </p:sp>
      <p:sp>
        <p:nvSpPr>
          <p:cNvPr id="997381" name="Rectangle 5"/>
          <p:cNvSpPr>
            <a:spLocks noChangeArrowheads="1"/>
          </p:cNvSpPr>
          <p:nvPr/>
        </p:nvSpPr>
        <p:spPr bwMode="auto">
          <a:xfrm>
            <a:off x="-36513" y="1535113"/>
            <a:ext cx="9144001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 Extensions Company1</a:t>
            </a:r>
            <a:endParaRPr lang="fr-FR"/>
          </a:p>
        </p:txBody>
      </p:sp>
      <p:sp>
        <p:nvSpPr>
          <p:cNvPr id="974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Fichier « </a:t>
            </a:r>
            <a:r>
              <a:rPr lang="fr-FR" dirty="0">
                <a:solidFill>
                  <a:srgbClr val="FF3300"/>
                </a:solidFill>
              </a:rPr>
              <a:t>B2MML-V0300d1-ExtensionsCompany1.xsd</a:t>
            </a:r>
            <a:r>
              <a:rPr lang="fr-FR" dirty="0"/>
              <a:t> »</a:t>
            </a:r>
          </a:p>
          <a:p>
            <a:r>
              <a:rPr lang="fr-FR" dirty="0"/>
              <a:t>Objectif: Définir les extensions spécifique au type Equipment du fournisseur Company1</a:t>
            </a:r>
          </a:p>
          <a:p>
            <a:pPr lvl="1"/>
            <a:r>
              <a:rPr lang="fr-FR" dirty="0"/>
              <a:t>Target </a:t>
            </a:r>
            <a:r>
              <a:rPr lang="fr-FR" dirty="0" err="1"/>
              <a:t>Namespace</a:t>
            </a:r>
            <a:r>
              <a:rPr lang="fr-FR" dirty="0"/>
              <a:t> « </a:t>
            </a:r>
            <a:r>
              <a:rPr lang="fr-FR" dirty="0">
                <a:solidFill>
                  <a:srgbClr val="FF3300"/>
                </a:solidFill>
              </a:rPr>
              <a:t>http://www.wbf.org/xml/b2mml-v0300d1-extensionsCompany1</a:t>
            </a:r>
            <a:r>
              <a:rPr lang="fr-FR" dirty="0"/>
              <a:t> »</a:t>
            </a:r>
          </a:p>
          <a:p>
            <a:r>
              <a:rPr lang="fr-FR" dirty="0"/>
              <a:t>Définit un groupe « </a:t>
            </a:r>
            <a:r>
              <a:rPr lang="fr-FR" dirty="0" err="1">
                <a:solidFill>
                  <a:srgbClr val="FF3300"/>
                </a:solidFill>
              </a:rPr>
              <a:t>EquipmentExtensions</a:t>
            </a:r>
            <a:r>
              <a:rPr lang="fr-FR" dirty="0"/>
              <a:t> » composé de</a:t>
            </a:r>
          </a:p>
          <a:p>
            <a:pPr lvl="1"/>
            <a:r>
              <a:rPr lang="fr-FR" dirty="0" err="1">
                <a:solidFill>
                  <a:srgbClr val="FF3300"/>
                </a:solidFill>
              </a:rPr>
              <a:t>SpeedRotation</a:t>
            </a:r>
            <a:r>
              <a:rPr lang="fr-FR" dirty="0"/>
              <a:t> – Type </a:t>
            </a:r>
            <a:r>
              <a:rPr lang="fr-FR" dirty="0" err="1">
                <a:solidFill>
                  <a:srgbClr val="FF3300"/>
                </a:solidFill>
              </a:rPr>
              <a:t>xsd:string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/>
              <a:t>unique optionnel</a:t>
            </a:r>
          </a:p>
          <a:p>
            <a:pPr lvl="1"/>
            <a:r>
              <a:rPr lang="fr-FR" dirty="0" err="1">
                <a:solidFill>
                  <a:srgbClr val="FF3300"/>
                </a:solidFill>
              </a:rPr>
              <a:t>CouplingHigh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/>
              <a:t>– Type </a:t>
            </a:r>
            <a:r>
              <a:rPr lang="fr-FR" dirty="0" err="1">
                <a:solidFill>
                  <a:srgbClr val="FF3300"/>
                </a:solidFill>
              </a:rPr>
              <a:t>xsd:string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/>
              <a:t>unique optionnel</a:t>
            </a:r>
            <a:endParaRPr lang="fr-FR" dirty="0">
              <a:solidFill>
                <a:schemeClr val="accent1"/>
              </a:solidFill>
            </a:endParaRPr>
          </a:p>
          <a:p>
            <a:pPr lvl="1"/>
            <a:r>
              <a:rPr lang="fr-FR" dirty="0" err="1">
                <a:solidFill>
                  <a:srgbClr val="FF3300"/>
                </a:solidFill>
              </a:rPr>
              <a:t>CouplingDiameter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/>
              <a:t>– Type </a:t>
            </a:r>
            <a:r>
              <a:rPr lang="fr-FR" dirty="0" err="1">
                <a:solidFill>
                  <a:srgbClr val="FF3300"/>
                </a:solidFill>
              </a:rPr>
              <a:t>xsd:string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/>
              <a:t>unique optionnel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9D0027-78CF-4856-9016-AD7548B5B95E}" type="slidenum">
              <a:rPr lang="en-GB"/>
              <a:pPr/>
              <a:t>19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Exposé général du problème</a:t>
            </a:r>
            <a:endParaRPr lang="fr-FR"/>
          </a:p>
        </p:txBody>
      </p:sp>
      <p:sp>
        <p:nvSpPr>
          <p:cNvPr id="9236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 err="1"/>
              <a:t>Prendre</a:t>
            </a:r>
            <a:r>
              <a:rPr lang="en-US" sz="1800" dirty="0"/>
              <a:t> en </a:t>
            </a:r>
            <a:r>
              <a:rPr lang="en-US" sz="1800" dirty="0" err="1"/>
              <a:t>compte</a:t>
            </a:r>
            <a:r>
              <a:rPr lang="en-US" sz="1800" dirty="0"/>
              <a:t> les extensions </a:t>
            </a:r>
            <a:r>
              <a:rPr lang="en-US" sz="1800" dirty="0" err="1"/>
              <a:t>nécessaire</a:t>
            </a:r>
            <a:r>
              <a:rPr lang="en-US" sz="1800" dirty="0"/>
              <a:t> au type B2MML “Equipment”</a:t>
            </a:r>
          </a:p>
          <a:p>
            <a:pPr lvl="1">
              <a:lnSpc>
                <a:spcPct val="75000"/>
              </a:lnSpc>
            </a:pPr>
            <a:r>
              <a:rPr lang="en-US" sz="1800" dirty="0"/>
              <a:t>Les extensions </a:t>
            </a:r>
            <a:r>
              <a:rPr lang="en-US" sz="1800" dirty="0" err="1"/>
              <a:t>proviennent</a:t>
            </a:r>
            <a:r>
              <a:rPr lang="en-US" sz="1800" dirty="0"/>
              <a:t> de 3 sources: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Extensions </a:t>
            </a:r>
            <a:r>
              <a:rPr lang="en-US" sz="1600" smtClean="0"/>
              <a:t>propres </a:t>
            </a:r>
            <a:r>
              <a:rPr lang="en-US" sz="1600" dirty="0"/>
              <a:t>à </a:t>
            </a:r>
            <a:r>
              <a:rPr lang="en-US" sz="1600" dirty="0" err="1"/>
              <a:t>l’entreprise</a:t>
            </a:r>
            <a:r>
              <a:rPr lang="en-US" sz="1600" dirty="0"/>
              <a:t> </a:t>
            </a:r>
            <a:r>
              <a:rPr lang="en-US" sz="1600" dirty="0" err="1"/>
              <a:t>concernée</a:t>
            </a:r>
            <a:endParaRPr lang="en-US" sz="1600" dirty="0"/>
          </a:p>
          <a:p>
            <a:pPr lvl="2">
              <a:lnSpc>
                <a:spcPct val="90000"/>
              </a:lnSpc>
            </a:pPr>
            <a:r>
              <a:rPr lang="en-US" sz="1600" dirty="0"/>
              <a:t>Extensions des </a:t>
            </a:r>
            <a:r>
              <a:rPr lang="en-US" sz="1600" dirty="0" err="1"/>
              <a:t>fournisseurs</a:t>
            </a:r>
            <a:r>
              <a:rPr lang="en-US" sz="1600" dirty="0"/>
              <a:t> de </a:t>
            </a:r>
            <a:r>
              <a:rPr lang="en-US" sz="1600" dirty="0" err="1"/>
              <a:t>système</a:t>
            </a:r>
            <a:r>
              <a:rPr lang="en-US" sz="1600" dirty="0"/>
              <a:t> Company1 et Company2</a:t>
            </a:r>
          </a:p>
          <a:p>
            <a:pPr lvl="1">
              <a:lnSpc>
                <a:spcPct val="75000"/>
              </a:lnSpc>
            </a:pPr>
            <a:r>
              <a:rPr lang="en-US" sz="1800" dirty="0"/>
              <a:t>Les extensions </a:t>
            </a:r>
            <a:r>
              <a:rPr lang="en-US" sz="1800" dirty="0" err="1"/>
              <a:t>fournisseurs</a:t>
            </a:r>
            <a:r>
              <a:rPr lang="en-US" sz="1800" dirty="0"/>
              <a:t> </a:t>
            </a:r>
            <a:r>
              <a:rPr lang="en-US" sz="1800" dirty="0" err="1"/>
              <a:t>sont</a:t>
            </a:r>
            <a:r>
              <a:rPr lang="en-US" sz="1800" dirty="0"/>
              <a:t> </a:t>
            </a:r>
            <a:r>
              <a:rPr lang="en-US" sz="1800" dirty="0" err="1"/>
              <a:t>traitées</a:t>
            </a:r>
            <a:r>
              <a:rPr lang="en-US" sz="1800" dirty="0"/>
              <a:t> </a:t>
            </a:r>
            <a:r>
              <a:rPr lang="en-US" sz="1800" dirty="0" err="1"/>
              <a:t>dans</a:t>
            </a:r>
            <a:r>
              <a:rPr lang="en-US" sz="1800" dirty="0"/>
              <a:t> des </a:t>
            </a:r>
            <a:r>
              <a:rPr lang="en-US" sz="1800" dirty="0" err="1"/>
              <a:t>schémas</a:t>
            </a:r>
            <a:r>
              <a:rPr lang="en-US" sz="1800" dirty="0"/>
              <a:t> </a:t>
            </a:r>
            <a:r>
              <a:rPr lang="en-US" sz="1800" dirty="0" err="1"/>
              <a:t>séparés</a:t>
            </a:r>
            <a:endParaRPr lang="en-US" sz="1800" dirty="0"/>
          </a:p>
          <a:p>
            <a:pPr lvl="2">
              <a:lnSpc>
                <a:spcPct val="90000"/>
              </a:lnSpc>
            </a:pPr>
            <a:r>
              <a:rPr lang="en-US" sz="1600" dirty="0" err="1"/>
              <a:t>Ces</a:t>
            </a:r>
            <a:r>
              <a:rPr lang="en-US" sz="1600" dirty="0"/>
              <a:t> </a:t>
            </a:r>
            <a:r>
              <a:rPr lang="en-US" sz="1600" dirty="0" err="1"/>
              <a:t>fichiers</a:t>
            </a:r>
            <a:r>
              <a:rPr lang="en-US" sz="1600" dirty="0"/>
              <a:t> </a:t>
            </a:r>
            <a:r>
              <a:rPr lang="en-US" sz="1600" dirty="0" err="1"/>
              <a:t>sont</a:t>
            </a:r>
            <a:r>
              <a:rPr lang="en-US" sz="1600" dirty="0"/>
              <a:t> </a:t>
            </a:r>
            <a:r>
              <a:rPr lang="en-US" sz="1600" dirty="0" err="1"/>
              <a:t>importés</a:t>
            </a:r>
            <a:r>
              <a:rPr lang="en-US" sz="1600" dirty="0"/>
              <a:t> </a:t>
            </a:r>
            <a:r>
              <a:rPr lang="en-US" sz="1600" dirty="0" err="1"/>
              <a:t>dans</a:t>
            </a:r>
            <a:r>
              <a:rPr lang="en-US" sz="1600" dirty="0"/>
              <a:t> le </a:t>
            </a:r>
            <a:r>
              <a:rPr lang="en-US" sz="1600" dirty="0" err="1"/>
              <a:t>fichier</a:t>
            </a:r>
            <a:r>
              <a:rPr lang="en-US" sz="1600" dirty="0"/>
              <a:t> B2MML Extensions, </a:t>
            </a:r>
            <a:r>
              <a:rPr lang="en-US" sz="1600" dirty="0" err="1"/>
              <a:t>seul</a:t>
            </a:r>
            <a:r>
              <a:rPr lang="en-US" sz="1600" dirty="0"/>
              <a:t> </a:t>
            </a:r>
            <a:r>
              <a:rPr lang="en-US" sz="1600" dirty="0" err="1"/>
              <a:t>schéma</a:t>
            </a:r>
            <a:r>
              <a:rPr lang="en-US" sz="1600" dirty="0"/>
              <a:t> </a:t>
            </a:r>
            <a:r>
              <a:rPr lang="en-US" sz="1600" dirty="0" err="1"/>
              <a:t>d’extension</a:t>
            </a:r>
            <a:r>
              <a:rPr lang="en-US" sz="1600" dirty="0"/>
              <a:t> </a:t>
            </a:r>
            <a:r>
              <a:rPr lang="en-US" sz="1600" dirty="0" err="1"/>
              <a:t>connu</a:t>
            </a:r>
            <a:r>
              <a:rPr lang="en-US" sz="1600" dirty="0"/>
              <a:t> par les </a:t>
            </a:r>
            <a:r>
              <a:rPr lang="en-US" sz="1600" dirty="0" err="1"/>
              <a:t>schémas</a:t>
            </a:r>
            <a:r>
              <a:rPr lang="en-US" sz="1600" dirty="0"/>
              <a:t> standards B2MML qui ne </a:t>
            </a:r>
            <a:r>
              <a:rPr lang="en-US" sz="1600" dirty="0" err="1"/>
              <a:t>doivent</a:t>
            </a:r>
            <a:r>
              <a:rPr lang="en-US" sz="1600" dirty="0"/>
              <a:t> pas </a:t>
            </a:r>
            <a:r>
              <a:rPr lang="en-US" sz="1600" dirty="0" err="1"/>
              <a:t>être</a:t>
            </a:r>
            <a:r>
              <a:rPr lang="en-US" sz="1600" dirty="0"/>
              <a:t> </a:t>
            </a:r>
            <a:r>
              <a:rPr lang="en-US" sz="1600" dirty="0" err="1"/>
              <a:t>modifiés</a:t>
            </a:r>
            <a:endParaRPr lang="en-US" sz="1600" dirty="0"/>
          </a:p>
          <a:p>
            <a:pPr lvl="1">
              <a:lnSpc>
                <a:spcPct val="75000"/>
              </a:lnSpc>
            </a:pPr>
            <a:r>
              <a:rPr lang="en-US" sz="1800" dirty="0"/>
              <a:t>Il y a des </a:t>
            </a:r>
            <a:r>
              <a:rPr lang="en-US" sz="1800" dirty="0" err="1"/>
              <a:t>conflits</a:t>
            </a:r>
            <a:r>
              <a:rPr lang="en-US" sz="1800" dirty="0"/>
              <a:t> de </a:t>
            </a:r>
            <a:r>
              <a:rPr lang="en-US" sz="1800" dirty="0" err="1"/>
              <a:t>noms</a:t>
            </a:r>
            <a:r>
              <a:rPr lang="en-US" sz="1800" dirty="0"/>
              <a:t> entre </a:t>
            </a:r>
            <a:r>
              <a:rPr lang="en-US" sz="1800" dirty="0" err="1"/>
              <a:t>ces</a:t>
            </a:r>
            <a:r>
              <a:rPr lang="en-US" sz="1800" dirty="0"/>
              <a:t> extensions:</a:t>
            </a:r>
          </a:p>
          <a:p>
            <a:pPr lvl="3">
              <a:lnSpc>
                <a:spcPct val="90000"/>
              </a:lnSpc>
            </a:pPr>
            <a:r>
              <a:rPr lang="en-US" sz="1600" dirty="0"/>
              <a:t>Company1 – </a:t>
            </a:r>
            <a:r>
              <a:rPr lang="en-US" sz="1600" dirty="0" err="1"/>
              <a:t>definit</a:t>
            </a:r>
            <a:r>
              <a:rPr lang="en-US" sz="1600" dirty="0"/>
              <a:t> </a:t>
            </a:r>
            <a:r>
              <a:rPr lang="en-US" sz="1600" dirty="0" err="1"/>
              <a:t>SpeedRotation</a:t>
            </a:r>
            <a:r>
              <a:rPr lang="en-US" sz="1600" dirty="0"/>
              <a:t> </a:t>
            </a:r>
            <a:r>
              <a:rPr lang="en-US" sz="1600" dirty="0" err="1"/>
              <a:t>comme</a:t>
            </a:r>
            <a:r>
              <a:rPr lang="en-US" sz="1600" dirty="0"/>
              <a:t> string</a:t>
            </a:r>
          </a:p>
          <a:p>
            <a:pPr lvl="3">
              <a:lnSpc>
                <a:spcPct val="90000"/>
              </a:lnSpc>
            </a:pPr>
            <a:r>
              <a:rPr lang="en-US" sz="1600" dirty="0"/>
              <a:t>Company2 – </a:t>
            </a:r>
            <a:r>
              <a:rPr lang="en-US" sz="1600" dirty="0" err="1"/>
              <a:t>definit</a:t>
            </a:r>
            <a:r>
              <a:rPr lang="en-US" sz="1600" dirty="0"/>
              <a:t> </a:t>
            </a:r>
            <a:r>
              <a:rPr lang="en-US" sz="1600" dirty="0" err="1"/>
              <a:t>SpeedRotation</a:t>
            </a:r>
            <a:r>
              <a:rPr lang="en-US" sz="1600" dirty="0"/>
              <a:t> </a:t>
            </a:r>
            <a:r>
              <a:rPr lang="en-US" sz="1600" dirty="0" err="1"/>
              <a:t>comme</a:t>
            </a:r>
            <a:r>
              <a:rPr lang="en-US" sz="1600" dirty="0"/>
              <a:t> integer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Des </a:t>
            </a:r>
            <a:r>
              <a:rPr lang="en-US" sz="1600" dirty="0" err="1"/>
              <a:t>espaces</a:t>
            </a:r>
            <a:r>
              <a:rPr lang="en-US" sz="1600" dirty="0"/>
              <a:t> de nom </a:t>
            </a:r>
            <a:r>
              <a:rPr lang="en-US" sz="1600" dirty="0" err="1"/>
              <a:t>additionnels</a:t>
            </a:r>
            <a:r>
              <a:rPr lang="en-US" sz="1600" dirty="0"/>
              <a:t> </a:t>
            </a:r>
            <a:r>
              <a:rPr lang="en-US" sz="1600" dirty="0" err="1"/>
              <a:t>sont</a:t>
            </a:r>
            <a:r>
              <a:rPr lang="en-US" sz="1600" dirty="0"/>
              <a:t> </a:t>
            </a:r>
            <a:r>
              <a:rPr lang="en-US" sz="1600" dirty="0" err="1"/>
              <a:t>nécessaires</a:t>
            </a:r>
            <a:r>
              <a:rPr lang="en-US" sz="1600" dirty="0"/>
              <a:t>, un par </a:t>
            </a:r>
            <a:r>
              <a:rPr lang="en-US" sz="1600" dirty="0" err="1"/>
              <a:t>fournisseur</a:t>
            </a:r>
            <a:endParaRPr lang="en-US" sz="1600" dirty="0"/>
          </a:p>
          <a:p>
            <a:pPr lvl="1">
              <a:lnSpc>
                <a:spcPct val="75000"/>
              </a:lnSpc>
            </a:pPr>
            <a:r>
              <a:rPr lang="en-US" sz="1800" dirty="0"/>
              <a:t>Les </a:t>
            </a:r>
            <a:r>
              <a:rPr lang="en-US" sz="1800" dirty="0" err="1"/>
              <a:t>squelettes</a:t>
            </a:r>
            <a:r>
              <a:rPr lang="en-US" sz="1800" dirty="0"/>
              <a:t> de </a:t>
            </a:r>
            <a:r>
              <a:rPr lang="en-US" sz="1800" dirty="0" err="1"/>
              <a:t>fichiers</a:t>
            </a:r>
            <a:r>
              <a:rPr lang="en-US" sz="1800" dirty="0"/>
              <a:t> </a:t>
            </a:r>
            <a:r>
              <a:rPr lang="en-US" sz="1800" dirty="0" err="1"/>
              <a:t>sont</a:t>
            </a:r>
            <a:r>
              <a:rPr lang="en-US" sz="1800" dirty="0"/>
              <a:t> </a:t>
            </a:r>
            <a:r>
              <a:rPr lang="en-US" sz="1800" dirty="0" err="1"/>
              <a:t>fournis</a:t>
            </a:r>
            <a:r>
              <a:rPr lang="en-US" sz="1800" dirty="0"/>
              <a:t>,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 </a:t>
            </a:r>
            <a:r>
              <a:rPr lang="en-US" sz="1600" dirty="0" err="1"/>
              <a:t>Compléter</a:t>
            </a:r>
            <a:r>
              <a:rPr lang="en-US" sz="1600" dirty="0"/>
              <a:t> les </a:t>
            </a:r>
            <a:r>
              <a:rPr lang="en-US" sz="1600" dirty="0" err="1"/>
              <a:t>fichiers</a:t>
            </a:r>
            <a:endParaRPr lang="en-US" sz="1600" dirty="0"/>
          </a:p>
          <a:p>
            <a:pPr lvl="2">
              <a:lnSpc>
                <a:spcPct val="90000"/>
              </a:lnSpc>
            </a:pPr>
            <a:r>
              <a:rPr lang="en-US" sz="1600" dirty="0" err="1"/>
              <a:t>Vérifier</a:t>
            </a:r>
            <a:r>
              <a:rPr lang="en-US" sz="1600" dirty="0"/>
              <a:t> le </a:t>
            </a:r>
            <a:r>
              <a:rPr lang="en-US" sz="1600" dirty="0" err="1"/>
              <a:t>résultat</a:t>
            </a:r>
            <a:r>
              <a:rPr lang="en-US" sz="1600" dirty="0"/>
              <a:t> </a:t>
            </a:r>
            <a:r>
              <a:rPr lang="en-US" sz="1600" dirty="0" err="1"/>
              <a:t>dans</a:t>
            </a:r>
            <a:r>
              <a:rPr lang="en-US" sz="1600" dirty="0"/>
              <a:t> le </a:t>
            </a:r>
            <a:r>
              <a:rPr lang="en-US" sz="1600" dirty="0" err="1"/>
              <a:t>schéma</a:t>
            </a:r>
            <a:r>
              <a:rPr lang="en-US" sz="1600" dirty="0"/>
              <a:t> B2MML Equipment</a:t>
            </a:r>
          </a:p>
          <a:p>
            <a:pPr>
              <a:lnSpc>
                <a:spcPct val="80000"/>
              </a:lnSpc>
            </a:pPr>
            <a:r>
              <a:rPr lang="en-US" sz="1800" dirty="0" err="1"/>
              <a:t>Générer</a:t>
            </a:r>
            <a:r>
              <a:rPr lang="en-US" sz="1800" dirty="0"/>
              <a:t> un document XML </a:t>
            </a:r>
            <a:r>
              <a:rPr lang="en-US" sz="1800" dirty="0" err="1"/>
              <a:t>basé</a:t>
            </a:r>
            <a:r>
              <a:rPr lang="en-US" sz="1800" dirty="0"/>
              <a:t> </a:t>
            </a:r>
            <a:r>
              <a:rPr lang="en-US" sz="1800" dirty="0" err="1"/>
              <a:t>sur</a:t>
            </a:r>
            <a:r>
              <a:rPr lang="en-US" sz="1800" dirty="0"/>
              <a:t> le </a:t>
            </a:r>
            <a:r>
              <a:rPr lang="en-US" sz="1800" dirty="0" err="1"/>
              <a:t>schéma</a:t>
            </a:r>
            <a:r>
              <a:rPr lang="en-US" sz="1800" dirty="0"/>
              <a:t> Equipment avec des </a:t>
            </a:r>
            <a:r>
              <a:rPr lang="en-US" sz="1800" dirty="0" err="1"/>
              <a:t>valeurs</a:t>
            </a:r>
            <a:r>
              <a:rPr lang="en-US" sz="1800" dirty="0"/>
              <a:t> pour les extensions </a:t>
            </a:r>
            <a:r>
              <a:rPr lang="en-US" sz="1800" dirty="0" err="1"/>
              <a:t>définies</a:t>
            </a:r>
            <a:endParaRPr lang="en-US" sz="1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D1D01A-92C3-4B38-A518-83B412D655CC}" type="slidenum">
              <a:rPr lang="en-GB"/>
              <a:pPr/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 Extensions Company1 </a:t>
            </a:r>
            <a:r>
              <a:rPr lang="fr-FR"/>
              <a:t>– En-tête schéma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18BB47-73BF-4BE5-9145-9ED262B42894}" type="slidenum">
              <a:rPr lang="en-GB"/>
              <a:pPr/>
              <a:t>20</a:t>
            </a:fld>
            <a:endParaRPr lang="en-GB"/>
          </a:p>
        </p:txBody>
      </p:sp>
      <p:sp>
        <p:nvSpPr>
          <p:cNvPr id="970755" name="Rectangle 3"/>
          <p:cNvSpPr>
            <a:spLocks noChangeArrowheads="1"/>
          </p:cNvSpPr>
          <p:nvPr/>
        </p:nvSpPr>
        <p:spPr bwMode="auto">
          <a:xfrm>
            <a:off x="0" y="990600"/>
            <a:ext cx="9144000" cy="4768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 dirty="0">
                <a:solidFill>
                  <a:srgbClr val="008080"/>
                </a:solidFill>
              </a:rPr>
              <a:t>&lt;?</a:t>
            </a:r>
            <a:r>
              <a:rPr lang="fr-FR" sz="1800" dirty="0" err="1">
                <a:solidFill>
                  <a:srgbClr val="008080"/>
                </a:solidFill>
              </a:rPr>
              <a:t>xml</a:t>
            </a:r>
            <a:r>
              <a:rPr lang="fr-FR" sz="1800" dirty="0">
                <a:solidFill>
                  <a:srgbClr val="008080"/>
                </a:solidFill>
              </a:rPr>
              <a:t> version="1.0" </a:t>
            </a:r>
            <a:r>
              <a:rPr lang="fr-FR" sz="1800" dirty="0" err="1">
                <a:solidFill>
                  <a:srgbClr val="008080"/>
                </a:solidFill>
              </a:rPr>
              <a:t>encoding</a:t>
            </a:r>
            <a:r>
              <a:rPr lang="fr-FR" sz="1800" dirty="0">
                <a:solidFill>
                  <a:srgbClr val="008080"/>
                </a:solidFill>
              </a:rPr>
              <a:t>="UTF-8"?&gt;</a:t>
            </a:r>
            <a:endParaRPr lang="fr-FR" sz="18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 dirty="0">
                <a:solidFill>
                  <a:srgbClr val="0000FF"/>
                </a:solidFill>
              </a:rPr>
              <a:t>&lt;!--</a:t>
            </a:r>
            <a:r>
              <a:rPr lang="fr-FR" sz="1800" dirty="0">
                <a:solidFill>
                  <a:srgbClr val="808080"/>
                </a:solidFill>
              </a:rPr>
              <a:t> </a:t>
            </a:r>
            <a:r>
              <a:rPr lang="fr-FR" sz="1800" dirty="0" err="1">
                <a:solidFill>
                  <a:srgbClr val="808080"/>
                </a:solidFill>
              </a:rPr>
              <a:t>edited</a:t>
            </a:r>
            <a:r>
              <a:rPr lang="fr-FR" sz="1800" dirty="0">
                <a:solidFill>
                  <a:srgbClr val="808080"/>
                </a:solidFill>
              </a:rPr>
              <a:t> </a:t>
            </a:r>
            <a:r>
              <a:rPr lang="fr-FR" sz="1800" dirty="0" err="1">
                <a:solidFill>
                  <a:srgbClr val="808080"/>
                </a:solidFill>
              </a:rPr>
              <a:t>with</a:t>
            </a:r>
            <a:r>
              <a:rPr lang="fr-FR" sz="1800" dirty="0">
                <a:solidFill>
                  <a:srgbClr val="808080"/>
                </a:solidFill>
              </a:rPr>
              <a:t> </a:t>
            </a:r>
            <a:r>
              <a:rPr lang="fr-FR" sz="1800" dirty="0" err="1">
                <a:solidFill>
                  <a:srgbClr val="808080"/>
                </a:solidFill>
              </a:rPr>
              <a:t>XMLSpy</a:t>
            </a:r>
            <a:r>
              <a:rPr lang="fr-FR" sz="1800" dirty="0">
                <a:solidFill>
                  <a:srgbClr val="808080"/>
                </a:solidFill>
              </a:rPr>
              <a:t> v2005 sp2 U (http://www.altova.com) by Jean Vieille (Jean Vieille) </a:t>
            </a:r>
            <a:r>
              <a:rPr lang="fr-FR" sz="1800" dirty="0">
                <a:solidFill>
                  <a:srgbClr val="0000FF"/>
                </a:solidFill>
              </a:rPr>
              <a:t>--&gt;</a:t>
            </a:r>
            <a:endParaRPr lang="fr-FR" sz="18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 dirty="0">
                <a:solidFill>
                  <a:srgbClr val="0000FF"/>
                </a:solidFill>
              </a:rPr>
              <a:t>&lt;</a:t>
            </a:r>
            <a:r>
              <a:rPr lang="fr-FR" sz="1800" dirty="0" err="1">
                <a:solidFill>
                  <a:srgbClr val="800000"/>
                </a:solidFill>
              </a:rPr>
              <a:t>xsd:schema</a:t>
            </a:r>
            <a:r>
              <a:rPr lang="fr-FR" sz="1800" dirty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fr-FR" sz="1800" dirty="0">
                <a:solidFill>
                  <a:srgbClr val="FF0000"/>
                </a:solidFill>
              </a:rPr>
              <a:t>    </a:t>
            </a:r>
            <a:r>
              <a:rPr lang="fr-FR" sz="1800" dirty="0" err="1">
                <a:solidFill>
                  <a:srgbClr val="FF0000"/>
                </a:solidFill>
              </a:rPr>
              <a:t>xmlns</a:t>
            </a:r>
            <a:r>
              <a:rPr lang="fr-FR" sz="1800" dirty="0">
                <a:solidFill>
                  <a:srgbClr val="0000FF"/>
                </a:solidFill>
              </a:rPr>
              <a:t>=</a:t>
            </a:r>
            <a:r>
              <a:rPr lang="fr-FR" sz="1800" dirty="0">
                <a:solidFill>
                  <a:srgbClr val="0000FF"/>
                </a:solidFill>
                <a:hlinkClick r:id="rId3"/>
              </a:rPr>
              <a:t>http://www.wbf.org/xml/b2mml-v0300d1-extensionsCompany1</a:t>
            </a:r>
            <a:r>
              <a:rPr lang="fr-FR" sz="1800" dirty="0">
                <a:solidFill>
                  <a:srgbClr val="0000FF"/>
                </a:solidFill>
              </a:rPr>
              <a:t> </a:t>
            </a:r>
          </a:p>
          <a:p>
            <a:pPr>
              <a:spcBef>
                <a:spcPct val="50000"/>
              </a:spcBef>
            </a:pPr>
            <a:r>
              <a:rPr lang="fr-FR" sz="1800" dirty="0">
                <a:solidFill>
                  <a:srgbClr val="FF0000"/>
                </a:solidFill>
              </a:rPr>
              <a:t>    </a:t>
            </a:r>
            <a:r>
              <a:rPr lang="fr-FR" sz="1800" dirty="0" err="1">
                <a:solidFill>
                  <a:srgbClr val="FF0000"/>
                </a:solidFill>
              </a:rPr>
              <a:t>xmlns:xsd</a:t>
            </a:r>
            <a:r>
              <a:rPr lang="fr-FR" sz="1800" dirty="0">
                <a:solidFill>
                  <a:srgbClr val="0000FF"/>
                </a:solidFill>
              </a:rPr>
              <a:t>=</a:t>
            </a:r>
            <a:r>
              <a:rPr lang="fr-FR" sz="1800" dirty="0">
                <a:solidFill>
                  <a:srgbClr val="0000FF"/>
                </a:solidFill>
                <a:hlinkClick r:id="rId4"/>
              </a:rPr>
              <a:t>http://www.w3.org/2001/XMLSchema</a:t>
            </a:r>
            <a:r>
              <a:rPr lang="fr-FR" sz="1800" dirty="0">
                <a:solidFill>
                  <a:srgbClr val="0000FF"/>
                </a:solidFill>
              </a:rPr>
              <a:t> </a:t>
            </a:r>
          </a:p>
          <a:p>
            <a:pPr>
              <a:spcBef>
                <a:spcPct val="50000"/>
              </a:spcBef>
            </a:pPr>
            <a:r>
              <a:rPr lang="fr-FR" sz="1800" dirty="0">
                <a:solidFill>
                  <a:srgbClr val="FF0000"/>
                </a:solidFill>
              </a:rPr>
              <a:t>    </a:t>
            </a:r>
            <a:r>
              <a:rPr lang="fr-FR" sz="1800" dirty="0" err="1">
                <a:solidFill>
                  <a:srgbClr val="FF0000"/>
                </a:solidFill>
              </a:rPr>
              <a:t>targetNamespace</a:t>
            </a:r>
            <a:r>
              <a:rPr lang="fr-FR" sz="1800" dirty="0">
                <a:solidFill>
                  <a:srgbClr val="0000FF"/>
                </a:solidFill>
              </a:rPr>
              <a:t>=</a:t>
            </a:r>
            <a:r>
              <a:rPr lang="fr-FR" sz="1800" dirty="0">
                <a:solidFill>
                  <a:srgbClr val="0000FF"/>
                </a:solidFill>
                <a:hlinkClick r:id="rId3"/>
              </a:rPr>
              <a:t>http://www.wbf.org/xml/b2mml-v0300d1-extensionsCompany1</a:t>
            </a:r>
            <a:r>
              <a:rPr lang="fr-FR" sz="1800" dirty="0">
                <a:solidFill>
                  <a:srgbClr val="0000FF"/>
                </a:solidFill>
              </a:rPr>
              <a:t> </a:t>
            </a:r>
          </a:p>
          <a:p>
            <a:pPr>
              <a:spcBef>
                <a:spcPct val="50000"/>
              </a:spcBef>
            </a:pPr>
            <a:r>
              <a:rPr lang="fr-FR" sz="1800" dirty="0">
                <a:solidFill>
                  <a:srgbClr val="FF0000"/>
                </a:solidFill>
              </a:rPr>
              <a:t>    </a:t>
            </a:r>
            <a:r>
              <a:rPr lang="fr-FR" sz="1800" dirty="0" err="1">
                <a:solidFill>
                  <a:srgbClr val="FF0000"/>
                </a:solidFill>
              </a:rPr>
              <a:t>elementFormDefault</a:t>
            </a:r>
            <a:r>
              <a:rPr lang="fr-FR" sz="1800" dirty="0">
                <a:solidFill>
                  <a:srgbClr val="0000FF"/>
                </a:solidFill>
              </a:rPr>
              <a:t>="</a:t>
            </a:r>
            <a:r>
              <a:rPr lang="fr-FR" sz="1800" dirty="0" err="1">
                <a:solidFill>
                  <a:srgbClr val="000000"/>
                </a:solidFill>
              </a:rPr>
              <a:t>qualified</a:t>
            </a:r>
            <a:r>
              <a:rPr lang="fr-FR" sz="1800" dirty="0">
                <a:solidFill>
                  <a:srgbClr val="0000FF"/>
                </a:solidFill>
              </a:rPr>
              <a:t>"</a:t>
            </a:r>
            <a:r>
              <a:rPr lang="fr-FR" sz="1800" dirty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fr-FR" sz="1800" dirty="0">
                <a:solidFill>
                  <a:srgbClr val="FF0000"/>
                </a:solidFill>
              </a:rPr>
              <a:t>    </a:t>
            </a:r>
            <a:r>
              <a:rPr lang="fr-FR" sz="1800" dirty="0" err="1">
                <a:solidFill>
                  <a:srgbClr val="FF0000"/>
                </a:solidFill>
              </a:rPr>
              <a:t>attributeFormDefault</a:t>
            </a:r>
            <a:r>
              <a:rPr lang="fr-FR" sz="1800" dirty="0">
                <a:solidFill>
                  <a:srgbClr val="0000FF"/>
                </a:solidFill>
              </a:rPr>
              <a:t>="</a:t>
            </a:r>
            <a:r>
              <a:rPr lang="fr-FR" sz="1800" dirty="0" err="1">
                <a:solidFill>
                  <a:srgbClr val="000000"/>
                </a:solidFill>
              </a:rPr>
              <a:t>unqualified</a:t>
            </a:r>
            <a:r>
              <a:rPr lang="fr-FR" sz="1800" dirty="0">
                <a:solidFill>
                  <a:srgbClr val="0000FF"/>
                </a:solidFill>
              </a:rPr>
              <a:t>"&gt;</a:t>
            </a:r>
            <a:endParaRPr lang="fr-FR" sz="18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 dirty="0">
                <a:solidFill>
                  <a:srgbClr val="0000FF"/>
                </a:solidFill>
              </a:rPr>
              <a:t>&lt;!—</a:t>
            </a:r>
            <a:r>
              <a:rPr lang="fr-FR" sz="1800" dirty="0" err="1">
                <a:solidFill>
                  <a:srgbClr val="808080"/>
                </a:solidFill>
              </a:rPr>
              <a:t>Schema</a:t>
            </a:r>
            <a:r>
              <a:rPr lang="fr-FR" sz="1800" dirty="0">
                <a:solidFill>
                  <a:srgbClr val="808080"/>
                </a:solidFill>
              </a:rPr>
              <a:t> </a:t>
            </a:r>
            <a:r>
              <a:rPr lang="fr-FR" sz="1800" dirty="0" err="1">
                <a:solidFill>
                  <a:srgbClr val="808080"/>
                </a:solidFill>
              </a:rPr>
              <a:t>elements</a:t>
            </a:r>
            <a:endParaRPr lang="fr-FR" sz="1800" dirty="0">
              <a:solidFill>
                <a:srgbClr val="80808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 dirty="0">
                <a:solidFill>
                  <a:srgbClr val="808080"/>
                </a:solidFill>
              </a:rPr>
              <a:t>============== </a:t>
            </a:r>
            <a:r>
              <a:rPr lang="fr-FR" sz="1800" dirty="0">
                <a:solidFill>
                  <a:srgbClr val="0000FF"/>
                </a:solidFill>
              </a:rPr>
              <a:t>--&gt;</a:t>
            </a:r>
          </a:p>
          <a:p>
            <a:pPr>
              <a:spcBef>
                <a:spcPct val="50000"/>
              </a:spcBef>
            </a:pPr>
            <a:r>
              <a:rPr lang="fr-FR" sz="1800" dirty="0">
                <a:solidFill>
                  <a:srgbClr val="0000FF"/>
                </a:solidFill>
              </a:rPr>
              <a:t>&lt;/</a:t>
            </a:r>
            <a:r>
              <a:rPr lang="fr-FR" sz="1800" dirty="0" err="1">
                <a:solidFill>
                  <a:srgbClr val="800000"/>
                </a:solidFill>
              </a:rPr>
              <a:t>xsd:schema</a:t>
            </a:r>
            <a:r>
              <a:rPr lang="fr-FR" sz="1800" dirty="0">
                <a:solidFill>
                  <a:srgbClr val="0000FF"/>
                </a:solidFill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 Extensions Company1 </a:t>
            </a:r>
            <a:r>
              <a:rPr lang="fr-FR"/>
              <a:t>– Définitions </a:t>
            </a:r>
            <a:r>
              <a:rPr lang="en-US"/>
              <a:t>Extensions</a:t>
            </a:r>
          </a:p>
        </p:txBody>
      </p:sp>
      <p:sp>
        <p:nvSpPr>
          <p:cNvPr id="971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Définition du groupe global « EquipmentExtensions »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E2D45C-D554-4A1B-9810-706704544AF1}" type="slidenum">
              <a:rPr lang="en-GB"/>
              <a:pPr/>
              <a:t>21</a:t>
            </a:fld>
            <a:endParaRPr lang="en-GB"/>
          </a:p>
        </p:txBody>
      </p:sp>
      <p:sp>
        <p:nvSpPr>
          <p:cNvPr id="971780" name="Rectangle 4"/>
          <p:cNvSpPr>
            <a:spLocks noChangeArrowheads="1"/>
          </p:cNvSpPr>
          <p:nvPr/>
        </p:nvSpPr>
        <p:spPr bwMode="auto">
          <a:xfrm>
            <a:off x="0" y="2230438"/>
            <a:ext cx="9144000" cy="3255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xsd:group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EquipmentExtensions</a:t>
            </a:r>
            <a:r>
              <a:rPr lang="fr-FR" sz="1800">
                <a:solidFill>
                  <a:srgbClr val="0000FF"/>
                </a:solidFill>
              </a:rPr>
              <a:t>"&gt;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&lt;</a:t>
            </a:r>
            <a:r>
              <a:rPr lang="fr-FR" sz="1800">
                <a:solidFill>
                  <a:srgbClr val="800000"/>
                </a:solidFill>
              </a:rPr>
              <a:t>xsd:sequence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SpeedRotation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xsd:string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CouplingHigh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xsd:string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CouplingDiameter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xsd:string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&lt;/</a:t>
            </a:r>
            <a:r>
              <a:rPr lang="fr-FR" sz="1800">
                <a:solidFill>
                  <a:srgbClr val="800000"/>
                </a:solidFill>
              </a:rPr>
              <a:t>xsd:sequence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00"/>
                </a:solidFill>
              </a:rPr>
              <a:t>  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xsd:group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endParaRPr lang="fr-FR" sz="18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 Extensions Company1</a:t>
            </a:r>
            <a:r>
              <a:rPr lang="fr-FR"/>
              <a:t> - Résultat attendu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A2595C-E0D3-40F7-8D8A-B053B5D014F7}" type="slidenum">
              <a:rPr lang="en-GB"/>
              <a:pPr/>
              <a:t>22</a:t>
            </a:fld>
            <a:endParaRPr lang="en-GB"/>
          </a:p>
        </p:txBody>
      </p:sp>
      <p:pic>
        <p:nvPicPr>
          <p:cNvPr id="975875" name="Picture 3" descr="Company1-EquipmentExtensions"/>
          <p:cNvPicPr>
            <a:picLocks noChangeAspect="1" noChangeArrowheads="1"/>
          </p:cNvPicPr>
          <p:nvPr/>
        </p:nvPicPr>
        <p:blipFill>
          <a:blip r:embed="rId3" cstate="print"/>
          <a:srcRect b="14885"/>
          <a:stretch>
            <a:fillRect/>
          </a:stretch>
        </p:blipFill>
        <p:spPr bwMode="auto">
          <a:xfrm>
            <a:off x="2600325" y="2708275"/>
            <a:ext cx="3943350" cy="1225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4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Programme de l’exercice</a:t>
            </a:r>
          </a:p>
        </p:txBody>
      </p:sp>
      <p:sp>
        <p:nvSpPr>
          <p:cNvPr id="998404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1. Définir les extensions entreprise</a:t>
            </a:r>
          </a:p>
          <a:p>
            <a:r>
              <a:rPr lang="fr-FR"/>
              <a:t>2. Définir les extensions Company1</a:t>
            </a:r>
          </a:p>
          <a:p>
            <a:r>
              <a:rPr lang="fr-FR"/>
              <a:t>3. Définir les extensions Company2</a:t>
            </a:r>
          </a:p>
          <a:p>
            <a:r>
              <a:rPr lang="fr-FR"/>
              <a:t>4. Intégrer les extensions Company1 et 2</a:t>
            </a:r>
          </a:p>
          <a:p>
            <a:r>
              <a:rPr lang="fr-FR"/>
              <a:t>5. Créer un document XML valide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900866-0AA7-4F1C-BEEF-ABCC9EE026E8}" type="slidenum">
              <a:rPr lang="en-GB"/>
              <a:pPr/>
              <a:t>23</a:t>
            </a:fld>
            <a:endParaRPr lang="en-GB"/>
          </a:p>
        </p:txBody>
      </p:sp>
      <p:sp>
        <p:nvSpPr>
          <p:cNvPr id="998405" name="Rectangle 5"/>
          <p:cNvSpPr>
            <a:spLocks noChangeArrowheads="1"/>
          </p:cNvSpPr>
          <p:nvPr/>
        </p:nvSpPr>
        <p:spPr bwMode="auto">
          <a:xfrm>
            <a:off x="0" y="1895475"/>
            <a:ext cx="9144000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3. Extensions Company2</a:t>
            </a:r>
            <a:endParaRPr lang="fr-FR"/>
          </a:p>
        </p:txBody>
      </p:sp>
      <p:sp>
        <p:nvSpPr>
          <p:cNvPr id="976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FR"/>
              <a:t>Fichier « </a:t>
            </a:r>
            <a:r>
              <a:rPr lang="fr-FR">
                <a:solidFill>
                  <a:srgbClr val="FF3300"/>
                </a:solidFill>
              </a:rPr>
              <a:t>B2MML-V0300d1-ExtensionsCompany2.xsd</a:t>
            </a:r>
            <a:r>
              <a:rPr lang="fr-FR"/>
              <a:t> »</a:t>
            </a:r>
          </a:p>
          <a:p>
            <a:pPr>
              <a:lnSpc>
                <a:spcPct val="90000"/>
              </a:lnSpc>
            </a:pPr>
            <a:r>
              <a:rPr lang="fr-FR"/>
              <a:t>Objectif: Définir les extensions spécifique au type Equipment du fournisseur Company2</a:t>
            </a:r>
          </a:p>
          <a:p>
            <a:pPr lvl="1">
              <a:lnSpc>
                <a:spcPct val="90000"/>
              </a:lnSpc>
            </a:pPr>
            <a:r>
              <a:rPr lang="fr-FR"/>
              <a:t>Target Namespace « </a:t>
            </a:r>
            <a:r>
              <a:rPr lang="fr-FR">
                <a:solidFill>
                  <a:srgbClr val="FF3300"/>
                </a:solidFill>
              </a:rPr>
              <a:t>http://www.wbf.org/xml/b2mml-v0300d1-extensionsCompany2</a:t>
            </a:r>
            <a:r>
              <a:rPr lang="fr-FR"/>
              <a:t> »</a:t>
            </a:r>
          </a:p>
          <a:p>
            <a:pPr>
              <a:lnSpc>
                <a:spcPct val="90000"/>
              </a:lnSpc>
            </a:pPr>
            <a:r>
              <a:rPr lang="fr-FR"/>
              <a:t>Définir le type complexe </a:t>
            </a:r>
            <a:r>
              <a:rPr lang="fr-FR">
                <a:solidFill>
                  <a:srgbClr val="FF3300"/>
                </a:solidFill>
              </a:rPr>
              <a:t>LubricatorType</a:t>
            </a:r>
            <a:r>
              <a:rPr lang="fr-FR"/>
              <a:t> composé de</a:t>
            </a:r>
          </a:p>
          <a:p>
            <a:pPr lvl="1">
              <a:lnSpc>
                <a:spcPct val="90000"/>
              </a:lnSpc>
            </a:pPr>
            <a:r>
              <a:rPr lang="fr-FR">
                <a:solidFill>
                  <a:srgbClr val="FF3300"/>
                </a:solidFill>
              </a:rPr>
              <a:t>ID</a:t>
            </a:r>
            <a:r>
              <a:rPr lang="fr-FR"/>
              <a:t> – Type </a:t>
            </a:r>
            <a:r>
              <a:rPr lang="fr-FR">
                <a:solidFill>
                  <a:srgbClr val="FF3300"/>
                </a:solidFill>
              </a:rPr>
              <a:t>xsd:integer</a:t>
            </a:r>
            <a:r>
              <a:rPr lang="fr-FR">
                <a:solidFill>
                  <a:schemeClr val="accent1"/>
                </a:solidFill>
              </a:rPr>
              <a:t> </a:t>
            </a:r>
            <a:r>
              <a:rPr lang="fr-FR"/>
              <a:t>unique obligatoire</a:t>
            </a:r>
            <a:endParaRPr lang="fr-FR">
              <a:solidFill>
                <a:schemeClr val="accent1"/>
              </a:solidFill>
            </a:endParaRPr>
          </a:p>
          <a:p>
            <a:pPr lvl="1">
              <a:lnSpc>
                <a:spcPct val="90000"/>
              </a:lnSpc>
            </a:pPr>
            <a:r>
              <a:rPr lang="fr-FR">
                <a:solidFill>
                  <a:srgbClr val="FF3300"/>
                </a:solidFill>
              </a:rPr>
              <a:t>GreaseQuality</a:t>
            </a:r>
            <a:r>
              <a:rPr lang="fr-FR"/>
              <a:t> – Type </a:t>
            </a:r>
            <a:r>
              <a:rPr lang="fr-FR">
                <a:solidFill>
                  <a:srgbClr val="FF3300"/>
                </a:solidFill>
              </a:rPr>
              <a:t>xsd:string</a:t>
            </a:r>
            <a:r>
              <a:rPr lang="fr-FR">
                <a:solidFill>
                  <a:schemeClr val="accent1"/>
                </a:solidFill>
              </a:rPr>
              <a:t> </a:t>
            </a:r>
            <a:r>
              <a:rPr lang="fr-FR"/>
              <a:t>unique optionnel</a:t>
            </a:r>
            <a:endParaRPr lang="fr-FR">
              <a:solidFill>
                <a:schemeClr val="accent1"/>
              </a:solidFill>
            </a:endParaRPr>
          </a:p>
          <a:p>
            <a:pPr lvl="1">
              <a:lnSpc>
                <a:spcPct val="90000"/>
              </a:lnSpc>
            </a:pPr>
            <a:r>
              <a:rPr lang="fr-FR">
                <a:solidFill>
                  <a:srgbClr val="FF3300"/>
                </a:solidFill>
              </a:rPr>
              <a:t>GreaseQuantity</a:t>
            </a:r>
            <a:r>
              <a:rPr lang="fr-FR"/>
              <a:t> – Type </a:t>
            </a:r>
            <a:r>
              <a:rPr lang="fr-FR">
                <a:solidFill>
                  <a:srgbClr val="FF3300"/>
                </a:solidFill>
              </a:rPr>
              <a:t>xsd:integer</a:t>
            </a:r>
            <a:r>
              <a:rPr lang="fr-FR">
                <a:solidFill>
                  <a:schemeClr val="accent1"/>
                </a:solidFill>
              </a:rPr>
              <a:t> </a:t>
            </a:r>
            <a:r>
              <a:rPr lang="fr-FR"/>
              <a:t>unique optionnel</a:t>
            </a:r>
            <a:endParaRPr lang="fr-FR">
              <a:solidFill>
                <a:schemeClr val="accent1"/>
              </a:solidFill>
            </a:endParaRPr>
          </a:p>
          <a:p>
            <a:pPr lvl="1">
              <a:lnSpc>
                <a:spcPct val="90000"/>
              </a:lnSpc>
            </a:pPr>
            <a:r>
              <a:rPr lang="fr-FR">
                <a:solidFill>
                  <a:srgbClr val="FF3300"/>
                </a:solidFill>
              </a:rPr>
              <a:t>GreasingPeriod</a:t>
            </a:r>
            <a:r>
              <a:rPr lang="fr-FR"/>
              <a:t> – Type </a:t>
            </a:r>
            <a:r>
              <a:rPr lang="fr-FR">
                <a:solidFill>
                  <a:srgbClr val="FF3300"/>
                </a:solidFill>
              </a:rPr>
              <a:t>xsd:duration</a:t>
            </a:r>
            <a:r>
              <a:rPr lang="fr-FR">
                <a:solidFill>
                  <a:schemeClr val="accent1"/>
                </a:solidFill>
              </a:rPr>
              <a:t> </a:t>
            </a:r>
            <a:r>
              <a:rPr lang="fr-FR"/>
              <a:t>unique optionnel</a:t>
            </a:r>
            <a:endParaRPr lang="fr-FR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r>
              <a:rPr lang="fr-FR"/>
              <a:t>Définir un groupe « EquipmentExtensions » composé de</a:t>
            </a:r>
          </a:p>
          <a:p>
            <a:pPr lvl="1">
              <a:lnSpc>
                <a:spcPct val="90000"/>
              </a:lnSpc>
            </a:pPr>
            <a:r>
              <a:rPr lang="fr-FR">
                <a:solidFill>
                  <a:srgbClr val="FF3300"/>
                </a:solidFill>
              </a:rPr>
              <a:t>SpeedRotation</a:t>
            </a:r>
            <a:r>
              <a:rPr lang="fr-FR"/>
              <a:t> – Type </a:t>
            </a:r>
            <a:r>
              <a:rPr lang="fr-FR">
                <a:solidFill>
                  <a:srgbClr val="FF3300"/>
                </a:solidFill>
              </a:rPr>
              <a:t>xsd:integer</a:t>
            </a:r>
            <a:r>
              <a:rPr lang="fr-FR">
                <a:solidFill>
                  <a:schemeClr val="accent1"/>
                </a:solidFill>
              </a:rPr>
              <a:t> </a:t>
            </a:r>
            <a:r>
              <a:rPr lang="fr-FR"/>
              <a:t>unique optionnel</a:t>
            </a:r>
          </a:p>
          <a:p>
            <a:pPr lvl="1">
              <a:lnSpc>
                <a:spcPct val="90000"/>
              </a:lnSpc>
            </a:pPr>
            <a:r>
              <a:rPr lang="fr-FR">
                <a:solidFill>
                  <a:srgbClr val="FF3300"/>
                </a:solidFill>
              </a:rPr>
              <a:t>NoiseLevel</a:t>
            </a:r>
            <a:r>
              <a:rPr lang="fr-FR">
                <a:solidFill>
                  <a:schemeClr val="accent1"/>
                </a:solidFill>
              </a:rPr>
              <a:t> </a:t>
            </a:r>
            <a:r>
              <a:rPr lang="fr-FR"/>
              <a:t>– Type </a:t>
            </a:r>
            <a:r>
              <a:rPr lang="fr-FR">
                <a:solidFill>
                  <a:srgbClr val="FF3300"/>
                </a:solidFill>
              </a:rPr>
              <a:t>xsd:integer</a:t>
            </a:r>
            <a:r>
              <a:rPr lang="fr-FR">
                <a:solidFill>
                  <a:schemeClr val="accent1"/>
                </a:solidFill>
              </a:rPr>
              <a:t> </a:t>
            </a:r>
            <a:r>
              <a:rPr lang="fr-FR"/>
              <a:t>unique optionnel</a:t>
            </a:r>
            <a:endParaRPr lang="fr-FR">
              <a:solidFill>
                <a:schemeClr val="accent1"/>
              </a:solidFill>
            </a:endParaRPr>
          </a:p>
          <a:p>
            <a:pPr lvl="1">
              <a:lnSpc>
                <a:spcPct val="90000"/>
              </a:lnSpc>
            </a:pPr>
            <a:r>
              <a:rPr lang="fr-FR">
                <a:solidFill>
                  <a:srgbClr val="FF3300"/>
                </a:solidFill>
              </a:rPr>
              <a:t>Lubricators</a:t>
            </a:r>
            <a:r>
              <a:rPr lang="fr-FR">
                <a:solidFill>
                  <a:schemeClr val="accent1"/>
                </a:solidFill>
              </a:rPr>
              <a:t> </a:t>
            </a:r>
            <a:r>
              <a:rPr lang="fr-FR"/>
              <a:t>– Type </a:t>
            </a:r>
            <a:r>
              <a:rPr lang="fr-FR">
                <a:solidFill>
                  <a:srgbClr val="FF3300"/>
                </a:solidFill>
              </a:rPr>
              <a:t>LubricatorType</a:t>
            </a:r>
            <a:r>
              <a:rPr lang="fr-FR">
                <a:solidFill>
                  <a:schemeClr val="accent1"/>
                </a:solidFill>
              </a:rPr>
              <a:t> </a:t>
            </a:r>
            <a:r>
              <a:rPr lang="fr-FR"/>
              <a:t>multiple optionnel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E53753-A87C-4810-9A45-6D2A132B12B7}" type="slidenum">
              <a:rPr lang="en-GB"/>
              <a:pPr/>
              <a:t>24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3. Extensions Company2</a:t>
            </a:r>
            <a:r>
              <a:rPr lang="fr-FR"/>
              <a:t> – En-tête schéma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D6875E-55BE-47FD-AD6F-1BF2DFB6B1AB}" type="slidenum">
              <a:rPr lang="en-GB"/>
              <a:pPr/>
              <a:t>25</a:t>
            </a:fld>
            <a:endParaRPr lang="en-GB"/>
          </a:p>
        </p:txBody>
      </p:sp>
      <p:sp>
        <p:nvSpPr>
          <p:cNvPr id="972803" name="Rectangle 3"/>
          <p:cNvSpPr>
            <a:spLocks noChangeArrowheads="1"/>
          </p:cNvSpPr>
          <p:nvPr/>
        </p:nvSpPr>
        <p:spPr bwMode="auto">
          <a:xfrm>
            <a:off x="0" y="1066800"/>
            <a:ext cx="9144000" cy="4768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>
                <a:solidFill>
                  <a:srgbClr val="008080"/>
                </a:solidFill>
              </a:rPr>
              <a:t>&lt;?xml version="1.0" encoding="UTF-8"?&gt;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&lt;!--</a:t>
            </a:r>
            <a:r>
              <a:rPr lang="fr-FR" sz="1800">
                <a:solidFill>
                  <a:srgbClr val="808080"/>
                </a:solidFill>
              </a:rPr>
              <a:t> edited with XMLSpy v2005 sp2 U (http://www.altova.com) by Jean Vieille (Jean Vieille) </a:t>
            </a:r>
            <a:r>
              <a:rPr lang="fr-FR" sz="1800">
                <a:solidFill>
                  <a:srgbClr val="0000FF"/>
                </a:solidFill>
              </a:rPr>
              <a:t>--&gt;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xsd:schema</a:t>
            </a:r>
            <a:r>
              <a:rPr lang="fr-FR" sz="1800">
                <a:solidFill>
                  <a:srgbClr val="FF0000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FF0000"/>
                </a:solidFill>
              </a:rPr>
              <a:t>    xmlns</a:t>
            </a:r>
            <a:r>
              <a:rPr lang="fr-FR" sz="1800">
                <a:solidFill>
                  <a:srgbClr val="0000FF"/>
                </a:solidFill>
              </a:rPr>
              <a:t>=</a:t>
            </a:r>
            <a:r>
              <a:rPr lang="fr-FR" sz="1800">
                <a:solidFill>
                  <a:srgbClr val="0000FF"/>
                </a:solidFill>
                <a:hlinkClick r:id="rId3"/>
              </a:rPr>
              <a:t>http://www.wbf.org/xml/b2mml-v0300d1-extensionsCompany2</a:t>
            </a:r>
            <a:r>
              <a:rPr lang="fr-FR" sz="1800">
                <a:solidFill>
                  <a:srgbClr val="0000FF"/>
                </a:solidFill>
              </a:rPr>
              <a:t> </a:t>
            </a: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FF0000"/>
                </a:solidFill>
              </a:rPr>
              <a:t>    xmlns:xsd</a:t>
            </a:r>
            <a:r>
              <a:rPr lang="fr-FR" sz="1800">
                <a:solidFill>
                  <a:srgbClr val="0000FF"/>
                </a:solidFill>
              </a:rPr>
              <a:t>=</a:t>
            </a:r>
            <a:r>
              <a:rPr lang="fr-FR" sz="1800">
                <a:solidFill>
                  <a:srgbClr val="0000FF"/>
                </a:solidFill>
                <a:hlinkClick r:id="rId4"/>
              </a:rPr>
              <a:t>http://www.w3.org/2001/XMLSchema</a:t>
            </a:r>
            <a:r>
              <a:rPr lang="fr-FR" sz="1800">
                <a:solidFill>
                  <a:srgbClr val="0000FF"/>
                </a:solidFill>
              </a:rPr>
              <a:t> </a:t>
            </a: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FF0000"/>
                </a:solidFill>
              </a:rPr>
              <a:t>    targetNamespace</a:t>
            </a:r>
            <a:r>
              <a:rPr lang="fr-FR" sz="1800">
                <a:solidFill>
                  <a:srgbClr val="0000FF"/>
                </a:solidFill>
              </a:rPr>
              <a:t>=</a:t>
            </a:r>
            <a:r>
              <a:rPr lang="fr-FR" sz="1800">
                <a:solidFill>
                  <a:srgbClr val="0000FF"/>
                </a:solidFill>
                <a:hlinkClick r:id="rId3"/>
              </a:rPr>
              <a:t>http://www.wbf.org/xml/b2mml-v0300d1-extensionsCompany2</a:t>
            </a:r>
            <a:r>
              <a:rPr lang="fr-FR" sz="1800">
                <a:solidFill>
                  <a:srgbClr val="0000FF"/>
                </a:solidFill>
              </a:rPr>
              <a:t> </a:t>
            </a: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FF0000"/>
                </a:solidFill>
              </a:rPr>
              <a:t>    elementFormDefault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qualified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FF0000"/>
                </a:solidFill>
              </a:rPr>
              <a:t>    attributeFormDefault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unqualified</a:t>
            </a:r>
            <a:r>
              <a:rPr lang="fr-FR" sz="1800">
                <a:solidFill>
                  <a:srgbClr val="0000FF"/>
                </a:solidFill>
              </a:rPr>
              <a:t>"&gt;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&lt;!—</a:t>
            </a:r>
            <a:r>
              <a:rPr lang="fr-FR" sz="1800">
                <a:solidFill>
                  <a:srgbClr val="808080"/>
                </a:solidFill>
              </a:rPr>
              <a:t>Schema elements</a:t>
            </a: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808080"/>
                </a:solidFill>
              </a:rPr>
              <a:t>============== </a:t>
            </a:r>
            <a:r>
              <a:rPr lang="fr-FR" sz="1800">
                <a:solidFill>
                  <a:srgbClr val="0000FF"/>
                </a:solidFill>
              </a:rPr>
              <a:t>--&gt;</a:t>
            </a: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xsd:schema</a:t>
            </a:r>
            <a:r>
              <a:rPr lang="fr-FR" sz="1800">
                <a:solidFill>
                  <a:srgbClr val="0000FF"/>
                </a:solidFill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3. Extensions Company2</a:t>
            </a:r>
            <a:r>
              <a:rPr lang="fr-FR"/>
              <a:t> – Définition </a:t>
            </a:r>
            <a:r>
              <a:rPr lang="en-US"/>
              <a:t>Extensions</a:t>
            </a:r>
          </a:p>
        </p:txBody>
      </p:sp>
      <p:sp>
        <p:nvSpPr>
          <p:cNvPr id="973828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Définition type complexe LubricatorType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D9372A-3A2A-4BC2-B8A6-47111178216D}" type="slidenum">
              <a:rPr lang="en-GB"/>
              <a:pPr/>
              <a:t>26</a:t>
            </a:fld>
            <a:endParaRPr lang="en-GB"/>
          </a:p>
        </p:txBody>
      </p:sp>
      <p:sp>
        <p:nvSpPr>
          <p:cNvPr id="973827" name="Rectangle 3"/>
          <p:cNvSpPr>
            <a:spLocks noChangeArrowheads="1"/>
          </p:cNvSpPr>
          <p:nvPr/>
        </p:nvSpPr>
        <p:spPr bwMode="auto">
          <a:xfrm>
            <a:off x="0" y="1811338"/>
            <a:ext cx="9144000" cy="3040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xsd:complexType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LubricatorType</a:t>
            </a:r>
            <a:r>
              <a:rPr lang="fr-FR" sz="1800">
                <a:solidFill>
                  <a:srgbClr val="0000FF"/>
                </a:solidFill>
              </a:rPr>
              <a:t>"&gt;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&lt;</a:t>
            </a:r>
            <a:r>
              <a:rPr lang="fr-FR" sz="1800">
                <a:solidFill>
                  <a:srgbClr val="800000"/>
                </a:solidFill>
              </a:rPr>
              <a:t>xsd:sequence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ID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xsd:integer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GreaseQuality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xsd:string</a:t>
            </a:r>
            <a:r>
              <a:rPr lang="fr-FR" sz="1800">
                <a:solidFill>
                  <a:srgbClr val="0000FF"/>
                </a:solidFill>
              </a:rPr>
              <a:t>" </a:t>
            </a:r>
            <a:r>
              <a:rPr lang="fr-FR" sz="1800">
                <a:solidFill>
                  <a:srgbClr val="FF0000"/>
                </a:solidFill>
              </a:rPr>
              <a:t>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GreaseQuantity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xsd:integer</a:t>
            </a:r>
            <a:r>
              <a:rPr lang="fr-FR" sz="1800">
                <a:solidFill>
                  <a:srgbClr val="0000FF"/>
                </a:solidFill>
              </a:rPr>
              <a:t>" </a:t>
            </a:r>
            <a:r>
              <a:rPr lang="fr-FR" sz="1800">
                <a:solidFill>
                  <a:srgbClr val="FF0000"/>
                </a:solidFill>
              </a:rPr>
              <a:t>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GreasingPeriod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xsd:duration</a:t>
            </a:r>
            <a:r>
              <a:rPr lang="fr-FR" sz="1800">
                <a:solidFill>
                  <a:srgbClr val="0000FF"/>
                </a:solidFill>
              </a:rPr>
              <a:t>" </a:t>
            </a:r>
            <a:r>
              <a:rPr lang="fr-FR" sz="1800">
                <a:solidFill>
                  <a:srgbClr val="FF0000"/>
                </a:solidFill>
              </a:rPr>
              <a:t>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&lt;/</a:t>
            </a:r>
            <a:r>
              <a:rPr lang="fr-FR" sz="1800">
                <a:solidFill>
                  <a:srgbClr val="800000"/>
                </a:solidFill>
              </a:rPr>
              <a:t>xsd:sequence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xsd:complexType</a:t>
            </a:r>
            <a:r>
              <a:rPr lang="fr-FR" sz="1800">
                <a:solidFill>
                  <a:srgbClr val="0000FF"/>
                </a:solidFill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3. Extensions Company2</a:t>
            </a:r>
            <a:r>
              <a:rPr lang="fr-FR"/>
              <a:t> – Définition </a:t>
            </a:r>
            <a:r>
              <a:rPr lang="en-US"/>
              <a:t>Extensions</a:t>
            </a:r>
            <a:endParaRPr lang="fr-FR"/>
          </a:p>
        </p:txBody>
      </p:sp>
      <p:sp>
        <p:nvSpPr>
          <p:cNvPr id="985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Définition du groupe global « EquipmentExtensions »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F629C3-3AAF-44E3-B765-05C4917271AA}" type="slidenum">
              <a:rPr lang="en-GB"/>
              <a:pPr/>
              <a:t>27</a:t>
            </a:fld>
            <a:endParaRPr lang="en-GB"/>
          </a:p>
        </p:txBody>
      </p:sp>
      <p:sp>
        <p:nvSpPr>
          <p:cNvPr id="985092" name="Rectangle 4"/>
          <p:cNvSpPr>
            <a:spLocks noChangeArrowheads="1"/>
          </p:cNvSpPr>
          <p:nvPr/>
        </p:nvSpPr>
        <p:spPr bwMode="auto">
          <a:xfrm>
            <a:off x="152400" y="1812925"/>
            <a:ext cx="8839200" cy="2901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xsd:group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EquipmentExtensions</a:t>
            </a:r>
            <a:r>
              <a:rPr lang="fr-FR" sz="1800">
                <a:solidFill>
                  <a:srgbClr val="0000FF"/>
                </a:solidFill>
              </a:rPr>
              <a:t>"&gt;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&lt;</a:t>
            </a:r>
            <a:r>
              <a:rPr lang="fr-FR" sz="1800">
                <a:solidFill>
                  <a:srgbClr val="800000"/>
                </a:solidFill>
              </a:rPr>
              <a:t>xsd:sequence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SpeedRotation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xsd:integer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NoiseLevel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xsd:integer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Lubricators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LubricatorType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    							maxOccurs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unbounded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&lt;/</a:t>
            </a:r>
            <a:r>
              <a:rPr lang="fr-FR" sz="1800">
                <a:solidFill>
                  <a:srgbClr val="800000"/>
                </a:solidFill>
              </a:rPr>
              <a:t>xsd:sequence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xsd:group</a:t>
            </a:r>
            <a:r>
              <a:rPr lang="fr-FR" sz="1800">
                <a:solidFill>
                  <a:srgbClr val="0000FF"/>
                </a:solidFill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3. Extensions Company2</a:t>
            </a:r>
            <a:r>
              <a:rPr lang="fr-FR"/>
              <a:t> – Résultat attendu</a:t>
            </a:r>
          </a:p>
        </p:txBody>
      </p:sp>
      <p:sp>
        <p:nvSpPr>
          <p:cNvPr id="7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8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543382-3A92-4759-9647-80029623CEC9}" type="slidenum">
              <a:rPr lang="en-GB"/>
              <a:pPr/>
              <a:t>28</a:t>
            </a:fld>
            <a:endParaRPr lang="en-GB"/>
          </a:p>
        </p:txBody>
      </p:sp>
      <p:sp>
        <p:nvSpPr>
          <p:cNvPr id="977923" name="Text Box 3"/>
          <p:cNvSpPr txBox="1">
            <a:spLocks noChangeArrowheads="1"/>
          </p:cNvSpPr>
          <p:nvPr/>
        </p:nvSpPr>
        <p:spPr bwMode="auto">
          <a:xfrm>
            <a:off x="4359275" y="27432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fr-FR" sz="2400" b="1">
                <a:solidFill>
                  <a:srgbClr val="FC0128"/>
                </a:solidFill>
                <a:latin typeface="Times New Roman" pitchFamily="18" charset="0"/>
                <a:sym typeface="Symbol" pitchFamily="18" charset="2"/>
              </a:rPr>
              <a:t></a:t>
            </a:r>
            <a:endParaRPr lang="fr-FR" sz="2400" b="1">
              <a:solidFill>
                <a:srgbClr val="FC0128"/>
              </a:solidFill>
              <a:latin typeface="Times New Roman" pitchFamily="18" charset="0"/>
            </a:endParaRPr>
          </a:p>
        </p:txBody>
      </p:sp>
      <p:pic>
        <p:nvPicPr>
          <p:cNvPr id="977924" name="Picture 4" descr="LubricatorType"/>
          <p:cNvPicPr>
            <a:picLocks noChangeAspect="1" noChangeArrowheads="1"/>
          </p:cNvPicPr>
          <p:nvPr/>
        </p:nvPicPr>
        <p:blipFill>
          <a:blip r:embed="rId3" cstate="print"/>
          <a:srcRect b="17467"/>
          <a:stretch>
            <a:fillRect/>
          </a:stretch>
        </p:blipFill>
        <p:spPr bwMode="auto">
          <a:xfrm>
            <a:off x="2533650" y="1208088"/>
            <a:ext cx="3943350" cy="1500187"/>
          </a:xfrm>
          <a:prstGeom prst="rect">
            <a:avLst/>
          </a:prstGeom>
          <a:noFill/>
        </p:spPr>
      </p:pic>
      <p:pic>
        <p:nvPicPr>
          <p:cNvPr id="977925" name="Picture 5" descr="Comapny2-EquipmentExtensionsDevelopped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9224"/>
          <a:stretch>
            <a:fillRect/>
          </a:stretch>
        </p:blipFill>
        <p:spPr bwMode="auto">
          <a:xfrm>
            <a:off x="1639888" y="3200400"/>
            <a:ext cx="5864225" cy="2749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4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Programme de l’exercice</a:t>
            </a:r>
          </a:p>
        </p:txBody>
      </p:sp>
      <p:sp>
        <p:nvSpPr>
          <p:cNvPr id="999428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1. Définir les extensions entreprise</a:t>
            </a:r>
          </a:p>
          <a:p>
            <a:r>
              <a:rPr lang="fr-FR"/>
              <a:t>2. Définir les extensions Company1</a:t>
            </a:r>
          </a:p>
          <a:p>
            <a:r>
              <a:rPr lang="fr-FR"/>
              <a:t>3. Définir les extensions Company2</a:t>
            </a:r>
          </a:p>
          <a:p>
            <a:r>
              <a:rPr lang="fr-FR"/>
              <a:t>4. Intégrer les extensions Company1 et 2</a:t>
            </a:r>
          </a:p>
          <a:p>
            <a:r>
              <a:rPr lang="fr-FR"/>
              <a:t>5. Créer un document XML valide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5CADD2-63D9-469F-BBD1-E38804A65342}" type="slidenum">
              <a:rPr lang="en-GB"/>
              <a:pPr/>
              <a:t>29</a:t>
            </a:fld>
            <a:endParaRPr lang="en-GB"/>
          </a:p>
        </p:txBody>
      </p:sp>
      <p:sp>
        <p:nvSpPr>
          <p:cNvPr id="999429" name="Rectangle 5"/>
          <p:cNvSpPr>
            <a:spLocks noChangeArrowheads="1"/>
          </p:cNvSpPr>
          <p:nvPr/>
        </p:nvSpPr>
        <p:spPr bwMode="auto">
          <a:xfrm>
            <a:off x="0" y="2255838"/>
            <a:ext cx="9144000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Exposé du problème – Fichiers nécessaires</a:t>
            </a:r>
          </a:p>
        </p:txBody>
      </p:sp>
      <p:sp>
        <p:nvSpPr>
          <p:cNvPr id="967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B2MML Core schemas</a:t>
            </a:r>
          </a:p>
          <a:p>
            <a:pPr lvl="1"/>
            <a:r>
              <a:rPr lang="en-US"/>
              <a:t>B2MML-V0300d1-Common.xsd</a:t>
            </a:r>
          </a:p>
          <a:p>
            <a:pPr lvl="1"/>
            <a:r>
              <a:rPr lang="en-US"/>
              <a:t>B2MML-V0300d1-Equipment.xsd</a:t>
            </a:r>
          </a:p>
          <a:p>
            <a:pPr lvl="1">
              <a:buFont typeface="Wingdings" pitchFamily="2" charset="2"/>
              <a:buNone/>
            </a:pPr>
            <a:r>
              <a:rPr lang="en-US" i="1">
                <a:solidFill>
                  <a:srgbClr val="FF3300"/>
                </a:solidFill>
              </a:rPr>
              <a:t>Nota:  ne doivent jamais être modifiés</a:t>
            </a:r>
          </a:p>
          <a:p>
            <a:r>
              <a:rPr lang="en-US"/>
              <a:t>B2MML Extension schema</a:t>
            </a:r>
          </a:p>
          <a:p>
            <a:pPr lvl="1"/>
            <a:r>
              <a:rPr lang="en-US"/>
              <a:t>B2MML-V0300d1-Extensions.xsd</a:t>
            </a:r>
          </a:p>
          <a:p>
            <a:r>
              <a:rPr lang="en-US"/>
              <a:t>Fichiers d’extension B2MML des fournisseurs</a:t>
            </a:r>
          </a:p>
          <a:p>
            <a:pPr lvl="1"/>
            <a:r>
              <a:rPr lang="en-US"/>
              <a:t>B2MML-V0300d1-ExtensionsCompany1.xsd</a:t>
            </a:r>
          </a:p>
          <a:p>
            <a:pPr lvl="1"/>
            <a:r>
              <a:rPr lang="en-US"/>
              <a:t>B2MML-V0300d1-ExtensionsCompany2.xsd</a:t>
            </a:r>
          </a:p>
          <a:p>
            <a:r>
              <a:rPr lang="en-US"/>
              <a:t>Echantillon de documents XML</a:t>
            </a:r>
          </a:p>
          <a:p>
            <a:pPr lvl="1"/>
            <a:r>
              <a:rPr lang="en-US"/>
              <a:t>B2MML-V0300d1-Example 1.xml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1C5845-5A64-427F-80C9-380D4CD7D1CB}" type="slidenum">
              <a:rPr lang="en-GB"/>
              <a:pPr/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4. Intégration extensions Company1 et 2</a:t>
            </a:r>
            <a:endParaRPr lang="fr-FR"/>
          </a:p>
        </p:txBody>
      </p:sp>
      <p:sp>
        <p:nvSpPr>
          <p:cNvPr id="920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/>
              <a:t>Ajouter 2 éléments d’extension de fournisseurs pour le type Equipment</a:t>
            </a:r>
          </a:p>
          <a:p>
            <a:pPr lvl="1"/>
            <a:r>
              <a:rPr lang="en-US"/>
              <a:t>Ces éléments sont contenus dans des fichiers séparés</a:t>
            </a:r>
          </a:p>
          <a:p>
            <a:pPr lvl="1"/>
            <a:r>
              <a:rPr lang="en-US"/>
              <a:t>Ces fichiers sont importés dans le fichier B2MML Extensions</a:t>
            </a:r>
          </a:p>
          <a:p>
            <a:pPr lvl="1"/>
            <a:r>
              <a:rPr lang="en-US"/>
              <a:t>Il y a conflit de noms, des espaces de nom additionnels sont nécessaires</a:t>
            </a:r>
          </a:p>
          <a:p>
            <a:pPr lvl="2"/>
            <a:r>
              <a:rPr lang="en-US"/>
              <a:t>Company1 – definit </a:t>
            </a:r>
            <a:r>
              <a:rPr lang="en-US">
                <a:solidFill>
                  <a:srgbClr val="FF3300"/>
                </a:solidFill>
              </a:rPr>
              <a:t>SpeedRotation</a:t>
            </a:r>
            <a:r>
              <a:rPr lang="en-US"/>
              <a:t> comme </a:t>
            </a:r>
            <a:r>
              <a:rPr lang="en-US">
                <a:solidFill>
                  <a:srgbClr val="FF3300"/>
                </a:solidFill>
              </a:rPr>
              <a:t>string</a:t>
            </a:r>
          </a:p>
          <a:p>
            <a:pPr lvl="2"/>
            <a:r>
              <a:rPr lang="en-US"/>
              <a:t>Company2 – definit </a:t>
            </a:r>
            <a:r>
              <a:rPr lang="en-US">
                <a:solidFill>
                  <a:srgbClr val="FF3300"/>
                </a:solidFill>
              </a:rPr>
              <a:t>SpeedRotation</a:t>
            </a:r>
            <a:r>
              <a:rPr lang="en-US"/>
              <a:t> comme </a:t>
            </a:r>
            <a:r>
              <a:rPr lang="en-US">
                <a:solidFill>
                  <a:srgbClr val="FF3300"/>
                </a:solidFill>
              </a:rPr>
              <a:t>integer</a:t>
            </a:r>
          </a:p>
          <a:p>
            <a:r>
              <a:rPr lang="fr-FR"/>
              <a:t>Observer l’héritage des types externes dans le schéma B2MML Extensions</a:t>
            </a:r>
          </a:p>
          <a:p>
            <a:r>
              <a:rPr lang="fr-FR"/>
              <a:t>Observer la consolidation des extensions dans le schéma B2MML Equipment (non modifié par lui-même)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BE68F91-7C76-4DA7-A166-598776632FA9}" type="slidenum">
              <a:rPr lang="en-GB"/>
              <a:pPr/>
              <a:t>30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4. Intégration extensions Company1 et 2</a:t>
            </a:r>
          </a:p>
        </p:txBody>
      </p:sp>
      <p:sp>
        <p:nvSpPr>
          <p:cNvPr id="986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Ajout de 2 espaces de noms, un pour chaque fournisseur de schémas d’extensions</a:t>
            </a:r>
          </a:p>
          <a:p>
            <a:pPr>
              <a:lnSpc>
                <a:spcPct val="60000"/>
              </a:lnSpc>
              <a:buFont typeface="Arial" charset="0"/>
              <a:buNone/>
            </a:pPr>
            <a:endParaRPr lang="en-US" sz="1400" b="0">
              <a:latin typeface="Courier New" pitchFamily="49" charset="0"/>
            </a:endParaRPr>
          </a:p>
          <a:p>
            <a:pPr>
              <a:buFont typeface="Arial" charset="0"/>
              <a:buNone/>
            </a:pPr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C53BBA-5D6A-43E1-825D-4E003DFBF1D2}" type="slidenum">
              <a:rPr lang="en-GB"/>
              <a:pPr/>
              <a:t>31</a:t>
            </a:fld>
            <a:endParaRPr lang="en-GB"/>
          </a:p>
        </p:txBody>
      </p:sp>
      <p:sp>
        <p:nvSpPr>
          <p:cNvPr id="986116" name="Rectangle 4"/>
          <p:cNvSpPr>
            <a:spLocks noChangeArrowheads="1"/>
          </p:cNvSpPr>
          <p:nvPr/>
        </p:nvSpPr>
        <p:spPr bwMode="auto">
          <a:xfrm>
            <a:off x="0" y="2174875"/>
            <a:ext cx="9144000" cy="3921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70C8"/>
              </a:buClr>
              <a:buSzPct val="66000"/>
              <a:buFont typeface="Monotype Sorts" pitchFamily="2" charset="2"/>
              <a:buNone/>
            </a:pPr>
            <a:r>
              <a:rPr lang="en-US" sz="1800" dirty="0">
                <a:cs typeface="Arial" charset="0"/>
              </a:rPr>
              <a:t>&lt;?xml version="1.0" encoding="UTF-8"?&gt;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70C8"/>
              </a:buClr>
              <a:buSzPct val="66000"/>
              <a:buFont typeface="Monotype Sorts" pitchFamily="2" charset="2"/>
              <a:buNone/>
            </a:pPr>
            <a:r>
              <a:rPr lang="en-US" sz="1800" dirty="0">
                <a:cs typeface="Arial" charset="0"/>
              </a:rPr>
              <a:t>&lt;</a:t>
            </a:r>
            <a:r>
              <a:rPr lang="en-US" sz="1800" dirty="0" err="1">
                <a:cs typeface="Arial" charset="0"/>
              </a:rPr>
              <a:t>xsd:schema</a:t>
            </a:r>
            <a:r>
              <a:rPr lang="en-US" sz="1800" dirty="0">
                <a:cs typeface="Arial" charset="0"/>
              </a:rPr>
              <a:t> </a:t>
            </a:r>
            <a:r>
              <a:rPr lang="en-US" sz="1800" dirty="0" err="1">
                <a:cs typeface="Arial" charset="0"/>
              </a:rPr>
              <a:t>targetNamespace</a:t>
            </a:r>
            <a:r>
              <a:rPr lang="en-US" sz="1800" dirty="0">
                <a:cs typeface="Arial" charset="0"/>
              </a:rPr>
              <a:t> ="http://www.wbf.org/xml/b2mml-v0300d1-extensions"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70C8"/>
              </a:buClr>
              <a:buSzPct val="66000"/>
              <a:buFont typeface="Monotype Sorts" pitchFamily="2" charset="2"/>
              <a:buNone/>
            </a:pPr>
            <a:r>
              <a:rPr lang="en-US" sz="1800" dirty="0">
                <a:cs typeface="Arial" charset="0"/>
              </a:rPr>
              <a:t>	</a:t>
            </a:r>
            <a:r>
              <a:rPr lang="en-US" sz="1800" dirty="0" err="1">
                <a:cs typeface="Arial" charset="0"/>
              </a:rPr>
              <a:t>xmlns:xsd</a:t>
            </a:r>
            <a:r>
              <a:rPr lang="en-US" sz="1800" dirty="0">
                <a:cs typeface="Arial" charset="0"/>
              </a:rPr>
              <a:t>="http://www.w3.org/2001/XMLSchema"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70C8"/>
              </a:buClr>
              <a:buSzPct val="66000"/>
              <a:buFont typeface="Monotype Sorts" pitchFamily="2" charset="2"/>
              <a:buNone/>
            </a:pPr>
            <a:r>
              <a:rPr lang="en-US" sz="1800" dirty="0">
                <a:cs typeface="Arial" charset="0"/>
              </a:rPr>
              <a:t>	</a:t>
            </a:r>
            <a:r>
              <a:rPr lang="en-US" sz="1800" dirty="0" err="1">
                <a:cs typeface="Arial" charset="0"/>
              </a:rPr>
              <a:t>Xmlns</a:t>
            </a:r>
            <a:r>
              <a:rPr lang="en-US" sz="1800" dirty="0">
                <a:cs typeface="Arial" charset="0"/>
              </a:rPr>
              <a:t>="http://www.wbf.org/xml/b2mml-v0300d1-extensions"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70C8"/>
              </a:buClr>
              <a:buSzPct val="66000"/>
              <a:buFont typeface="Monotype Sorts" pitchFamily="2" charset="2"/>
              <a:buNone/>
            </a:pPr>
            <a:r>
              <a:rPr lang="en-US" sz="1800" dirty="0">
                <a:solidFill>
                  <a:srgbClr val="FF0000"/>
                </a:solidFill>
                <a:cs typeface="Arial" charset="0"/>
              </a:rPr>
              <a:t>	xmlns:Company1="http://www.wbf.org/xml/b2mml-v0300d1-								extensionsCompany1"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70C8"/>
              </a:buClr>
              <a:buSzPct val="66000"/>
              <a:buFont typeface="Monotype Sorts" pitchFamily="2" charset="2"/>
              <a:buNone/>
            </a:pPr>
            <a:r>
              <a:rPr lang="en-US" sz="1800" dirty="0">
                <a:solidFill>
                  <a:srgbClr val="FF0000"/>
                </a:solidFill>
                <a:cs typeface="Arial" charset="0"/>
              </a:rPr>
              <a:t>	xmlns:Company2="http://www.wbf.org/xml/b2mml-v0300d1-								extensionsCompany2"</a:t>
            </a:r>
            <a:r>
              <a:rPr lang="en-US" sz="1800" dirty="0">
                <a:cs typeface="Arial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70C8"/>
              </a:buClr>
              <a:buSzPct val="66000"/>
              <a:buFont typeface="Monotype Sorts" pitchFamily="2" charset="2"/>
              <a:buNone/>
            </a:pPr>
            <a:r>
              <a:rPr lang="en-US" sz="1800" dirty="0">
                <a:cs typeface="Arial" charset="0"/>
              </a:rPr>
              <a:t>	</a:t>
            </a:r>
            <a:r>
              <a:rPr lang="en-US" sz="1800" dirty="0" err="1">
                <a:cs typeface="Arial" charset="0"/>
              </a:rPr>
              <a:t>elementFormDefault</a:t>
            </a:r>
            <a:r>
              <a:rPr lang="en-US" sz="1800" dirty="0">
                <a:cs typeface="Arial" charset="0"/>
              </a:rPr>
              <a:t>="qualified"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70C8"/>
              </a:buClr>
              <a:buSzPct val="66000"/>
              <a:buFont typeface="Monotype Sorts" pitchFamily="2" charset="2"/>
              <a:buNone/>
            </a:pPr>
            <a:r>
              <a:rPr lang="en-US" sz="1800" dirty="0">
                <a:cs typeface="Arial" charset="0"/>
              </a:rPr>
              <a:t>	</a:t>
            </a:r>
            <a:r>
              <a:rPr lang="en-US" sz="1800" dirty="0" err="1">
                <a:cs typeface="Arial" charset="0"/>
              </a:rPr>
              <a:t>attributeFormDefault</a:t>
            </a:r>
            <a:r>
              <a:rPr lang="en-US" sz="1800" dirty="0">
                <a:cs typeface="Arial" charset="0"/>
              </a:rPr>
              <a:t>="unqualified"&gt;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70C8"/>
              </a:buClr>
              <a:buSzPct val="66000"/>
              <a:buFont typeface="Monotype Sorts" pitchFamily="2" charset="2"/>
              <a:buNone/>
            </a:pPr>
            <a:r>
              <a:rPr lang="en-US" sz="1800" dirty="0">
                <a:cs typeface="Arial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4. Intégration extensions Company1 et 2</a:t>
            </a:r>
            <a:endParaRPr lang="fr-FR"/>
          </a:p>
        </p:txBody>
      </p:sp>
      <p:sp>
        <p:nvSpPr>
          <p:cNvPr id="987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Importation des schémas correspondant aux espaces de nom définis ci-dessus</a:t>
            </a:r>
          </a:p>
          <a:p>
            <a:pPr>
              <a:lnSpc>
                <a:spcPct val="60000"/>
              </a:lnSpc>
              <a:buFont typeface="Arial" charset="0"/>
              <a:buNone/>
            </a:pPr>
            <a:endParaRPr lang="en-US" sz="1600" b="0"/>
          </a:p>
          <a:p>
            <a:endParaRPr lang="en-US"/>
          </a:p>
          <a:p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EDFA35-0637-43EB-815C-B99E2F9D39FF}" type="slidenum">
              <a:rPr lang="en-GB"/>
              <a:pPr/>
              <a:t>32</a:t>
            </a:fld>
            <a:endParaRPr lang="en-GB"/>
          </a:p>
        </p:txBody>
      </p:sp>
      <p:sp>
        <p:nvSpPr>
          <p:cNvPr id="987140" name="Rectangle 4"/>
          <p:cNvSpPr>
            <a:spLocks noChangeArrowheads="1"/>
          </p:cNvSpPr>
          <p:nvPr/>
        </p:nvSpPr>
        <p:spPr bwMode="auto">
          <a:xfrm>
            <a:off x="76200" y="1843088"/>
            <a:ext cx="8915400" cy="32750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70C8"/>
              </a:buClr>
              <a:buSzPct val="66000"/>
              <a:buFont typeface="Monotype Sorts" pitchFamily="2" charset="2"/>
              <a:buNone/>
            </a:pPr>
            <a:r>
              <a:rPr lang="en-US" sz="1800">
                <a:cs typeface="Arial" charset="0"/>
              </a:rPr>
              <a:t>…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70C8"/>
              </a:buClr>
              <a:buSzPct val="66000"/>
              <a:buFont typeface="Monotype Sorts" pitchFamily="2" charset="2"/>
              <a:buNone/>
            </a:pPr>
            <a:r>
              <a:rPr lang="en-US" sz="1800">
                <a:cs typeface="Arial" charset="0"/>
              </a:rPr>
              <a:t>&lt;xsd:import namespace="http://www.wbf.org/xml/b2mml-v0300d1-							extensionsCompany1"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70C8"/>
              </a:buClr>
              <a:buSzPct val="66000"/>
              <a:buFont typeface="Monotype Sorts" pitchFamily="2" charset="2"/>
              <a:buNone/>
            </a:pPr>
            <a:r>
              <a:rPr lang="en-US" sz="1800">
                <a:cs typeface="Arial" charset="0"/>
              </a:rPr>
              <a:t>    schemaLocation="</a:t>
            </a:r>
            <a:r>
              <a:rPr lang="en-US" sz="1800">
                <a:solidFill>
                  <a:srgbClr val="FF0000"/>
                </a:solidFill>
                <a:cs typeface="Arial" charset="0"/>
              </a:rPr>
              <a:t>B2MML-V0300d1-ExtensionsCompany1.xsd</a:t>
            </a:r>
            <a:r>
              <a:rPr lang="en-US" sz="1800">
                <a:cs typeface="Arial" charset="0"/>
              </a:rPr>
              <a:t>"/&gt;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70C8"/>
              </a:buClr>
              <a:buSzPct val="66000"/>
              <a:buFont typeface="Monotype Sorts" pitchFamily="2" charset="2"/>
              <a:buNone/>
            </a:pPr>
            <a:r>
              <a:rPr lang="en-US" sz="1800">
                <a:cs typeface="Arial" charset="0"/>
              </a:rPr>
              <a:t>&lt;xsd:import namespace="http://www.wbf.org/xml/b2mml-v0300d1-							extensionsCompany2"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70C8"/>
              </a:buClr>
              <a:buSzPct val="66000"/>
              <a:buFont typeface="Monotype Sorts" pitchFamily="2" charset="2"/>
              <a:buNone/>
            </a:pPr>
            <a:r>
              <a:rPr lang="en-US" sz="1800">
                <a:cs typeface="Arial" charset="0"/>
              </a:rPr>
              <a:t>    schemaLocation="</a:t>
            </a:r>
            <a:r>
              <a:rPr lang="en-US" sz="1800">
                <a:solidFill>
                  <a:srgbClr val="FF0000"/>
                </a:solidFill>
                <a:cs typeface="Arial" charset="0"/>
              </a:rPr>
              <a:t>B2MML-V0300d1-ExtensionsCompany2.xsd</a:t>
            </a:r>
            <a:r>
              <a:rPr lang="en-US" sz="1800">
                <a:cs typeface="Arial" charset="0"/>
              </a:rPr>
              <a:t>"/&gt;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70C8"/>
              </a:buClr>
              <a:buSzPct val="66000"/>
              <a:buFont typeface="Monotype Sorts" pitchFamily="2" charset="2"/>
              <a:buNone/>
            </a:pPr>
            <a:r>
              <a:rPr lang="en-US" sz="1800">
                <a:cs typeface="Arial" charset="0"/>
              </a:rPr>
              <a:t>…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70C8"/>
              </a:buClr>
              <a:buSzPct val="66000"/>
              <a:buFont typeface="Monotype Sorts" pitchFamily="2" charset="2"/>
              <a:buNone/>
            </a:pPr>
            <a:endParaRPr lang="en-US" sz="2400" b="1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4. Intégration extensions Company1 et 2</a:t>
            </a:r>
            <a:endParaRPr lang="fr-FR"/>
          </a:p>
        </p:txBody>
      </p:sp>
      <p:sp>
        <p:nvSpPr>
          <p:cNvPr id="988164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Ajouter les références de groupes Company1 et Comany2</a:t>
            </a:r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447B1E-152A-4AF2-BC04-D202D81E7661}" type="slidenum">
              <a:rPr lang="en-GB"/>
              <a:pPr/>
              <a:t>33</a:t>
            </a:fld>
            <a:endParaRPr lang="en-GB"/>
          </a:p>
        </p:txBody>
      </p:sp>
      <p:sp>
        <p:nvSpPr>
          <p:cNvPr id="988163" name="Rectangle 3"/>
          <p:cNvSpPr>
            <a:spLocks noChangeArrowheads="1"/>
          </p:cNvSpPr>
          <p:nvPr/>
        </p:nvSpPr>
        <p:spPr bwMode="auto">
          <a:xfrm>
            <a:off x="152400" y="1887538"/>
            <a:ext cx="8458200" cy="410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xsd:group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Equipment</a:t>
            </a:r>
            <a:r>
              <a:rPr lang="fr-FR" sz="1800">
                <a:solidFill>
                  <a:srgbClr val="0000FF"/>
                </a:solidFill>
              </a:rPr>
              <a:t>"&gt;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&lt;</a:t>
            </a:r>
            <a:r>
              <a:rPr lang="fr-FR" sz="1800">
                <a:solidFill>
                  <a:srgbClr val="800000"/>
                </a:solidFill>
              </a:rPr>
              <a:t>xsd:sequence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&lt;!--</a:t>
            </a:r>
            <a:r>
              <a:rPr lang="fr-FR" sz="1800">
                <a:solidFill>
                  <a:srgbClr val="808080"/>
                </a:solidFill>
              </a:rPr>
              <a:t> add extended elements here </a:t>
            </a:r>
            <a:r>
              <a:rPr lang="fr-FR" sz="1800">
                <a:solidFill>
                  <a:srgbClr val="0000FF"/>
                </a:solidFill>
              </a:rPr>
              <a:t>--&gt;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EquipmentAsset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type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EquipmentAssetType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				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maxOccurs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unbounded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Maintenance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"&gt;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TRS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"&gt;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</a:t>
            </a:r>
            <a:r>
              <a:rPr lang="fr-FR" sz="1800">
                <a:solidFill>
                  <a:srgbClr val="800000"/>
                </a:solidFill>
              </a:rPr>
              <a:t>xsd:element</a:t>
            </a:r>
            <a:r>
              <a:rPr lang="fr-FR" sz="1800">
                <a:solidFill>
                  <a:srgbClr val="FF0000"/>
                </a:solidFill>
              </a:rPr>
              <a:t> name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Status</a:t>
            </a:r>
            <a:r>
              <a:rPr lang="fr-FR" sz="1800">
                <a:solidFill>
                  <a:srgbClr val="0000FF"/>
                </a:solidFill>
              </a:rPr>
              <a:t>"&gt;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</a:t>
            </a:r>
            <a:r>
              <a:rPr lang="fr-FR" sz="1800">
                <a:solidFill>
                  <a:srgbClr val="800000"/>
                </a:solidFill>
              </a:rPr>
              <a:t>xsd:group</a:t>
            </a:r>
            <a:r>
              <a:rPr lang="fr-FR" sz="1800">
                <a:solidFill>
                  <a:srgbClr val="FF0000"/>
                </a:solidFill>
              </a:rPr>
              <a:t> ref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Company1:EquipmentExtensions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    &lt;</a:t>
            </a:r>
            <a:r>
              <a:rPr lang="fr-FR" sz="1800">
                <a:solidFill>
                  <a:srgbClr val="800000"/>
                </a:solidFill>
              </a:rPr>
              <a:t>xsd:group</a:t>
            </a:r>
            <a:r>
              <a:rPr lang="fr-FR" sz="1800">
                <a:solidFill>
                  <a:srgbClr val="FF0000"/>
                </a:solidFill>
              </a:rPr>
              <a:t> ref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Company2:EquipmentExtensions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minOccurs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"/&gt;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&lt;/</a:t>
            </a:r>
            <a:r>
              <a:rPr lang="fr-FR" sz="1800">
                <a:solidFill>
                  <a:srgbClr val="800000"/>
                </a:solidFill>
              </a:rPr>
              <a:t>xsd:sequence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xsd:group</a:t>
            </a:r>
            <a:r>
              <a:rPr lang="fr-FR" sz="1800">
                <a:solidFill>
                  <a:srgbClr val="0000FF"/>
                </a:solidFill>
              </a:rPr>
              <a:t>&gt;</a:t>
            </a:r>
          </a:p>
        </p:txBody>
      </p:sp>
      <p:sp>
        <p:nvSpPr>
          <p:cNvPr id="988165" name="Rectangle 5"/>
          <p:cNvSpPr>
            <a:spLocks noChangeArrowheads="1"/>
          </p:cNvSpPr>
          <p:nvPr/>
        </p:nvSpPr>
        <p:spPr bwMode="auto">
          <a:xfrm>
            <a:off x="152400" y="4572000"/>
            <a:ext cx="8229600" cy="762000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4. Intégration extensions Company1 et 2</a:t>
            </a:r>
            <a:r>
              <a:rPr lang="fr-FR"/>
              <a:t> – Résultat attendu dans le schéma Extensions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10C759-2B6A-4DB9-B1B6-4B9E79A05320}" type="slidenum">
              <a:rPr lang="en-GB"/>
              <a:pPr/>
              <a:t>34</a:t>
            </a:fld>
            <a:endParaRPr lang="en-GB"/>
          </a:p>
        </p:txBody>
      </p:sp>
      <p:pic>
        <p:nvPicPr>
          <p:cNvPr id="928773" name="Picture 5" descr="B2MML-Extensions-EquipmentExtensions"/>
          <p:cNvPicPr>
            <a:picLocks noChangeAspect="1" noChangeArrowheads="1"/>
          </p:cNvPicPr>
          <p:nvPr/>
        </p:nvPicPr>
        <p:blipFill>
          <a:blip r:embed="rId3" cstate="print"/>
          <a:srcRect b="10156"/>
          <a:stretch>
            <a:fillRect/>
          </a:stretch>
        </p:blipFill>
        <p:spPr bwMode="auto">
          <a:xfrm>
            <a:off x="1600200" y="1676400"/>
            <a:ext cx="5638800" cy="3552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4. Intégration extensions Company1 et 2</a:t>
            </a:r>
            <a:r>
              <a:rPr lang="fr-FR"/>
              <a:t> – Résultat attendu dans le schéma Extensions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0FBC3D-53B7-441E-9511-8D19A5665292}" type="slidenum">
              <a:rPr lang="en-GB"/>
              <a:pPr/>
              <a:t>35</a:t>
            </a:fld>
            <a:endParaRPr lang="en-GB"/>
          </a:p>
        </p:txBody>
      </p:sp>
      <p:pic>
        <p:nvPicPr>
          <p:cNvPr id="930820" name="Picture 4" descr="B2MML-Extensions-EquipmentExtensionsDevelopped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521"/>
          <a:stretch>
            <a:fillRect/>
          </a:stretch>
        </p:blipFill>
        <p:spPr bwMode="auto">
          <a:xfrm>
            <a:off x="228600" y="954088"/>
            <a:ext cx="8534400" cy="5838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4. Intégration extensions Company1 et 2</a:t>
            </a:r>
            <a:r>
              <a:rPr lang="fr-FR"/>
              <a:t> – Résultat attendu dans le schéma Equipement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6C9EC5-AB90-4F9F-8D8E-DC6A84348208}" type="slidenum">
              <a:rPr lang="en-GB"/>
              <a:pPr/>
              <a:t>36</a:t>
            </a:fld>
            <a:endParaRPr lang="en-GB"/>
          </a:p>
        </p:txBody>
      </p:sp>
      <p:pic>
        <p:nvPicPr>
          <p:cNvPr id="931843" name="Picture 3" descr="B2MML-EquipmentTyp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415"/>
          <a:stretch>
            <a:fillRect/>
          </a:stretch>
        </p:blipFill>
        <p:spPr bwMode="auto">
          <a:xfrm>
            <a:off x="2209800" y="990600"/>
            <a:ext cx="4251325" cy="5102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4. Intégration extensions Company1 et 2</a:t>
            </a:r>
            <a:r>
              <a:rPr lang="fr-FR"/>
              <a:t> – Résultat attendu dans le schéma Equipement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0346FF-5429-44A3-9F2B-94A3EC99810B}" type="slidenum">
              <a:rPr lang="en-GB"/>
              <a:pPr/>
              <a:t>37</a:t>
            </a:fld>
            <a:endParaRPr lang="en-GB"/>
          </a:p>
        </p:txBody>
      </p:sp>
      <p:pic>
        <p:nvPicPr>
          <p:cNvPr id="932869" name="Picture 5" descr="B2MML-EquipmentTypeDevelopped1"/>
          <p:cNvPicPr>
            <a:picLocks noChangeAspect="1" noChangeArrowheads="1"/>
          </p:cNvPicPr>
          <p:nvPr/>
        </p:nvPicPr>
        <p:blipFill>
          <a:blip r:embed="rId3" cstate="print"/>
          <a:srcRect t="41284" b="3925"/>
          <a:stretch>
            <a:fillRect/>
          </a:stretch>
        </p:blipFill>
        <p:spPr bwMode="auto">
          <a:xfrm>
            <a:off x="1447800" y="1600200"/>
            <a:ext cx="5524500" cy="341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4. Intégration extensions Company1 et 2</a:t>
            </a:r>
            <a:r>
              <a:rPr lang="fr-FR"/>
              <a:t> – Résultat attendu dans le schéma Equipement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390BCB-D711-4F19-8076-B7B7352B1FE1}" type="slidenum">
              <a:rPr lang="en-GB"/>
              <a:pPr/>
              <a:t>38</a:t>
            </a:fld>
            <a:endParaRPr lang="en-GB"/>
          </a:p>
        </p:txBody>
      </p:sp>
      <p:pic>
        <p:nvPicPr>
          <p:cNvPr id="933893" name="Picture 5" descr="B2MML-EquipmentTypeDevelopped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9716" b="2600"/>
          <a:stretch>
            <a:fillRect/>
          </a:stretch>
        </p:blipFill>
        <p:spPr bwMode="auto">
          <a:xfrm>
            <a:off x="152400" y="990600"/>
            <a:ext cx="8839200" cy="58372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4. Intégration extensions Company1 et 2</a:t>
            </a:r>
            <a:r>
              <a:rPr lang="fr-FR"/>
              <a:t> – Résultat attendu dans le schéma Equipement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A0034A-170D-4A10-9580-9118F575C657}" type="slidenum">
              <a:rPr lang="en-GB"/>
              <a:pPr/>
              <a:t>39</a:t>
            </a:fld>
            <a:endParaRPr lang="en-GB"/>
          </a:p>
        </p:txBody>
      </p:sp>
      <p:pic>
        <p:nvPicPr>
          <p:cNvPr id="934917" name="Picture 5" descr="B2MML-EquipmentTypeDevelopped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3200" b="7538"/>
          <a:stretch>
            <a:fillRect/>
          </a:stretch>
        </p:blipFill>
        <p:spPr bwMode="auto">
          <a:xfrm>
            <a:off x="800100" y="908050"/>
            <a:ext cx="7429500" cy="5327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Modèle Equipement =&gt; equipment.xsd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6539F0-E92D-4D57-AEBE-5AA559DAF0B2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214282" y="688743"/>
          <a:ext cx="7643866" cy="5400411"/>
        </p:xfrm>
        <a:graphic>
          <a:graphicData uri="http://schemas.openxmlformats.org/presentationml/2006/ole">
            <p:oleObj spid="_x0000_s2049" name="Diapositive" r:id="rId4" imgW="4037194" imgH="3029734" progId="PowerPoint.Slid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4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Programme de l’exercice</a:t>
            </a:r>
          </a:p>
        </p:txBody>
      </p:sp>
      <p:sp>
        <p:nvSpPr>
          <p:cNvPr id="1000452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1. Définir les extensions entreprise</a:t>
            </a:r>
          </a:p>
          <a:p>
            <a:r>
              <a:rPr lang="fr-FR"/>
              <a:t>2. Définir les extensions Company1</a:t>
            </a:r>
          </a:p>
          <a:p>
            <a:r>
              <a:rPr lang="fr-FR"/>
              <a:t>3. Définir les extensions Company2</a:t>
            </a:r>
          </a:p>
          <a:p>
            <a:r>
              <a:rPr lang="fr-FR"/>
              <a:t>4. Intégrer les extensions Company1 et 2</a:t>
            </a:r>
          </a:p>
          <a:p>
            <a:r>
              <a:rPr lang="fr-FR"/>
              <a:t>5. Créer un document XML valide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2E0295-D275-4260-9D3F-0B12EB8500B3}" type="slidenum">
              <a:rPr lang="en-GB"/>
              <a:pPr/>
              <a:t>40</a:t>
            </a:fld>
            <a:endParaRPr lang="en-GB"/>
          </a:p>
        </p:txBody>
      </p:sp>
      <p:sp>
        <p:nvSpPr>
          <p:cNvPr id="1000453" name="Rectangle 5"/>
          <p:cNvSpPr>
            <a:spLocks noChangeArrowheads="1"/>
          </p:cNvSpPr>
          <p:nvPr/>
        </p:nvSpPr>
        <p:spPr bwMode="auto">
          <a:xfrm>
            <a:off x="0" y="2616200"/>
            <a:ext cx="9144000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5. Créer un document XML valide (a)</a:t>
            </a:r>
          </a:p>
        </p:txBody>
      </p:sp>
      <p:sp>
        <p:nvSpPr>
          <p:cNvPr id="935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Ouvrir le schéma B2MML Equipment</a:t>
            </a:r>
          </a:p>
          <a:p>
            <a:r>
              <a:rPr lang="fr-FR"/>
              <a:t>Utilisez XMLSpy pour générer la structure d’un document XML </a:t>
            </a:r>
          </a:p>
          <a:p>
            <a:pPr lvl="1"/>
            <a:r>
              <a:rPr lang="fr-FR"/>
              <a:t>Menu DTD/Schema&gt;Generate Sample XML File</a:t>
            </a:r>
          </a:p>
          <a:p>
            <a:pPr lvl="1"/>
            <a:r>
              <a:rPr lang="fr-FR"/>
              <a:t>Validez toutes les options, 1 occurrence des éléments répétables</a:t>
            </a:r>
          </a:p>
          <a:p>
            <a:pPr lvl="1"/>
            <a:r>
              <a:rPr lang="fr-FR"/>
              <a:t>Sélectionnez l’élément racine Equipment</a:t>
            </a:r>
          </a:p>
          <a:p>
            <a:pPr lvl="1"/>
            <a:r>
              <a:rPr lang="fr-FR"/>
              <a:t>Le document est généré avec des valeurs par défaut</a:t>
            </a:r>
          </a:p>
          <a:p>
            <a:r>
              <a:rPr lang="fr-FR"/>
              <a:t>Supprimer l’élément « Element » inclus </a:t>
            </a:r>
          </a:p>
          <a:p>
            <a:pPr lvl="1"/>
            <a:r>
              <a:rPr lang="fr-FR"/>
              <a:t>Récursivité du modèle non utilisée, pour éviter d’éditer 2 fois les extensions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BD9CC8-12BF-48A1-BA56-822745850C33}" type="slidenum">
              <a:rPr lang="en-GB"/>
              <a:pPr/>
              <a:t>41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5. Créer un document XML valide (b)</a:t>
            </a:r>
          </a:p>
        </p:txBody>
      </p:sp>
      <p:sp>
        <p:nvSpPr>
          <p:cNvPr id="10045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F7 : le document est bien formé</a:t>
            </a:r>
          </a:p>
          <a:p>
            <a:r>
              <a:rPr lang="fr-FR"/>
              <a:t>F8 : Le document n’est pas valide. </a:t>
            </a:r>
          </a:p>
          <a:p>
            <a:pPr lvl="1"/>
            <a:r>
              <a:rPr lang="fr-FR"/>
              <a:t>Les extensions Company1 et Company2 ne sont pas correctement reconnues</a:t>
            </a:r>
          </a:p>
          <a:p>
            <a:pPr lvl="2"/>
            <a:r>
              <a:rPr lang="fr-FR"/>
              <a:t>Importées dans des namespaces séparés dans le schéma extensions</a:t>
            </a:r>
          </a:p>
          <a:p>
            <a:pPr lvl="2"/>
            <a:r>
              <a:rPr lang="fr-FR"/>
              <a:t>Le document généré ne reprend que les namespaces de premier niveau</a:t>
            </a:r>
          </a:p>
          <a:p>
            <a:r>
              <a:rPr lang="fr-FR"/>
              <a:t>Modifier l’en-tête XML pour inclure les namespaces company1 et Company2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0DB06A-58A5-425C-9602-9DD4A5226E52}" type="slidenum">
              <a:rPr lang="en-GB"/>
              <a:pPr/>
              <a:t>42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5. Créer un document XML valide</a:t>
            </a:r>
            <a:r>
              <a:rPr lang="en-US"/>
              <a:t> – Entête du document XML</a:t>
            </a:r>
          </a:p>
        </p:txBody>
      </p:sp>
      <p:sp>
        <p:nvSpPr>
          <p:cNvPr id="88064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Les déclarations d’espaces de nom doivent inclure les schémas d’extension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A89224-6011-4CAC-8826-87785B75AA0A}" type="slidenum">
              <a:rPr lang="en-GB"/>
              <a:pPr/>
              <a:t>43</a:t>
            </a:fld>
            <a:endParaRPr lang="en-GB"/>
          </a:p>
        </p:txBody>
      </p:sp>
      <p:sp>
        <p:nvSpPr>
          <p:cNvPr id="880650" name="Rectangle 10"/>
          <p:cNvSpPr>
            <a:spLocks noChangeArrowheads="1"/>
          </p:cNvSpPr>
          <p:nvPr/>
        </p:nvSpPr>
        <p:spPr bwMode="auto">
          <a:xfrm>
            <a:off x="0" y="2143125"/>
            <a:ext cx="9144000" cy="3668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>
                <a:solidFill>
                  <a:srgbClr val="008080"/>
                </a:solidFill>
              </a:rPr>
              <a:t>&lt;?xml version="1.0" encoding="UTF-8"?&gt;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&lt;!--</a:t>
            </a:r>
            <a:r>
              <a:rPr lang="fr-FR" sz="1800">
                <a:solidFill>
                  <a:srgbClr val="808080"/>
                </a:solidFill>
              </a:rPr>
              <a:t>Sample XML file generated by XMLSpy v2005 sp2 U (http://www.altova.com)</a:t>
            </a:r>
            <a:r>
              <a:rPr lang="fr-FR" sz="1800">
                <a:solidFill>
                  <a:srgbClr val="0000FF"/>
                </a:solidFill>
              </a:rPr>
              <a:t>--&gt;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Equipment</a:t>
            </a:r>
            <a:r>
              <a:rPr lang="fr-FR" sz="1800">
                <a:solidFill>
                  <a:srgbClr val="FF0000"/>
                </a:solidFill>
              </a:rPr>
              <a:t> xmlns</a:t>
            </a:r>
            <a:r>
              <a:rPr lang="fr-FR" sz="1800">
                <a:solidFill>
                  <a:srgbClr val="0000FF"/>
                </a:solidFill>
              </a:rPr>
              <a:t>=</a:t>
            </a:r>
            <a:r>
              <a:rPr lang="fr-FR" sz="1800">
                <a:solidFill>
                  <a:srgbClr val="0000FF"/>
                </a:solidFill>
                <a:hlinkClick r:id="rId3"/>
              </a:rPr>
              <a:t>http://www.wbf.org/xml/b2mml-v0300d1</a:t>
            </a:r>
            <a:r>
              <a:rPr lang="fr-FR" sz="1800">
                <a:solidFill>
                  <a:srgbClr val="0000FF"/>
                </a:solidFill>
              </a:rPr>
              <a:t> </a:t>
            </a: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FF0000"/>
                </a:solidFill>
              </a:rPr>
              <a:t>    xmlns:Extended</a:t>
            </a:r>
            <a:r>
              <a:rPr lang="fr-FR" sz="1800">
                <a:solidFill>
                  <a:srgbClr val="0000FF"/>
                </a:solidFill>
              </a:rPr>
              <a:t>=</a:t>
            </a:r>
            <a:r>
              <a:rPr lang="fr-FR" sz="1800">
                <a:solidFill>
                  <a:srgbClr val="0000FF"/>
                </a:solidFill>
                <a:hlinkClick r:id="rId4"/>
              </a:rPr>
              <a:t>http://www.wbf.org/xml/b2mml-v0300d1-extensions</a:t>
            </a:r>
            <a:r>
              <a:rPr lang="fr-FR" sz="1800">
                <a:solidFill>
                  <a:srgbClr val="0000FF"/>
                </a:solidFill>
              </a:rPr>
              <a:t> </a:t>
            </a: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FF0000"/>
                </a:solidFill>
              </a:rPr>
              <a:t>    xmlns:Company1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http://www.wbf.org/xml/b2mml-v0300d1-extensionsCompany1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FF0000"/>
                </a:solidFill>
              </a:rPr>
              <a:t>    xmlns:Company2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http://www.wbf.org/xml/b2mml-v0300d1-extensionsCompany2</a:t>
            </a:r>
            <a:r>
              <a:rPr lang="fr-FR" sz="1800">
                <a:solidFill>
                  <a:srgbClr val="0000FF"/>
                </a:solidFill>
              </a:rPr>
              <a:t>"</a:t>
            </a:r>
            <a:r>
              <a:rPr lang="fr-FR" sz="1800">
                <a:solidFill>
                  <a:srgbClr val="FF0000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FF0000"/>
                </a:solidFill>
              </a:rPr>
              <a:t>    xmlns:xsi</a:t>
            </a:r>
            <a:r>
              <a:rPr lang="fr-FR" sz="1800">
                <a:solidFill>
                  <a:srgbClr val="0000FF"/>
                </a:solidFill>
              </a:rPr>
              <a:t>=</a:t>
            </a:r>
            <a:r>
              <a:rPr lang="fr-FR" sz="1800">
                <a:solidFill>
                  <a:srgbClr val="0000FF"/>
                </a:solidFill>
                <a:hlinkClick r:id="rId5"/>
              </a:rPr>
              <a:t>http://www.w3.org/2001/XMLSchema-instance</a:t>
            </a:r>
            <a:r>
              <a:rPr lang="fr-FR" sz="1800">
                <a:solidFill>
                  <a:srgbClr val="0000FF"/>
                </a:solidFill>
              </a:rPr>
              <a:t> </a:t>
            </a:r>
            <a:endParaRPr lang="fr-FR" sz="180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FF0000"/>
                </a:solidFill>
              </a:rPr>
              <a:t>    xsi:schemaLocation</a:t>
            </a:r>
            <a:r>
              <a:rPr lang="fr-FR" sz="1800">
                <a:solidFill>
                  <a:srgbClr val="0000FF"/>
                </a:solidFill>
              </a:rPr>
              <a:t>="</a:t>
            </a:r>
            <a:r>
              <a:rPr lang="fr-FR" sz="1800">
                <a:solidFill>
                  <a:srgbClr val="000000"/>
                </a:solidFill>
              </a:rPr>
              <a:t>http://www.wbf.org/xml/b2mml-v0300d1 </a:t>
            </a: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00"/>
                </a:solidFill>
              </a:rPr>
              <a:t>			B2MML-V0300d1-Equipment.xsd</a:t>
            </a:r>
            <a:r>
              <a:rPr lang="fr-FR" sz="1800">
                <a:solidFill>
                  <a:srgbClr val="0000FF"/>
                </a:solidFill>
              </a:rPr>
              <a:t>"&gt;</a:t>
            </a:r>
          </a:p>
        </p:txBody>
      </p:sp>
      <p:sp>
        <p:nvSpPr>
          <p:cNvPr id="880651" name="Rectangle 11"/>
          <p:cNvSpPr>
            <a:spLocks noChangeArrowheads="1"/>
          </p:cNvSpPr>
          <p:nvPr/>
        </p:nvSpPr>
        <p:spPr bwMode="auto">
          <a:xfrm>
            <a:off x="304800" y="3810000"/>
            <a:ext cx="8686800" cy="762000"/>
          </a:xfrm>
          <a:prstGeom prst="rect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5. Créer un document XML valide – Editer les extensions Company1 et Comapny2</a:t>
            </a:r>
          </a:p>
        </p:txBody>
      </p:sp>
      <p:sp>
        <p:nvSpPr>
          <p:cNvPr id="1005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balises des extensions company1 et 2</a:t>
            </a:r>
          </a:p>
          <a:p>
            <a:pPr lvl="1"/>
            <a:r>
              <a:rPr lang="fr-FR"/>
              <a:t>Exemple : </a:t>
            </a:r>
            <a:r>
              <a:rPr lang="fr-FR">
                <a:solidFill>
                  <a:srgbClr val="800000"/>
                </a:solidFill>
              </a:rPr>
              <a:t>Company1:SpeedRotation au lieu de SpeedRotation</a:t>
            </a:r>
          </a:p>
          <a:p>
            <a:pPr lvl="1"/>
            <a:r>
              <a:rPr lang="fr-FR">
                <a:solidFill>
                  <a:srgbClr val="800000"/>
                </a:solidFill>
              </a:rPr>
              <a:t>Le document doit être à nouveau valide</a:t>
            </a:r>
          </a:p>
          <a:p>
            <a:r>
              <a:rPr lang="fr-FR">
                <a:solidFill>
                  <a:srgbClr val="800000"/>
                </a:solidFill>
              </a:rPr>
              <a:t>Conclusion: le document XML valide met en évidence l’origine des extensions</a:t>
            </a:r>
          </a:p>
          <a:p>
            <a:pPr lvl="1"/>
            <a:r>
              <a:rPr lang="fr-FR">
                <a:solidFill>
                  <a:srgbClr val="800000"/>
                </a:solidFill>
              </a:rPr>
              <a:t>Extended = Entreprise</a:t>
            </a:r>
          </a:p>
          <a:p>
            <a:pPr lvl="1"/>
            <a:r>
              <a:rPr lang="fr-FR">
                <a:solidFill>
                  <a:srgbClr val="800000"/>
                </a:solidFill>
              </a:rPr>
              <a:t>Company1 = Company1</a:t>
            </a:r>
          </a:p>
          <a:p>
            <a:pPr lvl="1"/>
            <a:r>
              <a:rPr lang="fr-FR">
                <a:solidFill>
                  <a:srgbClr val="800000"/>
                </a:solidFill>
              </a:rPr>
              <a:t>Company2 = Company2</a:t>
            </a:r>
          </a:p>
          <a:p>
            <a:endParaRPr lang="fr-FR"/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0B2C6F-F812-4D36-9283-E1B207F2B8C9}" type="slidenum">
              <a:rPr lang="en-GB"/>
              <a:pPr/>
              <a:t>44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Solution – Contenu du document XML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DB2CDC-9142-4FF9-8743-F8F445658667}" type="slidenum">
              <a:rPr lang="en-GB"/>
              <a:pPr/>
              <a:t>45</a:t>
            </a:fld>
            <a:endParaRPr lang="en-GB"/>
          </a:p>
        </p:txBody>
      </p:sp>
      <p:sp>
        <p:nvSpPr>
          <p:cNvPr id="945155" name="Rectangle 3"/>
          <p:cNvSpPr>
            <a:spLocks noChangeArrowheads="1"/>
          </p:cNvSpPr>
          <p:nvPr/>
        </p:nvSpPr>
        <p:spPr bwMode="auto">
          <a:xfrm>
            <a:off x="0" y="1066800"/>
            <a:ext cx="9144000" cy="5411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ID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String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ID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Description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String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Description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  <a:sym typeface="Symbol" pitchFamily="18" charset="2"/>
              </a:rPr>
              <a:t></a:t>
            </a: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EquipmentProperty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EquipmentClassID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String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EquipmentClassID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MaintenanceRequestID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String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MaintenanceRequestID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MaintenanceWorkOrderID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String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MaintenanceWorkOrderID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  <a:sym typeface="Symbol" pitchFamily="18" charset="2"/>
              </a:rPr>
              <a:t></a:t>
            </a: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Location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  <a:sym typeface="Symbol" pitchFamily="18" charset="2"/>
              </a:rPr>
              <a:t></a:t>
            </a:r>
            <a:r>
              <a:rPr lang="fr-FR" sz="1800">
                <a:solidFill>
                  <a:srgbClr val="0000FF"/>
                </a:solidFill>
              </a:rPr>
              <a:t> &lt;</a:t>
            </a:r>
            <a:r>
              <a:rPr lang="fr-FR" sz="1800">
                <a:solidFill>
                  <a:srgbClr val="800000"/>
                </a:solidFill>
              </a:rPr>
              <a:t>Extended:EquipmentAsset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  <a:sym typeface="Symbol" pitchFamily="18" charset="2"/>
              </a:rPr>
              <a:t></a:t>
            </a:r>
            <a:r>
              <a:rPr lang="fr-FR" sz="1800">
                <a:solidFill>
                  <a:srgbClr val="0000FF"/>
                </a:solidFill>
              </a:rPr>
              <a:t> &lt;</a:t>
            </a:r>
            <a:r>
              <a:rPr lang="fr-FR" sz="1800">
                <a:solidFill>
                  <a:srgbClr val="800000"/>
                </a:solidFill>
              </a:rPr>
              <a:t>Extended:Maintenance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  <a:sym typeface="Symbol" pitchFamily="18" charset="2"/>
              </a:rPr>
              <a:t></a:t>
            </a:r>
            <a:r>
              <a:rPr lang="fr-FR" sz="1800">
                <a:solidFill>
                  <a:srgbClr val="0000FF"/>
                </a:solidFill>
              </a:rPr>
              <a:t> &lt;</a:t>
            </a:r>
            <a:r>
              <a:rPr lang="fr-FR" sz="1800">
                <a:solidFill>
                  <a:srgbClr val="800000"/>
                </a:solidFill>
              </a:rPr>
              <a:t>Extended:TRS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Extended:Status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UnderMaintenance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Extended:Status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Company1:SpeedRotation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String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Company1:SpeedRotation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Company1:CouplingHigh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String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Company1:CouplingHigh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Company1:CouplingDiameter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String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Company1:CouplingDiameter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Company2:SpeedRotation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Company2:SpeedRotation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Company2:NoiseLevel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Company2:NoiseLevel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  <a:sym typeface="Symbol" pitchFamily="18" charset="2"/>
              </a:rPr>
              <a:t></a:t>
            </a:r>
            <a:r>
              <a:rPr lang="fr-FR" sz="1800">
                <a:solidFill>
                  <a:srgbClr val="0000FF"/>
                </a:solidFill>
              </a:rPr>
              <a:t> &lt;</a:t>
            </a:r>
            <a:r>
              <a:rPr lang="fr-FR" sz="1800">
                <a:solidFill>
                  <a:srgbClr val="800000"/>
                </a:solidFill>
              </a:rPr>
              <a:t>Company2:Lubricators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Any</a:t>
            </a:r>
            <a:r>
              <a:rPr lang="fr-FR" sz="1800">
                <a:solidFill>
                  <a:srgbClr val="0000FF"/>
                </a:solidFill>
              </a:rPr>
              <a:t>/&gt;</a:t>
            </a:r>
            <a:endParaRPr lang="fr-FR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Solution – Contenu du document XML – Détail extension Entreprise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4A3B69-AB02-4887-B7E0-F6668F690983}" type="slidenum">
              <a:rPr lang="en-GB"/>
              <a:pPr/>
              <a:t>46</a:t>
            </a:fld>
            <a:endParaRPr lang="en-GB"/>
          </a:p>
        </p:txBody>
      </p:sp>
      <p:sp>
        <p:nvSpPr>
          <p:cNvPr id="946179" name="Rectangle 3"/>
          <p:cNvSpPr>
            <a:spLocks noChangeArrowheads="1"/>
          </p:cNvSpPr>
          <p:nvPr/>
        </p:nvSpPr>
        <p:spPr bwMode="auto">
          <a:xfrm>
            <a:off x="0" y="990600"/>
            <a:ext cx="9144000" cy="4962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FF"/>
                </a:solidFill>
              </a:rPr>
              <a:t>&lt;</a:t>
            </a:r>
            <a:r>
              <a:rPr lang="fr-FR" sz="1600">
                <a:solidFill>
                  <a:srgbClr val="800000"/>
                </a:solidFill>
              </a:rPr>
              <a:t>Extended:EquipmentAsset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endParaRPr lang="fr-FR" sz="16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00"/>
                </a:solidFill>
              </a:rPr>
              <a:t>    </a:t>
            </a:r>
            <a:r>
              <a:rPr lang="fr-FR" sz="1600">
                <a:solidFill>
                  <a:srgbClr val="0000FF"/>
                </a:solidFill>
              </a:rPr>
              <a:t>&lt;</a:t>
            </a:r>
            <a:r>
              <a:rPr lang="fr-FR" sz="1600">
                <a:solidFill>
                  <a:srgbClr val="800000"/>
                </a:solidFill>
              </a:rPr>
              <a:t>Extended:SerialNumber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r>
              <a:rPr lang="fr-FR" sz="1600">
                <a:solidFill>
                  <a:srgbClr val="000000"/>
                </a:solidFill>
              </a:rPr>
              <a:t>String</a:t>
            </a:r>
            <a:r>
              <a:rPr lang="fr-FR" sz="1600">
                <a:solidFill>
                  <a:srgbClr val="0000FF"/>
                </a:solidFill>
              </a:rPr>
              <a:t>&lt;/</a:t>
            </a:r>
            <a:r>
              <a:rPr lang="fr-FR" sz="1600">
                <a:solidFill>
                  <a:srgbClr val="800000"/>
                </a:solidFill>
              </a:rPr>
              <a:t>Extended:SerialNumber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endParaRPr lang="fr-FR" sz="16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FF"/>
                </a:solidFill>
              </a:rPr>
              <a:t>    &lt;</a:t>
            </a:r>
            <a:r>
              <a:rPr lang="fr-FR" sz="1600">
                <a:solidFill>
                  <a:srgbClr val="800000"/>
                </a:solidFill>
              </a:rPr>
              <a:t>Extended:Brand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r>
              <a:rPr lang="fr-FR" sz="1600">
                <a:solidFill>
                  <a:srgbClr val="000000"/>
                </a:solidFill>
              </a:rPr>
              <a:t>String</a:t>
            </a:r>
            <a:r>
              <a:rPr lang="fr-FR" sz="1600">
                <a:solidFill>
                  <a:srgbClr val="0000FF"/>
                </a:solidFill>
              </a:rPr>
              <a:t>&lt;/</a:t>
            </a:r>
            <a:r>
              <a:rPr lang="fr-FR" sz="1600">
                <a:solidFill>
                  <a:srgbClr val="800000"/>
                </a:solidFill>
              </a:rPr>
              <a:t>Extended:Brand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endParaRPr lang="fr-FR" sz="16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FF"/>
                </a:solidFill>
              </a:rPr>
              <a:t>    &lt;</a:t>
            </a:r>
            <a:r>
              <a:rPr lang="fr-FR" sz="1600">
                <a:solidFill>
                  <a:srgbClr val="800000"/>
                </a:solidFill>
              </a:rPr>
              <a:t>Extended:Model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r>
              <a:rPr lang="fr-FR" sz="1600">
                <a:solidFill>
                  <a:srgbClr val="000000"/>
                </a:solidFill>
              </a:rPr>
              <a:t>String</a:t>
            </a:r>
            <a:r>
              <a:rPr lang="fr-FR" sz="1600">
                <a:solidFill>
                  <a:srgbClr val="0000FF"/>
                </a:solidFill>
              </a:rPr>
              <a:t>&lt;/</a:t>
            </a:r>
            <a:r>
              <a:rPr lang="fr-FR" sz="1600">
                <a:solidFill>
                  <a:srgbClr val="800000"/>
                </a:solidFill>
              </a:rPr>
              <a:t>Extended:Model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endParaRPr lang="fr-FR" sz="16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FF"/>
                </a:solidFill>
              </a:rPr>
              <a:t>&lt;/</a:t>
            </a:r>
            <a:r>
              <a:rPr lang="fr-FR" sz="1600">
                <a:solidFill>
                  <a:srgbClr val="800000"/>
                </a:solidFill>
              </a:rPr>
              <a:t>Extended:EquipmentAsset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endParaRPr lang="fr-FR" sz="16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FF"/>
                </a:solidFill>
              </a:rPr>
              <a:t>&lt;</a:t>
            </a:r>
            <a:r>
              <a:rPr lang="fr-FR" sz="1600">
                <a:solidFill>
                  <a:srgbClr val="800000"/>
                </a:solidFill>
              </a:rPr>
              <a:t>Extended:Maintenance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endParaRPr lang="fr-FR" sz="16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00"/>
                </a:solidFill>
              </a:rPr>
              <a:t>    </a:t>
            </a:r>
            <a:r>
              <a:rPr lang="fr-FR" sz="1600">
                <a:solidFill>
                  <a:srgbClr val="0000FF"/>
                </a:solidFill>
              </a:rPr>
              <a:t>&lt;</a:t>
            </a:r>
            <a:r>
              <a:rPr lang="fr-FR" sz="1600">
                <a:solidFill>
                  <a:srgbClr val="800000"/>
                </a:solidFill>
              </a:rPr>
              <a:t>Extended:LastMaintenanceStop</a:t>
            </a:r>
            <a:r>
              <a:rPr lang="fr-FR" sz="1600">
                <a:solidFill>
                  <a:srgbClr val="0000FF"/>
                </a:solidFill>
              </a:rPr>
              <a:t>&gt;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FF"/>
                </a:solidFill>
              </a:rPr>
              <a:t>	</a:t>
            </a:r>
            <a:r>
              <a:rPr lang="fr-FR" sz="1600">
                <a:solidFill>
                  <a:srgbClr val="000000"/>
                </a:solidFill>
              </a:rPr>
              <a:t>2001-12-17T09:30:47.0Z</a:t>
            </a:r>
            <a:r>
              <a:rPr lang="fr-FR" sz="1600">
                <a:solidFill>
                  <a:srgbClr val="0000FF"/>
                </a:solidFill>
              </a:rPr>
              <a:t>&lt;/</a:t>
            </a:r>
            <a:r>
              <a:rPr lang="fr-FR" sz="1600">
                <a:solidFill>
                  <a:srgbClr val="800000"/>
                </a:solidFill>
              </a:rPr>
              <a:t>Extended:LastMaintenanceStop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endParaRPr lang="fr-FR" sz="16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FF"/>
                </a:solidFill>
              </a:rPr>
              <a:t>    &lt;</a:t>
            </a:r>
            <a:r>
              <a:rPr lang="fr-FR" sz="1600">
                <a:solidFill>
                  <a:srgbClr val="800000"/>
                </a:solidFill>
              </a:rPr>
              <a:t>Extended:NextPlannedMaintenance</a:t>
            </a:r>
            <a:r>
              <a:rPr lang="fr-FR" sz="1600">
                <a:solidFill>
                  <a:srgbClr val="0000FF"/>
                </a:solidFill>
              </a:rPr>
              <a:t>&gt;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FF"/>
                </a:solidFill>
              </a:rPr>
              <a:t>	</a:t>
            </a:r>
            <a:r>
              <a:rPr lang="fr-FR" sz="1600">
                <a:solidFill>
                  <a:srgbClr val="000000"/>
                </a:solidFill>
              </a:rPr>
              <a:t>2001-12-17T09:30:47.0Z</a:t>
            </a:r>
            <a:r>
              <a:rPr lang="fr-FR" sz="1600">
                <a:solidFill>
                  <a:srgbClr val="0000FF"/>
                </a:solidFill>
              </a:rPr>
              <a:t>&lt;/</a:t>
            </a:r>
            <a:r>
              <a:rPr lang="fr-FR" sz="1600">
                <a:solidFill>
                  <a:srgbClr val="800000"/>
                </a:solidFill>
              </a:rPr>
              <a:t>Extended:NextPlannedMaintenance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endParaRPr lang="fr-FR" sz="16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FF"/>
                </a:solidFill>
              </a:rPr>
              <a:t>&lt;/</a:t>
            </a:r>
            <a:r>
              <a:rPr lang="fr-FR" sz="1600">
                <a:solidFill>
                  <a:srgbClr val="800000"/>
                </a:solidFill>
              </a:rPr>
              <a:t>Extended:Maintenance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endParaRPr lang="fr-FR" sz="16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FF"/>
                </a:solidFill>
              </a:rPr>
              <a:t>&lt;</a:t>
            </a:r>
            <a:r>
              <a:rPr lang="fr-FR" sz="1600">
                <a:solidFill>
                  <a:srgbClr val="800000"/>
                </a:solidFill>
              </a:rPr>
              <a:t>Extended:TRS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endParaRPr lang="fr-FR" sz="16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00"/>
                </a:solidFill>
              </a:rPr>
              <a:t>    </a:t>
            </a:r>
            <a:r>
              <a:rPr lang="fr-FR" sz="1600">
                <a:solidFill>
                  <a:srgbClr val="0000FF"/>
                </a:solidFill>
              </a:rPr>
              <a:t>&lt;</a:t>
            </a:r>
            <a:r>
              <a:rPr lang="fr-FR" sz="1600">
                <a:solidFill>
                  <a:srgbClr val="800000"/>
                </a:solidFill>
              </a:rPr>
              <a:t>Extended:Jour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r>
              <a:rPr lang="fr-FR" sz="1600">
                <a:solidFill>
                  <a:srgbClr val="000000"/>
                </a:solidFill>
              </a:rPr>
              <a:t>3.1415926535897932384626433832795</a:t>
            </a:r>
            <a:r>
              <a:rPr lang="fr-FR" sz="1600">
                <a:solidFill>
                  <a:srgbClr val="0000FF"/>
                </a:solidFill>
              </a:rPr>
              <a:t>&lt;/</a:t>
            </a:r>
            <a:r>
              <a:rPr lang="fr-FR" sz="1600">
                <a:solidFill>
                  <a:srgbClr val="800000"/>
                </a:solidFill>
              </a:rPr>
              <a:t>Extended:Jour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endParaRPr lang="fr-FR" sz="16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FF"/>
                </a:solidFill>
              </a:rPr>
              <a:t>    &lt;</a:t>
            </a:r>
            <a:r>
              <a:rPr lang="fr-FR" sz="1600">
                <a:solidFill>
                  <a:srgbClr val="800000"/>
                </a:solidFill>
              </a:rPr>
              <a:t>Extended:Semaine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r>
              <a:rPr lang="fr-FR" sz="1600">
                <a:solidFill>
                  <a:srgbClr val="000000"/>
                </a:solidFill>
              </a:rPr>
              <a:t>3.1415926535897932384626433832795</a:t>
            </a:r>
            <a:r>
              <a:rPr lang="fr-FR" sz="1600">
                <a:solidFill>
                  <a:srgbClr val="0000FF"/>
                </a:solidFill>
              </a:rPr>
              <a:t>&lt;/</a:t>
            </a:r>
            <a:r>
              <a:rPr lang="fr-FR" sz="1600">
                <a:solidFill>
                  <a:srgbClr val="800000"/>
                </a:solidFill>
              </a:rPr>
              <a:t>Extended:Semaine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endParaRPr lang="fr-FR" sz="16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FF"/>
                </a:solidFill>
              </a:rPr>
              <a:t>    &lt;</a:t>
            </a:r>
            <a:r>
              <a:rPr lang="fr-FR" sz="1600">
                <a:solidFill>
                  <a:srgbClr val="800000"/>
                </a:solidFill>
              </a:rPr>
              <a:t>Extended:Année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r>
              <a:rPr lang="fr-FR" sz="1600">
                <a:solidFill>
                  <a:srgbClr val="000000"/>
                </a:solidFill>
              </a:rPr>
              <a:t>3.1415926535897932384626433832795</a:t>
            </a:r>
            <a:r>
              <a:rPr lang="fr-FR" sz="1600">
                <a:solidFill>
                  <a:srgbClr val="0000FF"/>
                </a:solidFill>
              </a:rPr>
              <a:t>&lt;/</a:t>
            </a:r>
            <a:r>
              <a:rPr lang="fr-FR" sz="1600">
                <a:solidFill>
                  <a:srgbClr val="800000"/>
                </a:solidFill>
              </a:rPr>
              <a:t>Extended:Année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endParaRPr lang="fr-FR" sz="16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FF"/>
                </a:solidFill>
              </a:rPr>
              <a:t>&lt;/</a:t>
            </a:r>
            <a:r>
              <a:rPr lang="fr-FR" sz="1600">
                <a:solidFill>
                  <a:srgbClr val="800000"/>
                </a:solidFill>
              </a:rPr>
              <a:t>Extended:TRS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endParaRPr lang="fr-FR" sz="1600">
              <a:solidFill>
                <a:srgbClr val="000000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1600">
                <a:solidFill>
                  <a:srgbClr val="0000FF"/>
                </a:solidFill>
              </a:rPr>
              <a:t>&lt;</a:t>
            </a:r>
            <a:r>
              <a:rPr lang="fr-FR" sz="1600">
                <a:solidFill>
                  <a:srgbClr val="800000"/>
                </a:solidFill>
              </a:rPr>
              <a:t>Extended:Status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r>
              <a:rPr lang="fr-FR" sz="1600">
                <a:solidFill>
                  <a:srgbClr val="000000"/>
                </a:solidFill>
              </a:rPr>
              <a:t>UnderMaintenance</a:t>
            </a:r>
            <a:r>
              <a:rPr lang="fr-FR" sz="1600">
                <a:solidFill>
                  <a:srgbClr val="0000FF"/>
                </a:solidFill>
              </a:rPr>
              <a:t>&lt;/</a:t>
            </a:r>
            <a:r>
              <a:rPr lang="fr-FR" sz="1600">
                <a:solidFill>
                  <a:srgbClr val="800000"/>
                </a:solidFill>
              </a:rPr>
              <a:t>Extended:Status</a:t>
            </a:r>
            <a:r>
              <a:rPr lang="fr-FR" sz="1600">
                <a:solidFill>
                  <a:srgbClr val="0000FF"/>
                </a:solidFill>
              </a:rPr>
              <a:t>&gt;</a:t>
            </a:r>
            <a:endParaRPr lang="fr-FR" sz="16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Solution – Contenu du document XML – Détail extension Company1 et 2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F36E8A-AF38-480D-B915-44DE4141A437}" type="slidenum">
              <a:rPr lang="en-GB"/>
              <a:pPr/>
              <a:t>47</a:t>
            </a:fld>
            <a:endParaRPr lang="en-GB"/>
          </a:p>
        </p:txBody>
      </p:sp>
      <p:sp>
        <p:nvSpPr>
          <p:cNvPr id="947203" name="Rectangle 3"/>
          <p:cNvSpPr>
            <a:spLocks noChangeArrowheads="1"/>
          </p:cNvSpPr>
          <p:nvPr/>
        </p:nvSpPr>
        <p:spPr bwMode="auto">
          <a:xfrm>
            <a:off x="0" y="1358900"/>
            <a:ext cx="9144000" cy="44942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Company1:SpeedRotation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String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Company1:SpeedRotation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Company1:CouplingHigh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String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Company1:CouplingHigh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Company1:CouplingDiameter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String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Company1:CouplingDiameter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Company2:SpeedRotation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Company2:SpeedRotation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Company2:NoiseLevel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Company2:NoiseLevel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Company2:Lubricators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00"/>
                </a:solidFill>
              </a:rPr>
              <a:t>    </a:t>
            </a:r>
            <a:r>
              <a:rPr lang="fr-FR" sz="1800">
                <a:solidFill>
                  <a:srgbClr val="0000FF"/>
                </a:solidFill>
              </a:rPr>
              <a:t>&lt;</a:t>
            </a:r>
            <a:r>
              <a:rPr lang="fr-FR" sz="1800">
                <a:solidFill>
                  <a:srgbClr val="800000"/>
                </a:solidFill>
              </a:rPr>
              <a:t>Company2:ID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Company2:ID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&lt;</a:t>
            </a:r>
            <a:r>
              <a:rPr lang="fr-FR" sz="1800">
                <a:solidFill>
                  <a:srgbClr val="800000"/>
                </a:solidFill>
              </a:rPr>
              <a:t>Company2:GreaseQuality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String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Company2:GreaseQuality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&lt;</a:t>
            </a:r>
            <a:r>
              <a:rPr lang="fr-FR" sz="1800">
                <a:solidFill>
                  <a:srgbClr val="800000"/>
                </a:solidFill>
              </a:rPr>
              <a:t>Company2:GreaseQuantity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0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Company2:GreaseQuantity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    &lt;</a:t>
            </a:r>
            <a:r>
              <a:rPr lang="fr-FR" sz="1800">
                <a:solidFill>
                  <a:srgbClr val="800000"/>
                </a:solidFill>
              </a:rPr>
              <a:t>Company2:GreasingPeriod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r>
              <a:rPr lang="fr-FR" sz="1800">
                <a:solidFill>
                  <a:srgbClr val="000000"/>
                </a:solidFill>
              </a:rPr>
              <a:t>P1Y2M3DT10H30M0S</a:t>
            </a: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Company2:GreasingPeriod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fr-FR" sz="1800">
                <a:solidFill>
                  <a:srgbClr val="0000FF"/>
                </a:solidFill>
              </a:rPr>
              <a:t>&lt;/</a:t>
            </a:r>
            <a:r>
              <a:rPr lang="fr-FR" sz="1800">
                <a:solidFill>
                  <a:srgbClr val="800000"/>
                </a:solidFill>
              </a:rPr>
              <a:t>Company2:Lubricators</a:t>
            </a:r>
            <a:r>
              <a:rPr lang="fr-FR" sz="1800">
                <a:solidFill>
                  <a:srgbClr val="0000FF"/>
                </a:solidFill>
              </a:rPr>
              <a:t>&gt;</a:t>
            </a:r>
            <a:endParaRPr lang="fr-FR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76200"/>
            <a:ext cx="8785225" cy="384175"/>
          </a:xfrm>
          <a:noFill/>
          <a:ln/>
        </p:spPr>
        <p:txBody>
          <a:bodyPr lIns="0" tIns="0" rIns="0" bIns="0">
            <a:spAutoFit/>
          </a:bodyPr>
          <a:lstStyle/>
          <a:p>
            <a:r>
              <a:rPr lang="en-US"/>
              <a:t>FIN</a:t>
            </a:r>
          </a:p>
        </p:txBody>
      </p:sp>
      <p:sp>
        <p:nvSpPr>
          <p:cNvPr id="96256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2493963"/>
            <a:ext cx="8785225" cy="2087562"/>
          </a:xfrm>
          <a:noFill/>
          <a:ln/>
        </p:spPr>
        <p:txBody>
          <a:bodyPr lIns="0" tIns="0" rIns="0" bIns="0"/>
          <a:lstStyle/>
          <a:p>
            <a:pPr algn="ctr">
              <a:buFont typeface="Arial" charset="0"/>
              <a:buNone/>
            </a:pPr>
            <a:r>
              <a:rPr lang="en-US" sz="4800">
                <a:solidFill>
                  <a:schemeClr val="folHlink"/>
                </a:solidFill>
              </a:rPr>
              <a:t>MERCI !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777DB0A-FA4A-4729-9755-4528A9E536ED}" type="slidenum">
              <a:rPr lang="en-GB"/>
              <a:pPr/>
              <a:t>48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Représentation graphique </a:t>
            </a:r>
            <a:r>
              <a:rPr lang="fr-FR" dirty="0" err="1" smtClean="0"/>
              <a:t>XMLSpy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6539F0-E92D-4D57-AEBE-5AA559DAF0B2}" type="slidenum">
              <a:rPr lang="en-GB" smtClean="0"/>
              <a:pPr/>
              <a:t>5</a:t>
            </a:fld>
            <a:endParaRPr lang="en-GB"/>
          </a:p>
        </p:txBody>
      </p:sp>
      <p:pic>
        <p:nvPicPr>
          <p:cNvPr id="1126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2" y="714356"/>
            <a:ext cx="4514850" cy="55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EquipmentInformation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6539F0-E92D-4D57-AEBE-5AA559DAF0B2}" type="slidenum">
              <a:rPr lang="en-GB" smtClean="0"/>
              <a:pPr/>
              <a:t>6</a:t>
            </a:fld>
            <a:endParaRPr lang="en-GB"/>
          </a:p>
        </p:txBody>
      </p:sp>
      <p:pic>
        <p:nvPicPr>
          <p:cNvPr id="111618" name="Picture 2" descr="tmp00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716679"/>
            <a:ext cx="7500990" cy="556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EquipmentClass</a:t>
            </a:r>
            <a:r>
              <a:rPr lang="fr-FR" dirty="0" smtClean="0"/>
              <a:t> - Equipment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6539F0-E92D-4D57-AEBE-5AA559DAF0B2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110594" name="Picture 2" descr="tmp00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6839" y="285728"/>
            <a:ext cx="4647162" cy="5276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595" name="Picture 3" descr="tmp00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3000372"/>
            <a:ext cx="551734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Exemple – Cartographie des Schema</a:t>
            </a:r>
          </a:p>
        </p:txBody>
      </p:sp>
      <p:sp>
        <p:nvSpPr>
          <p:cNvPr id="29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30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B6DB21-A277-4F57-A71D-D93F336FA2E7}" type="slidenum">
              <a:rPr lang="en-GB"/>
              <a:pPr/>
              <a:t>8</a:t>
            </a:fld>
            <a:endParaRPr lang="en-GB"/>
          </a:p>
        </p:txBody>
      </p:sp>
      <p:sp>
        <p:nvSpPr>
          <p:cNvPr id="968707" name="Rectangle 3"/>
          <p:cNvSpPr>
            <a:spLocks noChangeArrowheads="1"/>
          </p:cNvSpPr>
          <p:nvPr/>
        </p:nvSpPr>
        <p:spPr bwMode="auto">
          <a:xfrm>
            <a:off x="0" y="2447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968708" name="Rectangle 4"/>
          <p:cNvSpPr>
            <a:spLocks noChangeArrowheads="1"/>
          </p:cNvSpPr>
          <p:nvPr/>
        </p:nvSpPr>
        <p:spPr bwMode="auto">
          <a:xfrm>
            <a:off x="381000" y="1743075"/>
            <a:ext cx="1600200" cy="11430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45720" rIns="45720" anchorCtr="1"/>
          <a:lstStyle/>
          <a:p>
            <a:pPr marL="111125" indent="-111125" algn="ctr" eaLnBrk="1" hangingPunct="1"/>
            <a:r>
              <a:rPr kumimoji="1" lang="en-US" sz="1800" b="1">
                <a:solidFill>
                  <a:schemeClr val="tx2"/>
                </a:solidFill>
                <a:latin typeface="Tahoma" pitchFamily="34" charset="0"/>
                <a:ea typeface="ＭＳ Ｐゴシック" charset="-128"/>
              </a:rPr>
              <a:t>B2MML </a:t>
            </a:r>
          </a:p>
          <a:p>
            <a:pPr marL="111125" indent="-111125" algn="ctr" eaLnBrk="1" hangingPunct="1"/>
            <a:r>
              <a:rPr kumimoji="1" lang="en-US" sz="1800" b="1">
                <a:solidFill>
                  <a:schemeClr val="tx2"/>
                </a:solidFill>
                <a:latin typeface="Tahoma" pitchFamily="34" charset="0"/>
                <a:ea typeface="ＭＳ Ｐゴシック" charset="-128"/>
              </a:rPr>
              <a:t>Common</a:t>
            </a:r>
          </a:p>
          <a:p>
            <a:pPr marL="111125" indent="-111125" algn="ctr" eaLnBrk="1" hangingPunct="1"/>
            <a:r>
              <a:rPr kumimoji="1" lang="en-US" sz="1800" b="1">
                <a:solidFill>
                  <a:schemeClr val="tx2"/>
                </a:solidFill>
                <a:latin typeface="Tahoma" pitchFamily="34" charset="0"/>
                <a:ea typeface="ＭＳ Ｐゴシック" charset="-128"/>
              </a:rPr>
              <a:t>Schema</a:t>
            </a:r>
          </a:p>
        </p:txBody>
      </p:sp>
      <p:sp>
        <p:nvSpPr>
          <p:cNvPr id="968709" name="Rectangle 5"/>
          <p:cNvSpPr>
            <a:spLocks noChangeArrowheads="1"/>
          </p:cNvSpPr>
          <p:nvPr/>
        </p:nvSpPr>
        <p:spPr bwMode="auto">
          <a:xfrm>
            <a:off x="3505200" y="2200275"/>
            <a:ext cx="1524000" cy="10668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45720" rIns="45720" anchorCtr="1"/>
          <a:lstStyle/>
          <a:p>
            <a:pPr marL="111125" indent="-111125" algn="ctr" eaLnBrk="1" hangingPunct="1">
              <a:tabLst>
                <a:tab pos="228600" algn="l"/>
              </a:tabLst>
            </a:pPr>
            <a:r>
              <a:rPr kumimoji="1" lang="en-US" sz="1800" b="1">
                <a:latin typeface="Tahoma" pitchFamily="34" charset="0"/>
                <a:ea typeface="ＭＳ Ｐゴシック" charset="-128"/>
              </a:rPr>
              <a:t>B2MML Extensions Schema</a:t>
            </a:r>
          </a:p>
          <a:p>
            <a:pPr marL="111125" indent="-111125" eaLnBrk="1" hangingPunct="1">
              <a:tabLst>
                <a:tab pos="228600" algn="l"/>
              </a:tabLst>
            </a:pPr>
            <a:endParaRPr kumimoji="1" lang="en-US" sz="1200">
              <a:latin typeface="Courier New" pitchFamily="49" charset="0"/>
              <a:ea typeface="ＭＳ Ｐゴシック" charset="-128"/>
            </a:endParaRPr>
          </a:p>
        </p:txBody>
      </p:sp>
      <p:sp>
        <p:nvSpPr>
          <p:cNvPr id="968710" name="Rectangle 6"/>
          <p:cNvSpPr>
            <a:spLocks noChangeArrowheads="1"/>
          </p:cNvSpPr>
          <p:nvPr/>
        </p:nvSpPr>
        <p:spPr bwMode="auto">
          <a:xfrm>
            <a:off x="6934200" y="1514475"/>
            <a:ext cx="1524000" cy="10668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45720" rIns="45720" anchorCtr="1"/>
          <a:lstStyle/>
          <a:p>
            <a:pPr marL="111125" indent="-111125" algn="ctr" eaLnBrk="1" hangingPunct="1">
              <a:tabLst>
                <a:tab pos="228600" algn="l"/>
              </a:tabLst>
            </a:pPr>
            <a:r>
              <a:rPr kumimoji="1" lang="en-US" sz="1800" b="1">
                <a:latin typeface="Tahoma" pitchFamily="34" charset="0"/>
                <a:ea typeface="ＭＳ Ｐゴシック" charset="-128"/>
              </a:rPr>
              <a:t>Company 1 Extensions Schema</a:t>
            </a:r>
          </a:p>
          <a:p>
            <a:pPr marL="111125" indent="-111125" eaLnBrk="1" hangingPunct="1">
              <a:tabLst>
                <a:tab pos="228600" algn="l"/>
              </a:tabLst>
            </a:pPr>
            <a:endParaRPr kumimoji="1" lang="en-US" sz="1200">
              <a:latin typeface="Courier New" pitchFamily="49" charset="0"/>
              <a:ea typeface="ＭＳ Ｐゴシック" charset="-128"/>
            </a:endParaRPr>
          </a:p>
        </p:txBody>
      </p:sp>
      <p:sp>
        <p:nvSpPr>
          <p:cNvPr id="968711" name="Rectangle 7"/>
          <p:cNvSpPr>
            <a:spLocks noChangeArrowheads="1"/>
          </p:cNvSpPr>
          <p:nvPr/>
        </p:nvSpPr>
        <p:spPr bwMode="auto">
          <a:xfrm>
            <a:off x="6934200" y="2809875"/>
            <a:ext cx="1524000" cy="10668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45720" rIns="45720" anchorCtr="1"/>
          <a:lstStyle/>
          <a:p>
            <a:pPr marL="111125" indent="-111125" algn="ctr" eaLnBrk="1" hangingPunct="1">
              <a:tabLst>
                <a:tab pos="228600" algn="l"/>
              </a:tabLst>
            </a:pPr>
            <a:r>
              <a:rPr kumimoji="1" lang="en-US" sz="1800" b="1">
                <a:latin typeface="Tahoma" pitchFamily="34" charset="0"/>
                <a:ea typeface="ＭＳ Ｐゴシック" charset="-128"/>
              </a:rPr>
              <a:t>Company 2 Extensions Schema</a:t>
            </a:r>
          </a:p>
          <a:p>
            <a:pPr marL="111125" indent="-111125" eaLnBrk="1" hangingPunct="1">
              <a:tabLst>
                <a:tab pos="228600" algn="l"/>
              </a:tabLst>
            </a:pPr>
            <a:endParaRPr kumimoji="1" lang="en-US" sz="1200">
              <a:latin typeface="Courier New" pitchFamily="49" charset="0"/>
              <a:ea typeface="ＭＳ Ｐゴシック" charset="-128"/>
            </a:endParaRPr>
          </a:p>
        </p:txBody>
      </p:sp>
      <p:sp>
        <p:nvSpPr>
          <p:cNvPr id="968712" name="Rectangle 8"/>
          <p:cNvSpPr>
            <a:spLocks noChangeArrowheads="1"/>
          </p:cNvSpPr>
          <p:nvPr/>
        </p:nvSpPr>
        <p:spPr bwMode="auto">
          <a:xfrm>
            <a:off x="1524000" y="3876675"/>
            <a:ext cx="1752600" cy="9906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45720" rIns="45720" anchorCtr="1"/>
          <a:lstStyle/>
          <a:p>
            <a:pPr marL="111125" indent="-111125" algn="ctr" eaLnBrk="1" hangingPunct="1"/>
            <a:r>
              <a:rPr kumimoji="1" lang="en-US" sz="1800" b="1">
                <a:solidFill>
                  <a:schemeClr val="tx2"/>
                </a:solidFill>
                <a:latin typeface="Tahoma" pitchFamily="34" charset="0"/>
                <a:ea typeface="ＭＳ Ｐゴシック" charset="-128"/>
              </a:rPr>
              <a:t>B2MML </a:t>
            </a:r>
          </a:p>
          <a:p>
            <a:pPr marL="111125" indent="-111125" algn="ctr" eaLnBrk="1" hangingPunct="1"/>
            <a:r>
              <a:rPr kumimoji="1" lang="en-US" sz="1800" b="1">
                <a:solidFill>
                  <a:schemeClr val="tx2"/>
                </a:solidFill>
                <a:latin typeface="Tahoma" pitchFamily="34" charset="0"/>
                <a:ea typeface="ＭＳ Ｐゴシック" charset="-128"/>
              </a:rPr>
              <a:t>Equipment</a:t>
            </a:r>
          </a:p>
          <a:p>
            <a:pPr marL="111125" indent="-111125" algn="ctr" eaLnBrk="1" hangingPunct="1"/>
            <a:r>
              <a:rPr kumimoji="1" lang="en-US" sz="1800" b="1">
                <a:solidFill>
                  <a:schemeClr val="tx2"/>
                </a:solidFill>
                <a:latin typeface="Tahoma" pitchFamily="34" charset="0"/>
                <a:ea typeface="ＭＳ Ｐゴシック" charset="-128"/>
              </a:rPr>
              <a:t>Schema</a:t>
            </a:r>
          </a:p>
        </p:txBody>
      </p:sp>
      <p:sp>
        <p:nvSpPr>
          <p:cNvPr id="968713" name="Rectangle 9"/>
          <p:cNvSpPr>
            <a:spLocks noChangeArrowheads="1"/>
          </p:cNvSpPr>
          <p:nvPr/>
        </p:nvSpPr>
        <p:spPr bwMode="auto">
          <a:xfrm>
            <a:off x="4495800" y="4867275"/>
            <a:ext cx="19812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45720" rIns="18288" anchorCtr="1"/>
          <a:lstStyle/>
          <a:p>
            <a:pPr marL="111125" indent="-111125" algn="ctr" eaLnBrk="1" hangingPunct="1"/>
            <a:r>
              <a:rPr kumimoji="1" lang="en-US" sz="1800" b="1">
                <a:solidFill>
                  <a:schemeClr val="tx2"/>
                </a:solidFill>
                <a:latin typeface="Tahoma" pitchFamily="34" charset="0"/>
                <a:ea typeface="ＭＳ Ｐゴシック" charset="-128"/>
              </a:rPr>
              <a:t>B2MML XML Documents</a:t>
            </a:r>
          </a:p>
          <a:p>
            <a:pPr marL="111125" indent="-111125" algn="ctr" eaLnBrk="1" hangingPunct="1"/>
            <a:endParaRPr kumimoji="1" lang="en-US" sz="1200">
              <a:solidFill>
                <a:schemeClr val="tx2"/>
              </a:solidFill>
              <a:latin typeface="Courier New" pitchFamily="49" charset="0"/>
              <a:ea typeface="ＭＳ Ｐゴシック" charset="-128"/>
            </a:endParaRPr>
          </a:p>
        </p:txBody>
      </p:sp>
      <p:sp>
        <p:nvSpPr>
          <p:cNvPr id="968714" name="Line 10"/>
          <p:cNvSpPr>
            <a:spLocks noChangeShapeType="1"/>
          </p:cNvSpPr>
          <p:nvPr/>
        </p:nvSpPr>
        <p:spPr bwMode="auto">
          <a:xfrm flipH="1">
            <a:off x="5029200" y="1971675"/>
            <a:ext cx="19050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68715" name="Line 11"/>
          <p:cNvSpPr>
            <a:spLocks noChangeShapeType="1"/>
          </p:cNvSpPr>
          <p:nvPr/>
        </p:nvSpPr>
        <p:spPr bwMode="auto">
          <a:xfrm flipH="1" flipV="1">
            <a:off x="5029200" y="2809875"/>
            <a:ext cx="19050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68716" name="Text Box 12"/>
          <p:cNvSpPr txBox="1">
            <a:spLocks noChangeArrowheads="1"/>
          </p:cNvSpPr>
          <p:nvPr/>
        </p:nvSpPr>
        <p:spPr bwMode="auto">
          <a:xfrm>
            <a:off x="5486400" y="1971675"/>
            <a:ext cx="717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kumimoji="1" lang="en-US" sz="1400">
                <a:solidFill>
                  <a:schemeClr val="tx2"/>
                </a:solidFill>
                <a:latin typeface="Tahoma" pitchFamily="34" charset="0"/>
                <a:ea typeface="ＭＳ Ｐゴシック" charset="-128"/>
              </a:rPr>
              <a:t>Import</a:t>
            </a:r>
          </a:p>
        </p:txBody>
      </p:sp>
      <p:sp>
        <p:nvSpPr>
          <p:cNvPr id="968717" name="Text Box 13"/>
          <p:cNvSpPr txBox="1">
            <a:spLocks noChangeArrowheads="1"/>
          </p:cNvSpPr>
          <p:nvPr/>
        </p:nvSpPr>
        <p:spPr bwMode="auto">
          <a:xfrm>
            <a:off x="5486400" y="3114675"/>
            <a:ext cx="717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kumimoji="1" lang="en-US" sz="1400">
                <a:solidFill>
                  <a:schemeClr val="tx2"/>
                </a:solidFill>
                <a:latin typeface="Tahoma" pitchFamily="34" charset="0"/>
                <a:ea typeface="ＭＳ Ｐゴシック" charset="-128"/>
              </a:rPr>
              <a:t>Import</a:t>
            </a:r>
          </a:p>
        </p:txBody>
      </p:sp>
      <p:sp>
        <p:nvSpPr>
          <p:cNvPr id="968718" name="Line 14"/>
          <p:cNvSpPr>
            <a:spLocks noChangeShapeType="1"/>
          </p:cNvSpPr>
          <p:nvPr/>
        </p:nvSpPr>
        <p:spPr bwMode="auto">
          <a:xfrm flipH="1">
            <a:off x="2438400" y="2886075"/>
            <a:ext cx="1066800" cy="990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68719" name="Line 15"/>
          <p:cNvSpPr>
            <a:spLocks noChangeShapeType="1"/>
          </p:cNvSpPr>
          <p:nvPr/>
        </p:nvSpPr>
        <p:spPr bwMode="auto">
          <a:xfrm>
            <a:off x="1143000" y="2886075"/>
            <a:ext cx="1143000" cy="990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68720" name="Text Box 16"/>
          <p:cNvSpPr txBox="1">
            <a:spLocks noChangeArrowheads="1"/>
          </p:cNvSpPr>
          <p:nvPr/>
        </p:nvSpPr>
        <p:spPr bwMode="auto">
          <a:xfrm>
            <a:off x="2362200" y="3114675"/>
            <a:ext cx="717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kumimoji="1" lang="en-US" sz="1400">
                <a:solidFill>
                  <a:schemeClr val="tx2"/>
                </a:solidFill>
                <a:latin typeface="Tahoma" pitchFamily="34" charset="0"/>
                <a:ea typeface="ＭＳ Ｐゴシック" charset="-128"/>
              </a:rPr>
              <a:t>Import</a:t>
            </a:r>
          </a:p>
        </p:txBody>
      </p:sp>
      <p:sp>
        <p:nvSpPr>
          <p:cNvPr id="968721" name="Text Box 17"/>
          <p:cNvSpPr txBox="1">
            <a:spLocks noChangeArrowheads="1"/>
          </p:cNvSpPr>
          <p:nvPr/>
        </p:nvSpPr>
        <p:spPr bwMode="auto">
          <a:xfrm>
            <a:off x="989013" y="3267075"/>
            <a:ext cx="7635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kumimoji="1" lang="en-US" sz="1400">
                <a:solidFill>
                  <a:schemeClr val="tx2"/>
                </a:solidFill>
                <a:latin typeface="Tahoma" pitchFamily="34" charset="0"/>
                <a:ea typeface="ＭＳ Ｐゴシック" charset="-128"/>
              </a:rPr>
              <a:t>Include</a:t>
            </a:r>
          </a:p>
        </p:txBody>
      </p:sp>
      <p:sp>
        <p:nvSpPr>
          <p:cNvPr id="968722" name="Line 18"/>
          <p:cNvSpPr>
            <a:spLocks noChangeShapeType="1"/>
          </p:cNvSpPr>
          <p:nvPr/>
        </p:nvSpPr>
        <p:spPr bwMode="auto">
          <a:xfrm>
            <a:off x="3276600" y="4410075"/>
            <a:ext cx="1219200" cy="114300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68723" name="Line 19"/>
          <p:cNvSpPr>
            <a:spLocks noChangeShapeType="1"/>
          </p:cNvSpPr>
          <p:nvPr/>
        </p:nvSpPr>
        <p:spPr bwMode="auto">
          <a:xfrm>
            <a:off x="4267200" y="3267075"/>
            <a:ext cx="609600" cy="160020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68724" name="Line 20"/>
          <p:cNvSpPr>
            <a:spLocks noChangeShapeType="1"/>
          </p:cNvSpPr>
          <p:nvPr/>
        </p:nvSpPr>
        <p:spPr bwMode="auto">
          <a:xfrm flipH="1">
            <a:off x="6477000" y="3876675"/>
            <a:ext cx="1219200" cy="167640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68725" name="Line 21"/>
          <p:cNvSpPr>
            <a:spLocks noChangeShapeType="1"/>
          </p:cNvSpPr>
          <p:nvPr/>
        </p:nvSpPr>
        <p:spPr bwMode="auto">
          <a:xfrm flipH="1">
            <a:off x="5867400" y="2276475"/>
            <a:ext cx="1066800" cy="259080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68726" name="Text Box 22"/>
          <p:cNvSpPr txBox="1">
            <a:spLocks noChangeArrowheads="1"/>
          </p:cNvSpPr>
          <p:nvPr/>
        </p:nvSpPr>
        <p:spPr bwMode="auto">
          <a:xfrm>
            <a:off x="4648200" y="3800475"/>
            <a:ext cx="1219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kumimoji="1" lang="en-US" sz="1400">
                <a:solidFill>
                  <a:schemeClr val="tx2"/>
                </a:solidFill>
                <a:latin typeface="Tahoma" pitchFamily="34" charset="0"/>
                <a:ea typeface="ＭＳ Ｐゴシック" charset="-128"/>
              </a:rPr>
              <a:t>Namespace Reference</a:t>
            </a:r>
          </a:p>
        </p:txBody>
      </p:sp>
      <p:sp>
        <p:nvSpPr>
          <p:cNvPr id="968727" name="Text Box 23"/>
          <p:cNvSpPr txBox="1">
            <a:spLocks noChangeArrowheads="1"/>
          </p:cNvSpPr>
          <p:nvPr/>
        </p:nvSpPr>
        <p:spPr bwMode="auto">
          <a:xfrm>
            <a:off x="6096000" y="4105275"/>
            <a:ext cx="1219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kumimoji="1" lang="en-US" sz="1400">
                <a:solidFill>
                  <a:schemeClr val="tx2"/>
                </a:solidFill>
                <a:latin typeface="Tahoma" pitchFamily="34" charset="0"/>
                <a:ea typeface="ＭＳ Ｐゴシック" charset="-128"/>
              </a:rPr>
              <a:t>Namespace Reference</a:t>
            </a:r>
          </a:p>
        </p:txBody>
      </p:sp>
      <p:sp>
        <p:nvSpPr>
          <p:cNvPr id="968728" name="Text Box 24"/>
          <p:cNvSpPr txBox="1">
            <a:spLocks noChangeArrowheads="1"/>
          </p:cNvSpPr>
          <p:nvPr/>
        </p:nvSpPr>
        <p:spPr bwMode="auto">
          <a:xfrm>
            <a:off x="6781800" y="5035550"/>
            <a:ext cx="1219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kumimoji="1" lang="en-US" sz="1400">
                <a:solidFill>
                  <a:schemeClr val="tx2"/>
                </a:solidFill>
                <a:latin typeface="Tahoma" pitchFamily="34" charset="0"/>
                <a:ea typeface="ＭＳ Ｐゴシック" charset="-128"/>
              </a:rPr>
              <a:t>Namespace Reference</a:t>
            </a:r>
          </a:p>
        </p:txBody>
      </p:sp>
      <p:sp>
        <p:nvSpPr>
          <p:cNvPr id="968729" name="Text Box 25"/>
          <p:cNvSpPr txBox="1">
            <a:spLocks noChangeArrowheads="1"/>
          </p:cNvSpPr>
          <p:nvPr/>
        </p:nvSpPr>
        <p:spPr bwMode="auto">
          <a:xfrm>
            <a:off x="3048000" y="5095875"/>
            <a:ext cx="1219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kumimoji="1" lang="en-US" sz="1400">
                <a:solidFill>
                  <a:schemeClr val="tx2"/>
                </a:solidFill>
                <a:latin typeface="Tahoma" pitchFamily="34" charset="0"/>
                <a:ea typeface="ＭＳ Ｐゴシック" charset="-128"/>
              </a:rPr>
              <a:t>Namespace Reference</a:t>
            </a:r>
          </a:p>
        </p:txBody>
      </p:sp>
      <p:sp>
        <p:nvSpPr>
          <p:cNvPr id="968730" name="AutoShape 26"/>
          <p:cNvSpPr>
            <a:spLocks noChangeArrowheads="1"/>
          </p:cNvSpPr>
          <p:nvPr/>
        </p:nvSpPr>
        <p:spPr bwMode="auto">
          <a:xfrm>
            <a:off x="152400" y="1133475"/>
            <a:ext cx="3276600" cy="42672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algn="ctr"/>
            <a:r>
              <a:rPr lang="fr-FR" sz="2400"/>
              <a:t>Core Schemas</a:t>
            </a:r>
          </a:p>
        </p:txBody>
      </p:sp>
      <p:sp>
        <p:nvSpPr>
          <p:cNvPr id="968731" name="AutoShape 27"/>
          <p:cNvSpPr>
            <a:spLocks noChangeArrowheads="1"/>
          </p:cNvSpPr>
          <p:nvPr/>
        </p:nvSpPr>
        <p:spPr bwMode="auto">
          <a:xfrm>
            <a:off x="3429000" y="1125538"/>
            <a:ext cx="5410200" cy="2979737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algn="ctr"/>
            <a:r>
              <a:rPr lang="fr-FR" sz="2400"/>
              <a:t>Extension Schemas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Namespaces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W3C XSD</a:t>
            </a:r>
          </a:p>
          <a:p>
            <a:pPr lvl="1"/>
            <a:r>
              <a:rPr lang="en-US" dirty="0" smtClean="0"/>
              <a:t>http://www.w3.org/2001/XMLSchema</a:t>
            </a:r>
          </a:p>
          <a:p>
            <a:pPr lvl="1"/>
            <a:r>
              <a:rPr lang="en-US" dirty="0" smtClean="0"/>
              <a:t>Les types de base XML Schema / </a:t>
            </a:r>
            <a:r>
              <a:rPr lang="en-US" dirty="0" err="1" smtClean="0"/>
              <a:t>Tous</a:t>
            </a:r>
            <a:r>
              <a:rPr lang="en-US" dirty="0" smtClean="0"/>
              <a:t> les </a:t>
            </a:r>
            <a:r>
              <a:rPr lang="en-US" dirty="0" err="1" smtClean="0"/>
              <a:t>schémas</a:t>
            </a:r>
            <a:endParaRPr lang="en-US" dirty="0" smtClean="0"/>
          </a:p>
          <a:p>
            <a:r>
              <a:rPr lang="en-US" dirty="0" smtClean="0"/>
              <a:t>B2MML</a:t>
            </a:r>
          </a:p>
          <a:p>
            <a:pPr lvl="1"/>
            <a:r>
              <a:rPr lang="en-US" dirty="0" smtClean="0"/>
              <a:t>http://www.wbf.org/xml/b2mml-v0300d1“</a:t>
            </a:r>
          </a:p>
          <a:p>
            <a:pPr lvl="1"/>
            <a:r>
              <a:rPr lang="en-US" dirty="0" smtClean="0"/>
              <a:t>Les types de base B2MML / Les </a:t>
            </a:r>
            <a:r>
              <a:rPr lang="en-US" dirty="0" err="1" smtClean="0"/>
              <a:t>schémas</a:t>
            </a:r>
            <a:r>
              <a:rPr lang="en-US" dirty="0" smtClean="0"/>
              <a:t> B2MML</a:t>
            </a:r>
            <a:endParaRPr lang="fr-FR" dirty="0" smtClean="0"/>
          </a:p>
          <a:p>
            <a:r>
              <a:rPr lang="en-US" dirty="0" smtClean="0"/>
              <a:t>Extension </a:t>
            </a:r>
            <a:r>
              <a:rPr lang="en-US" dirty="0" err="1" smtClean="0"/>
              <a:t>utilisateur</a:t>
            </a:r>
            <a:endParaRPr lang="en-US" dirty="0" smtClean="0"/>
          </a:p>
          <a:p>
            <a:pPr lvl="1"/>
            <a:r>
              <a:rPr lang="en-US" dirty="0" smtClean="0"/>
              <a:t>http://www.wbf.org/xml/b2mml-v0300d1-extensions</a:t>
            </a:r>
          </a:p>
          <a:p>
            <a:pPr lvl="1"/>
            <a:r>
              <a:rPr lang="fr-FR" dirty="0" smtClean="0"/>
              <a:t>Les extensions et types / le schéma « Extensions » </a:t>
            </a:r>
          </a:p>
          <a:p>
            <a:r>
              <a:rPr lang="fr-FR" dirty="0" smtClean="0"/>
              <a:t>Autres extensions</a:t>
            </a:r>
          </a:p>
          <a:p>
            <a:pPr lvl="1"/>
            <a:r>
              <a:rPr lang="fr-FR" dirty="0" smtClean="0"/>
              <a:t>http://www.wbf.org/xml/b2mml-v0300d1-extensionsCompany1</a:t>
            </a:r>
          </a:p>
          <a:p>
            <a:pPr lvl="1"/>
            <a:r>
              <a:rPr lang="fr-FR" dirty="0" smtClean="0"/>
              <a:t>http://www.wbf.org/xml/b2mml-v0300d1-extensionsCompany2  </a:t>
            </a:r>
          </a:p>
          <a:p>
            <a:pPr lvl="1"/>
            <a:r>
              <a:rPr lang="fr-FR" dirty="0" smtClean="0"/>
              <a:t>D’autres types externes à intégrer / Des schémas externes divers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5_21_ISA8895_Interoperability_B2MML_Exercise</a:t>
            </a:r>
            <a:endParaRPr lang="en-GB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741DB7-CF44-4698-8103-F6DB3A8CC052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CCM_Conception</Template>
  <TotalTime>18518</TotalTime>
  <Words>2179</Words>
  <Application>Microsoft Office PowerPoint</Application>
  <PresentationFormat>Affichage à l'écran (4:3)</PresentationFormat>
  <Paragraphs>633</Paragraphs>
  <Slides>48</Slides>
  <Notes>48</Notes>
  <HiddenSlides>0</HiddenSlides>
  <MMClips>0</MMClips>
  <ScaleCrop>false</ScaleCrop>
  <HeadingPairs>
    <vt:vector size="6" baseType="variant"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48</vt:i4>
      </vt:variant>
    </vt:vector>
  </HeadingPairs>
  <TitlesOfParts>
    <vt:vector size="51" baseType="lpstr">
      <vt:lpstr>ppt_model</vt:lpstr>
      <vt:lpstr>1_ppt_model</vt:lpstr>
      <vt:lpstr>Diapositive</vt:lpstr>
      <vt:lpstr>Diapositive 1</vt:lpstr>
      <vt:lpstr>Exposé général du problème</vt:lpstr>
      <vt:lpstr>Exposé du problème – Fichiers nécessaires</vt:lpstr>
      <vt:lpstr>Modèle Equipement =&gt; equipment.xsd</vt:lpstr>
      <vt:lpstr>Représentation graphique XMLSpy</vt:lpstr>
      <vt:lpstr>EquipmentInformation</vt:lpstr>
      <vt:lpstr>EquipmentClass - Equipment</vt:lpstr>
      <vt:lpstr>Exemple – Cartographie des Schema</vt:lpstr>
      <vt:lpstr>Namespaces</vt:lpstr>
      <vt:lpstr>Programme de l’exercice</vt:lpstr>
      <vt:lpstr>1. Extensions Entreprise</vt:lpstr>
      <vt:lpstr>1. Extensions Entreprise – Définition Extensions (a)</vt:lpstr>
      <vt:lpstr>1. Extensions Entreprise – Définition Extensions (b)</vt:lpstr>
      <vt:lpstr>1. Extensions Entreprise – Définition Extensions (b)</vt:lpstr>
      <vt:lpstr>1. Extensions Entreprise – Définition Extensions (c)</vt:lpstr>
      <vt:lpstr>1. Extensions Entreprise – Définition Extensions (d)</vt:lpstr>
      <vt:lpstr>1. Extensions Entreprise – Résultat attendu</vt:lpstr>
      <vt:lpstr>Programme de l’exercice</vt:lpstr>
      <vt:lpstr>2. Extensions Company1</vt:lpstr>
      <vt:lpstr>2. Extensions Company1 – En-tête schéma</vt:lpstr>
      <vt:lpstr>2. Extensions Company1 – Définitions Extensions</vt:lpstr>
      <vt:lpstr>2. Extensions Company1 - Résultat attendu</vt:lpstr>
      <vt:lpstr>Programme de l’exercice</vt:lpstr>
      <vt:lpstr>3. Extensions Company2</vt:lpstr>
      <vt:lpstr>3. Extensions Company2 – En-tête schéma</vt:lpstr>
      <vt:lpstr>3. Extensions Company2 – Définition Extensions</vt:lpstr>
      <vt:lpstr>3. Extensions Company2 – Définition Extensions</vt:lpstr>
      <vt:lpstr>3. Extensions Company2 – Résultat attendu</vt:lpstr>
      <vt:lpstr>Programme de l’exercice</vt:lpstr>
      <vt:lpstr>4. Intégration extensions Company1 et 2</vt:lpstr>
      <vt:lpstr>4. Intégration extensions Company1 et 2</vt:lpstr>
      <vt:lpstr>4. Intégration extensions Company1 et 2</vt:lpstr>
      <vt:lpstr>4. Intégration extensions Company1 et 2</vt:lpstr>
      <vt:lpstr>4. Intégration extensions Company1 et 2 – Résultat attendu dans le schéma Extensions</vt:lpstr>
      <vt:lpstr>4. Intégration extensions Company1 et 2 – Résultat attendu dans le schéma Extensions</vt:lpstr>
      <vt:lpstr>4. Intégration extensions Company1 et 2 – Résultat attendu dans le schéma Equipement</vt:lpstr>
      <vt:lpstr>4. Intégration extensions Company1 et 2 – Résultat attendu dans le schéma Equipement</vt:lpstr>
      <vt:lpstr>4. Intégration extensions Company1 et 2 – Résultat attendu dans le schéma Equipement</vt:lpstr>
      <vt:lpstr>4. Intégration extensions Company1 et 2 – Résultat attendu dans le schéma Equipement</vt:lpstr>
      <vt:lpstr>Programme de l’exercice</vt:lpstr>
      <vt:lpstr>5. Créer un document XML valide (a)</vt:lpstr>
      <vt:lpstr>5. Créer un document XML valide (b)</vt:lpstr>
      <vt:lpstr>5. Créer un document XML valide – Entête du document XML</vt:lpstr>
      <vt:lpstr>5. Créer un document XML valide – Editer les extensions Company1 et Comapny2</vt:lpstr>
      <vt:lpstr>Solution – Contenu du document XML</vt:lpstr>
      <vt:lpstr>Solution – Contenu du document XML – Détail extension Entreprise</vt:lpstr>
      <vt:lpstr>Solution – Contenu du document XML – Détail extension Company1 et 2</vt:lpstr>
      <vt:lpstr>FIN</vt:lpstr>
    </vt:vector>
  </TitlesOfParts>
  <Company>Control Chain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CCM5-20 (fr) Interoperability - B2MML Practice</dc:title>
  <dc:creator>Jean Vieille</dc:creator>
  <cp:lastModifiedBy>Jean Vieille</cp:lastModifiedBy>
  <cp:revision>251</cp:revision>
  <dcterms:created xsi:type="dcterms:W3CDTF">2003-05-29T15:53:55Z</dcterms:created>
  <dcterms:modified xsi:type="dcterms:W3CDTF">2011-05-23T15:36:33Z</dcterms:modified>
</cp:coreProperties>
</file>