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4" r:id="rId1"/>
    <p:sldMasterId id="2147483713" r:id="rId2"/>
  </p:sldMasterIdLst>
  <p:notesMasterIdLst>
    <p:notesMasterId r:id="rId51"/>
  </p:notesMasterIdLst>
  <p:handoutMasterIdLst>
    <p:handoutMasterId r:id="rId52"/>
  </p:handoutMasterIdLst>
  <p:sldIdLst>
    <p:sldId id="527" r:id="rId3"/>
    <p:sldId id="771" r:id="rId4"/>
    <p:sldId id="830" r:id="rId5"/>
    <p:sldId id="565" r:id="rId6"/>
    <p:sldId id="566" r:id="rId7"/>
    <p:sldId id="726" r:id="rId8"/>
    <p:sldId id="728" r:id="rId9"/>
    <p:sldId id="832" r:id="rId10"/>
    <p:sldId id="833" r:id="rId11"/>
    <p:sldId id="835" r:id="rId12"/>
    <p:sldId id="836" r:id="rId13"/>
    <p:sldId id="688" r:id="rId14"/>
    <p:sldId id="689" r:id="rId15"/>
    <p:sldId id="690" r:id="rId16"/>
    <p:sldId id="825" r:id="rId17"/>
    <p:sldId id="567" r:id="rId18"/>
    <p:sldId id="831" r:id="rId19"/>
    <p:sldId id="586" r:id="rId20"/>
    <p:sldId id="837" r:id="rId21"/>
    <p:sldId id="839" r:id="rId22"/>
    <p:sldId id="838" r:id="rId23"/>
    <p:sldId id="587" r:id="rId24"/>
    <p:sldId id="772" r:id="rId25"/>
    <p:sldId id="569" r:id="rId26"/>
    <p:sldId id="841" r:id="rId27"/>
    <p:sldId id="842" r:id="rId28"/>
    <p:sldId id="844" r:id="rId29"/>
    <p:sldId id="843" r:id="rId30"/>
    <p:sldId id="840" r:id="rId31"/>
    <p:sldId id="827" r:id="rId32"/>
    <p:sldId id="693" r:id="rId33"/>
    <p:sldId id="694" r:id="rId34"/>
    <p:sldId id="695" r:id="rId35"/>
    <p:sldId id="696" r:id="rId36"/>
    <p:sldId id="698" r:id="rId37"/>
    <p:sldId id="699" r:id="rId38"/>
    <p:sldId id="720" r:id="rId39"/>
    <p:sldId id="721" r:id="rId40"/>
    <p:sldId id="700" r:id="rId41"/>
    <p:sldId id="703" r:id="rId42"/>
    <p:sldId id="704" r:id="rId43"/>
    <p:sldId id="705" r:id="rId44"/>
    <p:sldId id="707" r:id="rId45"/>
    <p:sldId id="828" r:id="rId46"/>
    <p:sldId id="822" r:id="rId47"/>
    <p:sldId id="845" r:id="rId48"/>
    <p:sldId id="846" r:id="rId49"/>
    <p:sldId id="778" r:id="rId50"/>
  </p:sldIdLst>
  <p:sldSz cx="9144000" cy="6858000" type="screen4x3"/>
  <p:notesSz cx="7099300" cy="10234613"/>
  <p:defaultTex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99FF99"/>
    <a:srgbClr val="EAEAEA"/>
    <a:srgbClr val="000000"/>
    <a:srgbClr val="008000"/>
    <a:srgbClr val="FFFF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4737" autoAdjust="0"/>
  </p:normalViewPr>
  <p:slideViewPr>
    <p:cSldViewPr>
      <p:cViewPr varScale="1">
        <p:scale>
          <a:sx n="63" d="100"/>
          <a:sy n="63" d="100"/>
        </p:scale>
        <p:origin x="-13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712" y="-120"/>
      </p:cViewPr>
      <p:guideLst>
        <p:guide orient="horz" pos="3223"/>
        <p:guide pos="2236"/>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3" Type="http://schemas.openxmlformats.org/officeDocument/2006/relationships/hyperlink" Target="http://creativecommons.org/licenses/by-sa/3.0/" TargetMode="External"/><Relationship Id="rId2" Type="http://schemas.openxmlformats.org/officeDocument/2006/relationships/image" Target="../media/image4.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5638" name="Rectangle 6"/>
          <p:cNvSpPr>
            <a:spLocks noGrp="1" noChangeArrowheads="1"/>
          </p:cNvSpPr>
          <p:nvPr>
            <p:ph type="hdr" sz="quarter"/>
          </p:nvPr>
        </p:nvSpPr>
        <p:spPr bwMode="auto">
          <a:xfrm>
            <a:off x="93663" y="7620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000"/>
            </a:lvl1pPr>
          </a:lstStyle>
          <a:p>
            <a:r>
              <a:rPr lang="en-GB" smtClean="0"/>
              <a:t>5_20_ISA8895_Interoperability_B2MML</a:t>
            </a:r>
            <a:endParaRPr lang="en-GB"/>
          </a:p>
        </p:txBody>
      </p:sp>
      <p:sp>
        <p:nvSpPr>
          <p:cNvPr id="965639" name="Rectangle 7"/>
          <p:cNvSpPr>
            <a:spLocks noGrp="1" noChangeArrowheads="1"/>
          </p:cNvSpPr>
          <p:nvPr>
            <p:ph type="dt" sz="quarter" idx="1"/>
          </p:nvPr>
        </p:nvSpPr>
        <p:spPr bwMode="auto">
          <a:xfrm>
            <a:off x="3944938" y="6985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000"/>
            </a:lvl1pPr>
          </a:lstStyle>
          <a:p>
            <a:fld id="{B835C01F-4A0C-4550-9949-7AA8018CACB3}" type="datetime1">
              <a:rPr lang="fr-FR" smtClean="0"/>
              <a:pPr/>
              <a:t>23/05/2011</a:t>
            </a:fld>
            <a:endParaRPr lang="en-GB"/>
          </a:p>
        </p:txBody>
      </p:sp>
      <p:sp>
        <p:nvSpPr>
          <p:cNvPr id="965641" name="Rectangle 9"/>
          <p:cNvSpPr>
            <a:spLocks noGrp="1" noChangeArrowheads="1"/>
          </p:cNvSpPr>
          <p:nvPr>
            <p:ph type="sldNum" sz="quarter" idx="3"/>
          </p:nvPr>
        </p:nvSpPr>
        <p:spPr bwMode="auto">
          <a:xfrm>
            <a:off x="3981450" y="965358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000"/>
            </a:lvl1pPr>
          </a:lstStyle>
          <a:p>
            <a:fld id="{12F1638C-1F4B-4804-9755-385E158A959F}" type="slidenum">
              <a:rPr lang="en-GB"/>
              <a:pPr/>
              <a:t>‹N°›</a:t>
            </a:fld>
            <a:endParaRPr lang="en-GB"/>
          </a:p>
        </p:txBody>
      </p:sp>
      <p:pic>
        <p:nvPicPr>
          <p:cNvPr id="8" name="Image 7" descr="license.img"/>
          <p:cNvPicPr>
            <a:picLocks/>
          </p:cNvPicPr>
          <p:nvPr/>
        </p:nvPicPr>
        <p:blipFill>
          <a:blip r:embed="rId2" cstate="print"/>
          <a:stretch>
            <a:fillRect/>
          </a:stretch>
        </p:blipFill>
        <p:spPr>
          <a:xfrm>
            <a:off x="453306" y="9786222"/>
            <a:ext cx="591320" cy="267117"/>
          </a:xfrm>
          <a:prstGeom prst="rect">
            <a:avLst/>
          </a:prstGeom>
        </p:spPr>
      </p:pic>
      <p:sp>
        <p:nvSpPr>
          <p:cNvPr id="9" name="ZoneTexte 8"/>
          <p:cNvSpPr txBox="1"/>
          <p:nvPr/>
        </p:nvSpPr>
        <p:spPr>
          <a:xfrm>
            <a:off x="980158" y="9725818"/>
            <a:ext cx="4199260" cy="338554"/>
          </a:xfrm>
          <a:prstGeom prst="rect">
            <a:avLst/>
          </a:prstGeom>
          <a:noFill/>
        </p:spPr>
        <p:txBody>
          <a:bodyPr vert="horz" wrap="square" rtlCol="0">
            <a:spAutoFit/>
          </a:bodyPr>
          <a:ls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a:lstStyle>
          <a:p>
            <a:r>
              <a:rPr lang="en-US" sz="800" dirty="0" smtClean="0">
                <a:latin typeface="+mj-lt"/>
              </a:rPr>
              <a:t>This work is licensed under a </a:t>
            </a:r>
            <a:r>
              <a:rPr lang="en-US" sz="800" dirty="0" smtClean="0">
                <a:latin typeface="+mj-lt"/>
                <a:hlinkClick r:id="rId3"/>
              </a:rPr>
              <a:t>Creative Commons Attribution-</a:t>
            </a:r>
            <a:r>
              <a:rPr lang="en-US" sz="800" dirty="0" err="1" smtClean="0">
                <a:latin typeface="+mj-lt"/>
                <a:hlinkClick r:id="rId3"/>
              </a:rPr>
              <a:t>ShareAlike</a:t>
            </a:r>
            <a:r>
              <a:rPr lang="en-US" sz="800" dirty="0" smtClean="0">
                <a:latin typeface="+mj-lt"/>
                <a:hlinkClick r:id="rId3"/>
              </a:rPr>
              <a:t> 3.0 </a:t>
            </a:r>
            <a:r>
              <a:rPr lang="en-US" sz="800" dirty="0" err="1" smtClean="0">
                <a:latin typeface="+mj-lt"/>
                <a:hlinkClick r:id="rId3"/>
              </a:rPr>
              <a:t>Unported</a:t>
            </a:r>
            <a:r>
              <a:rPr lang="en-US" sz="800" dirty="0" smtClean="0">
                <a:latin typeface="+mj-lt"/>
                <a:hlinkClick r:id="rId3"/>
              </a:rPr>
              <a:t> License</a:t>
            </a:r>
            <a:r>
              <a:rPr lang="en-US" sz="800" dirty="0" smtClean="0">
                <a:latin typeface="+mj-lt"/>
              </a:rPr>
              <a:t>.</a:t>
            </a:r>
          </a:p>
          <a:p>
            <a:r>
              <a:rPr lang="en-US" sz="800" dirty="0" smtClean="0">
                <a:latin typeface="+mj-lt"/>
              </a:rPr>
              <a:t>Attribution: Jean Vieille</a:t>
            </a:r>
            <a:endParaRPr lang="en-GB" sz="800" dirty="0">
              <a:latin typeface="+mj-lt"/>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Times New Roman" pitchFamily="18" charset="0"/>
              </a:defRPr>
            </a:lvl1pPr>
          </a:lstStyle>
          <a:p>
            <a:r>
              <a:rPr lang="fr-FR" smtClean="0"/>
              <a:t>5_20_ISA8895_Interoperability_B2MML</a:t>
            </a:r>
            <a:endParaRPr lang="fr-FR"/>
          </a:p>
        </p:txBody>
      </p:sp>
      <p:sp>
        <p:nvSpPr>
          <p:cNvPr id="7171"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Times New Roman" pitchFamily="18" charset="0"/>
              </a:defRPr>
            </a:lvl1pPr>
          </a:lstStyle>
          <a:p>
            <a:fld id="{93ED65AB-3F31-46DB-960E-FC38B900B366}" type="datetime1">
              <a:rPr lang="fr-FR" smtClean="0"/>
              <a:pPr/>
              <a:t>23/05/2011</a:t>
            </a:fld>
            <a:endParaRPr lang="fr-FR"/>
          </a:p>
        </p:txBody>
      </p:sp>
      <p:sp>
        <p:nvSpPr>
          <p:cNvPr id="71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717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Times New Roman" pitchFamily="18" charset="0"/>
              </a:defRPr>
            </a:lvl1pPr>
          </a:lstStyle>
          <a:p>
            <a:r>
              <a:rPr lang="fr-FR"/>
              <a:t>CCM (R) BOK</a:t>
            </a:r>
          </a:p>
        </p:txBody>
      </p:sp>
      <p:sp>
        <p:nvSpPr>
          <p:cNvPr id="717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a:latin typeface="Times New Roman" pitchFamily="18" charset="0"/>
              </a:defRPr>
            </a:lvl1pPr>
          </a:lstStyle>
          <a:p>
            <a:fld id="{E655EF13-80BC-4F25-8270-14C22AC4B7D8}" type="slidenum">
              <a:rPr lang="fr-FR"/>
              <a:pPr/>
              <a:t>‹N°›</a:t>
            </a:fld>
            <a:endParaRPr lang="fr-FR"/>
          </a:p>
        </p:txBody>
      </p:sp>
    </p:spTree>
  </p:cSld>
  <p:clrMap bg1="lt1" tx1="dk1" bg2="lt2" tx2="dk2" accent1="accent1" accent2="accent2" accent3="accent3" accent4="accent4" accent5="accent5" accent6="accent6" hlink="hlink" folHlink="folHlink"/>
  <p:hf ftr="0"/>
  <p:notesStyle>
    <a:lvl1pPr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89DFF784-0571-4FB0-B50C-50142D115F5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BC0E21B-9457-48E7-9419-C25F4B87BDC0}" type="slidenum">
              <a:rPr lang="fr-FR"/>
              <a:pPr/>
              <a:t>1</a:t>
            </a:fld>
            <a:endParaRPr lang="fr-FR"/>
          </a:p>
        </p:txBody>
      </p:sp>
      <p:sp>
        <p:nvSpPr>
          <p:cNvPr id="1047554" name="Rectangle 2"/>
          <p:cNvSpPr>
            <a:spLocks noGrp="1" noRot="1" noChangeAspect="1" noChangeArrowheads="1" noTextEdit="1"/>
          </p:cNvSpPr>
          <p:nvPr>
            <p:ph type="sldImg"/>
          </p:nvPr>
        </p:nvSpPr>
        <p:spPr>
          <a:xfrm>
            <a:off x="992188" y="768350"/>
            <a:ext cx="5114925" cy="3836988"/>
          </a:xfrm>
          <a:ln/>
        </p:spPr>
      </p:sp>
      <p:sp>
        <p:nvSpPr>
          <p:cNvPr id="1047555" name="Rectangle 3"/>
          <p:cNvSpPr>
            <a:spLocks noGrp="1" noChangeArrowheads="1"/>
          </p:cNvSpPr>
          <p:nvPr>
            <p:ph type="body" idx="1"/>
          </p:nvPr>
        </p:nvSpPr>
        <p:spPr/>
        <p:txBody>
          <a:bodyPr/>
          <a:lstStyle/>
          <a:p>
            <a:endParaRPr lang="en-GB" sz="1000" dirty="0">
              <a:solidFill>
                <a:schemeClr val="tx1"/>
              </a:solidFill>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8A33B95F-F4E7-4B8C-9D2A-30C4664AB82F}"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E010D91D-842D-4D70-AE8A-D7B306237F7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8A1BBE2-4829-4259-96CE-5154FAC949F3}" type="slidenum">
              <a:rPr lang="fr-FR"/>
              <a:pPr/>
              <a:t>11</a:t>
            </a:fld>
            <a:endParaRPr lang="fr-FR"/>
          </a:p>
        </p:txBody>
      </p:sp>
      <p:sp>
        <p:nvSpPr>
          <p:cNvPr id="1059842" name="Rectangle 2"/>
          <p:cNvSpPr>
            <a:spLocks noGrp="1" noRot="1" noChangeAspect="1" noChangeArrowheads="1" noTextEdit="1"/>
          </p:cNvSpPr>
          <p:nvPr>
            <p:ph type="sldImg"/>
          </p:nvPr>
        </p:nvSpPr>
        <p:spPr>
          <a:xfrm>
            <a:off x="992188" y="768350"/>
            <a:ext cx="5114925" cy="3836988"/>
          </a:xfrm>
          <a:ln/>
        </p:spPr>
      </p:sp>
      <p:sp>
        <p:nvSpPr>
          <p:cNvPr id="10598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7BE6A7C5-0398-4BDF-A8BE-7E5C72EC60C3}"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934AA34-58EF-4930-A6D9-E6119E476C52}" type="slidenum">
              <a:rPr lang="fr-FR"/>
              <a:pPr/>
              <a:t>12</a:t>
            </a:fld>
            <a:endParaRPr lang="fr-FR"/>
          </a:p>
        </p:txBody>
      </p:sp>
      <p:sp>
        <p:nvSpPr>
          <p:cNvPr id="850946" name="Rectangle 2"/>
          <p:cNvSpPr>
            <a:spLocks noGrp="1" noRot="1" noChangeAspect="1" noChangeArrowheads="1" noTextEdit="1"/>
          </p:cNvSpPr>
          <p:nvPr>
            <p:ph type="sldImg"/>
          </p:nvPr>
        </p:nvSpPr>
        <p:spPr bwMode="auto">
          <a:xfrm>
            <a:off x="650875" y="342900"/>
            <a:ext cx="5797550" cy="4348163"/>
          </a:xfrm>
          <a:prstGeom prst="rect">
            <a:avLst/>
          </a:prstGeom>
          <a:solidFill>
            <a:srgbClr val="FFFFFF"/>
          </a:solidFill>
          <a:ln>
            <a:solidFill>
              <a:srgbClr val="000000"/>
            </a:solidFill>
            <a:miter lim="800000"/>
            <a:headEnd/>
            <a:tailEnd/>
          </a:ln>
        </p:spPr>
      </p:sp>
      <p:sp>
        <p:nvSpPr>
          <p:cNvPr id="850947" name="Rectangle 3"/>
          <p:cNvSpPr>
            <a:spLocks noGrp="1" noChangeArrowheads="1"/>
          </p:cNvSpPr>
          <p:nvPr>
            <p:ph type="body" idx="1"/>
          </p:nvPr>
        </p:nvSpPr>
        <p:spPr bwMode="auto">
          <a:xfrm>
            <a:off x="946150" y="4691063"/>
            <a:ext cx="5207000" cy="4605337"/>
          </a:xfrm>
          <a:prstGeom prst="rect">
            <a:avLst/>
          </a:prstGeom>
          <a:solidFill>
            <a:srgbClr val="FFFFFF"/>
          </a:solidFill>
          <a:ln>
            <a:solidFill>
              <a:srgbClr val="000000"/>
            </a:solidFill>
            <a:miter lim="800000"/>
            <a:headEnd/>
            <a:tailEnd/>
          </a:ln>
        </p:spPr>
        <p:txBody>
          <a:bodyPr lIns="99048" tIns="49524" rIns="99048" bIns="49524"/>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E577C20C-725C-496C-AFA7-04B7F37D3D7F}"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5A77BBE-2F64-4A96-9A74-70481BD63858}" type="slidenum">
              <a:rPr lang="fr-FR"/>
              <a:pPr/>
              <a:t>13</a:t>
            </a:fld>
            <a:endParaRPr lang="fr-FR"/>
          </a:p>
        </p:txBody>
      </p:sp>
      <p:sp>
        <p:nvSpPr>
          <p:cNvPr id="1060866" name="Rectangle 2"/>
          <p:cNvSpPr>
            <a:spLocks noGrp="1" noRot="1" noChangeAspect="1" noChangeArrowheads="1" noTextEdit="1"/>
          </p:cNvSpPr>
          <p:nvPr>
            <p:ph type="sldImg"/>
          </p:nvPr>
        </p:nvSpPr>
        <p:spPr>
          <a:xfrm>
            <a:off x="992188" y="768350"/>
            <a:ext cx="5114925" cy="3836988"/>
          </a:xfrm>
          <a:ln/>
        </p:spPr>
      </p:sp>
      <p:sp>
        <p:nvSpPr>
          <p:cNvPr id="10608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E9C2B371-D74D-4EC8-9827-5D4B4F720D5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29051B2-B9CC-475E-8DA1-B8A042DBADA3}" type="slidenum">
              <a:rPr lang="fr-FR"/>
              <a:pPr/>
              <a:t>14</a:t>
            </a:fld>
            <a:endParaRPr lang="fr-FR"/>
          </a:p>
        </p:txBody>
      </p:sp>
      <p:sp>
        <p:nvSpPr>
          <p:cNvPr id="1061890" name="Rectangle 2"/>
          <p:cNvSpPr>
            <a:spLocks noGrp="1" noRot="1" noChangeAspect="1" noChangeArrowheads="1" noTextEdit="1"/>
          </p:cNvSpPr>
          <p:nvPr>
            <p:ph type="sldImg"/>
          </p:nvPr>
        </p:nvSpPr>
        <p:spPr>
          <a:xfrm>
            <a:off x="992188" y="768350"/>
            <a:ext cx="5114925" cy="3836988"/>
          </a:xfrm>
          <a:ln/>
        </p:spPr>
      </p:sp>
      <p:sp>
        <p:nvSpPr>
          <p:cNvPr id="10618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03F78E9E-5D79-4064-9882-C4D029723F76}"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C18AE01-EA7F-4AB3-9A6D-C1D247E0608E}" type="slidenum">
              <a:rPr lang="fr-FR"/>
              <a:pPr/>
              <a:t>15</a:t>
            </a:fld>
            <a:endParaRPr lang="fr-FR"/>
          </a:p>
        </p:txBody>
      </p:sp>
      <p:sp>
        <p:nvSpPr>
          <p:cNvPr id="949250"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49251"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fr-F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B6140E7A-3BBD-498B-89ED-75E87C67CF74}"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AEBB0D3-599B-4C0B-9704-6BE735D03EFF}" type="slidenum">
              <a:rPr lang="fr-FR"/>
              <a:pPr/>
              <a:t>16</a:t>
            </a:fld>
            <a:endParaRPr lang="fr-FR"/>
          </a:p>
        </p:txBody>
      </p:sp>
      <p:sp>
        <p:nvSpPr>
          <p:cNvPr id="684034" name="Rectangle 2"/>
          <p:cNvSpPr>
            <a:spLocks noGrp="1" noRot="1" noChangeAspect="1" noChangeArrowheads="1" noTextEdit="1"/>
          </p:cNvSpPr>
          <p:nvPr>
            <p:ph type="sldImg"/>
          </p:nvPr>
        </p:nvSpPr>
        <p:spPr bwMode="auto">
          <a:xfrm>
            <a:off x="650875" y="342900"/>
            <a:ext cx="5795963" cy="4346575"/>
          </a:xfrm>
          <a:prstGeom prst="rect">
            <a:avLst/>
          </a:prstGeom>
          <a:solidFill>
            <a:srgbClr val="FFFFFF"/>
          </a:solidFill>
          <a:ln>
            <a:solidFill>
              <a:srgbClr val="000000"/>
            </a:solidFill>
            <a:miter lim="800000"/>
            <a:headEnd/>
            <a:tailEnd/>
          </a:ln>
        </p:spPr>
      </p:sp>
      <p:sp>
        <p:nvSpPr>
          <p:cNvPr id="684035" name="Rectangle 3"/>
          <p:cNvSpPr>
            <a:spLocks noGrp="1" noChangeArrowheads="1"/>
          </p:cNvSpPr>
          <p:nvPr>
            <p:ph type="body" idx="1"/>
          </p:nvPr>
        </p:nvSpPr>
        <p:spPr bwMode="auto">
          <a:xfrm>
            <a:off x="946150" y="4691063"/>
            <a:ext cx="5207000" cy="4605337"/>
          </a:xfrm>
          <a:prstGeom prst="rect">
            <a:avLst/>
          </a:prstGeom>
          <a:solidFill>
            <a:srgbClr val="FFFFFF"/>
          </a:solidFill>
          <a:ln>
            <a:solidFill>
              <a:srgbClr val="000000"/>
            </a:solidFill>
            <a:miter lim="800000"/>
            <a:headEnd/>
            <a:tailEnd/>
          </a:ln>
        </p:spPr>
        <p:txBody>
          <a:bodyPr lIns="97394" tIns="48696" rIns="97394" bIns="48696"/>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35FCB653-63A4-4439-96CB-2EEE777CB26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841FE221-9364-47B4-9468-162D8D803F61}" type="slidenum">
              <a:rPr lang="fr-FR"/>
              <a:pPr/>
              <a:t>17</a:t>
            </a:fld>
            <a:endParaRPr lang="fr-FR"/>
          </a:p>
        </p:txBody>
      </p:sp>
      <p:sp>
        <p:nvSpPr>
          <p:cNvPr id="686082" name="Rectangle 2"/>
          <p:cNvSpPr>
            <a:spLocks noGrp="1" noRot="1" noChangeAspect="1" noChangeArrowheads="1" noTextEdit="1"/>
          </p:cNvSpPr>
          <p:nvPr>
            <p:ph type="sldImg"/>
          </p:nvPr>
        </p:nvSpPr>
        <p:spPr bwMode="auto">
          <a:xfrm>
            <a:off x="650875" y="342900"/>
            <a:ext cx="5795963" cy="4346575"/>
          </a:xfrm>
          <a:prstGeom prst="rect">
            <a:avLst/>
          </a:prstGeom>
          <a:solidFill>
            <a:srgbClr val="FFFFFF"/>
          </a:solidFill>
          <a:ln>
            <a:solidFill>
              <a:srgbClr val="000000"/>
            </a:solidFill>
            <a:miter lim="800000"/>
            <a:headEnd/>
            <a:tailEnd/>
          </a:ln>
        </p:spPr>
      </p:sp>
      <p:sp>
        <p:nvSpPr>
          <p:cNvPr id="686083" name="Rectangle 3"/>
          <p:cNvSpPr>
            <a:spLocks noGrp="1" noChangeArrowheads="1"/>
          </p:cNvSpPr>
          <p:nvPr>
            <p:ph type="body" idx="1"/>
          </p:nvPr>
        </p:nvSpPr>
        <p:spPr bwMode="auto">
          <a:xfrm>
            <a:off x="946150" y="4691063"/>
            <a:ext cx="5207000" cy="4605337"/>
          </a:xfrm>
          <a:prstGeom prst="rect">
            <a:avLst/>
          </a:prstGeom>
          <a:solidFill>
            <a:srgbClr val="FFFFFF"/>
          </a:solidFill>
          <a:ln>
            <a:solidFill>
              <a:srgbClr val="000000"/>
            </a:solidFill>
            <a:miter lim="800000"/>
            <a:headEnd/>
            <a:tailEnd/>
          </a:ln>
        </p:spPr>
        <p:txBody>
          <a:bodyPr lIns="97394" tIns="48696" rIns="97394" bIns="48696"/>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CE470FAB-8A22-4DC6-AC77-D0A0F5E6F9DA}"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2AE22EB-9E93-4C12-BBE5-12DD7037D9B8}" type="slidenum">
              <a:rPr lang="fr-FR"/>
              <a:pPr/>
              <a:t>18</a:t>
            </a:fld>
            <a:endParaRPr lang="fr-FR"/>
          </a:p>
        </p:txBody>
      </p:sp>
      <p:sp>
        <p:nvSpPr>
          <p:cNvPr id="1062914" name="Rectangle 2"/>
          <p:cNvSpPr>
            <a:spLocks noGrp="1" noRot="1" noChangeAspect="1" noChangeArrowheads="1" noTextEdit="1"/>
          </p:cNvSpPr>
          <p:nvPr>
            <p:ph type="sldImg"/>
          </p:nvPr>
        </p:nvSpPr>
        <p:spPr>
          <a:xfrm>
            <a:off x="992188" y="768350"/>
            <a:ext cx="5114925" cy="3836988"/>
          </a:xfrm>
          <a:ln/>
        </p:spPr>
      </p:sp>
      <p:sp>
        <p:nvSpPr>
          <p:cNvPr id="10629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C9A15A35-6B80-4E2B-BC01-44D62B8CF58F}"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C3A507B3-1AC0-4A88-AD76-957FE933661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C18AE01-EA7F-4AB3-9A6D-C1D247E0608E}" type="slidenum">
              <a:rPr lang="fr-FR"/>
              <a:pPr/>
              <a:t>2</a:t>
            </a:fld>
            <a:endParaRPr lang="fr-FR"/>
          </a:p>
        </p:txBody>
      </p:sp>
      <p:sp>
        <p:nvSpPr>
          <p:cNvPr id="949250"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49251"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fr-FR" dirty="0"/>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96E80F3D-B7D7-4804-AABC-5D9BFE031EAA}"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527D5C12-E41C-4BE3-9041-22FB45CBF62C}"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AB986E56-A9A8-4627-A314-D61E3379142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3F6BD272-1F63-4D7E-8C46-82B6FE083D2A}" type="slidenum">
              <a:rPr lang="fr-FR"/>
              <a:pPr/>
              <a:t>22</a:t>
            </a:fld>
            <a:endParaRPr lang="fr-FR"/>
          </a:p>
        </p:txBody>
      </p:sp>
      <p:sp>
        <p:nvSpPr>
          <p:cNvPr id="1063938" name="Rectangle 2"/>
          <p:cNvSpPr>
            <a:spLocks noGrp="1" noRot="1" noChangeAspect="1" noChangeArrowheads="1" noTextEdit="1"/>
          </p:cNvSpPr>
          <p:nvPr>
            <p:ph type="sldImg"/>
          </p:nvPr>
        </p:nvSpPr>
        <p:spPr>
          <a:xfrm>
            <a:off x="992188" y="768350"/>
            <a:ext cx="5114925" cy="3836988"/>
          </a:xfrm>
          <a:ln/>
        </p:spPr>
      </p:sp>
      <p:sp>
        <p:nvSpPr>
          <p:cNvPr id="1063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C6208D98-4F01-4C18-B3D1-40CE420E5B06}"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438EFF0-CAEC-400B-B9C1-F4DA9E94F59E}" type="slidenum">
              <a:rPr lang="fr-FR"/>
              <a:pPr/>
              <a:t>23</a:t>
            </a:fld>
            <a:endParaRPr lang="fr-FR"/>
          </a:p>
        </p:txBody>
      </p:sp>
      <p:sp>
        <p:nvSpPr>
          <p:cNvPr id="951298"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51299"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fr-F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8CAD8BDD-C113-4C58-BD6D-AD13F501F9B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B5ED2862-ADA4-4968-941F-628D2882ABB4}" type="slidenum">
              <a:rPr lang="fr-FR"/>
              <a:pPr/>
              <a:t>24</a:t>
            </a:fld>
            <a:endParaRPr lang="fr-FR"/>
          </a:p>
        </p:txBody>
      </p:sp>
      <p:sp>
        <p:nvSpPr>
          <p:cNvPr id="1064962" name="Rectangle 2"/>
          <p:cNvSpPr>
            <a:spLocks noGrp="1" noRot="1" noChangeAspect="1" noChangeArrowheads="1" noTextEdit="1"/>
          </p:cNvSpPr>
          <p:nvPr>
            <p:ph type="sldImg"/>
          </p:nvPr>
        </p:nvSpPr>
        <p:spPr>
          <a:xfrm>
            <a:off x="992188" y="768350"/>
            <a:ext cx="5114925" cy="3836988"/>
          </a:xfrm>
          <a:ln/>
        </p:spPr>
      </p:sp>
      <p:sp>
        <p:nvSpPr>
          <p:cNvPr id="10649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93A365D7-0B3C-4030-B215-021B4A2FB140}"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438EFF0-CAEC-400B-B9C1-F4DA9E94F59E}" type="slidenum">
              <a:rPr lang="fr-FR"/>
              <a:pPr/>
              <a:t>30</a:t>
            </a:fld>
            <a:endParaRPr lang="fr-FR"/>
          </a:p>
        </p:txBody>
      </p:sp>
      <p:sp>
        <p:nvSpPr>
          <p:cNvPr id="951298"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51299"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fr-F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7D9CAC2C-AB43-4F7B-B2B1-906EB4E4F6C1}"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31</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759A1355-0976-4493-BC31-E1AC765FE364}"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32</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AD075BA8-EB99-4D60-98B7-80D196A072C0}"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33</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270D2A29-A484-4515-9856-2FB305F8F7DA}"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9B27FD4D-7F3F-4D96-8DE9-2EEA0C547FC9}"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a:t>
            </a:fld>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11124D57-66A8-4FA3-AA89-F032ED8BEEF0}"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35</a:t>
            </a:fld>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93E3C546-735A-4B31-BECE-C3E05ADB8BDD}"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36</a:t>
            </a:fld>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FA177CDE-A2EA-414D-A588-6C0DE9206A5C}"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37</a:t>
            </a:fld>
            <a:endParaRPr lang="fr-F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72926BBF-65B4-40FD-855E-3674CDB12CCA}"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38</a:t>
            </a:fld>
            <a:endParaRPr lang="fr-F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875DCE86-CD58-43F0-ABAF-941CEA471F56}"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39</a:t>
            </a:fld>
            <a:endParaRPr lang="fr-F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06AD54DF-472C-4792-A935-8247BD2E1EA5}"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40</a:t>
            </a:fld>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459A9D38-B9AA-427D-BEDF-38E07AF02D01}"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41</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112D7F7E-9AA7-4D9A-B138-C1A9996138E0}"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42</a:t>
            </a:fld>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E7EE5235-2AB6-47D5-8B5B-F82594F936F9}"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43</a:t>
            </a:fld>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322FBBAE-9C4A-45AE-8901-ECFDDE150C96}"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438EFF0-CAEC-400B-B9C1-F4DA9E94F59E}" type="slidenum">
              <a:rPr lang="fr-FR"/>
              <a:pPr/>
              <a:t>44</a:t>
            </a:fld>
            <a:endParaRPr lang="fr-FR"/>
          </a:p>
        </p:txBody>
      </p:sp>
      <p:sp>
        <p:nvSpPr>
          <p:cNvPr id="951298"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951299" name="Rectangle 3"/>
          <p:cNvSpPr>
            <a:spLocks noGrp="1" noChangeArrowheads="1"/>
          </p:cNvSpPr>
          <p:nvPr>
            <p:ph type="body" idx="1"/>
          </p:nvPr>
        </p:nvSpPr>
        <p:spPr bwMode="auto">
          <a:xfrm>
            <a:off x="946150" y="4860925"/>
            <a:ext cx="5207000" cy="4605338"/>
          </a:xfrm>
          <a:prstGeom prst="rect">
            <a:avLst/>
          </a:prstGeom>
          <a:solidFill>
            <a:srgbClr val="FFFFFF"/>
          </a:solidFill>
          <a:ln>
            <a:solidFill>
              <a:srgbClr val="000000"/>
            </a:solidFill>
            <a:miter lim="800000"/>
            <a:headEnd/>
            <a:tailEnd/>
          </a:ln>
        </p:spPr>
        <p:txBody>
          <a:bodyPr lIns="99048" tIns="49524" rIns="99048" bIns="49524"/>
          <a:lstStyle/>
          <a:p>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6F014AE1-3B21-4114-9923-74A9F3D0979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C1BB12A-AB33-4520-8087-4DCBD80DDB66}" type="slidenum">
              <a:rPr lang="fr-FR"/>
              <a:pPr/>
              <a:t>4</a:t>
            </a:fld>
            <a:endParaRPr lang="fr-FR"/>
          </a:p>
        </p:txBody>
      </p:sp>
      <p:sp>
        <p:nvSpPr>
          <p:cNvPr id="1057794" name="Rectangle 2"/>
          <p:cNvSpPr>
            <a:spLocks noGrp="1" noRot="1" noChangeAspect="1" noChangeArrowheads="1" noTextEdit="1"/>
          </p:cNvSpPr>
          <p:nvPr>
            <p:ph type="sldImg"/>
          </p:nvPr>
        </p:nvSpPr>
        <p:spPr>
          <a:xfrm>
            <a:off x="992188" y="768350"/>
            <a:ext cx="5114925" cy="3836988"/>
          </a:xfrm>
          <a:ln/>
        </p:spPr>
      </p:sp>
      <p:sp>
        <p:nvSpPr>
          <p:cNvPr id="10577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9590E32A-E773-470E-B98D-A5F4CF2365F3}"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45</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907E344E-75E4-42EF-9E51-D0D35F1174B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CB4C10E-F903-4FB9-8015-AE60F655CD52}" type="slidenum">
              <a:rPr lang="fr-FR"/>
              <a:pPr/>
              <a:t>48</a:t>
            </a:fld>
            <a:endParaRPr lang="fr-FR"/>
          </a:p>
        </p:txBody>
      </p:sp>
      <p:sp>
        <p:nvSpPr>
          <p:cNvPr id="963586" name="Rectangle 2"/>
          <p:cNvSpPr>
            <a:spLocks noGrp="1" noChangeArrowheads="1"/>
          </p:cNvSpPr>
          <p:nvPr>
            <p:ph type="body" idx="1"/>
          </p:nvPr>
        </p:nvSpPr>
        <p:spPr bwMode="auto">
          <a:xfrm>
            <a:off x="946150" y="4691063"/>
            <a:ext cx="5207000" cy="4605337"/>
          </a:xfrm>
          <a:prstGeom prst="rect">
            <a:avLst/>
          </a:prstGeom>
          <a:noFill/>
          <a:ln w="12700">
            <a:miter lim="800000"/>
            <a:headEnd/>
            <a:tailEnd/>
          </a:ln>
        </p:spPr>
        <p:txBody>
          <a:bodyPr lIns="98007" tIns="48143" rIns="98007" bIns="48143"/>
          <a:lstStyle/>
          <a:p>
            <a:endParaRPr lang="en-GB"/>
          </a:p>
        </p:txBody>
      </p:sp>
      <p:sp>
        <p:nvSpPr>
          <p:cNvPr id="963587" name="Rectangle 3"/>
          <p:cNvSpPr>
            <a:spLocks noGrp="1" noRot="1" noChangeAspect="1" noChangeArrowheads="1" noTextEdit="1"/>
          </p:cNvSpPr>
          <p:nvPr>
            <p:ph type="sldImg"/>
          </p:nvPr>
        </p:nvSpPr>
        <p:spPr bwMode="auto">
          <a:xfrm>
            <a:off x="652463" y="342900"/>
            <a:ext cx="5795962" cy="4346575"/>
          </a:xfrm>
          <a:prstGeom prst="rect">
            <a:avLst/>
          </a:prstGeom>
          <a:noFill/>
          <a:ln w="12700" cap="flat">
            <a:solidFill>
              <a:schemeClr val="tx1"/>
            </a:solidFill>
            <a:miter lim="800000"/>
            <a:headEnd/>
            <a:tailEn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BA7AE617-8723-4A23-8D23-C6F72B17BAA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1E0F94B-0ECE-45EB-8226-375E06898E8C}" type="slidenum">
              <a:rPr lang="fr-FR"/>
              <a:pPr/>
              <a:t>5</a:t>
            </a:fld>
            <a:endParaRPr lang="fr-FR"/>
          </a:p>
        </p:txBody>
      </p:sp>
      <p:sp>
        <p:nvSpPr>
          <p:cNvPr id="1058818" name="Rectangle 2"/>
          <p:cNvSpPr>
            <a:spLocks noGrp="1" noRot="1" noChangeAspect="1" noChangeArrowheads="1" noTextEdit="1"/>
          </p:cNvSpPr>
          <p:nvPr>
            <p:ph type="sldImg"/>
          </p:nvPr>
        </p:nvSpPr>
        <p:spPr>
          <a:xfrm>
            <a:off x="992188" y="768350"/>
            <a:ext cx="5114925" cy="3836988"/>
          </a:xfrm>
          <a:ln/>
        </p:spPr>
      </p:sp>
      <p:sp>
        <p:nvSpPr>
          <p:cNvPr id="10588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1E4CAF03-AA15-4717-B0D1-489315A003F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DB9D76B8-EAC9-4CBE-B488-55CD0DDE178E}" type="slidenum">
              <a:rPr lang="fr-FR"/>
              <a:pPr/>
              <a:t>6</a:t>
            </a:fld>
            <a:endParaRPr lang="fr-FR"/>
          </a:p>
        </p:txBody>
      </p:sp>
      <p:sp>
        <p:nvSpPr>
          <p:cNvPr id="890882" name="Rectangle 2"/>
          <p:cNvSpPr>
            <a:spLocks noGrp="1" noRot="1" noChangeAspect="1" noChangeArrowheads="1"/>
          </p:cNvSpPr>
          <p:nvPr>
            <p:ph type="sldImg"/>
          </p:nvPr>
        </p:nvSpPr>
        <p:spPr bwMode="auto">
          <a:xfrm>
            <a:off x="650875" y="342900"/>
            <a:ext cx="5795963" cy="4346575"/>
          </a:xfrm>
          <a:prstGeom prst="rect">
            <a:avLst/>
          </a:prstGeom>
          <a:solidFill>
            <a:srgbClr val="FFFFFF"/>
          </a:solidFill>
          <a:ln>
            <a:solidFill>
              <a:srgbClr val="000000"/>
            </a:solidFill>
            <a:miter lim="800000"/>
            <a:headEnd/>
            <a:tailEnd/>
          </a:ln>
        </p:spPr>
      </p:sp>
      <p:sp>
        <p:nvSpPr>
          <p:cNvPr id="890883" name="Rectangle 3"/>
          <p:cNvSpPr>
            <a:spLocks noGrp="1" noChangeArrowheads="1"/>
          </p:cNvSpPr>
          <p:nvPr>
            <p:ph type="body" idx="1"/>
          </p:nvPr>
        </p:nvSpPr>
        <p:spPr bwMode="auto">
          <a:xfrm>
            <a:off x="946150" y="4691063"/>
            <a:ext cx="5207000" cy="4605337"/>
          </a:xfrm>
          <a:prstGeom prst="rect">
            <a:avLst/>
          </a:prstGeom>
          <a:solidFill>
            <a:srgbClr val="FFFFFF"/>
          </a:solidFill>
          <a:ln>
            <a:solidFill>
              <a:srgbClr val="000000"/>
            </a:solidFill>
            <a:miter lim="800000"/>
            <a:headEnd/>
            <a:tailEnd/>
          </a:ln>
        </p:spPr>
        <p:txBody>
          <a:bodyPr lIns="97394" tIns="48696" rIns="97394" bIns="48696"/>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5_20_ISA8895_Interoperability_B2MML</a:t>
            </a:r>
            <a:endParaRPr lang="fr-FR"/>
          </a:p>
        </p:txBody>
      </p:sp>
      <p:sp>
        <p:nvSpPr>
          <p:cNvPr id="5" name="Rectangle 3"/>
          <p:cNvSpPr>
            <a:spLocks noGrp="1" noChangeArrowheads="1"/>
          </p:cNvSpPr>
          <p:nvPr>
            <p:ph type="dt" idx="1"/>
          </p:nvPr>
        </p:nvSpPr>
        <p:spPr>
          <a:ln/>
        </p:spPr>
        <p:txBody>
          <a:bodyPr/>
          <a:lstStyle/>
          <a:p>
            <a:fld id="{D58566EC-A852-4B34-90E8-9FC43094F03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42EF94F9-25F0-43FE-A3B5-02BAB08ADF84}" type="slidenum">
              <a:rPr lang="fr-FR"/>
              <a:pPr/>
              <a:t>7</a:t>
            </a:fld>
            <a:endParaRPr lang="fr-FR"/>
          </a:p>
        </p:txBody>
      </p:sp>
      <p:sp>
        <p:nvSpPr>
          <p:cNvPr id="894978" name="Rectangle 2"/>
          <p:cNvSpPr>
            <a:spLocks noGrp="1" noRot="1" noChangeAspect="1" noChangeArrowheads="1"/>
          </p:cNvSpPr>
          <p:nvPr>
            <p:ph type="sldImg"/>
          </p:nvPr>
        </p:nvSpPr>
        <p:spPr bwMode="auto">
          <a:xfrm>
            <a:off x="650875" y="342900"/>
            <a:ext cx="5795963" cy="4346575"/>
          </a:xfrm>
          <a:prstGeom prst="rect">
            <a:avLst/>
          </a:prstGeom>
          <a:solidFill>
            <a:srgbClr val="FFFFFF"/>
          </a:solidFill>
          <a:ln>
            <a:solidFill>
              <a:srgbClr val="000000"/>
            </a:solidFill>
            <a:miter lim="800000"/>
            <a:headEnd/>
            <a:tailEnd/>
          </a:ln>
        </p:spPr>
      </p:sp>
      <p:sp>
        <p:nvSpPr>
          <p:cNvPr id="894979" name="Rectangle 3"/>
          <p:cNvSpPr>
            <a:spLocks noGrp="1" noChangeArrowheads="1"/>
          </p:cNvSpPr>
          <p:nvPr>
            <p:ph type="body" idx="1"/>
          </p:nvPr>
        </p:nvSpPr>
        <p:spPr bwMode="auto">
          <a:xfrm>
            <a:off x="946150" y="4691063"/>
            <a:ext cx="5207000" cy="4605337"/>
          </a:xfrm>
          <a:prstGeom prst="rect">
            <a:avLst/>
          </a:prstGeom>
          <a:solidFill>
            <a:srgbClr val="FFFFFF"/>
          </a:solidFill>
          <a:ln>
            <a:solidFill>
              <a:srgbClr val="000000"/>
            </a:solidFill>
            <a:miter lim="800000"/>
            <a:headEnd/>
            <a:tailEnd/>
          </a:ln>
        </p:spPr>
        <p:txBody>
          <a:bodyPr lIns="97394" tIns="48696" rIns="97394" bIns="48696"/>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5_20_ISA8895_Interoperability_B2MML</a:t>
            </a:r>
            <a:endParaRPr lang="fr-FR"/>
          </a:p>
        </p:txBody>
      </p:sp>
      <p:sp>
        <p:nvSpPr>
          <p:cNvPr id="5" name="Espace réservé de la date 4"/>
          <p:cNvSpPr>
            <a:spLocks noGrp="1"/>
          </p:cNvSpPr>
          <p:nvPr>
            <p:ph type="dt" idx="11"/>
          </p:nvPr>
        </p:nvSpPr>
        <p:spPr/>
        <p:txBody>
          <a:bodyPr/>
          <a:lstStyle/>
          <a:p>
            <a:fld id="{C8377018-0BCC-424D-A844-134DAFD47AB0}"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E655EF13-80BC-4F25-8270-14C22AC4B7D8}"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405BBB7-EDB9-427A-A674-68CCBAEAD50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en-GB" smtClean="0"/>
              <a:t>5_20_ISA8895_Interoperability_B2MML</a:t>
            </a:r>
            <a:endParaRPr lang="en-GB"/>
          </a:p>
        </p:txBody>
      </p:sp>
      <p:sp>
        <p:nvSpPr>
          <p:cNvPr id="10" name="Rectangle 9"/>
          <p:cNvSpPr>
            <a:spLocks noGrp="1" noChangeArrowheads="1"/>
          </p:cNvSpPr>
          <p:nvPr>
            <p:ph type="sldNum" sz="quarter" idx="11"/>
          </p:nvPr>
        </p:nvSpPr>
        <p:spPr/>
        <p:txBody>
          <a:bodyPr/>
          <a:lstStyle>
            <a:lvl1pPr>
              <a:defRPr/>
            </a:lvl1pPr>
          </a:lstStyle>
          <a:p>
            <a:fld id="{3BB19C9B-6941-41F7-9920-33E49070CA83}" type="slidenum">
              <a:rPr lang="en-GB" smtClean="0"/>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5" name="Rectangle 11"/>
          <p:cNvSpPr>
            <a:spLocks noGrp="1" noChangeArrowheads="1"/>
          </p:cNvSpPr>
          <p:nvPr>
            <p:ph type="sldNum" sz="quarter" idx="11"/>
          </p:nvPr>
        </p:nvSpPr>
        <p:spPr>
          <a:ln/>
        </p:spPr>
        <p:txBody>
          <a:bodyPr/>
          <a:lstStyle>
            <a:lvl1pPr>
              <a:defRPr/>
            </a:lvl1pPr>
          </a:lstStyle>
          <a:p>
            <a:fld id="{28337150-D495-48F5-9F71-F559197EB1D4}" type="slidenum">
              <a:rPr lang="en-GB" smtClean="0"/>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5" name="Rectangle 11"/>
          <p:cNvSpPr>
            <a:spLocks noGrp="1" noChangeArrowheads="1"/>
          </p:cNvSpPr>
          <p:nvPr>
            <p:ph type="sldNum" sz="quarter" idx="11"/>
          </p:nvPr>
        </p:nvSpPr>
        <p:spPr>
          <a:ln/>
        </p:spPr>
        <p:txBody>
          <a:bodyPr/>
          <a:lstStyle>
            <a:lvl1pPr>
              <a:defRPr/>
            </a:lvl1pPr>
          </a:lstStyle>
          <a:p>
            <a:fld id="{CF6E0447-CE10-4271-8958-AB2506614E0F}" type="slidenum">
              <a:rPr lang="en-GB" smtClean="0"/>
              <a:pPr/>
              <a:t>‹N°›</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6" name="Rectangle 11"/>
          <p:cNvSpPr>
            <a:spLocks noGrp="1" noChangeArrowheads="1"/>
          </p:cNvSpPr>
          <p:nvPr>
            <p:ph type="sldNum" sz="quarter" idx="11"/>
          </p:nvPr>
        </p:nvSpPr>
        <p:spPr>
          <a:ln/>
        </p:spPr>
        <p:txBody>
          <a:bodyPr/>
          <a:lstStyle>
            <a:lvl1pPr>
              <a:defRPr/>
            </a:lvl1pPr>
          </a:lstStyle>
          <a:p>
            <a:fld id="{7D4AE318-8782-46BF-B395-3FB79A278067}" type="slidenum">
              <a:rPr lang="en-GB" smtClean="0"/>
              <a:pPr/>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6" name="Rectangle 11"/>
          <p:cNvSpPr>
            <a:spLocks noGrp="1" noChangeArrowheads="1"/>
          </p:cNvSpPr>
          <p:nvPr>
            <p:ph type="sldNum" sz="quarter" idx="11"/>
          </p:nvPr>
        </p:nvSpPr>
        <p:spPr>
          <a:ln/>
        </p:spPr>
        <p:txBody>
          <a:bodyPr/>
          <a:lstStyle>
            <a:lvl1pPr>
              <a:defRPr/>
            </a:lvl1pPr>
          </a:lstStyle>
          <a:p>
            <a:fld id="{3BB19C9B-6941-41F7-9920-33E49070CA83}" type="slidenum">
              <a:rPr lang="en-GB" smtClean="0"/>
              <a:pPr/>
              <a:t>‹N°›</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4" name="Rectangle 11"/>
          <p:cNvSpPr>
            <a:spLocks noGrp="1" noChangeArrowheads="1"/>
          </p:cNvSpPr>
          <p:nvPr>
            <p:ph type="sldNum" sz="quarter" idx="11"/>
          </p:nvPr>
        </p:nvSpPr>
        <p:spPr>
          <a:ln/>
        </p:spPr>
        <p:txBody>
          <a:bodyPr/>
          <a:lstStyle>
            <a:lvl1pPr>
              <a:defRPr/>
            </a:lvl1pPr>
          </a:lstStyle>
          <a:p>
            <a:fld id="{7362D0C7-A46A-4A9E-A532-19B574FB8FF6}" type="slidenum">
              <a:rPr lang="en-GB" smtClean="0"/>
              <a:pPr/>
              <a:t>‹N°›</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3" name="Rectangle 11"/>
          <p:cNvSpPr>
            <a:spLocks noGrp="1" noChangeArrowheads="1"/>
          </p:cNvSpPr>
          <p:nvPr>
            <p:ph type="sldNum" sz="quarter" idx="11"/>
          </p:nvPr>
        </p:nvSpPr>
        <p:spPr>
          <a:ln/>
        </p:spPr>
        <p:txBody>
          <a:bodyPr/>
          <a:lstStyle>
            <a:lvl1pPr>
              <a:defRPr/>
            </a:lvl1pPr>
          </a:lstStyle>
          <a:p>
            <a:fld id="{3BB19C9B-6941-41F7-9920-33E49070CA83}" type="slidenum">
              <a:rPr lang="en-GB" smtClean="0"/>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5" name="Rectangle 11"/>
          <p:cNvSpPr>
            <a:spLocks noGrp="1" noChangeArrowheads="1"/>
          </p:cNvSpPr>
          <p:nvPr>
            <p:ph type="sldNum" sz="quarter" idx="11"/>
          </p:nvPr>
        </p:nvSpPr>
        <p:spPr>
          <a:ln/>
        </p:spPr>
        <p:txBody>
          <a:bodyPr/>
          <a:lstStyle>
            <a:lvl1pPr>
              <a:defRPr/>
            </a:lvl1pPr>
          </a:lstStyle>
          <a:p>
            <a:fld id="{28337150-D495-48F5-9F71-F559197EB1D4}" type="slidenum">
              <a:rPr lang="en-GB" smtClean="0"/>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5" name="Rectangle 11"/>
          <p:cNvSpPr>
            <a:spLocks noGrp="1" noChangeArrowheads="1"/>
          </p:cNvSpPr>
          <p:nvPr>
            <p:ph type="sldNum" sz="quarter" idx="11"/>
          </p:nvPr>
        </p:nvSpPr>
        <p:spPr>
          <a:ln/>
        </p:spPr>
        <p:txBody>
          <a:bodyPr/>
          <a:lstStyle>
            <a:lvl1pPr>
              <a:defRPr/>
            </a:lvl1pPr>
          </a:lstStyle>
          <a:p>
            <a:fld id="{CF6E0447-CE10-4271-8958-AB2506614E0F}" type="slidenum">
              <a:rPr lang="en-GB" smtClean="0"/>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6" name="Rectangle 11"/>
          <p:cNvSpPr>
            <a:spLocks noGrp="1" noChangeArrowheads="1"/>
          </p:cNvSpPr>
          <p:nvPr>
            <p:ph type="sldNum" sz="quarter" idx="11"/>
          </p:nvPr>
        </p:nvSpPr>
        <p:spPr>
          <a:ln/>
        </p:spPr>
        <p:txBody>
          <a:bodyPr/>
          <a:lstStyle>
            <a:lvl1pPr>
              <a:defRPr/>
            </a:lvl1pPr>
          </a:lstStyle>
          <a:p>
            <a:fld id="{7D4AE318-8782-46BF-B395-3FB79A278067}" type="slidenum">
              <a:rPr lang="en-GB" smtClean="0"/>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6" name="Rectangle 11"/>
          <p:cNvSpPr>
            <a:spLocks noGrp="1" noChangeArrowheads="1"/>
          </p:cNvSpPr>
          <p:nvPr>
            <p:ph type="sldNum" sz="quarter" idx="11"/>
          </p:nvPr>
        </p:nvSpPr>
        <p:spPr>
          <a:ln/>
        </p:spPr>
        <p:txBody>
          <a:bodyPr/>
          <a:lstStyle>
            <a:lvl1pPr>
              <a:defRPr/>
            </a:lvl1pPr>
          </a:lstStyle>
          <a:p>
            <a:fld id="{3BB19C9B-6941-41F7-9920-33E49070CA83}" type="slidenum">
              <a:rPr lang="en-GB" smtClean="0"/>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4" name="Rectangle 11"/>
          <p:cNvSpPr>
            <a:spLocks noGrp="1" noChangeArrowheads="1"/>
          </p:cNvSpPr>
          <p:nvPr>
            <p:ph type="sldNum" sz="quarter" idx="11"/>
          </p:nvPr>
        </p:nvSpPr>
        <p:spPr>
          <a:ln/>
        </p:spPr>
        <p:txBody>
          <a:bodyPr/>
          <a:lstStyle>
            <a:lvl1pPr>
              <a:defRPr/>
            </a:lvl1pPr>
          </a:lstStyle>
          <a:p>
            <a:fld id="{7362D0C7-A46A-4A9E-A532-19B574FB8FF6}" type="slidenum">
              <a:rPr lang="en-GB" smtClean="0"/>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en-GB" smtClean="0"/>
              <a:t>5_20_ISA8895_Interoperability_B2MML</a:t>
            </a:r>
            <a:endParaRPr lang="en-GB"/>
          </a:p>
        </p:txBody>
      </p:sp>
      <p:sp>
        <p:nvSpPr>
          <p:cNvPr id="3" name="Rectangle 11"/>
          <p:cNvSpPr>
            <a:spLocks noGrp="1" noChangeArrowheads="1"/>
          </p:cNvSpPr>
          <p:nvPr>
            <p:ph type="sldNum" sz="quarter" idx="11"/>
          </p:nvPr>
        </p:nvSpPr>
        <p:spPr>
          <a:ln/>
        </p:spPr>
        <p:txBody>
          <a:bodyPr/>
          <a:lstStyle>
            <a:lvl1pPr>
              <a:defRPr/>
            </a:lvl1pPr>
          </a:lstStyle>
          <a:p>
            <a:fld id="{3BB19C9B-6941-41F7-9920-33E49070CA83}" type="slidenum">
              <a:rPr lang="en-GB" smtClean="0"/>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name="1_Diapositive de titre">
    <p:spTree>
      <p:nvGrpSpPr>
        <p:cNvPr id="1" name=""/>
        <p:cNvGrpSpPr/>
        <p:nvPr/>
      </p:nvGrpSpPr>
      <p:grpSpPr>
        <a:xfrm>
          <a:off x="0" y="0"/>
          <a:ext cx="0" cy="0"/>
          <a:chOff x="0" y="0"/>
          <a:chExt cx="0" cy="0"/>
        </a:xfrm>
      </p:grpSpPr>
      <p:sp>
        <p:nvSpPr>
          <p:cNvPr id="10" name="Rectangle 11"/>
          <p:cNvSpPr>
            <a:spLocks noGrp="1" noChangeArrowheads="1"/>
          </p:cNvSpPr>
          <p:nvPr>
            <p:ph type="sldNum" sz="quarter" idx="4"/>
          </p:nvPr>
        </p:nvSpPr>
        <p:spPr bwMode="auto">
          <a:xfrm>
            <a:off x="8243888" y="6345324"/>
            <a:ext cx="83820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02A38AC-E009-430C-8970-65C94AAC03B6}" type="slidenum">
              <a:rPr lang="en-US" smtClean="0"/>
              <a:pPr/>
              <a:t>‹N°›</a:t>
            </a:fld>
            <a:r>
              <a:rPr lang="en-US" dirty="0" smtClean="0"/>
              <a:t>#</a:t>
            </a:r>
            <a:endParaRPr lang="en-US" dirty="0"/>
          </a:p>
        </p:txBody>
      </p:sp>
      <p:sp>
        <p:nvSpPr>
          <p:cNvPr id="12" name="Espace réservé du pied de page 6"/>
          <p:cNvSpPr>
            <a:spLocks noGrp="1"/>
          </p:cNvSpPr>
          <p:nvPr>
            <p:ph type="ftr" sz="quarter" idx="3"/>
          </p:nvPr>
        </p:nvSpPr>
        <p:spPr>
          <a:xfrm>
            <a:off x="1993298" y="6356350"/>
            <a:ext cx="62151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5_20_ISA8895_Interoperability_B2MML</a:t>
            </a: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en-GB" smtClean="0"/>
              <a:t>5_20_ISA8895_Interoperability_B2MML</a:t>
            </a:r>
            <a:endParaRPr lang="en-GB"/>
          </a:p>
        </p:txBody>
      </p:sp>
      <p:sp>
        <p:nvSpPr>
          <p:cNvPr id="10" name="Rectangle 9"/>
          <p:cNvSpPr>
            <a:spLocks noGrp="1" noChangeArrowheads="1"/>
          </p:cNvSpPr>
          <p:nvPr>
            <p:ph type="sldNum" sz="quarter" idx="11"/>
          </p:nvPr>
        </p:nvSpPr>
        <p:spPr/>
        <p:txBody>
          <a:bodyPr/>
          <a:lstStyle>
            <a:lvl1pPr>
              <a:defRPr/>
            </a:lvl1pPr>
          </a:lstStyle>
          <a:p>
            <a:fld id="{3BB19C9B-6941-41F7-9920-33E49070CA83}" type="slidenum">
              <a:rPr lang="en-GB" smtClean="0"/>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37547"/>
            <a:ext cx="591320" cy="267117"/>
          </a:xfrm>
          <a:prstGeom prst="rect">
            <a:avLst/>
          </a:prstGeom>
        </p:spPr>
      </p:pic>
      <p:sp>
        <p:nvSpPr>
          <p:cNvPr id="17" name="ZoneTexte 16"/>
          <p:cNvSpPr txBox="1"/>
          <p:nvPr/>
        </p:nvSpPr>
        <p:spPr>
          <a:xfrm>
            <a:off x="539552" y="55657"/>
            <a:ext cx="6719540" cy="461665"/>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p>
          <a:p>
            <a:r>
              <a:rPr lang="en-US" sz="1200" dirty="0" smtClean="0"/>
              <a:t>Attribution: Jean Vieille</a:t>
            </a:r>
            <a:endParaRPr lang="en-GB" sz="12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GB" smtClean="0"/>
              <a:t>5_20_ISA8895_Interoperability_B2MML</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3BB19C9B-6941-41F7-9920-33E49070CA83}" type="slidenum">
              <a:rPr lang="en-GB" smtClean="0"/>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10"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GB" smtClean="0"/>
              <a:t>5_20_ISA8895_Interoperability_B2MML</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3BB19C9B-6941-41F7-9920-33E49070CA83}" type="slidenum">
              <a:rPr lang="en-GB" smtClean="0"/>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hyperlink" Target="http://www.w3.org/2001/XMLSchema-instance" TargetMode="External"/><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www.w3.org/TR/REC-xml/"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 Id="rId5" Type="http://schemas.openxmlformats.org/officeDocument/2006/relationships/hyperlink" Target="http://www.w3.org/TR/xmlschema-0/" TargetMode="External"/><Relationship Id="rId4" Type="http://schemas.openxmlformats.org/officeDocument/2006/relationships/hyperlink" Target="http://www.xml.com/axml/testaxml.htm"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82572" y="1968480"/>
          <a:ext cx="7782243" cy="2570480"/>
        </p:xfrm>
        <a:graphic>
          <a:graphicData uri="http://schemas.openxmlformats.org/drawingml/2006/table">
            <a:tbl>
              <a:tblPr firstRow="1" bandRow="1">
                <a:tableStyleId>{2D5ABB26-0587-4C30-8999-92F81FD0307C}</a:tableStyleId>
              </a:tblPr>
              <a:tblGrid>
                <a:gridCol w="3048000"/>
                <a:gridCol w="4734243"/>
              </a:tblGrid>
              <a:tr h="370840">
                <a:tc>
                  <a:txBody>
                    <a:bodyPr/>
                    <a:lstStyle/>
                    <a:p>
                      <a:pPr algn="r"/>
                      <a:r>
                        <a:rPr lang="fr-FR" sz="2400" dirty="0" err="1" smtClean="0"/>
                        <a:t>Work</a:t>
                      </a:r>
                      <a:r>
                        <a:rPr lang="fr-FR" sz="2400" dirty="0" smtClean="0"/>
                        <a:t>:</a:t>
                      </a:r>
                      <a:endParaRPr lang="fr-FR" sz="2400" dirty="0"/>
                    </a:p>
                  </a:txBody>
                  <a:tcPr/>
                </a:tc>
                <a:tc>
                  <a:txBody>
                    <a:bodyPr/>
                    <a:lstStyle/>
                    <a:p>
                      <a:r>
                        <a:rPr lang="fr-FR" sz="2400" b="1" dirty="0" smtClean="0"/>
                        <a:t>ISA8895 </a:t>
                      </a:r>
                      <a:r>
                        <a:rPr lang="fr-FR" sz="2400" b="1" dirty="0" err="1" smtClean="0"/>
                        <a:t>Implementation</a:t>
                      </a:r>
                      <a:endParaRPr lang="fr-FR" sz="2400" b="1" dirty="0"/>
                    </a:p>
                  </a:txBody>
                  <a:tcPr/>
                </a:tc>
              </a:tr>
              <a:tr h="370840">
                <a:tc>
                  <a:txBody>
                    <a:bodyPr/>
                    <a:lstStyle/>
                    <a:p>
                      <a:pPr algn="r"/>
                      <a:r>
                        <a:rPr lang="fr-FR" sz="2400" dirty="0" smtClean="0"/>
                        <a:t>Section:</a:t>
                      </a:r>
                      <a:endParaRPr lang="fr-FR" sz="2400" dirty="0"/>
                    </a:p>
                  </a:txBody>
                  <a:tcPr/>
                </a:tc>
                <a:tc>
                  <a:txBody>
                    <a:bodyPr/>
                    <a:lstStyle/>
                    <a:p>
                      <a:r>
                        <a:rPr lang="fr-FR" sz="2400" b="1" dirty="0" err="1" smtClean="0"/>
                        <a:t>Interoperability</a:t>
                      </a:r>
                      <a:endParaRPr lang="fr-FR" sz="2400" b="1" dirty="0"/>
                    </a:p>
                  </a:txBody>
                  <a:tcPr/>
                </a:tc>
              </a:tr>
              <a:tr h="370840">
                <a:tc>
                  <a:txBody>
                    <a:bodyPr/>
                    <a:lstStyle/>
                    <a:p>
                      <a:pPr algn="r"/>
                      <a:r>
                        <a:rPr lang="fr-FR" sz="2400" dirty="0" err="1" smtClean="0"/>
                        <a:t>Chapter</a:t>
                      </a:r>
                      <a:r>
                        <a:rPr lang="fr-FR" dirty="0" smtClean="0"/>
                        <a:t>: </a:t>
                      </a:r>
                      <a:endParaRPr lang="fr-FR" dirty="0"/>
                    </a:p>
                  </a:txBody>
                  <a:tcPr/>
                </a:tc>
                <a:tc>
                  <a:txBody>
                    <a:bodyPr/>
                    <a:lstStyle/>
                    <a:p>
                      <a:r>
                        <a:rPr lang="fr-FR" sz="2400" b="1" dirty="0" smtClean="0"/>
                        <a:t>B2MML</a:t>
                      </a:r>
                      <a:endParaRPr lang="fr-FR" sz="2400" b="1" dirty="0"/>
                    </a:p>
                  </a:txBody>
                  <a:tcPr/>
                </a:tc>
              </a:tr>
              <a:tr h="370840">
                <a:tc>
                  <a:txBody>
                    <a:bodyPr/>
                    <a:lstStyle/>
                    <a:p>
                      <a:pPr algn="r"/>
                      <a:endParaRPr lang="fr-FR" sz="2400" dirty="0"/>
                    </a:p>
                  </a:txBody>
                  <a:tcPr/>
                </a:tc>
                <a:tc>
                  <a:txBody>
                    <a:bodyPr/>
                    <a:lstStyle/>
                    <a:p>
                      <a:endParaRPr lang="fr-FR" sz="2400" b="1" dirty="0"/>
                    </a:p>
                  </a:txBody>
                  <a:tcPr/>
                </a:tc>
              </a:tr>
              <a:tr h="370840">
                <a:tc>
                  <a:txBody>
                    <a:bodyPr/>
                    <a:lstStyle/>
                    <a:p>
                      <a:pPr algn="r"/>
                      <a:r>
                        <a:rPr lang="fr-FR" sz="1600" dirty="0" err="1" smtClean="0"/>
                        <a:t>Language</a:t>
                      </a:r>
                      <a:r>
                        <a:rPr lang="fr-FR" sz="1600" dirty="0" smtClean="0"/>
                        <a:t>:</a:t>
                      </a:r>
                      <a:endParaRPr lang="fr-FR" sz="1600" dirty="0"/>
                    </a:p>
                  </a:txBody>
                  <a:tcPr/>
                </a:tc>
                <a:tc>
                  <a:txBody>
                    <a:bodyPr/>
                    <a:lstStyle/>
                    <a:p>
                      <a:r>
                        <a:rPr lang="fr-FR" sz="1600" b="1" dirty="0" smtClean="0"/>
                        <a:t>Français</a:t>
                      </a:r>
                      <a:endParaRPr lang="fr-FR" sz="1600" b="1" dirty="0"/>
                    </a:p>
                  </a:txBody>
                  <a:tcPr/>
                </a:tc>
              </a:tr>
              <a:tr h="370840">
                <a:tc>
                  <a:txBody>
                    <a:bodyPr/>
                    <a:lstStyle/>
                    <a:p>
                      <a:pPr algn="r"/>
                      <a:r>
                        <a:rPr lang="fr-FR" sz="1600" dirty="0" smtClean="0"/>
                        <a:t>Version:</a:t>
                      </a:r>
                      <a:endParaRPr lang="fr-FR" sz="1600" dirty="0"/>
                    </a:p>
                  </a:txBody>
                  <a:tcPr/>
                </a:tc>
                <a:tc>
                  <a:txBody>
                    <a:bodyPr/>
                    <a:lstStyle/>
                    <a:p>
                      <a:r>
                        <a:rPr lang="fr-FR" sz="1600" b="1" dirty="0" smtClean="0"/>
                        <a:t>V3 -</a:t>
                      </a:r>
                      <a:r>
                        <a:rPr lang="fr-FR" sz="1600" b="1" baseline="0" dirty="0" smtClean="0"/>
                        <a:t> </a:t>
                      </a:r>
                      <a:r>
                        <a:rPr lang="fr-FR" sz="1600" b="1" dirty="0" smtClean="0"/>
                        <a:t>05/2011</a:t>
                      </a:r>
                      <a:endParaRPr lang="fr-FR" sz="1600" b="1" dirty="0"/>
                    </a:p>
                  </a:txBody>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 name="Espace réservé du numéro de diapositive 3"/>
          <p:cNvSpPr>
            <a:spLocks noGrp="1"/>
          </p:cNvSpPr>
          <p:nvPr>
            <p:ph type="sldNum" sz="quarter" idx="11"/>
          </p:nvPr>
        </p:nvSpPr>
        <p:spPr/>
        <p:txBody>
          <a:bodyPr/>
          <a:lstStyle/>
          <a:p>
            <a:fld id="{28337150-D495-48F5-9F71-F559197EB1D4}" type="slidenum">
              <a:rPr lang="en-GB" smtClean="0"/>
              <a:pPr/>
              <a:t>10</a:t>
            </a:fld>
            <a:endParaRPr lang="en-GB"/>
          </a:p>
        </p:txBody>
      </p:sp>
      <p:sp>
        <p:nvSpPr>
          <p:cNvPr id="7" name="Rectangle 4"/>
          <p:cNvSpPr>
            <a:spLocks noChangeArrowheads="1"/>
          </p:cNvSpPr>
          <p:nvPr/>
        </p:nvSpPr>
        <p:spPr bwMode="auto">
          <a:xfrm>
            <a:off x="0" y="4043140"/>
            <a:ext cx="7226658" cy="1600438"/>
          </a:xfrm>
          <a:prstGeom prst="rect">
            <a:avLst/>
          </a:prstGeom>
          <a:solidFill>
            <a:schemeClr val="bg2">
              <a:lumMod val="10000"/>
              <a:lumOff val="90000"/>
            </a:schemeClr>
          </a:solidFill>
          <a:ln w="12700">
            <a:solidFill>
              <a:schemeClr val="tx1"/>
            </a:solidFill>
            <a:miter lim="800000"/>
            <a:headEnd/>
            <a:tailEnd/>
          </a:ln>
          <a:effectLst/>
        </p:spPr>
        <p:txBody>
          <a:bodyPr wrap="none">
            <a:spAutoFit/>
          </a:bodyPr>
          <a:lstStyle/>
          <a:p>
            <a:r>
              <a:rPr lang="en-US" sz="1400" dirty="0" smtClean="0"/>
              <a:t>Declarer un </a:t>
            </a:r>
            <a:r>
              <a:rPr lang="en-US" sz="1400" dirty="0" err="1" smtClean="0"/>
              <a:t>élément</a:t>
            </a:r>
            <a:r>
              <a:rPr lang="en-US" sz="1400" dirty="0" smtClean="0"/>
              <a:t> “</a:t>
            </a:r>
            <a:r>
              <a:rPr lang="en-US" sz="1400" dirty="0" err="1" smtClean="0"/>
              <a:t>MaterialLot</a:t>
            </a:r>
            <a:r>
              <a:rPr lang="en-US" sz="1400" dirty="0" smtClean="0"/>
              <a:t>” qui </a:t>
            </a:r>
            <a:r>
              <a:rPr lang="en-US" sz="1400" dirty="0" err="1" smtClean="0"/>
              <a:t>doit</a:t>
            </a:r>
            <a:r>
              <a:rPr lang="en-US" sz="1400" dirty="0" smtClean="0"/>
              <a:t> </a:t>
            </a:r>
            <a:r>
              <a:rPr lang="en-US" sz="1400" dirty="0" err="1" smtClean="0"/>
              <a:t>contenir</a:t>
            </a:r>
            <a:endParaRPr lang="en-US" sz="1400" dirty="0" smtClean="0"/>
          </a:p>
          <a:p>
            <a:pPr>
              <a:buFontTx/>
              <a:buChar char="-"/>
            </a:pPr>
            <a:r>
              <a:rPr lang="en-US" sz="1400" dirty="0" smtClean="0"/>
              <a:t>Un </a:t>
            </a:r>
            <a:r>
              <a:rPr lang="en-US" sz="1400" dirty="0" err="1" smtClean="0"/>
              <a:t>élément</a:t>
            </a:r>
            <a:r>
              <a:rPr lang="en-US" sz="1400" dirty="0" smtClean="0"/>
              <a:t> </a:t>
            </a:r>
            <a:r>
              <a:rPr lang="en-US" sz="1400" dirty="0" err="1" smtClean="0"/>
              <a:t>obligatoire</a:t>
            </a:r>
            <a:r>
              <a:rPr lang="en-US" sz="1400" dirty="0" smtClean="0"/>
              <a:t> unique “ID” de type string</a:t>
            </a:r>
          </a:p>
          <a:p>
            <a:pPr>
              <a:buFontTx/>
              <a:buChar char="-"/>
            </a:pPr>
            <a:r>
              <a:rPr lang="en-US" sz="1400" dirty="0" smtClean="0"/>
              <a:t>Un </a:t>
            </a:r>
            <a:r>
              <a:rPr lang="en-US" sz="1400" dirty="0" err="1" smtClean="0"/>
              <a:t>élément</a:t>
            </a:r>
            <a:r>
              <a:rPr lang="en-US" sz="1400" dirty="0" smtClean="0"/>
              <a:t> </a:t>
            </a:r>
            <a:r>
              <a:rPr lang="en-US" sz="1400" dirty="0" err="1" smtClean="0"/>
              <a:t>obligatoire</a:t>
            </a:r>
            <a:r>
              <a:rPr lang="en-US" sz="1400" dirty="0" smtClean="0"/>
              <a:t> unique “Material” de type “string”</a:t>
            </a:r>
          </a:p>
          <a:p>
            <a:pPr>
              <a:buFontTx/>
              <a:buChar char="-"/>
            </a:pPr>
            <a:r>
              <a:rPr lang="en-US" sz="1400" dirty="0" smtClean="0"/>
              <a:t>Un </a:t>
            </a:r>
            <a:r>
              <a:rPr lang="en-US" sz="1400" dirty="0" err="1" smtClean="0"/>
              <a:t>élément</a:t>
            </a:r>
            <a:r>
              <a:rPr lang="en-US" sz="1400" dirty="0" smtClean="0"/>
              <a:t> </a:t>
            </a:r>
            <a:r>
              <a:rPr lang="en-US" sz="1400" dirty="0" err="1" smtClean="0"/>
              <a:t>faculatif</a:t>
            </a:r>
            <a:r>
              <a:rPr lang="en-US" sz="1400" dirty="0" smtClean="0"/>
              <a:t> unique “Status” de type string </a:t>
            </a:r>
            <a:r>
              <a:rPr lang="en-US" sz="1400" dirty="0" err="1" smtClean="0"/>
              <a:t>membre</a:t>
            </a:r>
            <a:r>
              <a:rPr lang="en-US" sz="1400" dirty="0" smtClean="0"/>
              <a:t> </a:t>
            </a:r>
            <a:r>
              <a:rPr lang="en-US" sz="1400" dirty="0" err="1" smtClean="0"/>
              <a:t>d’une</a:t>
            </a:r>
            <a:r>
              <a:rPr lang="en-US" sz="1400" dirty="0" smtClean="0"/>
              <a:t> </a:t>
            </a:r>
            <a:r>
              <a:rPr lang="en-US" sz="1400" dirty="0" err="1" smtClean="0"/>
              <a:t>liste</a:t>
            </a:r>
            <a:r>
              <a:rPr lang="en-US" sz="1400" dirty="0" smtClean="0"/>
              <a:t> </a:t>
            </a:r>
            <a:r>
              <a:rPr lang="en-US" sz="1400" dirty="0" err="1" smtClean="0"/>
              <a:t>définie</a:t>
            </a:r>
            <a:r>
              <a:rPr lang="en-US" sz="1400" dirty="0" smtClean="0"/>
              <a:t> de </a:t>
            </a:r>
            <a:r>
              <a:rPr lang="en-US" sz="1400" dirty="0" err="1" smtClean="0"/>
              <a:t>valeurs</a:t>
            </a:r>
            <a:endParaRPr lang="en-US" sz="1400" dirty="0" smtClean="0"/>
          </a:p>
          <a:p>
            <a:pPr>
              <a:buFontTx/>
              <a:buChar char="-"/>
            </a:pPr>
            <a:r>
              <a:rPr lang="en-US" sz="1400" dirty="0" smtClean="0"/>
              <a:t>Un </a:t>
            </a:r>
            <a:r>
              <a:rPr lang="en-US" sz="1400" dirty="0" err="1" smtClean="0"/>
              <a:t>élément</a:t>
            </a:r>
            <a:r>
              <a:rPr lang="en-US" sz="1400" dirty="0" smtClean="0"/>
              <a:t> </a:t>
            </a:r>
            <a:r>
              <a:rPr lang="en-US" sz="1400" dirty="0" err="1" smtClean="0"/>
              <a:t>facultatif</a:t>
            </a:r>
            <a:r>
              <a:rPr lang="en-US" sz="1400" dirty="0" smtClean="0"/>
              <a:t> multiple “Quantity” </a:t>
            </a:r>
            <a:r>
              <a:rPr lang="en-US" sz="1400" dirty="0" err="1" smtClean="0"/>
              <a:t>contenant</a:t>
            </a:r>
            <a:r>
              <a:rPr lang="en-US" sz="1400" dirty="0" smtClean="0"/>
              <a:t> </a:t>
            </a:r>
            <a:r>
              <a:rPr lang="en-US" sz="1400" dirty="0" err="1" smtClean="0"/>
              <a:t>lui-même</a:t>
            </a:r>
            <a:endParaRPr lang="en-US" sz="1400" dirty="0" smtClean="0"/>
          </a:p>
          <a:p>
            <a:pPr>
              <a:buFontTx/>
              <a:buChar char="-"/>
            </a:pPr>
            <a:r>
              <a:rPr lang="en-US" sz="1400" dirty="0" smtClean="0"/>
              <a:t>-- Un </a:t>
            </a:r>
            <a:r>
              <a:rPr lang="en-US" sz="1400" dirty="0" err="1" smtClean="0"/>
              <a:t>élément</a:t>
            </a:r>
            <a:r>
              <a:rPr lang="en-US" sz="1400" dirty="0" smtClean="0"/>
              <a:t> </a:t>
            </a:r>
            <a:r>
              <a:rPr lang="en-US" sz="1400" dirty="0" err="1" smtClean="0"/>
              <a:t>obligatoire</a:t>
            </a:r>
            <a:r>
              <a:rPr lang="en-US" sz="1400" dirty="0" smtClean="0"/>
              <a:t> unique “Value” de type “real”</a:t>
            </a:r>
          </a:p>
          <a:p>
            <a:pPr>
              <a:buFontTx/>
              <a:buChar char="-"/>
            </a:pPr>
            <a:r>
              <a:rPr lang="en-US" sz="1400" dirty="0" smtClean="0"/>
              <a:t>-- Un </a:t>
            </a:r>
            <a:r>
              <a:rPr lang="en-US" sz="1400" dirty="0" err="1" smtClean="0"/>
              <a:t>élément</a:t>
            </a:r>
            <a:r>
              <a:rPr lang="en-US" sz="1400" dirty="0" smtClean="0"/>
              <a:t> </a:t>
            </a:r>
            <a:r>
              <a:rPr lang="en-US" sz="1400" dirty="0" err="1" smtClean="0"/>
              <a:t>obligatoire</a:t>
            </a:r>
            <a:r>
              <a:rPr lang="en-US" sz="1400" dirty="0" smtClean="0"/>
              <a:t> unique “UOM” de type “string”</a:t>
            </a:r>
          </a:p>
        </p:txBody>
      </p:sp>
      <p:sp>
        <p:nvSpPr>
          <p:cNvPr id="8" name="Text Box 5"/>
          <p:cNvSpPr txBox="1">
            <a:spLocks noChangeArrowheads="1"/>
          </p:cNvSpPr>
          <p:nvPr/>
        </p:nvSpPr>
        <p:spPr bwMode="auto">
          <a:xfrm>
            <a:off x="1071538" y="3643314"/>
            <a:ext cx="1616075" cy="396875"/>
          </a:xfrm>
          <a:prstGeom prst="rect">
            <a:avLst/>
          </a:prstGeom>
          <a:noFill/>
          <a:ln w="12700">
            <a:noFill/>
            <a:miter lim="800000"/>
            <a:headEnd/>
            <a:tailEnd/>
          </a:ln>
          <a:effectLst/>
        </p:spPr>
        <p:txBody>
          <a:bodyPr wrap="none">
            <a:spAutoFit/>
          </a:bodyPr>
          <a:lstStyle/>
          <a:p>
            <a:r>
              <a:rPr lang="en-US" sz="2000" dirty="0"/>
              <a:t>XML Schema</a:t>
            </a:r>
          </a:p>
        </p:txBody>
      </p:sp>
      <p:sp>
        <p:nvSpPr>
          <p:cNvPr id="9" name="Rectangle 6"/>
          <p:cNvSpPr>
            <a:spLocks noChangeArrowheads="1"/>
          </p:cNvSpPr>
          <p:nvPr/>
        </p:nvSpPr>
        <p:spPr bwMode="auto">
          <a:xfrm>
            <a:off x="5214942" y="1808158"/>
            <a:ext cx="1577975" cy="1049338"/>
          </a:xfrm>
          <a:prstGeom prst="rect">
            <a:avLst/>
          </a:prstGeom>
          <a:solidFill>
            <a:srgbClr val="99FF99"/>
          </a:solidFill>
          <a:ln w="12700">
            <a:solidFill>
              <a:schemeClr val="tx1"/>
            </a:solidFill>
            <a:miter lim="800000"/>
            <a:headEnd/>
            <a:tailEnd/>
          </a:ln>
          <a:effectLst/>
        </p:spPr>
        <p:txBody>
          <a:bodyPr wrap="none" anchor="ctr"/>
          <a:lstStyle/>
          <a:p>
            <a:pPr algn="ctr"/>
            <a:r>
              <a:rPr lang="en-US" sz="2000" dirty="0"/>
              <a:t>XML Schema</a:t>
            </a:r>
          </a:p>
          <a:p>
            <a:pPr algn="ctr"/>
            <a:r>
              <a:rPr lang="en-US" sz="2000" dirty="0" smtClean="0"/>
              <a:t>validation</a:t>
            </a:r>
            <a:endParaRPr lang="en-US" sz="2000" dirty="0"/>
          </a:p>
        </p:txBody>
      </p:sp>
      <p:sp>
        <p:nvSpPr>
          <p:cNvPr id="10" name="Line 7"/>
          <p:cNvSpPr>
            <a:spLocks noChangeShapeType="1"/>
          </p:cNvSpPr>
          <p:nvPr/>
        </p:nvSpPr>
        <p:spPr bwMode="auto">
          <a:xfrm flipV="1">
            <a:off x="4071935" y="2285991"/>
            <a:ext cx="1143007" cy="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1" name="Line 8"/>
          <p:cNvSpPr>
            <a:spLocks noChangeShapeType="1"/>
          </p:cNvSpPr>
          <p:nvPr/>
        </p:nvSpPr>
        <p:spPr bwMode="auto">
          <a:xfrm flipV="1">
            <a:off x="6000760" y="2857496"/>
            <a:ext cx="0" cy="1143008"/>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 name="Line 9"/>
          <p:cNvSpPr>
            <a:spLocks noChangeShapeType="1"/>
          </p:cNvSpPr>
          <p:nvPr/>
        </p:nvSpPr>
        <p:spPr bwMode="auto">
          <a:xfrm>
            <a:off x="6786578" y="2357430"/>
            <a:ext cx="476250" cy="1587"/>
          </a:xfrm>
          <a:prstGeom prst="line">
            <a:avLst/>
          </a:prstGeom>
          <a:noFill/>
          <a:ln w="12700">
            <a:solidFill>
              <a:schemeClr val="tx1"/>
            </a:solidFill>
            <a:round/>
            <a:headEnd/>
            <a:tailEnd type="triangle" w="med" len="med"/>
          </a:ln>
          <a:effectLst/>
        </p:spPr>
        <p:txBody>
          <a:bodyPr wrap="none" anchor="ctr"/>
          <a:lstStyle/>
          <a:p>
            <a:endParaRPr lang="fr-FR"/>
          </a:p>
        </p:txBody>
      </p:sp>
      <p:sp>
        <p:nvSpPr>
          <p:cNvPr id="13" name="Text Box 10"/>
          <p:cNvSpPr txBox="1">
            <a:spLocks noChangeArrowheads="1"/>
          </p:cNvSpPr>
          <p:nvPr/>
        </p:nvSpPr>
        <p:spPr bwMode="auto">
          <a:xfrm>
            <a:off x="7286644" y="1841833"/>
            <a:ext cx="1653017" cy="1015663"/>
          </a:xfrm>
          <a:prstGeom prst="rect">
            <a:avLst/>
          </a:prstGeom>
          <a:noFill/>
          <a:ln w="12700">
            <a:noFill/>
            <a:miter lim="800000"/>
            <a:headEnd/>
            <a:tailEnd/>
          </a:ln>
          <a:effectLst/>
        </p:spPr>
        <p:txBody>
          <a:bodyPr wrap="none">
            <a:spAutoFit/>
          </a:bodyPr>
          <a:lstStyle/>
          <a:p>
            <a:r>
              <a:rPr lang="en-US" sz="2000" dirty="0" smtClean="0"/>
              <a:t>Les </a:t>
            </a:r>
            <a:r>
              <a:rPr lang="en-US" sz="2000" dirty="0" err="1" smtClean="0"/>
              <a:t>données</a:t>
            </a:r>
            <a:endParaRPr lang="en-US" sz="2000" dirty="0" smtClean="0"/>
          </a:p>
          <a:p>
            <a:r>
              <a:rPr lang="en-US" dirty="0" err="1" smtClean="0"/>
              <a:t>Sont</a:t>
            </a:r>
            <a:r>
              <a:rPr lang="en-US" dirty="0" smtClean="0"/>
              <a:t> </a:t>
            </a:r>
          </a:p>
          <a:p>
            <a:r>
              <a:rPr lang="en-US" sz="2000" dirty="0" err="1" smtClean="0"/>
              <a:t>correctes</a:t>
            </a:r>
            <a:endParaRPr lang="en-US" sz="2000" dirty="0"/>
          </a:p>
        </p:txBody>
      </p:sp>
      <p:sp>
        <p:nvSpPr>
          <p:cNvPr id="14" name="Text Box 11"/>
          <p:cNvSpPr txBox="1">
            <a:spLocks noChangeArrowheads="1"/>
          </p:cNvSpPr>
          <p:nvPr/>
        </p:nvSpPr>
        <p:spPr bwMode="auto">
          <a:xfrm>
            <a:off x="857224" y="785794"/>
            <a:ext cx="2651816" cy="400110"/>
          </a:xfrm>
          <a:prstGeom prst="rect">
            <a:avLst/>
          </a:prstGeom>
          <a:noFill/>
          <a:ln w="12700">
            <a:noFill/>
            <a:miter lim="800000"/>
            <a:headEnd/>
            <a:tailEnd/>
          </a:ln>
          <a:effectLst/>
        </p:spPr>
        <p:txBody>
          <a:bodyPr wrap="none">
            <a:spAutoFit/>
          </a:bodyPr>
          <a:lstStyle/>
          <a:p>
            <a:r>
              <a:rPr lang="en-US" sz="2000" dirty="0" smtClean="0"/>
              <a:t>Document XML (.xml)</a:t>
            </a:r>
            <a:endParaRPr lang="en-US" sz="2000" dirty="0"/>
          </a:p>
        </p:txBody>
      </p:sp>
      <p:sp>
        <p:nvSpPr>
          <p:cNvPr id="15" name="Rectangle 3"/>
          <p:cNvSpPr>
            <a:spLocks noChangeArrowheads="1"/>
          </p:cNvSpPr>
          <p:nvPr/>
        </p:nvSpPr>
        <p:spPr bwMode="auto">
          <a:xfrm>
            <a:off x="0" y="1214422"/>
            <a:ext cx="4079963" cy="2031325"/>
          </a:xfrm>
          <a:prstGeom prst="rect">
            <a:avLst/>
          </a:prstGeom>
          <a:solidFill>
            <a:schemeClr val="accent1">
              <a:lumMod val="90000"/>
            </a:schemeClr>
          </a:solidFill>
          <a:ln w="12700">
            <a:solidFill>
              <a:schemeClr val="tx1"/>
            </a:solidFill>
            <a:miter lim="800000"/>
            <a:headEnd/>
            <a:tailEnd/>
          </a:ln>
          <a:effectLst/>
        </p:spPr>
        <p:txBody>
          <a:bodyPr wrap="none">
            <a:spAutoFit/>
          </a:bodyPr>
          <a:lstStyle/>
          <a:p>
            <a:r>
              <a:rPr lang="fr-FR" sz="1400" dirty="0" smtClean="0">
                <a:latin typeface="+mj-lt"/>
              </a:rPr>
              <a:t>&lt;</a:t>
            </a:r>
            <a:r>
              <a:rPr lang="fr-FR" sz="1400" dirty="0" err="1" smtClean="0">
                <a:latin typeface="+mj-lt"/>
              </a:rPr>
              <a:t>MaterialLot</a:t>
            </a:r>
            <a:r>
              <a:rPr lang="fr-FR" sz="1400" dirty="0" smtClean="0">
                <a:latin typeface="+mj-lt"/>
              </a:rPr>
              <a:t>&gt;</a:t>
            </a:r>
          </a:p>
          <a:p>
            <a:r>
              <a:rPr lang="fr-FR" sz="1400" dirty="0" smtClean="0">
                <a:latin typeface="+mj-lt"/>
              </a:rPr>
              <a:t>	&lt;ID&gt;01932910&lt;/ID&gt;</a:t>
            </a:r>
          </a:p>
          <a:p>
            <a:r>
              <a:rPr lang="fr-FR" sz="1400" dirty="0" smtClean="0">
                <a:latin typeface="+mj-lt"/>
              </a:rPr>
              <a:t>	&lt;</a:t>
            </a:r>
            <a:r>
              <a:rPr lang="fr-FR" sz="1400" dirty="0" err="1" smtClean="0">
                <a:latin typeface="+mj-lt"/>
              </a:rPr>
              <a:t>Material</a:t>
            </a:r>
            <a:r>
              <a:rPr lang="fr-FR" sz="1400" dirty="0" smtClean="0">
                <a:latin typeface="+mj-lt"/>
              </a:rPr>
              <a:t>&gt;Poudre de </a:t>
            </a:r>
            <a:r>
              <a:rPr lang="fr-FR" sz="1400" dirty="0" err="1" smtClean="0">
                <a:latin typeface="+mj-lt"/>
              </a:rPr>
              <a:t>perlinpinpin</a:t>
            </a:r>
            <a:r>
              <a:rPr lang="fr-FR" sz="1400" dirty="0" smtClean="0">
                <a:latin typeface="+mj-lt"/>
              </a:rPr>
              <a:t>&lt;/</a:t>
            </a:r>
            <a:r>
              <a:rPr lang="fr-FR" sz="1400" dirty="0" err="1" smtClean="0">
                <a:latin typeface="+mj-lt"/>
              </a:rPr>
              <a:t>Material</a:t>
            </a:r>
            <a:r>
              <a:rPr lang="fr-FR" sz="1400" dirty="0" smtClean="0">
                <a:latin typeface="+mj-lt"/>
              </a:rPr>
              <a:t>&gt;</a:t>
            </a:r>
          </a:p>
          <a:p>
            <a:r>
              <a:rPr lang="fr-FR" sz="1400" dirty="0" smtClean="0">
                <a:latin typeface="+mj-lt"/>
              </a:rPr>
              <a:t>	&lt;</a:t>
            </a:r>
            <a:r>
              <a:rPr lang="fr-FR" sz="1400" dirty="0" err="1" smtClean="0">
                <a:latin typeface="+mj-lt"/>
              </a:rPr>
              <a:t>Status</a:t>
            </a:r>
            <a:r>
              <a:rPr lang="fr-FR" sz="1400" dirty="0" smtClean="0">
                <a:latin typeface="+mj-lt"/>
              </a:rPr>
              <a:t>&gt;A recycler&lt;/</a:t>
            </a:r>
            <a:r>
              <a:rPr lang="fr-FR" sz="1400" dirty="0" err="1" smtClean="0">
                <a:latin typeface="+mj-lt"/>
              </a:rPr>
              <a:t>Status</a:t>
            </a:r>
            <a:r>
              <a:rPr lang="fr-FR" sz="1400" dirty="0" smtClean="0">
                <a:latin typeface="+mj-lt"/>
              </a:rPr>
              <a:t>&gt;</a:t>
            </a:r>
          </a:p>
          <a:p>
            <a:r>
              <a:rPr lang="fr-FR" sz="1400" dirty="0" smtClean="0">
                <a:latin typeface="+mj-lt"/>
              </a:rPr>
              <a:t>	&lt;</a:t>
            </a:r>
            <a:r>
              <a:rPr lang="fr-FR" sz="1400" dirty="0" err="1" smtClean="0">
                <a:latin typeface="+mj-lt"/>
              </a:rPr>
              <a:t>Quantity</a:t>
            </a:r>
            <a:r>
              <a:rPr lang="fr-FR" sz="1400" dirty="0" smtClean="0">
                <a:latin typeface="+mj-lt"/>
              </a:rPr>
              <a:t>&gt;</a:t>
            </a:r>
          </a:p>
          <a:p>
            <a:r>
              <a:rPr lang="fr-FR" sz="1400" dirty="0" smtClean="0">
                <a:latin typeface="+mj-lt"/>
              </a:rPr>
              <a:t>		&lt;Value&gt;25&lt;/Value&gt;</a:t>
            </a:r>
          </a:p>
          <a:p>
            <a:r>
              <a:rPr lang="fr-FR" sz="1400" dirty="0" smtClean="0">
                <a:latin typeface="+mj-lt"/>
              </a:rPr>
              <a:t>		&lt;UOM&gt;peanuts&lt;/UOM&gt;</a:t>
            </a:r>
          </a:p>
          <a:p>
            <a:r>
              <a:rPr lang="fr-FR" sz="1400" dirty="0" smtClean="0">
                <a:latin typeface="+mj-lt"/>
              </a:rPr>
              <a:t>	&lt;/</a:t>
            </a:r>
            <a:r>
              <a:rPr lang="fr-FR" sz="1400" dirty="0" err="1" smtClean="0">
                <a:latin typeface="+mj-lt"/>
              </a:rPr>
              <a:t>Quantity</a:t>
            </a:r>
            <a:r>
              <a:rPr lang="fr-FR" sz="1400" dirty="0" smtClean="0">
                <a:latin typeface="+mj-lt"/>
              </a:rPr>
              <a:t>&gt;</a:t>
            </a:r>
          </a:p>
          <a:p>
            <a:r>
              <a:rPr lang="fr-FR" sz="1400" dirty="0" smtClean="0">
                <a:latin typeface="+mj-lt"/>
              </a:rPr>
              <a:t>&lt;/</a:t>
            </a:r>
            <a:r>
              <a:rPr lang="fr-FR" sz="1400" dirty="0" err="1" smtClean="0">
                <a:latin typeface="+mj-lt"/>
              </a:rPr>
              <a:t>MaterialLot</a:t>
            </a:r>
            <a:r>
              <a:rPr lang="fr-FR" sz="1400" dirty="0" smtClean="0">
                <a:latin typeface="+mj-lt"/>
              </a:rPr>
              <a:t>&gt;</a:t>
            </a:r>
            <a:endParaRPr lang="fr-FR" sz="1400"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1026"/>
          <p:cNvSpPr>
            <a:spLocks noGrp="1" noChangeArrowheads="1"/>
          </p:cNvSpPr>
          <p:nvPr>
            <p:ph type="title"/>
          </p:nvPr>
        </p:nvSpPr>
        <p:spPr/>
        <p:txBody>
          <a:bodyPr/>
          <a:lstStyle/>
          <a:p>
            <a:r>
              <a:rPr lang="fr-FR"/>
              <a:t>Représentation dans XMLSpy</a:t>
            </a:r>
          </a:p>
        </p:txBody>
      </p:sp>
      <p:sp>
        <p:nvSpPr>
          <p:cNvPr id="742403" name="Rectangle 1027"/>
          <p:cNvSpPr>
            <a:spLocks noGrp="1" noChangeArrowheads="1"/>
          </p:cNvSpPr>
          <p:nvPr>
            <p:ph idx="1"/>
          </p:nvPr>
        </p:nvSpPr>
        <p:spPr/>
        <p:txBody>
          <a:bodyPr/>
          <a:lstStyle/>
          <a:p>
            <a:endParaRPr lang="en-GB"/>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5F0CC7B2-BEB2-4D98-9019-76EBDC2431F9}" type="slidenum">
              <a:rPr lang="en-GB"/>
              <a:pPr/>
              <a:t>11</a:t>
            </a:fld>
            <a:endParaRPr lang="en-GB"/>
          </a:p>
        </p:txBody>
      </p:sp>
      <p:pic>
        <p:nvPicPr>
          <p:cNvPr id="742404" name="Picture 1028"/>
          <p:cNvPicPr>
            <a:picLocks noChangeAspect="1" noChangeArrowheads="1"/>
          </p:cNvPicPr>
          <p:nvPr/>
        </p:nvPicPr>
        <p:blipFill>
          <a:blip r:embed="rId3" cstate="print"/>
          <a:srcRect/>
          <a:stretch>
            <a:fillRect/>
          </a:stretch>
        </p:blipFill>
        <p:spPr bwMode="auto">
          <a:xfrm>
            <a:off x="2632075" y="981075"/>
            <a:ext cx="4244975" cy="518477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ean\Desktop\Personnel.png"/>
          <p:cNvPicPr>
            <a:picLocks noChangeAspect="1" noChangeArrowheads="1"/>
          </p:cNvPicPr>
          <p:nvPr/>
        </p:nvPicPr>
        <p:blipFill>
          <a:blip r:embed="rId3" cstate="print"/>
          <a:srcRect/>
          <a:stretch>
            <a:fillRect/>
          </a:stretch>
        </p:blipFill>
        <p:spPr bwMode="auto">
          <a:xfrm>
            <a:off x="2843808" y="447026"/>
            <a:ext cx="6192688" cy="5674524"/>
          </a:xfrm>
          <a:prstGeom prst="rect">
            <a:avLst/>
          </a:prstGeom>
          <a:noFill/>
        </p:spPr>
      </p:pic>
      <p:sp>
        <p:nvSpPr>
          <p:cNvPr id="849922" name="Rectangle 2"/>
          <p:cNvSpPr>
            <a:spLocks noGrp="1" noChangeArrowheads="1"/>
          </p:cNvSpPr>
          <p:nvPr>
            <p:ph type="title"/>
          </p:nvPr>
        </p:nvSpPr>
        <p:spPr/>
        <p:txBody>
          <a:bodyPr/>
          <a:lstStyle/>
          <a:p>
            <a:r>
              <a:rPr lang="en-US"/>
              <a:t>Exemple : Element Person du Schema Personnel</a:t>
            </a:r>
          </a:p>
        </p:txBody>
      </p:sp>
      <p:sp>
        <p:nvSpPr>
          <p:cNvPr id="849923" name="Rectangle 3"/>
          <p:cNvSpPr>
            <a:spLocks noGrp="1" noChangeArrowheads="1"/>
          </p:cNvSpPr>
          <p:nvPr>
            <p:ph idx="1"/>
          </p:nvPr>
        </p:nvSpPr>
        <p:spPr/>
        <p:txBody>
          <a:bodyPr/>
          <a:lstStyle/>
          <a:p>
            <a:r>
              <a:rPr lang="en-US"/>
              <a:t>Apparence graphique XMLSpy.</a:t>
            </a:r>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61C23298-8534-4F0B-86FD-F2757BBE1DD1}" type="slidenum">
              <a:rPr lang="en-GB"/>
              <a:pPr/>
              <a:t>12</a:t>
            </a:fld>
            <a:endParaRPr lang="en-GB"/>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1970" name="Rectangle 2"/>
          <p:cNvSpPr>
            <a:spLocks noGrp="1" noChangeArrowheads="1"/>
          </p:cNvSpPr>
          <p:nvPr>
            <p:ph type="title"/>
          </p:nvPr>
        </p:nvSpPr>
        <p:spPr/>
        <p:txBody>
          <a:bodyPr/>
          <a:lstStyle/>
          <a:p>
            <a:r>
              <a:rPr lang="en-US"/>
              <a:t>Exemple : Element Person du Schema Personnel - Schema</a:t>
            </a:r>
            <a:endParaRPr lang="fr-FR"/>
          </a:p>
        </p:txBody>
      </p:sp>
      <p:sp>
        <p:nvSpPr>
          <p:cNvPr id="5"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4"/>
          <p:cNvSpPr>
            <a:spLocks noGrp="1"/>
          </p:cNvSpPr>
          <p:nvPr>
            <p:ph type="sldNum" sz="quarter" idx="11"/>
          </p:nvPr>
        </p:nvSpPr>
        <p:spPr/>
        <p:txBody>
          <a:bodyPr/>
          <a:lstStyle/>
          <a:p>
            <a:fld id="{BBB6E231-52F8-40D4-BFAC-E489F0982F72}" type="slidenum">
              <a:rPr lang="en-GB"/>
              <a:pPr/>
              <a:t>13</a:t>
            </a:fld>
            <a:endParaRPr lang="en-GB"/>
          </a:p>
        </p:txBody>
      </p:sp>
      <p:sp>
        <p:nvSpPr>
          <p:cNvPr id="851971" name="Text Box 3"/>
          <p:cNvSpPr txBox="1">
            <a:spLocks noChangeArrowheads="1"/>
          </p:cNvSpPr>
          <p:nvPr/>
        </p:nvSpPr>
        <p:spPr bwMode="auto">
          <a:xfrm>
            <a:off x="76200" y="620688"/>
            <a:ext cx="9067800" cy="5632299"/>
          </a:xfrm>
          <a:prstGeom prst="rect">
            <a:avLst/>
          </a:prstGeom>
          <a:noFill/>
          <a:ln w="9525">
            <a:noFill/>
            <a:miter lim="800000"/>
            <a:headEnd/>
            <a:tailEnd/>
          </a:ln>
          <a:effectLst/>
        </p:spPr>
        <p:txBody>
          <a:bodyPr lIns="0" tIns="45714" rIns="0" bIns="45714">
            <a:spAutoFit/>
          </a:bodyPr>
          <a:lstStyle/>
          <a:p>
            <a:r>
              <a:rPr lang="en-GB" sz="1800" dirty="0" smtClean="0">
                <a:solidFill>
                  <a:srgbClr val="0000FF"/>
                </a:solidFill>
                <a:highlight>
                  <a:srgbClr val="FFFFFF"/>
                </a:highlight>
                <a:latin typeface="Calibri" pitchFamily="34" charset="0"/>
              </a:rPr>
              <a:t>&lt;</a:t>
            </a:r>
            <a:r>
              <a:rPr lang="en-GB" sz="1800" dirty="0" err="1" smtClean="0">
                <a:solidFill>
                  <a:srgbClr val="800000"/>
                </a:solidFill>
                <a:highlight>
                  <a:srgbClr val="FFFFFF"/>
                </a:highlight>
                <a:latin typeface="Calibri" pitchFamily="34" charset="0"/>
              </a:rPr>
              <a:t>xsd:complexType</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PersonnelInformationType</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00"/>
                </a:solidFill>
                <a:highlight>
                  <a:srgbClr val="FFFFFF"/>
                </a:highlight>
                <a:latin typeface="Calibri" pitchFamily="34" charset="0"/>
              </a:rPr>
              <a:t>    </a:t>
            </a:r>
            <a:r>
              <a:rPr lang="en-GB" sz="1800" dirty="0" smtClean="0">
                <a:solidFill>
                  <a:srgbClr val="0000FF"/>
                </a:solidFill>
                <a:highlight>
                  <a:srgbClr val="FFFFFF"/>
                </a:highlight>
                <a:latin typeface="Calibri" pitchFamily="34" charset="0"/>
              </a:rPr>
              <a:t>&lt;</a:t>
            </a:r>
            <a:r>
              <a:rPr lang="en-GB" sz="1800" dirty="0" err="1" smtClean="0">
                <a:solidFill>
                  <a:srgbClr val="800000"/>
                </a:solidFill>
                <a:highlight>
                  <a:srgbClr val="FFFFFF"/>
                </a:highlight>
                <a:latin typeface="Calibri" pitchFamily="34" charset="0"/>
              </a:rPr>
              <a:t>xsd:sequence</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00"/>
                </a:solidFill>
                <a:highlight>
                  <a:srgbClr val="FFFFFF"/>
                </a:highlight>
                <a:latin typeface="Calibri" pitchFamily="34" charset="0"/>
              </a:rPr>
              <a:t>        </a:t>
            </a:r>
            <a:r>
              <a:rPr lang="en-GB" sz="1800" dirty="0" smtClean="0">
                <a:solidFill>
                  <a:srgbClr val="0000FF"/>
                </a:solidFill>
                <a:highlight>
                  <a:srgbClr val="FFFFFF"/>
                </a:highlight>
                <a:latin typeface="Calibri" pitchFamily="34" charset="0"/>
              </a:rPr>
              <a:t>&lt;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ID</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IdentifierType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00"/>
                </a:solidFill>
                <a:highlight>
                  <a:srgbClr val="FFFFFF"/>
                </a:highlight>
                <a:latin typeface="Calibri" pitchFamily="34" charset="0"/>
              </a:rPr>
              <a:t>         </a:t>
            </a:r>
            <a:r>
              <a:rPr lang="en-GB" sz="1800" dirty="0" smtClean="0">
                <a:solidFill>
                  <a:srgbClr val="0000FF"/>
                </a:solidFill>
                <a:highlight>
                  <a:srgbClr val="FFFFFF"/>
                </a:highlight>
                <a:latin typeface="Calibri" pitchFamily="34" charset="0"/>
              </a:rPr>
              <a:t>&lt;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Description</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DescriptionType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p>
          <a:p>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maxOccurs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unbounded</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US" sz="1800" dirty="0" smtClean="0">
                <a:solidFill>
                  <a:srgbClr val="0000FF"/>
                </a:solidFill>
                <a:highlight>
                  <a:srgbClr val="FFFFFF"/>
                </a:highlight>
                <a:latin typeface="Calibri" pitchFamily="34" charset="0"/>
              </a:rPr>
              <a:t>        &lt;!--</a:t>
            </a:r>
            <a:r>
              <a:rPr lang="en-US" sz="1800" dirty="0" smtClean="0">
                <a:solidFill>
                  <a:srgbClr val="808080"/>
                </a:solidFill>
                <a:highlight>
                  <a:srgbClr val="FFFFFF"/>
                </a:highlight>
                <a:latin typeface="Calibri" pitchFamily="34" charset="0"/>
              </a:rPr>
              <a:t> Location ELEMENT IS DEPRECATED and may be removed in a future release, </a:t>
            </a:r>
          </a:p>
          <a:p>
            <a:r>
              <a:rPr lang="en-US" sz="1800" dirty="0" smtClean="0">
                <a:solidFill>
                  <a:srgbClr val="808080"/>
                </a:solidFill>
                <a:highlight>
                  <a:srgbClr val="FFFFFF"/>
                </a:highlight>
                <a:latin typeface="Calibri" pitchFamily="34" charset="0"/>
              </a:rPr>
              <a:t>	use </a:t>
            </a:r>
            <a:r>
              <a:rPr lang="en-US" sz="1800" dirty="0" err="1" smtClean="0">
                <a:solidFill>
                  <a:srgbClr val="808080"/>
                </a:solidFill>
                <a:highlight>
                  <a:srgbClr val="FFFFFF"/>
                </a:highlight>
                <a:latin typeface="Calibri" pitchFamily="34" charset="0"/>
              </a:rPr>
              <a:t>HierarchyScope</a:t>
            </a:r>
            <a:r>
              <a:rPr lang="en-US" sz="1800" dirty="0" smtClean="0">
                <a:solidFill>
                  <a:srgbClr val="808080"/>
                </a:solidFill>
                <a:highlight>
                  <a:srgbClr val="FFFFFF"/>
                </a:highlight>
                <a:latin typeface="Calibri" pitchFamily="34" charset="0"/>
              </a:rPr>
              <a:t> instead </a:t>
            </a:r>
            <a:r>
              <a:rPr lang="en-US" sz="1800" dirty="0" smtClean="0">
                <a:solidFill>
                  <a:srgbClr val="0000FF"/>
                </a:solidFill>
                <a:highlight>
                  <a:srgbClr val="FFFFFF"/>
                </a:highlight>
                <a:latin typeface="Calibri" pitchFamily="34" charset="0"/>
              </a:rPr>
              <a:t>--&gt;</a:t>
            </a:r>
            <a:endParaRPr lang="en-US"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        &lt;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Location</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LocationType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nl-NL" sz="1800" dirty="0" smtClean="0">
                <a:solidFill>
                  <a:srgbClr val="0000FF"/>
                </a:solidFill>
                <a:highlight>
                  <a:srgbClr val="FFFFFF"/>
                </a:highlight>
                <a:latin typeface="Calibri" pitchFamily="34" charset="0"/>
              </a:rPr>
              <a:t>        &lt;</a:t>
            </a:r>
            <a:r>
              <a:rPr lang="nl-NL" sz="1800" dirty="0" err="1" smtClean="0">
                <a:solidFill>
                  <a:srgbClr val="800000"/>
                </a:solidFill>
                <a:highlight>
                  <a:srgbClr val="FFFFFF"/>
                </a:highlight>
                <a:latin typeface="Calibri" pitchFamily="34" charset="0"/>
              </a:rPr>
              <a:t>xsd</a:t>
            </a:r>
            <a:r>
              <a:rPr lang="nl-NL" sz="1800" dirty="0" smtClean="0">
                <a:solidFill>
                  <a:srgbClr val="800000"/>
                </a:solidFill>
                <a:highlight>
                  <a:srgbClr val="FFFFFF"/>
                </a:highlight>
                <a:latin typeface="Calibri" pitchFamily="34" charset="0"/>
              </a:rPr>
              <a:t>:element</a:t>
            </a:r>
            <a:r>
              <a:rPr lang="nl-NL" sz="1800" dirty="0" smtClean="0">
                <a:solidFill>
                  <a:srgbClr val="FF0000"/>
                </a:solidFill>
                <a:highlight>
                  <a:srgbClr val="FFFFFF"/>
                </a:highlight>
                <a:latin typeface="Calibri" pitchFamily="34" charset="0"/>
              </a:rPr>
              <a:t> name</a:t>
            </a:r>
            <a:r>
              <a:rPr lang="nl-NL" sz="1800" dirty="0" smtClean="0">
                <a:solidFill>
                  <a:srgbClr val="0000FF"/>
                </a:solidFill>
                <a:highlight>
                  <a:srgbClr val="FFFFFF"/>
                </a:highlight>
                <a:latin typeface="Calibri" pitchFamily="34" charset="0"/>
              </a:rPr>
              <a:t>="</a:t>
            </a:r>
            <a:r>
              <a:rPr lang="nl-NL" sz="1800" dirty="0" err="1" smtClean="0">
                <a:solidFill>
                  <a:srgbClr val="000000"/>
                </a:solidFill>
                <a:highlight>
                  <a:srgbClr val="FFFFFF"/>
                </a:highlight>
                <a:latin typeface="Calibri" pitchFamily="34" charset="0"/>
              </a:rPr>
              <a:t>HierarchyScope</a:t>
            </a:r>
            <a:r>
              <a:rPr lang="nl-NL" sz="1800" dirty="0" smtClean="0">
                <a:solidFill>
                  <a:srgbClr val="0000FF"/>
                </a:solidFill>
                <a:highlight>
                  <a:srgbClr val="FFFFFF"/>
                </a:highlight>
                <a:latin typeface="Calibri" pitchFamily="34" charset="0"/>
              </a:rPr>
              <a:t>"</a:t>
            </a:r>
            <a:r>
              <a:rPr lang="nl-NL" sz="1800" dirty="0" smtClean="0">
                <a:solidFill>
                  <a:srgbClr val="FF0000"/>
                </a:solidFill>
                <a:highlight>
                  <a:srgbClr val="FFFFFF"/>
                </a:highlight>
                <a:latin typeface="Calibri" pitchFamily="34" charset="0"/>
              </a:rPr>
              <a:t> type</a:t>
            </a:r>
            <a:r>
              <a:rPr lang="nl-NL" sz="1800" dirty="0" smtClean="0">
                <a:solidFill>
                  <a:srgbClr val="0000FF"/>
                </a:solidFill>
                <a:highlight>
                  <a:srgbClr val="FFFFFF"/>
                </a:highlight>
                <a:latin typeface="Calibri" pitchFamily="34" charset="0"/>
              </a:rPr>
              <a:t>="</a:t>
            </a:r>
            <a:r>
              <a:rPr lang="nl-NL" sz="1800" dirty="0" err="1" smtClean="0">
                <a:solidFill>
                  <a:srgbClr val="000000"/>
                </a:solidFill>
                <a:highlight>
                  <a:srgbClr val="FFFFFF"/>
                </a:highlight>
                <a:latin typeface="Calibri" pitchFamily="34" charset="0"/>
              </a:rPr>
              <a:t>HierarchyScopeType</a:t>
            </a:r>
            <a:r>
              <a:rPr lang="nl-NL" sz="1800" dirty="0" smtClean="0">
                <a:solidFill>
                  <a:srgbClr val="0000FF"/>
                </a:solidFill>
                <a:highlight>
                  <a:srgbClr val="FFFFFF"/>
                </a:highlight>
                <a:latin typeface="Calibri" pitchFamily="34" charset="0"/>
              </a:rPr>
              <a:t>"</a:t>
            </a:r>
            <a:r>
              <a:rPr lang="nl-NL" sz="1800" dirty="0" smtClean="0">
                <a:solidFill>
                  <a:srgbClr val="FF0000"/>
                </a:solidFill>
                <a:highlight>
                  <a:srgbClr val="FFFFFF"/>
                </a:highlight>
                <a:latin typeface="Calibri" pitchFamily="34" charset="0"/>
              </a:rPr>
              <a:t> </a:t>
            </a:r>
            <a:r>
              <a:rPr lang="nl-NL" sz="1800" dirty="0" err="1" smtClean="0">
                <a:solidFill>
                  <a:srgbClr val="FF0000"/>
                </a:solidFill>
                <a:highlight>
                  <a:srgbClr val="FFFFFF"/>
                </a:highlight>
                <a:latin typeface="Calibri" pitchFamily="34" charset="0"/>
              </a:rPr>
              <a:t>minOccurs</a:t>
            </a:r>
            <a:r>
              <a:rPr lang="nl-NL" sz="1800" dirty="0" smtClean="0">
                <a:solidFill>
                  <a:srgbClr val="0000FF"/>
                </a:solidFill>
                <a:highlight>
                  <a:srgbClr val="FFFFFF"/>
                </a:highlight>
                <a:latin typeface="Calibri" pitchFamily="34" charset="0"/>
              </a:rPr>
              <a:t>="</a:t>
            </a:r>
            <a:r>
              <a:rPr lang="nl-NL" sz="1800" dirty="0" smtClean="0">
                <a:solidFill>
                  <a:srgbClr val="000000"/>
                </a:solidFill>
                <a:highlight>
                  <a:srgbClr val="FFFFFF"/>
                </a:highlight>
                <a:latin typeface="Calibri" pitchFamily="34" charset="0"/>
              </a:rPr>
              <a:t>0</a:t>
            </a:r>
            <a:r>
              <a:rPr lang="nl-NL" sz="1800" dirty="0" smtClean="0">
                <a:solidFill>
                  <a:srgbClr val="0000FF"/>
                </a:solidFill>
                <a:highlight>
                  <a:srgbClr val="FFFFFF"/>
                </a:highlight>
                <a:latin typeface="Calibri" pitchFamily="34" charset="0"/>
              </a:rPr>
              <a:t>"/&gt;</a:t>
            </a:r>
            <a:endParaRPr lang="nl-NL" sz="1800" dirty="0" smtClean="0">
              <a:solidFill>
                <a:srgbClr val="000000"/>
              </a:solidFill>
              <a:highlight>
                <a:srgbClr val="FFFFFF"/>
              </a:highlight>
              <a:latin typeface="Calibri" pitchFamily="34" charset="0"/>
            </a:endParaRPr>
          </a:p>
          <a:p>
            <a:r>
              <a:rPr lang="en-US" sz="1800" dirty="0" smtClean="0">
                <a:solidFill>
                  <a:srgbClr val="0000FF"/>
                </a:solidFill>
                <a:highlight>
                  <a:srgbClr val="FFFFFF"/>
                </a:highlight>
                <a:latin typeface="Calibri" pitchFamily="34" charset="0"/>
              </a:rPr>
              <a:t>        &lt;</a:t>
            </a:r>
            <a:r>
              <a:rPr lang="en-US" sz="1800" dirty="0" err="1" smtClean="0">
                <a:solidFill>
                  <a:srgbClr val="800000"/>
                </a:solidFill>
                <a:highlight>
                  <a:srgbClr val="FFFFFF"/>
                </a:highlight>
                <a:latin typeface="Calibri" pitchFamily="34" charset="0"/>
              </a:rPr>
              <a:t>xsd:element</a:t>
            </a:r>
            <a:r>
              <a:rPr lang="en-US" sz="1800" dirty="0" smtClean="0">
                <a:solidFill>
                  <a:srgbClr val="FF0000"/>
                </a:solidFill>
                <a:highlight>
                  <a:srgbClr val="FFFFFF"/>
                </a:highlight>
                <a:latin typeface="Calibri" pitchFamily="34" charset="0"/>
              </a:rPr>
              <a:t> name</a:t>
            </a:r>
            <a:r>
              <a:rPr lang="en-US" sz="1800" dirty="0" smtClean="0">
                <a:solidFill>
                  <a:srgbClr val="0000FF"/>
                </a:solidFill>
                <a:highlight>
                  <a:srgbClr val="FFFFFF"/>
                </a:highlight>
                <a:latin typeface="Calibri" pitchFamily="34" charset="0"/>
              </a:rPr>
              <a:t>="</a:t>
            </a:r>
            <a:r>
              <a:rPr lang="en-US" sz="1800" dirty="0" err="1" smtClean="0">
                <a:solidFill>
                  <a:srgbClr val="000000"/>
                </a:solidFill>
                <a:highlight>
                  <a:srgbClr val="FFFFFF"/>
                </a:highlight>
                <a:latin typeface="Calibri" pitchFamily="34" charset="0"/>
              </a:rPr>
              <a:t>PublishedDate</a:t>
            </a:r>
            <a:r>
              <a:rPr lang="en-US" sz="1800" dirty="0" smtClean="0">
                <a:solidFill>
                  <a:srgbClr val="0000FF"/>
                </a:solidFill>
                <a:highlight>
                  <a:srgbClr val="FFFFFF"/>
                </a:highlight>
                <a:latin typeface="Calibri" pitchFamily="34" charset="0"/>
              </a:rPr>
              <a:t>"</a:t>
            </a:r>
            <a:r>
              <a:rPr lang="en-US" sz="1800" dirty="0" smtClean="0">
                <a:solidFill>
                  <a:srgbClr val="FF0000"/>
                </a:solidFill>
                <a:highlight>
                  <a:srgbClr val="FFFFFF"/>
                </a:highlight>
                <a:latin typeface="Calibri" pitchFamily="34" charset="0"/>
              </a:rPr>
              <a:t> type</a:t>
            </a:r>
            <a:r>
              <a:rPr lang="en-US" sz="1800" dirty="0" smtClean="0">
                <a:solidFill>
                  <a:srgbClr val="0000FF"/>
                </a:solidFill>
                <a:highlight>
                  <a:srgbClr val="FFFFFF"/>
                </a:highlight>
                <a:latin typeface="Calibri" pitchFamily="34" charset="0"/>
              </a:rPr>
              <a:t>="</a:t>
            </a:r>
            <a:r>
              <a:rPr lang="en-US" sz="1800" dirty="0" err="1" smtClean="0">
                <a:solidFill>
                  <a:srgbClr val="000000"/>
                </a:solidFill>
                <a:highlight>
                  <a:srgbClr val="FFFFFF"/>
                </a:highlight>
                <a:latin typeface="Calibri" pitchFamily="34" charset="0"/>
              </a:rPr>
              <a:t>PublishedDateType</a:t>
            </a:r>
            <a:r>
              <a:rPr lang="en-US" sz="1800" dirty="0" smtClean="0">
                <a:solidFill>
                  <a:srgbClr val="0000FF"/>
                </a:solidFill>
                <a:highlight>
                  <a:srgbClr val="FFFFFF"/>
                </a:highlight>
                <a:latin typeface="Calibri" pitchFamily="34" charset="0"/>
              </a:rPr>
              <a:t>"</a:t>
            </a:r>
            <a:r>
              <a:rPr lang="en-US" sz="1800" dirty="0" smtClean="0">
                <a:solidFill>
                  <a:srgbClr val="FF0000"/>
                </a:solidFill>
                <a:highlight>
                  <a:srgbClr val="FFFFFF"/>
                </a:highlight>
                <a:latin typeface="Calibri" pitchFamily="34" charset="0"/>
              </a:rPr>
              <a:t> </a:t>
            </a:r>
            <a:r>
              <a:rPr lang="en-US" sz="1800" dirty="0" err="1" smtClean="0">
                <a:solidFill>
                  <a:srgbClr val="FF0000"/>
                </a:solidFill>
                <a:highlight>
                  <a:srgbClr val="FFFFFF"/>
                </a:highlight>
                <a:latin typeface="Calibri" pitchFamily="34" charset="0"/>
              </a:rPr>
              <a:t>minOccurs</a:t>
            </a:r>
            <a:r>
              <a:rPr lang="en-US" sz="1800" dirty="0" smtClean="0">
                <a:solidFill>
                  <a:srgbClr val="0000FF"/>
                </a:solidFill>
                <a:highlight>
                  <a:srgbClr val="FFFFFF"/>
                </a:highlight>
                <a:latin typeface="Calibri" pitchFamily="34" charset="0"/>
              </a:rPr>
              <a:t>="</a:t>
            </a:r>
            <a:r>
              <a:rPr lang="en-US" sz="1800" dirty="0" smtClean="0">
                <a:solidFill>
                  <a:srgbClr val="000000"/>
                </a:solidFill>
                <a:highlight>
                  <a:srgbClr val="FFFFFF"/>
                </a:highlight>
                <a:latin typeface="Calibri" pitchFamily="34" charset="0"/>
              </a:rPr>
              <a:t>0</a:t>
            </a:r>
            <a:r>
              <a:rPr lang="en-US" sz="1800" dirty="0" smtClean="0">
                <a:solidFill>
                  <a:srgbClr val="0000FF"/>
                </a:solidFill>
                <a:highlight>
                  <a:srgbClr val="FFFFFF"/>
                </a:highlight>
                <a:latin typeface="Calibri" pitchFamily="34" charset="0"/>
              </a:rPr>
              <a:t>"/&gt;</a:t>
            </a:r>
            <a:endParaRPr lang="en-US"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        &lt;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Person</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PersonType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p>
          <a:p>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maxOccurs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unbounded</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        &lt;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PersonnelClass</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PersonnelClassType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p>
          <a:p>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maxOccurs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unbounded</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        &lt;</a:t>
            </a:r>
            <a:r>
              <a:rPr lang="en-GB" sz="1800" dirty="0" err="1" smtClean="0">
                <a:solidFill>
                  <a:srgbClr val="800000"/>
                </a:solidFill>
                <a:highlight>
                  <a:srgbClr val="FFFFFF"/>
                </a:highlight>
                <a:latin typeface="Calibri" pitchFamily="34" charset="0"/>
              </a:rPr>
              <a:t>xsd:element</a:t>
            </a:r>
            <a:r>
              <a:rPr lang="en-GB" sz="1800" dirty="0" smtClean="0">
                <a:solidFill>
                  <a:srgbClr val="FF0000"/>
                </a:solidFill>
                <a:highlight>
                  <a:srgbClr val="FFFFFF"/>
                </a:highlight>
                <a:latin typeface="Calibri" pitchFamily="34" charset="0"/>
              </a:rPr>
              <a:t> name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QualificationTestSpecification</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type</a:t>
            </a:r>
            <a:r>
              <a:rPr lang="en-GB" sz="1800" dirty="0" smtClean="0">
                <a:solidFill>
                  <a:srgbClr val="0000FF"/>
                </a:solidFill>
                <a:highlight>
                  <a:srgbClr val="FFFFFF"/>
                </a:highlight>
                <a:latin typeface="Calibri" pitchFamily="34" charset="0"/>
              </a:rPr>
              <a:t>="</a:t>
            </a:r>
            <a:r>
              <a:rPr lang="en-GB" sz="1800" dirty="0" err="1" smtClean="0">
                <a:solidFill>
                  <a:srgbClr val="000000"/>
                </a:solidFill>
                <a:highlight>
                  <a:srgbClr val="FFFFFF"/>
                </a:highlight>
                <a:latin typeface="Calibri" pitchFamily="34" charset="0"/>
              </a:rPr>
              <a:t>QualificationTestSpecificationType</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p>
          <a:p>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minOccurs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0</a:t>
            </a:r>
            <a:r>
              <a:rPr lang="en-GB" sz="1800" dirty="0" smtClean="0">
                <a:solidFill>
                  <a:srgbClr val="0000FF"/>
                </a:solidFill>
                <a:highlight>
                  <a:srgbClr val="FFFFFF"/>
                </a:highlight>
                <a:latin typeface="Calibri" pitchFamily="34" charset="0"/>
              </a:rPr>
              <a:t>"</a:t>
            </a:r>
            <a:r>
              <a:rPr lang="en-GB" sz="1800" dirty="0" smtClean="0">
                <a:solidFill>
                  <a:srgbClr val="FF0000"/>
                </a:solidFill>
                <a:highlight>
                  <a:srgbClr val="FFFFFF"/>
                </a:highlight>
                <a:latin typeface="Calibri" pitchFamily="34" charset="0"/>
              </a:rPr>
              <a:t> </a:t>
            </a:r>
            <a:r>
              <a:rPr lang="en-GB" sz="1800" dirty="0" err="1" smtClean="0">
                <a:solidFill>
                  <a:srgbClr val="FF0000"/>
                </a:solidFill>
                <a:highlight>
                  <a:srgbClr val="FFFFFF"/>
                </a:highlight>
                <a:latin typeface="Calibri" pitchFamily="34" charset="0"/>
              </a:rPr>
              <a:t>maxOccurs</a:t>
            </a:r>
            <a:r>
              <a:rPr lang="en-GB" sz="1800" dirty="0" smtClean="0">
                <a:solidFill>
                  <a:srgbClr val="0000FF"/>
                </a:solidFill>
                <a:highlight>
                  <a:srgbClr val="FFFFFF"/>
                </a:highlight>
                <a:latin typeface="Calibri" pitchFamily="34" charset="0"/>
              </a:rPr>
              <a:t>="</a:t>
            </a:r>
            <a:r>
              <a:rPr lang="en-GB" sz="1800" dirty="0" smtClean="0">
                <a:solidFill>
                  <a:srgbClr val="000000"/>
                </a:solidFill>
                <a:highlight>
                  <a:srgbClr val="FFFFFF"/>
                </a:highlight>
                <a:latin typeface="Calibri" pitchFamily="34" charset="0"/>
              </a:rPr>
              <a:t>unbounded</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US" sz="1800" dirty="0" smtClean="0">
                <a:solidFill>
                  <a:srgbClr val="0000FF"/>
                </a:solidFill>
                <a:highlight>
                  <a:srgbClr val="FFFFFF"/>
                </a:highlight>
                <a:latin typeface="Calibri" pitchFamily="34" charset="0"/>
              </a:rPr>
              <a:t>        &lt;</a:t>
            </a:r>
            <a:r>
              <a:rPr lang="en-US" sz="1800" dirty="0" err="1" smtClean="0">
                <a:solidFill>
                  <a:srgbClr val="800000"/>
                </a:solidFill>
                <a:highlight>
                  <a:srgbClr val="FFFFFF"/>
                </a:highlight>
                <a:latin typeface="Calibri" pitchFamily="34" charset="0"/>
              </a:rPr>
              <a:t>xsd:group</a:t>
            </a:r>
            <a:r>
              <a:rPr lang="en-US" sz="1800" dirty="0" smtClean="0">
                <a:solidFill>
                  <a:srgbClr val="FF0000"/>
                </a:solidFill>
                <a:highlight>
                  <a:srgbClr val="FFFFFF"/>
                </a:highlight>
                <a:latin typeface="Calibri" pitchFamily="34" charset="0"/>
              </a:rPr>
              <a:t> ref</a:t>
            </a:r>
            <a:r>
              <a:rPr lang="en-US" sz="1800" dirty="0" smtClean="0">
                <a:solidFill>
                  <a:srgbClr val="0000FF"/>
                </a:solidFill>
                <a:highlight>
                  <a:srgbClr val="FFFFFF"/>
                </a:highlight>
                <a:latin typeface="Calibri" pitchFamily="34" charset="0"/>
              </a:rPr>
              <a:t>="</a:t>
            </a:r>
            <a:r>
              <a:rPr lang="en-US" sz="1800" dirty="0" err="1" smtClean="0">
                <a:solidFill>
                  <a:srgbClr val="000000"/>
                </a:solidFill>
                <a:highlight>
                  <a:srgbClr val="FFFFFF"/>
                </a:highlight>
                <a:latin typeface="Calibri" pitchFamily="34" charset="0"/>
              </a:rPr>
              <a:t>Extended:PersonnelInformation</a:t>
            </a:r>
            <a:r>
              <a:rPr lang="en-US" sz="1800" dirty="0" smtClean="0">
                <a:solidFill>
                  <a:srgbClr val="0000FF"/>
                </a:solidFill>
                <a:highlight>
                  <a:srgbClr val="FFFFFF"/>
                </a:highlight>
                <a:latin typeface="Calibri" pitchFamily="34" charset="0"/>
              </a:rPr>
              <a:t>"</a:t>
            </a:r>
            <a:r>
              <a:rPr lang="en-US" sz="1800" dirty="0" smtClean="0">
                <a:solidFill>
                  <a:srgbClr val="FF0000"/>
                </a:solidFill>
                <a:highlight>
                  <a:srgbClr val="FFFFFF"/>
                </a:highlight>
                <a:latin typeface="Calibri" pitchFamily="34" charset="0"/>
              </a:rPr>
              <a:t> </a:t>
            </a:r>
            <a:r>
              <a:rPr lang="en-US" sz="1800" dirty="0" err="1" smtClean="0">
                <a:solidFill>
                  <a:srgbClr val="FF0000"/>
                </a:solidFill>
                <a:highlight>
                  <a:srgbClr val="FFFFFF"/>
                </a:highlight>
                <a:latin typeface="Calibri" pitchFamily="34" charset="0"/>
              </a:rPr>
              <a:t>minOccurs</a:t>
            </a:r>
            <a:r>
              <a:rPr lang="en-US" sz="1800" dirty="0" smtClean="0">
                <a:solidFill>
                  <a:srgbClr val="0000FF"/>
                </a:solidFill>
                <a:highlight>
                  <a:srgbClr val="FFFFFF"/>
                </a:highlight>
                <a:latin typeface="Calibri" pitchFamily="34" charset="0"/>
              </a:rPr>
              <a:t>="</a:t>
            </a:r>
            <a:r>
              <a:rPr lang="en-US" sz="1800" dirty="0" smtClean="0">
                <a:solidFill>
                  <a:srgbClr val="000000"/>
                </a:solidFill>
                <a:highlight>
                  <a:srgbClr val="FFFFFF"/>
                </a:highlight>
                <a:latin typeface="Calibri" pitchFamily="34" charset="0"/>
              </a:rPr>
              <a:t>0</a:t>
            </a:r>
            <a:r>
              <a:rPr lang="en-US" sz="1800" dirty="0" smtClean="0">
                <a:solidFill>
                  <a:srgbClr val="0000FF"/>
                </a:solidFill>
                <a:highlight>
                  <a:srgbClr val="FFFFFF"/>
                </a:highlight>
                <a:latin typeface="Calibri" pitchFamily="34" charset="0"/>
              </a:rPr>
              <a:t>"/&gt;</a:t>
            </a:r>
            <a:endParaRPr lang="en-US"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    &lt;/</a:t>
            </a:r>
            <a:r>
              <a:rPr lang="en-GB" sz="1800" dirty="0" err="1" smtClean="0">
                <a:solidFill>
                  <a:srgbClr val="800000"/>
                </a:solidFill>
                <a:highlight>
                  <a:srgbClr val="FFFFFF"/>
                </a:highlight>
                <a:latin typeface="Calibri" pitchFamily="34" charset="0"/>
              </a:rPr>
              <a:t>xsd:sequence</a:t>
            </a:r>
            <a:r>
              <a:rPr lang="en-GB" sz="1800" dirty="0" smtClean="0">
                <a:solidFill>
                  <a:srgbClr val="0000FF"/>
                </a:solidFill>
                <a:highlight>
                  <a:srgbClr val="FFFFFF"/>
                </a:highlight>
                <a:latin typeface="Calibri" pitchFamily="34" charset="0"/>
              </a:rPr>
              <a:t>&gt;</a:t>
            </a:r>
            <a:endParaRPr lang="en-GB" sz="1800" dirty="0" smtClean="0">
              <a:solidFill>
                <a:srgbClr val="000000"/>
              </a:solidFill>
              <a:highlight>
                <a:srgbClr val="FFFFFF"/>
              </a:highlight>
              <a:latin typeface="Calibri" pitchFamily="34" charset="0"/>
            </a:endParaRPr>
          </a:p>
          <a:p>
            <a:r>
              <a:rPr lang="en-GB" sz="1800" dirty="0" smtClean="0">
                <a:solidFill>
                  <a:srgbClr val="0000FF"/>
                </a:solidFill>
                <a:highlight>
                  <a:srgbClr val="FFFFFF"/>
                </a:highlight>
                <a:latin typeface="Calibri" pitchFamily="34" charset="0"/>
              </a:rPr>
              <a:t>&lt;/</a:t>
            </a:r>
            <a:r>
              <a:rPr lang="en-GB" sz="1800" dirty="0" err="1" smtClean="0">
                <a:solidFill>
                  <a:srgbClr val="800000"/>
                </a:solidFill>
                <a:highlight>
                  <a:srgbClr val="FFFFFF"/>
                </a:highlight>
                <a:latin typeface="Calibri" pitchFamily="34" charset="0"/>
              </a:rPr>
              <a:t>xsd:complexType</a:t>
            </a:r>
            <a:r>
              <a:rPr lang="en-GB" sz="1800" dirty="0" smtClean="0">
                <a:solidFill>
                  <a:srgbClr val="0000FF"/>
                </a:solidFill>
                <a:highlight>
                  <a:srgbClr val="FFFFFF"/>
                </a:highlight>
                <a:latin typeface="Calibri" pitchFamily="34" charset="0"/>
              </a:rPr>
              <a:t>&gt;</a:t>
            </a:r>
            <a:endParaRPr lang="fr-FR" sz="1800" dirty="0">
              <a:latin typeface="Calibri" pitchFamily="34" charset="0"/>
            </a:endParaRP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title"/>
          </p:nvPr>
        </p:nvSpPr>
        <p:spPr/>
        <p:txBody>
          <a:bodyPr/>
          <a:lstStyle/>
          <a:p>
            <a:r>
              <a:rPr lang="en-US"/>
              <a:t>Exemple : Element Person du Schema Personnel – Message XML</a:t>
            </a:r>
            <a:endParaRPr lang="fr-FR"/>
          </a:p>
        </p:txBody>
      </p:sp>
      <p:sp>
        <p:nvSpPr>
          <p:cNvPr id="5"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4"/>
          <p:cNvSpPr>
            <a:spLocks noGrp="1"/>
          </p:cNvSpPr>
          <p:nvPr>
            <p:ph type="sldNum" sz="quarter" idx="11"/>
          </p:nvPr>
        </p:nvSpPr>
        <p:spPr/>
        <p:txBody>
          <a:bodyPr/>
          <a:lstStyle/>
          <a:p>
            <a:fld id="{FAD881DC-5502-4A23-9367-92A6D55C2440}" type="slidenum">
              <a:rPr lang="en-GB"/>
              <a:pPr/>
              <a:t>14</a:t>
            </a:fld>
            <a:endParaRPr lang="en-GB"/>
          </a:p>
        </p:txBody>
      </p:sp>
      <p:sp>
        <p:nvSpPr>
          <p:cNvPr id="852995" name="Rectangle 3"/>
          <p:cNvSpPr>
            <a:spLocks noChangeArrowheads="1"/>
          </p:cNvSpPr>
          <p:nvPr/>
        </p:nvSpPr>
        <p:spPr bwMode="auto">
          <a:xfrm>
            <a:off x="277813" y="966788"/>
            <a:ext cx="8242300" cy="5816965"/>
          </a:xfrm>
          <a:prstGeom prst="rect">
            <a:avLst/>
          </a:prstGeom>
          <a:noFill/>
          <a:ln w="9525">
            <a:noFill/>
            <a:miter lim="800000"/>
            <a:headEnd/>
            <a:tailEnd/>
          </a:ln>
          <a:effectLst/>
        </p:spPr>
        <p:txBody>
          <a:bodyPr lIns="91429" tIns="45714" rIns="91429" bIns="45714">
            <a:spAutoFit/>
          </a:bodyPr>
          <a:lstStyle/>
          <a:p>
            <a:r>
              <a:rPr lang="en-GB" sz="1600" dirty="0" smtClean="0"/>
              <a:t>&lt;?xml version="1.0" encoding="UTF-8"?&gt;</a:t>
            </a:r>
          </a:p>
          <a:p>
            <a:r>
              <a:rPr lang="en-GB" sz="1600" dirty="0" smtClean="0"/>
              <a:t>&lt;b2mml:Person </a:t>
            </a:r>
          </a:p>
          <a:p>
            <a:r>
              <a:rPr lang="en-GB" sz="1600" dirty="0" smtClean="0"/>
              <a:t>    </a:t>
            </a:r>
            <a:r>
              <a:rPr lang="en-GB" sz="1600" dirty="0" err="1" smtClean="0"/>
              <a:t>xsi:schemaLocation</a:t>
            </a:r>
            <a:r>
              <a:rPr lang="en-GB" sz="1600" dirty="0" smtClean="0"/>
              <a:t>="http://www.wbf.org/xml/B2MML-V05 B2MML-V05-Personnel.xsd" </a:t>
            </a:r>
          </a:p>
          <a:p>
            <a:r>
              <a:rPr lang="en-GB" sz="1600" dirty="0" smtClean="0"/>
              <a:t>    </a:t>
            </a:r>
            <a:r>
              <a:rPr lang="en-GB" sz="1600" dirty="0" err="1" smtClean="0"/>
              <a:t>xmlns:xsi</a:t>
            </a:r>
            <a:r>
              <a:rPr lang="en-GB" sz="1600" dirty="0" smtClean="0"/>
              <a:t>=</a:t>
            </a:r>
            <a:r>
              <a:rPr lang="en-GB" sz="1600" dirty="0" smtClean="0">
                <a:hlinkClick r:id="rId3"/>
              </a:rPr>
              <a:t>http://www.w3.org/2001/XMLSchema-instance</a:t>
            </a:r>
            <a:endParaRPr lang="en-GB" sz="1600" dirty="0" smtClean="0"/>
          </a:p>
          <a:p>
            <a:r>
              <a:rPr lang="en-GB" sz="1600" dirty="0" smtClean="0"/>
              <a:t>    xmlns:b2mml="http://www.wbf.org/xml/B2MML-V05"&gt;</a:t>
            </a:r>
          </a:p>
          <a:p>
            <a:pPr defTabSz="820738">
              <a:buClr>
                <a:srgbClr val="000000"/>
              </a:buClr>
              <a:buFont typeface="Symbol" pitchFamily="18" charset="2"/>
              <a:buNone/>
            </a:pPr>
            <a:endParaRPr lang="fr-FR" sz="1600" dirty="0" smtClean="0"/>
          </a:p>
          <a:p>
            <a:pPr defTabSz="820738">
              <a:buClr>
                <a:srgbClr val="000000"/>
              </a:buClr>
              <a:buFont typeface="Symbol" pitchFamily="18" charset="2"/>
              <a:buNone/>
            </a:pPr>
            <a:r>
              <a:rPr lang="fr-FR" sz="1600" dirty="0" smtClean="0"/>
              <a:t>    &lt;</a:t>
            </a:r>
            <a:r>
              <a:rPr lang="fr-FR" sz="1600" dirty="0"/>
              <a:t>ID&gt;</a:t>
            </a:r>
            <a:r>
              <a:rPr lang="fr-FR" sz="1600" b="1" dirty="0" err="1"/>
              <a:t>xBoYz</a:t>
            </a:r>
            <a:r>
              <a:rPr lang="fr-FR" sz="1600" dirty="0"/>
              <a:t>&lt;/ID&gt;</a:t>
            </a:r>
          </a:p>
          <a:p>
            <a:pPr defTabSz="820738">
              <a:buClr>
                <a:srgbClr val="000000"/>
              </a:buClr>
              <a:buFont typeface="Symbol" pitchFamily="18" charset="2"/>
              <a:buNone/>
            </a:pPr>
            <a:r>
              <a:rPr lang="fr-FR" sz="1600" dirty="0" smtClean="0"/>
              <a:t>    &lt;</a:t>
            </a:r>
            <a:r>
              <a:rPr lang="fr-FR" sz="1600" dirty="0"/>
              <a:t>Description&gt; </a:t>
            </a:r>
            <a:r>
              <a:rPr lang="fr-FR" sz="1600" b="1" dirty="0"/>
              <a:t>This </a:t>
            </a:r>
            <a:r>
              <a:rPr lang="fr-FR" sz="1600" b="1" dirty="0" err="1"/>
              <a:t>is</a:t>
            </a:r>
            <a:r>
              <a:rPr lang="fr-FR" sz="1600" b="1" dirty="0"/>
              <a:t> an </a:t>
            </a:r>
            <a:r>
              <a:rPr lang="fr-FR" sz="1600" b="1" dirty="0" err="1"/>
              <a:t>example</a:t>
            </a:r>
            <a:r>
              <a:rPr lang="fr-FR" sz="1600" b="1" dirty="0"/>
              <a:t> of Personnel Information</a:t>
            </a:r>
            <a:r>
              <a:rPr lang="fr-FR" sz="1600" dirty="0"/>
              <a:t> &lt;/Description&gt;</a:t>
            </a:r>
          </a:p>
          <a:p>
            <a:pPr defTabSz="820738">
              <a:buClr>
                <a:srgbClr val="000000"/>
              </a:buClr>
              <a:buFont typeface="Symbol" pitchFamily="18" charset="2"/>
              <a:buNone/>
            </a:pPr>
            <a:r>
              <a:rPr lang="fr-FR" sz="1600" dirty="0" smtClean="0"/>
              <a:t>    …</a:t>
            </a:r>
            <a:endParaRPr lang="fr-FR" sz="1600" dirty="0"/>
          </a:p>
          <a:p>
            <a:pPr defTabSz="820738">
              <a:buClr>
                <a:srgbClr val="000000"/>
              </a:buClr>
              <a:buFont typeface="Symbol" pitchFamily="18" charset="2"/>
              <a:buNone/>
            </a:pPr>
            <a:r>
              <a:rPr lang="fr-FR" sz="1600" dirty="0" smtClean="0"/>
              <a:t>    &lt;</a:t>
            </a:r>
            <a:r>
              <a:rPr lang="fr-FR" sz="1600" dirty="0"/>
              <a:t>Person&gt;</a:t>
            </a:r>
          </a:p>
          <a:p>
            <a:pPr defTabSz="820738">
              <a:buClr>
                <a:srgbClr val="000000"/>
              </a:buClr>
              <a:buFont typeface="Symbol" pitchFamily="18" charset="2"/>
              <a:buNone/>
            </a:pPr>
            <a:r>
              <a:rPr lang="fr-FR" sz="1600" dirty="0" smtClean="0"/>
              <a:t>        </a:t>
            </a:r>
            <a:r>
              <a:rPr lang="fr-FR" sz="1600" dirty="0"/>
              <a:t>&lt;ID&gt;#</a:t>
            </a:r>
            <a:r>
              <a:rPr lang="fr-FR" sz="1600" b="1" dirty="0" smtClean="0"/>
              <a:t>00001</a:t>
            </a:r>
            <a:r>
              <a:rPr lang="fr-FR" sz="1600" dirty="0" smtClean="0"/>
              <a:t>&lt;/ID&gt;</a:t>
            </a:r>
            <a:endParaRPr lang="fr-FR" sz="1600" dirty="0"/>
          </a:p>
          <a:p>
            <a:pPr defTabSz="820738">
              <a:buClr>
                <a:srgbClr val="000000"/>
              </a:buClr>
              <a:buFont typeface="Symbol" pitchFamily="18" charset="2"/>
              <a:buNone/>
            </a:pPr>
            <a:r>
              <a:rPr lang="fr-FR" sz="1600" dirty="0" smtClean="0"/>
              <a:t>        </a:t>
            </a:r>
            <a:r>
              <a:rPr lang="fr-FR" sz="1600" dirty="0"/>
              <a:t>&lt;Description/&gt; </a:t>
            </a:r>
          </a:p>
          <a:p>
            <a:pPr defTabSz="820738">
              <a:buClr>
                <a:srgbClr val="000000"/>
              </a:buClr>
              <a:buFont typeface="Symbol" pitchFamily="18" charset="2"/>
              <a:buNone/>
            </a:pPr>
            <a:r>
              <a:rPr lang="fr-FR" sz="1600" dirty="0" smtClean="0"/>
              <a:t>        </a:t>
            </a:r>
            <a:r>
              <a:rPr lang="fr-FR" sz="1600" dirty="0"/>
              <a:t>&lt;</a:t>
            </a:r>
            <a:r>
              <a:rPr lang="fr-FR" sz="1600" dirty="0" err="1"/>
              <a:t>PersonName</a:t>
            </a:r>
            <a:r>
              <a:rPr lang="fr-FR" sz="1600" dirty="0"/>
              <a:t>&gt;</a:t>
            </a:r>
            <a:r>
              <a:rPr lang="fr-FR" sz="1600" b="1" dirty="0"/>
              <a:t>Jean Vieille</a:t>
            </a:r>
            <a:r>
              <a:rPr lang="fr-FR" sz="1600" dirty="0"/>
              <a:t>&lt;/</a:t>
            </a:r>
            <a:r>
              <a:rPr lang="fr-FR" sz="1600" dirty="0" err="1"/>
              <a:t>PersonName</a:t>
            </a:r>
            <a:r>
              <a:rPr lang="fr-FR" sz="1600" dirty="0"/>
              <a:t>&gt;</a:t>
            </a:r>
          </a:p>
          <a:p>
            <a:pPr defTabSz="820738">
              <a:buClr>
                <a:srgbClr val="000000"/>
              </a:buClr>
              <a:buFont typeface="Symbol" pitchFamily="18" charset="2"/>
              <a:buNone/>
            </a:pPr>
            <a:r>
              <a:rPr lang="fr-FR" sz="1600" dirty="0" smtClean="0"/>
              <a:t>        </a:t>
            </a:r>
            <a:r>
              <a:rPr lang="fr-FR" sz="1600" dirty="0"/>
              <a:t>&lt;</a:t>
            </a:r>
            <a:r>
              <a:rPr lang="fr-FR" sz="1600" dirty="0" err="1"/>
              <a:t>PersonProperty</a:t>
            </a:r>
            <a:r>
              <a:rPr lang="fr-FR" sz="1600" dirty="0"/>
              <a:t>/&gt;</a:t>
            </a:r>
          </a:p>
          <a:p>
            <a:pPr defTabSz="820738">
              <a:buClr>
                <a:srgbClr val="000000"/>
              </a:buClr>
              <a:buFont typeface="Symbol" pitchFamily="18" charset="2"/>
              <a:buNone/>
            </a:pPr>
            <a:r>
              <a:rPr lang="fr-FR" sz="1600" dirty="0" smtClean="0"/>
              <a:t>        </a:t>
            </a:r>
            <a:r>
              <a:rPr lang="fr-FR" sz="1600" dirty="0"/>
              <a:t>&lt;</a:t>
            </a:r>
            <a:r>
              <a:rPr lang="fr-FR" sz="1600" dirty="0" err="1"/>
              <a:t>PersonnelClassID</a:t>
            </a:r>
            <a:r>
              <a:rPr lang="fr-FR" sz="1600" dirty="0"/>
              <a:t>&gt;</a:t>
            </a:r>
            <a:r>
              <a:rPr lang="fr-FR" sz="1600" b="1" dirty="0"/>
              <a:t>ISA95 Guru</a:t>
            </a:r>
            <a:r>
              <a:rPr lang="fr-FR" sz="1600" dirty="0"/>
              <a:t>&lt;/</a:t>
            </a:r>
            <a:r>
              <a:rPr lang="fr-FR" sz="1600" dirty="0" err="1"/>
              <a:t>PersonnelClassID</a:t>
            </a:r>
            <a:r>
              <a:rPr lang="fr-FR" sz="1600" dirty="0"/>
              <a:t>&gt;</a:t>
            </a:r>
          </a:p>
          <a:p>
            <a:pPr defTabSz="820738">
              <a:buClr>
                <a:srgbClr val="000000"/>
              </a:buClr>
              <a:buFont typeface="Symbol" pitchFamily="18" charset="2"/>
              <a:buNone/>
            </a:pPr>
            <a:r>
              <a:rPr lang="fr-FR" sz="1600" dirty="0" smtClean="0"/>
              <a:t>        &lt;</a:t>
            </a:r>
            <a:r>
              <a:rPr lang="fr-FR" sz="1600" dirty="0" err="1" smtClean="0"/>
              <a:t>HierarchyScope</a:t>
            </a:r>
            <a:r>
              <a:rPr lang="fr-FR" sz="1600" dirty="0" smtClean="0"/>
              <a:t>&gt;</a:t>
            </a:r>
            <a:endParaRPr lang="fr-FR" sz="1600" dirty="0"/>
          </a:p>
          <a:p>
            <a:pPr defTabSz="820738">
              <a:buClr>
                <a:srgbClr val="000000"/>
              </a:buClr>
              <a:buFont typeface="Symbol" pitchFamily="18" charset="2"/>
              <a:buNone/>
            </a:pPr>
            <a:r>
              <a:rPr lang="fr-FR" sz="1600" dirty="0" smtClean="0"/>
              <a:t>	&lt;</a:t>
            </a:r>
            <a:r>
              <a:rPr lang="fr-FR" sz="1600" dirty="0" err="1" smtClean="0"/>
              <a:t>EquipmentID</a:t>
            </a:r>
            <a:r>
              <a:rPr lang="fr-FR" sz="1600" dirty="0" smtClean="0"/>
              <a:t>&gt;</a:t>
            </a:r>
            <a:r>
              <a:rPr lang="fr-FR" sz="1600" dirty="0" err="1" smtClean="0"/>
              <a:t>Any</a:t>
            </a:r>
            <a:r>
              <a:rPr lang="fr-FR" sz="1600" dirty="0" smtClean="0"/>
              <a:t>&lt;/</a:t>
            </a:r>
            <a:r>
              <a:rPr lang="fr-FR" sz="1600" dirty="0" err="1" smtClean="0"/>
              <a:t>EquipmentID</a:t>
            </a:r>
            <a:r>
              <a:rPr lang="fr-FR" sz="1600" dirty="0" smtClean="0"/>
              <a:t>&gt;</a:t>
            </a:r>
            <a:endParaRPr lang="fr-FR" sz="1600" dirty="0"/>
          </a:p>
          <a:p>
            <a:pPr defTabSz="820738">
              <a:buClr>
                <a:srgbClr val="000000"/>
              </a:buClr>
              <a:buFont typeface="Symbol" pitchFamily="18" charset="2"/>
              <a:buNone/>
            </a:pPr>
            <a:r>
              <a:rPr lang="fr-FR" sz="1600" dirty="0"/>
              <a:t>	&lt;</a:t>
            </a:r>
            <a:r>
              <a:rPr lang="fr-FR" sz="1600" dirty="0" err="1" smtClean="0"/>
              <a:t>EquipmentElementLevel</a:t>
            </a:r>
            <a:r>
              <a:rPr lang="fr-FR" sz="1600" dirty="0" smtClean="0"/>
              <a:t>&gt;</a:t>
            </a:r>
            <a:r>
              <a:rPr lang="fr-FR" sz="1600" b="1" dirty="0" smtClean="0"/>
              <a:t>Enterprise</a:t>
            </a:r>
            <a:r>
              <a:rPr lang="fr-FR" sz="1600" dirty="0"/>
              <a:t>&lt;/</a:t>
            </a:r>
            <a:r>
              <a:rPr lang="fr-FR" sz="1600" dirty="0" err="1"/>
              <a:t>EquipmentElementLevel</a:t>
            </a:r>
            <a:r>
              <a:rPr lang="fr-FR" sz="1600" dirty="0"/>
              <a:t>&gt;</a:t>
            </a:r>
          </a:p>
          <a:p>
            <a:pPr defTabSz="820738">
              <a:buClr>
                <a:srgbClr val="000000"/>
              </a:buClr>
              <a:buFont typeface="Symbol" pitchFamily="18" charset="2"/>
              <a:buNone/>
            </a:pPr>
            <a:r>
              <a:rPr lang="fr-FR" sz="1600" dirty="0" smtClean="0"/>
              <a:t>        &lt;/ </a:t>
            </a:r>
            <a:r>
              <a:rPr lang="fr-FR" sz="1600" dirty="0" err="1" smtClean="0"/>
              <a:t>HierarchyScope</a:t>
            </a:r>
            <a:r>
              <a:rPr lang="fr-FR" sz="1600" dirty="0" smtClean="0"/>
              <a:t> &gt;</a:t>
            </a:r>
            <a:endParaRPr lang="fr-FR" sz="1600" dirty="0"/>
          </a:p>
          <a:p>
            <a:pPr defTabSz="820738">
              <a:buClr>
                <a:srgbClr val="000000"/>
              </a:buClr>
              <a:buFont typeface="Symbol" pitchFamily="18" charset="2"/>
              <a:buNone/>
            </a:pPr>
            <a:r>
              <a:rPr lang="fr-FR" sz="1600" dirty="0" smtClean="0"/>
              <a:t>    &lt;/</a:t>
            </a:r>
            <a:r>
              <a:rPr lang="fr-FR" sz="1600" dirty="0"/>
              <a:t>Person</a:t>
            </a:r>
            <a:r>
              <a:rPr lang="fr-FR" sz="1600" dirty="0" smtClean="0"/>
              <a:t>&gt;</a:t>
            </a:r>
          </a:p>
          <a:p>
            <a:pPr defTabSz="820738">
              <a:buClr>
                <a:srgbClr val="000000"/>
              </a:buClr>
              <a:buFont typeface="Symbol" pitchFamily="18" charset="2"/>
              <a:buNone/>
            </a:pPr>
            <a:r>
              <a:rPr lang="en-GB" sz="1600" dirty="0" smtClean="0"/>
              <a:t>&lt;/b2mml:Person&gt;</a:t>
            </a:r>
            <a:endParaRPr lang="fr-FR" sz="1600" dirty="0"/>
          </a:p>
          <a:p>
            <a:pPr defTabSz="820738">
              <a:buClr>
                <a:srgbClr val="000000"/>
              </a:buClr>
              <a:buFont typeface="Symbol" pitchFamily="18" charset="2"/>
              <a:buNone/>
            </a:pPr>
            <a:r>
              <a:rPr lang="fr-FR" sz="1600" dirty="0"/>
              <a:t>	…</a:t>
            </a:r>
          </a:p>
          <a:p>
            <a:pPr defTabSz="820738">
              <a:buClr>
                <a:srgbClr val="000000"/>
              </a:buClr>
              <a:buFont typeface="Symbol" pitchFamily="18" charset="2"/>
              <a:buNone/>
            </a:pPr>
            <a:r>
              <a:rPr lang="fr-FR" sz="1600" dirty="0"/>
              <a:t>&lt;/</a:t>
            </a:r>
            <a:r>
              <a:rPr lang="fr-FR" sz="1600" dirty="0" err="1"/>
              <a:t>PersonnelInformation</a:t>
            </a:r>
            <a:r>
              <a:rPr lang="fr-FR" sz="1600" dirty="0"/>
              <a:t>&gt;</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9" name="Rectangle 5"/>
          <p:cNvSpPr>
            <a:spLocks noChangeArrowheads="1"/>
          </p:cNvSpPr>
          <p:nvPr/>
        </p:nvSpPr>
        <p:spPr bwMode="auto">
          <a:xfrm>
            <a:off x="0" y="1500174"/>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948227" name="Rectangle 3"/>
          <p:cNvSpPr>
            <a:spLocks noGrp="1" noChangeArrowheads="1"/>
          </p:cNvSpPr>
          <p:nvPr>
            <p:ph type="title"/>
          </p:nvPr>
        </p:nvSpPr>
        <p:spPr/>
        <p:txBody>
          <a:bodyPr/>
          <a:lstStyle/>
          <a:p>
            <a:r>
              <a:rPr lang="fr-FR"/>
              <a:t>Agenda</a:t>
            </a:r>
          </a:p>
        </p:txBody>
      </p:sp>
      <p:sp>
        <p:nvSpPr>
          <p:cNvPr id="948228" name="Rectangle 4"/>
          <p:cNvSpPr>
            <a:spLocks noGrp="1" noChangeArrowheads="1"/>
          </p:cNvSpPr>
          <p:nvPr>
            <p:ph idx="1"/>
          </p:nvPr>
        </p:nvSpPr>
        <p:spPr/>
        <p:txBody>
          <a:bodyPr/>
          <a:lstStyle/>
          <a:p>
            <a:r>
              <a:rPr lang="fr-FR" dirty="0" smtClean="0"/>
              <a:t>XML et B2MML</a:t>
            </a:r>
          </a:p>
          <a:p>
            <a:r>
              <a:rPr lang="fr-FR" dirty="0" smtClean="0"/>
              <a:t>Eléments B2MML</a:t>
            </a:r>
          </a:p>
          <a:p>
            <a:r>
              <a:rPr lang="fr-FR" dirty="0" smtClean="0"/>
              <a:t>Structure B2MML/BatchML</a:t>
            </a:r>
          </a:p>
          <a:p>
            <a:r>
              <a:rPr lang="fr-FR" dirty="0" smtClean="0"/>
              <a:t>Extensions utilisateur</a:t>
            </a:r>
          </a:p>
          <a:p>
            <a:r>
              <a:rPr lang="fr-FR" dirty="0" smtClean="0"/>
              <a:t>Evolution</a:t>
            </a:r>
            <a:endParaRPr lang="fr-FR" dirty="0"/>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01D9C367-1FB1-40AB-B680-4DA97C19836A}" type="slidenum">
              <a:rPr lang="en-GB"/>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Picture 2" descr="C:\Users\Jean\Desktop\Personnel.png"/>
          <p:cNvPicPr>
            <a:picLocks noChangeAspect="1" noChangeArrowheads="1"/>
          </p:cNvPicPr>
          <p:nvPr/>
        </p:nvPicPr>
        <p:blipFill>
          <a:blip r:embed="rId3" cstate="print"/>
          <a:srcRect b="5222"/>
          <a:stretch>
            <a:fillRect/>
          </a:stretch>
        </p:blipFill>
        <p:spPr bwMode="auto">
          <a:xfrm>
            <a:off x="4788024" y="2822408"/>
            <a:ext cx="4248472" cy="3270888"/>
          </a:xfrm>
          <a:prstGeom prst="rect">
            <a:avLst/>
          </a:prstGeom>
          <a:noFill/>
        </p:spPr>
      </p:pic>
      <p:sp>
        <p:nvSpPr>
          <p:cNvPr id="683010" name="Rectangle 2"/>
          <p:cNvSpPr>
            <a:spLocks noGrp="1" noChangeArrowheads="1"/>
          </p:cNvSpPr>
          <p:nvPr>
            <p:ph type="title"/>
          </p:nvPr>
        </p:nvSpPr>
        <p:spPr/>
        <p:txBody>
          <a:bodyPr/>
          <a:lstStyle/>
          <a:p>
            <a:r>
              <a:rPr lang="fr-FR"/>
              <a:t>Critères de conception B2MML</a:t>
            </a:r>
          </a:p>
        </p:txBody>
      </p:sp>
      <p:sp>
        <p:nvSpPr>
          <p:cNvPr id="683011" name="Rectangle 3"/>
          <p:cNvSpPr>
            <a:spLocks noGrp="1" noChangeArrowheads="1"/>
          </p:cNvSpPr>
          <p:nvPr>
            <p:ph idx="1"/>
          </p:nvPr>
        </p:nvSpPr>
        <p:spPr>
          <a:xfrm>
            <a:off x="179388" y="1125538"/>
            <a:ext cx="8785225" cy="2554287"/>
          </a:xfrm>
        </p:spPr>
        <p:txBody>
          <a:bodyPr/>
          <a:lstStyle/>
          <a:p>
            <a:r>
              <a:rPr lang="fr-FR" dirty="0"/>
              <a:t>Structure des documents</a:t>
            </a:r>
            <a:endParaRPr lang="fr-FR" i="1" dirty="0"/>
          </a:p>
          <a:p>
            <a:pPr lvl="1"/>
            <a:r>
              <a:rPr lang="fr-FR" dirty="0"/>
              <a:t>B2MML </a:t>
            </a:r>
            <a:r>
              <a:rPr lang="fr-FR" dirty="0" smtClean="0"/>
              <a:t>définit des </a:t>
            </a:r>
            <a:r>
              <a:rPr lang="fr-FR" dirty="0"/>
              <a:t>éléments racine non </a:t>
            </a:r>
            <a:r>
              <a:rPr lang="fr-FR" dirty="0" smtClean="0"/>
              <a:t>précisés par </a:t>
            </a:r>
            <a:r>
              <a:rPr lang="fr-FR" dirty="0"/>
              <a:t>la norme </a:t>
            </a:r>
            <a:r>
              <a:rPr lang="fr-FR" dirty="0" smtClean="0"/>
              <a:t>ISA-95 </a:t>
            </a:r>
            <a:r>
              <a:rPr lang="fr-FR" dirty="0"/>
              <a:t>pour permettre </a:t>
            </a:r>
            <a:r>
              <a:rPr lang="fr-FR" dirty="0" smtClean="0"/>
              <a:t>une utilisation plus flexible </a:t>
            </a:r>
          </a:p>
          <a:p>
            <a:pPr lvl="2"/>
            <a:r>
              <a:rPr lang="fr-FR" dirty="0" smtClean="0"/>
              <a:t>Granularité des structures racines plus fine que les modèles complets </a:t>
            </a:r>
          </a:p>
          <a:p>
            <a:pPr lvl="2"/>
            <a:r>
              <a:rPr lang="fr-FR" dirty="0" smtClean="0"/>
              <a:t>Echange de types d’information différents dans un même </a:t>
            </a:r>
            <a:r>
              <a:rPr lang="fr-FR" dirty="0"/>
              <a:t>document </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8F3491CE-CB16-4AA2-AAB5-A741ACCF92E4}" type="slidenum">
              <a:rPr lang="en-GB"/>
              <a:pPr/>
              <a:t>16</a:t>
            </a:fld>
            <a:endParaRPr lang="en-GB"/>
          </a:p>
        </p:txBody>
      </p:sp>
      <p:sp>
        <p:nvSpPr>
          <p:cNvPr id="9" name="ZoneTexte 8"/>
          <p:cNvSpPr txBox="1"/>
          <p:nvPr/>
        </p:nvSpPr>
        <p:spPr>
          <a:xfrm>
            <a:off x="1403648" y="2812866"/>
            <a:ext cx="1880643" cy="400110"/>
          </a:xfrm>
          <a:prstGeom prst="rect">
            <a:avLst/>
          </a:prstGeom>
          <a:noFill/>
        </p:spPr>
        <p:txBody>
          <a:bodyPr wrap="none" rtlCol="0">
            <a:spAutoFit/>
          </a:bodyPr>
          <a:lstStyle/>
          <a:p>
            <a:r>
              <a:rPr lang="fr-FR" dirty="0" smtClean="0"/>
              <a:t>Modèle ISA-95</a:t>
            </a:r>
            <a:endParaRPr lang="fr-FR" dirty="0"/>
          </a:p>
        </p:txBody>
      </p:sp>
      <p:sp>
        <p:nvSpPr>
          <p:cNvPr id="10" name="Ellipse 9"/>
          <p:cNvSpPr/>
          <p:nvPr/>
        </p:nvSpPr>
        <p:spPr bwMode="auto">
          <a:xfrm>
            <a:off x="4714876" y="4154780"/>
            <a:ext cx="1857388" cy="714380"/>
          </a:xfrm>
          <a:prstGeom prst="ellipse">
            <a:avLst/>
          </a:prstGeom>
          <a:noFill/>
          <a:ln w="19050" cap="flat" cmpd="sng" algn="ctr">
            <a:solidFill>
              <a:srgbClr val="FF3300"/>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tx1"/>
              </a:solidFill>
              <a:effectLst/>
              <a:latin typeface="Arial" charset="0"/>
              <a:cs typeface="Times New Roman" pitchFamily="18" charset="0"/>
            </a:endParaRPr>
          </a:p>
        </p:txBody>
      </p:sp>
      <p:sp>
        <p:nvSpPr>
          <p:cNvPr id="11" name="Légende à une bordure 3 10"/>
          <p:cNvSpPr/>
          <p:nvPr/>
        </p:nvSpPr>
        <p:spPr bwMode="auto">
          <a:xfrm>
            <a:off x="4929190" y="3071810"/>
            <a:ext cx="928694" cy="714380"/>
          </a:xfrm>
          <a:prstGeom prst="accentCallout3">
            <a:avLst>
              <a:gd name="adj1" fmla="val 18750"/>
              <a:gd name="adj2" fmla="val -8333"/>
              <a:gd name="adj3" fmla="val 79926"/>
              <a:gd name="adj4" fmla="val -44178"/>
              <a:gd name="adj5" fmla="val 136078"/>
              <a:gd name="adj6" fmla="val -42730"/>
              <a:gd name="adj7" fmla="val 150609"/>
              <a:gd name="adj8" fmla="val -5438"/>
            </a:avLst>
          </a:prstGeom>
          <a:noFill/>
          <a:ln w="12700" cap="flat" cmpd="sng" algn="ctr">
            <a:solidFill>
              <a:schemeClr val="tx1"/>
            </a:solidFill>
            <a:prstDash val="solid"/>
            <a:round/>
            <a:headEnd type="none" w="med" len="med"/>
            <a:tailEnd type="none" w="med" len="med"/>
          </a:ln>
          <a:effectLst/>
        </p:spPr>
        <p:txBody>
          <a:bodyPr vert="horz" wrap="none" lIns="36000" tIns="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fr-FR" sz="1600" dirty="0" smtClean="0"/>
              <a:t>E</a:t>
            </a:r>
            <a:r>
              <a:rPr kumimoji="0" lang="fr-FR" sz="1600" b="0" i="0" u="none" strike="noStrike" cap="none" normalizeH="0" baseline="0" dirty="0" smtClean="0">
                <a:ln>
                  <a:noFill/>
                </a:ln>
                <a:solidFill>
                  <a:schemeClr val="tx1"/>
                </a:solidFill>
                <a:effectLst/>
                <a:latin typeface="Arial" charset="0"/>
                <a:cs typeface="Times New Roman" pitchFamily="18" charset="0"/>
              </a:rPr>
              <a:t>lément</a:t>
            </a:r>
          </a:p>
          <a:p>
            <a:pPr marL="0" marR="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Arial" charset="0"/>
                <a:cs typeface="Times New Roman" pitchFamily="18" charset="0"/>
              </a:rPr>
              <a:t>non défini </a:t>
            </a:r>
          </a:p>
          <a:p>
            <a:pPr marL="0" marR="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Arial" charset="0"/>
                <a:cs typeface="Times New Roman" pitchFamily="18" charset="0"/>
              </a:rPr>
              <a:t>dans ISA95</a:t>
            </a:r>
          </a:p>
        </p:txBody>
      </p:sp>
      <p:grpSp>
        <p:nvGrpSpPr>
          <p:cNvPr id="12" name="Groupe 11"/>
          <p:cNvGrpSpPr/>
          <p:nvPr/>
        </p:nvGrpSpPr>
        <p:grpSpPr>
          <a:xfrm>
            <a:off x="334087" y="3140968"/>
            <a:ext cx="5030001" cy="2802632"/>
            <a:chOff x="252674" y="1295400"/>
            <a:chExt cx="8738926" cy="4648200"/>
          </a:xfrm>
        </p:grpSpPr>
        <p:sp>
          <p:nvSpPr>
            <p:cNvPr id="13" name="Rectangle 3"/>
            <p:cNvSpPr>
              <a:spLocks noChangeArrowheads="1"/>
            </p:cNvSpPr>
            <p:nvPr/>
          </p:nvSpPr>
          <p:spPr bwMode="auto">
            <a:xfrm>
              <a:off x="4354513" y="2290763"/>
              <a:ext cx="1000371" cy="561496"/>
            </a:xfrm>
            <a:prstGeom prst="rect">
              <a:avLst/>
            </a:prstGeom>
            <a:noFill/>
            <a:ln w="9525">
              <a:noFill/>
              <a:miter lim="800000"/>
              <a:headEnd/>
              <a:tailEnd/>
            </a:ln>
            <a:effectLst/>
          </p:spPr>
          <p:txBody>
            <a:bodyPr wrap="none">
              <a:spAutoFit/>
            </a:bodyPr>
            <a:lstStyle/>
            <a:p>
              <a:r>
                <a:rPr lang="en-US" sz="800">
                  <a:solidFill>
                    <a:srgbClr val="000000"/>
                  </a:solidFill>
                </a:rPr>
                <a:t>Is tested</a:t>
              </a:r>
            </a:p>
            <a:p>
              <a:r>
                <a:rPr lang="en-US" sz="800">
                  <a:solidFill>
                    <a:srgbClr val="000000"/>
                  </a:solidFill>
                </a:rPr>
                <a:t>by a </a:t>
              </a:r>
              <a:r>
                <a:rPr lang="en-US" sz="800">
                  <a:solidFill>
                    <a:srgbClr val="000000"/>
                  </a:solidFill>
                  <a:cs typeface="Arial" charset="0"/>
                </a:rPr>
                <a:t>&gt;</a:t>
              </a:r>
            </a:p>
          </p:txBody>
        </p:sp>
        <p:sp>
          <p:nvSpPr>
            <p:cNvPr id="14" name="Rectangle 4"/>
            <p:cNvSpPr>
              <a:spLocks noChangeArrowheads="1"/>
            </p:cNvSpPr>
            <p:nvPr/>
          </p:nvSpPr>
          <p:spPr bwMode="auto">
            <a:xfrm>
              <a:off x="2728913" y="3184525"/>
              <a:ext cx="1793875" cy="889000"/>
            </a:xfrm>
            <a:prstGeom prst="rect">
              <a:avLst/>
            </a:prstGeom>
            <a:solidFill>
              <a:schemeClr val="bg1"/>
            </a:solidFill>
            <a:ln w="9525">
              <a:solidFill>
                <a:schemeClr val="tx1"/>
              </a:solidFill>
              <a:miter lim="800000"/>
              <a:headEnd/>
              <a:tailEnd/>
            </a:ln>
            <a:effectLst/>
          </p:spPr>
          <p:txBody>
            <a:bodyPr wrap="none" tIns="18288" anchor="ctr"/>
            <a:lstStyle/>
            <a:p>
              <a:pPr algn="ctr"/>
              <a:r>
                <a:rPr lang="en-US" sz="1100"/>
                <a:t>Qualification</a:t>
              </a:r>
            </a:p>
            <a:p>
              <a:pPr algn="ctr"/>
              <a:r>
                <a:rPr lang="en-US" sz="1100"/>
                <a:t>Test</a:t>
              </a:r>
            </a:p>
            <a:p>
              <a:pPr algn="ctr"/>
              <a:r>
                <a:rPr lang="en-US" sz="1100"/>
                <a:t>Specification</a:t>
              </a:r>
            </a:p>
          </p:txBody>
        </p:sp>
        <p:sp>
          <p:nvSpPr>
            <p:cNvPr id="15" name="Rectangle 5"/>
            <p:cNvSpPr>
              <a:spLocks noChangeArrowheads="1"/>
            </p:cNvSpPr>
            <p:nvPr/>
          </p:nvSpPr>
          <p:spPr bwMode="auto">
            <a:xfrm>
              <a:off x="5802313" y="2252664"/>
              <a:ext cx="1251020" cy="561496"/>
            </a:xfrm>
            <a:prstGeom prst="rect">
              <a:avLst/>
            </a:prstGeom>
            <a:noFill/>
            <a:ln w="9525">
              <a:noFill/>
              <a:miter lim="800000"/>
              <a:headEnd/>
              <a:tailEnd/>
            </a:ln>
            <a:effectLst/>
          </p:spPr>
          <p:txBody>
            <a:bodyPr wrap="none">
              <a:spAutoFit/>
            </a:bodyPr>
            <a:lstStyle/>
            <a:p>
              <a:r>
                <a:rPr lang="en-US" sz="800">
                  <a:solidFill>
                    <a:srgbClr val="000000"/>
                  </a:solidFill>
                </a:rPr>
                <a:t>Has</a:t>
              </a:r>
            </a:p>
            <a:p>
              <a:r>
                <a:rPr lang="en-US" sz="800">
                  <a:solidFill>
                    <a:srgbClr val="000000"/>
                  </a:solidFill>
                </a:rPr>
                <a:t>values for </a:t>
              </a:r>
              <a:r>
                <a:rPr lang="en-US" sz="800">
                  <a:solidFill>
                    <a:srgbClr val="000000"/>
                  </a:solidFill>
                  <a:cs typeface="Arial" charset="0"/>
                </a:rPr>
                <a:t>&gt;</a:t>
              </a:r>
            </a:p>
          </p:txBody>
        </p:sp>
        <p:sp>
          <p:nvSpPr>
            <p:cNvPr id="16" name="Rectangle 6"/>
            <p:cNvSpPr>
              <a:spLocks noChangeArrowheads="1"/>
            </p:cNvSpPr>
            <p:nvPr/>
          </p:nvSpPr>
          <p:spPr bwMode="auto">
            <a:xfrm>
              <a:off x="4362451" y="4067176"/>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17" name="Rectangle 7"/>
            <p:cNvSpPr>
              <a:spLocks noChangeArrowheads="1"/>
            </p:cNvSpPr>
            <p:nvPr/>
          </p:nvSpPr>
          <p:spPr bwMode="auto">
            <a:xfrm>
              <a:off x="5294314" y="4684713"/>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18" name="Rectangle 8"/>
            <p:cNvSpPr>
              <a:spLocks noChangeArrowheads="1"/>
            </p:cNvSpPr>
            <p:nvPr/>
          </p:nvSpPr>
          <p:spPr bwMode="auto">
            <a:xfrm>
              <a:off x="4359965" y="1447801"/>
              <a:ext cx="621610" cy="357317"/>
            </a:xfrm>
            <a:prstGeom prst="rect">
              <a:avLst/>
            </a:prstGeom>
            <a:noFill/>
            <a:ln w="9525">
              <a:noFill/>
              <a:miter lim="800000"/>
              <a:headEnd/>
              <a:tailEnd/>
            </a:ln>
            <a:effectLst/>
          </p:spPr>
          <p:txBody>
            <a:bodyPr wrap="none">
              <a:spAutoFit/>
            </a:bodyPr>
            <a:lstStyle/>
            <a:p>
              <a:pPr algn="r"/>
              <a:r>
                <a:rPr lang="en-US" sz="800">
                  <a:solidFill>
                    <a:srgbClr val="000000"/>
                  </a:solidFill>
                </a:rPr>
                <a:t>0..n</a:t>
              </a:r>
            </a:p>
          </p:txBody>
        </p:sp>
        <p:sp>
          <p:nvSpPr>
            <p:cNvPr id="19" name="Rectangle 9"/>
            <p:cNvSpPr>
              <a:spLocks noChangeArrowheads="1"/>
            </p:cNvSpPr>
            <p:nvPr/>
          </p:nvSpPr>
          <p:spPr bwMode="auto">
            <a:xfrm>
              <a:off x="828676" y="4684713"/>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20" name="Rectangle 10"/>
            <p:cNvSpPr>
              <a:spLocks noChangeArrowheads="1"/>
            </p:cNvSpPr>
            <p:nvPr/>
          </p:nvSpPr>
          <p:spPr bwMode="auto">
            <a:xfrm>
              <a:off x="2446338" y="4067176"/>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21" name="Rectangle 11"/>
            <p:cNvSpPr>
              <a:spLocks noChangeArrowheads="1"/>
            </p:cNvSpPr>
            <p:nvPr/>
          </p:nvSpPr>
          <p:spPr bwMode="auto">
            <a:xfrm>
              <a:off x="7197725" y="3883025"/>
              <a:ext cx="1793875" cy="889000"/>
            </a:xfrm>
            <a:prstGeom prst="rect">
              <a:avLst/>
            </a:prstGeom>
            <a:solidFill>
              <a:schemeClr val="bg1"/>
            </a:solidFill>
            <a:ln w="9525">
              <a:solidFill>
                <a:schemeClr val="tx1"/>
              </a:solidFill>
              <a:miter lim="800000"/>
              <a:headEnd/>
              <a:tailEnd/>
            </a:ln>
            <a:effectLst/>
          </p:spPr>
          <p:txBody>
            <a:bodyPr wrap="none" tIns="18288" anchor="ctr"/>
            <a:lstStyle/>
            <a:p>
              <a:pPr algn="ctr"/>
              <a:r>
                <a:rPr lang="en-US" sz="1100"/>
                <a:t>Qualification</a:t>
              </a:r>
            </a:p>
            <a:p>
              <a:pPr algn="ctr"/>
              <a:r>
                <a:rPr lang="en-US" sz="1100"/>
                <a:t>Test</a:t>
              </a:r>
            </a:p>
            <a:p>
              <a:pPr algn="ctr"/>
              <a:r>
                <a:rPr lang="en-US" sz="1100"/>
                <a:t>Result</a:t>
              </a:r>
            </a:p>
          </p:txBody>
        </p:sp>
        <p:cxnSp>
          <p:nvCxnSpPr>
            <p:cNvPr id="22" name="AutoShape 12"/>
            <p:cNvCxnSpPr>
              <a:cxnSpLocks noChangeShapeType="1"/>
              <a:stCxn id="50" idx="2"/>
              <a:endCxn id="49" idx="0"/>
            </p:cNvCxnSpPr>
            <p:nvPr/>
          </p:nvCxnSpPr>
          <p:spPr bwMode="auto">
            <a:xfrm>
              <a:off x="1341438" y="2184400"/>
              <a:ext cx="0" cy="2870200"/>
            </a:xfrm>
            <a:prstGeom prst="straightConnector1">
              <a:avLst/>
            </a:prstGeom>
            <a:noFill/>
            <a:ln w="9525">
              <a:solidFill>
                <a:schemeClr val="tx1"/>
              </a:solidFill>
              <a:round/>
              <a:headEnd/>
              <a:tailEnd/>
            </a:ln>
            <a:effectLst/>
          </p:spPr>
        </p:cxnSp>
        <p:cxnSp>
          <p:nvCxnSpPr>
            <p:cNvPr id="23" name="AutoShape 13"/>
            <p:cNvCxnSpPr>
              <a:cxnSpLocks noChangeShapeType="1"/>
              <a:stCxn id="48" idx="1"/>
              <a:endCxn id="50" idx="3"/>
            </p:cNvCxnSpPr>
            <p:nvPr/>
          </p:nvCxnSpPr>
          <p:spPr bwMode="auto">
            <a:xfrm flipH="1">
              <a:off x="2238375" y="1739900"/>
              <a:ext cx="2679700" cy="0"/>
            </a:xfrm>
            <a:prstGeom prst="straightConnector1">
              <a:avLst/>
            </a:prstGeom>
            <a:noFill/>
            <a:ln w="9525">
              <a:solidFill>
                <a:schemeClr val="tx1"/>
              </a:solidFill>
              <a:round/>
              <a:headEnd/>
              <a:tailEnd/>
            </a:ln>
            <a:effectLst/>
          </p:spPr>
        </p:cxnSp>
        <p:cxnSp>
          <p:nvCxnSpPr>
            <p:cNvPr id="24" name="AutoShape 14"/>
            <p:cNvCxnSpPr>
              <a:cxnSpLocks noChangeShapeType="1"/>
              <a:stCxn id="48" idx="2"/>
              <a:endCxn id="47" idx="0"/>
            </p:cNvCxnSpPr>
            <p:nvPr/>
          </p:nvCxnSpPr>
          <p:spPr bwMode="auto">
            <a:xfrm>
              <a:off x="5815013" y="2184400"/>
              <a:ext cx="0" cy="2870200"/>
            </a:xfrm>
            <a:prstGeom prst="straightConnector1">
              <a:avLst/>
            </a:prstGeom>
            <a:noFill/>
            <a:ln w="9525">
              <a:solidFill>
                <a:schemeClr val="tx1"/>
              </a:solidFill>
              <a:round/>
              <a:headEnd/>
              <a:tailEnd/>
            </a:ln>
            <a:effectLst/>
          </p:spPr>
        </p:cxnSp>
        <p:cxnSp>
          <p:nvCxnSpPr>
            <p:cNvPr id="25" name="AutoShape 15"/>
            <p:cNvCxnSpPr>
              <a:cxnSpLocks noChangeShapeType="1"/>
              <a:stCxn id="47" idx="1"/>
              <a:endCxn id="49" idx="3"/>
            </p:cNvCxnSpPr>
            <p:nvPr/>
          </p:nvCxnSpPr>
          <p:spPr bwMode="auto">
            <a:xfrm flipH="1">
              <a:off x="2238375" y="5499100"/>
              <a:ext cx="2679700" cy="0"/>
            </a:xfrm>
            <a:prstGeom prst="straightConnector1">
              <a:avLst/>
            </a:prstGeom>
            <a:noFill/>
            <a:ln w="9525">
              <a:solidFill>
                <a:schemeClr val="tx1"/>
              </a:solidFill>
              <a:prstDash val="dash"/>
              <a:round/>
              <a:headEnd/>
              <a:tailEnd type="arrow" w="med" len="med"/>
            </a:ln>
            <a:effectLst/>
          </p:spPr>
        </p:cxnSp>
        <p:sp>
          <p:nvSpPr>
            <p:cNvPr id="26" name="Rectangle 16"/>
            <p:cNvSpPr>
              <a:spLocks noChangeArrowheads="1"/>
            </p:cNvSpPr>
            <p:nvPr/>
          </p:nvSpPr>
          <p:spPr bwMode="auto">
            <a:xfrm>
              <a:off x="2129529" y="1477962"/>
              <a:ext cx="621610" cy="357317"/>
            </a:xfrm>
            <a:prstGeom prst="rect">
              <a:avLst/>
            </a:prstGeom>
            <a:noFill/>
            <a:ln w="9525">
              <a:noFill/>
              <a:miter lim="800000"/>
              <a:headEnd/>
              <a:tailEnd/>
            </a:ln>
            <a:effectLst/>
          </p:spPr>
          <p:txBody>
            <a:bodyPr wrap="none">
              <a:spAutoFit/>
            </a:bodyPr>
            <a:lstStyle/>
            <a:p>
              <a:pPr algn="r"/>
              <a:r>
                <a:rPr lang="en-US" sz="800">
                  <a:solidFill>
                    <a:srgbClr val="000000"/>
                  </a:solidFill>
                </a:rPr>
                <a:t>0..n</a:t>
              </a:r>
            </a:p>
          </p:txBody>
        </p:sp>
        <p:sp>
          <p:nvSpPr>
            <p:cNvPr id="27" name="Line 17"/>
            <p:cNvSpPr>
              <a:spLocks noChangeShapeType="1"/>
            </p:cNvSpPr>
            <p:nvPr/>
          </p:nvSpPr>
          <p:spPr bwMode="auto">
            <a:xfrm flipH="1">
              <a:off x="4354513" y="4459288"/>
              <a:ext cx="2843212" cy="0"/>
            </a:xfrm>
            <a:prstGeom prst="line">
              <a:avLst/>
            </a:prstGeom>
            <a:noFill/>
            <a:ln w="9525">
              <a:solidFill>
                <a:schemeClr val="tx1"/>
              </a:solidFill>
              <a:prstDash val="dash"/>
              <a:round/>
              <a:headEnd/>
              <a:tailEnd/>
            </a:ln>
            <a:effectLst/>
          </p:spPr>
          <p:txBody>
            <a:bodyPr/>
            <a:lstStyle/>
            <a:p>
              <a:endParaRPr lang="fr-FR" sz="1100"/>
            </a:p>
          </p:txBody>
        </p:sp>
        <p:sp>
          <p:nvSpPr>
            <p:cNvPr id="28" name="AutoShape 18"/>
            <p:cNvSpPr>
              <a:spLocks noChangeArrowheads="1"/>
            </p:cNvSpPr>
            <p:nvPr/>
          </p:nvSpPr>
          <p:spPr bwMode="auto">
            <a:xfrm>
              <a:off x="5681663" y="2184400"/>
              <a:ext cx="255587" cy="254000"/>
            </a:xfrm>
            <a:prstGeom prst="diamond">
              <a:avLst/>
            </a:prstGeom>
            <a:solidFill>
              <a:schemeClr val="tx1"/>
            </a:solidFill>
            <a:ln w="9525">
              <a:solidFill>
                <a:schemeClr val="tx1"/>
              </a:solidFill>
              <a:miter lim="800000"/>
              <a:headEnd/>
              <a:tailEnd/>
            </a:ln>
            <a:effectLst/>
          </p:spPr>
          <p:txBody>
            <a:bodyPr wrap="none" anchor="ctr"/>
            <a:lstStyle/>
            <a:p>
              <a:endParaRPr lang="fr-FR" sz="1100"/>
            </a:p>
          </p:txBody>
        </p:sp>
        <p:sp>
          <p:nvSpPr>
            <p:cNvPr id="29" name="AutoShape 19"/>
            <p:cNvSpPr>
              <a:spLocks noChangeArrowheads="1"/>
            </p:cNvSpPr>
            <p:nvPr/>
          </p:nvSpPr>
          <p:spPr bwMode="auto">
            <a:xfrm>
              <a:off x="1212850" y="2184400"/>
              <a:ext cx="257175" cy="254000"/>
            </a:xfrm>
            <a:prstGeom prst="diamond">
              <a:avLst/>
            </a:prstGeom>
            <a:solidFill>
              <a:schemeClr val="tx1"/>
            </a:solidFill>
            <a:ln w="9525">
              <a:solidFill>
                <a:schemeClr val="tx1"/>
              </a:solidFill>
              <a:miter lim="800000"/>
              <a:headEnd/>
              <a:tailEnd/>
            </a:ln>
            <a:effectLst/>
          </p:spPr>
          <p:txBody>
            <a:bodyPr wrap="none" anchor="ctr"/>
            <a:lstStyle/>
            <a:p>
              <a:endParaRPr lang="fr-FR" sz="1100"/>
            </a:p>
          </p:txBody>
        </p:sp>
        <p:sp>
          <p:nvSpPr>
            <p:cNvPr id="30" name="Rectangle 20"/>
            <p:cNvSpPr>
              <a:spLocks noChangeArrowheads="1"/>
            </p:cNvSpPr>
            <p:nvPr/>
          </p:nvSpPr>
          <p:spPr bwMode="auto">
            <a:xfrm>
              <a:off x="4389439" y="5108575"/>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31" name="Rectangle 21"/>
            <p:cNvSpPr>
              <a:spLocks noChangeArrowheads="1"/>
            </p:cNvSpPr>
            <p:nvPr/>
          </p:nvSpPr>
          <p:spPr bwMode="auto">
            <a:xfrm>
              <a:off x="2147889" y="5133976"/>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32" name="Rectangle 22"/>
            <p:cNvSpPr>
              <a:spLocks noChangeArrowheads="1"/>
            </p:cNvSpPr>
            <p:nvPr/>
          </p:nvSpPr>
          <p:spPr bwMode="auto">
            <a:xfrm>
              <a:off x="252674" y="2252664"/>
              <a:ext cx="1117340" cy="765677"/>
            </a:xfrm>
            <a:prstGeom prst="rect">
              <a:avLst/>
            </a:prstGeom>
            <a:noFill/>
            <a:ln w="9525">
              <a:noFill/>
              <a:miter lim="800000"/>
              <a:headEnd/>
              <a:tailEnd/>
            </a:ln>
            <a:effectLst/>
          </p:spPr>
          <p:txBody>
            <a:bodyPr wrap="none">
              <a:spAutoFit/>
            </a:bodyPr>
            <a:lstStyle/>
            <a:p>
              <a:pPr algn="r"/>
              <a:r>
                <a:rPr lang="en-US" sz="800">
                  <a:solidFill>
                    <a:srgbClr val="000000"/>
                  </a:solidFill>
                </a:rPr>
                <a:t>Has</a:t>
              </a:r>
            </a:p>
            <a:p>
              <a:pPr algn="r"/>
              <a:r>
                <a:rPr lang="en-US" sz="800">
                  <a:solidFill>
                    <a:srgbClr val="000000"/>
                  </a:solidFill>
                </a:rPr>
                <a:t>properties</a:t>
              </a:r>
            </a:p>
            <a:p>
              <a:pPr algn="r"/>
              <a:r>
                <a:rPr lang="en-US" sz="800">
                  <a:solidFill>
                    <a:srgbClr val="000000"/>
                  </a:solidFill>
                </a:rPr>
                <a:t> of </a:t>
              </a:r>
              <a:r>
                <a:rPr lang="en-US" sz="800">
                  <a:solidFill>
                    <a:srgbClr val="000000"/>
                  </a:solidFill>
                  <a:cs typeface="Arial" charset="0"/>
                </a:rPr>
                <a:t>&gt;</a:t>
              </a:r>
            </a:p>
          </p:txBody>
        </p:sp>
        <p:sp>
          <p:nvSpPr>
            <p:cNvPr id="33" name="Rectangle 23"/>
            <p:cNvSpPr>
              <a:spLocks noChangeArrowheads="1"/>
            </p:cNvSpPr>
            <p:nvPr/>
          </p:nvSpPr>
          <p:spPr bwMode="auto">
            <a:xfrm>
              <a:off x="1920631" y="2133601"/>
              <a:ext cx="1000371" cy="561496"/>
            </a:xfrm>
            <a:prstGeom prst="rect">
              <a:avLst/>
            </a:prstGeom>
            <a:noFill/>
            <a:ln w="9525">
              <a:noFill/>
              <a:miter lim="800000"/>
              <a:headEnd/>
              <a:tailEnd/>
            </a:ln>
            <a:effectLst/>
          </p:spPr>
          <p:txBody>
            <a:bodyPr wrap="none">
              <a:spAutoFit/>
            </a:bodyPr>
            <a:lstStyle/>
            <a:p>
              <a:pPr algn="r"/>
              <a:r>
                <a:rPr lang="en-US" sz="800" dirty="0">
                  <a:solidFill>
                    <a:srgbClr val="000000"/>
                  </a:solidFill>
                </a:rPr>
                <a:t>Is tested</a:t>
              </a:r>
            </a:p>
            <a:p>
              <a:pPr algn="r"/>
              <a:r>
                <a:rPr lang="en-US" sz="800" dirty="0">
                  <a:solidFill>
                    <a:srgbClr val="000000"/>
                  </a:solidFill>
                </a:rPr>
                <a:t>by a </a:t>
              </a:r>
              <a:r>
                <a:rPr lang="en-US" sz="800" dirty="0">
                  <a:solidFill>
                    <a:srgbClr val="000000"/>
                  </a:solidFill>
                  <a:cs typeface="Arial" charset="0"/>
                </a:rPr>
                <a:t>&gt;</a:t>
              </a:r>
            </a:p>
          </p:txBody>
        </p:sp>
        <p:sp>
          <p:nvSpPr>
            <p:cNvPr id="34" name="Rectangle 24"/>
            <p:cNvSpPr>
              <a:spLocks noChangeArrowheads="1"/>
            </p:cNvSpPr>
            <p:nvPr/>
          </p:nvSpPr>
          <p:spPr bwMode="auto">
            <a:xfrm>
              <a:off x="3897054" y="5486400"/>
              <a:ext cx="1111770" cy="357317"/>
            </a:xfrm>
            <a:prstGeom prst="rect">
              <a:avLst/>
            </a:prstGeom>
            <a:noFill/>
            <a:ln w="9525">
              <a:noFill/>
              <a:miter lim="800000"/>
              <a:headEnd/>
              <a:tailEnd/>
            </a:ln>
            <a:effectLst/>
          </p:spPr>
          <p:txBody>
            <a:bodyPr wrap="none">
              <a:spAutoFit/>
            </a:bodyPr>
            <a:lstStyle/>
            <a:p>
              <a:pPr algn="ctr"/>
              <a:r>
                <a:rPr lang="en-US" sz="800">
                  <a:solidFill>
                    <a:srgbClr val="000000"/>
                  </a:solidFill>
                </a:rPr>
                <a:t>&lt; Maps to</a:t>
              </a:r>
            </a:p>
          </p:txBody>
        </p:sp>
        <p:sp>
          <p:nvSpPr>
            <p:cNvPr id="35" name="Rectangle 25"/>
            <p:cNvSpPr>
              <a:spLocks noChangeArrowheads="1"/>
            </p:cNvSpPr>
            <p:nvPr/>
          </p:nvSpPr>
          <p:spPr bwMode="auto">
            <a:xfrm>
              <a:off x="3474250" y="1704975"/>
              <a:ext cx="1381914" cy="357317"/>
            </a:xfrm>
            <a:prstGeom prst="rect">
              <a:avLst/>
            </a:prstGeom>
            <a:noFill/>
            <a:ln w="9525">
              <a:noFill/>
              <a:miter lim="800000"/>
              <a:headEnd/>
              <a:tailEnd/>
            </a:ln>
            <a:effectLst/>
          </p:spPr>
          <p:txBody>
            <a:bodyPr wrap="none">
              <a:spAutoFit/>
            </a:bodyPr>
            <a:lstStyle/>
            <a:p>
              <a:pPr algn="r"/>
              <a:r>
                <a:rPr lang="en-US" sz="800">
                  <a:solidFill>
                    <a:srgbClr val="000000"/>
                  </a:solidFill>
                </a:rPr>
                <a:t> &lt; Defined by</a:t>
              </a:r>
            </a:p>
          </p:txBody>
        </p:sp>
        <p:sp>
          <p:nvSpPr>
            <p:cNvPr id="36" name="Rectangle 26"/>
            <p:cNvSpPr>
              <a:spLocks noChangeArrowheads="1"/>
            </p:cNvSpPr>
            <p:nvPr/>
          </p:nvSpPr>
          <p:spPr bwMode="auto">
            <a:xfrm>
              <a:off x="5875864" y="3903663"/>
              <a:ext cx="1440399" cy="561496"/>
            </a:xfrm>
            <a:prstGeom prst="rect">
              <a:avLst/>
            </a:prstGeom>
            <a:noFill/>
            <a:ln w="9525">
              <a:noFill/>
              <a:miter lim="800000"/>
              <a:headEnd/>
              <a:tailEnd/>
            </a:ln>
            <a:effectLst/>
          </p:spPr>
          <p:txBody>
            <a:bodyPr wrap="none">
              <a:spAutoFit/>
            </a:bodyPr>
            <a:lstStyle/>
            <a:p>
              <a:pPr algn="ctr"/>
              <a:r>
                <a:rPr lang="en-US" sz="800">
                  <a:solidFill>
                    <a:srgbClr val="000000"/>
                  </a:solidFill>
                </a:rPr>
                <a:t>&lt; Records the</a:t>
              </a:r>
            </a:p>
            <a:p>
              <a:pPr algn="ctr"/>
              <a:r>
                <a:rPr lang="en-US" sz="800">
                  <a:solidFill>
                    <a:srgbClr val="000000"/>
                  </a:solidFill>
                </a:rPr>
                <a:t>execution of</a:t>
              </a:r>
              <a:endParaRPr lang="en-US" sz="800">
                <a:solidFill>
                  <a:srgbClr val="000000"/>
                </a:solidFill>
                <a:cs typeface="Arial" charset="0"/>
              </a:endParaRPr>
            </a:p>
          </p:txBody>
        </p:sp>
        <p:sp>
          <p:nvSpPr>
            <p:cNvPr id="37" name="Rectangle 27"/>
            <p:cNvSpPr>
              <a:spLocks noChangeArrowheads="1"/>
            </p:cNvSpPr>
            <p:nvPr/>
          </p:nvSpPr>
          <p:spPr bwMode="auto">
            <a:xfrm>
              <a:off x="3089277" y="4340225"/>
              <a:ext cx="1387486" cy="765677"/>
            </a:xfrm>
            <a:prstGeom prst="rect">
              <a:avLst/>
            </a:prstGeom>
            <a:noFill/>
            <a:ln w="9525">
              <a:noFill/>
              <a:miter lim="800000"/>
              <a:headEnd/>
              <a:tailEnd/>
            </a:ln>
            <a:effectLst/>
          </p:spPr>
          <p:txBody>
            <a:bodyPr wrap="none">
              <a:spAutoFit/>
            </a:bodyPr>
            <a:lstStyle/>
            <a:p>
              <a:r>
                <a:rPr lang="en-US" sz="800">
                  <a:solidFill>
                    <a:srgbClr val="000000"/>
                  </a:solidFill>
                </a:rPr>
                <a:t>Defines a</a:t>
              </a:r>
            </a:p>
            <a:p>
              <a:r>
                <a:rPr lang="en-US" sz="800">
                  <a:solidFill>
                    <a:srgbClr val="000000"/>
                  </a:solidFill>
                </a:rPr>
                <a:t>procedure for</a:t>
              </a:r>
            </a:p>
            <a:p>
              <a:r>
                <a:rPr lang="en-US" sz="800">
                  <a:solidFill>
                    <a:srgbClr val="000000"/>
                  </a:solidFill>
                </a:rPr>
                <a:t>obtaining a </a:t>
              </a:r>
              <a:r>
                <a:rPr lang="en-US" sz="800">
                  <a:solidFill>
                    <a:srgbClr val="000000"/>
                  </a:solidFill>
                  <a:cs typeface="Arial" charset="0"/>
                </a:rPr>
                <a:t>&gt;</a:t>
              </a:r>
            </a:p>
          </p:txBody>
        </p:sp>
        <p:sp>
          <p:nvSpPr>
            <p:cNvPr id="38" name="Freeform 28"/>
            <p:cNvSpPr>
              <a:spLocks/>
            </p:cNvSpPr>
            <p:nvPr/>
          </p:nvSpPr>
          <p:spPr bwMode="auto">
            <a:xfrm>
              <a:off x="2198688" y="2092325"/>
              <a:ext cx="658812" cy="1087438"/>
            </a:xfrm>
            <a:custGeom>
              <a:avLst/>
              <a:gdLst/>
              <a:ahLst/>
              <a:cxnLst>
                <a:cxn ang="0">
                  <a:pos x="145" y="1089"/>
                </a:cxn>
                <a:cxn ang="0">
                  <a:pos x="145" y="0"/>
                </a:cxn>
                <a:cxn ang="0">
                  <a:pos x="0" y="0"/>
                </a:cxn>
              </a:cxnLst>
              <a:rect l="0" t="0" r="r" b="b"/>
              <a:pathLst>
                <a:path w="145" h="1089">
                  <a:moveTo>
                    <a:pt x="145" y="1089"/>
                  </a:moveTo>
                  <a:lnTo>
                    <a:pt x="145" y="0"/>
                  </a:lnTo>
                  <a:lnTo>
                    <a:pt x="0" y="0"/>
                  </a:lnTo>
                </a:path>
              </a:pathLst>
            </a:custGeom>
            <a:noFill/>
            <a:ln w="9525" cap="flat" cmpd="sng">
              <a:solidFill>
                <a:schemeClr val="tx1"/>
              </a:solidFill>
              <a:prstDash val="solid"/>
              <a:round/>
              <a:headEnd type="none" w="med" len="med"/>
              <a:tailEnd type="none" w="med" len="med"/>
            </a:ln>
            <a:effectLst/>
          </p:spPr>
          <p:txBody>
            <a:bodyPr/>
            <a:lstStyle/>
            <a:p>
              <a:endParaRPr lang="fr-FR" sz="1100"/>
            </a:p>
          </p:txBody>
        </p:sp>
        <p:sp>
          <p:nvSpPr>
            <p:cNvPr id="39" name="Rectangle 29"/>
            <p:cNvSpPr>
              <a:spLocks noChangeArrowheads="1"/>
            </p:cNvSpPr>
            <p:nvPr/>
          </p:nvSpPr>
          <p:spPr bwMode="auto">
            <a:xfrm>
              <a:off x="2102541" y="1858963"/>
              <a:ext cx="621610" cy="357317"/>
            </a:xfrm>
            <a:prstGeom prst="rect">
              <a:avLst/>
            </a:prstGeom>
            <a:noFill/>
            <a:ln w="9525">
              <a:noFill/>
              <a:miter lim="800000"/>
              <a:headEnd/>
              <a:tailEnd/>
            </a:ln>
            <a:effectLst/>
          </p:spPr>
          <p:txBody>
            <a:bodyPr wrap="none">
              <a:spAutoFit/>
            </a:bodyPr>
            <a:lstStyle/>
            <a:p>
              <a:pPr algn="r"/>
              <a:r>
                <a:rPr lang="en-US" sz="800">
                  <a:solidFill>
                    <a:srgbClr val="000000"/>
                  </a:solidFill>
                </a:rPr>
                <a:t>0..n</a:t>
              </a:r>
            </a:p>
          </p:txBody>
        </p:sp>
        <p:sp>
          <p:nvSpPr>
            <p:cNvPr id="40" name="Rectangle 30"/>
            <p:cNvSpPr>
              <a:spLocks noChangeArrowheads="1"/>
            </p:cNvSpPr>
            <p:nvPr/>
          </p:nvSpPr>
          <p:spPr bwMode="auto">
            <a:xfrm>
              <a:off x="2438401" y="2924175"/>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41" name="Freeform 31"/>
            <p:cNvSpPr>
              <a:spLocks/>
            </p:cNvSpPr>
            <p:nvPr/>
          </p:nvSpPr>
          <p:spPr bwMode="auto">
            <a:xfrm flipH="1">
              <a:off x="4368800" y="2092325"/>
              <a:ext cx="581025" cy="1087438"/>
            </a:xfrm>
            <a:custGeom>
              <a:avLst/>
              <a:gdLst/>
              <a:ahLst/>
              <a:cxnLst>
                <a:cxn ang="0">
                  <a:pos x="145" y="1089"/>
                </a:cxn>
                <a:cxn ang="0">
                  <a:pos x="145" y="0"/>
                </a:cxn>
                <a:cxn ang="0">
                  <a:pos x="0" y="0"/>
                </a:cxn>
              </a:cxnLst>
              <a:rect l="0" t="0" r="r" b="b"/>
              <a:pathLst>
                <a:path w="145" h="1089">
                  <a:moveTo>
                    <a:pt x="145" y="1089"/>
                  </a:moveTo>
                  <a:lnTo>
                    <a:pt x="145" y="0"/>
                  </a:lnTo>
                  <a:lnTo>
                    <a:pt x="0" y="0"/>
                  </a:lnTo>
                </a:path>
              </a:pathLst>
            </a:custGeom>
            <a:noFill/>
            <a:ln w="9525" cap="flat" cmpd="sng">
              <a:solidFill>
                <a:schemeClr val="tx1"/>
              </a:solidFill>
              <a:prstDash val="solid"/>
              <a:round/>
              <a:headEnd type="none" w="med" len="med"/>
              <a:tailEnd type="none" w="med" len="med"/>
            </a:ln>
            <a:effectLst/>
          </p:spPr>
          <p:txBody>
            <a:bodyPr/>
            <a:lstStyle/>
            <a:p>
              <a:endParaRPr lang="fr-FR" sz="1100"/>
            </a:p>
          </p:txBody>
        </p:sp>
        <p:sp>
          <p:nvSpPr>
            <p:cNvPr id="42" name="Rectangle 32"/>
            <p:cNvSpPr>
              <a:spLocks noChangeArrowheads="1"/>
            </p:cNvSpPr>
            <p:nvPr/>
          </p:nvSpPr>
          <p:spPr bwMode="auto">
            <a:xfrm>
              <a:off x="4347265" y="2057400"/>
              <a:ext cx="621610" cy="357317"/>
            </a:xfrm>
            <a:prstGeom prst="rect">
              <a:avLst/>
            </a:prstGeom>
            <a:noFill/>
            <a:ln w="9525">
              <a:noFill/>
              <a:miter lim="800000"/>
              <a:headEnd/>
              <a:tailEnd/>
            </a:ln>
            <a:effectLst/>
          </p:spPr>
          <p:txBody>
            <a:bodyPr wrap="none">
              <a:spAutoFit/>
            </a:bodyPr>
            <a:lstStyle/>
            <a:p>
              <a:pPr algn="r"/>
              <a:r>
                <a:rPr lang="en-US" sz="800">
                  <a:solidFill>
                    <a:srgbClr val="000000"/>
                  </a:solidFill>
                </a:rPr>
                <a:t>0..n</a:t>
              </a:r>
            </a:p>
          </p:txBody>
        </p:sp>
        <p:sp>
          <p:nvSpPr>
            <p:cNvPr id="43" name="Rectangle 33"/>
            <p:cNvSpPr>
              <a:spLocks noChangeArrowheads="1"/>
            </p:cNvSpPr>
            <p:nvPr/>
          </p:nvSpPr>
          <p:spPr bwMode="auto">
            <a:xfrm>
              <a:off x="4373563" y="2924175"/>
              <a:ext cx="621610" cy="357317"/>
            </a:xfrm>
            <a:prstGeom prst="rect">
              <a:avLst/>
            </a:prstGeom>
            <a:noFill/>
            <a:ln w="9525">
              <a:noFill/>
              <a:miter lim="800000"/>
              <a:headEnd/>
              <a:tailEnd/>
            </a:ln>
            <a:effectLst/>
          </p:spPr>
          <p:txBody>
            <a:bodyPr wrap="none">
              <a:spAutoFit/>
            </a:bodyPr>
            <a:lstStyle/>
            <a:p>
              <a:r>
                <a:rPr lang="en-US" sz="800">
                  <a:solidFill>
                    <a:srgbClr val="000000"/>
                  </a:solidFill>
                </a:rPr>
                <a:t>0..n</a:t>
              </a:r>
            </a:p>
          </p:txBody>
        </p:sp>
        <p:sp>
          <p:nvSpPr>
            <p:cNvPr id="44" name="Freeform 34"/>
            <p:cNvSpPr>
              <a:spLocks/>
            </p:cNvSpPr>
            <p:nvPr/>
          </p:nvSpPr>
          <p:spPr bwMode="auto">
            <a:xfrm flipV="1">
              <a:off x="2211388" y="4075113"/>
              <a:ext cx="658812" cy="1087437"/>
            </a:xfrm>
            <a:custGeom>
              <a:avLst/>
              <a:gdLst/>
              <a:ahLst/>
              <a:cxnLst>
                <a:cxn ang="0">
                  <a:pos x="145" y="1089"/>
                </a:cxn>
                <a:cxn ang="0">
                  <a:pos x="145" y="0"/>
                </a:cxn>
                <a:cxn ang="0">
                  <a:pos x="0" y="0"/>
                </a:cxn>
              </a:cxnLst>
              <a:rect l="0" t="0" r="r" b="b"/>
              <a:pathLst>
                <a:path w="145" h="1089">
                  <a:moveTo>
                    <a:pt x="145" y="1089"/>
                  </a:moveTo>
                  <a:lnTo>
                    <a:pt x="145" y="0"/>
                  </a:lnTo>
                  <a:lnTo>
                    <a:pt x="0" y="0"/>
                  </a:lnTo>
                </a:path>
              </a:pathLst>
            </a:custGeom>
            <a:noFill/>
            <a:ln w="9525" cap="flat" cmpd="sng">
              <a:solidFill>
                <a:schemeClr val="tx1"/>
              </a:solidFill>
              <a:prstDash val="solid"/>
              <a:round/>
              <a:headEnd type="none" w="med" len="med"/>
              <a:tailEnd type="none" w="med" len="med"/>
            </a:ln>
            <a:effectLst/>
          </p:spPr>
          <p:txBody>
            <a:bodyPr/>
            <a:lstStyle/>
            <a:p>
              <a:endParaRPr lang="fr-FR" sz="1100"/>
            </a:p>
          </p:txBody>
        </p:sp>
        <p:sp>
          <p:nvSpPr>
            <p:cNvPr id="45" name="Freeform 35"/>
            <p:cNvSpPr>
              <a:spLocks/>
            </p:cNvSpPr>
            <p:nvPr/>
          </p:nvSpPr>
          <p:spPr bwMode="auto">
            <a:xfrm flipH="1" flipV="1">
              <a:off x="4354513" y="4075113"/>
              <a:ext cx="582612" cy="1087437"/>
            </a:xfrm>
            <a:custGeom>
              <a:avLst/>
              <a:gdLst/>
              <a:ahLst/>
              <a:cxnLst>
                <a:cxn ang="0">
                  <a:pos x="145" y="1089"/>
                </a:cxn>
                <a:cxn ang="0">
                  <a:pos x="145" y="0"/>
                </a:cxn>
                <a:cxn ang="0">
                  <a:pos x="0" y="0"/>
                </a:cxn>
              </a:cxnLst>
              <a:rect l="0" t="0" r="r" b="b"/>
              <a:pathLst>
                <a:path w="145" h="1089">
                  <a:moveTo>
                    <a:pt x="145" y="1089"/>
                  </a:moveTo>
                  <a:lnTo>
                    <a:pt x="145" y="0"/>
                  </a:lnTo>
                  <a:lnTo>
                    <a:pt x="0" y="0"/>
                  </a:lnTo>
                </a:path>
              </a:pathLst>
            </a:custGeom>
            <a:noFill/>
            <a:ln w="9525" cap="flat" cmpd="sng">
              <a:solidFill>
                <a:schemeClr val="tx1"/>
              </a:solidFill>
              <a:prstDash val="solid"/>
              <a:round/>
              <a:headEnd type="none" w="med" len="med"/>
              <a:tailEnd type="none" w="med" len="med"/>
            </a:ln>
            <a:effectLst/>
          </p:spPr>
          <p:txBody>
            <a:bodyPr/>
            <a:lstStyle/>
            <a:p>
              <a:endParaRPr lang="fr-FR" sz="1100"/>
            </a:p>
          </p:txBody>
        </p:sp>
        <p:sp>
          <p:nvSpPr>
            <p:cNvPr id="46" name="Rectangle 36"/>
            <p:cNvSpPr>
              <a:spLocks noChangeArrowheads="1"/>
            </p:cNvSpPr>
            <p:nvPr/>
          </p:nvSpPr>
          <p:spPr bwMode="auto">
            <a:xfrm>
              <a:off x="1912694" y="4543426"/>
              <a:ext cx="1000371" cy="561496"/>
            </a:xfrm>
            <a:prstGeom prst="rect">
              <a:avLst/>
            </a:prstGeom>
            <a:noFill/>
            <a:ln w="9525">
              <a:noFill/>
              <a:miter lim="800000"/>
              <a:headEnd/>
              <a:tailEnd/>
            </a:ln>
            <a:effectLst/>
          </p:spPr>
          <p:txBody>
            <a:bodyPr wrap="none">
              <a:spAutoFit/>
            </a:bodyPr>
            <a:lstStyle/>
            <a:p>
              <a:pPr algn="r"/>
              <a:r>
                <a:rPr lang="en-US" sz="800">
                  <a:solidFill>
                    <a:srgbClr val="000000"/>
                  </a:solidFill>
                </a:rPr>
                <a:t>Is tested</a:t>
              </a:r>
            </a:p>
            <a:p>
              <a:pPr algn="r"/>
              <a:r>
                <a:rPr lang="en-US" sz="800">
                  <a:solidFill>
                    <a:srgbClr val="000000"/>
                  </a:solidFill>
                </a:rPr>
                <a:t>by a </a:t>
              </a:r>
              <a:r>
                <a:rPr lang="en-US" sz="800">
                  <a:solidFill>
                    <a:srgbClr val="000000"/>
                  </a:solidFill>
                  <a:cs typeface="Arial" charset="0"/>
                </a:rPr>
                <a:t>&gt;</a:t>
              </a:r>
            </a:p>
          </p:txBody>
        </p:sp>
        <p:sp>
          <p:nvSpPr>
            <p:cNvPr id="47" name="Rectangle 37"/>
            <p:cNvSpPr>
              <a:spLocks noChangeArrowheads="1"/>
            </p:cNvSpPr>
            <p:nvPr/>
          </p:nvSpPr>
          <p:spPr bwMode="auto">
            <a:xfrm>
              <a:off x="4918075" y="5054600"/>
              <a:ext cx="1793875" cy="889000"/>
            </a:xfrm>
            <a:prstGeom prst="rect">
              <a:avLst/>
            </a:prstGeom>
            <a:solidFill>
              <a:schemeClr val="bg1"/>
            </a:solidFill>
            <a:ln w="9525">
              <a:solidFill>
                <a:schemeClr val="tx1"/>
              </a:solidFill>
              <a:miter lim="800000"/>
              <a:headEnd/>
              <a:tailEnd/>
            </a:ln>
            <a:effectLst/>
          </p:spPr>
          <p:txBody>
            <a:bodyPr wrap="none" anchor="ctr"/>
            <a:lstStyle/>
            <a:p>
              <a:pPr algn="ctr"/>
              <a:r>
                <a:rPr lang="en-US" sz="1100"/>
                <a:t>Person</a:t>
              </a:r>
            </a:p>
            <a:p>
              <a:pPr algn="ctr"/>
              <a:r>
                <a:rPr lang="en-US" sz="1100"/>
                <a:t>Property</a:t>
              </a:r>
            </a:p>
          </p:txBody>
        </p:sp>
        <p:sp>
          <p:nvSpPr>
            <p:cNvPr id="48" name="Rectangle 38"/>
            <p:cNvSpPr>
              <a:spLocks noChangeArrowheads="1"/>
            </p:cNvSpPr>
            <p:nvPr/>
          </p:nvSpPr>
          <p:spPr bwMode="auto">
            <a:xfrm>
              <a:off x="4918075" y="1295400"/>
              <a:ext cx="1793875" cy="889000"/>
            </a:xfrm>
            <a:prstGeom prst="rect">
              <a:avLst/>
            </a:prstGeom>
            <a:solidFill>
              <a:schemeClr val="bg1"/>
            </a:solidFill>
            <a:ln w="9525">
              <a:solidFill>
                <a:schemeClr val="tx1"/>
              </a:solidFill>
              <a:miter lim="800000"/>
              <a:headEnd/>
              <a:tailEnd/>
            </a:ln>
            <a:effectLst/>
          </p:spPr>
          <p:txBody>
            <a:bodyPr wrap="none" anchor="ctr"/>
            <a:lstStyle/>
            <a:p>
              <a:pPr algn="ctr"/>
              <a:r>
                <a:rPr lang="en-US" sz="1100"/>
                <a:t>Person</a:t>
              </a:r>
            </a:p>
          </p:txBody>
        </p:sp>
        <p:sp>
          <p:nvSpPr>
            <p:cNvPr id="49" name="Rectangle 39"/>
            <p:cNvSpPr>
              <a:spLocks noChangeArrowheads="1"/>
            </p:cNvSpPr>
            <p:nvPr/>
          </p:nvSpPr>
          <p:spPr bwMode="auto">
            <a:xfrm>
              <a:off x="444500" y="5054600"/>
              <a:ext cx="1793875" cy="889000"/>
            </a:xfrm>
            <a:prstGeom prst="rect">
              <a:avLst/>
            </a:prstGeom>
            <a:solidFill>
              <a:schemeClr val="bg1"/>
            </a:solidFill>
            <a:ln w="9525">
              <a:solidFill>
                <a:schemeClr val="tx1"/>
              </a:solidFill>
              <a:miter lim="800000"/>
              <a:headEnd/>
              <a:tailEnd/>
            </a:ln>
            <a:effectLst/>
          </p:spPr>
          <p:txBody>
            <a:bodyPr wrap="none" anchor="ctr"/>
            <a:lstStyle/>
            <a:p>
              <a:pPr algn="ctr"/>
              <a:r>
                <a:rPr lang="en-US" sz="1100"/>
                <a:t>Personnel</a:t>
              </a:r>
            </a:p>
            <a:p>
              <a:pPr algn="ctr"/>
              <a:r>
                <a:rPr lang="en-US" sz="1100"/>
                <a:t>Class Property</a:t>
              </a:r>
            </a:p>
          </p:txBody>
        </p:sp>
        <p:sp>
          <p:nvSpPr>
            <p:cNvPr id="50" name="Rectangle 40"/>
            <p:cNvSpPr>
              <a:spLocks noChangeArrowheads="1"/>
            </p:cNvSpPr>
            <p:nvPr/>
          </p:nvSpPr>
          <p:spPr bwMode="auto">
            <a:xfrm>
              <a:off x="444500" y="1295400"/>
              <a:ext cx="1793875" cy="889000"/>
            </a:xfrm>
            <a:prstGeom prst="rect">
              <a:avLst/>
            </a:prstGeom>
            <a:solidFill>
              <a:schemeClr val="bg1"/>
            </a:solidFill>
            <a:ln w="9525">
              <a:solidFill>
                <a:schemeClr val="tx1"/>
              </a:solidFill>
              <a:miter lim="800000"/>
              <a:headEnd/>
              <a:tailEnd/>
            </a:ln>
            <a:effectLst/>
          </p:spPr>
          <p:txBody>
            <a:bodyPr wrap="none" anchor="ctr"/>
            <a:lstStyle/>
            <a:p>
              <a:pPr algn="ctr"/>
              <a:r>
                <a:rPr lang="en-US" sz="1100" dirty="0"/>
                <a:t>Personnel</a:t>
              </a:r>
            </a:p>
            <a:p>
              <a:pPr algn="ctr"/>
              <a:r>
                <a:rPr lang="en-US" sz="1100" dirty="0"/>
                <a:t>Class</a:t>
              </a:r>
            </a:p>
          </p:txBody>
        </p:sp>
      </p:gr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p:txBody>
          <a:bodyPr/>
          <a:lstStyle/>
          <a:p>
            <a:r>
              <a:rPr lang="fr-FR"/>
              <a:t>Attributs</a:t>
            </a:r>
          </a:p>
        </p:txBody>
      </p:sp>
      <p:sp>
        <p:nvSpPr>
          <p:cNvPr id="685059" name="Rectangle 3"/>
          <p:cNvSpPr>
            <a:spLocks noGrp="1" noChangeArrowheads="1"/>
          </p:cNvSpPr>
          <p:nvPr>
            <p:ph idx="1"/>
          </p:nvPr>
        </p:nvSpPr>
        <p:spPr>
          <a:xfrm>
            <a:off x="179388" y="1125538"/>
            <a:ext cx="8785225" cy="2057400"/>
          </a:xfrm>
        </p:spPr>
        <p:txBody>
          <a:bodyPr/>
          <a:lstStyle/>
          <a:p>
            <a:r>
              <a:rPr lang="fr-FR" sz="1800" dirty="0"/>
              <a:t>Constituent une alternative à l’imbrication d’éléments</a:t>
            </a:r>
          </a:p>
          <a:p>
            <a:r>
              <a:rPr lang="fr-FR" sz="1800" dirty="0"/>
              <a:t>Ils sont peu utilisés dans B2MML</a:t>
            </a:r>
          </a:p>
          <a:p>
            <a:pPr lvl="1"/>
            <a:r>
              <a:rPr lang="fr-FR" sz="1800" dirty="0"/>
              <a:t>Utilisation généralisée des éléments</a:t>
            </a:r>
          </a:p>
          <a:p>
            <a:pPr lvl="1"/>
            <a:r>
              <a:rPr lang="fr-FR" sz="1800" dirty="0"/>
              <a:t>Décisions de conception, basées sur des soucis d’extensibilité</a:t>
            </a:r>
          </a:p>
          <a:p>
            <a:pPr lvl="1"/>
            <a:r>
              <a:rPr lang="fr-FR" sz="1800" dirty="0"/>
              <a:t>Utilisés pour contenir les valeurs pour les extensions des types de données d’énumérations</a:t>
            </a:r>
          </a:p>
        </p:txBody>
      </p:sp>
      <p:sp>
        <p:nvSpPr>
          <p:cNvPr id="13"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14" name="Espace réservé du numéro de diapositive 5"/>
          <p:cNvSpPr>
            <a:spLocks noGrp="1"/>
          </p:cNvSpPr>
          <p:nvPr>
            <p:ph type="sldNum" sz="quarter" idx="11"/>
          </p:nvPr>
        </p:nvSpPr>
        <p:spPr/>
        <p:txBody>
          <a:bodyPr/>
          <a:lstStyle/>
          <a:p>
            <a:fld id="{6DD854EC-FEF5-497D-9CF1-D30E45860BEE}" type="slidenum">
              <a:rPr lang="en-GB"/>
              <a:pPr/>
              <a:t>17</a:t>
            </a:fld>
            <a:endParaRPr lang="en-GB"/>
          </a:p>
        </p:txBody>
      </p:sp>
      <p:sp>
        <p:nvSpPr>
          <p:cNvPr id="685060" name="Rectangle 4"/>
          <p:cNvSpPr>
            <a:spLocks noChangeArrowheads="1"/>
          </p:cNvSpPr>
          <p:nvPr/>
        </p:nvSpPr>
        <p:spPr bwMode="auto">
          <a:xfrm>
            <a:off x="533400" y="3233738"/>
            <a:ext cx="8305800" cy="2838450"/>
          </a:xfrm>
          <a:prstGeom prst="rect">
            <a:avLst/>
          </a:prstGeom>
          <a:noFill/>
          <a:ln w="9525">
            <a:noFill/>
            <a:miter lim="800000"/>
            <a:headEnd/>
            <a:tailEnd/>
          </a:ln>
          <a:effectLst/>
        </p:spPr>
        <p:txBody>
          <a:bodyPr lIns="91429" tIns="45714" rIns="91429" bIns="45714">
            <a:spAutoFit/>
          </a:bodyPr>
          <a:lstStyle/>
          <a:p>
            <a:r>
              <a:rPr lang="en-US" sz="1800">
                <a:latin typeface="Courier New" pitchFamily="49" charset="0"/>
              </a:rPr>
              <a:t>&lt;xsd:complexType</a:t>
            </a:r>
            <a:r>
              <a:rPr lang="en-US" sz="1800" b="1">
                <a:latin typeface="Courier New" pitchFamily="49" charset="0"/>
              </a:rPr>
              <a:t> name = "DataTypeType"&gt;</a:t>
            </a:r>
          </a:p>
          <a:p>
            <a:r>
              <a:rPr lang="en-US" sz="1800" b="1">
                <a:latin typeface="Courier New" pitchFamily="49" charset="0"/>
              </a:rPr>
              <a:t>    &lt;</a:t>
            </a:r>
            <a:r>
              <a:rPr lang="en-US" sz="1800">
                <a:latin typeface="Courier New" pitchFamily="49" charset="0"/>
              </a:rPr>
              <a:t>xsd:simpleContent</a:t>
            </a:r>
            <a:r>
              <a:rPr lang="en-US" sz="1800" b="1">
                <a:latin typeface="Courier New" pitchFamily="49" charset="0"/>
              </a:rPr>
              <a:t>&gt;</a:t>
            </a:r>
          </a:p>
          <a:p>
            <a:r>
              <a:rPr lang="en-US" sz="1800" b="1">
                <a:latin typeface="Courier New" pitchFamily="49" charset="0"/>
              </a:rPr>
              <a:t>      &lt;</a:t>
            </a:r>
            <a:r>
              <a:rPr lang="en-US" sz="1800">
                <a:latin typeface="Courier New" pitchFamily="49" charset="0"/>
              </a:rPr>
              <a:t>xsd:extension</a:t>
            </a:r>
            <a:r>
              <a:rPr lang="en-US" sz="1800" b="1">
                <a:latin typeface="Courier New" pitchFamily="49" charset="0"/>
              </a:rPr>
              <a:t> base = "DataType1Type"&gt;</a:t>
            </a:r>
          </a:p>
          <a:p>
            <a:r>
              <a:rPr lang="en-US" sz="1800" b="1">
                <a:latin typeface="Courier New" pitchFamily="49" charset="0"/>
              </a:rPr>
              <a:t>        &lt;xsd:attribute </a:t>
            </a:r>
          </a:p>
          <a:p>
            <a:r>
              <a:rPr lang="en-US" sz="1800" b="1">
                <a:latin typeface="Courier New" pitchFamily="49" charset="0"/>
              </a:rPr>
              <a:t>		</a:t>
            </a:r>
            <a:r>
              <a:rPr lang="en-US" sz="1800">
                <a:latin typeface="Courier New" pitchFamily="49" charset="0"/>
              </a:rPr>
              <a:t>name</a:t>
            </a:r>
            <a:r>
              <a:rPr lang="en-US" sz="1800" b="1">
                <a:latin typeface="Courier New" pitchFamily="49" charset="0"/>
              </a:rPr>
              <a:t> = "OtherValue" </a:t>
            </a:r>
            <a:r>
              <a:rPr lang="en-US" sz="1800">
                <a:latin typeface="Courier New" pitchFamily="49" charset="0"/>
              </a:rPr>
              <a:t>type</a:t>
            </a:r>
            <a:r>
              <a:rPr lang="en-US" sz="1800" b="1">
                <a:latin typeface="Courier New" pitchFamily="49" charset="0"/>
              </a:rPr>
              <a:t> = "xsd:string"/&gt;</a:t>
            </a:r>
          </a:p>
          <a:p>
            <a:r>
              <a:rPr lang="en-US" sz="1800" b="1">
                <a:latin typeface="Courier New" pitchFamily="49" charset="0"/>
              </a:rPr>
              <a:t>        &lt;xsd:attribute </a:t>
            </a:r>
          </a:p>
          <a:p>
            <a:r>
              <a:rPr lang="en-US" sz="1800" b="1">
                <a:latin typeface="Courier New" pitchFamily="49" charset="0"/>
              </a:rPr>
              <a:t>		</a:t>
            </a:r>
            <a:r>
              <a:rPr lang="en-US" sz="1800">
                <a:latin typeface="Courier New" pitchFamily="49" charset="0"/>
              </a:rPr>
              <a:t>name</a:t>
            </a:r>
            <a:r>
              <a:rPr lang="en-US" sz="1800" b="1">
                <a:latin typeface="Courier New" pitchFamily="49" charset="0"/>
              </a:rPr>
              <a:t> = "EnumerationID" </a:t>
            </a:r>
            <a:r>
              <a:rPr lang="en-US" sz="1800">
                <a:latin typeface="Courier New" pitchFamily="49" charset="0"/>
              </a:rPr>
              <a:t>type</a:t>
            </a:r>
            <a:r>
              <a:rPr lang="en-US" sz="1800" b="1">
                <a:latin typeface="Courier New" pitchFamily="49" charset="0"/>
              </a:rPr>
              <a:t> = "xsd:string"/&gt;</a:t>
            </a:r>
          </a:p>
          <a:p>
            <a:r>
              <a:rPr lang="en-US" sz="1800" b="1">
                <a:latin typeface="Courier New" pitchFamily="49" charset="0"/>
              </a:rPr>
              <a:t>      &lt;/</a:t>
            </a:r>
            <a:r>
              <a:rPr lang="en-US" sz="1800">
                <a:latin typeface="Courier New" pitchFamily="49" charset="0"/>
              </a:rPr>
              <a:t>xsd:extension</a:t>
            </a:r>
            <a:r>
              <a:rPr lang="en-US" sz="1800" b="1">
                <a:latin typeface="Courier New" pitchFamily="49" charset="0"/>
              </a:rPr>
              <a:t>&gt;</a:t>
            </a:r>
          </a:p>
          <a:p>
            <a:r>
              <a:rPr lang="en-US" sz="1800" b="1">
                <a:latin typeface="Courier New" pitchFamily="49" charset="0"/>
              </a:rPr>
              <a:t>    &lt;/</a:t>
            </a:r>
            <a:r>
              <a:rPr lang="en-US" sz="1800">
                <a:latin typeface="Courier New" pitchFamily="49" charset="0"/>
              </a:rPr>
              <a:t>xsd:simpleContent</a:t>
            </a:r>
            <a:r>
              <a:rPr lang="en-US" sz="1800" b="1">
                <a:latin typeface="Courier New" pitchFamily="49" charset="0"/>
              </a:rPr>
              <a:t>&gt;</a:t>
            </a:r>
          </a:p>
          <a:p>
            <a:r>
              <a:rPr lang="en-US" sz="1800" b="1">
                <a:latin typeface="Courier New" pitchFamily="49" charset="0"/>
              </a:rPr>
              <a:t>&lt;/</a:t>
            </a:r>
            <a:r>
              <a:rPr lang="en-US" sz="1800">
                <a:latin typeface="Courier New" pitchFamily="49" charset="0"/>
              </a:rPr>
              <a:t>xsd:complexType</a:t>
            </a:r>
            <a:r>
              <a:rPr lang="en-US" sz="1800" b="1">
                <a:latin typeface="Courier New" pitchFamily="49" charset="0"/>
              </a:rPr>
              <a:t>&gt;</a:t>
            </a:r>
          </a:p>
        </p:txBody>
      </p:sp>
      <p:grpSp>
        <p:nvGrpSpPr>
          <p:cNvPr id="2" name="Group 5"/>
          <p:cNvGrpSpPr>
            <a:grpSpLocks/>
          </p:cNvGrpSpPr>
          <p:nvPr/>
        </p:nvGrpSpPr>
        <p:grpSpPr bwMode="auto">
          <a:xfrm>
            <a:off x="1371600" y="2852738"/>
            <a:ext cx="7348538" cy="3216275"/>
            <a:chOff x="864" y="1920"/>
            <a:chExt cx="4629" cy="2026"/>
          </a:xfrm>
        </p:grpSpPr>
        <p:sp>
          <p:nvSpPr>
            <p:cNvPr id="685062" name="Oval 6"/>
            <p:cNvSpPr>
              <a:spLocks noChangeArrowheads="1"/>
            </p:cNvSpPr>
            <p:nvPr/>
          </p:nvSpPr>
          <p:spPr bwMode="auto">
            <a:xfrm>
              <a:off x="2784" y="2448"/>
              <a:ext cx="1488" cy="384"/>
            </a:xfrm>
            <a:prstGeom prst="ellipse">
              <a:avLst/>
            </a:prstGeom>
            <a:noFill/>
            <a:ln w="38100">
              <a:solidFill>
                <a:srgbClr val="0033CC"/>
              </a:solidFill>
              <a:round/>
              <a:headEnd/>
              <a:tailEnd/>
            </a:ln>
            <a:effectLst/>
          </p:spPr>
          <p:txBody>
            <a:bodyPr wrap="none" anchor="ctr"/>
            <a:lstStyle/>
            <a:p>
              <a:endParaRPr lang="fr-FR"/>
            </a:p>
          </p:txBody>
        </p:sp>
        <p:sp>
          <p:nvSpPr>
            <p:cNvPr id="685063" name="Line 7"/>
            <p:cNvSpPr>
              <a:spLocks noChangeShapeType="1"/>
            </p:cNvSpPr>
            <p:nvPr/>
          </p:nvSpPr>
          <p:spPr bwMode="auto">
            <a:xfrm flipH="1">
              <a:off x="3888" y="2160"/>
              <a:ext cx="288" cy="336"/>
            </a:xfrm>
            <a:prstGeom prst="line">
              <a:avLst/>
            </a:prstGeom>
            <a:noFill/>
            <a:ln w="38100">
              <a:solidFill>
                <a:srgbClr val="0033CC"/>
              </a:solidFill>
              <a:round/>
              <a:headEnd/>
              <a:tailEnd type="triangle" w="med" len="med"/>
            </a:ln>
            <a:effectLst/>
          </p:spPr>
          <p:txBody>
            <a:bodyPr/>
            <a:lstStyle/>
            <a:p>
              <a:endParaRPr lang="fr-FR"/>
            </a:p>
          </p:txBody>
        </p:sp>
        <p:sp>
          <p:nvSpPr>
            <p:cNvPr id="685064" name="Text Box 8"/>
            <p:cNvSpPr txBox="1">
              <a:spLocks noChangeArrowheads="1"/>
            </p:cNvSpPr>
            <p:nvPr/>
          </p:nvSpPr>
          <p:spPr bwMode="auto">
            <a:xfrm>
              <a:off x="4156" y="1920"/>
              <a:ext cx="1316" cy="442"/>
            </a:xfrm>
            <a:prstGeom prst="rect">
              <a:avLst/>
            </a:prstGeom>
            <a:noFill/>
            <a:ln w="9525">
              <a:noFill/>
              <a:miter lim="800000"/>
              <a:headEnd/>
              <a:tailEnd/>
            </a:ln>
            <a:effectLst/>
          </p:spPr>
          <p:txBody>
            <a:bodyPr wrap="none">
              <a:spAutoFit/>
            </a:bodyPr>
            <a:lstStyle/>
            <a:p>
              <a:pPr eaLnBrk="1" hangingPunct="1"/>
              <a:r>
                <a:rPr lang="en-US"/>
                <a:t>Enumeration List</a:t>
              </a:r>
            </a:p>
            <a:p>
              <a:pPr eaLnBrk="1" hangingPunct="1"/>
              <a:r>
                <a:rPr lang="en-US"/>
                <a:t>with “Other” </a:t>
              </a:r>
            </a:p>
          </p:txBody>
        </p:sp>
        <p:sp>
          <p:nvSpPr>
            <p:cNvPr id="685065" name="Oval 9"/>
            <p:cNvSpPr>
              <a:spLocks noChangeArrowheads="1"/>
            </p:cNvSpPr>
            <p:nvPr/>
          </p:nvSpPr>
          <p:spPr bwMode="auto">
            <a:xfrm>
              <a:off x="864" y="2784"/>
              <a:ext cx="3072" cy="720"/>
            </a:xfrm>
            <a:prstGeom prst="ellipse">
              <a:avLst/>
            </a:prstGeom>
            <a:noFill/>
            <a:ln w="38100">
              <a:solidFill>
                <a:srgbClr val="0033CC"/>
              </a:solidFill>
              <a:round/>
              <a:headEnd/>
              <a:tailEnd/>
            </a:ln>
            <a:effectLst/>
          </p:spPr>
          <p:txBody>
            <a:bodyPr wrap="none" anchor="ctr"/>
            <a:lstStyle/>
            <a:p>
              <a:endParaRPr lang="fr-FR"/>
            </a:p>
          </p:txBody>
        </p:sp>
        <p:sp>
          <p:nvSpPr>
            <p:cNvPr id="685066" name="Line 10"/>
            <p:cNvSpPr>
              <a:spLocks noChangeShapeType="1"/>
            </p:cNvSpPr>
            <p:nvPr/>
          </p:nvSpPr>
          <p:spPr bwMode="auto">
            <a:xfrm flipH="1" flipV="1">
              <a:off x="2880" y="3504"/>
              <a:ext cx="480" cy="96"/>
            </a:xfrm>
            <a:prstGeom prst="line">
              <a:avLst/>
            </a:prstGeom>
            <a:noFill/>
            <a:ln w="38100">
              <a:solidFill>
                <a:srgbClr val="0033CC"/>
              </a:solidFill>
              <a:round/>
              <a:headEnd/>
              <a:tailEnd type="triangle" w="med" len="med"/>
            </a:ln>
            <a:effectLst/>
          </p:spPr>
          <p:txBody>
            <a:bodyPr/>
            <a:lstStyle/>
            <a:p>
              <a:endParaRPr lang="fr-FR"/>
            </a:p>
          </p:txBody>
        </p:sp>
        <p:sp>
          <p:nvSpPr>
            <p:cNvPr id="685067" name="Text Box 11"/>
            <p:cNvSpPr txBox="1">
              <a:spLocks noChangeArrowheads="1"/>
            </p:cNvSpPr>
            <p:nvPr/>
          </p:nvSpPr>
          <p:spPr bwMode="auto">
            <a:xfrm>
              <a:off x="3360" y="3504"/>
              <a:ext cx="2133" cy="442"/>
            </a:xfrm>
            <a:prstGeom prst="rect">
              <a:avLst/>
            </a:prstGeom>
            <a:noFill/>
            <a:ln w="9525">
              <a:noFill/>
              <a:miter lim="800000"/>
              <a:headEnd/>
              <a:tailEnd/>
            </a:ln>
            <a:effectLst/>
          </p:spPr>
          <p:txBody>
            <a:bodyPr wrap="none">
              <a:spAutoFit/>
            </a:bodyPr>
            <a:lstStyle/>
            <a:p>
              <a:pPr eaLnBrk="1" hangingPunct="1"/>
              <a:r>
                <a:rPr lang="en-US"/>
                <a:t>Holds the user extensions to</a:t>
              </a:r>
            </a:p>
            <a:p>
              <a:pPr eaLnBrk="1" hangingPunct="1"/>
              <a:r>
                <a:rPr lang="en-US"/>
                <a:t>the enumeration lists </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Jean\Desktop\Personnel.png"/>
          <p:cNvPicPr>
            <a:picLocks noChangeAspect="1" noChangeArrowheads="1"/>
          </p:cNvPicPr>
          <p:nvPr/>
        </p:nvPicPr>
        <p:blipFill>
          <a:blip r:embed="rId3" cstate="print"/>
          <a:srcRect t="6345" r="5814" b="8634"/>
          <a:stretch>
            <a:fillRect/>
          </a:stretch>
        </p:blipFill>
        <p:spPr bwMode="auto">
          <a:xfrm>
            <a:off x="3275856" y="1268760"/>
            <a:ext cx="5832648" cy="4824536"/>
          </a:xfrm>
          <a:prstGeom prst="rect">
            <a:avLst/>
          </a:prstGeom>
          <a:noFill/>
        </p:spPr>
      </p:pic>
      <p:sp>
        <p:nvSpPr>
          <p:cNvPr id="707587" name="Rectangle 1027"/>
          <p:cNvSpPr>
            <a:spLocks noGrp="1" noChangeArrowheads="1"/>
          </p:cNvSpPr>
          <p:nvPr>
            <p:ph type="title"/>
          </p:nvPr>
        </p:nvSpPr>
        <p:spPr/>
        <p:txBody>
          <a:bodyPr/>
          <a:lstStyle/>
          <a:p>
            <a:r>
              <a:rPr lang="fr-FR" smtClean="0"/>
              <a:t>Cardinalité</a:t>
            </a:r>
            <a:endParaRPr lang="fr-FR" dirty="0"/>
          </a:p>
        </p:txBody>
      </p:sp>
      <p:sp>
        <p:nvSpPr>
          <p:cNvPr id="707588" name="Rectangle 1028"/>
          <p:cNvSpPr>
            <a:spLocks noGrp="1" noChangeArrowheads="1"/>
          </p:cNvSpPr>
          <p:nvPr>
            <p:ph idx="1"/>
          </p:nvPr>
        </p:nvSpPr>
        <p:spPr>
          <a:xfrm>
            <a:off x="179389" y="620588"/>
            <a:ext cx="5184700" cy="4248572"/>
          </a:xfrm>
        </p:spPr>
        <p:txBody>
          <a:bodyPr/>
          <a:lstStyle/>
          <a:p>
            <a:r>
              <a:rPr lang="fr-FR" dirty="0" smtClean="0"/>
              <a:t>La plupart des éléments ont une multiplicité 0..</a:t>
            </a:r>
            <a:r>
              <a:rPr lang="fr-FR" dirty="0" smtClean="0">
                <a:sym typeface="MS Reference Specialty" pitchFamily="2" charset="2"/>
              </a:rPr>
              <a:t></a:t>
            </a:r>
            <a:r>
              <a:rPr lang="fr-FR" dirty="0" smtClean="0">
                <a:sym typeface="Symbol" pitchFamily="18" charset="2"/>
              </a:rPr>
              <a:t>, différente de celle, parfois plus restrictive de la norme ISA 95</a:t>
            </a:r>
          </a:p>
          <a:p>
            <a:pPr lvl="1"/>
            <a:r>
              <a:rPr lang="fr-FR" dirty="0" smtClean="0">
                <a:sym typeface="Symbol" pitchFamily="18" charset="2"/>
              </a:rPr>
              <a:t>Permet aux documents de contenir seulement l’information désirée</a:t>
            </a:r>
          </a:p>
          <a:p>
            <a:pPr lvl="1"/>
            <a:r>
              <a:rPr lang="fr-FR" dirty="0" smtClean="0">
                <a:sym typeface="Symbol" pitchFamily="18" charset="2"/>
              </a:rPr>
              <a:t>Permet de traiter des situations non envisagées par le standard (lorsque des valeurs multiples ont un sens) </a:t>
            </a:r>
          </a:p>
          <a:p>
            <a:r>
              <a:rPr lang="fr-FR" dirty="0" smtClean="0"/>
              <a:t>Descriptions</a:t>
            </a:r>
          </a:p>
          <a:p>
            <a:pPr lvl="1"/>
            <a:r>
              <a:rPr lang="fr-FR" dirty="0" smtClean="0"/>
              <a:t>Descriptions multiples permises (pour traiter la localisation linguistique par exemple)</a:t>
            </a:r>
          </a:p>
          <a:p>
            <a:endParaRPr lang="fr-FR" dirty="0"/>
          </a:p>
        </p:txBody>
      </p:sp>
      <p:sp>
        <p:nvSpPr>
          <p:cNvPr id="8"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9" name="Espace réservé du numéro de diapositive 5"/>
          <p:cNvSpPr>
            <a:spLocks noGrp="1"/>
          </p:cNvSpPr>
          <p:nvPr>
            <p:ph type="sldNum" sz="quarter" idx="11"/>
          </p:nvPr>
        </p:nvSpPr>
        <p:spPr/>
        <p:txBody>
          <a:bodyPr/>
          <a:lstStyle/>
          <a:p>
            <a:fld id="{BBBBD4D5-88E9-47A2-9BAE-9B7E2F503494}" type="slidenum">
              <a:rPr lang="en-GB" smtClean="0"/>
              <a:pPr/>
              <a:t>18</a:t>
            </a:fld>
            <a:endParaRPr lang="en-GB"/>
          </a:p>
        </p:txBody>
      </p:sp>
      <p:sp>
        <p:nvSpPr>
          <p:cNvPr id="707589" name="Oval 1029"/>
          <p:cNvSpPr>
            <a:spLocks noChangeArrowheads="1"/>
          </p:cNvSpPr>
          <p:nvPr/>
        </p:nvSpPr>
        <p:spPr bwMode="auto">
          <a:xfrm>
            <a:off x="5979368" y="1523256"/>
            <a:ext cx="1905000" cy="609600"/>
          </a:xfrm>
          <a:prstGeom prst="ellipse">
            <a:avLst/>
          </a:prstGeom>
          <a:noFill/>
          <a:ln w="28575">
            <a:solidFill>
              <a:srgbClr val="FF3300"/>
            </a:solidFill>
            <a:round/>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Indirection des types</a:t>
            </a:r>
            <a:endParaRPr lang="fr-FR" dirty="0"/>
          </a:p>
        </p:txBody>
      </p:sp>
      <p:sp>
        <p:nvSpPr>
          <p:cNvPr id="3" name="Espace réservé du contenu 2"/>
          <p:cNvSpPr>
            <a:spLocks noGrp="1"/>
          </p:cNvSpPr>
          <p:nvPr>
            <p:ph idx="1"/>
          </p:nvPr>
        </p:nvSpPr>
        <p:spPr/>
        <p:txBody>
          <a:bodyPr/>
          <a:lstStyle/>
          <a:p>
            <a:r>
              <a:rPr lang="fr-FR" dirty="0" smtClean="0"/>
              <a:t>XML définit un grand nombre de types simples</a:t>
            </a:r>
          </a:p>
          <a:p>
            <a:pPr lvl="1"/>
            <a:r>
              <a:rPr lang="fr-FR" dirty="0" smtClean="0"/>
              <a:t>String, </a:t>
            </a:r>
            <a:r>
              <a:rPr lang="fr-FR" dirty="0" err="1" smtClean="0"/>
              <a:t>DateTime</a:t>
            </a:r>
            <a:r>
              <a:rPr lang="fr-FR" dirty="0" smtClean="0"/>
              <a:t>, </a:t>
            </a:r>
            <a:r>
              <a:rPr lang="fr-FR" dirty="0" err="1" smtClean="0"/>
              <a:t>Numeric</a:t>
            </a:r>
            <a:r>
              <a:rPr lang="fr-FR" dirty="0" smtClean="0"/>
              <a:t>…</a:t>
            </a:r>
          </a:p>
          <a:p>
            <a:pPr lvl="1"/>
            <a:r>
              <a:rPr lang="fr-FR" dirty="0" smtClean="0"/>
              <a:t>Utilisés dans B2MML pour les élément ID, Description, </a:t>
            </a:r>
            <a:r>
              <a:rPr lang="fr-FR" dirty="0" err="1" smtClean="0"/>
              <a:t>ValueString</a:t>
            </a:r>
            <a:r>
              <a:rPr lang="fr-FR" dirty="0" smtClean="0"/>
              <a:t>…</a:t>
            </a:r>
          </a:p>
          <a:p>
            <a:r>
              <a:rPr lang="fr-FR" dirty="0" smtClean="0"/>
              <a:t>Les types simple exprimé B2MML font référence à des types simples commun B2MML</a:t>
            </a:r>
          </a:p>
          <a:p>
            <a:pPr lvl="1"/>
            <a:r>
              <a:rPr lang="fr-FR" dirty="0" smtClean="0"/>
              <a:t>Le type B2MML « Description » </a:t>
            </a:r>
          </a:p>
          <a:p>
            <a:pPr lvl="2"/>
            <a:r>
              <a:rPr lang="fr-FR" dirty="0" smtClean="0"/>
              <a:t>est du type B2MML« </a:t>
            </a:r>
            <a:r>
              <a:rPr lang="fr-FR" dirty="0" err="1" smtClean="0"/>
              <a:t>DescriptionType</a:t>
            </a:r>
            <a:r>
              <a:rPr lang="fr-FR" dirty="0" smtClean="0"/>
              <a:t> » </a:t>
            </a:r>
          </a:p>
          <a:p>
            <a:pPr lvl="3"/>
            <a:r>
              <a:rPr lang="fr-FR" dirty="0" smtClean="0"/>
              <a:t>Qui est du type UN/CEFACT« </a:t>
            </a:r>
            <a:r>
              <a:rPr lang="fr-FR" dirty="0" err="1" smtClean="0"/>
              <a:t>TextType</a:t>
            </a:r>
            <a:r>
              <a:rPr lang="fr-FR" dirty="0" smtClean="0"/>
              <a:t> » </a:t>
            </a:r>
          </a:p>
          <a:p>
            <a:pPr lvl="4"/>
            <a:r>
              <a:rPr lang="fr-FR" dirty="0" smtClean="0"/>
              <a:t>Qui est du type W3C XSD « string » (+ attributs)</a:t>
            </a:r>
            <a:endParaRPr lang="fr-FR"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 name="Espace réservé du numéro de diapositive 3"/>
          <p:cNvSpPr>
            <a:spLocks noGrp="1"/>
          </p:cNvSpPr>
          <p:nvPr>
            <p:ph type="sldNum" sz="quarter" idx="11"/>
          </p:nvPr>
        </p:nvSpPr>
        <p:spPr/>
        <p:txBody>
          <a:bodyPr/>
          <a:lstStyle/>
          <a:p>
            <a:fld id="{28337150-D495-48F5-9F71-F559197EB1D4}"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9" name="Rectangle 5"/>
          <p:cNvSpPr>
            <a:spLocks noChangeArrowheads="1"/>
          </p:cNvSpPr>
          <p:nvPr/>
        </p:nvSpPr>
        <p:spPr bwMode="auto">
          <a:xfrm>
            <a:off x="0" y="1125538"/>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948227" name="Rectangle 3"/>
          <p:cNvSpPr>
            <a:spLocks noGrp="1" noChangeArrowheads="1"/>
          </p:cNvSpPr>
          <p:nvPr>
            <p:ph type="title"/>
          </p:nvPr>
        </p:nvSpPr>
        <p:spPr/>
        <p:txBody>
          <a:bodyPr/>
          <a:lstStyle/>
          <a:p>
            <a:r>
              <a:rPr lang="fr-FR"/>
              <a:t>Agenda</a:t>
            </a:r>
          </a:p>
        </p:txBody>
      </p:sp>
      <p:sp>
        <p:nvSpPr>
          <p:cNvPr id="948228" name="Rectangle 4"/>
          <p:cNvSpPr>
            <a:spLocks noGrp="1" noChangeArrowheads="1"/>
          </p:cNvSpPr>
          <p:nvPr>
            <p:ph idx="1"/>
          </p:nvPr>
        </p:nvSpPr>
        <p:spPr/>
        <p:txBody>
          <a:bodyPr/>
          <a:lstStyle/>
          <a:p>
            <a:r>
              <a:rPr lang="fr-FR" dirty="0" smtClean="0"/>
              <a:t>XML et B2MML</a:t>
            </a:r>
          </a:p>
          <a:p>
            <a:r>
              <a:rPr lang="fr-FR" dirty="0" smtClean="0"/>
              <a:t>Eléments B2MML</a:t>
            </a:r>
          </a:p>
          <a:p>
            <a:r>
              <a:rPr lang="fr-FR" dirty="0" smtClean="0"/>
              <a:t>Structure B2MML/BatchML</a:t>
            </a:r>
          </a:p>
          <a:p>
            <a:r>
              <a:rPr lang="fr-FR" dirty="0" smtClean="0"/>
              <a:t>Extensions utilisateur</a:t>
            </a:r>
          </a:p>
          <a:p>
            <a:r>
              <a:rPr lang="fr-FR" dirty="0" smtClean="0"/>
              <a:t>Evolution</a:t>
            </a:r>
            <a:endParaRPr lang="fr-FR" dirty="0"/>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01D9C367-1FB1-40AB-B680-4DA97C19836A}" type="slidenum">
              <a:rPr lang="en-GB"/>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UN/CEFACT Core Component (ISO15000-5)</a:t>
            </a:r>
            <a:endParaRPr lang="fr-FR" dirty="0"/>
          </a:p>
        </p:txBody>
      </p:sp>
      <p:sp>
        <p:nvSpPr>
          <p:cNvPr id="3" name="Espace réservé du contenu 2"/>
          <p:cNvSpPr>
            <a:spLocks noGrp="1"/>
          </p:cNvSpPr>
          <p:nvPr>
            <p:ph idx="1"/>
          </p:nvPr>
        </p:nvSpPr>
        <p:spPr/>
        <p:txBody>
          <a:bodyPr/>
          <a:lstStyle/>
          <a:p>
            <a:r>
              <a:rPr lang="fr-FR" dirty="0" smtClean="0"/>
              <a:t>Depuis la version 4, B2MML utilise les types de base de la norme ISO15000-5  (UN/CEFACT </a:t>
            </a:r>
            <a:r>
              <a:rPr lang="fr-FR" dirty="0" err="1" smtClean="0"/>
              <a:t>ebXML</a:t>
            </a:r>
            <a:r>
              <a:rPr lang="fr-FR" dirty="0" smtClean="0"/>
              <a:t> / </a:t>
            </a:r>
            <a:r>
              <a:rPr lang="fr-FR" dirty="0" err="1" smtClean="0"/>
              <a:t>Core</a:t>
            </a:r>
            <a:r>
              <a:rPr lang="fr-FR" dirty="0" smtClean="0"/>
              <a:t> Components)</a:t>
            </a:r>
          </a:p>
          <a:p>
            <a:r>
              <a:rPr lang="fr-FR" dirty="0" smtClean="0"/>
              <a:t>Les types suivants sont définis (en gras: utilisés)</a:t>
            </a:r>
          </a:p>
          <a:p>
            <a:pPr lvl="1"/>
            <a:r>
              <a:rPr lang="fr-FR" dirty="0" smtClean="0"/>
              <a:t>(</a:t>
            </a:r>
            <a:r>
              <a:rPr lang="fr-FR" dirty="0" err="1" smtClean="0"/>
              <a:t>AmountType</a:t>
            </a:r>
            <a:r>
              <a:rPr lang="fr-FR" dirty="0" smtClean="0"/>
              <a:t>) - Valeurs monétaires</a:t>
            </a:r>
          </a:p>
          <a:p>
            <a:pPr lvl="1"/>
            <a:r>
              <a:rPr lang="fr-FR" dirty="0" smtClean="0"/>
              <a:t>(</a:t>
            </a:r>
            <a:r>
              <a:rPr lang="fr-FR" dirty="0" err="1" smtClean="0"/>
              <a:t>BinaryObjectType</a:t>
            </a:r>
            <a:r>
              <a:rPr lang="fr-FR" dirty="0" smtClean="0"/>
              <a:t>) – objets binaires (</a:t>
            </a:r>
            <a:r>
              <a:rPr lang="fr-FR" dirty="0" err="1" smtClean="0"/>
              <a:t>ipages</a:t>
            </a:r>
            <a:r>
              <a:rPr lang="fr-FR" dirty="0" smtClean="0"/>
              <a:t>, </a:t>
            </a:r>
            <a:r>
              <a:rPr lang="fr-FR" dirty="0" err="1" smtClean="0"/>
              <a:t>pdf</a:t>
            </a:r>
            <a:r>
              <a:rPr lang="fr-FR" dirty="0" smtClean="0"/>
              <a:t>…)</a:t>
            </a:r>
          </a:p>
          <a:p>
            <a:pPr lvl="1"/>
            <a:r>
              <a:rPr lang="fr-FR" b="1" dirty="0" err="1" smtClean="0"/>
              <a:t>CodeType</a:t>
            </a:r>
            <a:r>
              <a:rPr lang="fr-FR" dirty="0" smtClean="0"/>
              <a:t> - Enumérations</a:t>
            </a:r>
          </a:p>
          <a:p>
            <a:pPr lvl="1"/>
            <a:r>
              <a:rPr lang="fr-FR" b="1" dirty="0" err="1" smtClean="0"/>
              <a:t>DateTimeType</a:t>
            </a:r>
            <a:r>
              <a:rPr lang="fr-FR" dirty="0" smtClean="0"/>
              <a:t> – Données de date / temps</a:t>
            </a:r>
          </a:p>
          <a:p>
            <a:pPr lvl="1"/>
            <a:r>
              <a:rPr lang="fr-FR" b="1" dirty="0" err="1" smtClean="0"/>
              <a:t>IdentifierType</a:t>
            </a:r>
            <a:r>
              <a:rPr lang="fr-FR" dirty="0" smtClean="0"/>
              <a:t> - Identificateurs</a:t>
            </a:r>
          </a:p>
          <a:p>
            <a:pPr lvl="1"/>
            <a:r>
              <a:rPr lang="fr-FR" dirty="0" smtClean="0"/>
              <a:t>(</a:t>
            </a:r>
            <a:r>
              <a:rPr lang="fr-FR" dirty="0" err="1" smtClean="0"/>
              <a:t>IndicatorType</a:t>
            </a:r>
            <a:r>
              <a:rPr lang="fr-FR" dirty="0" smtClean="0"/>
              <a:t>) – valeurs binaires</a:t>
            </a:r>
          </a:p>
          <a:p>
            <a:pPr lvl="1"/>
            <a:r>
              <a:rPr lang="fr-FR" dirty="0" smtClean="0"/>
              <a:t>(</a:t>
            </a:r>
            <a:r>
              <a:rPr lang="fr-FR" dirty="0" err="1" smtClean="0"/>
              <a:t>MeasureType</a:t>
            </a:r>
            <a:r>
              <a:rPr lang="fr-FR" dirty="0" smtClean="0"/>
              <a:t>) - </a:t>
            </a:r>
          </a:p>
          <a:p>
            <a:pPr lvl="1"/>
            <a:r>
              <a:rPr lang="fr-FR" dirty="0" smtClean="0"/>
              <a:t>(</a:t>
            </a:r>
            <a:r>
              <a:rPr lang="fr-FR" dirty="0" err="1" smtClean="0"/>
              <a:t>NameType</a:t>
            </a:r>
            <a:r>
              <a:rPr lang="fr-FR" dirty="0" smtClean="0"/>
              <a:t>)</a:t>
            </a:r>
          </a:p>
          <a:p>
            <a:pPr lvl="1"/>
            <a:r>
              <a:rPr lang="fr-FR" b="1" dirty="0" err="1" smtClean="0"/>
              <a:t>NumericType</a:t>
            </a:r>
            <a:r>
              <a:rPr lang="fr-FR" dirty="0" smtClean="0"/>
              <a:t> – valeurs numériques entières (Priorité)</a:t>
            </a:r>
          </a:p>
          <a:p>
            <a:pPr lvl="1"/>
            <a:r>
              <a:rPr lang="fr-FR" dirty="0" smtClean="0"/>
              <a:t>(</a:t>
            </a:r>
            <a:r>
              <a:rPr lang="fr-FR" dirty="0" err="1" smtClean="0"/>
              <a:t>QuantityType</a:t>
            </a:r>
            <a:r>
              <a:rPr lang="fr-FR" dirty="0" smtClean="0"/>
              <a:t>)</a:t>
            </a:r>
          </a:p>
          <a:p>
            <a:pPr lvl="1"/>
            <a:r>
              <a:rPr lang="fr-FR" b="1" dirty="0" err="1" smtClean="0"/>
              <a:t>TextType</a:t>
            </a:r>
            <a:r>
              <a:rPr lang="fr-FR" dirty="0" smtClean="0"/>
              <a:t> – champs texte (Descriptions)</a:t>
            </a:r>
          </a:p>
          <a:p>
            <a:endParaRPr lang="fr-FR" dirty="0" smtClean="0"/>
          </a:p>
          <a:p>
            <a:pPr lvl="1"/>
            <a:endParaRPr lang="fr-FR"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 name="Espace réservé du numéro de diapositive 3"/>
          <p:cNvSpPr>
            <a:spLocks noGrp="1"/>
          </p:cNvSpPr>
          <p:nvPr>
            <p:ph type="sldNum" sz="quarter" idx="11"/>
          </p:nvPr>
        </p:nvSpPr>
        <p:spPr/>
        <p:txBody>
          <a:bodyPr/>
          <a:lstStyle/>
          <a:p>
            <a:fld id="{28337150-D495-48F5-9F71-F559197EB1D4}" type="slidenum">
              <a:rPr lang="en-GB" smtClean="0"/>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Espaces de noms</a:t>
            </a:r>
            <a:endParaRPr lang="fr-FR" dirty="0"/>
          </a:p>
        </p:txBody>
      </p:sp>
      <p:sp>
        <p:nvSpPr>
          <p:cNvPr id="3" name="Espace réservé du contenu 2"/>
          <p:cNvSpPr>
            <a:spLocks noGrp="1"/>
          </p:cNvSpPr>
          <p:nvPr>
            <p:ph idx="1"/>
          </p:nvPr>
        </p:nvSpPr>
        <p:spPr/>
        <p:txBody>
          <a:bodyPr/>
          <a:lstStyle/>
          <a:p>
            <a:r>
              <a:rPr lang="fr-FR" dirty="0" smtClean="0"/>
              <a:t>Les espaces de noms permettent de définir des types et des éléments sans risques de conflits</a:t>
            </a:r>
          </a:p>
          <a:p>
            <a:r>
              <a:rPr lang="fr-FR" dirty="0" smtClean="0"/>
              <a:t>Depuis la version V04, les espaces de noms suivants sont définis:</a:t>
            </a:r>
          </a:p>
          <a:p>
            <a:endParaRPr lang="fr-FR" dirty="0" smtClean="0"/>
          </a:p>
          <a:p>
            <a:endParaRPr lang="fr-FR"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 name="Espace réservé du numéro de diapositive 3"/>
          <p:cNvSpPr>
            <a:spLocks noGrp="1"/>
          </p:cNvSpPr>
          <p:nvPr>
            <p:ph type="sldNum" sz="quarter" idx="11"/>
          </p:nvPr>
        </p:nvSpPr>
        <p:spPr/>
        <p:txBody>
          <a:bodyPr/>
          <a:lstStyle/>
          <a:p>
            <a:fld id="{28337150-D495-48F5-9F71-F559197EB1D4}" type="slidenum">
              <a:rPr lang="en-GB" smtClean="0"/>
              <a:pPr/>
              <a:t>21</a:t>
            </a:fld>
            <a:endParaRPr lang="en-GB"/>
          </a:p>
        </p:txBody>
      </p:sp>
      <p:graphicFrame>
        <p:nvGraphicFramePr>
          <p:cNvPr id="6" name="Tableau 5"/>
          <p:cNvGraphicFramePr>
            <a:graphicFrameLocks noGrp="1"/>
          </p:cNvGraphicFramePr>
          <p:nvPr/>
        </p:nvGraphicFramePr>
        <p:xfrm>
          <a:off x="189832" y="2786058"/>
          <a:ext cx="8811324" cy="1483360"/>
        </p:xfrm>
        <a:graphic>
          <a:graphicData uri="http://schemas.openxmlformats.org/drawingml/2006/table">
            <a:tbl>
              <a:tblPr firstRow="1" bandRow="1">
                <a:tableStyleId>{5C22544A-7EE6-4342-B048-85BDC9FD1C3A}</a:tableStyleId>
              </a:tblPr>
              <a:tblGrid>
                <a:gridCol w="1211580"/>
                <a:gridCol w="5567744"/>
                <a:gridCol w="2032000"/>
              </a:tblGrid>
              <a:tr h="370840">
                <a:tc>
                  <a:txBody>
                    <a:bodyPr/>
                    <a:lstStyle/>
                    <a:p>
                      <a:r>
                        <a:rPr lang="fr-FR" dirty="0" smtClean="0">
                          <a:solidFill>
                            <a:schemeClr val="tx1"/>
                          </a:solidFill>
                        </a:rPr>
                        <a:t>Préfixe</a:t>
                      </a:r>
                      <a:endParaRPr lang="fr-FR" dirty="0">
                        <a:solidFill>
                          <a:schemeClr val="tx1"/>
                        </a:solidFill>
                      </a:endParaRPr>
                    </a:p>
                  </a:txBody>
                  <a:tcPr/>
                </a:tc>
                <a:tc>
                  <a:txBody>
                    <a:bodyPr/>
                    <a:lstStyle/>
                    <a:p>
                      <a:r>
                        <a:rPr lang="fr-FR" dirty="0" smtClean="0">
                          <a:solidFill>
                            <a:schemeClr val="tx1"/>
                          </a:solidFill>
                        </a:rPr>
                        <a:t>URI</a:t>
                      </a:r>
                      <a:endParaRPr lang="fr-FR" dirty="0">
                        <a:solidFill>
                          <a:schemeClr val="tx1"/>
                        </a:solidFill>
                      </a:endParaRPr>
                    </a:p>
                  </a:txBody>
                  <a:tcPr/>
                </a:tc>
                <a:tc>
                  <a:txBody>
                    <a:bodyPr/>
                    <a:lstStyle/>
                    <a:p>
                      <a:r>
                        <a:rPr lang="fr-FR" dirty="0" smtClean="0">
                          <a:solidFill>
                            <a:schemeClr val="tx1"/>
                          </a:solidFill>
                        </a:rPr>
                        <a:t>Usage</a:t>
                      </a:r>
                      <a:endParaRPr lang="fr-FR" dirty="0">
                        <a:solidFill>
                          <a:schemeClr val="tx1"/>
                        </a:solidFill>
                      </a:endParaRPr>
                    </a:p>
                  </a:txBody>
                  <a:tcPr/>
                </a:tc>
              </a:tr>
              <a:tr h="370840">
                <a:tc>
                  <a:txBody>
                    <a:bodyPr/>
                    <a:lstStyle/>
                    <a:p>
                      <a:r>
                        <a:rPr lang="fr-FR" dirty="0" smtClean="0"/>
                        <a:t>b2mml</a:t>
                      </a:r>
                      <a:endParaRPr lang="fr-FR" dirty="0"/>
                    </a:p>
                  </a:txBody>
                  <a:tcPr/>
                </a:tc>
                <a:tc>
                  <a:txBody>
                    <a:bodyPr/>
                    <a:lstStyle/>
                    <a:p>
                      <a:r>
                        <a:rPr lang="en-GB" sz="1800" kern="1200" dirty="0" smtClean="0">
                          <a:solidFill>
                            <a:schemeClr val="dk1"/>
                          </a:solidFill>
                          <a:latin typeface="+mn-lt"/>
                          <a:ea typeface="+mn-ea"/>
                          <a:cs typeface="+mn-cs"/>
                        </a:rPr>
                        <a:t>http://www.wbf.org/xml/B2MML-V05</a:t>
                      </a:r>
                      <a:endParaRPr lang="fr-FR" dirty="0"/>
                    </a:p>
                  </a:txBody>
                  <a:tcPr/>
                </a:tc>
                <a:tc>
                  <a:txBody>
                    <a:bodyPr/>
                    <a:lstStyle/>
                    <a:p>
                      <a:r>
                        <a:rPr lang="fr-FR" dirty="0" smtClean="0"/>
                        <a:t>Types</a:t>
                      </a:r>
                      <a:r>
                        <a:rPr lang="fr-FR" baseline="0" dirty="0" smtClean="0"/>
                        <a:t> B2MML</a:t>
                      </a:r>
                      <a:endParaRPr lang="fr-FR" dirty="0"/>
                    </a:p>
                  </a:txBody>
                  <a:tcPr/>
                </a:tc>
              </a:tr>
              <a:tr h="370840">
                <a:tc>
                  <a:txBody>
                    <a:bodyPr/>
                    <a:lstStyle/>
                    <a:p>
                      <a:r>
                        <a:rPr lang="fr-FR" dirty="0" err="1" smtClean="0"/>
                        <a:t>Extended</a:t>
                      </a:r>
                      <a:r>
                        <a:rPr lang="fr-FR" dirty="0" smtClean="0"/>
                        <a:t>:</a:t>
                      </a:r>
                      <a:endParaRPr lang="fr-FR" dirty="0"/>
                    </a:p>
                  </a:txBody>
                  <a:tcPr/>
                </a:tc>
                <a:tc>
                  <a:txBody>
                    <a:bodyPr/>
                    <a:lstStyle/>
                    <a:p>
                      <a:r>
                        <a:rPr lang="en-GB" sz="1800" kern="1200" dirty="0" smtClean="0">
                          <a:solidFill>
                            <a:schemeClr val="dk1"/>
                          </a:solidFill>
                          <a:latin typeface="+mn-lt"/>
                          <a:ea typeface="+mn-ea"/>
                          <a:cs typeface="+mn-cs"/>
                        </a:rPr>
                        <a:t>http://www.wbf.org/xml/B2MML-V05-AllExtensions</a:t>
                      </a:r>
                      <a:endParaRPr lang="fr-FR" dirty="0"/>
                    </a:p>
                  </a:txBody>
                  <a:tcPr/>
                </a:tc>
                <a:tc>
                  <a:txBody>
                    <a:bodyPr/>
                    <a:lstStyle/>
                    <a:p>
                      <a:r>
                        <a:rPr lang="fr-FR" dirty="0" smtClean="0"/>
                        <a:t>Types Utilisateur</a:t>
                      </a:r>
                      <a:endParaRPr lang="fr-FR" dirty="0"/>
                    </a:p>
                  </a:txBody>
                  <a:tcPr/>
                </a:tc>
              </a:tr>
              <a:tr h="370840">
                <a:tc>
                  <a:txBody>
                    <a:bodyPr/>
                    <a:lstStyle/>
                    <a:p>
                      <a:r>
                        <a:rPr lang="fr-FR" dirty="0" err="1" smtClean="0"/>
                        <a:t>xsd</a:t>
                      </a:r>
                      <a:r>
                        <a:rPr lang="fr-FR" dirty="0" smtClean="0"/>
                        <a:t>:</a:t>
                      </a:r>
                      <a:endParaRPr lang="fr-FR" dirty="0"/>
                    </a:p>
                  </a:txBody>
                  <a:tcPr/>
                </a:tc>
                <a:tc>
                  <a:txBody>
                    <a:bodyPr/>
                    <a:lstStyle/>
                    <a:p>
                      <a:r>
                        <a:rPr lang="fr-FR" sz="1800" kern="1200" dirty="0" smtClean="0">
                          <a:solidFill>
                            <a:schemeClr val="dk1"/>
                          </a:solidFill>
                          <a:latin typeface="+mn-lt"/>
                          <a:ea typeface="+mn-ea"/>
                          <a:cs typeface="+mn-cs"/>
                        </a:rPr>
                        <a:t>http://www.w3.org/2001/XMLSchema</a:t>
                      </a:r>
                      <a:endParaRPr lang="fr-FR" dirty="0"/>
                    </a:p>
                  </a:txBody>
                  <a:tcPr/>
                </a:tc>
                <a:tc>
                  <a:txBody>
                    <a:bodyPr/>
                    <a:lstStyle/>
                    <a:p>
                      <a:r>
                        <a:rPr lang="fr-FR" dirty="0" smtClean="0"/>
                        <a:t>Types W3C</a:t>
                      </a:r>
                      <a:endParaRPr lang="fr-FR" dirty="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1026"/>
          <p:cNvSpPr>
            <a:spLocks noGrp="1" noChangeArrowheads="1"/>
          </p:cNvSpPr>
          <p:nvPr>
            <p:ph type="title"/>
          </p:nvPr>
        </p:nvSpPr>
        <p:spPr/>
        <p:txBody>
          <a:bodyPr/>
          <a:lstStyle/>
          <a:p>
            <a:r>
              <a:rPr lang="fr-FR"/>
              <a:t>Critères de conception B2MML</a:t>
            </a:r>
          </a:p>
        </p:txBody>
      </p:sp>
      <p:sp>
        <p:nvSpPr>
          <p:cNvPr id="708611" name="Rectangle 1027"/>
          <p:cNvSpPr>
            <a:spLocks noGrp="1" noChangeArrowheads="1"/>
          </p:cNvSpPr>
          <p:nvPr>
            <p:ph idx="1"/>
          </p:nvPr>
        </p:nvSpPr>
        <p:spPr>
          <a:xfrm>
            <a:off x="179388" y="1125538"/>
            <a:ext cx="4916487" cy="4895850"/>
          </a:xfrm>
        </p:spPr>
        <p:txBody>
          <a:bodyPr/>
          <a:lstStyle/>
          <a:p>
            <a:pPr>
              <a:lnSpc>
                <a:spcPct val="80000"/>
              </a:lnSpc>
            </a:pPr>
            <a:r>
              <a:rPr lang="fr-FR" sz="1600" dirty="0"/>
              <a:t>Elément “</a:t>
            </a:r>
            <a:r>
              <a:rPr lang="fr-FR" sz="1600" dirty="0" err="1"/>
              <a:t>Any</a:t>
            </a:r>
            <a:r>
              <a:rPr lang="fr-FR" sz="1600" dirty="0" smtClean="0"/>
              <a:t>” (jusqu’à la V04)</a:t>
            </a:r>
            <a:endParaRPr lang="fr-FR" sz="1600" dirty="0"/>
          </a:p>
          <a:p>
            <a:pPr lvl="1">
              <a:lnSpc>
                <a:spcPct val="80000"/>
              </a:lnSpc>
            </a:pPr>
            <a:r>
              <a:rPr lang="fr-FR" sz="1600" dirty="0"/>
              <a:t>Inclus dans tous les élément B2MML</a:t>
            </a:r>
          </a:p>
          <a:p>
            <a:pPr lvl="1">
              <a:lnSpc>
                <a:spcPct val="80000"/>
              </a:lnSpc>
            </a:pPr>
            <a:r>
              <a:rPr lang="fr-FR" sz="1600" dirty="0"/>
              <a:t>Permet à l’utilisateur d’ajouter des extensions à la suite des éléments B2MML</a:t>
            </a:r>
          </a:p>
          <a:p>
            <a:pPr>
              <a:lnSpc>
                <a:spcPct val="80000"/>
              </a:lnSpc>
            </a:pPr>
            <a:r>
              <a:rPr lang="fr-FR" sz="1600" dirty="0" smtClean="0"/>
              <a:t>Propriétés</a:t>
            </a:r>
            <a:endParaRPr lang="fr-FR" sz="1600" dirty="0"/>
          </a:p>
          <a:p>
            <a:pPr lvl="1">
              <a:lnSpc>
                <a:spcPct val="80000"/>
              </a:lnSpc>
            </a:pPr>
            <a:r>
              <a:rPr lang="fr-FR" sz="1600" dirty="0"/>
              <a:t>Correspondent à la définition des propriétés de la norme</a:t>
            </a:r>
          </a:p>
          <a:p>
            <a:pPr lvl="1">
              <a:lnSpc>
                <a:spcPct val="80000"/>
              </a:lnSpc>
            </a:pPr>
            <a:r>
              <a:rPr lang="fr-FR" sz="1600" dirty="0"/>
              <a:t>Apporte une forme d’extensibilité (voir plus loin)</a:t>
            </a:r>
          </a:p>
          <a:p>
            <a:pPr>
              <a:lnSpc>
                <a:spcPct val="80000"/>
              </a:lnSpc>
            </a:pPr>
            <a:r>
              <a:rPr lang="fr-FR" sz="1600" dirty="0"/>
              <a:t>Valeurs</a:t>
            </a:r>
          </a:p>
          <a:p>
            <a:pPr lvl="1">
              <a:lnSpc>
                <a:spcPct val="80000"/>
              </a:lnSpc>
            </a:pPr>
            <a:r>
              <a:rPr lang="fr-FR" sz="1600" dirty="0"/>
              <a:t>De multiples valeurs peuvent être utilisées pour des informations telles que le poids (par exemple le nombre et le poids de </a:t>
            </a:r>
            <a:r>
              <a:rPr lang="fr-FR" sz="1600" dirty="0" smtClean="0"/>
              <a:t>homards </a:t>
            </a:r>
            <a:r>
              <a:rPr lang="fr-FR" sz="1600" dirty="0"/>
              <a:t>dans la prise)</a:t>
            </a:r>
          </a:p>
        </p:txBody>
      </p:sp>
      <p:sp>
        <p:nvSpPr>
          <p:cNvPr id="7"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8" name="Espace réservé du numéro de diapositive 5"/>
          <p:cNvSpPr>
            <a:spLocks noGrp="1"/>
          </p:cNvSpPr>
          <p:nvPr>
            <p:ph type="sldNum" sz="quarter" idx="11"/>
          </p:nvPr>
        </p:nvSpPr>
        <p:spPr/>
        <p:txBody>
          <a:bodyPr/>
          <a:lstStyle/>
          <a:p>
            <a:fld id="{5AFD11E2-BE51-4874-9936-DE4B46554075}" type="slidenum">
              <a:rPr lang="en-GB"/>
              <a:pPr/>
              <a:t>22</a:t>
            </a:fld>
            <a:endParaRPr lang="en-GB"/>
          </a:p>
        </p:txBody>
      </p:sp>
      <p:pic>
        <p:nvPicPr>
          <p:cNvPr id="708612" name="Picture 1028"/>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105400" y="3716338"/>
            <a:ext cx="3781425" cy="2408237"/>
          </a:xfrm>
          <a:prstGeom prst="rect">
            <a:avLst/>
          </a:prstGeom>
          <a:noFill/>
          <a:ln w="9525">
            <a:solidFill>
              <a:srgbClr val="0033CC"/>
            </a:solidFill>
            <a:miter lim="800000"/>
            <a:headEnd/>
            <a:tailEnd/>
          </a:ln>
        </p:spPr>
      </p:pic>
      <p:sp>
        <p:nvSpPr>
          <p:cNvPr id="708613" name="Text Box 1029"/>
          <p:cNvSpPr txBox="1">
            <a:spLocks noChangeArrowheads="1"/>
          </p:cNvSpPr>
          <p:nvPr/>
        </p:nvSpPr>
        <p:spPr bwMode="auto">
          <a:xfrm>
            <a:off x="5105400" y="1143000"/>
            <a:ext cx="3810000" cy="2228850"/>
          </a:xfrm>
          <a:prstGeom prst="rect">
            <a:avLst/>
          </a:prstGeom>
          <a:noFill/>
          <a:ln w="9525">
            <a:solidFill>
              <a:srgbClr val="0033CC"/>
            </a:solidFill>
            <a:miter lim="800000"/>
            <a:headEnd/>
            <a:tailEnd/>
          </a:ln>
          <a:effectLst/>
        </p:spPr>
        <p:txBody>
          <a:bodyPr>
            <a:spAutoFit/>
          </a:bodyPr>
          <a:lstStyle/>
          <a:p>
            <a:pPr eaLnBrk="1" hangingPunct="1"/>
            <a:r>
              <a:rPr lang="en-US" sz="1400">
                <a:latin typeface="Courier New" pitchFamily="49" charset="0"/>
              </a:rPr>
              <a:t>&lt;xsd:complexType </a:t>
            </a:r>
          </a:p>
          <a:p>
            <a:pPr eaLnBrk="1" hangingPunct="1"/>
            <a:r>
              <a:rPr lang="en-US" sz="1400">
                <a:latin typeface="Courier New" pitchFamily="49" charset="0"/>
              </a:rPr>
              <a:t> name="</a:t>
            </a:r>
            <a:r>
              <a:rPr lang="en-US" sz="1400" b="1">
                <a:latin typeface="Courier New" pitchFamily="49" charset="0"/>
              </a:rPr>
              <a:t>AnyType</a:t>
            </a:r>
            <a:r>
              <a:rPr lang="en-US" sz="1400">
                <a:latin typeface="Courier New" pitchFamily="49" charset="0"/>
              </a:rPr>
              <a:t>" &gt;</a:t>
            </a:r>
          </a:p>
          <a:p>
            <a:pPr eaLnBrk="1" hangingPunct="1"/>
            <a:r>
              <a:rPr lang="en-US" sz="1400">
                <a:latin typeface="Courier New" pitchFamily="49" charset="0"/>
              </a:rPr>
              <a:t> &lt;xsd:sequence&gt; </a:t>
            </a:r>
          </a:p>
          <a:p>
            <a:pPr eaLnBrk="1" hangingPunct="1"/>
            <a:r>
              <a:rPr lang="en-US" sz="1400">
                <a:latin typeface="Courier New" pitchFamily="49" charset="0"/>
              </a:rPr>
              <a:t>      &lt;xsd:any</a:t>
            </a:r>
          </a:p>
          <a:p>
            <a:pPr eaLnBrk="1" hangingPunct="1"/>
            <a:r>
              <a:rPr lang="en-US" sz="1400">
                <a:latin typeface="Courier New" pitchFamily="49" charset="0"/>
              </a:rPr>
              <a:t>       namespace="</a:t>
            </a:r>
            <a:r>
              <a:rPr lang="en-US" sz="1400" b="1">
                <a:latin typeface="Courier New" pitchFamily="49" charset="0"/>
              </a:rPr>
              <a:t>##any</a:t>
            </a:r>
            <a:r>
              <a:rPr lang="en-US" sz="1400">
                <a:latin typeface="Courier New" pitchFamily="49" charset="0"/>
              </a:rPr>
              <a:t>“</a:t>
            </a:r>
          </a:p>
          <a:p>
            <a:pPr eaLnBrk="1" hangingPunct="1"/>
            <a:r>
              <a:rPr lang="en-US" sz="1400">
                <a:latin typeface="Courier New" pitchFamily="49" charset="0"/>
              </a:rPr>
              <a:t>       processContents="</a:t>
            </a:r>
            <a:r>
              <a:rPr lang="en-US" sz="1400" b="1">
                <a:latin typeface="Courier New" pitchFamily="49" charset="0"/>
              </a:rPr>
              <a:t>skip</a:t>
            </a:r>
            <a:r>
              <a:rPr lang="en-US" sz="1400">
                <a:latin typeface="Courier New" pitchFamily="49" charset="0"/>
              </a:rPr>
              <a:t>“</a:t>
            </a:r>
          </a:p>
          <a:p>
            <a:pPr eaLnBrk="1" hangingPunct="1"/>
            <a:r>
              <a:rPr lang="en-US" sz="1400">
                <a:latin typeface="Courier New" pitchFamily="49" charset="0"/>
              </a:rPr>
              <a:t>       minOccurs = "</a:t>
            </a:r>
            <a:r>
              <a:rPr lang="en-US" sz="1400" b="1">
                <a:latin typeface="Courier New" pitchFamily="49" charset="0"/>
              </a:rPr>
              <a:t>0</a:t>
            </a:r>
            <a:r>
              <a:rPr lang="en-US" sz="1400">
                <a:latin typeface="Courier New" pitchFamily="49" charset="0"/>
              </a:rPr>
              <a:t>“</a:t>
            </a:r>
          </a:p>
          <a:p>
            <a:pPr eaLnBrk="1" hangingPunct="1"/>
            <a:r>
              <a:rPr lang="en-US" sz="1400">
                <a:latin typeface="Courier New" pitchFamily="49" charset="0"/>
              </a:rPr>
              <a:t>       maxOccurs="</a:t>
            </a:r>
            <a:r>
              <a:rPr lang="en-US" sz="1400" b="1">
                <a:latin typeface="Courier New" pitchFamily="49" charset="0"/>
              </a:rPr>
              <a:t>unbounded</a:t>
            </a:r>
            <a:r>
              <a:rPr lang="en-US" sz="1400">
                <a:latin typeface="Courier New" pitchFamily="49" charset="0"/>
              </a:rPr>
              <a:t>"/&gt;</a:t>
            </a:r>
          </a:p>
          <a:p>
            <a:pPr eaLnBrk="1" hangingPunct="1"/>
            <a:r>
              <a:rPr lang="en-US" sz="1400">
                <a:latin typeface="Courier New" pitchFamily="49" charset="0"/>
              </a:rPr>
              <a:t> &lt;/xsd:sequence&gt; </a:t>
            </a:r>
          </a:p>
          <a:p>
            <a:pPr eaLnBrk="1" hangingPunct="1"/>
            <a:r>
              <a:rPr lang="en-US" sz="1400">
                <a:latin typeface="Courier New" pitchFamily="49" charset="0"/>
              </a:rPr>
              <a:t>&lt;/xsd:complexType&gt;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7" name="Rectangle 5"/>
          <p:cNvSpPr>
            <a:spLocks noChangeArrowheads="1"/>
          </p:cNvSpPr>
          <p:nvPr/>
        </p:nvSpPr>
        <p:spPr bwMode="auto">
          <a:xfrm>
            <a:off x="0" y="1857364"/>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950275" name="Rectangle 3"/>
          <p:cNvSpPr>
            <a:spLocks noGrp="1" noChangeArrowheads="1"/>
          </p:cNvSpPr>
          <p:nvPr>
            <p:ph type="title"/>
          </p:nvPr>
        </p:nvSpPr>
        <p:spPr/>
        <p:txBody>
          <a:bodyPr/>
          <a:lstStyle/>
          <a:p>
            <a:r>
              <a:rPr lang="fr-FR"/>
              <a:t>Agenda</a:t>
            </a:r>
          </a:p>
        </p:txBody>
      </p:sp>
      <p:sp>
        <p:nvSpPr>
          <p:cNvPr id="950276" name="Rectangle 4"/>
          <p:cNvSpPr>
            <a:spLocks noGrp="1" noChangeArrowheads="1"/>
          </p:cNvSpPr>
          <p:nvPr>
            <p:ph idx="1"/>
          </p:nvPr>
        </p:nvSpPr>
        <p:spPr/>
        <p:txBody>
          <a:bodyPr/>
          <a:lstStyle/>
          <a:p>
            <a:r>
              <a:rPr lang="fr-FR" dirty="0" smtClean="0"/>
              <a:t>XML et B2MML</a:t>
            </a:r>
          </a:p>
          <a:p>
            <a:r>
              <a:rPr lang="fr-FR" dirty="0" smtClean="0"/>
              <a:t>Eléments B2MML</a:t>
            </a:r>
          </a:p>
          <a:p>
            <a:r>
              <a:rPr lang="fr-FR" dirty="0" smtClean="0"/>
              <a:t>Structure B2MML/BatchML</a:t>
            </a:r>
          </a:p>
          <a:p>
            <a:r>
              <a:rPr lang="fr-FR" dirty="0" smtClean="0"/>
              <a:t>Extensions utilisateur</a:t>
            </a:r>
          </a:p>
          <a:p>
            <a:r>
              <a:rPr lang="fr-FR" dirty="0" smtClean="0"/>
              <a:t>Evolution</a:t>
            </a:r>
            <a:endParaRPr lang="fr-FR" dirty="0"/>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11A0206C-6A9E-427C-8044-83BF62D17E53}" type="slidenum">
              <a:rPr lang="en-GB"/>
              <a:pPr/>
              <a:t>23</a:t>
            </a:fld>
            <a:endParaRPr lang="en-G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p:txBody>
          <a:bodyPr/>
          <a:lstStyle/>
          <a:p>
            <a:r>
              <a:rPr lang="en-GB" dirty="0" smtClean="0"/>
              <a:t>Common schemas</a:t>
            </a:r>
            <a:endParaRPr lang="en-GB" dirty="0"/>
          </a:p>
        </p:txBody>
      </p:sp>
      <p:graphicFrame>
        <p:nvGraphicFramePr>
          <p:cNvPr id="11" name="Espace réservé du contenu 10"/>
          <p:cNvGraphicFramePr>
            <a:graphicFrameLocks noGrp="1"/>
          </p:cNvGraphicFramePr>
          <p:nvPr>
            <p:ph idx="1"/>
          </p:nvPr>
        </p:nvGraphicFramePr>
        <p:xfrm>
          <a:off x="179388" y="1125538"/>
          <a:ext cx="8353052" cy="2026920"/>
        </p:xfrm>
        <a:graphic>
          <a:graphicData uri="http://schemas.openxmlformats.org/drawingml/2006/table">
            <a:tbl>
              <a:tblPr firstRow="1" bandRow="1">
                <a:tableStyleId>{073A0DAA-6AF3-43AB-8588-CEC1D06C72B9}</a:tableStyleId>
              </a:tblPr>
              <a:tblGrid>
                <a:gridCol w="3425571"/>
                <a:gridCol w="4927481"/>
              </a:tblGrid>
              <a:tr h="370840">
                <a:tc>
                  <a:txBody>
                    <a:bodyPr/>
                    <a:lstStyle/>
                    <a:p>
                      <a:r>
                        <a:rPr lang="en-GB" dirty="0" smtClean="0"/>
                        <a:t>Schema</a:t>
                      </a:r>
                      <a:endParaRPr lang="en-GB" dirty="0"/>
                    </a:p>
                  </a:txBody>
                  <a:tcPr/>
                </a:tc>
                <a:tc>
                  <a:txBody>
                    <a:bodyPr/>
                    <a:lstStyle/>
                    <a:p>
                      <a:r>
                        <a:rPr lang="en-GB" dirty="0" smtClean="0"/>
                        <a:t>Usage</a:t>
                      </a:r>
                      <a:endParaRPr lang="en-GB" dirty="0"/>
                    </a:p>
                  </a:txBody>
                  <a:tcPr/>
                </a:tc>
              </a:tr>
              <a:tr h="370840">
                <a:tc>
                  <a:txBody>
                    <a:bodyPr/>
                    <a:lstStyle/>
                    <a:p>
                      <a:r>
                        <a:rPr lang="en-GB" dirty="0" smtClean="0"/>
                        <a:t>B2MML-V05-Common</a:t>
                      </a:r>
                      <a:endParaRPr lang="en-GB" dirty="0"/>
                    </a:p>
                  </a:txBody>
                  <a:tcPr/>
                </a:tc>
                <a:tc>
                  <a:txBody>
                    <a:bodyPr/>
                    <a:lstStyle/>
                    <a:p>
                      <a:r>
                        <a:rPr lang="en-GB" dirty="0" err="1" smtClean="0"/>
                        <a:t>Tous</a:t>
                      </a:r>
                      <a:r>
                        <a:rPr lang="en-GB" dirty="0" smtClean="0"/>
                        <a:t> les </a:t>
                      </a:r>
                      <a:r>
                        <a:rPr lang="en-GB" dirty="0" err="1" smtClean="0"/>
                        <a:t>éléments</a:t>
                      </a:r>
                      <a:r>
                        <a:rPr lang="en-GB" dirty="0" smtClean="0"/>
                        <a:t> de </a:t>
                      </a:r>
                      <a:r>
                        <a:rPr lang="en-GB" dirty="0" err="1" smtClean="0"/>
                        <a:t>définition</a:t>
                      </a:r>
                      <a:r>
                        <a:rPr lang="en-GB" dirty="0" smtClean="0"/>
                        <a:t> </a:t>
                      </a:r>
                      <a:r>
                        <a:rPr lang="en-GB" dirty="0" err="1" smtClean="0"/>
                        <a:t>commun</a:t>
                      </a:r>
                      <a:r>
                        <a:rPr lang="en-GB" dirty="0" smtClean="0"/>
                        <a:t>: </a:t>
                      </a:r>
                      <a:r>
                        <a:rPr lang="en-GB" dirty="0" err="1" smtClean="0"/>
                        <a:t>énumération</a:t>
                      </a:r>
                      <a:r>
                        <a:rPr lang="en-GB" dirty="0" smtClean="0"/>
                        <a:t>, types de base simple et complexes</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B2MML-V05-CoreComponents</a:t>
                      </a:r>
                    </a:p>
                  </a:txBody>
                  <a:tcPr/>
                </a:tc>
                <a:tc>
                  <a:txBody>
                    <a:bodyPr/>
                    <a:lstStyle/>
                    <a:p>
                      <a:r>
                        <a:rPr lang="en-GB" dirty="0" smtClean="0"/>
                        <a:t>La </a:t>
                      </a:r>
                      <a:r>
                        <a:rPr lang="en-GB" dirty="0" err="1" smtClean="0"/>
                        <a:t>définitions</a:t>
                      </a:r>
                      <a:r>
                        <a:rPr lang="en-GB" dirty="0" smtClean="0"/>
                        <a:t> du standard UN/CEFACT</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B2MML-V05-TransactionProfile</a:t>
                      </a:r>
                    </a:p>
                  </a:txBody>
                  <a:tcPr/>
                </a:tc>
                <a:tc>
                  <a:txBody>
                    <a:bodyPr/>
                    <a:lstStyle/>
                    <a:p>
                      <a:r>
                        <a:rPr lang="en-GB" dirty="0" smtClean="0"/>
                        <a:t>Le </a:t>
                      </a:r>
                      <a:endParaRPr lang="en-GB"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(user) Extension schemas</a:t>
            </a:r>
            <a:endParaRPr lang="en-GB" dirty="0"/>
          </a:p>
        </p:txBody>
      </p:sp>
      <p:graphicFrame>
        <p:nvGraphicFramePr>
          <p:cNvPr id="6" name="Espace réservé du contenu 5"/>
          <p:cNvGraphicFramePr>
            <a:graphicFrameLocks noGrp="1"/>
          </p:cNvGraphicFramePr>
          <p:nvPr>
            <p:ph idx="1"/>
          </p:nvPr>
        </p:nvGraphicFramePr>
        <p:xfrm>
          <a:off x="179388" y="1125538"/>
          <a:ext cx="8785100" cy="5034280"/>
        </p:xfrm>
        <a:graphic>
          <a:graphicData uri="http://schemas.openxmlformats.org/drawingml/2006/table">
            <a:tbl>
              <a:tblPr firstRow="1" bandRow="1">
                <a:tableStyleId>{073A0DAA-6AF3-43AB-8588-CEC1D06C72B9}</a:tableStyleId>
              </a:tblPr>
              <a:tblGrid>
                <a:gridCol w="5237480"/>
                <a:gridCol w="3547620"/>
              </a:tblGrid>
              <a:tr h="370840">
                <a:tc>
                  <a:txBody>
                    <a:bodyPr/>
                    <a:lstStyle/>
                    <a:p>
                      <a:r>
                        <a:rPr lang="en-GB" dirty="0" smtClean="0"/>
                        <a:t>Schema</a:t>
                      </a:r>
                      <a:endParaRPr lang="en-GB" dirty="0"/>
                    </a:p>
                  </a:txBody>
                  <a:tcPr/>
                </a:tc>
                <a:tc>
                  <a:txBody>
                    <a:bodyPr/>
                    <a:lstStyle/>
                    <a:p>
                      <a:r>
                        <a:rPr lang="en-GB" dirty="0" smtClean="0"/>
                        <a:t>Usage</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B2MML-V05-AllExtensions</a:t>
                      </a:r>
                    </a:p>
                  </a:txBody>
                  <a:tcPr/>
                </a:tc>
                <a:tc>
                  <a:txBody>
                    <a:bodyPr/>
                    <a:lstStyle/>
                    <a:p>
                      <a:r>
                        <a:rPr lang="en-GB" dirty="0" err="1" smtClean="0"/>
                        <a:t>Consolide</a:t>
                      </a:r>
                      <a:r>
                        <a:rPr lang="en-GB" dirty="0" smtClean="0"/>
                        <a:t> </a:t>
                      </a:r>
                      <a:r>
                        <a:rPr lang="en-GB" dirty="0" err="1" smtClean="0"/>
                        <a:t>toutes</a:t>
                      </a:r>
                      <a:r>
                        <a:rPr lang="en-GB" dirty="0" smtClean="0"/>
                        <a:t> les extensions </a:t>
                      </a:r>
                      <a:r>
                        <a:rPr lang="en-GB" dirty="0" err="1" smtClean="0"/>
                        <a:t>dans</a:t>
                      </a:r>
                      <a:r>
                        <a:rPr lang="en-GB" dirty="0" smtClean="0"/>
                        <a:t> un </a:t>
                      </a:r>
                      <a:r>
                        <a:rPr lang="en-GB" dirty="0" err="1" smtClean="0"/>
                        <a:t>seul</a:t>
                      </a:r>
                      <a:r>
                        <a:rPr lang="en-GB" dirty="0" smtClean="0"/>
                        <a:t> </a:t>
                      </a:r>
                      <a:r>
                        <a:rPr lang="en-GB" dirty="0" err="1" smtClean="0"/>
                        <a:t>schéma</a:t>
                      </a:r>
                      <a:r>
                        <a:rPr lang="en-GB" dirty="0" smtClean="0"/>
                        <a:t> de </a:t>
                      </a:r>
                      <a:r>
                        <a:rPr lang="en-GB" dirty="0" err="1" smtClean="0"/>
                        <a:t>façon</a:t>
                      </a:r>
                      <a:r>
                        <a:rPr lang="en-GB" dirty="0" smtClean="0"/>
                        <a:t> à </a:t>
                      </a:r>
                      <a:r>
                        <a:rPr lang="en-GB" dirty="0" err="1" smtClean="0"/>
                        <a:t>n’avori</a:t>
                      </a:r>
                      <a:r>
                        <a:rPr lang="en-GB" dirty="0" smtClean="0"/>
                        <a:t> à </a:t>
                      </a:r>
                      <a:r>
                        <a:rPr lang="en-GB" dirty="0" err="1" smtClean="0"/>
                        <a:t>inclure</a:t>
                      </a:r>
                      <a:r>
                        <a:rPr lang="en-GB" dirty="0" smtClean="0"/>
                        <a:t> </a:t>
                      </a:r>
                      <a:r>
                        <a:rPr lang="en-GB" dirty="0" err="1" smtClean="0"/>
                        <a:t>qu’un</a:t>
                      </a:r>
                      <a:r>
                        <a:rPr lang="en-GB" dirty="0" smtClean="0"/>
                        <a:t> </a:t>
                      </a:r>
                      <a:r>
                        <a:rPr lang="en-GB" dirty="0" err="1" smtClean="0"/>
                        <a:t>seul</a:t>
                      </a:r>
                      <a:r>
                        <a:rPr lang="en-GB" dirty="0" smtClean="0"/>
                        <a:t> </a:t>
                      </a:r>
                      <a:r>
                        <a:rPr lang="en-GB" dirty="0" err="1" smtClean="0"/>
                        <a:t>schéma</a:t>
                      </a:r>
                      <a:r>
                        <a:rPr lang="en-GB" dirty="0" smtClean="0"/>
                        <a:t> (restrictions XML Schema). </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B2MML-V05-CommonExtensions</a:t>
                      </a:r>
                    </a:p>
                  </a:txBody>
                  <a:tcPr/>
                </a:tc>
                <a:tc>
                  <a:txBody>
                    <a:bodyPr/>
                    <a:lstStyle/>
                    <a:p>
                      <a:r>
                        <a:rPr lang="en-GB" dirty="0" smtClean="0"/>
                        <a:t>Les extensions des types </a:t>
                      </a:r>
                      <a:r>
                        <a:rPr lang="en-GB" dirty="0" err="1" smtClean="0"/>
                        <a:t>communs</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B2MML-V05-Extensions</a:t>
                      </a:r>
                    </a:p>
                  </a:txBody>
                  <a:tcPr/>
                </a:tc>
                <a:tc>
                  <a:txBody>
                    <a:bodyPr/>
                    <a:lstStyle/>
                    <a:p>
                      <a:r>
                        <a:rPr lang="en-GB" dirty="0" smtClean="0"/>
                        <a:t>Les extensions des types </a:t>
                      </a:r>
                      <a:r>
                        <a:rPr lang="en-GB" dirty="0" err="1" smtClean="0"/>
                        <a:t>définis</a:t>
                      </a:r>
                      <a:r>
                        <a:rPr lang="en-GB" dirty="0" smtClean="0"/>
                        <a:t> pour ISA-95</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BatchML-V05-BatchInformationExtensions</a:t>
                      </a:r>
                    </a:p>
                  </a:txBody>
                  <a:tcPr/>
                </a:tc>
                <a:tc>
                  <a:txBody>
                    <a:bodyPr/>
                    <a:lstStyle/>
                    <a:p>
                      <a:r>
                        <a:rPr lang="en-GB" dirty="0" smtClean="0"/>
                        <a:t>Les extensions</a:t>
                      </a:r>
                      <a:r>
                        <a:rPr lang="en-GB" baseline="0" dirty="0" smtClean="0"/>
                        <a:t> des types </a:t>
                      </a:r>
                      <a:r>
                        <a:rPr lang="en-GB" baseline="0" dirty="0" err="1" smtClean="0"/>
                        <a:t>définis</a:t>
                      </a:r>
                      <a:r>
                        <a:rPr lang="en-GB" baseline="0" dirty="0" smtClean="0"/>
                        <a:t> pour ISA-88 part 2</a:t>
                      </a:r>
                      <a:endParaRPr lang="en-GB" dirty="0"/>
                    </a:p>
                  </a:txBody>
                  <a:tcPr/>
                </a:tc>
              </a:tr>
              <a:tr h="370840">
                <a:tc>
                  <a:txBody>
                    <a:bodyPr/>
                    <a:lstStyle/>
                    <a:p>
                      <a:r>
                        <a:rPr lang="en-GB" dirty="0" smtClean="0"/>
                        <a:t>BatchML-V05-BatchProductionRecordExtensions</a:t>
                      </a:r>
                      <a:endParaRPr lang="en-GB" dirty="0"/>
                    </a:p>
                  </a:txBody>
                  <a:tcPr/>
                </a:tc>
                <a:tc>
                  <a:txBody>
                    <a:bodyPr/>
                    <a:lstStyle/>
                    <a:p>
                      <a:r>
                        <a:rPr lang="en-GB" dirty="0" smtClean="0"/>
                        <a:t>Les extensions</a:t>
                      </a:r>
                      <a:r>
                        <a:rPr lang="en-GB" baseline="0" dirty="0" smtClean="0"/>
                        <a:t> des types </a:t>
                      </a:r>
                      <a:r>
                        <a:rPr lang="en-GB" baseline="0" dirty="0" err="1" smtClean="0"/>
                        <a:t>définis</a:t>
                      </a:r>
                      <a:r>
                        <a:rPr lang="en-GB" baseline="0" dirty="0" smtClean="0"/>
                        <a:t> pour ISA-88 part 4</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BatchML-V05-GeneralRecipeExtensions</a:t>
                      </a:r>
                    </a:p>
                  </a:txBody>
                  <a:tcPr/>
                </a:tc>
                <a:tc>
                  <a:txBody>
                    <a:bodyPr/>
                    <a:lstStyle/>
                    <a:p>
                      <a:r>
                        <a:rPr lang="en-GB" dirty="0" smtClean="0"/>
                        <a:t>Les extensions</a:t>
                      </a:r>
                      <a:r>
                        <a:rPr lang="en-GB" baseline="0" dirty="0" smtClean="0"/>
                        <a:t> des types </a:t>
                      </a:r>
                      <a:r>
                        <a:rPr lang="en-GB" baseline="0" dirty="0" err="1" smtClean="0"/>
                        <a:t>définis</a:t>
                      </a:r>
                      <a:r>
                        <a:rPr lang="en-GB" baseline="0" dirty="0" smtClean="0"/>
                        <a:t> pour ISA-88 part 3</a:t>
                      </a:r>
                      <a:endParaRPr lang="en-GB" dirty="0"/>
                    </a:p>
                  </a:txBody>
                  <a:tcPr/>
                </a:tc>
              </a:tr>
            </a:tbl>
          </a:graphicData>
        </a:graphic>
      </p:graphicFrame>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ISA95 schemas</a:t>
            </a:r>
            <a:endParaRPr lang="en-GB" dirty="0"/>
          </a:p>
        </p:txBody>
      </p:sp>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26</a:t>
            </a:fld>
            <a:endParaRPr lang="en-GB"/>
          </a:p>
        </p:txBody>
      </p:sp>
      <p:graphicFrame>
        <p:nvGraphicFramePr>
          <p:cNvPr id="6" name="Espace réservé du contenu 5"/>
          <p:cNvGraphicFramePr>
            <a:graphicFrameLocks noGrp="1"/>
          </p:cNvGraphicFramePr>
          <p:nvPr>
            <p:ph idx="1"/>
          </p:nvPr>
        </p:nvGraphicFramePr>
        <p:xfrm>
          <a:off x="179388" y="1125538"/>
          <a:ext cx="9020557" cy="5359400"/>
        </p:xfrm>
        <a:graphic>
          <a:graphicData uri="http://schemas.openxmlformats.org/drawingml/2006/table">
            <a:tbl>
              <a:tblPr firstRow="1" bandRow="1">
                <a:tableStyleId>{073A0DAA-6AF3-43AB-8588-CEC1D06C72B9}</a:tableStyleId>
              </a:tblPr>
              <a:tblGrid>
                <a:gridCol w="4627944"/>
                <a:gridCol w="4392613"/>
              </a:tblGrid>
              <a:tr h="370840">
                <a:tc>
                  <a:txBody>
                    <a:bodyPr/>
                    <a:lstStyle/>
                    <a:p>
                      <a:r>
                        <a:rPr lang="en-GB" dirty="0" smtClean="0"/>
                        <a:t>Schema</a:t>
                      </a:r>
                      <a:endParaRPr lang="en-GB" dirty="0"/>
                    </a:p>
                  </a:txBody>
                  <a:tcPr/>
                </a:tc>
                <a:tc>
                  <a:txBody>
                    <a:bodyPr/>
                    <a:lstStyle/>
                    <a:p>
                      <a:r>
                        <a:rPr lang="en-GB" dirty="0" smtClean="0"/>
                        <a:t>Usage</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B2MML-V05-Personnel</a:t>
                      </a:r>
                    </a:p>
                  </a:txBody>
                  <a:tcPr/>
                </a:tc>
                <a:tc>
                  <a:txBody>
                    <a:bodyPr/>
                    <a:lstStyle/>
                    <a:p>
                      <a:r>
                        <a:rPr lang="en-GB" dirty="0" err="1" smtClean="0"/>
                        <a:t>Modèle</a:t>
                      </a:r>
                      <a:r>
                        <a:rPr lang="en-GB" dirty="0" smtClean="0"/>
                        <a:t> ISA-95</a:t>
                      </a:r>
                      <a:r>
                        <a:rPr lang="en-GB" baseline="0" dirty="0" smtClean="0"/>
                        <a:t> Personnel</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B2MML-V05-Equipment</a:t>
                      </a:r>
                    </a:p>
                  </a:txBody>
                  <a:tcPr/>
                </a:tc>
                <a:tc>
                  <a:txBody>
                    <a:bodyPr/>
                    <a:lstStyle/>
                    <a:p>
                      <a:r>
                        <a:rPr lang="en-GB" dirty="0" err="1" smtClean="0"/>
                        <a:t>Modèle</a:t>
                      </a:r>
                      <a:r>
                        <a:rPr lang="en-GB" dirty="0" smtClean="0"/>
                        <a:t> ISA-95 Equipment</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B2MML-V05-PhysicalAsset</a:t>
                      </a:r>
                    </a:p>
                  </a:txBody>
                  <a:tcPr/>
                </a:tc>
                <a:tc>
                  <a:txBody>
                    <a:bodyPr/>
                    <a:lstStyle/>
                    <a:p>
                      <a:r>
                        <a:rPr lang="en-GB" dirty="0" err="1" smtClean="0"/>
                        <a:t>Modèle</a:t>
                      </a:r>
                      <a:r>
                        <a:rPr lang="en-GB" dirty="0" smtClean="0"/>
                        <a:t> ISA-95 Physical Asset</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B2MML-V05-Material</a:t>
                      </a:r>
                    </a:p>
                  </a:txBody>
                  <a:tcPr/>
                </a:tc>
                <a:tc>
                  <a:txBody>
                    <a:bodyPr/>
                    <a:lstStyle/>
                    <a:p>
                      <a:r>
                        <a:rPr lang="en-GB" dirty="0" err="1" smtClean="0"/>
                        <a:t>Modèle</a:t>
                      </a:r>
                      <a:r>
                        <a:rPr lang="en-GB" dirty="0" smtClean="0"/>
                        <a:t> ISA-95 Material</a:t>
                      </a:r>
                      <a:endParaRPr lang="en-GB" dirty="0"/>
                    </a:p>
                  </a:txBody>
                  <a:tcPr/>
                </a:tc>
              </a:tr>
              <a:tr h="370840">
                <a:tc>
                  <a:txBody>
                    <a:bodyPr/>
                    <a:lstStyle/>
                    <a:p>
                      <a:r>
                        <a:rPr lang="en-GB" dirty="0" smtClean="0"/>
                        <a:t>B2MML-V05-ProcessSegment</a:t>
                      </a:r>
                      <a:endParaRPr lang="en-GB" dirty="0"/>
                    </a:p>
                  </a:txBody>
                  <a:tcPr/>
                </a:tc>
                <a:tc>
                  <a:txBody>
                    <a:bodyPr/>
                    <a:lstStyle/>
                    <a:p>
                      <a:r>
                        <a:rPr lang="en-GB" dirty="0" err="1" smtClean="0"/>
                        <a:t>Modèle</a:t>
                      </a:r>
                      <a:r>
                        <a:rPr lang="en-GB" dirty="0" smtClean="0"/>
                        <a:t> ISA-95 Process Segment</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B2MML-V05-OperationsCapability</a:t>
                      </a:r>
                    </a:p>
                  </a:txBody>
                  <a:tcPr/>
                </a:tc>
                <a:tc>
                  <a:txBody>
                    <a:bodyPr/>
                    <a:lstStyle/>
                    <a:p>
                      <a:r>
                        <a:rPr lang="en-GB" dirty="0" err="1" smtClean="0"/>
                        <a:t>Modèle</a:t>
                      </a:r>
                      <a:r>
                        <a:rPr lang="en-GB" dirty="0" smtClean="0"/>
                        <a:t> ISA-95 Capability Information</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B2MML-V05-OperationsDefinition</a:t>
                      </a:r>
                    </a:p>
                  </a:txBody>
                  <a:tcPr/>
                </a:tc>
                <a:tc>
                  <a:txBody>
                    <a:bodyPr/>
                    <a:lstStyle/>
                    <a:p>
                      <a:r>
                        <a:rPr lang="en-GB" dirty="0" err="1" smtClean="0"/>
                        <a:t>Modèle</a:t>
                      </a:r>
                      <a:r>
                        <a:rPr lang="en-GB" dirty="0" smtClean="0"/>
                        <a:t> ISA-95 Operations Definition</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B2MML-V05-OperationsPerformance</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B2MML-V05-OperationsPerformanceTypes</a:t>
                      </a:r>
                    </a:p>
                  </a:txBody>
                  <a:tcPr/>
                </a:tc>
                <a:tc>
                  <a:txBody>
                    <a:bodyPr/>
                    <a:lstStyle/>
                    <a:p>
                      <a:r>
                        <a:rPr lang="en-GB" dirty="0" err="1" smtClean="0"/>
                        <a:t>Modèle</a:t>
                      </a:r>
                      <a:r>
                        <a:rPr lang="en-GB" dirty="0" smtClean="0"/>
                        <a:t> ISA-95 Operations Performance</a:t>
                      </a:r>
                      <a:endParaRPr lang="en-GB" dirty="0"/>
                    </a:p>
                  </a:txBody>
                  <a:tcPr/>
                </a:tc>
              </a:tr>
              <a:tr h="370840">
                <a:tc>
                  <a:txBody>
                    <a:bodyPr/>
                    <a:lstStyle/>
                    <a:p>
                      <a:r>
                        <a:rPr lang="en-GB" dirty="0" smtClean="0"/>
                        <a:t>B2MML-V05-OperationsSchedule</a:t>
                      </a:r>
                    </a:p>
                    <a:p>
                      <a:endParaRPr lang="en-GB" dirty="0"/>
                    </a:p>
                  </a:txBody>
                  <a:tcPr/>
                </a:tc>
                <a:tc>
                  <a:txBody>
                    <a:bodyPr/>
                    <a:lstStyle/>
                    <a:p>
                      <a:r>
                        <a:rPr lang="en-GB" dirty="0" err="1" smtClean="0"/>
                        <a:t>Modèle</a:t>
                      </a:r>
                      <a:r>
                        <a:rPr lang="en-GB" dirty="0" smtClean="0"/>
                        <a:t> ISA-95 Operations Schedule</a:t>
                      </a:r>
                      <a:endParaRPr lang="en-GB" dirty="0"/>
                    </a:p>
                  </a:txBody>
                  <a:tcPr/>
                </a:tc>
              </a:tr>
              <a:tr h="370840">
                <a:tc>
                  <a:txBody>
                    <a:bodyPr/>
                    <a:lstStyle/>
                    <a:p>
                      <a:endParaRPr lang="en-GB" dirty="0"/>
                    </a:p>
                  </a:txBody>
                  <a:tcPr/>
                </a:tc>
                <a:tc>
                  <a:txBody>
                    <a:bodyPr/>
                    <a:lstStyle/>
                    <a:p>
                      <a:endParaRPr lang="en-GB" dirty="0"/>
                    </a:p>
                  </a:txBody>
                  <a:tcPr/>
                </a:tc>
              </a:tr>
              <a:tr h="370840">
                <a:tc>
                  <a:txBody>
                    <a:bodyPr/>
                    <a:lstStyle/>
                    <a:p>
                      <a:endParaRPr lang="en-GB" dirty="0"/>
                    </a:p>
                  </a:txBody>
                  <a:tcPr/>
                </a:tc>
                <a:tc>
                  <a:txBody>
                    <a:bodyPr/>
                    <a:lstStyle/>
                    <a:p>
                      <a:endParaRPr lang="en-GB" dirty="0"/>
                    </a:p>
                  </a:txBody>
                  <a:tcPr/>
                </a:tc>
              </a:tr>
              <a:tr h="370840">
                <a:tc>
                  <a:txBody>
                    <a:bodyPr/>
                    <a:lstStyle/>
                    <a:p>
                      <a:endParaRPr lang="en-GB" dirty="0"/>
                    </a:p>
                  </a:txBody>
                  <a:tcPr/>
                </a:tc>
                <a:tc>
                  <a:txBody>
                    <a:bodyPr/>
                    <a:lstStyle/>
                    <a:p>
                      <a:endParaRPr lang="en-GB"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ISA-95 schemas - Deprecated</a:t>
            </a:r>
            <a:endParaRPr lang="en-GB" dirty="0"/>
          </a:p>
        </p:txBody>
      </p:sp>
      <p:graphicFrame>
        <p:nvGraphicFramePr>
          <p:cNvPr id="6" name="Espace réservé du contenu 5"/>
          <p:cNvGraphicFramePr>
            <a:graphicFrameLocks noGrp="1"/>
          </p:cNvGraphicFramePr>
          <p:nvPr>
            <p:ph idx="1"/>
          </p:nvPr>
        </p:nvGraphicFramePr>
        <p:xfrm>
          <a:off x="179388" y="1125538"/>
          <a:ext cx="8857108" cy="2123440"/>
        </p:xfrm>
        <a:graphic>
          <a:graphicData uri="http://schemas.openxmlformats.org/drawingml/2006/table">
            <a:tbl>
              <a:tblPr firstRow="1" bandRow="1">
                <a:tableStyleId>{073A0DAA-6AF3-43AB-8588-CEC1D06C72B9}</a:tableStyleId>
              </a:tblPr>
              <a:tblGrid>
                <a:gridCol w="4602544"/>
                <a:gridCol w="4254564"/>
              </a:tblGrid>
              <a:tr h="370840">
                <a:tc>
                  <a:txBody>
                    <a:bodyPr/>
                    <a:lstStyle/>
                    <a:p>
                      <a:r>
                        <a:rPr lang="en-GB" dirty="0" smtClean="0"/>
                        <a:t>Schema</a:t>
                      </a:r>
                      <a:endParaRPr lang="en-GB" dirty="0"/>
                    </a:p>
                  </a:txBody>
                  <a:tcPr/>
                </a:tc>
                <a:tc>
                  <a:txBody>
                    <a:bodyPr/>
                    <a:lstStyle/>
                    <a:p>
                      <a:r>
                        <a:rPr lang="en-GB" dirty="0" smtClean="0"/>
                        <a:t>Usage</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B2MML-V05-ProductionCapability</a:t>
                      </a:r>
                    </a:p>
                  </a:txBody>
                  <a:tcPr/>
                </a:tc>
                <a:tc>
                  <a:txBody>
                    <a:bodyPr/>
                    <a:lstStyle/>
                    <a:p>
                      <a:r>
                        <a:rPr lang="en-GB" dirty="0" err="1" smtClean="0"/>
                        <a:t>Modèle</a:t>
                      </a:r>
                      <a:r>
                        <a:rPr lang="en-GB" dirty="0" smtClean="0"/>
                        <a:t> ISA-95 Production</a:t>
                      </a:r>
                      <a:r>
                        <a:rPr lang="en-GB" baseline="0" dirty="0" smtClean="0"/>
                        <a:t> Capability</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B2MML-V05-ProductDefinition</a:t>
                      </a:r>
                    </a:p>
                  </a:txBody>
                  <a:tcPr/>
                </a:tc>
                <a:tc>
                  <a:txBody>
                    <a:bodyPr/>
                    <a:lstStyle/>
                    <a:p>
                      <a:r>
                        <a:rPr lang="en-GB" dirty="0" err="1" smtClean="0"/>
                        <a:t>Modèle</a:t>
                      </a:r>
                      <a:r>
                        <a:rPr lang="en-GB" dirty="0" smtClean="0"/>
                        <a:t> ISA-95 Product  Definition</a:t>
                      </a:r>
                      <a:endParaRPr lang="en-GB" dirty="0"/>
                    </a:p>
                  </a:txBody>
                  <a:tcPr/>
                </a:tc>
              </a:tr>
              <a:tr h="370840">
                <a:tc>
                  <a:txBody>
                    <a:bodyPr/>
                    <a:lstStyle/>
                    <a:p>
                      <a:r>
                        <a:rPr lang="en-GB" dirty="0" smtClean="0"/>
                        <a:t>B2MML-V05-ProductionPerformance</a:t>
                      </a:r>
                    </a:p>
                    <a:p>
                      <a:r>
                        <a:rPr lang="en-GB" dirty="0" smtClean="0"/>
                        <a:t>B2MML-V05-ProductionPerformanceTypes</a:t>
                      </a:r>
                    </a:p>
                  </a:txBody>
                  <a:tcPr/>
                </a:tc>
                <a:tc>
                  <a:txBody>
                    <a:bodyPr/>
                    <a:lstStyle/>
                    <a:p>
                      <a:r>
                        <a:rPr lang="en-GB" dirty="0" err="1" smtClean="0"/>
                        <a:t>Modèle</a:t>
                      </a:r>
                      <a:r>
                        <a:rPr lang="en-GB" dirty="0" smtClean="0"/>
                        <a:t> ISA-95 Production Performance</a:t>
                      </a:r>
                      <a:endParaRPr lang="en-GB" dirty="0"/>
                    </a:p>
                  </a:txBody>
                  <a:tcPr/>
                </a:tc>
              </a:tr>
              <a:tr h="370840">
                <a:tc>
                  <a:txBody>
                    <a:bodyPr/>
                    <a:lstStyle/>
                    <a:p>
                      <a:r>
                        <a:rPr lang="en-GB" dirty="0" smtClean="0"/>
                        <a:t>B2MML-V05-ProductionSchedule</a:t>
                      </a:r>
                      <a:endParaRPr lang="en-GB" dirty="0"/>
                    </a:p>
                  </a:txBody>
                  <a:tcPr/>
                </a:tc>
                <a:tc>
                  <a:txBody>
                    <a:bodyPr/>
                    <a:lstStyle/>
                    <a:p>
                      <a:r>
                        <a:rPr lang="en-GB" dirty="0" err="1" smtClean="0"/>
                        <a:t>Modèle</a:t>
                      </a:r>
                      <a:r>
                        <a:rPr lang="en-GB" dirty="0" smtClean="0"/>
                        <a:t> ISA-95 Production Schedule</a:t>
                      </a:r>
                      <a:endParaRPr lang="en-GB" dirty="0"/>
                    </a:p>
                  </a:txBody>
                  <a:tcPr/>
                </a:tc>
              </a:tr>
            </a:tbl>
          </a:graphicData>
        </a:graphic>
      </p:graphicFrame>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ISA-88 Schemas</a:t>
            </a:r>
            <a:endParaRPr lang="en-GB" dirty="0"/>
          </a:p>
        </p:txBody>
      </p:sp>
      <p:graphicFrame>
        <p:nvGraphicFramePr>
          <p:cNvPr id="6" name="Espace réservé du contenu 5"/>
          <p:cNvGraphicFramePr>
            <a:graphicFrameLocks noGrp="1"/>
          </p:cNvGraphicFramePr>
          <p:nvPr>
            <p:ph idx="1"/>
          </p:nvPr>
        </p:nvGraphicFramePr>
        <p:xfrm>
          <a:off x="179388" y="1125538"/>
          <a:ext cx="8785226" cy="1483360"/>
        </p:xfrm>
        <a:graphic>
          <a:graphicData uri="http://schemas.openxmlformats.org/drawingml/2006/table">
            <a:tbl>
              <a:tblPr firstRow="1" bandRow="1">
                <a:tableStyleId>{073A0DAA-6AF3-43AB-8588-CEC1D06C72B9}</a:tableStyleId>
              </a:tblPr>
              <a:tblGrid>
                <a:gridCol w="4392613"/>
                <a:gridCol w="4392613"/>
              </a:tblGrid>
              <a:tr h="370840">
                <a:tc>
                  <a:txBody>
                    <a:bodyPr/>
                    <a:lstStyle/>
                    <a:p>
                      <a:r>
                        <a:rPr lang="en-GB" dirty="0" smtClean="0"/>
                        <a:t>Schema</a:t>
                      </a:r>
                      <a:endParaRPr lang="en-GB" dirty="0"/>
                    </a:p>
                  </a:txBody>
                  <a:tcPr/>
                </a:tc>
                <a:tc>
                  <a:txBody>
                    <a:bodyPr/>
                    <a:lstStyle/>
                    <a:p>
                      <a:r>
                        <a:rPr lang="en-GB" dirty="0" smtClean="0"/>
                        <a:t>Usage</a:t>
                      </a:r>
                      <a:endParaRPr lang="en-GB" dirty="0"/>
                    </a:p>
                  </a:txBody>
                  <a:tcPr/>
                </a:tc>
              </a:tr>
              <a:tr h="370840">
                <a:tc>
                  <a:txBody>
                    <a:bodyPr/>
                    <a:lstStyle/>
                    <a:p>
                      <a:r>
                        <a:rPr lang="en-GB" dirty="0" smtClean="0"/>
                        <a:t>BatchML-V05-BatchInformation</a:t>
                      </a:r>
                    </a:p>
                  </a:txBody>
                  <a:tcPr/>
                </a:tc>
                <a:tc>
                  <a:txBody>
                    <a:bodyPr/>
                    <a:lstStyle/>
                    <a:p>
                      <a:r>
                        <a:rPr lang="en-GB" dirty="0" err="1" smtClean="0"/>
                        <a:t>Modèles</a:t>
                      </a:r>
                      <a:r>
                        <a:rPr lang="en-GB" dirty="0" smtClean="0"/>
                        <a:t> </a:t>
                      </a:r>
                      <a:r>
                        <a:rPr lang="en-GB" baseline="0" dirty="0" smtClean="0"/>
                        <a:t>ISA-88 part 2</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BatchML-V05-BatchProductionRecord</a:t>
                      </a:r>
                    </a:p>
                  </a:txBody>
                  <a:tcPr/>
                </a:tc>
                <a:tc>
                  <a:txBody>
                    <a:bodyPr/>
                    <a:lstStyle/>
                    <a:p>
                      <a:r>
                        <a:rPr lang="en-GB" dirty="0" err="1" smtClean="0"/>
                        <a:t>Modèle</a:t>
                      </a:r>
                      <a:r>
                        <a:rPr lang="en-GB" dirty="0" smtClean="0"/>
                        <a:t> </a:t>
                      </a:r>
                      <a:r>
                        <a:rPr lang="en-GB" baseline="0" dirty="0" smtClean="0"/>
                        <a:t>ISA-88 part 4</a:t>
                      </a:r>
                      <a:endParaRPr lang="en-GB" dirty="0"/>
                    </a:p>
                  </a:txBody>
                  <a:tcPr/>
                </a:tc>
              </a:tr>
              <a:tr h="370840">
                <a:tc>
                  <a:txBody>
                    <a:bodyPr/>
                    <a:lstStyle/>
                    <a:p>
                      <a:r>
                        <a:rPr lang="en-GB" dirty="0" smtClean="0"/>
                        <a:t>BatchML-V05-GeneralRecipe</a:t>
                      </a:r>
                      <a:endParaRPr lang="en-GB" dirty="0"/>
                    </a:p>
                  </a:txBody>
                  <a:tcPr/>
                </a:tc>
                <a:tc>
                  <a:txBody>
                    <a:bodyPr/>
                    <a:lstStyle/>
                    <a:p>
                      <a:r>
                        <a:rPr lang="en-GB" dirty="0" err="1" smtClean="0"/>
                        <a:t>Modèles</a:t>
                      </a:r>
                      <a:r>
                        <a:rPr lang="en-GB" dirty="0" smtClean="0"/>
                        <a:t> </a:t>
                      </a:r>
                      <a:r>
                        <a:rPr lang="en-GB" baseline="0" dirty="0" smtClean="0"/>
                        <a:t>ISA-88 part 3</a:t>
                      </a:r>
                      <a:endParaRPr lang="en-GB" dirty="0"/>
                    </a:p>
                  </a:txBody>
                  <a:tcPr/>
                </a:tc>
              </a:tr>
            </a:tbl>
          </a:graphicData>
        </a:graphic>
      </p:graphicFrame>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Includes and Imports</a:t>
            </a:r>
            <a:endParaRPr lang="en-GB" dirty="0"/>
          </a:p>
        </p:txBody>
      </p:sp>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29</a:t>
            </a:fld>
            <a:endParaRPr lang="en-GB"/>
          </a:p>
        </p:txBody>
      </p:sp>
      <p:pic>
        <p:nvPicPr>
          <p:cNvPr id="2050" name="Picture 2"/>
          <p:cNvPicPr>
            <a:picLocks noChangeAspect="1" noChangeArrowheads="1"/>
          </p:cNvPicPr>
          <p:nvPr/>
        </p:nvPicPr>
        <p:blipFill>
          <a:blip r:embed="rId2" cstate="print"/>
          <a:srcRect/>
          <a:stretch>
            <a:fillRect/>
          </a:stretch>
        </p:blipFill>
        <p:spPr bwMode="auto">
          <a:xfrm>
            <a:off x="107504" y="548680"/>
            <a:ext cx="8892480" cy="554461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ISA-95, XML et B2MML</a:t>
            </a:r>
            <a:endParaRPr lang="fr-FR" dirty="0"/>
          </a:p>
        </p:txBody>
      </p:sp>
      <p:sp>
        <p:nvSpPr>
          <p:cNvPr id="5" name="Espace réservé du contenu 4"/>
          <p:cNvSpPr>
            <a:spLocks noGrp="1"/>
          </p:cNvSpPr>
          <p:nvPr>
            <p:ph idx="1"/>
          </p:nvPr>
        </p:nvSpPr>
        <p:spPr/>
        <p:txBody>
          <a:bodyPr/>
          <a:lstStyle/>
          <a:p>
            <a:r>
              <a:rPr lang="fr-FR" dirty="0" smtClean="0"/>
              <a:t>ISA-95 est un standard pour l’échange de données industrielles</a:t>
            </a:r>
          </a:p>
          <a:p>
            <a:pPr lvl="1"/>
            <a:r>
              <a:rPr lang="fr-FR" dirty="0" smtClean="0"/>
              <a:t>Modèles UML pour décrire des structures</a:t>
            </a:r>
          </a:p>
          <a:p>
            <a:pPr lvl="1"/>
            <a:r>
              <a:rPr lang="fr-FR" dirty="0" smtClean="0"/>
              <a:t>Définition de messages transactionnels</a:t>
            </a:r>
          </a:p>
          <a:p>
            <a:pPr lvl="1"/>
            <a:r>
              <a:rPr lang="fr-FR" dirty="0" smtClean="0"/>
              <a:t>Ne définit pas de technologies pour l’utilisation des ces modèles et définitions</a:t>
            </a:r>
          </a:p>
          <a:p>
            <a:r>
              <a:rPr lang="fr-FR" dirty="0" smtClean="0"/>
              <a:t>XML est un standard pour l’échange des données</a:t>
            </a:r>
          </a:p>
          <a:p>
            <a:pPr lvl="1"/>
            <a:r>
              <a:rPr lang="fr-FR" dirty="0" smtClean="0"/>
              <a:t>Langage syntaxique pour transporter l’information (fichiers ou autres moyens)</a:t>
            </a:r>
          </a:p>
          <a:p>
            <a:r>
              <a:rPr lang="fr-FR" dirty="0" smtClean="0"/>
              <a:t>B2MML est conçu pour une spécification pour échanger l’information </a:t>
            </a:r>
          </a:p>
          <a:p>
            <a:pPr lvl="1"/>
            <a:r>
              <a:rPr lang="fr-FR" dirty="0" smtClean="0"/>
              <a:t>Utilise le langage XML du W3C</a:t>
            </a:r>
          </a:p>
          <a:p>
            <a:pPr lvl="2"/>
            <a:r>
              <a:rPr lang="fr-FR" dirty="0" smtClean="0"/>
              <a:t>Applique la spécification XML </a:t>
            </a:r>
            <a:r>
              <a:rPr lang="fr-FR" dirty="0" err="1" smtClean="0"/>
              <a:t>Schema</a:t>
            </a:r>
            <a:r>
              <a:rPr lang="fr-FR" dirty="0" smtClean="0"/>
              <a:t> 1.1 du X3C</a:t>
            </a:r>
          </a:p>
          <a:p>
            <a:pPr lvl="1"/>
            <a:r>
              <a:rPr lang="fr-FR" dirty="0" smtClean="0"/>
              <a:t>Implémente le standard ANSI/SA-95 – ISO/IEC62264</a:t>
            </a:r>
          </a:p>
          <a:p>
            <a:pPr lvl="1"/>
            <a:endParaRPr lang="fr-FR" dirty="0" smtClean="0"/>
          </a:p>
          <a:p>
            <a:endParaRPr lang="fr-FR" dirty="0"/>
          </a:p>
        </p:txBody>
      </p:sp>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3" name="Espace réservé du numéro de diapositive 2"/>
          <p:cNvSpPr>
            <a:spLocks noGrp="1"/>
          </p:cNvSpPr>
          <p:nvPr>
            <p:ph type="sldNum" sz="quarter" idx="11"/>
          </p:nvPr>
        </p:nvSpPr>
        <p:spPr/>
        <p:txBody>
          <a:bodyPr/>
          <a:lstStyle/>
          <a:p>
            <a:fld id="{7362D0C7-A46A-4A9E-A532-19B574FB8FF6}" type="slidenum">
              <a:rPr lang="en-GB" smtClean="0"/>
              <a:pPr/>
              <a:t>3</a:t>
            </a:fld>
            <a:endParaRPr lang="en-GB"/>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7" name="Rectangle 5"/>
          <p:cNvSpPr>
            <a:spLocks noChangeArrowheads="1"/>
          </p:cNvSpPr>
          <p:nvPr/>
        </p:nvSpPr>
        <p:spPr bwMode="auto">
          <a:xfrm>
            <a:off x="0" y="2214554"/>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950275" name="Rectangle 3"/>
          <p:cNvSpPr>
            <a:spLocks noGrp="1" noChangeArrowheads="1"/>
          </p:cNvSpPr>
          <p:nvPr>
            <p:ph type="title"/>
          </p:nvPr>
        </p:nvSpPr>
        <p:spPr/>
        <p:txBody>
          <a:bodyPr/>
          <a:lstStyle/>
          <a:p>
            <a:r>
              <a:rPr lang="fr-FR"/>
              <a:t>Agenda</a:t>
            </a:r>
          </a:p>
        </p:txBody>
      </p:sp>
      <p:sp>
        <p:nvSpPr>
          <p:cNvPr id="950276" name="Rectangle 4"/>
          <p:cNvSpPr>
            <a:spLocks noGrp="1" noChangeArrowheads="1"/>
          </p:cNvSpPr>
          <p:nvPr>
            <p:ph idx="1"/>
          </p:nvPr>
        </p:nvSpPr>
        <p:spPr/>
        <p:txBody>
          <a:bodyPr/>
          <a:lstStyle/>
          <a:p>
            <a:r>
              <a:rPr lang="fr-FR" dirty="0" smtClean="0"/>
              <a:t>XML et B2MML</a:t>
            </a:r>
          </a:p>
          <a:p>
            <a:r>
              <a:rPr lang="fr-FR" dirty="0" smtClean="0"/>
              <a:t>Eléments B2MML</a:t>
            </a:r>
          </a:p>
          <a:p>
            <a:r>
              <a:rPr lang="fr-FR" dirty="0" smtClean="0"/>
              <a:t>Structure B2MML/BatchML</a:t>
            </a:r>
          </a:p>
          <a:p>
            <a:r>
              <a:rPr lang="fr-FR" dirty="0" smtClean="0"/>
              <a:t>Extensions utilisateur</a:t>
            </a:r>
          </a:p>
          <a:p>
            <a:r>
              <a:rPr lang="fr-FR" dirty="0" smtClean="0"/>
              <a:t>Evolution</a:t>
            </a:r>
            <a:endParaRPr lang="fr-FR" dirty="0"/>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11A0206C-6A9E-427C-8044-83BF62D17E53}" type="slidenum">
              <a:rPr lang="en-GB"/>
              <a:pPr/>
              <a:t>30</a:t>
            </a:fld>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70" name="Rectangle 6"/>
          <p:cNvSpPr>
            <a:spLocks noGrp="1" noChangeArrowheads="1"/>
          </p:cNvSpPr>
          <p:nvPr>
            <p:ph type="title"/>
          </p:nvPr>
        </p:nvSpPr>
        <p:spPr/>
        <p:txBody>
          <a:bodyPr/>
          <a:lstStyle/>
          <a:p>
            <a:r>
              <a:rPr lang="en-US"/>
              <a:t>Les extensions sont nécessaires</a:t>
            </a:r>
          </a:p>
        </p:txBody>
      </p:sp>
      <p:sp>
        <p:nvSpPr>
          <p:cNvPr id="856071" name="Rectangle 7"/>
          <p:cNvSpPr>
            <a:spLocks noGrp="1" noChangeArrowheads="1"/>
          </p:cNvSpPr>
          <p:nvPr>
            <p:ph idx="1"/>
          </p:nvPr>
        </p:nvSpPr>
        <p:spPr/>
        <p:txBody>
          <a:bodyPr/>
          <a:lstStyle/>
          <a:p>
            <a:pPr>
              <a:lnSpc>
                <a:spcPct val="80000"/>
              </a:lnSpc>
            </a:pPr>
            <a:r>
              <a:rPr lang="en-US" sz="1800"/>
              <a:t>L’ ISA-95 Parts 1 &amp; 2 définit des modèles de données et des attributs utilisables comme infrastructure de mise en oeuvre et suggère l’extensibilité: (ISA95 part 2)</a:t>
            </a:r>
          </a:p>
          <a:p>
            <a:pPr lvl="1">
              <a:lnSpc>
                <a:spcPct val="75000"/>
              </a:lnSpc>
            </a:pPr>
            <a:r>
              <a:rPr lang="fr-FR" sz="1800">
                <a:latin typeface="Arial Narrow" pitchFamily="34" charset="0"/>
              </a:rPr>
              <a:t>La présente partie 2 de la norme a défini un ensemble minimum d'informations indépendantes de l'industrie comme des attributs. Il se peut, toutefois, que les valeurs relatives à tous les attributs puissent ne pas être requises selon l'utilisation réelle des modèles. Lorsque des informations supplémentaires, y compris des informations spécifiques à l'industrie et à l'application, se révèlent nécessaires, elles doivent être représentées comme des objets de propriété. Ce mécanisme est la capabilité d'extension référencée dans la Section 'domaine d'application' de la présente partie. Cette solution augmente la facilité d’utilisation par l'intermédiaire de l'utilisation des attributs normaux, et le recours aux propriétés permet souplesse et extensibilité. Cette disposition a été prise pour élargir le domaine d'application dans toute la mesure du possible. </a:t>
            </a:r>
            <a:endParaRPr lang="en-US" sz="1800">
              <a:latin typeface="Arial Narrow" pitchFamily="34" charset="0"/>
            </a:endParaRPr>
          </a:p>
          <a:p>
            <a:pPr>
              <a:lnSpc>
                <a:spcPct val="80000"/>
              </a:lnSpc>
            </a:pPr>
            <a:r>
              <a:rPr lang="en-US" sz="1800"/>
              <a:t>Les utilisateurs et éditeurs de logiciels devraient donc définir les propriétés applicables aux projets spécifiques, aux entreprises, aux industries et aux systèmes.</a:t>
            </a:r>
          </a:p>
          <a:p>
            <a:pPr>
              <a:lnSpc>
                <a:spcPct val="80000"/>
              </a:lnSpc>
            </a:pPr>
            <a:r>
              <a:rPr lang="en-US" sz="1800"/>
              <a:t>La plupart des mise en oeuvre B2MML ont étendu les schémas avec des types complexes ou aménagés la base des schémas B2MML</a:t>
            </a:r>
          </a:p>
          <a:p>
            <a:pPr lvl="1">
              <a:lnSpc>
                <a:spcPct val="75000"/>
              </a:lnSpc>
            </a:pPr>
            <a:r>
              <a:rPr lang="en-US" sz="1800"/>
              <a:t>Les utilisateurs B2MML ont demandé une méthode standard pour étendre les schémas.</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231FF3A2-B729-45FE-A29A-76F9BC062B9A}" type="slidenum">
              <a:rPr lang="en-GB"/>
              <a:pPr/>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4" name="Rectangle 6"/>
          <p:cNvSpPr>
            <a:spLocks noGrp="1" noChangeArrowheads="1"/>
          </p:cNvSpPr>
          <p:nvPr>
            <p:ph type="title"/>
          </p:nvPr>
        </p:nvSpPr>
        <p:spPr/>
        <p:txBody>
          <a:bodyPr/>
          <a:lstStyle/>
          <a:p>
            <a:r>
              <a:rPr lang="en-US"/>
              <a:t>Options possibles pour les extensions</a:t>
            </a:r>
          </a:p>
        </p:txBody>
      </p:sp>
      <p:sp>
        <p:nvSpPr>
          <p:cNvPr id="857095" name="Rectangle 7"/>
          <p:cNvSpPr>
            <a:spLocks noGrp="1" noChangeArrowheads="1"/>
          </p:cNvSpPr>
          <p:nvPr>
            <p:ph idx="1"/>
          </p:nvPr>
        </p:nvSpPr>
        <p:spPr/>
        <p:txBody>
          <a:bodyPr/>
          <a:lstStyle/>
          <a:p>
            <a:pPr>
              <a:lnSpc>
                <a:spcPct val="80000"/>
              </a:lnSpc>
            </a:pPr>
            <a:r>
              <a:rPr lang="en-US" dirty="0" err="1"/>
              <a:t>Propriétés</a:t>
            </a:r>
            <a:endParaRPr lang="en-US" dirty="0"/>
          </a:p>
          <a:p>
            <a:pPr lvl="1">
              <a:lnSpc>
                <a:spcPct val="80000"/>
              </a:lnSpc>
            </a:pPr>
            <a:r>
              <a:rPr lang="en-US" dirty="0" err="1" smtClean="0"/>
              <a:t>Seul</a:t>
            </a:r>
            <a:r>
              <a:rPr lang="en-US" dirty="0" smtClean="0"/>
              <a:t> </a:t>
            </a:r>
            <a:r>
              <a:rPr lang="en-US" dirty="0" err="1" smtClean="0"/>
              <a:t>mécanisme</a:t>
            </a:r>
            <a:r>
              <a:rPr lang="en-US" dirty="0" smtClean="0"/>
              <a:t> </a:t>
            </a:r>
            <a:r>
              <a:rPr lang="en-US" dirty="0" err="1"/>
              <a:t>d’extension</a:t>
            </a:r>
            <a:r>
              <a:rPr lang="en-US" dirty="0"/>
              <a:t> </a:t>
            </a:r>
            <a:r>
              <a:rPr lang="en-US" dirty="0" err="1"/>
              <a:t>prévu</a:t>
            </a:r>
            <a:r>
              <a:rPr lang="en-US" dirty="0"/>
              <a:t> par la </a:t>
            </a:r>
            <a:r>
              <a:rPr lang="en-US" dirty="0" err="1"/>
              <a:t>norme</a:t>
            </a:r>
            <a:endParaRPr lang="en-US" dirty="0"/>
          </a:p>
          <a:p>
            <a:pPr>
              <a:lnSpc>
                <a:spcPct val="80000"/>
              </a:lnSpc>
            </a:pPr>
            <a:r>
              <a:rPr lang="en-US" dirty="0" smtClean="0"/>
              <a:t>Element Any (removed)</a:t>
            </a:r>
            <a:endParaRPr lang="en-US" dirty="0"/>
          </a:p>
          <a:p>
            <a:pPr lvl="1">
              <a:lnSpc>
                <a:spcPct val="80000"/>
              </a:lnSpc>
            </a:pPr>
            <a:r>
              <a:rPr lang="en-US" dirty="0" err="1"/>
              <a:t>Méthode</a:t>
            </a:r>
            <a:r>
              <a:rPr lang="en-US" dirty="0"/>
              <a:t> </a:t>
            </a:r>
            <a:r>
              <a:rPr lang="en-US" dirty="0" err="1"/>
              <a:t>originale</a:t>
            </a:r>
            <a:r>
              <a:rPr lang="en-US" dirty="0"/>
              <a:t> </a:t>
            </a:r>
            <a:r>
              <a:rPr lang="en-US" dirty="0" err="1"/>
              <a:t>d’extension</a:t>
            </a:r>
            <a:r>
              <a:rPr lang="en-US" dirty="0"/>
              <a:t> </a:t>
            </a:r>
            <a:r>
              <a:rPr lang="en-US" dirty="0" smtClean="0"/>
              <a:t>B2MML</a:t>
            </a:r>
            <a:endParaRPr lang="en-US" dirty="0"/>
          </a:p>
          <a:p>
            <a:pPr>
              <a:lnSpc>
                <a:spcPct val="80000"/>
              </a:lnSpc>
            </a:pPr>
            <a:r>
              <a:rPr lang="en-US" dirty="0" err="1" smtClean="0"/>
              <a:t>Personnalisation</a:t>
            </a:r>
            <a:r>
              <a:rPr lang="en-US" dirty="0" smtClean="0"/>
              <a:t> des </a:t>
            </a:r>
            <a:r>
              <a:rPr lang="en-US" dirty="0" err="1" smtClean="0"/>
              <a:t>schémas</a:t>
            </a:r>
            <a:r>
              <a:rPr lang="en-US" dirty="0" smtClean="0"/>
              <a:t> de base</a:t>
            </a:r>
          </a:p>
          <a:p>
            <a:pPr lvl="1">
              <a:lnSpc>
                <a:spcPct val="80000"/>
              </a:lnSpc>
            </a:pPr>
            <a:r>
              <a:rPr lang="en-US" dirty="0" smtClean="0"/>
              <a:t>La </a:t>
            </a:r>
            <a:r>
              <a:rPr lang="en-US" dirty="0"/>
              <a:t>modification des </a:t>
            </a:r>
            <a:r>
              <a:rPr lang="en-US" dirty="0" err="1"/>
              <a:t>schémas</a:t>
            </a:r>
            <a:r>
              <a:rPr lang="en-US" dirty="0"/>
              <a:t> de base </a:t>
            </a:r>
            <a:r>
              <a:rPr lang="en-US" dirty="0" err="1"/>
              <a:t>est</a:t>
            </a:r>
            <a:r>
              <a:rPr lang="en-US" dirty="0"/>
              <a:t> possible</a:t>
            </a:r>
          </a:p>
          <a:p>
            <a:pPr lvl="1">
              <a:lnSpc>
                <a:spcPct val="80000"/>
              </a:lnSpc>
            </a:pPr>
            <a:r>
              <a:rPr lang="en-US" dirty="0" smtClean="0"/>
              <a:t>Impose un </a:t>
            </a:r>
            <a:r>
              <a:rPr lang="en-US" dirty="0" err="1" smtClean="0"/>
              <a:t>agrément</a:t>
            </a:r>
            <a:r>
              <a:rPr lang="en-US" dirty="0" smtClean="0"/>
              <a:t> hors standard des </a:t>
            </a:r>
            <a:r>
              <a:rPr lang="en-US" dirty="0" err="1" smtClean="0"/>
              <a:t>systèmes</a:t>
            </a:r>
            <a:r>
              <a:rPr lang="en-US" dirty="0" smtClean="0"/>
              <a:t> </a:t>
            </a:r>
            <a:r>
              <a:rPr lang="en-US" dirty="0" err="1" smtClean="0"/>
              <a:t>concernés</a:t>
            </a:r>
            <a:endParaRPr lang="en-US" dirty="0"/>
          </a:p>
          <a:p>
            <a:pPr>
              <a:lnSpc>
                <a:spcPct val="80000"/>
              </a:lnSpc>
            </a:pPr>
            <a:r>
              <a:rPr lang="en-US" dirty="0" err="1"/>
              <a:t>Groupes</a:t>
            </a:r>
            <a:r>
              <a:rPr lang="en-US" dirty="0"/>
              <a:t> de Substitution</a:t>
            </a:r>
          </a:p>
          <a:p>
            <a:pPr lvl="1">
              <a:lnSpc>
                <a:spcPct val="80000"/>
              </a:lnSpc>
            </a:pPr>
            <a:r>
              <a:rPr lang="en-US" dirty="0"/>
              <a:t>Nouvelle </a:t>
            </a:r>
            <a:r>
              <a:rPr lang="en-US" dirty="0" err="1"/>
              <a:t>méthode</a:t>
            </a:r>
            <a:r>
              <a:rPr lang="en-US" dirty="0"/>
              <a:t> </a:t>
            </a:r>
            <a:r>
              <a:rPr lang="en-US" dirty="0" err="1"/>
              <a:t>d’extension</a:t>
            </a:r>
            <a:r>
              <a:rPr lang="en-US" dirty="0"/>
              <a:t> </a:t>
            </a:r>
            <a:r>
              <a:rPr lang="en-US" dirty="0" err="1"/>
              <a:t>disponible</a:t>
            </a:r>
            <a:r>
              <a:rPr lang="en-US" dirty="0"/>
              <a:t> </a:t>
            </a:r>
            <a:r>
              <a:rPr lang="en-US" dirty="0" smtClean="0"/>
              <a:t>à </a:t>
            </a:r>
            <a:r>
              <a:rPr lang="en-US" dirty="0" err="1" smtClean="0"/>
              <a:t>partir</a:t>
            </a:r>
            <a:r>
              <a:rPr lang="en-US" dirty="0" smtClean="0"/>
              <a:t> de B2MML </a:t>
            </a:r>
            <a:r>
              <a:rPr lang="en-US" dirty="0"/>
              <a:t>v0300</a:t>
            </a:r>
          </a:p>
          <a:p>
            <a:pPr lvl="1">
              <a:lnSpc>
                <a:spcPct val="80000"/>
              </a:lnSpc>
            </a:pPr>
            <a:r>
              <a:rPr lang="en-US" dirty="0" err="1"/>
              <a:t>Permet</a:t>
            </a:r>
            <a:r>
              <a:rPr lang="en-US" dirty="0"/>
              <a:t> </a:t>
            </a:r>
            <a:r>
              <a:rPr lang="en-US" dirty="0" smtClean="0"/>
              <a:t>le </a:t>
            </a:r>
            <a:r>
              <a:rPr lang="en-US" dirty="0" err="1" smtClean="0"/>
              <a:t>partage</a:t>
            </a:r>
            <a:r>
              <a:rPr lang="en-US" dirty="0" smtClean="0"/>
              <a:t> </a:t>
            </a:r>
            <a:r>
              <a:rPr lang="en-US" dirty="0" err="1" smtClean="0"/>
              <a:t>formel</a:t>
            </a:r>
            <a:r>
              <a:rPr lang="en-US" dirty="0" smtClean="0"/>
              <a:t> des extensions de structures</a:t>
            </a:r>
            <a:endParaRPr lang="en-US" dirty="0"/>
          </a:p>
          <a:p>
            <a:pPr lvl="1">
              <a:lnSpc>
                <a:spcPct val="80000"/>
              </a:lnSpc>
            </a:pPr>
            <a:r>
              <a:rPr lang="en-US" dirty="0" err="1"/>
              <a:t>Méthode</a:t>
            </a:r>
            <a:r>
              <a:rPr lang="en-US" dirty="0"/>
              <a:t> </a:t>
            </a:r>
            <a:r>
              <a:rPr lang="en-US" dirty="0" err="1"/>
              <a:t>recommandée</a:t>
            </a:r>
            <a:r>
              <a:rPr lang="en-US" dirty="0"/>
              <a:t> </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A65992F7-1158-4B9A-86C2-1E61A0F39C06}" type="slidenum">
              <a:rPr lang="en-GB"/>
              <a:pPr/>
              <a:t>32</a:t>
            </a:fld>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6" name="Rectangle 4"/>
          <p:cNvSpPr>
            <a:spLocks noGrp="1" noChangeArrowheads="1"/>
          </p:cNvSpPr>
          <p:nvPr>
            <p:ph type="title"/>
          </p:nvPr>
        </p:nvSpPr>
        <p:spPr/>
        <p:txBody>
          <a:bodyPr/>
          <a:lstStyle/>
          <a:p>
            <a:r>
              <a:rPr lang="en-US"/>
              <a:t>Propriétés</a:t>
            </a:r>
          </a:p>
        </p:txBody>
      </p:sp>
      <p:sp>
        <p:nvSpPr>
          <p:cNvPr id="858117" name="Rectangle 5"/>
          <p:cNvSpPr>
            <a:spLocks noGrp="1" noChangeArrowheads="1"/>
          </p:cNvSpPr>
          <p:nvPr>
            <p:ph idx="1"/>
          </p:nvPr>
        </p:nvSpPr>
        <p:spPr/>
        <p:txBody>
          <a:bodyPr/>
          <a:lstStyle/>
          <a:p>
            <a:pPr>
              <a:lnSpc>
                <a:spcPct val="80000"/>
              </a:lnSpc>
            </a:pPr>
            <a:r>
              <a:rPr lang="en-US" dirty="0"/>
              <a:t>La </a:t>
            </a:r>
            <a:r>
              <a:rPr lang="en-US" dirty="0" err="1"/>
              <a:t>norme</a:t>
            </a:r>
            <a:r>
              <a:rPr lang="en-US" dirty="0"/>
              <a:t> ISA95 </a:t>
            </a:r>
            <a:r>
              <a:rPr lang="en-US" dirty="0" err="1"/>
              <a:t>prévoit</a:t>
            </a:r>
            <a:r>
              <a:rPr lang="en-US" dirty="0"/>
              <a:t> </a:t>
            </a:r>
            <a:r>
              <a:rPr lang="en-US" dirty="0" err="1"/>
              <a:t>d’utiliser</a:t>
            </a:r>
            <a:r>
              <a:rPr lang="en-US" dirty="0"/>
              <a:t> les </a:t>
            </a:r>
            <a:r>
              <a:rPr lang="en-US" dirty="0" err="1"/>
              <a:t>propriétés</a:t>
            </a:r>
            <a:r>
              <a:rPr lang="en-US" dirty="0"/>
              <a:t> pour </a:t>
            </a:r>
            <a:r>
              <a:rPr lang="en-US" dirty="0" err="1"/>
              <a:t>traiter</a:t>
            </a:r>
            <a:r>
              <a:rPr lang="en-US" dirty="0"/>
              <a:t> les </a:t>
            </a:r>
            <a:r>
              <a:rPr lang="en-US" dirty="0" err="1"/>
              <a:t>données</a:t>
            </a:r>
            <a:r>
              <a:rPr lang="en-US" dirty="0"/>
              <a:t> non </a:t>
            </a:r>
            <a:r>
              <a:rPr lang="en-US" dirty="0" err="1"/>
              <a:t>prévues</a:t>
            </a:r>
            <a:r>
              <a:rPr lang="en-US" dirty="0"/>
              <a:t> </a:t>
            </a:r>
            <a:r>
              <a:rPr lang="en-US" dirty="0" err="1"/>
              <a:t>dans</a:t>
            </a:r>
            <a:r>
              <a:rPr lang="en-US" dirty="0"/>
              <a:t> les </a:t>
            </a:r>
            <a:r>
              <a:rPr lang="en-US" dirty="0" err="1"/>
              <a:t>attributs</a:t>
            </a:r>
            <a:r>
              <a:rPr lang="en-US" dirty="0"/>
              <a:t> de base</a:t>
            </a:r>
          </a:p>
          <a:p>
            <a:pPr lvl="1">
              <a:lnSpc>
                <a:spcPct val="75000"/>
              </a:lnSpc>
            </a:pPr>
            <a:r>
              <a:rPr lang="en-US" dirty="0" smtClean="0"/>
              <a:t>B2MML </a:t>
            </a:r>
            <a:r>
              <a:rPr lang="en-US" dirty="0" err="1" smtClean="0"/>
              <a:t>définit</a:t>
            </a:r>
            <a:r>
              <a:rPr lang="en-US" dirty="0" smtClean="0"/>
              <a:t> les </a:t>
            </a:r>
            <a:r>
              <a:rPr lang="en-US" dirty="0" err="1" smtClean="0"/>
              <a:t>propriétés</a:t>
            </a:r>
            <a:r>
              <a:rPr lang="en-US" dirty="0" smtClean="0"/>
              <a:t> </a:t>
            </a:r>
            <a:r>
              <a:rPr lang="en-US" dirty="0" err="1" smtClean="0"/>
              <a:t>conformément</a:t>
            </a:r>
            <a:r>
              <a:rPr lang="en-US" dirty="0" smtClean="0"/>
              <a:t> à ISA-95</a:t>
            </a:r>
          </a:p>
          <a:p>
            <a:pPr lvl="1">
              <a:lnSpc>
                <a:spcPct val="75000"/>
              </a:lnSpc>
            </a:pPr>
            <a:r>
              <a:rPr lang="en-US" dirty="0" smtClean="0"/>
              <a:t>Les </a:t>
            </a:r>
            <a:r>
              <a:rPr lang="en-US" dirty="0" err="1" smtClean="0"/>
              <a:t>schémas</a:t>
            </a:r>
            <a:r>
              <a:rPr lang="en-US" dirty="0" smtClean="0"/>
              <a:t> et structures standards ne </a:t>
            </a:r>
            <a:r>
              <a:rPr lang="en-US" dirty="0" err="1" smtClean="0"/>
              <a:t>sont</a:t>
            </a:r>
            <a:r>
              <a:rPr lang="en-US" dirty="0" smtClean="0"/>
              <a:t> pas </a:t>
            </a:r>
            <a:r>
              <a:rPr lang="en-US" dirty="0" err="1" smtClean="0"/>
              <a:t>modifiés</a:t>
            </a:r>
            <a:endParaRPr lang="en-US" dirty="0" smtClean="0"/>
          </a:p>
          <a:p>
            <a:pPr lvl="1">
              <a:lnSpc>
                <a:spcPct val="80000"/>
              </a:lnSpc>
            </a:pPr>
            <a:r>
              <a:rPr lang="en-US" dirty="0" err="1" smtClean="0"/>
              <a:t>Certains</a:t>
            </a:r>
            <a:r>
              <a:rPr lang="en-US" dirty="0" smtClean="0"/>
              <a:t> experts </a:t>
            </a:r>
            <a:r>
              <a:rPr lang="en-US" dirty="0" err="1" smtClean="0"/>
              <a:t>recommandent</a:t>
            </a:r>
            <a:r>
              <a:rPr lang="en-US" dirty="0" smtClean="0"/>
              <a:t> de les </a:t>
            </a:r>
            <a:r>
              <a:rPr lang="en-US" dirty="0" err="1"/>
              <a:t>utiliser</a:t>
            </a:r>
            <a:r>
              <a:rPr lang="en-US" dirty="0"/>
              <a:t> </a:t>
            </a:r>
            <a:r>
              <a:rPr lang="en-US" dirty="0" smtClean="0"/>
              <a:t>en </a:t>
            </a:r>
            <a:r>
              <a:rPr lang="en-US" dirty="0" err="1" smtClean="0"/>
              <a:t>priorité</a:t>
            </a:r>
            <a:endParaRPr lang="en-US" dirty="0"/>
          </a:p>
          <a:p>
            <a:pPr>
              <a:lnSpc>
                <a:spcPct val="80000"/>
              </a:lnSpc>
            </a:pPr>
            <a:r>
              <a:rPr lang="en-US" dirty="0" err="1" smtClean="0"/>
              <a:t>Seules</a:t>
            </a:r>
            <a:r>
              <a:rPr lang="en-US" dirty="0" smtClean="0"/>
              <a:t> les </a:t>
            </a:r>
            <a:r>
              <a:rPr lang="en-US" dirty="0" err="1" smtClean="0"/>
              <a:t>ressources</a:t>
            </a:r>
            <a:r>
              <a:rPr lang="en-US" dirty="0" smtClean="0"/>
              <a:t> portent  </a:t>
            </a:r>
            <a:r>
              <a:rPr lang="en-US" dirty="0"/>
              <a:t>des </a:t>
            </a:r>
            <a:r>
              <a:rPr lang="en-US" dirty="0" err="1"/>
              <a:t>propriétés</a:t>
            </a:r>
            <a:endParaRPr lang="en-US" dirty="0"/>
          </a:p>
          <a:p>
            <a:pPr lvl="1">
              <a:lnSpc>
                <a:spcPct val="75000"/>
              </a:lnSpc>
            </a:pPr>
            <a:r>
              <a:rPr lang="en-US" dirty="0" err="1" smtClean="0"/>
              <a:t>Ceci</a:t>
            </a:r>
            <a:r>
              <a:rPr lang="en-US" dirty="0" smtClean="0"/>
              <a:t> </a:t>
            </a:r>
            <a:r>
              <a:rPr lang="en-US" dirty="0" err="1"/>
              <a:t>limite</a:t>
            </a:r>
            <a:r>
              <a:rPr lang="en-US" dirty="0"/>
              <a:t> </a:t>
            </a:r>
            <a:r>
              <a:rPr lang="en-US" dirty="0" smtClean="0"/>
              <a:t>beaucoup </a:t>
            </a:r>
            <a:r>
              <a:rPr lang="en-US" dirty="0" err="1" smtClean="0"/>
              <a:t>leur</a:t>
            </a:r>
            <a:r>
              <a:rPr lang="en-US" dirty="0" smtClean="0"/>
              <a:t> </a:t>
            </a:r>
            <a:r>
              <a:rPr lang="en-US" dirty="0" err="1" smtClean="0"/>
              <a:t>utilisation</a:t>
            </a:r>
            <a:r>
              <a:rPr lang="en-US" dirty="0" smtClean="0"/>
              <a:t> à </a:t>
            </a:r>
            <a:r>
              <a:rPr lang="en-US" dirty="0" err="1" smtClean="0"/>
              <a:t>moins</a:t>
            </a:r>
            <a:r>
              <a:rPr lang="en-US" dirty="0" smtClean="0"/>
              <a:t> de </a:t>
            </a:r>
            <a:r>
              <a:rPr lang="en-US" dirty="0" err="1" smtClean="0"/>
              <a:t>créer</a:t>
            </a:r>
            <a:r>
              <a:rPr lang="en-US" dirty="0" smtClean="0"/>
              <a:t> des pseudo-</a:t>
            </a:r>
            <a:r>
              <a:rPr lang="en-US" dirty="0" err="1" smtClean="0"/>
              <a:t>dessources</a:t>
            </a:r>
            <a:r>
              <a:rPr lang="en-US" dirty="0" smtClean="0"/>
              <a:t>  </a:t>
            </a:r>
            <a:endParaRPr lang="en-US" dirty="0"/>
          </a:p>
          <a:p>
            <a:pPr>
              <a:lnSpc>
                <a:spcPct val="80000"/>
              </a:lnSpc>
            </a:pPr>
            <a:r>
              <a:rPr lang="en-US" dirty="0" smtClean="0"/>
              <a:t>Les </a:t>
            </a:r>
            <a:r>
              <a:rPr lang="en-US" dirty="0" err="1"/>
              <a:t>propriétés</a:t>
            </a:r>
            <a:r>
              <a:rPr lang="en-US" dirty="0"/>
              <a:t> ne </a:t>
            </a:r>
            <a:r>
              <a:rPr lang="en-US" dirty="0" err="1"/>
              <a:t>sont</a:t>
            </a:r>
            <a:r>
              <a:rPr lang="en-US" dirty="0"/>
              <a:t> pas </a:t>
            </a:r>
            <a:r>
              <a:rPr lang="en-US" dirty="0" err="1" smtClean="0"/>
              <a:t>prédéfinies</a:t>
            </a:r>
            <a:r>
              <a:rPr lang="en-US" dirty="0" smtClean="0"/>
              <a:t> </a:t>
            </a:r>
            <a:r>
              <a:rPr lang="en-US" dirty="0" err="1"/>
              <a:t>comme</a:t>
            </a:r>
            <a:r>
              <a:rPr lang="en-US" dirty="0"/>
              <a:t> </a:t>
            </a:r>
            <a:r>
              <a:rPr lang="en-US" dirty="0" smtClean="0"/>
              <a:t>les </a:t>
            </a:r>
            <a:r>
              <a:rPr lang="en-US" dirty="0" err="1" smtClean="0"/>
              <a:t>schémas</a:t>
            </a:r>
            <a:r>
              <a:rPr lang="en-US" dirty="0" smtClean="0"/>
              <a:t> XML</a:t>
            </a:r>
            <a:endParaRPr lang="en-US" dirty="0"/>
          </a:p>
          <a:p>
            <a:pPr lvl="1">
              <a:lnSpc>
                <a:spcPct val="75000"/>
              </a:lnSpc>
            </a:pPr>
            <a:r>
              <a:rPr lang="en-US" dirty="0" err="1"/>
              <a:t>Ce</a:t>
            </a:r>
            <a:r>
              <a:rPr lang="en-US" dirty="0"/>
              <a:t> </a:t>
            </a:r>
            <a:r>
              <a:rPr lang="en-US" dirty="0" err="1"/>
              <a:t>n’est</a:t>
            </a:r>
            <a:r>
              <a:rPr lang="en-US" dirty="0"/>
              <a:t> </a:t>
            </a:r>
            <a:r>
              <a:rPr lang="en-US" dirty="0" err="1"/>
              <a:t>donc</a:t>
            </a:r>
            <a:r>
              <a:rPr lang="en-US" dirty="0"/>
              <a:t> pas </a:t>
            </a:r>
            <a:r>
              <a:rPr lang="en-US" dirty="0" err="1"/>
              <a:t>une</a:t>
            </a:r>
            <a:r>
              <a:rPr lang="en-US" dirty="0"/>
              <a:t> </a:t>
            </a:r>
            <a:r>
              <a:rPr lang="en-US" dirty="0" err="1"/>
              <a:t>véritable</a:t>
            </a:r>
            <a:r>
              <a:rPr lang="en-US" dirty="0"/>
              <a:t> technique </a:t>
            </a:r>
            <a:r>
              <a:rPr lang="en-US" dirty="0" err="1"/>
              <a:t>d’extension</a:t>
            </a:r>
            <a:r>
              <a:rPr lang="en-US" dirty="0"/>
              <a:t> </a:t>
            </a:r>
            <a:r>
              <a:rPr lang="en-US" dirty="0" err="1"/>
              <a:t>dans</a:t>
            </a:r>
            <a:r>
              <a:rPr lang="en-US" dirty="0"/>
              <a:t> </a:t>
            </a:r>
            <a:r>
              <a:rPr lang="en-US" dirty="0" err="1"/>
              <a:t>l’esprit</a:t>
            </a:r>
            <a:r>
              <a:rPr lang="en-US" dirty="0"/>
              <a:t> XML</a:t>
            </a:r>
          </a:p>
          <a:p>
            <a:pPr lvl="2">
              <a:lnSpc>
                <a:spcPct val="90000"/>
              </a:lnSpc>
            </a:pPr>
            <a:r>
              <a:rPr lang="en-US" dirty="0"/>
              <a:t>Pas de validation: des </a:t>
            </a:r>
            <a:r>
              <a:rPr lang="en-US" dirty="0" err="1"/>
              <a:t>propriétés</a:t>
            </a:r>
            <a:r>
              <a:rPr lang="en-US" dirty="0"/>
              <a:t> </a:t>
            </a:r>
            <a:r>
              <a:rPr lang="en-US" dirty="0" err="1"/>
              <a:t>méconnues</a:t>
            </a:r>
            <a:r>
              <a:rPr lang="en-US" dirty="0"/>
              <a:t> par </a:t>
            </a:r>
            <a:r>
              <a:rPr lang="en-US" dirty="0" err="1"/>
              <a:t>l’une</a:t>
            </a:r>
            <a:r>
              <a:rPr lang="en-US" dirty="0"/>
              <a:t> des parties </a:t>
            </a:r>
            <a:r>
              <a:rPr lang="en-US" dirty="0" err="1"/>
              <a:t>peuvent</a:t>
            </a:r>
            <a:r>
              <a:rPr lang="en-US" dirty="0"/>
              <a:t> </a:t>
            </a:r>
            <a:r>
              <a:rPr lang="en-US" dirty="0" err="1"/>
              <a:t>être</a:t>
            </a:r>
            <a:r>
              <a:rPr lang="en-US" dirty="0"/>
              <a:t> </a:t>
            </a:r>
            <a:r>
              <a:rPr lang="en-US" dirty="0" err="1" smtClean="0"/>
              <a:t>échangées</a:t>
            </a:r>
            <a:r>
              <a:rPr lang="en-US" dirty="0" smtClean="0"/>
              <a:t> et pas </a:t>
            </a:r>
            <a:r>
              <a:rPr lang="en-US" dirty="0" err="1" smtClean="0"/>
              <a:t>nécessairement</a:t>
            </a:r>
            <a:r>
              <a:rPr lang="en-US" dirty="0" smtClean="0"/>
              <a:t> comprises</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FEE3730A-F882-4B6C-93A4-8EED3C2C36BC}" type="slidenum">
              <a:rPr lang="en-GB"/>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209" name="Rectangle 73"/>
          <p:cNvSpPr>
            <a:spLocks noGrp="1" noChangeArrowheads="1"/>
          </p:cNvSpPr>
          <p:nvPr>
            <p:ph type="title"/>
          </p:nvPr>
        </p:nvSpPr>
        <p:spPr/>
        <p:txBody>
          <a:bodyPr/>
          <a:lstStyle/>
          <a:p>
            <a:r>
              <a:rPr lang="en-US"/>
              <a:t>Exemple de propriété</a:t>
            </a:r>
          </a:p>
        </p:txBody>
      </p:sp>
      <p:sp>
        <p:nvSpPr>
          <p:cNvPr id="67"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68" name="Espace réservé du numéro de diapositive 4"/>
          <p:cNvSpPr>
            <a:spLocks noGrp="1"/>
          </p:cNvSpPr>
          <p:nvPr>
            <p:ph type="sldNum" sz="quarter" idx="11"/>
          </p:nvPr>
        </p:nvSpPr>
        <p:spPr/>
        <p:txBody>
          <a:bodyPr/>
          <a:lstStyle/>
          <a:p>
            <a:fld id="{6179122C-86D0-4F71-82A3-3F3044FBDDE2}" type="slidenum">
              <a:rPr lang="en-GB"/>
              <a:pPr/>
              <a:t>34</a:t>
            </a:fld>
            <a:endParaRPr lang="en-GB"/>
          </a:p>
        </p:txBody>
      </p:sp>
      <p:grpSp>
        <p:nvGrpSpPr>
          <p:cNvPr id="859139" name="Group 3"/>
          <p:cNvGrpSpPr>
            <a:grpSpLocks/>
          </p:cNvGrpSpPr>
          <p:nvPr/>
        </p:nvGrpSpPr>
        <p:grpSpPr bwMode="auto">
          <a:xfrm>
            <a:off x="4724400" y="1114425"/>
            <a:ext cx="3935413" cy="2459038"/>
            <a:chOff x="2875" y="2208"/>
            <a:chExt cx="2479" cy="1549"/>
          </a:xfrm>
        </p:grpSpPr>
        <p:sp>
          <p:nvSpPr>
            <p:cNvPr id="859140" name="Line 4"/>
            <p:cNvSpPr>
              <a:spLocks noChangeShapeType="1"/>
            </p:cNvSpPr>
            <p:nvPr/>
          </p:nvSpPr>
          <p:spPr bwMode="auto">
            <a:xfrm>
              <a:off x="5116" y="2599"/>
              <a:ext cx="0" cy="280"/>
            </a:xfrm>
            <a:prstGeom prst="line">
              <a:avLst/>
            </a:prstGeom>
            <a:noFill/>
            <a:ln w="12700">
              <a:solidFill>
                <a:schemeClr val="tx1"/>
              </a:solidFill>
              <a:miter lim="800000"/>
              <a:headEnd type="none" w="sm" len="sm"/>
              <a:tailEnd type="none" w="sm" len="sm"/>
            </a:ln>
            <a:effectLst/>
          </p:spPr>
          <p:txBody>
            <a:bodyPr wrap="none"/>
            <a:lstStyle/>
            <a:p>
              <a:endParaRPr lang="fr-FR"/>
            </a:p>
          </p:txBody>
        </p:sp>
        <p:grpSp>
          <p:nvGrpSpPr>
            <p:cNvPr id="859141" name="Group 5"/>
            <p:cNvGrpSpPr>
              <a:grpSpLocks/>
            </p:cNvGrpSpPr>
            <p:nvPr/>
          </p:nvGrpSpPr>
          <p:grpSpPr bwMode="auto">
            <a:xfrm>
              <a:off x="4515" y="2208"/>
              <a:ext cx="800" cy="399"/>
              <a:chOff x="353" y="2910"/>
              <a:chExt cx="601" cy="300"/>
            </a:xfrm>
          </p:grpSpPr>
          <p:sp>
            <p:nvSpPr>
              <p:cNvPr id="859142" name="Rectangle 6"/>
              <p:cNvSpPr>
                <a:spLocks noChangeArrowheads="1"/>
              </p:cNvSpPr>
              <p:nvPr/>
            </p:nvSpPr>
            <p:spPr bwMode="auto">
              <a:xfrm>
                <a:off x="353" y="2910"/>
                <a:ext cx="601" cy="300"/>
              </a:xfrm>
              <a:prstGeom prst="rect">
                <a:avLst/>
              </a:prstGeom>
              <a:solidFill>
                <a:srgbClr val="FFFFFF"/>
              </a:solidFill>
              <a:ln w="7938">
                <a:solidFill>
                  <a:srgbClr val="000000"/>
                </a:solidFill>
                <a:miter lim="800000"/>
                <a:headEnd/>
                <a:tailEnd/>
              </a:ln>
            </p:spPr>
            <p:txBody>
              <a:bodyPr/>
              <a:lstStyle/>
              <a:p>
                <a:endParaRPr lang="fr-FR"/>
              </a:p>
            </p:txBody>
          </p:sp>
          <p:sp>
            <p:nvSpPr>
              <p:cNvPr id="859143" name="Line 7"/>
              <p:cNvSpPr>
                <a:spLocks noChangeShapeType="1"/>
              </p:cNvSpPr>
              <p:nvPr/>
            </p:nvSpPr>
            <p:spPr bwMode="auto">
              <a:xfrm>
                <a:off x="353" y="3162"/>
                <a:ext cx="601" cy="1"/>
              </a:xfrm>
              <a:prstGeom prst="line">
                <a:avLst/>
              </a:prstGeom>
              <a:noFill/>
              <a:ln w="7938" cap="rnd">
                <a:solidFill>
                  <a:srgbClr val="000000"/>
                </a:solidFill>
                <a:round/>
                <a:headEnd/>
                <a:tailEnd/>
              </a:ln>
            </p:spPr>
            <p:txBody>
              <a:bodyPr/>
              <a:lstStyle/>
              <a:p>
                <a:endParaRPr lang="fr-FR"/>
              </a:p>
            </p:txBody>
          </p:sp>
        </p:grpSp>
        <p:grpSp>
          <p:nvGrpSpPr>
            <p:cNvPr id="859144" name="Group 8"/>
            <p:cNvGrpSpPr>
              <a:grpSpLocks/>
            </p:cNvGrpSpPr>
            <p:nvPr/>
          </p:nvGrpSpPr>
          <p:grpSpPr bwMode="auto">
            <a:xfrm>
              <a:off x="2971" y="2208"/>
              <a:ext cx="800" cy="399"/>
              <a:chOff x="3179" y="1098"/>
              <a:chExt cx="601" cy="300"/>
            </a:xfrm>
          </p:grpSpPr>
          <p:sp>
            <p:nvSpPr>
              <p:cNvPr id="859145" name="Rectangle 9"/>
              <p:cNvSpPr>
                <a:spLocks noChangeArrowheads="1"/>
              </p:cNvSpPr>
              <p:nvPr/>
            </p:nvSpPr>
            <p:spPr bwMode="auto">
              <a:xfrm>
                <a:off x="3179" y="1098"/>
                <a:ext cx="601" cy="300"/>
              </a:xfrm>
              <a:prstGeom prst="rect">
                <a:avLst/>
              </a:prstGeom>
              <a:solidFill>
                <a:srgbClr val="FFFFFF"/>
              </a:solidFill>
              <a:ln w="7938">
                <a:solidFill>
                  <a:srgbClr val="000000"/>
                </a:solidFill>
                <a:miter lim="800000"/>
                <a:headEnd/>
                <a:tailEnd/>
              </a:ln>
            </p:spPr>
            <p:txBody>
              <a:bodyPr/>
              <a:lstStyle/>
              <a:p>
                <a:endParaRPr lang="fr-FR"/>
              </a:p>
            </p:txBody>
          </p:sp>
          <p:sp>
            <p:nvSpPr>
              <p:cNvPr id="859146" name="Line 10"/>
              <p:cNvSpPr>
                <a:spLocks noChangeShapeType="1"/>
              </p:cNvSpPr>
              <p:nvPr/>
            </p:nvSpPr>
            <p:spPr bwMode="auto">
              <a:xfrm>
                <a:off x="3179" y="1350"/>
                <a:ext cx="601" cy="1"/>
              </a:xfrm>
              <a:prstGeom prst="line">
                <a:avLst/>
              </a:prstGeom>
              <a:noFill/>
              <a:ln w="7938" cap="rnd">
                <a:solidFill>
                  <a:srgbClr val="000000"/>
                </a:solidFill>
                <a:round/>
                <a:headEnd/>
                <a:tailEnd/>
              </a:ln>
            </p:spPr>
            <p:txBody>
              <a:bodyPr/>
              <a:lstStyle/>
              <a:p>
                <a:endParaRPr lang="fr-FR"/>
              </a:p>
            </p:txBody>
          </p:sp>
        </p:grpSp>
        <p:sp>
          <p:nvSpPr>
            <p:cNvPr id="859147" name="Rectangle 11"/>
            <p:cNvSpPr>
              <a:spLocks noChangeArrowheads="1"/>
            </p:cNvSpPr>
            <p:nvPr/>
          </p:nvSpPr>
          <p:spPr bwMode="auto">
            <a:xfrm>
              <a:off x="4758" y="2284"/>
              <a:ext cx="335" cy="230"/>
            </a:xfrm>
            <a:prstGeom prst="rect">
              <a:avLst/>
            </a:prstGeom>
            <a:noFill/>
            <a:ln w="9525">
              <a:noFill/>
              <a:miter lim="800000"/>
              <a:headEnd/>
              <a:tailEnd/>
            </a:ln>
          </p:spPr>
          <p:txBody>
            <a:bodyPr wrap="none" lIns="0" tIns="0" rIns="0" bIns="0">
              <a:spAutoFit/>
            </a:bodyPr>
            <a:lstStyle/>
            <a:p>
              <a:pPr algn="ctr" eaLnBrk="1" hangingPunct="1"/>
              <a:r>
                <a:rPr kumimoji="1" lang="en-US" altLang="ja-JP" sz="1200">
                  <a:solidFill>
                    <a:srgbClr val="000000"/>
                  </a:solidFill>
                  <a:latin typeface="Tahoma" pitchFamily="34" charset="0"/>
                  <a:ea typeface="HG丸ｺﾞｼｯｸM-PRO" pitchFamily="49" charset="-128"/>
                </a:rPr>
                <a:t>Material</a:t>
              </a:r>
            </a:p>
            <a:p>
              <a:pPr algn="ctr" eaLnBrk="1" hangingPunct="1"/>
              <a:r>
                <a:rPr kumimoji="1" lang="en-US" altLang="ja-JP" sz="1200">
                  <a:solidFill>
                    <a:srgbClr val="000000"/>
                  </a:solidFill>
                  <a:latin typeface="Tahoma" pitchFamily="34" charset="0"/>
                  <a:ea typeface="HG丸ｺﾞｼｯｸM-PRO" pitchFamily="49" charset="-128"/>
                </a:rPr>
                <a:t>Sublot</a:t>
              </a:r>
            </a:p>
          </p:txBody>
        </p:sp>
        <p:sp>
          <p:nvSpPr>
            <p:cNvPr id="859148" name="Line 12"/>
            <p:cNvSpPr>
              <a:spLocks noChangeShapeType="1"/>
            </p:cNvSpPr>
            <p:nvPr/>
          </p:nvSpPr>
          <p:spPr bwMode="auto">
            <a:xfrm>
              <a:off x="3846" y="2394"/>
              <a:ext cx="679" cy="2"/>
            </a:xfrm>
            <a:prstGeom prst="line">
              <a:avLst/>
            </a:prstGeom>
            <a:noFill/>
            <a:ln w="12700">
              <a:solidFill>
                <a:srgbClr val="000000"/>
              </a:solidFill>
              <a:round/>
              <a:headEnd/>
              <a:tailEnd/>
            </a:ln>
          </p:spPr>
          <p:txBody>
            <a:bodyPr/>
            <a:lstStyle/>
            <a:p>
              <a:endParaRPr lang="fr-FR"/>
            </a:p>
          </p:txBody>
        </p:sp>
        <p:sp>
          <p:nvSpPr>
            <p:cNvPr id="859149" name="Rectangle 13"/>
            <p:cNvSpPr>
              <a:spLocks noChangeArrowheads="1"/>
            </p:cNvSpPr>
            <p:nvPr/>
          </p:nvSpPr>
          <p:spPr bwMode="auto">
            <a:xfrm>
              <a:off x="4573" y="2947"/>
              <a:ext cx="708" cy="229"/>
            </a:xfrm>
            <a:prstGeom prst="rect">
              <a:avLst/>
            </a:prstGeom>
            <a:noFill/>
            <a:ln w="9525">
              <a:noFill/>
              <a:miter lim="800000"/>
              <a:headEnd/>
              <a:tailEnd/>
            </a:ln>
          </p:spPr>
          <p:txBody>
            <a:bodyPr wrap="none" lIns="0" tIns="0" rIns="0" bIns="0">
              <a:spAutoFit/>
            </a:bodyPr>
            <a:lstStyle/>
            <a:p>
              <a:pPr algn="ctr" eaLnBrk="1" hangingPunct="1"/>
              <a:r>
                <a:rPr kumimoji="1" lang="en-US" altLang="ja-JP" sz="1200">
                  <a:solidFill>
                    <a:srgbClr val="000000"/>
                  </a:solidFill>
                  <a:latin typeface="Tahoma" pitchFamily="34" charset="0"/>
                  <a:ea typeface="HG丸ｺﾞｼｯｸM-PRO" pitchFamily="49" charset="-128"/>
                </a:rPr>
                <a:t>May be made up</a:t>
              </a:r>
            </a:p>
            <a:p>
              <a:pPr algn="ctr" eaLnBrk="1" hangingPunct="1"/>
              <a:r>
                <a:rPr kumimoji="1" lang="en-US" altLang="ja-JP" sz="1200">
                  <a:solidFill>
                    <a:srgbClr val="000000"/>
                  </a:solidFill>
                  <a:latin typeface="Tahoma" pitchFamily="34" charset="0"/>
                  <a:ea typeface="HG丸ｺﾞｼｯｸM-PRO" pitchFamily="49" charset="-128"/>
                </a:rPr>
                <a:t>of sublots</a:t>
              </a:r>
            </a:p>
          </p:txBody>
        </p:sp>
        <p:sp>
          <p:nvSpPr>
            <p:cNvPr id="859150" name="Rectangle 14"/>
            <p:cNvSpPr>
              <a:spLocks noChangeArrowheads="1"/>
            </p:cNvSpPr>
            <p:nvPr/>
          </p:nvSpPr>
          <p:spPr bwMode="auto">
            <a:xfrm>
              <a:off x="4272" y="2449"/>
              <a:ext cx="163" cy="116"/>
            </a:xfrm>
            <a:prstGeom prst="rect">
              <a:avLst/>
            </a:prstGeom>
            <a:noFill/>
            <a:ln w="9525">
              <a:noFill/>
              <a:miter lim="800000"/>
              <a:headEnd/>
              <a:tailEnd/>
            </a:ln>
          </p:spPr>
          <p:txBody>
            <a:bodyPr wrap="none" lIns="0" tIns="0" rIns="0" bIns="0">
              <a:spAutoFit/>
            </a:bodyPr>
            <a:lstStyle/>
            <a:p>
              <a:pPr eaLnBrk="1" hangingPunct="1"/>
              <a:r>
                <a:rPr kumimoji="1" lang="ja-JP" altLang="en-US" sz="1200">
                  <a:solidFill>
                    <a:srgbClr val="000000"/>
                  </a:solidFill>
                  <a:latin typeface="Tahoma" pitchFamily="34" charset="0"/>
                  <a:ea typeface="HG丸ｺﾞｼｯｸM-PRO" pitchFamily="49" charset="-128"/>
                </a:rPr>
                <a:t>0..</a:t>
              </a:r>
              <a:r>
                <a:rPr kumimoji="1" lang="en-US" altLang="ja-JP" sz="1200">
                  <a:solidFill>
                    <a:srgbClr val="000000"/>
                  </a:solidFill>
                  <a:latin typeface="Tahoma" pitchFamily="34" charset="0"/>
                  <a:ea typeface="HG丸ｺﾞｼｯｸM-PRO" pitchFamily="49" charset="-128"/>
                </a:rPr>
                <a:t>n</a:t>
              </a:r>
              <a:endParaRPr kumimoji="1" lang="en-US" altLang="ja-JP" sz="1200" b="1">
                <a:solidFill>
                  <a:schemeClr val="tx2"/>
                </a:solidFill>
                <a:latin typeface="Tahoma" pitchFamily="34" charset="0"/>
                <a:ea typeface="HG丸ｺﾞｼｯｸM-PRO" pitchFamily="49" charset="-128"/>
              </a:endParaRPr>
            </a:p>
          </p:txBody>
        </p:sp>
        <p:sp>
          <p:nvSpPr>
            <p:cNvPr id="859151" name="Rectangle 15"/>
            <p:cNvSpPr>
              <a:spLocks noChangeArrowheads="1"/>
            </p:cNvSpPr>
            <p:nvPr/>
          </p:nvSpPr>
          <p:spPr bwMode="auto">
            <a:xfrm>
              <a:off x="5190" y="2654"/>
              <a:ext cx="164" cy="116"/>
            </a:xfrm>
            <a:prstGeom prst="rect">
              <a:avLst/>
            </a:prstGeom>
            <a:noFill/>
            <a:ln w="9525">
              <a:noFill/>
              <a:miter lim="800000"/>
              <a:headEnd/>
              <a:tailEnd/>
            </a:ln>
          </p:spPr>
          <p:txBody>
            <a:bodyPr wrap="none" lIns="0" tIns="0" rIns="0" bIns="0">
              <a:spAutoFit/>
            </a:bodyPr>
            <a:lstStyle/>
            <a:p>
              <a:pPr eaLnBrk="1" hangingPunct="1"/>
              <a:r>
                <a:rPr kumimoji="1" lang="ja-JP" altLang="en-US" sz="1200">
                  <a:solidFill>
                    <a:srgbClr val="000000"/>
                  </a:solidFill>
                  <a:latin typeface="Tahoma" pitchFamily="34" charset="0"/>
                  <a:ea typeface="HG丸ｺﾞｼｯｸM-PRO" pitchFamily="49" charset="-128"/>
                </a:rPr>
                <a:t>0..</a:t>
              </a:r>
              <a:r>
                <a:rPr kumimoji="1" lang="en-US" altLang="ja-JP" sz="1200">
                  <a:solidFill>
                    <a:srgbClr val="000000"/>
                  </a:solidFill>
                  <a:latin typeface="Tahoma" pitchFamily="34" charset="0"/>
                  <a:ea typeface="HG丸ｺﾞｼｯｸM-PRO" pitchFamily="49" charset="-128"/>
                </a:rPr>
                <a:t>n</a:t>
              </a:r>
              <a:endParaRPr kumimoji="1" lang="en-US" altLang="ja-JP" sz="1200" b="1">
                <a:solidFill>
                  <a:schemeClr val="tx2"/>
                </a:solidFill>
                <a:latin typeface="Tahoma" pitchFamily="34" charset="0"/>
                <a:ea typeface="HG丸ｺﾞｼｯｸM-PRO" pitchFamily="49" charset="-128"/>
              </a:endParaRPr>
            </a:p>
          </p:txBody>
        </p:sp>
        <p:sp>
          <p:nvSpPr>
            <p:cNvPr id="859152" name="Rectangle 16"/>
            <p:cNvSpPr>
              <a:spLocks noChangeArrowheads="1"/>
            </p:cNvSpPr>
            <p:nvPr/>
          </p:nvSpPr>
          <p:spPr bwMode="auto">
            <a:xfrm>
              <a:off x="2875" y="2791"/>
              <a:ext cx="416" cy="230"/>
            </a:xfrm>
            <a:prstGeom prst="rect">
              <a:avLst/>
            </a:prstGeom>
            <a:noFill/>
            <a:ln w="9525">
              <a:noFill/>
              <a:miter lim="800000"/>
              <a:headEnd/>
              <a:tailEnd/>
            </a:ln>
          </p:spPr>
          <p:txBody>
            <a:bodyPr wrap="none" lIns="0" tIns="0" rIns="0" bIns="0">
              <a:spAutoFit/>
            </a:bodyPr>
            <a:lstStyle/>
            <a:p>
              <a:pPr algn="r" eaLnBrk="1" hangingPunct="1"/>
              <a:r>
                <a:rPr kumimoji="1" lang="en-US" altLang="ja-JP" sz="1200">
                  <a:solidFill>
                    <a:srgbClr val="000000"/>
                  </a:solidFill>
                  <a:latin typeface="Tahoma" pitchFamily="34" charset="0"/>
                  <a:ea typeface="HG丸ｺﾞｼｯｸM-PRO" pitchFamily="49" charset="-128"/>
                </a:rPr>
                <a:t>Has</a:t>
              </a:r>
            </a:p>
            <a:p>
              <a:pPr algn="r" eaLnBrk="1" hangingPunct="1"/>
              <a:r>
                <a:rPr kumimoji="1" lang="en-US" altLang="ja-JP" sz="1200">
                  <a:solidFill>
                    <a:srgbClr val="000000"/>
                  </a:solidFill>
                  <a:latin typeface="Tahoma" pitchFamily="34" charset="0"/>
                  <a:ea typeface="HG丸ｺﾞｼｯｸM-PRO" pitchFamily="49" charset="-128"/>
                </a:rPr>
                <a:t>values for</a:t>
              </a:r>
            </a:p>
          </p:txBody>
        </p:sp>
        <p:sp>
          <p:nvSpPr>
            <p:cNvPr id="859153" name="Rectangle 17"/>
            <p:cNvSpPr>
              <a:spLocks noChangeArrowheads="1"/>
            </p:cNvSpPr>
            <p:nvPr/>
          </p:nvSpPr>
          <p:spPr bwMode="auto">
            <a:xfrm>
              <a:off x="3147" y="3217"/>
              <a:ext cx="164" cy="116"/>
            </a:xfrm>
            <a:prstGeom prst="rect">
              <a:avLst/>
            </a:prstGeom>
            <a:noFill/>
            <a:ln w="9525">
              <a:noFill/>
              <a:miter lim="800000"/>
              <a:headEnd/>
              <a:tailEnd/>
            </a:ln>
          </p:spPr>
          <p:txBody>
            <a:bodyPr wrap="none" lIns="0" tIns="0" rIns="0" bIns="0">
              <a:spAutoFit/>
            </a:bodyPr>
            <a:lstStyle/>
            <a:p>
              <a:pPr eaLnBrk="1" hangingPunct="1"/>
              <a:r>
                <a:rPr kumimoji="1" lang="ja-JP" altLang="en-US" sz="1200">
                  <a:solidFill>
                    <a:srgbClr val="000000"/>
                  </a:solidFill>
                  <a:latin typeface="Tahoma" pitchFamily="34" charset="0"/>
                  <a:ea typeface="HG丸ｺﾞｼｯｸM-PRO" pitchFamily="49" charset="-128"/>
                </a:rPr>
                <a:t>0..</a:t>
              </a:r>
              <a:r>
                <a:rPr kumimoji="1" lang="en-US" altLang="ja-JP" sz="1200">
                  <a:solidFill>
                    <a:srgbClr val="000000"/>
                  </a:solidFill>
                  <a:latin typeface="Tahoma" pitchFamily="34" charset="0"/>
                  <a:ea typeface="HG丸ｺﾞｼｯｸM-PRO" pitchFamily="49" charset="-128"/>
                </a:rPr>
                <a:t>n</a:t>
              </a:r>
              <a:endParaRPr kumimoji="1" lang="en-US" altLang="ja-JP" sz="1200" b="1">
                <a:solidFill>
                  <a:schemeClr val="tx2"/>
                </a:solidFill>
                <a:latin typeface="Tahoma" pitchFamily="34" charset="0"/>
                <a:ea typeface="HG丸ｺﾞｼｯｸM-PRO" pitchFamily="49" charset="-128"/>
              </a:endParaRPr>
            </a:p>
          </p:txBody>
        </p:sp>
        <p:sp>
          <p:nvSpPr>
            <p:cNvPr id="859154" name="Rectangle 18"/>
            <p:cNvSpPr>
              <a:spLocks noChangeArrowheads="1"/>
            </p:cNvSpPr>
            <p:nvPr/>
          </p:nvSpPr>
          <p:spPr bwMode="auto">
            <a:xfrm>
              <a:off x="3134" y="2349"/>
              <a:ext cx="498" cy="115"/>
            </a:xfrm>
            <a:prstGeom prst="rect">
              <a:avLst/>
            </a:prstGeom>
            <a:noFill/>
            <a:ln w="9525">
              <a:noFill/>
              <a:miter lim="800000"/>
              <a:headEnd/>
              <a:tailEnd/>
            </a:ln>
          </p:spPr>
          <p:txBody>
            <a:bodyPr wrap="none" lIns="0" tIns="0" rIns="0" bIns="0">
              <a:spAutoFit/>
            </a:bodyPr>
            <a:lstStyle/>
            <a:p>
              <a:pPr eaLnBrk="1" hangingPunct="1"/>
              <a:r>
                <a:rPr kumimoji="1" lang="en-US" altLang="ja-JP" sz="1200">
                  <a:solidFill>
                    <a:srgbClr val="000000"/>
                  </a:solidFill>
                  <a:latin typeface="Tahoma" pitchFamily="34" charset="0"/>
                  <a:ea typeface="HG丸ｺﾞｼｯｸM-PRO" pitchFamily="49" charset="-128"/>
                </a:rPr>
                <a:t>Material Lot</a:t>
              </a:r>
              <a:endParaRPr kumimoji="1" lang="en-US" altLang="ja-JP" sz="1200" b="1">
                <a:solidFill>
                  <a:schemeClr val="tx2"/>
                </a:solidFill>
                <a:latin typeface="Tahoma" pitchFamily="34" charset="0"/>
                <a:ea typeface="HG丸ｺﾞｼｯｸM-PRO" pitchFamily="49" charset="-128"/>
              </a:endParaRPr>
            </a:p>
          </p:txBody>
        </p:sp>
        <p:sp>
          <p:nvSpPr>
            <p:cNvPr id="859155" name="Rectangle 19"/>
            <p:cNvSpPr>
              <a:spLocks noChangeArrowheads="1"/>
            </p:cNvSpPr>
            <p:nvPr/>
          </p:nvSpPr>
          <p:spPr bwMode="auto">
            <a:xfrm>
              <a:off x="3936" y="2264"/>
              <a:ext cx="477" cy="114"/>
            </a:xfrm>
            <a:prstGeom prst="rect">
              <a:avLst/>
            </a:prstGeom>
            <a:noFill/>
            <a:ln w="9525">
              <a:noFill/>
              <a:miter lim="800000"/>
              <a:headEnd/>
              <a:tailEnd/>
            </a:ln>
          </p:spPr>
          <p:txBody>
            <a:bodyPr wrap="none" lIns="0" tIns="0" rIns="0" bIns="0">
              <a:spAutoFit/>
            </a:bodyPr>
            <a:lstStyle/>
            <a:p>
              <a:pPr eaLnBrk="1" hangingPunct="1"/>
              <a:r>
                <a:rPr kumimoji="1" lang="en-US" altLang="ja-JP" sz="1200">
                  <a:solidFill>
                    <a:srgbClr val="000000"/>
                  </a:solidFill>
                  <a:latin typeface="Tahoma" pitchFamily="34" charset="0"/>
                  <a:ea typeface="HG丸ｺﾞｼｯｸM-PRO" pitchFamily="49" charset="-128"/>
                </a:rPr>
                <a:t>Made up of</a:t>
              </a:r>
              <a:endParaRPr kumimoji="1" lang="en-US" altLang="ja-JP" sz="1200" b="1">
                <a:solidFill>
                  <a:schemeClr val="tx2"/>
                </a:solidFill>
                <a:latin typeface="Tahoma" pitchFamily="34" charset="0"/>
                <a:ea typeface="HG丸ｺﾞｼｯｸM-PRO" pitchFamily="49" charset="-128"/>
              </a:endParaRPr>
            </a:p>
          </p:txBody>
        </p:sp>
        <p:grpSp>
          <p:nvGrpSpPr>
            <p:cNvPr id="859156" name="Group 20"/>
            <p:cNvGrpSpPr>
              <a:grpSpLocks/>
            </p:cNvGrpSpPr>
            <p:nvPr/>
          </p:nvGrpSpPr>
          <p:grpSpPr bwMode="auto">
            <a:xfrm>
              <a:off x="2942" y="3358"/>
              <a:ext cx="800" cy="399"/>
              <a:chOff x="257" y="2814"/>
              <a:chExt cx="601" cy="300"/>
            </a:xfrm>
          </p:grpSpPr>
          <p:sp>
            <p:nvSpPr>
              <p:cNvPr id="859157" name="Rectangle 21"/>
              <p:cNvSpPr>
                <a:spLocks noChangeArrowheads="1"/>
              </p:cNvSpPr>
              <p:nvPr/>
            </p:nvSpPr>
            <p:spPr bwMode="auto">
              <a:xfrm>
                <a:off x="257" y="2814"/>
                <a:ext cx="601" cy="300"/>
              </a:xfrm>
              <a:prstGeom prst="rect">
                <a:avLst/>
              </a:prstGeom>
              <a:solidFill>
                <a:srgbClr val="FFFFFF"/>
              </a:solidFill>
              <a:ln w="7938">
                <a:solidFill>
                  <a:srgbClr val="000000"/>
                </a:solidFill>
                <a:miter lim="800000"/>
                <a:headEnd/>
                <a:tailEnd/>
              </a:ln>
            </p:spPr>
            <p:txBody>
              <a:bodyPr/>
              <a:lstStyle/>
              <a:p>
                <a:endParaRPr lang="fr-FR"/>
              </a:p>
            </p:txBody>
          </p:sp>
          <p:sp>
            <p:nvSpPr>
              <p:cNvPr id="859158" name="Line 22"/>
              <p:cNvSpPr>
                <a:spLocks noChangeShapeType="1"/>
              </p:cNvSpPr>
              <p:nvPr/>
            </p:nvSpPr>
            <p:spPr bwMode="auto">
              <a:xfrm>
                <a:off x="257" y="3066"/>
                <a:ext cx="601" cy="1"/>
              </a:xfrm>
              <a:prstGeom prst="line">
                <a:avLst/>
              </a:prstGeom>
              <a:noFill/>
              <a:ln w="7938" cap="rnd">
                <a:solidFill>
                  <a:srgbClr val="000000"/>
                </a:solidFill>
                <a:round/>
                <a:headEnd/>
                <a:tailEnd/>
              </a:ln>
            </p:spPr>
            <p:txBody>
              <a:bodyPr/>
              <a:lstStyle/>
              <a:p>
                <a:endParaRPr lang="fr-FR"/>
              </a:p>
            </p:txBody>
          </p:sp>
        </p:grpSp>
        <p:cxnSp>
          <p:nvCxnSpPr>
            <p:cNvPr id="859159" name="AutoShape 23"/>
            <p:cNvCxnSpPr>
              <a:cxnSpLocks noChangeShapeType="1"/>
              <a:stCxn id="859161" idx="2"/>
            </p:cNvCxnSpPr>
            <p:nvPr/>
          </p:nvCxnSpPr>
          <p:spPr bwMode="auto">
            <a:xfrm rot="16200000" flipH="1">
              <a:off x="4818" y="2573"/>
              <a:ext cx="143" cy="469"/>
            </a:xfrm>
            <a:prstGeom prst="bentConnector2">
              <a:avLst/>
            </a:prstGeom>
            <a:noFill/>
            <a:ln w="12700">
              <a:solidFill>
                <a:schemeClr val="tx1"/>
              </a:solidFill>
              <a:miter lim="800000"/>
              <a:headEnd type="none" w="sm" len="sm"/>
              <a:tailEnd type="none" w="sm" len="sm"/>
            </a:ln>
            <a:effectLst/>
          </p:spPr>
        </p:cxnSp>
        <p:sp>
          <p:nvSpPr>
            <p:cNvPr id="859160" name="Rectangle 24"/>
            <p:cNvSpPr>
              <a:spLocks noChangeArrowheads="1"/>
            </p:cNvSpPr>
            <p:nvPr/>
          </p:nvSpPr>
          <p:spPr bwMode="auto">
            <a:xfrm>
              <a:off x="3120" y="3455"/>
              <a:ext cx="498" cy="230"/>
            </a:xfrm>
            <a:prstGeom prst="rect">
              <a:avLst/>
            </a:prstGeom>
            <a:noFill/>
            <a:ln w="9525">
              <a:noFill/>
              <a:miter lim="800000"/>
              <a:headEnd/>
              <a:tailEnd/>
            </a:ln>
          </p:spPr>
          <p:txBody>
            <a:bodyPr wrap="none" lIns="0" tIns="0" rIns="0" bIns="0">
              <a:spAutoFit/>
            </a:bodyPr>
            <a:lstStyle/>
            <a:p>
              <a:pPr algn="ctr" eaLnBrk="1" hangingPunct="1"/>
              <a:r>
                <a:rPr kumimoji="1" lang="en-US" altLang="ja-JP" sz="1200">
                  <a:solidFill>
                    <a:srgbClr val="000000"/>
                  </a:solidFill>
                  <a:latin typeface="Tahoma" pitchFamily="34" charset="0"/>
                  <a:ea typeface="HG丸ｺﾞｼｯｸM-PRO" pitchFamily="49" charset="-128"/>
                </a:rPr>
                <a:t>Material Lot</a:t>
              </a:r>
            </a:p>
            <a:p>
              <a:pPr algn="ctr" eaLnBrk="1" hangingPunct="1"/>
              <a:r>
                <a:rPr kumimoji="1" lang="en-US" altLang="ja-JP" sz="1200">
                  <a:solidFill>
                    <a:srgbClr val="000000"/>
                  </a:solidFill>
                  <a:latin typeface="Tahoma" pitchFamily="34" charset="0"/>
                  <a:ea typeface="HG丸ｺﾞｼｯｸM-PRO" pitchFamily="49" charset="-128"/>
                </a:rPr>
                <a:t>Property</a:t>
              </a:r>
              <a:endParaRPr kumimoji="1" lang="en-US" altLang="ja-JP" sz="1200" b="1">
                <a:solidFill>
                  <a:schemeClr val="tx2"/>
                </a:solidFill>
                <a:latin typeface="Tahoma" pitchFamily="34" charset="0"/>
                <a:ea typeface="HG丸ｺﾞｼｯｸM-PRO" pitchFamily="49" charset="-128"/>
              </a:endParaRPr>
            </a:p>
          </p:txBody>
        </p:sp>
        <p:sp>
          <p:nvSpPr>
            <p:cNvPr id="859161" name="Freeform 25"/>
            <p:cNvSpPr>
              <a:spLocks/>
            </p:cNvSpPr>
            <p:nvPr/>
          </p:nvSpPr>
          <p:spPr bwMode="auto">
            <a:xfrm>
              <a:off x="4591" y="2609"/>
              <a:ext cx="128" cy="127"/>
            </a:xfrm>
            <a:custGeom>
              <a:avLst/>
              <a:gdLst/>
              <a:ahLst/>
              <a:cxnLst>
                <a:cxn ang="0">
                  <a:pos x="48" y="0"/>
                </a:cxn>
                <a:cxn ang="0">
                  <a:pos x="0" y="96"/>
                </a:cxn>
                <a:cxn ang="0">
                  <a:pos x="48" y="192"/>
                </a:cxn>
                <a:cxn ang="0">
                  <a:pos x="96" y="96"/>
                </a:cxn>
                <a:cxn ang="0">
                  <a:pos x="48" y="0"/>
                </a:cxn>
              </a:cxnLst>
              <a:rect l="0" t="0" r="r" b="b"/>
              <a:pathLst>
                <a:path w="96" h="192">
                  <a:moveTo>
                    <a:pt x="48" y="0"/>
                  </a:moveTo>
                  <a:lnTo>
                    <a:pt x="0" y="96"/>
                  </a:lnTo>
                  <a:lnTo>
                    <a:pt x="48" y="192"/>
                  </a:lnTo>
                  <a:lnTo>
                    <a:pt x="96" y="96"/>
                  </a:lnTo>
                  <a:lnTo>
                    <a:pt x="48" y="0"/>
                  </a:lnTo>
                  <a:close/>
                </a:path>
              </a:pathLst>
            </a:custGeom>
            <a:solidFill>
              <a:srgbClr val="FFFFFF"/>
            </a:solidFill>
            <a:ln w="9525">
              <a:solidFill>
                <a:srgbClr val="000000"/>
              </a:solidFill>
              <a:prstDash val="solid"/>
              <a:round/>
              <a:headEnd/>
              <a:tailEnd/>
            </a:ln>
          </p:spPr>
          <p:txBody>
            <a:bodyPr/>
            <a:lstStyle/>
            <a:p>
              <a:endParaRPr lang="fr-FR"/>
            </a:p>
          </p:txBody>
        </p:sp>
        <p:sp>
          <p:nvSpPr>
            <p:cNvPr id="859162" name="Freeform 26"/>
            <p:cNvSpPr>
              <a:spLocks/>
            </p:cNvSpPr>
            <p:nvPr/>
          </p:nvSpPr>
          <p:spPr bwMode="auto">
            <a:xfrm>
              <a:off x="3785" y="2329"/>
              <a:ext cx="127" cy="128"/>
            </a:xfrm>
            <a:custGeom>
              <a:avLst/>
              <a:gdLst/>
              <a:ahLst/>
              <a:cxnLst>
                <a:cxn ang="0">
                  <a:pos x="48" y="0"/>
                </a:cxn>
                <a:cxn ang="0">
                  <a:pos x="0" y="96"/>
                </a:cxn>
                <a:cxn ang="0">
                  <a:pos x="48" y="192"/>
                </a:cxn>
                <a:cxn ang="0">
                  <a:pos x="96" y="96"/>
                </a:cxn>
                <a:cxn ang="0">
                  <a:pos x="48" y="0"/>
                </a:cxn>
              </a:cxnLst>
              <a:rect l="0" t="0" r="r" b="b"/>
              <a:pathLst>
                <a:path w="96" h="192">
                  <a:moveTo>
                    <a:pt x="48" y="0"/>
                  </a:moveTo>
                  <a:lnTo>
                    <a:pt x="0" y="96"/>
                  </a:lnTo>
                  <a:lnTo>
                    <a:pt x="48" y="192"/>
                  </a:lnTo>
                  <a:lnTo>
                    <a:pt x="96" y="96"/>
                  </a:lnTo>
                  <a:lnTo>
                    <a:pt x="48" y="0"/>
                  </a:lnTo>
                  <a:close/>
                </a:path>
              </a:pathLst>
            </a:custGeom>
            <a:solidFill>
              <a:srgbClr val="FFFFFF"/>
            </a:solidFill>
            <a:ln w="9525">
              <a:solidFill>
                <a:srgbClr val="000000"/>
              </a:solidFill>
              <a:prstDash val="solid"/>
              <a:round/>
              <a:headEnd/>
              <a:tailEnd/>
            </a:ln>
          </p:spPr>
          <p:txBody>
            <a:bodyPr/>
            <a:lstStyle/>
            <a:p>
              <a:endParaRPr lang="fr-FR"/>
            </a:p>
          </p:txBody>
        </p:sp>
        <p:cxnSp>
          <p:nvCxnSpPr>
            <p:cNvPr id="859163" name="AutoShape 27"/>
            <p:cNvCxnSpPr>
              <a:cxnSpLocks noChangeShapeType="1"/>
              <a:stCxn id="859164" idx="4"/>
              <a:endCxn id="859157" idx="0"/>
            </p:cNvCxnSpPr>
            <p:nvPr/>
          </p:nvCxnSpPr>
          <p:spPr bwMode="auto">
            <a:xfrm flipH="1">
              <a:off x="3343" y="2617"/>
              <a:ext cx="2" cy="741"/>
            </a:xfrm>
            <a:prstGeom prst="straightConnector1">
              <a:avLst/>
            </a:prstGeom>
            <a:noFill/>
            <a:ln w="12700">
              <a:solidFill>
                <a:schemeClr val="tx1"/>
              </a:solidFill>
              <a:miter lim="800000"/>
              <a:headEnd type="none" w="sm" len="sm"/>
              <a:tailEnd type="none" w="sm" len="sm"/>
            </a:ln>
            <a:effectLst/>
          </p:spPr>
        </p:cxnSp>
        <p:sp>
          <p:nvSpPr>
            <p:cNvPr id="859164" name="Freeform 28"/>
            <p:cNvSpPr>
              <a:spLocks/>
            </p:cNvSpPr>
            <p:nvPr/>
          </p:nvSpPr>
          <p:spPr bwMode="auto">
            <a:xfrm>
              <a:off x="3281" y="2617"/>
              <a:ext cx="128" cy="127"/>
            </a:xfrm>
            <a:custGeom>
              <a:avLst/>
              <a:gdLst/>
              <a:ahLst/>
              <a:cxnLst>
                <a:cxn ang="0">
                  <a:pos x="48" y="0"/>
                </a:cxn>
                <a:cxn ang="0">
                  <a:pos x="0" y="96"/>
                </a:cxn>
                <a:cxn ang="0">
                  <a:pos x="48" y="192"/>
                </a:cxn>
                <a:cxn ang="0">
                  <a:pos x="96" y="96"/>
                </a:cxn>
                <a:cxn ang="0">
                  <a:pos x="48" y="0"/>
                </a:cxn>
              </a:cxnLst>
              <a:rect l="0" t="0" r="r" b="b"/>
              <a:pathLst>
                <a:path w="96" h="192">
                  <a:moveTo>
                    <a:pt x="48" y="0"/>
                  </a:moveTo>
                  <a:lnTo>
                    <a:pt x="0" y="96"/>
                  </a:lnTo>
                  <a:lnTo>
                    <a:pt x="48" y="192"/>
                  </a:lnTo>
                  <a:lnTo>
                    <a:pt x="96" y="96"/>
                  </a:lnTo>
                  <a:lnTo>
                    <a:pt x="48" y="0"/>
                  </a:lnTo>
                  <a:close/>
                </a:path>
              </a:pathLst>
            </a:custGeom>
            <a:solidFill>
              <a:srgbClr val="FFFFFF"/>
            </a:solidFill>
            <a:ln w="9525">
              <a:solidFill>
                <a:srgbClr val="000000"/>
              </a:solidFill>
              <a:prstDash val="solid"/>
              <a:round/>
              <a:headEnd/>
              <a:tailEnd/>
            </a:ln>
          </p:spPr>
          <p:txBody>
            <a:bodyPr/>
            <a:lstStyle/>
            <a:p>
              <a:endParaRPr lang="fr-FR"/>
            </a:p>
          </p:txBody>
        </p:sp>
      </p:grpSp>
      <p:sp>
        <p:nvSpPr>
          <p:cNvPr id="859165" name="Text Box 29"/>
          <p:cNvSpPr txBox="1">
            <a:spLocks noChangeArrowheads="1"/>
          </p:cNvSpPr>
          <p:nvPr/>
        </p:nvSpPr>
        <p:spPr bwMode="auto">
          <a:xfrm>
            <a:off x="381000" y="1050925"/>
            <a:ext cx="2819400" cy="2228850"/>
          </a:xfrm>
          <a:prstGeom prst="rect">
            <a:avLst/>
          </a:prstGeom>
          <a:noFill/>
          <a:ln w="9525">
            <a:solidFill>
              <a:schemeClr val="tx1"/>
            </a:solidFill>
            <a:miter lim="800000"/>
            <a:headEnd/>
            <a:tailEnd/>
          </a:ln>
          <a:effectLst/>
        </p:spPr>
        <p:txBody>
          <a:bodyPr>
            <a:spAutoFit/>
          </a:bodyPr>
          <a:lstStyle/>
          <a:p>
            <a:pPr lvl="1" eaLnBrk="1" hangingPunct="1"/>
            <a:r>
              <a:rPr kumimoji="1" lang="en-US" sz="1400" b="1" u="sng">
                <a:latin typeface="Courier New" pitchFamily="49" charset="0"/>
                <a:ea typeface="ＭＳ Ｐゴシック" charset="-128"/>
              </a:rPr>
              <a:t>Material Lot Attributes</a:t>
            </a:r>
          </a:p>
          <a:p>
            <a:pPr lvl="2" eaLnBrk="1" hangingPunct="1"/>
            <a:r>
              <a:rPr kumimoji="1" lang="en-US" sz="1400">
                <a:latin typeface="Courier New" pitchFamily="49" charset="0"/>
                <a:ea typeface="ＭＳ Ｐゴシック" charset="-128"/>
              </a:rPr>
              <a:t>ID</a:t>
            </a:r>
          </a:p>
          <a:p>
            <a:pPr lvl="2" eaLnBrk="1" hangingPunct="1"/>
            <a:r>
              <a:rPr kumimoji="1" lang="en-US" sz="1400">
                <a:latin typeface="Courier New" pitchFamily="49" charset="0"/>
                <a:ea typeface="ＭＳ Ｐゴシック" charset="-128"/>
              </a:rPr>
              <a:t>Description</a:t>
            </a:r>
          </a:p>
          <a:p>
            <a:pPr lvl="2" eaLnBrk="1" hangingPunct="1"/>
            <a:r>
              <a:rPr kumimoji="1" lang="en-US" sz="1400">
                <a:latin typeface="Courier New" pitchFamily="49" charset="0"/>
                <a:ea typeface="ＭＳ Ｐゴシック" charset="-128"/>
              </a:rPr>
              <a:t>MaterialDefinitionID</a:t>
            </a:r>
          </a:p>
          <a:p>
            <a:pPr lvl="2" eaLnBrk="1" hangingPunct="1"/>
            <a:r>
              <a:rPr kumimoji="1" lang="en-US" sz="1400">
                <a:latin typeface="Courier New" pitchFamily="49" charset="0"/>
                <a:ea typeface="ＭＳ Ｐゴシック" charset="-128"/>
              </a:rPr>
              <a:t>Status</a:t>
            </a:r>
          </a:p>
          <a:p>
            <a:pPr lvl="2" eaLnBrk="1" hangingPunct="1"/>
            <a:r>
              <a:rPr kumimoji="1" lang="en-US" sz="1400">
                <a:latin typeface="Courier New" pitchFamily="49" charset="0"/>
                <a:ea typeface="ＭＳ Ｐゴシック" charset="-128"/>
              </a:rPr>
              <a:t>Location</a:t>
            </a:r>
          </a:p>
          <a:p>
            <a:pPr lvl="2" eaLnBrk="1" hangingPunct="1"/>
            <a:r>
              <a:rPr kumimoji="1" lang="en-US" sz="1400">
                <a:latin typeface="Courier New" pitchFamily="49" charset="0"/>
                <a:ea typeface="ＭＳ Ｐゴシック" charset="-128"/>
              </a:rPr>
              <a:t>StorageLocation</a:t>
            </a:r>
          </a:p>
          <a:p>
            <a:pPr lvl="2" eaLnBrk="1" hangingPunct="1"/>
            <a:r>
              <a:rPr kumimoji="1" lang="en-US" sz="1400">
                <a:latin typeface="Courier New" pitchFamily="49" charset="0"/>
                <a:ea typeface="ＭＳ Ｐゴシック" charset="-128"/>
              </a:rPr>
              <a:t>Quantity</a:t>
            </a:r>
            <a:endParaRPr kumimoji="1" lang="en-US" sz="1400" b="1">
              <a:solidFill>
                <a:schemeClr val="tx2"/>
              </a:solidFill>
              <a:latin typeface="Courier New" pitchFamily="49" charset="0"/>
              <a:ea typeface="ＭＳ Ｐゴシック" charset="-128"/>
            </a:endParaRPr>
          </a:p>
        </p:txBody>
      </p:sp>
      <p:sp>
        <p:nvSpPr>
          <p:cNvPr id="859166" name="Line 30"/>
          <p:cNvSpPr>
            <a:spLocks noChangeShapeType="1"/>
          </p:cNvSpPr>
          <p:nvPr/>
        </p:nvSpPr>
        <p:spPr bwMode="auto">
          <a:xfrm flipV="1">
            <a:off x="3132138" y="1295400"/>
            <a:ext cx="1744662" cy="404813"/>
          </a:xfrm>
          <a:prstGeom prst="line">
            <a:avLst/>
          </a:prstGeom>
          <a:noFill/>
          <a:ln w="28575">
            <a:solidFill>
              <a:schemeClr val="tx1"/>
            </a:solidFill>
            <a:round/>
            <a:headEnd/>
            <a:tailEnd type="triangle" w="med" len="med"/>
          </a:ln>
          <a:effectLst/>
        </p:spPr>
        <p:txBody>
          <a:bodyPr/>
          <a:lstStyle/>
          <a:p>
            <a:endParaRPr lang="fr-FR"/>
          </a:p>
        </p:txBody>
      </p:sp>
      <p:sp>
        <p:nvSpPr>
          <p:cNvPr id="859167" name="Text Box 31"/>
          <p:cNvSpPr txBox="1">
            <a:spLocks noChangeArrowheads="1"/>
          </p:cNvSpPr>
          <p:nvPr/>
        </p:nvSpPr>
        <p:spPr bwMode="auto">
          <a:xfrm>
            <a:off x="381000" y="3413125"/>
            <a:ext cx="3429000" cy="952500"/>
          </a:xfrm>
          <a:prstGeom prst="rect">
            <a:avLst/>
          </a:prstGeom>
          <a:noFill/>
          <a:ln w="9525">
            <a:solidFill>
              <a:schemeClr val="tx1"/>
            </a:solidFill>
            <a:miter lim="800000"/>
            <a:headEnd/>
            <a:tailEnd/>
          </a:ln>
          <a:effectLst/>
        </p:spPr>
        <p:txBody>
          <a:bodyPr>
            <a:spAutoFit/>
          </a:bodyPr>
          <a:lstStyle/>
          <a:p>
            <a:pPr lvl="1" eaLnBrk="1" hangingPunct="1"/>
            <a:r>
              <a:rPr kumimoji="1" lang="en-US" sz="1400" b="1" u="sng">
                <a:latin typeface="Courier New" pitchFamily="49" charset="0"/>
                <a:ea typeface="ＭＳ Ｐゴシック" charset="-128"/>
              </a:rPr>
              <a:t>Material Lot Properties</a:t>
            </a:r>
          </a:p>
          <a:p>
            <a:pPr lvl="2" eaLnBrk="1" hangingPunct="1"/>
            <a:r>
              <a:rPr kumimoji="1" lang="en-US" sz="1400">
                <a:latin typeface="Courier New" pitchFamily="49" charset="0"/>
                <a:ea typeface="ＭＳ Ｐゴシック" charset="-128"/>
              </a:rPr>
              <a:t>pH</a:t>
            </a:r>
          </a:p>
          <a:p>
            <a:pPr lvl="2" eaLnBrk="1" hangingPunct="1"/>
            <a:r>
              <a:rPr kumimoji="1" lang="en-US" sz="1400">
                <a:latin typeface="Courier New" pitchFamily="49" charset="0"/>
                <a:ea typeface="ＭＳ Ｐゴシック" charset="-128"/>
              </a:rPr>
              <a:t>Density</a:t>
            </a:r>
          </a:p>
          <a:p>
            <a:pPr lvl="2" eaLnBrk="1" hangingPunct="1"/>
            <a:r>
              <a:rPr kumimoji="1" lang="en-US" sz="1400">
                <a:latin typeface="Courier New" pitchFamily="49" charset="0"/>
                <a:ea typeface="ＭＳ Ｐゴシック" charset="-128"/>
              </a:rPr>
              <a:t>Viscosity</a:t>
            </a:r>
            <a:endParaRPr kumimoji="1" lang="en-US" sz="1400" b="1">
              <a:solidFill>
                <a:schemeClr val="tx2"/>
              </a:solidFill>
              <a:latin typeface="Courier New" pitchFamily="49" charset="0"/>
              <a:ea typeface="ＭＳ Ｐゴシック" charset="-128"/>
            </a:endParaRPr>
          </a:p>
        </p:txBody>
      </p:sp>
      <p:sp>
        <p:nvSpPr>
          <p:cNvPr id="859168" name="Line 32"/>
          <p:cNvSpPr>
            <a:spLocks noChangeShapeType="1"/>
          </p:cNvSpPr>
          <p:nvPr/>
        </p:nvSpPr>
        <p:spPr bwMode="auto">
          <a:xfrm flipV="1">
            <a:off x="3810000" y="3124200"/>
            <a:ext cx="990600" cy="533400"/>
          </a:xfrm>
          <a:prstGeom prst="line">
            <a:avLst/>
          </a:prstGeom>
          <a:noFill/>
          <a:ln w="28575">
            <a:solidFill>
              <a:schemeClr val="tx1"/>
            </a:solidFill>
            <a:round/>
            <a:headEnd/>
            <a:tailEnd type="triangle" w="med" len="med"/>
          </a:ln>
          <a:effectLst/>
        </p:spPr>
        <p:txBody>
          <a:bodyPr/>
          <a:lstStyle/>
          <a:p>
            <a:endParaRPr lang="fr-FR"/>
          </a:p>
        </p:txBody>
      </p:sp>
      <p:sp>
        <p:nvSpPr>
          <p:cNvPr id="859169" name="Text Box 33"/>
          <p:cNvSpPr txBox="1">
            <a:spLocks noChangeArrowheads="1"/>
          </p:cNvSpPr>
          <p:nvPr/>
        </p:nvSpPr>
        <p:spPr bwMode="auto">
          <a:xfrm>
            <a:off x="4114800" y="3581400"/>
            <a:ext cx="4876800" cy="915988"/>
          </a:xfrm>
          <a:prstGeom prst="rect">
            <a:avLst/>
          </a:prstGeom>
          <a:noFill/>
          <a:ln w="9525">
            <a:noFill/>
            <a:miter lim="800000"/>
            <a:headEnd/>
            <a:tailEnd/>
          </a:ln>
          <a:effectLst/>
        </p:spPr>
        <p:txBody>
          <a:bodyPr>
            <a:spAutoFit/>
          </a:bodyPr>
          <a:lstStyle/>
          <a:p>
            <a:pPr algn="ctr" eaLnBrk="1" hangingPunct="1"/>
            <a:r>
              <a:rPr kumimoji="1" lang="en-US" sz="1800">
                <a:solidFill>
                  <a:schemeClr val="tx2"/>
                </a:solidFill>
                <a:latin typeface="Tahoma" pitchFamily="34" charset="0"/>
                <a:ea typeface="ＭＳ Ｐゴシック" charset="-128"/>
              </a:rPr>
              <a:t>On peut utiliser les propriétés au lieu d’étendre le type MaterialLot pour inclure les attributs pH, Densité et Viscosité, </a:t>
            </a:r>
          </a:p>
        </p:txBody>
      </p:sp>
      <p:graphicFrame>
        <p:nvGraphicFramePr>
          <p:cNvPr id="859210" name="Group 74"/>
          <p:cNvGraphicFramePr>
            <a:graphicFrameLocks noGrp="1"/>
          </p:cNvGraphicFramePr>
          <p:nvPr/>
        </p:nvGraphicFramePr>
        <p:xfrm>
          <a:off x="728663" y="4437063"/>
          <a:ext cx="7881937" cy="1600202"/>
        </p:xfrm>
        <a:graphic>
          <a:graphicData uri="http://schemas.openxmlformats.org/drawingml/2006/table">
            <a:tbl>
              <a:tblPr/>
              <a:tblGrid>
                <a:gridCol w="1187450"/>
                <a:gridCol w="1187450"/>
                <a:gridCol w="2808287"/>
                <a:gridCol w="927100"/>
                <a:gridCol w="1771650"/>
              </a:tblGrid>
              <a:tr h="5857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600" b="0" i="0" u="none" strike="noStrike" cap="none" normalizeH="0" baseline="0" smtClean="0">
                        <a:ln>
                          <a:noFill/>
                        </a:ln>
                        <a:solidFill>
                          <a:schemeClr val="bg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Description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Value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QAMaterialTest</a:t>
                      </a:r>
                      <a:br>
                        <a:rPr kumimoji="1" lang="en-US" sz="1600" b="0" i="0" u="none" strike="noStrike" cap="none" normalizeH="0" baseline="0" smtClean="0">
                          <a:ln>
                            <a:noFill/>
                          </a:ln>
                          <a:solidFill>
                            <a:schemeClr val="bg2"/>
                          </a:solidFill>
                          <a:effectLst/>
                          <a:latin typeface="Arial" charset="0"/>
                        </a:rPr>
                      </a:br>
                      <a:r>
                        <a:rPr kumimoji="1" lang="en-US" sz="1600" b="0" i="0" u="none" strike="noStrike" cap="none" normalizeH="0" baseline="0" smtClean="0">
                          <a:ln>
                            <a:noFill/>
                          </a:ln>
                          <a:solidFill>
                            <a:schemeClr val="bg2"/>
                          </a:solidFill>
                          <a:effectLst/>
                          <a:latin typeface="Arial" charset="0"/>
                        </a:rPr>
                        <a:t>Specification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pH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pH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pH measurement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TS-94823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Density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Density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Density of material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.942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TS-83823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Viscosity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Viscosity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Viscosity measurement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6.53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US" sz="1600" b="0" i="0" u="none" strike="noStrike" cap="none" normalizeH="0" baseline="0" smtClean="0">
                          <a:ln>
                            <a:noFill/>
                          </a:ln>
                          <a:solidFill>
                            <a:schemeClr val="bg2"/>
                          </a:solidFill>
                          <a:effectLst/>
                          <a:latin typeface="Arial" charset="0"/>
                        </a:rPr>
                        <a:t>TS-29343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8" name="Rectangle 4"/>
          <p:cNvSpPr>
            <a:spLocks noGrp="1" noChangeArrowheads="1"/>
          </p:cNvSpPr>
          <p:nvPr>
            <p:ph type="title"/>
          </p:nvPr>
        </p:nvSpPr>
        <p:spPr/>
        <p:txBody>
          <a:bodyPr/>
          <a:lstStyle/>
          <a:p>
            <a:r>
              <a:rPr lang="en-US"/>
              <a:t>Limitations des propriétés</a:t>
            </a:r>
          </a:p>
        </p:txBody>
      </p:sp>
      <p:sp>
        <p:nvSpPr>
          <p:cNvPr id="861189" name="Rectangle 5"/>
          <p:cNvSpPr>
            <a:spLocks noGrp="1" noChangeArrowheads="1"/>
          </p:cNvSpPr>
          <p:nvPr>
            <p:ph idx="1"/>
          </p:nvPr>
        </p:nvSpPr>
        <p:spPr/>
        <p:txBody>
          <a:bodyPr/>
          <a:lstStyle/>
          <a:p>
            <a:r>
              <a:rPr lang="en-US" sz="1800" dirty="0"/>
              <a:t>Ne </a:t>
            </a:r>
            <a:r>
              <a:rPr lang="en-US" sz="1800" dirty="0" err="1"/>
              <a:t>traitent</a:t>
            </a:r>
            <a:r>
              <a:rPr lang="en-US" sz="1800" dirty="0"/>
              <a:t> pas les </a:t>
            </a:r>
            <a:r>
              <a:rPr lang="en-US" sz="1800" dirty="0" err="1"/>
              <a:t>données</a:t>
            </a:r>
            <a:r>
              <a:rPr lang="en-US" sz="1800" dirty="0"/>
              <a:t> </a:t>
            </a:r>
            <a:r>
              <a:rPr lang="en-US" sz="1800" dirty="0" err="1" smtClean="0"/>
              <a:t>structurées</a:t>
            </a:r>
            <a:r>
              <a:rPr lang="en-US" sz="1800" dirty="0" smtClean="0">
                <a:solidFill>
                  <a:srgbClr val="FF0000"/>
                </a:solidFill>
              </a:rPr>
              <a:t> (possible après </a:t>
            </a:r>
            <a:r>
              <a:rPr lang="en-US" sz="1800" dirty="0" err="1" smtClean="0">
                <a:solidFill>
                  <a:srgbClr val="FF0000"/>
                </a:solidFill>
              </a:rPr>
              <a:t>révision</a:t>
            </a:r>
            <a:r>
              <a:rPr lang="en-US" sz="1800" dirty="0" smtClean="0">
                <a:solidFill>
                  <a:srgbClr val="FF0000"/>
                </a:solidFill>
              </a:rPr>
              <a:t> ISA95)</a:t>
            </a:r>
            <a:endParaRPr lang="en-US" sz="1800" dirty="0">
              <a:solidFill>
                <a:srgbClr val="FF0000"/>
              </a:solidFill>
            </a:endParaRPr>
          </a:p>
          <a:p>
            <a:r>
              <a:rPr lang="en-US" sz="1800" dirty="0"/>
              <a:t>Un ensemble </a:t>
            </a:r>
            <a:r>
              <a:rPr lang="en-US" sz="1800" dirty="0" err="1"/>
              <a:t>d’attributs</a:t>
            </a:r>
            <a:r>
              <a:rPr lang="en-US" sz="1800" dirty="0"/>
              <a:t> </a:t>
            </a:r>
            <a:r>
              <a:rPr lang="en-US" sz="1800" dirty="0" err="1"/>
              <a:t>prédéfinis</a:t>
            </a:r>
            <a:r>
              <a:rPr lang="en-US" sz="1800" dirty="0"/>
              <a:t> pour </a:t>
            </a:r>
            <a:r>
              <a:rPr lang="en-US" sz="1800" dirty="0" err="1"/>
              <a:t>chaque</a:t>
            </a:r>
            <a:r>
              <a:rPr lang="en-US" sz="1800" dirty="0"/>
              <a:t> type de </a:t>
            </a:r>
            <a:r>
              <a:rPr lang="en-US" sz="1800" dirty="0" err="1"/>
              <a:t>propriétés</a:t>
            </a:r>
            <a:endParaRPr lang="en-US" sz="1800" dirty="0"/>
          </a:p>
          <a:p>
            <a:r>
              <a:rPr lang="en-US" sz="1800" dirty="0"/>
              <a:t>Syndrome de </a:t>
            </a:r>
            <a:r>
              <a:rPr lang="en-US" sz="1800" dirty="0" err="1"/>
              <a:t>l’importance</a:t>
            </a:r>
            <a:r>
              <a:rPr lang="en-US" sz="1800" dirty="0"/>
              <a:t> de la </a:t>
            </a:r>
            <a:r>
              <a:rPr lang="en-US" sz="1800" dirty="0" err="1"/>
              <a:t>Données</a:t>
            </a:r>
            <a:endParaRPr lang="en-US" sz="1800" dirty="0"/>
          </a:p>
          <a:p>
            <a:pPr lvl="1"/>
            <a:r>
              <a:rPr lang="en-US" sz="1800" dirty="0"/>
              <a:t>“Ma </a:t>
            </a:r>
            <a:r>
              <a:rPr lang="en-US" sz="1800" dirty="0" err="1"/>
              <a:t>donnée</a:t>
            </a:r>
            <a:r>
              <a:rPr lang="en-US" sz="1800" dirty="0"/>
              <a:t> </a:t>
            </a:r>
            <a:r>
              <a:rPr lang="en-US" sz="1800" dirty="0" err="1"/>
              <a:t>est</a:t>
            </a:r>
            <a:r>
              <a:rPr lang="en-US" sz="1800" dirty="0"/>
              <a:t> </a:t>
            </a:r>
            <a:r>
              <a:rPr lang="en-US" sz="1800" dirty="0" err="1"/>
              <a:t>trop</a:t>
            </a:r>
            <a:r>
              <a:rPr lang="en-US" sz="1800" dirty="0"/>
              <a:t> </a:t>
            </a:r>
            <a:r>
              <a:rPr lang="en-US" sz="1800" dirty="0" err="1"/>
              <a:t>importante</a:t>
            </a:r>
            <a:r>
              <a:rPr lang="en-US" sz="1800" dirty="0"/>
              <a:t> pour </a:t>
            </a:r>
            <a:r>
              <a:rPr lang="en-US" sz="1800" dirty="0" err="1"/>
              <a:t>être</a:t>
            </a:r>
            <a:r>
              <a:rPr lang="en-US" sz="1800" dirty="0"/>
              <a:t> </a:t>
            </a:r>
            <a:r>
              <a:rPr lang="en-US" sz="1800" dirty="0" err="1"/>
              <a:t>traitée</a:t>
            </a:r>
            <a:r>
              <a:rPr lang="en-US" sz="1800" dirty="0"/>
              <a:t> </a:t>
            </a:r>
            <a:r>
              <a:rPr lang="en-US" sz="1800" dirty="0" err="1"/>
              <a:t>comme</a:t>
            </a:r>
            <a:r>
              <a:rPr lang="en-US" sz="1800" dirty="0"/>
              <a:t> </a:t>
            </a:r>
            <a:r>
              <a:rPr lang="en-US" sz="1800" dirty="0" err="1"/>
              <a:t>une</a:t>
            </a:r>
            <a:r>
              <a:rPr lang="en-US" sz="1800" dirty="0"/>
              <a:t> </a:t>
            </a:r>
            <a:r>
              <a:rPr lang="en-US" sz="1800" dirty="0" err="1"/>
              <a:t>propriété</a:t>
            </a:r>
            <a:r>
              <a:rPr lang="en-US" sz="1800" dirty="0"/>
              <a:t>, </a:t>
            </a:r>
            <a:r>
              <a:rPr lang="en-US" sz="1800" dirty="0" err="1"/>
              <a:t>elle</a:t>
            </a:r>
            <a:r>
              <a:rPr lang="en-US" sz="1800" dirty="0"/>
              <a:t> </a:t>
            </a:r>
            <a:r>
              <a:rPr lang="en-US" sz="1800" dirty="0" err="1"/>
              <a:t>doit</a:t>
            </a:r>
            <a:r>
              <a:rPr lang="en-US" sz="1800" dirty="0"/>
              <a:t> </a:t>
            </a:r>
            <a:r>
              <a:rPr lang="en-US" sz="1800" dirty="0" err="1"/>
              <a:t>être</a:t>
            </a:r>
            <a:r>
              <a:rPr lang="en-US" sz="1800" dirty="0"/>
              <a:t> un </a:t>
            </a:r>
            <a:r>
              <a:rPr lang="en-US" sz="1800" dirty="0" err="1"/>
              <a:t>attribut</a:t>
            </a:r>
            <a:r>
              <a:rPr lang="en-US" sz="1800" dirty="0"/>
              <a:t> de </a:t>
            </a:r>
            <a:r>
              <a:rPr lang="en-US" sz="1800" dirty="0" err="1"/>
              <a:t>l’objet</a:t>
            </a:r>
            <a:r>
              <a:rPr lang="en-US" sz="1800" dirty="0"/>
              <a:t> parent”</a:t>
            </a:r>
          </a:p>
          <a:p>
            <a:pPr lvl="1"/>
            <a:r>
              <a:rPr lang="en-US" sz="1800" dirty="0"/>
              <a:t>“</a:t>
            </a:r>
            <a:r>
              <a:rPr lang="en-US" sz="1800" dirty="0" err="1"/>
              <a:t>Ces</a:t>
            </a:r>
            <a:r>
              <a:rPr lang="en-US" sz="1800" dirty="0"/>
              <a:t> </a:t>
            </a:r>
            <a:r>
              <a:rPr lang="en-US" sz="1800" dirty="0" err="1"/>
              <a:t>éléments</a:t>
            </a:r>
            <a:r>
              <a:rPr lang="en-US" sz="1800" dirty="0"/>
              <a:t> </a:t>
            </a:r>
            <a:r>
              <a:rPr lang="en-US" sz="1800" dirty="0" err="1"/>
              <a:t>d’information</a:t>
            </a:r>
            <a:r>
              <a:rPr lang="en-US" sz="1800" dirty="0"/>
              <a:t> </a:t>
            </a:r>
            <a:r>
              <a:rPr lang="en-US" sz="1800" dirty="0" err="1"/>
              <a:t>doivent</a:t>
            </a:r>
            <a:r>
              <a:rPr lang="en-US" sz="1800" dirty="0"/>
              <a:t> </a:t>
            </a:r>
            <a:r>
              <a:rPr lang="en-US" sz="1800" dirty="0" err="1"/>
              <a:t>être</a:t>
            </a:r>
            <a:r>
              <a:rPr lang="en-US" sz="1800" dirty="0"/>
              <a:t> </a:t>
            </a:r>
            <a:r>
              <a:rPr lang="en-US" sz="1800" dirty="0" err="1"/>
              <a:t>définis</a:t>
            </a:r>
            <a:r>
              <a:rPr lang="en-US" sz="1800" dirty="0"/>
              <a:t> </a:t>
            </a:r>
            <a:r>
              <a:rPr lang="en-US" sz="1800" dirty="0" err="1"/>
              <a:t>comme</a:t>
            </a:r>
            <a:r>
              <a:rPr lang="en-US" sz="1800" dirty="0"/>
              <a:t> des </a:t>
            </a:r>
            <a:r>
              <a:rPr lang="en-US" sz="1800" dirty="0" err="1"/>
              <a:t>attributs</a:t>
            </a:r>
            <a:r>
              <a:rPr lang="en-US" sz="1800" dirty="0"/>
              <a:t> de </a:t>
            </a:r>
            <a:r>
              <a:rPr lang="en-US" sz="1800" dirty="0" err="1"/>
              <a:t>telle</a:t>
            </a:r>
            <a:r>
              <a:rPr lang="en-US" sz="1800" dirty="0"/>
              <a:t> </a:t>
            </a:r>
            <a:r>
              <a:rPr lang="en-US" sz="1800" dirty="0" err="1"/>
              <a:t>sorte</a:t>
            </a:r>
            <a:r>
              <a:rPr lang="en-US" sz="1800" dirty="0"/>
              <a:t> </a:t>
            </a:r>
            <a:r>
              <a:rPr lang="en-US" sz="1800" dirty="0" err="1"/>
              <a:t>que</a:t>
            </a:r>
            <a:r>
              <a:rPr lang="en-US" sz="1800" dirty="0"/>
              <a:t> les </a:t>
            </a:r>
            <a:r>
              <a:rPr lang="en-US" sz="1800" dirty="0" err="1"/>
              <a:t>expéditeurs</a:t>
            </a:r>
            <a:r>
              <a:rPr lang="en-US" sz="1800" dirty="0"/>
              <a:t>/</a:t>
            </a:r>
            <a:r>
              <a:rPr lang="en-US" sz="1800" dirty="0" err="1"/>
              <a:t>récepteurs</a:t>
            </a:r>
            <a:r>
              <a:rPr lang="en-US" sz="1800" dirty="0"/>
              <a:t> </a:t>
            </a:r>
            <a:r>
              <a:rPr lang="en-US" sz="1800" dirty="0" err="1"/>
              <a:t>comprennent</a:t>
            </a:r>
            <a:r>
              <a:rPr lang="en-US" sz="1800" dirty="0"/>
              <a:t> les </a:t>
            </a:r>
            <a:r>
              <a:rPr lang="en-US" sz="1800" dirty="0" err="1"/>
              <a:t>données</a:t>
            </a:r>
            <a:r>
              <a:rPr lang="en-US" sz="1800" dirty="0"/>
              <a:t> </a:t>
            </a:r>
            <a:r>
              <a:rPr lang="en-US" sz="1800" dirty="0" err="1"/>
              <a:t>échangées</a:t>
            </a:r>
            <a:r>
              <a:rPr lang="en-US" sz="1800" dirty="0"/>
              <a:t> et </a:t>
            </a:r>
            <a:r>
              <a:rPr lang="en-US" sz="1800" dirty="0" err="1"/>
              <a:t>que</a:t>
            </a:r>
            <a:r>
              <a:rPr lang="en-US" sz="1800" dirty="0"/>
              <a:t> </a:t>
            </a:r>
            <a:r>
              <a:rPr lang="en-US" sz="1800" dirty="0" err="1"/>
              <a:t>l’on</a:t>
            </a:r>
            <a:r>
              <a:rPr lang="en-US" sz="1800" dirty="0"/>
              <a:t> </a:t>
            </a:r>
            <a:r>
              <a:rPr lang="en-US" sz="1800" dirty="0" err="1"/>
              <a:t>puisse</a:t>
            </a:r>
            <a:r>
              <a:rPr lang="en-US" sz="1800" dirty="0"/>
              <a:t> </a:t>
            </a:r>
            <a:r>
              <a:rPr lang="en-US" sz="1800" dirty="0" err="1"/>
              <a:t>bénéficier</a:t>
            </a:r>
            <a:r>
              <a:rPr lang="en-US" sz="1800" dirty="0"/>
              <a:t> de la validation XML”</a:t>
            </a:r>
          </a:p>
          <a:p>
            <a:pPr lvl="1"/>
            <a:r>
              <a:rPr lang="en-US" sz="1800" dirty="0" err="1"/>
              <a:t>C’est</a:t>
            </a:r>
            <a:r>
              <a:rPr lang="en-US" sz="1800" dirty="0"/>
              <a:t> un </a:t>
            </a:r>
            <a:r>
              <a:rPr lang="en-US" sz="1800" dirty="0" err="1"/>
              <a:t>problème</a:t>
            </a:r>
            <a:r>
              <a:rPr lang="en-US" sz="1800" dirty="0"/>
              <a:t> </a:t>
            </a:r>
            <a:r>
              <a:rPr lang="en-US" sz="1800" dirty="0" err="1"/>
              <a:t>réel</a:t>
            </a:r>
            <a:r>
              <a:rPr lang="en-US" sz="1800" dirty="0"/>
              <a:t> </a:t>
            </a:r>
            <a:r>
              <a:rPr lang="en-US" sz="1800" dirty="0" err="1"/>
              <a:t>très</a:t>
            </a:r>
            <a:r>
              <a:rPr lang="en-US" sz="1800" dirty="0"/>
              <a:t> courant</a:t>
            </a:r>
          </a:p>
          <a:p>
            <a:r>
              <a:rPr lang="en-US" sz="1800" dirty="0"/>
              <a:t>Les </a:t>
            </a:r>
            <a:r>
              <a:rPr lang="en-US" sz="1800" dirty="0" err="1"/>
              <a:t>exigences</a:t>
            </a:r>
            <a:r>
              <a:rPr lang="en-US" sz="1800" dirty="0"/>
              <a:t> / </a:t>
            </a:r>
            <a:r>
              <a:rPr lang="en-US" sz="1800" dirty="0" err="1"/>
              <a:t>préférences</a:t>
            </a:r>
            <a:r>
              <a:rPr lang="en-US" sz="1800" dirty="0"/>
              <a:t> de conception </a:t>
            </a:r>
            <a:r>
              <a:rPr lang="en-US" sz="1800" dirty="0" err="1"/>
              <a:t>vont</a:t>
            </a:r>
            <a:r>
              <a:rPr lang="en-US" sz="1800" dirty="0"/>
              <a:t> imposer à </a:t>
            </a:r>
            <a:r>
              <a:rPr lang="en-US" sz="1800" dirty="0" err="1"/>
              <a:t>certaines</a:t>
            </a:r>
            <a:r>
              <a:rPr lang="en-US" sz="1800" dirty="0"/>
              <a:t> </a:t>
            </a:r>
            <a:r>
              <a:rPr lang="en-US" sz="1800" dirty="0" err="1"/>
              <a:t>propriétés</a:t>
            </a:r>
            <a:r>
              <a:rPr lang="en-US" sz="1800" dirty="0"/>
              <a:t> d’être </a:t>
            </a:r>
            <a:r>
              <a:rPr lang="en-US" sz="1800" dirty="0" err="1"/>
              <a:t>traitées</a:t>
            </a:r>
            <a:r>
              <a:rPr lang="en-US" sz="1800" dirty="0"/>
              <a:t> </a:t>
            </a:r>
            <a:r>
              <a:rPr lang="en-US" sz="1800" dirty="0" err="1"/>
              <a:t>comme</a:t>
            </a:r>
            <a:r>
              <a:rPr lang="en-US" sz="1800" dirty="0"/>
              <a:t> des </a:t>
            </a:r>
            <a:r>
              <a:rPr lang="en-US" sz="1800" dirty="0" err="1"/>
              <a:t>attributs</a:t>
            </a:r>
            <a:r>
              <a:rPr lang="en-US" sz="1800" dirty="0"/>
              <a:t> </a:t>
            </a:r>
            <a:r>
              <a:rPr lang="en-US" sz="1800" dirty="0" err="1"/>
              <a:t>d’objets</a:t>
            </a:r>
            <a:endParaRPr lang="en-US" sz="1800" dirty="0"/>
          </a:p>
          <a:p>
            <a:r>
              <a:rPr lang="en-US" sz="1800" dirty="0"/>
              <a:t>Les </a:t>
            </a:r>
            <a:r>
              <a:rPr lang="en-US" sz="1800" dirty="0" err="1"/>
              <a:t>réalisations</a:t>
            </a:r>
            <a:r>
              <a:rPr lang="en-US" sz="1800" dirty="0"/>
              <a:t> à </a:t>
            </a:r>
            <a:r>
              <a:rPr lang="en-US" sz="1800" dirty="0" err="1"/>
              <a:t>ce</a:t>
            </a:r>
            <a:r>
              <a:rPr lang="en-US" sz="1800" dirty="0"/>
              <a:t> jour </a:t>
            </a:r>
            <a:r>
              <a:rPr lang="en-US" sz="1800" dirty="0" err="1"/>
              <a:t>ont</a:t>
            </a:r>
            <a:r>
              <a:rPr lang="en-US" sz="1800" dirty="0"/>
              <a:t> </a:t>
            </a:r>
            <a:r>
              <a:rPr lang="en-US" sz="1800" dirty="0" err="1"/>
              <a:t>révélé</a:t>
            </a:r>
            <a:r>
              <a:rPr lang="en-US" sz="1800" dirty="0"/>
              <a:t> </a:t>
            </a:r>
            <a:r>
              <a:rPr lang="en-US" sz="1800" dirty="0" err="1"/>
              <a:t>clairement</a:t>
            </a:r>
            <a:r>
              <a:rPr lang="en-US" sz="1800" dirty="0"/>
              <a:t> </a:t>
            </a:r>
            <a:r>
              <a:rPr lang="en-US" sz="1800" dirty="0" err="1"/>
              <a:t>que</a:t>
            </a:r>
            <a:r>
              <a:rPr lang="en-US" sz="1800" dirty="0"/>
              <a:t> </a:t>
            </a:r>
            <a:r>
              <a:rPr lang="en-US" sz="1800" dirty="0" err="1"/>
              <a:t>tous</a:t>
            </a:r>
            <a:r>
              <a:rPr lang="en-US" sz="1800" dirty="0"/>
              <a:t> les </a:t>
            </a:r>
            <a:r>
              <a:rPr lang="en-US" sz="1800" dirty="0" err="1"/>
              <a:t>besoins</a:t>
            </a:r>
            <a:r>
              <a:rPr lang="en-US" sz="1800" dirty="0"/>
              <a:t> ne </a:t>
            </a:r>
            <a:r>
              <a:rPr lang="en-US" sz="1800" dirty="0" err="1"/>
              <a:t>peuvent</a:t>
            </a:r>
            <a:r>
              <a:rPr lang="en-US" sz="1800" dirty="0"/>
              <a:t> pas </a:t>
            </a:r>
            <a:r>
              <a:rPr lang="en-US" sz="1800" dirty="0" err="1"/>
              <a:t>être</a:t>
            </a:r>
            <a:r>
              <a:rPr lang="en-US" sz="1800" dirty="0"/>
              <a:t> </a:t>
            </a:r>
            <a:r>
              <a:rPr lang="en-US" sz="1800" dirty="0" err="1"/>
              <a:t>couverts</a:t>
            </a:r>
            <a:r>
              <a:rPr lang="en-US" sz="1800" dirty="0"/>
              <a:t> par les </a:t>
            </a:r>
            <a:r>
              <a:rPr lang="en-US" sz="1800" dirty="0" err="1"/>
              <a:t>propriétés</a:t>
            </a:r>
            <a:endParaRPr lang="en-US" sz="1800" dirty="0"/>
          </a:p>
          <a:p>
            <a:r>
              <a:rPr lang="en-US" sz="1800" dirty="0" err="1"/>
              <a:t>Quand</a:t>
            </a:r>
            <a:r>
              <a:rPr lang="en-US" sz="1800" dirty="0"/>
              <a:t> les </a:t>
            </a:r>
            <a:r>
              <a:rPr lang="en-US" sz="1800" dirty="0" err="1"/>
              <a:t>propriétés</a:t>
            </a:r>
            <a:r>
              <a:rPr lang="en-US" sz="1800" dirty="0"/>
              <a:t> ne </a:t>
            </a:r>
            <a:r>
              <a:rPr lang="en-US" sz="1800" dirty="0" err="1"/>
              <a:t>sont</a:t>
            </a:r>
            <a:r>
              <a:rPr lang="en-US" sz="1800" dirty="0"/>
              <a:t> pas la </a:t>
            </a:r>
            <a:r>
              <a:rPr lang="en-US" sz="1800" dirty="0" err="1"/>
              <a:t>bonne</a:t>
            </a:r>
            <a:r>
              <a:rPr lang="en-US" sz="1800" dirty="0"/>
              <a:t> </a:t>
            </a:r>
            <a:r>
              <a:rPr lang="en-US" sz="1800" dirty="0" err="1"/>
              <a:t>réponse</a:t>
            </a:r>
            <a:r>
              <a:rPr lang="en-US" sz="1800" dirty="0"/>
              <a:t>, les </a:t>
            </a:r>
            <a:r>
              <a:rPr lang="en-US" sz="1800" dirty="0" err="1"/>
              <a:t>schémas</a:t>
            </a:r>
            <a:r>
              <a:rPr lang="en-US" sz="1800" dirty="0"/>
              <a:t> </a:t>
            </a:r>
            <a:r>
              <a:rPr lang="en-US" sz="1800" dirty="0" err="1"/>
              <a:t>doivent</a:t>
            </a:r>
            <a:r>
              <a:rPr lang="en-US" sz="1800" dirty="0"/>
              <a:t> </a:t>
            </a:r>
            <a:r>
              <a:rPr lang="en-US" sz="1800" dirty="0" err="1"/>
              <a:t>être</a:t>
            </a:r>
            <a:r>
              <a:rPr lang="en-US" sz="1800" dirty="0"/>
              <a:t> </a:t>
            </a:r>
            <a:r>
              <a:rPr lang="en-US" sz="1800" dirty="0" err="1"/>
              <a:t>modifiés</a:t>
            </a:r>
            <a:r>
              <a:rPr lang="en-US" sz="1800" dirty="0"/>
              <a:t> / </a:t>
            </a:r>
            <a:r>
              <a:rPr lang="en-US" sz="1800" dirty="0" err="1"/>
              <a:t>étendus</a:t>
            </a:r>
            <a:endParaRPr lang="en-US" sz="1800"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71EB180F-28C2-468B-BE84-F886D74D2E69}" type="slidenum">
              <a:rPr lang="en-GB"/>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4" name="Rectangle 6"/>
          <p:cNvSpPr>
            <a:spLocks noGrp="1" noChangeArrowheads="1"/>
          </p:cNvSpPr>
          <p:nvPr>
            <p:ph type="title"/>
          </p:nvPr>
        </p:nvSpPr>
        <p:spPr/>
        <p:txBody>
          <a:bodyPr/>
          <a:lstStyle/>
          <a:p>
            <a:r>
              <a:rPr lang="en-US"/>
              <a:t>Solution partielle : encourager la publication de propriétés “standards”</a:t>
            </a:r>
          </a:p>
        </p:txBody>
      </p:sp>
      <p:sp>
        <p:nvSpPr>
          <p:cNvPr id="862215" name="Rectangle 7"/>
          <p:cNvSpPr>
            <a:spLocks noGrp="1" noChangeArrowheads="1"/>
          </p:cNvSpPr>
          <p:nvPr>
            <p:ph idx="1"/>
          </p:nvPr>
        </p:nvSpPr>
        <p:spPr/>
        <p:txBody>
          <a:bodyPr/>
          <a:lstStyle/>
          <a:p>
            <a:r>
              <a:rPr lang="en-US" dirty="0" err="1"/>
              <a:t>Une</a:t>
            </a:r>
            <a:r>
              <a:rPr lang="en-US" dirty="0"/>
              <a:t> des </a:t>
            </a:r>
            <a:r>
              <a:rPr lang="en-US" dirty="0" err="1"/>
              <a:t>faiblesses</a:t>
            </a:r>
            <a:r>
              <a:rPr lang="en-US" dirty="0"/>
              <a:t> des </a:t>
            </a:r>
            <a:r>
              <a:rPr lang="en-US" dirty="0" err="1"/>
              <a:t>propriétés</a:t>
            </a:r>
            <a:r>
              <a:rPr lang="en-US" dirty="0"/>
              <a:t> </a:t>
            </a:r>
            <a:r>
              <a:rPr lang="en-US" dirty="0" err="1"/>
              <a:t>est</a:t>
            </a:r>
            <a:r>
              <a:rPr lang="en-US" dirty="0"/>
              <a:t> </a:t>
            </a:r>
            <a:r>
              <a:rPr lang="en-US" dirty="0" err="1"/>
              <a:t>que</a:t>
            </a:r>
            <a:r>
              <a:rPr lang="en-US" dirty="0"/>
              <a:t> </a:t>
            </a:r>
            <a:r>
              <a:rPr lang="en-US" dirty="0" err="1"/>
              <a:t>leurs</a:t>
            </a:r>
            <a:r>
              <a:rPr lang="en-US" dirty="0"/>
              <a:t> </a:t>
            </a:r>
            <a:r>
              <a:rPr lang="en-US" dirty="0" err="1"/>
              <a:t>identifiants</a:t>
            </a:r>
            <a:r>
              <a:rPr lang="en-US" dirty="0"/>
              <a:t>, types de </a:t>
            </a:r>
            <a:r>
              <a:rPr lang="en-US" dirty="0" err="1"/>
              <a:t>donnée</a:t>
            </a:r>
            <a:r>
              <a:rPr lang="en-US" dirty="0"/>
              <a:t> et </a:t>
            </a:r>
            <a:r>
              <a:rPr lang="en-US" dirty="0" err="1"/>
              <a:t>étendues</a:t>
            </a:r>
            <a:r>
              <a:rPr lang="en-US" dirty="0"/>
              <a:t> de </a:t>
            </a:r>
            <a:r>
              <a:rPr lang="en-US" dirty="0" err="1"/>
              <a:t>valeur</a:t>
            </a:r>
            <a:r>
              <a:rPr lang="en-US" dirty="0"/>
              <a:t> ne </a:t>
            </a:r>
            <a:r>
              <a:rPr lang="en-US" dirty="0" err="1"/>
              <a:t>sont</a:t>
            </a:r>
            <a:r>
              <a:rPr lang="en-US" dirty="0"/>
              <a:t> pas </a:t>
            </a:r>
            <a:r>
              <a:rPr lang="en-US" dirty="0" err="1"/>
              <a:t>publiés</a:t>
            </a:r>
            <a:r>
              <a:rPr lang="en-US" dirty="0"/>
              <a:t> en </a:t>
            </a:r>
            <a:r>
              <a:rPr lang="en-US" dirty="0" err="1"/>
              <a:t>tant</a:t>
            </a:r>
            <a:r>
              <a:rPr lang="en-US" dirty="0"/>
              <a:t> </a:t>
            </a:r>
            <a:r>
              <a:rPr lang="en-US" dirty="0" err="1"/>
              <a:t>que</a:t>
            </a:r>
            <a:r>
              <a:rPr lang="en-US" dirty="0"/>
              <a:t> </a:t>
            </a:r>
            <a:r>
              <a:rPr lang="en-US" dirty="0" err="1"/>
              <a:t>partie</a:t>
            </a:r>
            <a:r>
              <a:rPr lang="en-US" dirty="0"/>
              <a:t> des </a:t>
            </a:r>
            <a:r>
              <a:rPr lang="en-US" dirty="0" err="1"/>
              <a:t>schémas</a:t>
            </a:r>
            <a:r>
              <a:rPr lang="en-US" dirty="0"/>
              <a:t> du </a:t>
            </a:r>
            <a:r>
              <a:rPr lang="en-US" dirty="0" err="1"/>
              <a:t>projet</a:t>
            </a:r>
            <a:endParaRPr lang="en-US" dirty="0"/>
          </a:p>
          <a:p>
            <a:r>
              <a:rPr lang="en-US" dirty="0"/>
              <a:t>Des </a:t>
            </a:r>
            <a:r>
              <a:rPr lang="en-US" dirty="0" err="1"/>
              <a:t>jeux</a:t>
            </a:r>
            <a:r>
              <a:rPr lang="en-US" dirty="0"/>
              <a:t> de </a:t>
            </a:r>
            <a:r>
              <a:rPr lang="en-US" dirty="0" err="1"/>
              <a:t>propriétés</a:t>
            </a:r>
            <a:r>
              <a:rPr lang="en-US" dirty="0"/>
              <a:t> Standards/</a:t>
            </a:r>
            <a:r>
              <a:rPr lang="en-US" dirty="0" err="1"/>
              <a:t>Recommendées</a:t>
            </a:r>
            <a:r>
              <a:rPr lang="en-US" dirty="0"/>
              <a:t> </a:t>
            </a:r>
            <a:r>
              <a:rPr lang="en-US" dirty="0" err="1"/>
              <a:t>pourraient</a:t>
            </a:r>
            <a:r>
              <a:rPr lang="en-US" dirty="0"/>
              <a:t> </a:t>
            </a:r>
            <a:r>
              <a:rPr lang="en-US" dirty="0" err="1"/>
              <a:t>être</a:t>
            </a:r>
            <a:r>
              <a:rPr lang="en-US" dirty="0"/>
              <a:t> </a:t>
            </a:r>
            <a:r>
              <a:rPr lang="en-US" dirty="0" err="1"/>
              <a:t>publiées</a:t>
            </a:r>
            <a:r>
              <a:rPr lang="en-US" dirty="0"/>
              <a:t> au </a:t>
            </a:r>
            <a:r>
              <a:rPr lang="en-US" dirty="0" err="1"/>
              <a:t>niveau</a:t>
            </a:r>
            <a:r>
              <a:rPr lang="en-US" dirty="0"/>
              <a:t> </a:t>
            </a:r>
            <a:r>
              <a:rPr lang="en-US" dirty="0" err="1"/>
              <a:t>ou</a:t>
            </a:r>
            <a:r>
              <a:rPr lang="en-US" dirty="0"/>
              <a:t> </a:t>
            </a:r>
            <a:r>
              <a:rPr lang="en-US" dirty="0" err="1"/>
              <a:t>sur</a:t>
            </a:r>
            <a:r>
              <a:rPr lang="en-US" dirty="0"/>
              <a:t> la base</a:t>
            </a:r>
          </a:p>
          <a:p>
            <a:pPr lvl="1"/>
            <a:r>
              <a:rPr lang="en-US" dirty="0"/>
              <a:t>Des </a:t>
            </a:r>
            <a:r>
              <a:rPr lang="en-US" dirty="0" err="1"/>
              <a:t>projets</a:t>
            </a:r>
            <a:endParaRPr lang="en-US" dirty="0"/>
          </a:p>
          <a:p>
            <a:pPr lvl="1"/>
            <a:r>
              <a:rPr lang="en-US" dirty="0"/>
              <a:t>De </a:t>
            </a:r>
            <a:r>
              <a:rPr lang="en-US" dirty="0" err="1"/>
              <a:t>l’entreprise</a:t>
            </a:r>
            <a:r>
              <a:rPr lang="en-US" dirty="0"/>
              <a:t>, </a:t>
            </a:r>
          </a:p>
          <a:p>
            <a:pPr lvl="1"/>
            <a:r>
              <a:rPr lang="en-US" dirty="0"/>
              <a:t>Du </a:t>
            </a:r>
            <a:r>
              <a:rPr lang="en-US" dirty="0" err="1"/>
              <a:t>secteur</a:t>
            </a:r>
            <a:r>
              <a:rPr lang="en-US" dirty="0"/>
              <a:t> </a:t>
            </a:r>
            <a:r>
              <a:rPr lang="en-US" dirty="0" err="1"/>
              <a:t>industriel</a:t>
            </a:r>
            <a:endParaRPr lang="en-US" dirty="0"/>
          </a:p>
          <a:p>
            <a:pPr lvl="1"/>
            <a:r>
              <a:rPr lang="en-US" dirty="0"/>
              <a:t>Du </a:t>
            </a:r>
            <a:r>
              <a:rPr lang="en-US" dirty="0" err="1"/>
              <a:t>vendeur</a:t>
            </a:r>
            <a:r>
              <a:rPr lang="en-US" dirty="0"/>
              <a:t> de </a:t>
            </a:r>
            <a:r>
              <a:rPr lang="en-US" dirty="0" err="1"/>
              <a:t>systèmes</a:t>
            </a:r>
            <a:endParaRPr lang="en-US" dirty="0"/>
          </a:p>
          <a:p>
            <a:r>
              <a:rPr lang="en-US" dirty="0" err="1"/>
              <a:t>Ils</a:t>
            </a:r>
            <a:r>
              <a:rPr lang="en-US" dirty="0"/>
              <a:t> </a:t>
            </a:r>
            <a:r>
              <a:rPr lang="en-US" dirty="0" err="1"/>
              <a:t>pourraient</a:t>
            </a:r>
            <a:r>
              <a:rPr lang="en-US" dirty="0"/>
              <a:t> </a:t>
            </a:r>
            <a:r>
              <a:rPr lang="en-US" dirty="0" err="1"/>
              <a:t>être</a:t>
            </a:r>
            <a:r>
              <a:rPr lang="en-US" dirty="0"/>
              <a:t> </a:t>
            </a:r>
            <a:r>
              <a:rPr lang="en-US" dirty="0" err="1"/>
              <a:t>définis</a:t>
            </a:r>
            <a:r>
              <a:rPr lang="en-US" dirty="0"/>
              <a:t> à part, </a:t>
            </a:r>
            <a:r>
              <a:rPr lang="en-US" dirty="0" err="1"/>
              <a:t>ou</a:t>
            </a:r>
            <a:r>
              <a:rPr lang="en-US" dirty="0"/>
              <a:t> en </a:t>
            </a:r>
            <a:r>
              <a:rPr lang="en-US" dirty="0" err="1"/>
              <a:t>accompagnement</a:t>
            </a:r>
            <a:r>
              <a:rPr lang="en-US" dirty="0"/>
              <a:t> de </a:t>
            </a:r>
            <a:r>
              <a:rPr lang="en-US" dirty="0" smtClean="0"/>
              <a:t>B2MML</a:t>
            </a:r>
          </a:p>
          <a:p>
            <a:endParaRPr lang="en-US" dirty="0" smtClean="0"/>
          </a:p>
          <a:p>
            <a:pPr>
              <a:buNone/>
            </a:pPr>
            <a:r>
              <a:rPr lang="en-US" dirty="0" smtClean="0"/>
              <a:t>Nota: on </a:t>
            </a:r>
            <a:r>
              <a:rPr lang="en-US" dirty="0" err="1" smtClean="0"/>
              <a:t>pourrait</a:t>
            </a:r>
            <a:r>
              <a:rPr lang="en-US" dirty="0" smtClean="0"/>
              <a:t> </a:t>
            </a:r>
            <a:r>
              <a:rPr lang="en-US" dirty="0" err="1" smtClean="0"/>
              <a:t>s’acheminer</a:t>
            </a:r>
            <a:r>
              <a:rPr lang="en-US" dirty="0" smtClean="0"/>
              <a:t> </a:t>
            </a:r>
            <a:r>
              <a:rPr lang="en-US" dirty="0" err="1" smtClean="0"/>
              <a:t>alors</a:t>
            </a:r>
            <a:r>
              <a:rPr lang="en-US" dirty="0" smtClean="0"/>
              <a:t> </a:t>
            </a:r>
            <a:r>
              <a:rPr lang="en-US" dirty="0" err="1" smtClean="0"/>
              <a:t>vers</a:t>
            </a:r>
            <a:r>
              <a:rPr lang="en-US" dirty="0" smtClean="0"/>
              <a:t> </a:t>
            </a:r>
            <a:r>
              <a:rPr lang="en-US" dirty="0" err="1" smtClean="0"/>
              <a:t>une</a:t>
            </a:r>
            <a:r>
              <a:rPr lang="en-US" dirty="0" smtClean="0"/>
              <a:t> </a:t>
            </a:r>
            <a:r>
              <a:rPr lang="en-US" dirty="0" err="1" smtClean="0"/>
              <a:t>approche</a:t>
            </a:r>
            <a:r>
              <a:rPr lang="en-US" dirty="0" smtClean="0"/>
              <a:t> </a:t>
            </a:r>
            <a:r>
              <a:rPr lang="en-US" dirty="0" err="1" smtClean="0"/>
              <a:t>sémantique</a:t>
            </a:r>
            <a:r>
              <a:rPr lang="en-US" dirty="0" smtClean="0"/>
              <a:t> </a:t>
            </a:r>
            <a:r>
              <a:rPr lang="en-US" dirty="0" err="1" smtClean="0"/>
              <a:t>permettant</a:t>
            </a:r>
            <a:r>
              <a:rPr lang="en-US" dirty="0" smtClean="0"/>
              <a:t> </a:t>
            </a:r>
            <a:r>
              <a:rPr lang="en-US" dirty="0" err="1" smtClean="0"/>
              <a:t>une</a:t>
            </a:r>
            <a:r>
              <a:rPr lang="en-US" dirty="0" smtClean="0"/>
              <a:t> </a:t>
            </a:r>
            <a:r>
              <a:rPr lang="en-US" dirty="0" err="1" smtClean="0"/>
              <a:t>personalisation</a:t>
            </a:r>
            <a:r>
              <a:rPr lang="en-US" dirty="0" smtClean="0"/>
              <a:t> </a:t>
            </a:r>
            <a:r>
              <a:rPr lang="en-US" dirty="0" err="1" smtClean="0"/>
              <a:t>totale</a:t>
            </a:r>
            <a:r>
              <a:rPr lang="en-US" dirty="0" smtClean="0"/>
              <a:t> par opposition à </a:t>
            </a:r>
            <a:r>
              <a:rPr lang="en-US" dirty="0" err="1" smtClean="0"/>
              <a:t>l’approche</a:t>
            </a:r>
            <a:r>
              <a:rPr lang="en-US" dirty="0" smtClean="0"/>
              <a:t> </a:t>
            </a:r>
            <a:r>
              <a:rPr lang="en-US" dirty="0" err="1" smtClean="0"/>
              <a:t>canonique</a:t>
            </a:r>
            <a:r>
              <a:rPr lang="en-US" dirty="0" smtClean="0"/>
              <a:t> </a:t>
            </a:r>
            <a:r>
              <a:rPr lang="en-US" dirty="0" err="1" smtClean="0"/>
              <a:t>actuellemnt</a:t>
            </a:r>
            <a:r>
              <a:rPr lang="en-US" dirty="0" smtClean="0"/>
              <a:t> </a:t>
            </a:r>
            <a:r>
              <a:rPr lang="en-US" dirty="0" err="1" smtClean="0"/>
              <a:t>proposée</a:t>
            </a:r>
            <a:endParaRPr lang="en-US" dirty="0" smtClean="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9A9CDF75-3427-447E-9D51-EC21FA0BE22D}" type="slidenum">
              <a:rPr lang="en-GB"/>
              <a:pPr/>
              <a:t>36</a:t>
            </a:fld>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6" name="Rectangle 4"/>
          <p:cNvSpPr>
            <a:spLocks noGrp="1" noChangeArrowheads="1"/>
          </p:cNvSpPr>
          <p:nvPr>
            <p:ph type="title"/>
          </p:nvPr>
        </p:nvSpPr>
        <p:spPr/>
        <p:txBody>
          <a:bodyPr/>
          <a:lstStyle/>
          <a:p>
            <a:r>
              <a:rPr lang="en-US" dirty="0"/>
              <a:t>Any </a:t>
            </a:r>
            <a:r>
              <a:rPr lang="en-US" dirty="0" smtClean="0"/>
              <a:t>Element (removed)</a:t>
            </a:r>
            <a:endParaRPr lang="en-US" dirty="0"/>
          </a:p>
        </p:txBody>
      </p:sp>
      <p:sp>
        <p:nvSpPr>
          <p:cNvPr id="883717" name="Rectangle 5"/>
          <p:cNvSpPr>
            <a:spLocks noGrp="1" noChangeArrowheads="1"/>
          </p:cNvSpPr>
          <p:nvPr>
            <p:ph idx="1"/>
          </p:nvPr>
        </p:nvSpPr>
        <p:spPr/>
        <p:txBody>
          <a:bodyPr/>
          <a:lstStyle/>
          <a:p>
            <a:r>
              <a:rPr lang="en-US" sz="1800" dirty="0" err="1"/>
              <a:t>Méthode</a:t>
            </a:r>
            <a:r>
              <a:rPr lang="en-US" sz="1800" dirty="0"/>
              <a:t> </a:t>
            </a:r>
            <a:r>
              <a:rPr lang="en-US" sz="1800" dirty="0" err="1"/>
              <a:t>originale</a:t>
            </a:r>
            <a:r>
              <a:rPr lang="en-US" sz="1800" dirty="0"/>
              <a:t> </a:t>
            </a:r>
            <a:r>
              <a:rPr lang="en-US" sz="1800" dirty="0" err="1"/>
              <a:t>d’extension</a:t>
            </a:r>
            <a:r>
              <a:rPr lang="en-US" sz="1800" dirty="0"/>
              <a:t> B2MML</a:t>
            </a:r>
          </a:p>
          <a:p>
            <a:pPr lvl="1"/>
            <a:r>
              <a:rPr lang="en-US" sz="1800" dirty="0" err="1"/>
              <a:t>Utilise</a:t>
            </a:r>
            <a:r>
              <a:rPr lang="en-US" sz="1800" dirty="0"/>
              <a:t> le </a:t>
            </a:r>
            <a:r>
              <a:rPr lang="en-US" sz="1800" dirty="0" err="1"/>
              <a:t>dispositif</a:t>
            </a:r>
            <a:r>
              <a:rPr lang="en-US" sz="1800" dirty="0"/>
              <a:t> standard W3C XML schema ##any</a:t>
            </a:r>
          </a:p>
          <a:p>
            <a:pPr lvl="1">
              <a:lnSpc>
                <a:spcPct val="70000"/>
              </a:lnSpc>
              <a:buFont typeface="Wingdings" pitchFamily="2" charset="2"/>
              <a:buNone/>
            </a:pPr>
            <a:endParaRPr lang="en-US" sz="1100" dirty="0">
              <a:latin typeface="Courier New" pitchFamily="49" charset="0"/>
            </a:endParaRPr>
          </a:p>
          <a:p>
            <a:pPr lvl="1">
              <a:lnSpc>
                <a:spcPct val="70000"/>
              </a:lnSpc>
              <a:buFont typeface="Wingdings" pitchFamily="2" charset="2"/>
              <a:buNone/>
            </a:pPr>
            <a:r>
              <a:rPr lang="en-US" sz="1500" dirty="0">
                <a:latin typeface="Courier New" pitchFamily="49" charset="0"/>
              </a:rPr>
              <a:t>&lt;</a:t>
            </a:r>
            <a:r>
              <a:rPr lang="en-US" sz="1500" dirty="0" err="1">
                <a:latin typeface="Courier New" pitchFamily="49" charset="0"/>
              </a:rPr>
              <a:t>xsd:complexType</a:t>
            </a:r>
            <a:r>
              <a:rPr lang="en-US" sz="1500" dirty="0">
                <a:latin typeface="Courier New" pitchFamily="49" charset="0"/>
              </a:rPr>
              <a:t> name="</a:t>
            </a:r>
            <a:r>
              <a:rPr lang="en-US" sz="1500" dirty="0" err="1">
                <a:latin typeface="Courier New" pitchFamily="49" charset="0"/>
              </a:rPr>
              <a:t>AnyType</a:t>
            </a:r>
            <a:r>
              <a:rPr lang="en-US" sz="1500" dirty="0">
                <a:latin typeface="Courier New" pitchFamily="49" charset="0"/>
              </a:rPr>
              <a:t>"&gt;</a:t>
            </a:r>
          </a:p>
          <a:p>
            <a:pPr lvl="1">
              <a:lnSpc>
                <a:spcPct val="70000"/>
              </a:lnSpc>
              <a:buFont typeface="Wingdings" pitchFamily="2" charset="2"/>
              <a:buNone/>
            </a:pPr>
            <a:r>
              <a:rPr lang="en-US" sz="1500" dirty="0">
                <a:latin typeface="Courier New" pitchFamily="49" charset="0"/>
              </a:rPr>
              <a:t>  &lt;</a:t>
            </a:r>
            <a:r>
              <a:rPr lang="en-US" sz="1500" dirty="0" err="1">
                <a:latin typeface="Courier New" pitchFamily="49" charset="0"/>
              </a:rPr>
              <a:t>xsd:sequence</a:t>
            </a:r>
            <a:r>
              <a:rPr lang="en-US" sz="1500" dirty="0">
                <a:latin typeface="Courier New" pitchFamily="49" charset="0"/>
              </a:rPr>
              <a:t>&gt;</a:t>
            </a:r>
          </a:p>
          <a:p>
            <a:pPr lvl="1">
              <a:lnSpc>
                <a:spcPct val="70000"/>
              </a:lnSpc>
              <a:buFont typeface="Wingdings" pitchFamily="2" charset="2"/>
              <a:buNone/>
            </a:pPr>
            <a:r>
              <a:rPr lang="en-US" sz="1500" dirty="0">
                <a:latin typeface="Courier New" pitchFamily="49" charset="0"/>
              </a:rPr>
              <a:t>    </a:t>
            </a:r>
            <a:r>
              <a:rPr lang="en-US" sz="1500" b="1" dirty="0">
                <a:solidFill>
                  <a:schemeClr val="accent2"/>
                </a:solidFill>
                <a:latin typeface="Courier New" pitchFamily="49" charset="0"/>
              </a:rPr>
              <a:t>&lt;</a:t>
            </a:r>
            <a:r>
              <a:rPr lang="en-US" sz="1500" b="1" dirty="0" err="1">
                <a:solidFill>
                  <a:schemeClr val="accent2"/>
                </a:solidFill>
                <a:latin typeface="Courier New" pitchFamily="49" charset="0"/>
              </a:rPr>
              <a:t>xsd:any</a:t>
            </a:r>
            <a:r>
              <a:rPr lang="en-US" sz="1500" b="1" dirty="0">
                <a:solidFill>
                  <a:schemeClr val="accent2"/>
                </a:solidFill>
                <a:latin typeface="Courier New" pitchFamily="49" charset="0"/>
              </a:rPr>
              <a:t> namespace="##any"</a:t>
            </a:r>
            <a:r>
              <a:rPr lang="en-US" sz="1500" dirty="0">
                <a:latin typeface="Courier New" pitchFamily="49" charset="0"/>
              </a:rPr>
              <a:t> </a:t>
            </a:r>
            <a:r>
              <a:rPr lang="en-US" sz="1500" dirty="0" err="1">
                <a:latin typeface="Courier New" pitchFamily="49" charset="0"/>
              </a:rPr>
              <a:t>processContents</a:t>
            </a:r>
            <a:r>
              <a:rPr lang="en-US" sz="1500" dirty="0">
                <a:latin typeface="Courier New" pitchFamily="49" charset="0"/>
              </a:rPr>
              <a:t>="skip" </a:t>
            </a:r>
            <a:r>
              <a:rPr lang="en-US" sz="1500" dirty="0" err="1">
                <a:latin typeface="Courier New" pitchFamily="49" charset="0"/>
              </a:rPr>
              <a:t>minOccurs</a:t>
            </a:r>
            <a:r>
              <a:rPr lang="en-US" sz="1500" dirty="0">
                <a:latin typeface="Courier New" pitchFamily="49" charset="0"/>
              </a:rPr>
              <a:t>="0" </a:t>
            </a:r>
            <a:r>
              <a:rPr lang="en-US" sz="1500" dirty="0" err="1">
                <a:latin typeface="Courier New" pitchFamily="49" charset="0"/>
              </a:rPr>
              <a:t>maxOccurs</a:t>
            </a:r>
            <a:r>
              <a:rPr lang="en-US" sz="1500" dirty="0">
                <a:latin typeface="Courier New" pitchFamily="49" charset="0"/>
              </a:rPr>
              <a:t>="unbounded"/&gt;</a:t>
            </a:r>
          </a:p>
          <a:p>
            <a:pPr lvl="1">
              <a:lnSpc>
                <a:spcPct val="70000"/>
              </a:lnSpc>
              <a:buFont typeface="Wingdings" pitchFamily="2" charset="2"/>
              <a:buNone/>
            </a:pPr>
            <a:r>
              <a:rPr lang="en-US" sz="1500" dirty="0">
                <a:latin typeface="Courier New" pitchFamily="49" charset="0"/>
              </a:rPr>
              <a:t>  &lt;/</a:t>
            </a:r>
            <a:r>
              <a:rPr lang="en-US" sz="1500" dirty="0" err="1">
                <a:latin typeface="Courier New" pitchFamily="49" charset="0"/>
              </a:rPr>
              <a:t>xsd:sequence</a:t>
            </a:r>
            <a:r>
              <a:rPr lang="en-US" sz="1500" dirty="0">
                <a:latin typeface="Courier New" pitchFamily="49" charset="0"/>
              </a:rPr>
              <a:t>&gt;</a:t>
            </a:r>
          </a:p>
          <a:p>
            <a:pPr lvl="1">
              <a:lnSpc>
                <a:spcPct val="70000"/>
              </a:lnSpc>
              <a:buFont typeface="Wingdings" pitchFamily="2" charset="2"/>
              <a:buNone/>
            </a:pPr>
            <a:r>
              <a:rPr lang="en-US" sz="1500" dirty="0">
                <a:latin typeface="Courier New" pitchFamily="49" charset="0"/>
              </a:rPr>
              <a:t>&lt;/</a:t>
            </a:r>
            <a:r>
              <a:rPr lang="en-US" sz="1500" dirty="0" err="1">
                <a:latin typeface="Courier New" pitchFamily="49" charset="0"/>
              </a:rPr>
              <a:t>xsd:complexType</a:t>
            </a:r>
            <a:r>
              <a:rPr lang="en-US" sz="1500" dirty="0">
                <a:latin typeface="Courier New" pitchFamily="49" charset="0"/>
              </a:rPr>
              <a:t>&gt;</a:t>
            </a:r>
          </a:p>
          <a:p>
            <a:pPr lvl="1">
              <a:lnSpc>
                <a:spcPct val="70000"/>
              </a:lnSpc>
              <a:buFont typeface="Wingdings" pitchFamily="2" charset="2"/>
              <a:buNone/>
            </a:pPr>
            <a:endParaRPr lang="en-US" sz="1500" dirty="0">
              <a:latin typeface="Courier New" pitchFamily="49" charset="0"/>
            </a:endParaRPr>
          </a:p>
          <a:p>
            <a:pPr lvl="1"/>
            <a:r>
              <a:rPr lang="en-US" sz="1800" dirty="0"/>
              <a:t>Par </a:t>
            </a:r>
            <a:r>
              <a:rPr lang="en-US" sz="1800" dirty="0" err="1"/>
              <a:t>ce</a:t>
            </a:r>
            <a:r>
              <a:rPr lang="en-US" sz="1800" dirty="0"/>
              <a:t> </a:t>
            </a:r>
            <a:r>
              <a:rPr lang="en-US" sz="1800" dirty="0" err="1"/>
              <a:t>moyen</a:t>
            </a:r>
            <a:r>
              <a:rPr lang="en-US" sz="1800" dirty="0"/>
              <a:t>, on </a:t>
            </a:r>
            <a:r>
              <a:rPr lang="en-US" sz="1800" dirty="0" err="1"/>
              <a:t>peut</a:t>
            </a:r>
            <a:r>
              <a:rPr lang="en-US" sz="1800" dirty="0"/>
              <a:t> passer </a:t>
            </a:r>
            <a:r>
              <a:rPr lang="en-US" sz="1800" dirty="0" err="1"/>
              <a:t>n’importe</a:t>
            </a:r>
            <a:r>
              <a:rPr lang="en-US" sz="1800" dirty="0"/>
              <a:t> </a:t>
            </a:r>
            <a:r>
              <a:rPr lang="en-US" sz="1800" dirty="0" err="1"/>
              <a:t>quels</a:t>
            </a:r>
            <a:r>
              <a:rPr lang="en-US" sz="1800" dirty="0"/>
              <a:t> </a:t>
            </a:r>
            <a:r>
              <a:rPr lang="en-US" sz="1800" dirty="0" err="1"/>
              <a:t>éléments</a:t>
            </a:r>
            <a:r>
              <a:rPr lang="en-US" sz="1800" dirty="0"/>
              <a:t> de </a:t>
            </a:r>
            <a:r>
              <a:rPr lang="en-US" sz="1800" dirty="0" err="1"/>
              <a:t>données</a:t>
            </a:r>
            <a:r>
              <a:rPr lang="en-US" sz="1800" dirty="0"/>
              <a:t> </a:t>
            </a:r>
            <a:r>
              <a:rPr lang="en-US" sz="1800" dirty="0" err="1"/>
              <a:t>dans</a:t>
            </a:r>
            <a:r>
              <a:rPr lang="en-US" sz="1800" dirty="0"/>
              <a:t> le message XML à </a:t>
            </a:r>
            <a:r>
              <a:rPr lang="en-US" sz="1800" dirty="0" err="1"/>
              <a:t>l’emplacement</a:t>
            </a:r>
            <a:r>
              <a:rPr lang="en-US" sz="1800" dirty="0"/>
              <a:t> </a:t>
            </a:r>
            <a:r>
              <a:rPr lang="en-US" sz="1800" dirty="0" err="1"/>
              <a:t>prévu</a:t>
            </a:r>
            <a:r>
              <a:rPr lang="en-US" sz="1800" dirty="0"/>
              <a:t> par le </a:t>
            </a:r>
            <a:r>
              <a:rPr lang="en-US" sz="1800" dirty="0" err="1"/>
              <a:t>schéma</a:t>
            </a:r>
            <a:r>
              <a:rPr lang="en-US" sz="1800" dirty="0" smtClean="0"/>
              <a:t>.</a:t>
            </a:r>
          </a:p>
          <a:p>
            <a:r>
              <a:rPr lang="en-US" sz="1800" dirty="0" err="1" smtClean="0"/>
              <a:t>Problème</a:t>
            </a:r>
            <a:endParaRPr lang="en-US" sz="1800" dirty="0" smtClean="0"/>
          </a:p>
          <a:p>
            <a:pPr lvl="1"/>
            <a:r>
              <a:rPr lang="en-US" sz="1800" dirty="0" smtClean="0"/>
              <a:t>Un </a:t>
            </a:r>
            <a:r>
              <a:rPr lang="en-US" sz="1800" dirty="0" err="1" smtClean="0"/>
              <a:t>schéma</a:t>
            </a:r>
            <a:r>
              <a:rPr lang="en-US" sz="1800" dirty="0" smtClean="0"/>
              <a:t> </a:t>
            </a:r>
            <a:r>
              <a:rPr lang="en-US" sz="1800" dirty="0" err="1" smtClean="0"/>
              <a:t>donné</a:t>
            </a:r>
            <a:r>
              <a:rPr lang="en-US" sz="1800" dirty="0" smtClean="0"/>
              <a:t> ne </a:t>
            </a:r>
            <a:r>
              <a:rPr lang="en-US" sz="1800" dirty="0" err="1" smtClean="0"/>
              <a:t>détermine</a:t>
            </a:r>
            <a:r>
              <a:rPr lang="en-US" sz="1800" dirty="0" smtClean="0"/>
              <a:t> </a:t>
            </a:r>
            <a:r>
              <a:rPr lang="en-US" sz="1800" dirty="0" err="1" smtClean="0"/>
              <a:t>donc</a:t>
            </a:r>
            <a:r>
              <a:rPr lang="en-US" sz="1800" dirty="0" smtClean="0"/>
              <a:t> pas </a:t>
            </a:r>
            <a:r>
              <a:rPr lang="en-US" sz="1800" dirty="0" err="1" smtClean="0"/>
              <a:t>entièrement</a:t>
            </a:r>
            <a:r>
              <a:rPr lang="en-US" sz="1800" dirty="0" smtClean="0"/>
              <a:t> le type de </a:t>
            </a:r>
            <a:r>
              <a:rPr lang="en-US" sz="1800" dirty="0" err="1" smtClean="0"/>
              <a:t>contenu</a:t>
            </a:r>
            <a:r>
              <a:rPr lang="en-US" sz="1800" dirty="0" smtClean="0"/>
              <a:t> </a:t>
            </a:r>
            <a:r>
              <a:rPr lang="en-US" sz="1800" dirty="0" err="1" smtClean="0"/>
              <a:t>attendu</a:t>
            </a:r>
            <a:r>
              <a:rPr lang="en-US" sz="1800" dirty="0" smtClean="0"/>
              <a:t> des messages qui </a:t>
            </a:r>
            <a:r>
              <a:rPr lang="en-US" sz="1800" dirty="0" err="1" smtClean="0"/>
              <a:t>peut</a:t>
            </a:r>
            <a:r>
              <a:rPr lang="en-US" sz="1800" dirty="0" smtClean="0"/>
              <a:t> </a:t>
            </a:r>
            <a:r>
              <a:rPr lang="en-US" sz="1800" dirty="0" err="1" smtClean="0"/>
              <a:t>varier</a:t>
            </a:r>
            <a:r>
              <a:rPr lang="en-US" sz="1800" dirty="0" smtClean="0"/>
              <a:t> d’un message à </a:t>
            </a:r>
            <a:r>
              <a:rPr lang="en-US" sz="1800" dirty="0" err="1" smtClean="0"/>
              <a:t>l’autre</a:t>
            </a:r>
            <a:r>
              <a:rPr lang="en-US" sz="1800" dirty="0" smtClean="0"/>
              <a:t> au </a:t>
            </a:r>
            <a:r>
              <a:rPr lang="en-US" sz="1800" dirty="0" err="1" smtClean="0"/>
              <a:t>gré</a:t>
            </a:r>
            <a:r>
              <a:rPr lang="en-US" sz="1800" dirty="0" smtClean="0"/>
              <a:t> de </a:t>
            </a:r>
            <a:r>
              <a:rPr lang="en-US" sz="1800" dirty="0" err="1" smtClean="0"/>
              <a:t>l’émetteur</a:t>
            </a:r>
            <a:endParaRPr lang="en-US" sz="1800" dirty="0"/>
          </a:p>
          <a:p>
            <a:r>
              <a:rPr lang="en-US" sz="1800" dirty="0" err="1" smtClean="0">
                <a:solidFill>
                  <a:srgbClr val="FF3300"/>
                </a:solidFill>
              </a:rPr>
              <a:t>L’utilisation</a:t>
            </a:r>
            <a:r>
              <a:rPr lang="en-US" sz="1800" dirty="0" smtClean="0">
                <a:solidFill>
                  <a:srgbClr val="FF3300"/>
                </a:solidFill>
              </a:rPr>
              <a:t> </a:t>
            </a:r>
            <a:r>
              <a:rPr lang="en-US" sz="1800" dirty="0">
                <a:solidFill>
                  <a:srgbClr val="FF3300"/>
                </a:solidFill>
              </a:rPr>
              <a:t>de </a:t>
            </a:r>
            <a:r>
              <a:rPr lang="en-US" sz="1800" dirty="0" err="1">
                <a:solidFill>
                  <a:srgbClr val="FF3300"/>
                </a:solidFill>
              </a:rPr>
              <a:t>l’élément</a:t>
            </a:r>
            <a:r>
              <a:rPr lang="en-US" sz="1800" dirty="0">
                <a:solidFill>
                  <a:srgbClr val="FF3300"/>
                </a:solidFill>
              </a:rPr>
              <a:t> Any </a:t>
            </a:r>
            <a:r>
              <a:rPr lang="en-US" sz="1800" dirty="0" err="1" smtClean="0">
                <a:solidFill>
                  <a:srgbClr val="FF3300"/>
                </a:solidFill>
              </a:rPr>
              <a:t>n’est</a:t>
            </a:r>
            <a:r>
              <a:rPr lang="en-US" sz="1800" dirty="0" smtClean="0">
                <a:solidFill>
                  <a:srgbClr val="FF3300"/>
                </a:solidFill>
              </a:rPr>
              <a:t> pas </a:t>
            </a:r>
            <a:r>
              <a:rPr lang="en-US" sz="1800" dirty="0" err="1" smtClean="0">
                <a:solidFill>
                  <a:srgbClr val="FF3300"/>
                </a:solidFill>
              </a:rPr>
              <a:t>recommandée</a:t>
            </a:r>
            <a:r>
              <a:rPr lang="en-US" sz="1800" dirty="0" smtClean="0">
                <a:solidFill>
                  <a:srgbClr val="FF3300"/>
                </a:solidFill>
              </a:rPr>
              <a:t> </a:t>
            </a:r>
            <a:r>
              <a:rPr lang="en-US" sz="1800" dirty="0">
                <a:solidFill>
                  <a:srgbClr val="FF3300"/>
                </a:solidFill>
              </a:rPr>
              <a:t>en raison </a:t>
            </a:r>
            <a:r>
              <a:rPr lang="en-US" sz="1800" dirty="0" smtClean="0">
                <a:solidFill>
                  <a:srgbClr val="FF3300"/>
                </a:solidFill>
              </a:rPr>
              <a:t>des </a:t>
            </a:r>
            <a:r>
              <a:rPr lang="en-US" sz="1800" dirty="0" err="1" smtClean="0">
                <a:solidFill>
                  <a:srgbClr val="FF3300"/>
                </a:solidFill>
              </a:rPr>
              <a:t>difficultés</a:t>
            </a:r>
            <a:r>
              <a:rPr lang="en-US" sz="1800" dirty="0" smtClean="0">
                <a:solidFill>
                  <a:srgbClr val="FF3300"/>
                </a:solidFill>
              </a:rPr>
              <a:t> de </a:t>
            </a:r>
            <a:r>
              <a:rPr lang="en-US" sz="1800" dirty="0" err="1" smtClean="0">
                <a:solidFill>
                  <a:srgbClr val="FF3300"/>
                </a:solidFill>
              </a:rPr>
              <a:t>partage</a:t>
            </a:r>
            <a:r>
              <a:rPr lang="en-US" sz="1800" dirty="0" smtClean="0">
                <a:solidFill>
                  <a:srgbClr val="FF3300"/>
                </a:solidFill>
              </a:rPr>
              <a:t> des </a:t>
            </a:r>
            <a:r>
              <a:rPr lang="en-US" sz="1800" dirty="0" err="1" smtClean="0">
                <a:solidFill>
                  <a:srgbClr val="FF3300"/>
                </a:solidFill>
              </a:rPr>
              <a:t>définitions</a:t>
            </a:r>
            <a:r>
              <a:rPr lang="en-US" sz="1800" dirty="0" smtClean="0">
                <a:solidFill>
                  <a:srgbClr val="FF3300"/>
                </a:solidFill>
              </a:rPr>
              <a:t> </a:t>
            </a:r>
            <a:r>
              <a:rPr lang="en-US" sz="1800" dirty="0" err="1" smtClean="0">
                <a:solidFill>
                  <a:srgbClr val="FF3300"/>
                </a:solidFill>
              </a:rPr>
              <a:t>d’extensions</a:t>
            </a:r>
            <a:r>
              <a:rPr lang="en-US" sz="1800" dirty="0" smtClean="0">
                <a:solidFill>
                  <a:srgbClr val="FF3300"/>
                </a:solidFill>
              </a:rPr>
              <a:t> </a:t>
            </a:r>
            <a:r>
              <a:rPr lang="en-US" sz="1800" dirty="0" err="1" smtClean="0">
                <a:solidFill>
                  <a:srgbClr val="FF3300"/>
                </a:solidFill>
              </a:rPr>
              <a:t>traitées</a:t>
            </a:r>
            <a:r>
              <a:rPr lang="en-US" sz="1800" dirty="0" smtClean="0">
                <a:solidFill>
                  <a:srgbClr val="FF3300"/>
                </a:solidFill>
              </a:rPr>
              <a:t> </a:t>
            </a:r>
            <a:r>
              <a:rPr lang="en-US" sz="1800" dirty="0" err="1" smtClean="0">
                <a:solidFill>
                  <a:srgbClr val="FF3300"/>
                </a:solidFill>
              </a:rPr>
              <a:t>dynamiquement</a:t>
            </a:r>
            <a:r>
              <a:rPr lang="en-US" sz="1800" dirty="0" smtClean="0">
                <a:solidFill>
                  <a:srgbClr val="FF3300"/>
                </a:solidFill>
              </a:rPr>
              <a:t> </a:t>
            </a:r>
          </a:p>
          <a:p>
            <a:r>
              <a:rPr lang="en-US" sz="1800" dirty="0" smtClean="0">
                <a:solidFill>
                  <a:srgbClr val="FF3300"/>
                </a:solidFill>
              </a:rPr>
              <a:t>Elle </a:t>
            </a:r>
            <a:r>
              <a:rPr lang="en-US" sz="1800" dirty="0" err="1" smtClean="0">
                <a:solidFill>
                  <a:srgbClr val="FF3300"/>
                </a:solidFill>
              </a:rPr>
              <a:t>n’est</a:t>
            </a:r>
            <a:r>
              <a:rPr lang="en-US" sz="1800" dirty="0" smtClean="0">
                <a:solidFill>
                  <a:srgbClr val="FF3300"/>
                </a:solidFill>
              </a:rPr>
              <a:t> plus possible avec B2MML </a:t>
            </a:r>
            <a:r>
              <a:rPr lang="en-US" sz="1800" dirty="0" err="1" smtClean="0">
                <a:solidFill>
                  <a:srgbClr val="FF3300"/>
                </a:solidFill>
              </a:rPr>
              <a:t>depuis</a:t>
            </a:r>
            <a:r>
              <a:rPr lang="en-US" sz="1800" dirty="0" smtClean="0">
                <a:solidFill>
                  <a:srgbClr val="FF3300"/>
                </a:solidFill>
              </a:rPr>
              <a:t> la V05</a:t>
            </a:r>
            <a:endParaRPr lang="en-US" sz="1800" dirty="0">
              <a:solidFill>
                <a:srgbClr val="FF3300"/>
              </a:solidFill>
            </a:endParaRPr>
          </a:p>
          <a:p>
            <a:endParaRPr lang="en-US" sz="1800" dirty="0">
              <a:solidFill>
                <a:srgbClr val="FF3300"/>
              </a:solidFill>
            </a:endParaRP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4AD86473-00FC-4019-90F0-3AA0955A30C8}" type="slidenum">
              <a:rPr lang="en-GB"/>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4740" name="Rectangle 4"/>
          <p:cNvSpPr>
            <a:spLocks noGrp="1" noChangeArrowheads="1"/>
          </p:cNvSpPr>
          <p:nvPr>
            <p:ph type="title"/>
          </p:nvPr>
        </p:nvSpPr>
        <p:spPr/>
        <p:txBody>
          <a:bodyPr/>
          <a:lstStyle/>
          <a:p>
            <a:r>
              <a:rPr lang="en-US"/>
              <a:t> Personnalisation des schémas</a:t>
            </a:r>
          </a:p>
        </p:txBody>
      </p:sp>
      <p:sp>
        <p:nvSpPr>
          <p:cNvPr id="884741" name="Rectangle 5"/>
          <p:cNvSpPr>
            <a:spLocks noGrp="1" noChangeArrowheads="1"/>
          </p:cNvSpPr>
          <p:nvPr>
            <p:ph idx="1"/>
          </p:nvPr>
        </p:nvSpPr>
        <p:spPr/>
        <p:txBody>
          <a:bodyPr/>
          <a:lstStyle/>
          <a:p>
            <a:r>
              <a:rPr lang="en-US" sz="1800" dirty="0"/>
              <a:t>La </a:t>
            </a:r>
            <a:r>
              <a:rPr lang="en-US" sz="1800" dirty="0" err="1"/>
              <a:t>licence</a:t>
            </a:r>
            <a:r>
              <a:rPr lang="en-US" sz="1800" dirty="0"/>
              <a:t> B2MML </a:t>
            </a:r>
            <a:r>
              <a:rPr lang="en-US" sz="1800" dirty="0" err="1" smtClean="0"/>
              <a:t>autorise</a:t>
            </a:r>
            <a:r>
              <a:rPr lang="en-US" sz="1800" dirty="0" smtClean="0"/>
              <a:t> les </a:t>
            </a:r>
            <a:r>
              <a:rPr lang="en-US" sz="1800" dirty="0" err="1"/>
              <a:t>éditeurs</a:t>
            </a:r>
            <a:r>
              <a:rPr lang="en-US" sz="1800" dirty="0"/>
              <a:t> et </a:t>
            </a:r>
            <a:r>
              <a:rPr lang="en-US" sz="1800" dirty="0" err="1"/>
              <a:t>utilisateurs</a:t>
            </a:r>
            <a:r>
              <a:rPr lang="en-US" sz="1800" dirty="0"/>
              <a:t> </a:t>
            </a:r>
            <a:r>
              <a:rPr lang="en-US" sz="1800" dirty="0" smtClean="0"/>
              <a:t>à modifier </a:t>
            </a:r>
            <a:r>
              <a:rPr lang="en-US" sz="1800" dirty="0"/>
              <a:t>les </a:t>
            </a:r>
            <a:r>
              <a:rPr lang="en-US" sz="1800" dirty="0" err="1"/>
              <a:t>schémas</a:t>
            </a:r>
            <a:r>
              <a:rPr lang="en-US" sz="1800" dirty="0"/>
              <a:t> </a:t>
            </a:r>
            <a:r>
              <a:rPr lang="en-US" sz="1800" dirty="0" smtClean="0"/>
              <a:t>pour </a:t>
            </a:r>
            <a:r>
              <a:rPr lang="en-US" sz="1800" dirty="0" err="1"/>
              <a:t>créer</a:t>
            </a:r>
            <a:r>
              <a:rPr lang="en-US" sz="1800" dirty="0"/>
              <a:t> de nouveaux </a:t>
            </a:r>
            <a:r>
              <a:rPr lang="en-US" sz="1800" dirty="0" err="1"/>
              <a:t>schémas</a:t>
            </a:r>
            <a:r>
              <a:rPr lang="en-US" sz="1800" dirty="0"/>
              <a:t> </a:t>
            </a:r>
            <a:r>
              <a:rPr lang="en-US" sz="1800" dirty="0" err="1"/>
              <a:t>utilisant</a:t>
            </a:r>
            <a:r>
              <a:rPr lang="en-US" sz="1800" dirty="0"/>
              <a:t> </a:t>
            </a:r>
            <a:r>
              <a:rPr lang="en-US" sz="1800" dirty="0" err="1" smtClean="0"/>
              <a:t>ou</a:t>
            </a:r>
            <a:r>
              <a:rPr lang="en-US" sz="1800" dirty="0" smtClean="0"/>
              <a:t> non les </a:t>
            </a:r>
            <a:r>
              <a:rPr lang="en-US" sz="1800" dirty="0" err="1"/>
              <a:t>éléments</a:t>
            </a:r>
            <a:r>
              <a:rPr lang="en-US" sz="1800" dirty="0"/>
              <a:t> et types B2MML</a:t>
            </a:r>
          </a:p>
          <a:p>
            <a:pPr lvl="1"/>
            <a:r>
              <a:rPr lang="en-US" sz="1800" dirty="0"/>
              <a:t>On </a:t>
            </a:r>
            <a:r>
              <a:rPr lang="en-US" sz="1800" dirty="0" err="1"/>
              <a:t>peut</a:t>
            </a:r>
            <a:r>
              <a:rPr lang="en-US" sz="1800" dirty="0"/>
              <a:t> </a:t>
            </a:r>
            <a:r>
              <a:rPr lang="en-US" sz="1800" dirty="0" err="1"/>
              <a:t>donc</a:t>
            </a:r>
            <a:r>
              <a:rPr lang="en-US" sz="1800" dirty="0"/>
              <a:t> </a:t>
            </a:r>
            <a:r>
              <a:rPr lang="en-US" sz="1800" dirty="0" err="1"/>
              <a:t>créer</a:t>
            </a:r>
            <a:r>
              <a:rPr lang="en-US" sz="1800" dirty="0"/>
              <a:t> des </a:t>
            </a:r>
            <a:r>
              <a:rPr lang="en-US" sz="1800" dirty="0" err="1"/>
              <a:t>schémas</a:t>
            </a:r>
            <a:r>
              <a:rPr lang="en-US" sz="1800" dirty="0"/>
              <a:t> </a:t>
            </a:r>
            <a:r>
              <a:rPr lang="en-US" sz="1800" dirty="0" err="1"/>
              <a:t>spécifiques</a:t>
            </a:r>
            <a:r>
              <a:rPr lang="en-US" sz="1800" dirty="0"/>
              <a:t> aux </a:t>
            </a:r>
            <a:r>
              <a:rPr lang="en-US" sz="1800" dirty="0" err="1"/>
              <a:t>besoins</a:t>
            </a:r>
            <a:r>
              <a:rPr lang="en-US" sz="1800" dirty="0"/>
              <a:t> d’un </a:t>
            </a:r>
            <a:r>
              <a:rPr lang="en-US" sz="1800" dirty="0" err="1"/>
              <a:t>projet</a:t>
            </a:r>
            <a:r>
              <a:rPr lang="en-US" sz="1800" dirty="0"/>
              <a:t> </a:t>
            </a:r>
            <a:r>
              <a:rPr lang="en-US" sz="1800" dirty="0" err="1"/>
              <a:t>ou</a:t>
            </a:r>
            <a:r>
              <a:rPr lang="en-US" sz="1800" dirty="0"/>
              <a:t> </a:t>
            </a:r>
            <a:r>
              <a:rPr lang="en-US" sz="1800" dirty="0" err="1"/>
              <a:t>d’une</a:t>
            </a:r>
            <a:r>
              <a:rPr lang="en-US" sz="1800" dirty="0"/>
              <a:t> </a:t>
            </a:r>
            <a:r>
              <a:rPr lang="en-US" sz="1800" dirty="0" err="1"/>
              <a:t>entreprise</a:t>
            </a:r>
            <a:r>
              <a:rPr lang="en-US" sz="1800" dirty="0"/>
              <a:t>.</a:t>
            </a:r>
          </a:p>
          <a:p>
            <a:r>
              <a:rPr lang="en-US" sz="1800" dirty="0"/>
              <a:t>Les </a:t>
            </a:r>
            <a:r>
              <a:rPr lang="en-US" sz="1800" dirty="0" err="1"/>
              <a:t>systèmes</a:t>
            </a:r>
            <a:r>
              <a:rPr lang="en-US" sz="1800" dirty="0"/>
              <a:t> </a:t>
            </a:r>
            <a:r>
              <a:rPr lang="en-US" sz="1800" dirty="0" err="1"/>
              <a:t>utilisant</a:t>
            </a:r>
            <a:r>
              <a:rPr lang="en-US" sz="1800" dirty="0"/>
              <a:t> des </a:t>
            </a:r>
            <a:r>
              <a:rPr lang="en-US" sz="1800" dirty="0" err="1"/>
              <a:t>schémas</a:t>
            </a:r>
            <a:r>
              <a:rPr lang="en-US" sz="1800" dirty="0"/>
              <a:t> </a:t>
            </a:r>
            <a:r>
              <a:rPr lang="en-US" sz="1800" dirty="0" err="1"/>
              <a:t>personnalisés</a:t>
            </a:r>
            <a:r>
              <a:rPr lang="en-US" sz="1800" dirty="0"/>
              <a:t> ne </a:t>
            </a:r>
            <a:r>
              <a:rPr lang="en-US" sz="1800" dirty="0" err="1"/>
              <a:t>pourront</a:t>
            </a:r>
            <a:r>
              <a:rPr lang="en-US" sz="1800" dirty="0"/>
              <a:t> </a:t>
            </a:r>
            <a:r>
              <a:rPr lang="en-US" sz="1800" dirty="0" err="1"/>
              <a:t>interopérer</a:t>
            </a:r>
            <a:r>
              <a:rPr lang="en-US" sz="1800" dirty="0"/>
              <a:t> </a:t>
            </a:r>
            <a:r>
              <a:rPr lang="en-US" sz="1800" dirty="0" err="1" smtClean="0"/>
              <a:t>directement</a:t>
            </a:r>
            <a:r>
              <a:rPr lang="en-US" sz="1800" dirty="0" smtClean="0"/>
              <a:t> avec </a:t>
            </a:r>
            <a:r>
              <a:rPr lang="en-US" sz="1800" dirty="0" err="1"/>
              <a:t>d’autre</a:t>
            </a:r>
            <a:r>
              <a:rPr lang="en-US" sz="1800" dirty="0"/>
              <a:t> </a:t>
            </a:r>
            <a:r>
              <a:rPr lang="en-US" sz="1800" dirty="0" err="1"/>
              <a:t>systèmes</a:t>
            </a:r>
            <a:r>
              <a:rPr lang="en-US" sz="1800" dirty="0"/>
              <a:t> </a:t>
            </a:r>
            <a:endParaRPr lang="en-US" sz="1800" dirty="0" smtClean="0"/>
          </a:p>
          <a:p>
            <a:pPr lvl="1"/>
            <a:r>
              <a:rPr lang="en-US" sz="1800" dirty="0" err="1" smtClean="0"/>
              <a:t>Nécessite</a:t>
            </a:r>
            <a:r>
              <a:rPr lang="en-US" sz="1800" dirty="0" smtClean="0"/>
              <a:t> </a:t>
            </a:r>
            <a:r>
              <a:rPr lang="en-US" sz="1800" dirty="0" err="1" smtClean="0"/>
              <a:t>une</a:t>
            </a:r>
            <a:r>
              <a:rPr lang="en-US" sz="1800" dirty="0" smtClean="0"/>
              <a:t> phase de conception pour </a:t>
            </a:r>
            <a:r>
              <a:rPr lang="en-US" sz="1800" dirty="0" err="1" smtClean="0"/>
              <a:t>intégrer</a:t>
            </a:r>
            <a:r>
              <a:rPr lang="en-US" sz="1800" dirty="0" smtClean="0"/>
              <a:t> les </a:t>
            </a:r>
            <a:r>
              <a:rPr lang="en-US" sz="1800" dirty="0" err="1" smtClean="0"/>
              <a:t>schémas</a:t>
            </a:r>
            <a:r>
              <a:rPr lang="en-US" sz="1800" dirty="0" smtClean="0"/>
              <a:t> </a:t>
            </a:r>
            <a:r>
              <a:rPr lang="en-US" sz="1800" dirty="0" err="1" smtClean="0"/>
              <a:t>propriétaires</a:t>
            </a:r>
            <a:r>
              <a:rPr lang="en-US" sz="1800" dirty="0" smtClean="0"/>
              <a:t> avec </a:t>
            </a:r>
            <a:r>
              <a:rPr lang="en-US" sz="1800" dirty="0" err="1" smtClean="0"/>
              <a:t>chaque</a:t>
            </a:r>
            <a:r>
              <a:rPr lang="en-US" sz="1800" dirty="0" smtClean="0"/>
              <a:t> </a:t>
            </a:r>
            <a:r>
              <a:rPr lang="en-US" sz="1800" dirty="0" err="1" smtClean="0"/>
              <a:t>système</a:t>
            </a:r>
            <a:r>
              <a:rPr lang="en-US" sz="1800" dirty="0" smtClean="0"/>
              <a:t> </a:t>
            </a:r>
            <a:r>
              <a:rPr lang="en-US" sz="1800" dirty="0" err="1" smtClean="0"/>
              <a:t>concerné</a:t>
            </a:r>
            <a:r>
              <a:rPr lang="en-US" sz="1800" dirty="0" smtClean="0"/>
              <a:t>.</a:t>
            </a:r>
            <a:endParaRPr lang="en-US" sz="1800" dirty="0"/>
          </a:p>
          <a:p>
            <a:r>
              <a:rPr lang="en-US" sz="1800" dirty="0" err="1" smtClean="0"/>
              <a:t>Cette</a:t>
            </a:r>
            <a:r>
              <a:rPr lang="en-US" sz="1800" dirty="0" smtClean="0"/>
              <a:t> option a </a:t>
            </a:r>
            <a:r>
              <a:rPr lang="en-US" sz="1800" dirty="0" err="1" smtClean="0"/>
              <a:t>été</a:t>
            </a:r>
            <a:r>
              <a:rPr lang="en-US" sz="1800" dirty="0" smtClean="0"/>
              <a:t> </a:t>
            </a:r>
            <a:r>
              <a:rPr lang="en-US" sz="1800" dirty="0" err="1" smtClean="0"/>
              <a:t>adoptée</a:t>
            </a:r>
            <a:r>
              <a:rPr lang="en-US" sz="1800" dirty="0" smtClean="0"/>
              <a:t> par de </a:t>
            </a:r>
            <a:r>
              <a:rPr lang="en-US" sz="1800" dirty="0" err="1" smtClean="0"/>
              <a:t>grandes</a:t>
            </a:r>
            <a:r>
              <a:rPr lang="en-US" sz="1800" dirty="0" smtClean="0"/>
              <a:t> </a:t>
            </a:r>
            <a:r>
              <a:rPr lang="en-US" sz="1800" dirty="0" err="1" smtClean="0"/>
              <a:t>entreprises</a:t>
            </a:r>
            <a:endParaRPr lang="en-US" sz="1800" dirty="0" smtClean="0"/>
          </a:p>
          <a:p>
            <a:pPr lvl="1"/>
            <a:r>
              <a:rPr lang="en-US" sz="1800" dirty="0" smtClean="0"/>
              <a:t>Pour </a:t>
            </a:r>
            <a:r>
              <a:rPr lang="en-US" sz="1800" dirty="0" err="1" smtClean="0"/>
              <a:t>traiter</a:t>
            </a:r>
            <a:r>
              <a:rPr lang="en-US" sz="1800" dirty="0" smtClean="0"/>
              <a:t> des </a:t>
            </a:r>
            <a:r>
              <a:rPr lang="en-US" sz="1800" dirty="0" err="1" smtClean="0"/>
              <a:t>problèmes</a:t>
            </a:r>
            <a:r>
              <a:rPr lang="en-US" sz="1800" dirty="0" smtClean="0"/>
              <a:t> </a:t>
            </a:r>
            <a:r>
              <a:rPr lang="en-US" sz="1800" dirty="0" err="1" smtClean="0"/>
              <a:t>d’iontéropérabilité</a:t>
            </a:r>
            <a:r>
              <a:rPr lang="en-US" sz="1800" dirty="0" smtClean="0"/>
              <a:t> non </a:t>
            </a:r>
            <a:r>
              <a:rPr lang="en-US" sz="1800" dirty="0" err="1" smtClean="0"/>
              <a:t>solubles</a:t>
            </a:r>
            <a:r>
              <a:rPr lang="en-US" sz="1800" dirty="0" smtClean="0"/>
              <a:t> de </a:t>
            </a:r>
            <a:r>
              <a:rPr lang="en-US" sz="1800" dirty="0" err="1" smtClean="0"/>
              <a:t>façon</a:t>
            </a:r>
            <a:r>
              <a:rPr lang="en-US" sz="1800" dirty="0" smtClean="0"/>
              <a:t> </a:t>
            </a:r>
            <a:r>
              <a:rPr lang="en-US" sz="1800" dirty="0" err="1" smtClean="0"/>
              <a:t>satisfaisante</a:t>
            </a:r>
            <a:r>
              <a:rPr lang="en-US" sz="1800" dirty="0" smtClean="0"/>
              <a:t> avec la </a:t>
            </a:r>
            <a:r>
              <a:rPr lang="en-US" sz="1800" dirty="0" err="1" smtClean="0"/>
              <a:t>spécification</a:t>
            </a:r>
            <a:r>
              <a:rPr lang="en-US" sz="1800" dirty="0" smtClean="0"/>
              <a:t> </a:t>
            </a:r>
            <a:r>
              <a:rPr lang="en-US" sz="1800" dirty="0" err="1" smtClean="0"/>
              <a:t>actuelle</a:t>
            </a:r>
            <a:endParaRPr lang="en-US" sz="1800" dirty="0" smtClean="0"/>
          </a:p>
          <a:p>
            <a:r>
              <a:rPr lang="en-US" sz="1800" dirty="0" smtClean="0"/>
              <a:t>Le </a:t>
            </a:r>
            <a:r>
              <a:rPr lang="en-US" sz="1800" dirty="0" err="1" smtClean="0"/>
              <a:t>besoin</a:t>
            </a:r>
            <a:r>
              <a:rPr lang="en-US" sz="1800" dirty="0" smtClean="0"/>
              <a:t> de </a:t>
            </a:r>
            <a:r>
              <a:rPr lang="en-US" sz="1800" dirty="0" err="1" smtClean="0"/>
              <a:t>recourir</a:t>
            </a:r>
            <a:r>
              <a:rPr lang="en-US" sz="1800" dirty="0" smtClean="0"/>
              <a:t> à </a:t>
            </a:r>
            <a:r>
              <a:rPr lang="en-US" sz="1800" dirty="0" err="1" smtClean="0"/>
              <a:t>cette</a:t>
            </a:r>
            <a:r>
              <a:rPr lang="en-US" sz="1800" dirty="0" smtClean="0"/>
              <a:t> </a:t>
            </a:r>
            <a:r>
              <a:rPr lang="en-US" sz="1800" dirty="0" err="1" smtClean="0"/>
              <a:t>méthode</a:t>
            </a:r>
            <a:r>
              <a:rPr lang="en-US" sz="1800" dirty="0" smtClean="0"/>
              <a:t> </a:t>
            </a:r>
            <a:r>
              <a:rPr lang="en-US" sz="1800" dirty="0" err="1" smtClean="0"/>
              <a:t>décroit</a:t>
            </a:r>
            <a:r>
              <a:rPr lang="en-US" sz="1800" dirty="0" smtClean="0"/>
              <a:t> </a:t>
            </a:r>
            <a:r>
              <a:rPr lang="en-US" sz="1800" dirty="0" err="1" smtClean="0"/>
              <a:t>régulièrement</a:t>
            </a:r>
            <a:r>
              <a:rPr lang="en-US" sz="1800" dirty="0" smtClean="0"/>
              <a:t> avec </a:t>
            </a:r>
            <a:r>
              <a:rPr lang="en-US" sz="1800" dirty="0" err="1" smtClean="0"/>
              <a:t>l’évolution</a:t>
            </a:r>
            <a:r>
              <a:rPr lang="en-US" sz="1800" dirty="0" smtClean="0"/>
              <a:t> de la </a:t>
            </a:r>
            <a:r>
              <a:rPr lang="en-US" sz="1800" dirty="0" err="1" smtClean="0"/>
              <a:t>norme</a:t>
            </a:r>
            <a:endParaRPr lang="en-US" sz="1800" dirty="0" smtClean="0"/>
          </a:p>
          <a:p>
            <a:pPr lvl="1"/>
            <a:r>
              <a:rPr lang="en-US" sz="1800" dirty="0" smtClean="0"/>
              <a:t>Abstraction des structures  avec la </a:t>
            </a:r>
            <a:r>
              <a:rPr lang="en-US" sz="1800" dirty="0" err="1" smtClean="0"/>
              <a:t>prochaine</a:t>
            </a:r>
            <a:r>
              <a:rPr lang="en-US" sz="1800" dirty="0" smtClean="0"/>
              <a:t> </a:t>
            </a:r>
            <a:r>
              <a:rPr lang="en-US" sz="1800" dirty="0" err="1" smtClean="0"/>
              <a:t>révisionen</a:t>
            </a:r>
            <a:r>
              <a:rPr lang="en-US" sz="1800" dirty="0" smtClean="0"/>
              <a:t> </a:t>
            </a:r>
            <a:r>
              <a:rPr lang="en-US" sz="1800" dirty="0" err="1" smtClean="0"/>
              <a:t>cours</a:t>
            </a:r>
            <a:r>
              <a:rPr lang="en-US" sz="1800" dirty="0" smtClean="0"/>
              <a:t> des structures) et de B2MML (</a:t>
            </a:r>
            <a:r>
              <a:rPr lang="en-US" sz="1800" dirty="0" err="1" smtClean="0"/>
              <a:t>mécanismes</a:t>
            </a:r>
            <a:r>
              <a:rPr lang="en-US" sz="1800" dirty="0" smtClean="0"/>
              <a:t> </a:t>
            </a:r>
            <a:r>
              <a:rPr lang="en-US" sz="1800" dirty="0" err="1" smtClean="0"/>
              <a:t>d’extension</a:t>
            </a:r>
            <a:r>
              <a:rPr lang="en-US" sz="1800" dirty="0" smtClean="0"/>
              <a:t> </a:t>
            </a:r>
            <a:r>
              <a:rPr lang="en-US" sz="1800" dirty="0" err="1" smtClean="0"/>
              <a:t>flexibles</a:t>
            </a:r>
            <a:r>
              <a:rPr lang="en-US" sz="1800" dirty="0" smtClean="0"/>
              <a:t>)</a:t>
            </a:r>
            <a:endParaRPr lang="en-US" sz="1800"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ED4A953E-2953-4F8F-B320-E145400172BF}" type="slidenum">
              <a:rPr lang="en-GB"/>
              <a:pPr/>
              <a:t>38</a:t>
            </a:fld>
            <a:endParaRPr lang="en-GB"/>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6" name="Rectangle 4"/>
          <p:cNvSpPr>
            <a:spLocks noGrp="1" noChangeArrowheads="1"/>
          </p:cNvSpPr>
          <p:nvPr>
            <p:ph type="title"/>
          </p:nvPr>
        </p:nvSpPr>
        <p:spPr/>
        <p:txBody>
          <a:bodyPr/>
          <a:lstStyle/>
          <a:p>
            <a:r>
              <a:rPr lang="en-US"/>
              <a:t>Groupes de Substitution</a:t>
            </a:r>
          </a:p>
        </p:txBody>
      </p:sp>
      <p:sp>
        <p:nvSpPr>
          <p:cNvPr id="863237" name="Rectangle 5"/>
          <p:cNvSpPr>
            <a:spLocks noGrp="1" noChangeArrowheads="1"/>
          </p:cNvSpPr>
          <p:nvPr>
            <p:ph idx="1"/>
          </p:nvPr>
        </p:nvSpPr>
        <p:spPr/>
        <p:txBody>
          <a:bodyPr/>
          <a:lstStyle/>
          <a:p>
            <a:pPr>
              <a:lnSpc>
                <a:spcPct val="80000"/>
              </a:lnSpc>
            </a:pPr>
            <a:r>
              <a:rPr lang="en-US" dirty="0"/>
              <a:t>Nouvelle </a:t>
            </a:r>
            <a:r>
              <a:rPr lang="en-US" dirty="0" err="1"/>
              <a:t>méthode</a:t>
            </a:r>
            <a:r>
              <a:rPr lang="en-US" dirty="0"/>
              <a:t> </a:t>
            </a:r>
            <a:r>
              <a:rPr lang="en-US" dirty="0" err="1"/>
              <a:t>d’extension</a:t>
            </a:r>
            <a:r>
              <a:rPr lang="en-US" dirty="0"/>
              <a:t> </a:t>
            </a:r>
            <a:r>
              <a:rPr lang="en-US" dirty="0" err="1"/>
              <a:t>disponible</a:t>
            </a:r>
            <a:r>
              <a:rPr lang="en-US" dirty="0"/>
              <a:t> </a:t>
            </a:r>
            <a:r>
              <a:rPr lang="en-US" dirty="0" err="1" smtClean="0"/>
              <a:t>depuis</a:t>
            </a:r>
            <a:r>
              <a:rPr lang="en-US" dirty="0" smtClean="0"/>
              <a:t> la </a:t>
            </a:r>
            <a:r>
              <a:rPr lang="en-US" dirty="0"/>
              <a:t>version v0300 </a:t>
            </a:r>
            <a:r>
              <a:rPr lang="en-US" dirty="0" err="1"/>
              <a:t>développée</a:t>
            </a:r>
            <a:r>
              <a:rPr lang="en-US" dirty="0"/>
              <a:t> pour les raisons </a:t>
            </a:r>
            <a:r>
              <a:rPr lang="en-US" dirty="0" err="1"/>
              <a:t>suivantes</a:t>
            </a:r>
            <a:r>
              <a:rPr lang="en-US" dirty="0"/>
              <a:t>:</a:t>
            </a:r>
          </a:p>
          <a:p>
            <a:pPr lvl="1">
              <a:lnSpc>
                <a:spcPct val="75000"/>
              </a:lnSpc>
            </a:pPr>
            <a:r>
              <a:rPr lang="en-US" dirty="0" err="1"/>
              <a:t>Problèmes</a:t>
            </a:r>
            <a:r>
              <a:rPr lang="en-US" dirty="0"/>
              <a:t> </a:t>
            </a:r>
            <a:r>
              <a:rPr lang="en-US" dirty="0" err="1"/>
              <a:t>liés</a:t>
            </a:r>
            <a:r>
              <a:rPr lang="en-US" dirty="0"/>
              <a:t> à </a:t>
            </a:r>
            <a:r>
              <a:rPr lang="en-US" dirty="0" err="1"/>
              <a:t>l’élément</a:t>
            </a:r>
            <a:r>
              <a:rPr lang="en-US" dirty="0"/>
              <a:t> Any:</a:t>
            </a:r>
          </a:p>
          <a:p>
            <a:pPr lvl="2">
              <a:lnSpc>
                <a:spcPct val="90000"/>
              </a:lnSpc>
            </a:pPr>
            <a:r>
              <a:rPr lang="en-US" dirty="0"/>
              <a:t>Pas de validation </a:t>
            </a:r>
            <a:r>
              <a:rPr lang="en-US" dirty="0" err="1"/>
              <a:t>syntaxique</a:t>
            </a:r>
            <a:endParaRPr lang="en-US" dirty="0"/>
          </a:p>
          <a:p>
            <a:pPr lvl="2">
              <a:lnSpc>
                <a:spcPct val="90000"/>
              </a:lnSpc>
            </a:pPr>
            <a:r>
              <a:rPr lang="en-US" dirty="0"/>
              <a:t>Les extensions ne </a:t>
            </a:r>
            <a:r>
              <a:rPr lang="en-US" dirty="0" err="1"/>
              <a:t>sont</a:t>
            </a:r>
            <a:r>
              <a:rPr lang="en-US" dirty="0"/>
              <a:t> pas </a:t>
            </a:r>
            <a:r>
              <a:rPr lang="en-US" dirty="0" err="1"/>
              <a:t>définies</a:t>
            </a:r>
            <a:r>
              <a:rPr lang="en-US" dirty="0"/>
              <a:t> </a:t>
            </a:r>
            <a:r>
              <a:rPr lang="en-US" dirty="0" err="1"/>
              <a:t>dans</a:t>
            </a:r>
            <a:r>
              <a:rPr lang="en-US" dirty="0"/>
              <a:t> les </a:t>
            </a:r>
            <a:r>
              <a:rPr lang="en-US" dirty="0" err="1"/>
              <a:t>schémas</a:t>
            </a:r>
            <a:endParaRPr lang="en-US" dirty="0"/>
          </a:p>
          <a:p>
            <a:pPr lvl="2">
              <a:lnSpc>
                <a:spcPct val="90000"/>
              </a:lnSpc>
            </a:pPr>
            <a:r>
              <a:rPr lang="en-US" dirty="0"/>
              <a:t>Il </a:t>
            </a:r>
            <a:r>
              <a:rPr lang="en-US" dirty="0" err="1"/>
              <a:t>n’est</a:t>
            </a:r>
            <a:r>
              <a:rPr lang="en-US" dirty="0"/>
              <a:t> pas possible </a:t>
            </a:r>
            <a:r>
              <a:rPr lang="en-US" dirty="0" err="1"/>
              <a:t>d’utiliser</a:t>
            </a:r>
            <a:r>
              <a:rPr lang="en-US" dirty="0"/>
              <a:t> les </a:t>
            </a:r>
            <a:r>
              <a:rPr lang="en-US" dirty="0" err="1"/>
              <a:t>espaces</a:t>
            </a:r>
            <a:r>
              <a:rPr lang="en-US" dirty="0"/>
              <a:t> de </a:t>
            </a:r>
            <a:r>
              <a:rPr lang="en-US" dirty="0" err="1"/>
              <a:t>noms</a:t>
            </a:r>
            <a:r>
              <a:rPr lang="en-US" dirty="0"/>
              <a:t> pour </a:t>
            </a:r>
            <a:r>
              <a:rPr lang="en-US" dirty="0" err="1"/>
              <a:t>distinguer</a:t>
            </a:r>
            <a:r>
              <a:rPr lang="en-US" dirty="0"/>
              <a:t> les </a:t>
            </a:r>
            <a:r>
              <a:rPr lang="en-US" dirty="0" err="1"/>
              <a:t>informations</a:t>
            </a:r>
            <a:r>
              <a:rPr lang="en-US" dirty="0"/>
              <a:t> </a:t>
            </a:r>
            <a:r>
              <a:rPr lang="en-US" dirty="0" err="1"/>
              <a:t>étendues</a:t>
            </a:r>
            <a:r>
              <a:rPr lang="en-US" dirty="0"/>
              <a:t> </a:t>
            </a:r>
            <a:r>
              <a:rPr lang="en-US" dirty="0" err="1"/>
              <a:t>dans</a:t>
            </a:r>
            <a:r>
              <a:rPr lang="en-US" dirty="0"/>
              <a:t> les messages XML</a:t>
            </a:r>
          </a:p>
          <a:p>
            <a:pPr lvl="1">
              <a:lnSpc>
                <a:spcPct val="75000"/>
              </a:lnSpc>
            </a:pPr>
            <a:r>
              <a:rPr lang="en-US" dirty="0"/>
              <a:t>Les premières </a:t>
            </a:r>
            <a:r>
              <a:rPr lang="en-US" dirty="0" err="1"/>
              <a:t>mises</a:t>
            </a:r>
            <a:r>
              <a:rPr lang="en-US" dirty="0"/>
              <a:t> en oeuvre </a:t>
            </a:r>
            <a:r>
              <a:rPr lang="en-US" dirty="0" err="1"/>
              <a:t>ont</a:t>
            </a:r>
            <a:r>
              <a:rPr lang="en-US" dirty="0"/>
              <a:t> </a:t>
            </a:r>
            <a:r>
              <a:rPr lang="en-US" dirty="0" err="1"/>
              <a:t>utilisé</a:t>
            </a:r>
            <a:r>
              <a:rPr lang="en-US" dirty="0"/>
              <a:t> des </a:t>
            </a:r>
            <a:r>
              <a:rPr lang="en-US" dirty="0" err="1"/>
              <a:t>méthodes</a:t>
            </a:r>
            <a:r>
              <a:rPr lang="en-US" dirty="0"/>
              <a:t> </a:t>
            </a:r>
            <a:r>
              <a:rPr lang="en-US" dirty="0" err="1"/>
              <a:t>variées</a:t>
            </a:r>
            <a:r>
              <a:rPr lang="en-US" dirty="0"/>
              <a:t> en </a:t>
            </a:r>
            <a:r>
              <a:rPr lang="en-US" dirty="0" err="1"/>
              <a:t>l’absence</a:t>
            </a:r>
            <a:r>
              <a:rPr lang="en-US" dirty="0"/>
              <a:t> </a:t>
            </a:r>
            <a:r>
              <a:rPr lang="en-US" dirty="0" err="1"/>
              <a:t>d’instructions</a:t>
            </a:r>
            <a:r>
              <a:rPr lang="en-US" dirty="0"/>
              <a:t> </a:t>
            </a:r>
            <a:r>
              <a:rPr lang="en-US" dirty="0" err="1"/>
              <a:t>claires</a:t>
            </a:r>
            <a:endParaRPr lang="en-US" dirty="0"/>
          </a:p>
          <a:p>
            <a:pPr lvl="1">
              <a:lnSpc>
                <a:spcPct val="75000"/>
              </a:lnSpc>
            </a:pPr>
            <a:r>
              <a:rPr lang="en-US" dirty="0"/>
              <a:t>Les </a:t>
            </a:r>
            <a:r>
              <a:rPr lang="en-US" dirty="0" err="1"/>
              <a:t>utilisateurs</a:t>
            </a:r>
            <a:r>
              <a:rPr lang="en-US" dirty="0"/>
              <a:t> </a:t>
            </a:r>
            <a:r>
              <a:rPr lang="en-US" dirty="0" err="1"/>
              <a:t>ont</a:t>
            </a:r>
            <a:r>
              <a:rPr lang="en-US" dirty="0"/>
              <a:t> </a:t>
            </a:r>
            <a:r>
              <a:rPr lang="en-US" dirty="0" err="1"/>
              <a:t>exigé</a:t>
            </a:r>
            <a:r>
              <a:rPr lang="en-US" dirty="0"/>
              <a:t> </a:t>
            </a:r>
            <a:r>
              <a:rPr lang="en-US" dirty="0" err="1"/>
              <a:t>une</a:t>
            </a:r>
            <a:r>
              <a:rPr lang="en-US" dirty="0"/>
              <a:t> recommendation </a:t>
            </a:r>
            <a:r>
              <a:rPr lang="en-US" dirty="0" smtClean="0"/>
              <a:t>pour </a:t>
            </a:r>
            <a:r>
              <a:rPr lang="en-US" dirty="0"/>
              <a:t>les extensions qui </a:t>
            </a:r>
            <a:r>
              <a:rPr lang="en-US" dirty="0" err="1"/>
              <a:t>permette</a:t>
            </a:r>
            <a:endParaRPr lang="en-US" dirty="0"/>
          </a:p>
          <a:p>
            <a:pPr lvl="2">
              <a:lnSpc>
                <a:spcPct val="90000"/>
              </a:lnSpc>
            </a:pPr>
            <a:r>
              <a:rPr lang="en-US" dirty="0"/>
              <a:t>La validation XML des extensions</a:t>
            </a:r>
          </a:p>
          <a:p>
            <a:pPr lvl="2">
              <a:lnSpc>
                <a:spcPct val="90000"/>
              </a:lnSpc>
            </a:pPr>
            <a:r>
              <a:rPr lang="en-US" dirty="0"/>
              <a:t>le </a:t>
            </a:r>
            <a:r>
              <a:rPr lang="en-US" dirty="0" err="1"/>
              <a:t>fonctionnement</a:t>
            </a:r>
            <a:r>
              <a:rPr lang="en-US" dirty="0"/>
              <a:t> avec les </a:t>
            </a:r>
            <a:r>
              <a:rPr lang="en-US" dirty="0" err="1"/>
              <a:t>outils</a:t>
            </a:r>
            <a:r>
              <a:rPr lang="en-US" dirty="0"/>
              <a:t> de </a:t>
            </a:r>
            <a:r>
              <a:rPr lang="en-US" dirty="0" err="1"/>
              <a:t>développement</a:t>
            </a:r>
            <a:r>
              <a:rPr lang="en-US" dirty="0"/>
              <a:t> </a:t>
            </a:r>
            <a:r>
              <a:rPr lang="en-US" dirty="0" err="1"/>
              <a:t>comme</a:t>
            </a:r>
            <a:r>
              <a:rPr lang="en-US" dirty="0"/>
              <a:t> Microsoft </a:t>
            </a:r>
            <a:r>
              <a:rPr lang="en-US" dirty="0" err="1"/>
              <a:t>.Net</a:t>
            </a:r>
            <a:r>
              <a:rPr lang="en-US" dirty="0"/>
              <a:t> Studio</a:t>
            </a:r>
          </a:p>
          <a:p>
            <a:pPr>
              <a:lnSpc>
                <a:spcPct val="80000"/>
              </a:lnSpc>
            </a:pPr>
            <a:r>
              <a:rPr lang="en-US" dirty="0" err="1">
                <a:solidFill>
                  <a:srgbClr val="FF3300"/>
                </a:solidFill>
              </a:rPr>
              <a:t>Méthode</a:t>
            </a:r>
            <a:r>
              <a:rPr lang="en-US" dirty="0">
                <a:solidFill>
                  <a:srgbClr val="FF3300"/>
                </a:solidFill>
              </a:rPr>
              <a:t> </a:t>
            </a:r>
            <a:r>
              <a:rPr lang="en-US" dirty="0" err="1">
                <a:solidFill>
                  <a:srgbClr val="FF3300"/>
                </a:solidFill>
              </a:rPr>
              <a:t>recommandée</a:t>
            </a:r>
            <a:r>
              <a:rPr lang="en-US" dirty="0">
                <a:solidFill>
                  <a:srgbClr val="FF3300"/>
                </a:solidFill>
              </a:rPr>
              <a:t> pour les extensions</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88A120E7-71DE-4CD8-978D-0FD1BDF75ADA}" type="slidenum">
              <a:rPr lang="en-GB"/>
              <a:pPr/>
              <a:t>39</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7" name="Rectangle 7"/>
          <p:cNvSpPr>
            <a:spLocks noGrp="1" noChangeArrowheads="1"/>
          </p:cNvSpPr>
          <p:nvPr>
            <p:ph type="title"/>
          </p:nvPr>
        </p:nvSpPr>
        <p:spPr/>
        <p:txBody>
          <a:bodyPr/>
          <a:lstStyle/>
          <a:p>
            <a:r>
              <a:rPr lang="fr-FR"/>
              <a:t>XML</a:t>
            </a:r>
          </a:p>
        </p:txBody>
      </p:sp>
      <p:sp>
        <p:nvSpPr>
          <p:cNvPr id="680968" name="Rectangle 8"/>
          <p:cNvSpPr>
            <a:spLocks noGrp="1" noChangeArrowheads="1"/>
          </p:cNvSpPr>
          <p:nvPr>
            <p:ph idx="1"/>
          </p:nvPr>
        </p:nvSpPr>
        <p:spPr/>
        <p:txBody>
          <a:bodyPr/>
          <a:lstStyle/>
          <a:p>
            <a:r>
              <a:rPr lang="fr-FR"/>
              <a:t>eXtensible Markup Language</a:t>
            </a:r>
          </a:p>
          <a:p>
            <a:pPr lvl="1"/>
            <a:r>
              <a:rPr lang="fr-FR"/>
              <a:t>World Wide Web Consortium (W3C) Extensible Markup Language (XML) 1.0 </a:t>
            </a:r>
          </a:p>
          <a:p>
            <a:pPr lvl="1"/>
            <a:r>
              <a:rPr lang="fr-FR">
                <a:hlinkClick r:id="rId3"/>
              </a:rPr>
              <a:t>http://www.w3.org/TR/REC-xml/</a:t>
            </a:r>
            <a:r>
              <a:rPr lang="fr-FR"/>
              <a:t> </a:t>
            </a:r>
          </a:p>
          <a:p>
            <a:r>
              <a:rPr lang="fr-FR"/>
              <a:t>Spécification annotée</a:t>
            </a:r>
          </a:p>
          <a:p>
            <a:pPr lvl="1"/>
            <a:r>
              <a:rPr lang="fr-FR">
                <a:hlinkClick r:id="rId4"/>
              </a:rPr>
              <a:t>http://www.xml.com/axml/testaxml.htm</a:t>
            </a:r>
            <a:endParaRPr lang="fr-FR"/>
          </a:p>
          <a:p>
            <a:r>
              <a:rPr lang="fr-FR"/>
              <a:t>Tutorial</a:t>
            </a:r>
          </a:p>
          <a:p>
            <a:pPr lvl="1"/>
            <a:r>
              <a:rPr lang="fr-FR">
                <a:hlinkClick r:id="rId5"/>
              </a:rPr>
              <a:t>http://www.w3.org/TR/xmlschema-0/</a:t>
            </a:r>
            <a:r>
              <a:rPr lang="fr-FR"/>
              <a:t> 1/ 2/</a:t>
            </a:r>
          </a:p>
          <a:p>
            <a:r>
              <a:rPr lang="fr-FR"/>
              <a:t>Langage à la mode qui:</a:t>
            </a:r>
          </a:p>
          <a:p>
            <a:pPr lvl="1"/>
            <a:r>
              <a:rPr lang="fr-FR"/>
              <a:t>Décrit les données, pas leur présentation</a:t>
            </a:r>
          </a:p>
          <a:p>
            <a:pPr lvl="1"/>
            <a:r>
              <a:rPr lang="fr-FR"/>
              <a:t>Est écrit en texte standard, indépendant des plateformes</a:t>
            </a:r>
          </a:p>
          <a:p>
            <a:pPr lvl="1"/>
            <a:r>
              <a:rPr lang="fr-FR"/>
              <a:t>Peut être dérivé pour créer des langages spécifiques</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EFDCCB23-C18B-483D-91F2-34FA383B313F}" type="slidenum">
              <a:rPr lang="en-GB"/>
              <a:pPr/>
              <a:t>4</a:t>
            </a:fld>
            <a:endParaRPr lang="en-GB"/>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6308" name="Rectangle 4"/>
          <p:cNvSpPr>
            <a:spLocks noGrp="1" noChangeArrowheads="1"/>
          </p:cNvSpPr>
          <p:nvPr>
            <p:ph type="title"/>
          </p:nvPr>
        </p:nvSpPr>
        <p:spPr/>
        <p:txBody>
          <a:bodyPr/>
          <a:lstStyle/>
          <a:p>
            <a:r>
              <a:rPr lang="en-US" dirty="0"/>
              <a:t>Extensions </a:t>
            </a:r>
            <a:r>
              <a:rPr lang="en-US" dirty="0" err="1" smtClean="0"/>
              <a:t>depuis</a:t>
            </a:r>
            <a:r>
              <a:rPr lang="en-US" dirty="0" smtClean="0"/>
              <a:t> la </a:t>
            </a:r>
            <a:r>
              <a:rPr lang="en-US" dirty="0"/>
              <a:t>version V0300</a:t>
            </a:r>
          </a:p>
        </p:txBody>
      </p:sp>
      <p:sp>
        <p:nvSpPr>
          <p:cNvPr id="866309" name="Rectangle 5"/>
          <p:cNvSpPr>
            <a:spLocks noGrp="1" noChangeArrowheads="1"/>
          </p:cNvSpPr>
          <p:nvPr>
            <p:ph idx="1"/>
          </p:nvPr>
        </p:nvSpPr>
        <p:spPr/>
        <p:txBody>
          <a:bodyPr/>
          <a:lstStyle/>
          <a:p>
            <a:r>
              <a:rPr lang="en-US" sz="1800" dirty="0"/>
              <a:t>Les </a:t>
            </a:r>
            <a:r>
              <a:rPr lang="en-US" sz="1800" dirty="0" err="1"/>
              <a:t>schémas</a:t>
            </a:r>
            <a:r>
              <a:rPr lang="en-US" sz="1800" dirty="0"/>
              <a:t> </a:t>
            </a:r>
            <a:r>
              <a:rPr lang="en-US" sz="1800" dirty="0" err="1"/>
              <a:t>sont</a:t>
            </a:r>
            <a:r>
              <a:rPr lang="en-US" sz="1800" dirty="0"/>
              <a:t> </a:t>
            </a:r>
            <a:r>
              <a:rPr lang="en-US" sz="1800" dirty="0" err="1"/>
              <a:t>modifiés</a:t>
            </a:r>
            <a:r>
              <a:rPr lang="en-US" sz="1800" dirty="0"/>
              <a:t> pour supporter les </a:t>
            </a:r>
            <a:r>
              <a:rPr lang="en-US" sz="1800" dirty="0" err="1"/>
              <a:t>groupes</a:t>
            </a:r>
            <a:r>
              <a:rPr lang="en-US" sz="1800" dirty="0"/>
              <a:t> de substitution</a:t>
            </a:r>
          </a:p>
          <a:p>
            <a:r>
              <a:rPr lang="en-US" sz="1800" dirty="0"/>
              <a:t>Addition d’un schema</a:t>
            </a:r>
          </a:p>
          <a:p>
            <a:pPr lvl="1"/>
            <a:r>
              <a:rPr lang="en-US" sz="1800" dirty="0" smtClean="0"/>
              <a:t>B2MML-VXX-Extensions</a:t>
            </a:r>
            <a:endParaRPr lang="en-US" sz="1800" dirty="0"/>
          </a:p>
          <a:p>
            <a:pPr lvl="1"/>
            <a:r>
              <a:rPr lang="en-US" sz="1800" dirty="0" err="1"/>
              <a:t>Contient</a:t>
            </a:r>
            <a:r>
              <a:rPr lang="en-US" sz="1800" dirty="0"/>
              <a:t> 1 </a:t>
            </a:r>
            <a:r>
              <a:rPr lang="en-US" sz="1800" dirty="0" err="1"/>
              <a:t>groupe</a:t>
            </a:r>
            <a:r>
              <a:rPr lang="en-US" sz="1800" dirty="0"/>
              <a:t> de substitution group pour </a:t>
            </a:r>
            <a:r>
              <a:rPr lang="en-US" sz="1800" dirty="0" err="1"/>
              <a:t>chaque</a:t>
            </a:r>
            <a:r>
              <a:rPr lang="en-US" sz="1800" dirty="0"/>
              <a:t> type complex qui </a:t>
            </a:r>
            <a:r>
              <a:rPr lang="en-US" sz="1800" dirty="0" err="1"/>
              <a:t>peut</a:t>
            </a:r>
            <a:r>
              <a:rPr lang="en-US" sz="1800" dirty="0"/>
              <a:t> </a:t>
            </a:r>
            <a:r>
              <a:rPr lang="en-US" sz="1800" dirty="0" err="1"/>
              <a:t>être</a:t>
            </a:r>
            <a:r>
              <a:rPr lang="en-US" sz="1800" dirty="0"/>
              <a:t> </a:t>
            </a:r>
            <a:r>
              <a:rPr lang="en-US" sz="1800" dirty="0" err="1"/>
              <a:t>étendu</a:t>
            </a:r>
            <a:endParaRPr lang="en-US" sz="1800" dirty="0"/>
          </a:p>
          <a:p>
            <a:pPr lvl="2"/>
            <a:r>
              <a:rPr lang="en-US" sz="1600" dirty="0" err="1"/>
              <a:t>Ce</a:t>
            </a:r>
            <a:r>
              <a:rPr lang="en-US" sz="1600" dirty="0"/>
              <a:t> </a:t>
            </a:r>
            <a:r>
              <a:rPr lang="en-US" sz="1600" dirty="0" err="1"/>
              <a:t>groupe</a:t>
            </a:r>
            <a:r>
              <a:rPr lang="en-US" sz="1600" dirty="0"/>
              <a:t> </a:t>
            </a:r>
            <a:r>
              <a:rPr lang="en-US" sz="1600" dirty="0" err="1"/>
              <a:t>initilisé</a:t>
            </a:r>
            <a:r>
              <a:rPr lang="en-US" sz="1600" dirty="0"/>
              <a:t> sans </a:t>
            </a:r>
            <a:r>
              <a:rPr lang="en-US" sz="1600" dirty="0" err="1"/>
              <a:t>contenu</a:t>
            </a:r>
            <a:r>
              <a:rPr lang="en-US" sz="1600" dirty="0"/>
              <a:t> </a:t>
            </a:r>
            <a:r>
              <a:rPr lang="en-US" sz="1600" dirty="0" err="1"/>
              <a:t>peut</a:t>
            </a:r>
            <a:r>
              <a:rPr lang="en-US" sz="1600" dirty="0"/>
              <a:t> </a:t>
            </a:r>
            <a:r>
              <a:rPr lang="en-US" sz="1600" dirty="0" err="1"/>
              <a:t>être</a:t>
            </a:r>
            <a:r>
              <a:rPr lang="en-US" sz="1600" dirty="0"/>
              <a:t> </a:t>
            </a:r>
            <a:r>
              <a:rPr lang="en-US" sz="1600" dirty="0" err="1"/>
              <a:t>édité</a:t>
            </a:r>
            <a:r>
              <a:rPr lang="en-US" sz="1600" dirty="0"/>
              <a:t> pour </a:t>
            </a:r>
            <a:r>
              <a:rPr lang="en-US" sz="1600" dirty="0" err="1"/>
              <a:t>étendre</a:t>
            </a:r>
            <a:r>
              <a:rPr lang="en-US" sz="1600" dirty="0"/>
              <a:t> les types complexes B2MML</a:t>
            </a:r>
          </a:p>
          <a:p>
            <a:r>
              <a:rPr lang="en-US" sz="1800" dirty="0" err="1"/>
              <a:t>Tous</a:t>
            </a:r>
            <a:r>
              <a:rPr lang="en-US" sz="1800" dirty="0"/>
              <a:t> les </a:t>
            </a:r>
            <a:r>
              <a:rPr lang="en-US" sz="1800" dirty="0" err="1"/>
              <a:t>schémas</a:t>
            </a:r>
            <a:r>
              <a:rPr lang="en-US" sz="1800" dirty="0"/>
              <a:t> </a:t>
            </a:r>
            <a:r>
              <a:rPr lang="en-US" sz="1800" dirty="0" err="1"/>
              <a:t>existants</a:t>
            </a:r>
            <a:r>
              <a:rPr lang="en-US" sz="1800" dirty="0"/>
              <a:t> </a:t>
            </a:r>
            <a:r>
              <a:rPr lang="en-US" sz="1800" dirty="0" err="1"/>
              <a:t>sont</a:t>
            </a:r>
            <a:r>
              <a:rPr lang="en-US" sz="1800" dirty="0"/>
              <a:t> </a:t>
            </a:r>
            <a:r>
              <a:rPr lang="en-US" sz="1800" dirty="0" err="1"/>
              <a:t>modifiés</a:t>
            </a:r>
            <a:endParaRPr lang="en-US" sz="1800" dirty="0"/>
          </a:p>
          <a:p>
            <a:pPr lvl="1"/>
            <a:r>
              <a:rPr lang="en-US" sz="1800" dirty="0"/>
              <a:t>Import du </a:t>
            </a:r>
            <a:r>
              <a:rPr lang="en-US" sz="1800" dirty="0" err="1"/>
              <a:t>schéma</a:t>
            </a:r>
            <a:r>
              <a:rPr lang="en-US" sz="1800" dirty="0"/>
              <a:t> </a:t>
            </a:r>
            <a:r>
              <a:rPr lang="en-US" sz="1800" dirty="0" err="1"/>
              <a:t>d’extension</a:t>
            </a:r>
            <a:endParaRPr lang="en-US" sz="1800" dirty="0"/>
          </a:p>
          <a:p>
            <a:pPr lvl="1"/>
            <a:r>
              <a:rPr lang="en-US" sz="1800" dirty="0"/>
              <a:t>Inclusion </a:t>
            </a:r>
            <a:r>
              <a:rPr lang="en-US" sz="1800" dirty="0" err="1"/>
              <a:t>avant</a:t>
            </a:r>
            <a:r>
              <a:rPr lang="en-US" sz="1800" dirty="0"/>
              <a:t> </a:t>
            </a:r>
            <a:r>
              <a:rPr lang="en-US" sz="1800" dirty="0" err="1"/>
              <a:t>chaque</a:t>
            </a:r>
            <a:r>
              <a:rPr lang="en-US" sz="1800" dirty="0"/>
              <a:t> instance de </a:t>
            </a:r>
            <a:r>
              <a:rPr lang="en-US" sz="1800" dirty="0" err="1"/>
              <a:t>l’élément</a:t>
            </a:r>
            <a:r>
              <a:rPr lang="en-US" sz="1800" dirty="0"/>
              <a:t> Any </a:t>
            </a:r>
            <a:r>
              <a:rPr lang="en-US" sz="1800" dirty="0" err="1"/>
              <a:t>d’une</a:t>
            </a:r>
            <a:r>
              <a:rPr lang="en-US" sz="1800" dirty="0"/>
              <a:t> </a:t>
            </a:r>
            <a:r>
              <a:rPr lang="en-US" sz="1800" dirty="0" err="1"/>
              <a:t>référence</a:t>
            </a:r>
            <a:r>
              <a:rPr lang="en-US" sz="1800" dirty="0"/>
              <a:t> au </a:t>
            </a:r>
            <a:r>
              <a:rPr lang="en-US" sz="1800" dirty="0" err="1"/>
              <a:t>groupe</a:t>
            </a:r>
            <a:r>
              <a:rPr lang="en-US" sz="1800" dirty="0"/>
              <a:t> de substitution </a:t>
            </a:r>
            <a:r>
              <a:rPr lang="en-US" sz="1800" dirty="0" err="1"/>
              <a:t>défini</a:t>
            </a:r>
            <a:r>
              <a:rPr lang="en-US" sz="1800" dirty="0"/>
              <a:t> </a:t>
            </a:r>
            <a:r>
              <a:rPr lang="en-US" sz="1800" dirty="0" err="1"/>
              <a:t>dans</a:t>
            </a:r>
            <a:r>
              <a:rPr lang="en-US" sz="1800" dirty="0"/>
              <a:t> le </a:t>
            </a:r>
            <a:r>
              <a:rPr lang="en-US" sz="1800" dirty="0" err="1"/>
              <a:t>schéma</a:t>
            </a:r>
            <a:r>
              <a:rPr lang="en-US" sz="1800" dirty="0"/>
              <a:t> </a:t>
            </a:r>
            <a:r>
              <a:rPr lang="en-US" sz="1800" dirty="0" err="1"/>
              <a:t>d’extension</a:t>
            </a:r>
            <a:r>
              <a:rPr lang="en-US" sz="1800" dirty="0"/>
              <a:t> </a:t>
            </a:r>
            <a:r>
              <a:rPr lang="en-US" sz="1800" dirty="0" err="1"/>
              <a:t>dded</a:t>
            </a:r>
            <a:endParaRPr lang="en-US" sz="1800" dirty="0"/>
          </a:p>
          <a:p>
            <a:r>
              <a:rPr lang="en-US" sz="1800" dirty="0" err="1"/>
              <a:t>Dans</a:t>
            </a:r>
            <a:r>
              <a:rPr lang="en-US" sz="1800" dirty="0"/>
              <a:t> les documents XML B2MML</a:t>
            </a:r>
          </a:p>
          <a:p>
            <a:pPr lvl="1"/>
            <a:r>
              <a:rPr lang="en-US" sz="1800" dirty="0"/>
              <a:t>Les </a:t>
            </a:r>
            <a:r>
              <a:rPr lang="en-US" sz="1800" dirty="0" err="1"/>
              <a:t>éléments</a:t>
            </a:r>
            <a:r>
              <a:rPr lang="en-US" sz="1800" dirty="0"/>
              <a:t> </a:t>
            </a:r>
            <a:r>
              <a:rPr lang="en-US" sz="1800" dirty="0" err="1"/>
              <a:t>d’extension</a:t>
            </a:r>
            <a:r>
              <a:rPr lang="en-US" sz="1800" dirty="0"/>
              <a:t> </a:t>
            </a:r>
            <a:r>
              <a:rPr lang="en-US" sz="1800" dirty="0" err="1"/>
              <a:t>sont</a:t>
            </a:r>
            <a:r>
              <a:rPr lang="en-US" sz="1800" dirty="0"/>
              <a:t> </a:t>
            </a:r>
            <a:r>
              <a:rPr lang="en-US" sz="1800" dirty="0" err="1"/>
              <a:t>clairement</a:t>
            </a:r>
            <a:r>
              <a:rPr lang="en-US" sz="1800" dirty="0"/>
              <a:t> </a:t>
            </a:r>
            <a:r>
              <a:rPr lang="en-US" sz="1800" dirty="0" err="1"/>
              <a:t>identifiés</a:t>
            </a:r>
            <a:r>
              <a:rPr lang="en-US" sz="1800" dirty="0"/>
              <a:t> avec un </a:t>
            </a:r>
            <a:r>
              <a:rPr lang="en-US" sz="1800" dirty="0" err="1"/>
              <a:t>préfix</a:t>
            </a:r>
            <a:r>
              <a:rPr lang="en-US" sz="1800" dirty="0"/>
              <a:t> </a:t>
            </a:r>
            <a:r>
              <a:rPr lang="en-US" sz="1800" dirty="0" err="1"/>
              <a:t>d’espace</a:t>
            </a:r>
            <a:r>
              <a:rPr lang="en-US" sz="1800" dirty="0"/>
              <a:t> de nom “Extended”</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C6D5E493-9F01-49B2-9E6A-337E4F66383B}" type="slidenum">
              <a:rPr lang="en-GB"/>
              <a:pPr/>
              <a:t>40</a:t>
            </a:fld>
            <a:endParaRPr lang="en-GB"/>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45" name="Rectangle 17"/>
          <p:cNvSpPr>
            <a:spLocks noGrp="1" noChangeArrowheads="1"/>
          </p:cNvSpPr>
          <p:nvPr>
            <p:ph type="title"/>
          </p:nvPr>
        </p:nvSpPr>
        <p:spPr/>
        <p:txBody>
          <a:bodyPr/>
          <a:lstStyle/>
          <a:p>
            <a:r>
              <a:rPr lang="en-US"/>
              <a:t>Utilisation du mécanisme d’extension</a:t>
            </a:r>
          </a:p>
        </p:txBody>
      </p:sp>
      <p:sp>
        <p:nvSpPr>
          <p:cNvPr id="18"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19" name="Espace réservé du numéro de diapositive 4"/>
          <p:cNvSpPr>
            <a:spLocks noGrp="1"/>
          </p:cNvSpPr>
          <p:nvPr>
            <p:ph type="sldNum" sz="quarter" idx="11"/>
          </p:nvPr>
        </p:nvSpPr>
        <p:spPr/>
        <p:txBody>
          <a:bodyPr/>
          <a:lstStyle/>
          <a:p>
            <a:fld id="{23556F19-4230-4481-A97E-6D6FF58B3DC3}" type="slidenum">
              <a:rPr lang="en-GB"/>
              <a:pPr/>
              <a:t>41</a:t>
            </a:fld>
            <a:endParaRPr lang="en-GB"/>
          </a:p>
        </p:txBody>
      </p:sp>
      <p:sp>
        <p:nvSpPr>
          <p:cNvPr id="867330" name="Rectangle 2"/>
          <p:cNvSpPr>
            <a:spLocks noChangeArrowheads="1"/>
          </p:cNvSpPr>
          <p:nvPr/>
        </p:nvSpPr>
        <p:spPr bwMode="auto">
          <a:xfrm>
            <a:off x="3505200" y="4267200"/>
            <a:ext cx="2667000" cy="1828800"/>
          </a:xfrm>
          <a:prstGeom prst="rect">
            <a:avLst/>
          </a:prstGeom>
          <a:solidFill>
            <a:srgbClr val="EAEAEA"/>
          </a:solidFill>
          <a:ln w="9525">
            <a:solidFill>
              <a:schemeClr val="tx1"/>
            </a:solidFill>
            <a:miter lim="800000"/>
            <a:headEnd/>
            <a:tailEnd/>
          </a:ln>
          <a:effectLst/>
        </p:spPr>
        <p:txBody>
          <a:bodyPr lIns="45720" rIns="18288" anchorCtr="1"/>
          <a:lstStyle/>
          <a:p>
            <a:pPr marL="111125" indent="-111125" algn="ctr" eaLnBrk="1" hangingPunct="1"/>
            <a:r>
              <a:rPr kumimoji="1" lang="en-US" sz="1800">
                <a:solidFill>
                  <a:schemeClr val="tx2"/>
                </a:solidFill>
                <a:latin typeface="Tahoma" pitchFamily="34" charset="0"/>
                <a:ea typeface="ＭＳ Ｐゴシック" charset="-128"/>
              </a:rPr>
              <a:t>B2MML Documents</a:t>
            </a:r>
          </a:p>
          <a:p>
            <a:pPr marL="111125" indent="-111125" eaLnBrk="1" hangingPunct="1"/>
            <a:endParaRPr kumimoji="1" lang="en-US" sz="1200">
              <a:solidFill>
                <a:schemeClr val="tx2"/>
              </a:solidFill>
              <a:latin typeface="Courier New" pitchFamily="49" charset="0"/>
              <a:ea typeface="ＭＳ Ｐゴシック" charset="-128"/>
            </a:endParaRPr>
          </a:p>
          <a:p>
            <a:pPr marL="111125" indent="-111125" eaLnBrk="1" hangingPunct="1"/>
            <a:r>
              <a:rPr kumimoji="1" lang="en-US" sz="1200">
                <a:solidFill>
                  <a:schemeClr val="tx2"/>
                </a:solidFill>
                <a:latin typeface="Courier New" pitchFamily="49" charset="0"/>
                <a:ea typeface="ＭＳ Ｐゴシック" charset="-128"/>
              </a:rPr>
              <a:t>element 1</a:t>
            </a:r>
          </a:p>
          <a:p>
            <a:pPr marL="111125" indent="-111125" eaLnBrk="1" hangingPunct="1"/>
            <a:r>
              <a:rPr kumimoji="1" lang="en-US" sz="1200">
                <a:solidFill>
                  <a:schemeClr val="tx2"/>
                </a:solidFill>
                <a:latin typeface="Courier New" pitchFamily="49" charset="0"/>
                <a:ea typeface="ＭＳ Ｐゴシック" charset="-128"/>
              </a:rPr>
              <a:t>	element 1.1</a:t>
            </a:r>
          </a:p>
          <a:p>
            <a:pPr marL="111125" indent="-111125" eaLnBrk="1" hangingPunct="1"/>
            <a:r>
              <a:rPr kumimoji="1" lang="en-US" sz="1200">
                <a:solidFill>
                  <a:schemeClr val="tx2"/>
                </a:solidFill>
                <a:latin typeface="Courier New" pitchFamily="49" charset="0"/>
                <a:ea typeface="ＭＳ Ｐゴシック" charset="-128"/>
              </a:rPr>
              <a:t>	element 1.2</a:t>
            </a:r>
          </a:p>
          <a:p>
            <a:pPr marL="111125" indent="-111125" eaLnBrk="1" hangingPunct="1"/>
            <a:r>
              <a:rPr kumimoji="1" lang="en-US" sz="1200">
                <a:solidFill>
                  <a:schemeClr val="tx2"/>
                </a:solidFill>
                <a:latin typeface="Courier New" pitchFamily="49" charset="0"/>
                <a:ea typeface="ＭＳ Ｐゴシック" charset="-128"/>
              </a:rPr>
              <a:t>	</a:t>
            </a:r>
            <a:r>
              <a:rPr kumimoji="1" lang="en-US" sz="1200">
                <a:solidFill>
                  <a:srgbClr val="FF0000"/>
                </a:solidFill>
                <a:latin typeface="Courier New" pitchFamily="49" charset="0"/>
                <a:ea typeface="ＭＳ Ｐゴシック" charset="-128"/>
              </a:rPr>
              <a:t>Extended:element-800</a:t>
            </a:r>
          </a:p>
          <a:p>
            <a:pPr marL="111125" indent="-111125" eaLnBrk="1" hangingPunct="1"/>
            <a:r>
              <a:rPr kumimoji="1" lang="en-US" sz="1200">
                <a:solidFill>
                  <a:srgbClr val="FF0000"/>
                </a:solidFill>
                <a:latin typeface="Courier New" pitchFamily="49" charset="0"/>
                <a:ea typeface="ＭＳ Ｐゴシック" charset="-128"/>
              </a:rPr>
              <a:t>	Extended:element-801</a:t>
            </a:r>
          </a:p>
          <a:p>
            <a:pPr marL="111125" indent="-111125" eaLnBrk="1" hangingPunct="1"/>
            <a:r>
              <a:rPr kumimoji="1" lang="en-US" sz="1200">
                <a:solidFill>
                  <a:schemeClr val="tx2"/>
                </a:solidFill>
                <a:latin typeface="Courier New" pitchFamily="49" charset="0"/>
                <a:ea typeface="ＭＳ Ｐゴシック" charset="-128"/>
              </a:rPr>
              <a:t>/element1</a:t>
            </a:r>
          </a:p>
        </p:txBody>
      </p:sp>
      <p:sp>
        <p:nvSpPr>
          <p:cNvPr id="867331" name="Rectangle 3"/>
          <p:cNvSpPr>
            <a:spLocks noChangeArrowheads="1"/>
          </p:cNvSpPr>
          <p:nvPr/>
        </p:nvSpPr>
        <p:spPr bwMode="auto">
          <a:xfrm>
            <a:off x="3352800" y="4114800"/>
            <a:ext cx="2667000" cy="1828800"/>
          </a:xfrm>
          <a:prstGeom prst="rect">
            <a:avLst/>
          </a:prstGeom>
          <a:solidFill>
            <a:srgbClr val="EAEAEA"/>
          </a:solidFill>
          <a:ln w="9525">
            <a:solidFill>
              <a:schemeClr val="tx1"/>
            </a:solidFill>
            <a:miter lim="800000"/>
            <a:headEnd/>
            <a:tailEnd/>
          </a:ln>
          <a:effectLst/>
        </p:spPr>
        <p:txBody>
          <a:bodyPr lIns="45720" rIns="18288" anchorCtr="1"/>
          <a:lstStyle/>
          <a:p>
            <a:pPr marL="111125" indent="-111125" algn="ctr" eaLnBrk="1" hangingPunct="1"/>
            <a:endParaRPr kumimoji="1" lang="en-GB" sz="1200">
              <a:solidFill>
                <a:schemeClr val="tx2"/>
              </a:solidFill>
              <a:latin typeface="Courier New" pitchFamily="49" charset="0"/>
              <a:ea typeface="ＭＳ Ｐゴシック" charset="-128"/>
            </a:endParaRPr>
          </a:p>
        </p:txBody>
      </p:sp>
      <p:sp>
        <p:nvSpPr>
          <p:cNvPr id="867333" name="Rectangle 5"/>
          <p:cNvSpPr>
            <a:spLocks noChangeArrowheads="1"/>
          </p:cNvSpPr>
          <p:nvPr/>
        </p:nvSpPr>
        <p:spPr bwMode="auto">
          <a:xfrm>
            <a:off x="0" y="2000250"/>
            <a:ext cx="9144000" cy="0"/>
          </a:xfrm>
          <a:prstGeom prst="rect">
            <a:avLst/>
          </a:prstGeom>
          <a:noFill/>
          <a:ln w="9525">
            <a:noFill/>
            <a:miter lim="800000"/>
            <a:headEnd/>
            <a:tailEnd/>
          </a:ln>
          <a:effectLst/>
        </p:spPr>
        <p:txBody>
          <a:bodyPr wrap="none" anchor="ctr">
            <a:spAutoFit/>
          </a:bodyPr>
          <a:lstStyle/>
          <a:p>
            <a:endParaRPr lang="fr-FR"/>
          </a:p>
        </p:txBody>
      </p:sp>
      <p:sp>
        <p:nvSpPr>
          <p:cNvPr id="867334" name="Rectangle 6"/>
          <p:cNvSpPr>
            <a:spLocks noChangeArrowheads="1"/>
          </p:cNvSpPr>
          <p:nvPr/>
        </p:nvSpPr>
        <p:spPr bwMode="auto">
          <a:xfrm>
            <a:off x="381000" y="1295400"/>
            <a:ext cx="3505200" cy="2438400"/>
          </a:xfrm>
          <a:prstGeom prst="rect">
            <a:avLst/>
          </a:prstGeom>
          <a:solidFill>
            <a:srgbClr val="EAEAEA"/>
          </a:solidFill>
          <a:ln w="9525">
            <a:solidFill>
              <a:schemeClr val="tx1"/>
            </a:solidFill>
            <a:miter lim="800000"/>
            <a:headEnd/>
            <a:tailEnd/>
          </a:ln>
          <a:effectLst/>
        </p:spPr>
        <p:txBody>
          <a:bodyPr lIns="45720" rIns="45720" anchorCtr="1"/>
          <a:lstStyle/>
          <a:p>
            <a:pPr marL="111125" indent="-111125" algn="ctr" eaLnBrk="1" hangingPunct="1"/>
            <a:r>
              <a:rPr kumimoji="1" lang="en-US" sz="1800" b="1">
                <a:solidFill>
                  <a:schemeClr val="tx2"/>
                </a:solidFill>
                <a:latin typeface="Tahoma" pitchFamily="34" charset="0"/>
                <a:ea typeface="ＭＳ Ｐゴシック" charset="-128"/>
              </a:rPr>
              <a:t>B2MML Schema</a:t>
            </a:r>
          </a:p>
          <a:p>
            <a:pPr marL="111125" indent="-111125" eaLnBrk="1" hangingPunct="1"/>
            <a:r>
              <a:rPr kumimoji="1" lang="en-US" sz="1200">
                <a:solidFill>
                  <a:schemeClr val="tx2"/>
                </a:solidFill>
                <a:latin typeface="Courier New" pitchFamily="49" charset="0"/>
                <a:ea typeface="ＭＳ Ｐゴシック" charset="-128"/>
              </a:rPr>
              <a:t>Xmlns:Extended = extensions schema</a:t>
            </a:r>
          </a:p>
          <a:p>
            <a:pPr marL="111125" indent="-111125" eaLnBrk="1" hangingPunct="1"/>
            <a:r>
              <a:rPr kumimoji="1" lang="en-US" sz="1200">
                <a:solidFill>
                  <a:schemeClr val="tx2"/>
                </a:solidFill>
                <a:latin typeface="Courier New" pitchFamily="49" charset="0"/>
                <a:ea typeface="ＭＳ Ｐゴシック" charset="-128"/>
              </a:rPr>
              <a:t>Import extensions schema</a:t>
            </a:r>
          </a:p>
          <a:p>
            <a:pPr marL="111125" indent="-111125" eaLnBrk="1" hangingPunct="1"/>
            <a:r>
              <a:rPr kumimoji="1" lang="en-US" sz="1200">
                <a:solidFill>
                  <a:schemeClr val="tx2"/>
                </a:solidFill>
                <a:latin typeface="Courier New" pitchFamily="49" charset="0"/>
                <a:ea typeface="ＭＳ Ｐゴシック" charset="-128"/>
              </a:rPr>
              <a:t>…</a:t>
            </a:r>
          </a:p>
          <a:p>
            <a:pPr marL="111125" indent="-111125" eaLnBrk="1" hangingPunct="1"/>
            <a:r>
              <a:rPr kumimoji="1" lang="en-US" sz="1200">
                <a:solidFill>
                  <a:schemeClr val="tx2"/>
                </a:solidFill>
                <a:latin typeface="Courier New" pitchFamily="49" charset="0"/>
                <a:ea typeface="ＭＳ Ｐゴシック" charset="-128"/>
              </a:rPr>
              <a:t>element 1</a:t>
            </a:r>
          </a:p>
          <a:p>
            <a:pPr marL="111125" indent="-111125" eaLnBrk="1" hangingPunct="1"/>
            <a:r>
              <a:rPr kumimoji="1" lang="en-US" sz="1200">
                <a:solidFill>
                  <a:schemeClr val="tx2"/>
                </a:solidFill>
                <a:latin typeface="Courier New" pitchFamily="49" charset="0"/>
                <a:ea typeface="ＭＳ Ｐゴシック" charset="-128"/>
              </a:rPr>
              <a:t>	element 1.1</a:t>
            </a:r>
          </a:p>
          <a:p>
            <a:pPr marL="111125" indent="-111125" eaLnBrk="1" hangingPunct="1"/>
            <a:r>
              <a:rPr kumimoji="1" lang="en-US" sz="1200">
                <a:solidFill>
                  <a:schemeClr val="tx2"/>
                </a:solidFill>
                <a:latin typeface="Courier New" pitchFamily="49" charset="0"/>
                <a:ea typeface="ＭＳ Ｐゴシック" charset="-128"/>
              </a:rPr>
              <a:t>	element 1.2</a:t>
            </a:r>
          </a:p>
          <a:p>
            <a:pPr marL="111125" indent="-111125" eaLnBrk="1" hangingPunct="1"/>
            <a:r>
              <a:rPr kumimoji="1" lang="en-US" sz="1200">
                <a:solidFill>
                  <a:schemeClr val="tx2"/>
                </a:solidFill>
                <a:latin typeface="Courier New" pitchFamily="49" charset="0"/>
                <a:ea typeface="ＭＳ Ｐゴシック" charset="-128"/>
              </a:rPr>
              <a:t>	element 1.3</a:t>
            </a:r>
          </a:p>
          <a:p>
            <a:pPr marL="111125" indent="-111125" eaLnBrk="1" hangingPunct="1"/>
            <a:r>
              <a:rPr kumimoji="1" lang="en-US" sz="1200">
                <a:solidFill>
                  <a:schemeClr val="tx2"/>
                </a:solidFill>
                <a:latin typeface="Courier New" pitchFamily="49" charset="0"/>
                <a:ea typeface="ＭＳ Ｐゴシック" charset="-128"/>
              </a:rPr>
              <a:t>	xsd:</a:t>
            </a:r>
            <a:r>
              <a:rPr kumimoji="1" lang="en-US" sz="1200" b="1">
                <a:solidFill>
                  <a:srgbClr val="FF0000"/>
                </a:solidFill>
                <a:latin typeface="Courier New" pitchFamily="49" charset="0"/>
                <a:ea typeface="ＭＳ Ｐゴシック" charset="-128"/>
              </a:rPr>
              <a:t>group ref=Extended:element1</a:t>
            </a:r>
          </a:p>
          <a:p>
            <a:pPr marL="111125" indent="-111125" eaLnBrk="1" hangingPunct="1"/>
            <a:r>
              <a:rPr kumimoji="1" lang="en-US" sz="1200">
                <a:solidFill>
                  <a:schemeClr val="tx2"/>
                </a:solidFill>
                <a:latin typeface="Courier New" pitchFamily="49" charset="0"/>
                <a:ea typeface="ＭＳ Ｐゴシック" charset="-128"/>
              </a:rPr>
              <a:t>	Any</a:t>
            </a:r>
          </a:p>
          <a:p>
            <a:pPr marL="111125" indent="-111125" eaLnBrk="1" hangingPunct="1"/>
            <a:r>
              <a:rPr kumimoji="1" lang="en-US" sz="1200">
                <a:solidFill>
                  <a:schemeClr val="tx2"/>
                </a:solidFill>
                <a:latin typeface="Courier New" pitchFamily="49" charset="0"/>
                <a:ea typeface="ＭＳ Ｐゴシック" charset="-128"/>
              </a:rPr>
              <a:t>/element1</a:t>
            </a:r>
          </a:p>
          <a:p>
            <a:pPr marL="111125" indent="-111125" eaLnBrk="1" hangingPunct="1"/>
            <a:r>
              <a:rPr kumimoji="1" lang="en-US" sz="1200">
                <a:solidFill>
                  <a:schemeClr val="tx2"/>
                </a:solidFill>
                <a:latin typeface="Courier New" pitchFamily="49" charset="0"/>
                <a:ea typeface="ＭＳ Ｐゴシック" charset="-128"/>
              </a:rPr>
              <a:t>…</a:t>
            </a:r>
          </a:p>
        </p:txBody>
      </p:sp>
      <p:sp>
        <p:nvSpPr>
          <p:cNvPr id="867335" name="Rectangle 7"/>
          <p:cNvSpPr>
            <a:spLocks noChangeArrowheads="1"/>
          </p:cNvSpPr>
          <p:nvPr/>
        </p:nvSpPr>
        <p:spPr bwMode="auto">
          <a:xfrm>
            <a:off x="5334000" y="1066800"/>
            <a:ext cx="2514600" cy="2209800"/>
          </a:xfrm>
          <a:prstGeom prst="rect">
            <a:avLst/>
          </a:prstGeom>
          <a:solidFill>
            <a:srgbClr val="EAEAEA"/>
          </a:solidFill>
          <a:ln w="9525">
            <a:solidFill>
              <a:schemeClr val="tx1"/>
            </a:solidFill>
            <a:miter lim="800000"/>
            <a:headEnd/>
            <a:tailEnd/>
          </a:ln>
          <a:effectLst/>
        </p:spPr>
        <p:txBody>
          <a:bodyPr lIns="45720" rIns="45720" anchorCtr="1"/>
          <a:lstStyle/>
          <a:p>
            <a:pPr marL="111125" indent="-111125" algn="ctr" eaLnBrk="1" hangingPunct="1">
              <a:tabLst>
                <a:tab pos="228600" algn="l"/>
              </a:tabLst>
            </a:pPr>
            <a:r>
              <a:rPr kumimoji="1" lang="en-US" sz="1800" b="1">
                <a:solidFill>
                  <a:schemeClr val="tx2"/>
                </a:solidFill>
                <a:latin typeface="Tahoma" pitchFamily="34" charset="0"/>
                <a:ea typeface="ＭＳ Ｐゴシック" charset="-128"/>
              </a:rPr>
              <a:t>Extensions Schema</a:t>
            </a:r>
          </a:p>
          <a:p>
            <a:pPr marL="111125" indent="-111125" eaLnBrk="1" hangingPunct="1">
              <a:tabLst>
                <a:tab pos="228600" algn="l"/>
              </a:tabLst>
            </a:pPr>
            <a:endParaRPr kumimoji="1" lang="en-US" sz="1200">
              <a:solidFill>
                <a:schemeClr val="tx2"/>
              </a:solidFill>
              <a:latin typeface="Courier New" pitchFamily="49" charset="0"/>
              <a:ea typeface="ＭＳ Ｐゴシック" charset="-128"/>
            </a:endParaRPr>
          </a:p>
          <a:p>
            <a:pPr marL="111125" indent="-111125" eaLnBrk="1" hangingPunct="1">
              <a:tabLst>
                <a:tab pos="228600" algn="l"/>
              </a:tabLst>
            </a:pPr>
            <a:r>
              <a:rPr kumimoji="1" lang="en-US" sz="1200">
                <a:solidFill>
                  <a:schemeClr val="tx2"/>
                </a:solidFill>
                <a:latin typeface="Courier New" pitchFamily="49" charset="0"/>
                <a:ea typeface="ＭＳ Ｐゴシック" charset="-128"/>
              </a:rPr>
              <a:t>xsd:group mame = element1</a:t>
            </a:r>
          </a:p>
          <a:p>
            <a:pPr marL="111125" indent="-111125" eaLnBrk="1" hangingPunct="1">
              <a:tabLst>
                <a:tab pos="228600" algn="l"/>
              </a:tabLst>
            </a:pPr>
            <a:r>
              <a:rPr kumimoji="1" lang="en-US" sz="1200">
                <a:solidFill>
                  <a:schemeClr val="tx2"/>
                </a:solidFill>
                <a:latin typeface="Courier New" pitchFamily="49" charset="0"/>
                <a:ea typeface="ＭＳ Ｐゴシック" charset="-128"/>
              </a:rPr>
              <a:t>	xsd:sequence</a:t>
            </a:r>
          </a:p>
          <a:p>
            <a:pPr marL="111125" indent="-111125" eaLnBrk="1" hangingPunct="1">
              <a:tabLst>
                <a:tab pos="228600" algn="l"/>
              </a:tabLst>
            </a:pPr>
            <a:r>
              <a:rPr kumimoji="1" lang="en-US" sz="1200">
                <a:solidFill>
                  <a:schemeClr val="tx2"/>
                </a:solidFill>
                <a:latin typeface="Courier New" pitchFamily="49" charset="0"/>
                <a:ea typeface="ＭＳ Ｐゴシック" charset="-128"/>
              </a:rPr>
              <a:t>		</a:t>
            </a:r>
            <a:r>
              <a:rPr kumimoji="1" lang="en-US" sz="1200" b="1">
                <a:solidFill>
                  <a:srgbClr val="FF0000"/>
                </a:solidFill>
                <a:latin typeface="Courier New" pitchFamily="49" charset="0"/>
                <a:ea typeface="ＭＳ Ｐゴシック" charset="-128"/>
              </a:rPr>
              <a:t>element-800</a:t>
            </a:r>
          </a:p>
          <a:p>
            <a:pPr marL="111125" indent="-111125" eaLnBrk="1" hangingPunct="1">
              <a:tabLst>
                <a:tab pos="228600" algn="l"/>
              </a:tabLst>
            </a:pPr>
            <a:r>
              <a:rPr kumimoji="1" lang="en-US" sz="1200" b="1">
                <a:solidFill>
                  <a:srgbClr val="FF0000"/>
                </a:solidFill>
                <a:latin typeface="Courier New" pitchFamily="49" charset="0"/>
                <a:ea typeface="ＭＳ Ｐゴシック" charset="-128"/>
              </a:rPr>
              <a:t>		element-801</a:t>
            </a:r>
          </a:p>
          <a:p>
            <a:pPr marL="111125" indent="-111125" eaLnBrk="1" hangingPunct="1">
              <a:tabLst>
                <a:tab pos="228600" algn="l"/>
              </a:tabLst>
            </a:pPr>
            <a:r>
              <a:rPr kumimoji="1" lang="en-US" sz="1200">
                <a:solidFill>
                  <a:schemeClr val="tx2"/>
                </a:solidFill>
                <a:latin typeface="Courier New" pitchFamily="49" charset="0"/>
                <a:ea typeface="ＭＳ Ｐゴシック" charset="-128"/>
              </a:rPr>
              <a:t>	/xsd:sequence</a:t>
            </a:r>
          </a:p>
          <a:p>
            <a:pPr marL="111125" indent="-111125" eaLnBrk="1" hangingPunct="1">
              <a:tabLst>
                <a:tab pos="228600" algn="l"/>
              </a:tabLst>
            </a:pPr>
            <a:r>
              <a:rPr kumimoji="1" lang="en-US" sz="1200">
                <a:solidFill>
                  <a:schemeClr val="tx2"/>
                </a:solidFill>
                <a:latin typeface="Courier New" pitchFamily="49" charset="0"/>
                <a:ea typeface="ＭＳ Ｐゴシック" charset="-128"/>
              </a:rPr>
              <a:t>/xsd:group</a:t>
            </a:r>
          </a:p>
        </p:txBody>
      </p:sp>
      <p:sp>
        <p:nvSpPr>
          <p:cNvPr id="867336" name="Line 8"/>
          <p:cNvSpPr>
            <a:spLocks noChangeShapeType="1"/>
          </p:cNvSpPr>
          <p:nvPr/>
        </p:nvSpPr>
        <p:spPr bwMode="auto">
          <a:xfrm flipH="1">
            <a:off x="3505200" y="2133600"/>
            <a:ext cx="1981200" cy="762000"/>
          </a:xfrm>
          <a:prstGeom prst="line">
            <a:avLst/>
          </a:prstGeom>
          <a:noFill/>
          <a:ln w="38100">
            <a:solidFill>
              <a:srgbClr val="FF0000"/>
            </a:solidFill>
            <a:round/>
            <a:headEnd/>
            <a:tailEnd type="triangle" w="med" len="med"/>
          </a:ln>
          <a:effectLst/>
        </p:spPr>
        <p:txBody>
          <a:bodyPr/>
          <a:lstStyle/>
          <a:p>
            <a:endParaRPr lang="fr-FR"/>
          </a:p>
        </p:txBody>
      </p:sp>
      <p:sp>
        <p:nvSpPr>
          <p:cNvPr id="867337" name="Rectangle 9"/>
          <p:cNvSpPr>
            <a:spLocks noChangeArrowheads="1"/>
          </p:cNvSpPr>
          <p:nvPr/>
        </p:nvSpPr>
        <p:spPr bwMode="auto">
          <a:xfrm>
            <a:off x="3200400" y="3962400"/>
            <a:ext cx="2667000" cy="1828800"/>
          </a:xfrm>
          <a:prstGeom prst="rect">
            <a:avLst/>
          </a:prstGeom>
          <a:solidFill>
            <a:srgbClr val="EAEAEA"/>
          </a:solidFill>
          <a:ln w="9525">
            <a:solidFill>
              <a:schemeClr val="tx1"/>
            </a:solidFill>
            <a:miter lim="800000"/>
            <a:headEnd/>
            <a:tailEnd/>
          </a:ln>
          <a:effectLst/>
        </p:spPr>
        <p:txBody>
          <a:bodyPr lIns="45720" rIns="18288" anchorCtr="1"/>
          <a:lstStyle/>
          <a:p>
            <a:pPr marL="111125" indent="-111125" algn="ctr" eaLnBrk="1" hangingPunct="1"/>
            <a:r>
              <a:rPr kumimoji="1" lang="en-US" sz="1800" b="1">
                <a:solidFill>
                  <a:schemeClr val="tx2"/>
                </a:solidFill>
                <a:latin typeface="Tahoma" pitchFamily="34" charset="0"/>
                <a:ea typeface="ＭＳ Ｐゴシック" charset="-128"/>
              </a:rPr>
              <a:t>B2MML Documents</a:t>
            </a:r>
          </a:p>
          <a:p>
            <a:pPr marL="111125" indent="-111125" eaLnBrk="1" hangingPunct="1"/>
            <a:endParaRPr kumimoji="1" lang="en-US" sz="1200">
              <a:solidFill>
                <a:schemeClr val="tx2"/>
              </a:solidFill>
              <a:latin typeface="Courier New" pitchFamily="49" charset="0"/>
              <a:ea typeface="ＭＳ Ｐゴシック" charset="-128"/>
            </a:endParaRPr>
          </a:p>
          <a:p>
            <a:pPr marL="111125" indent="-111125" eaLnBrk="1" hangingPunct="1"/>
            <a:r>
              <a:rPr kumimoji="1" lang="en-US" sz="1200">
                <a:solidFill>
                  <a:schemeClr val="tx2"/>
                </a:solidFill>
                <a:latin typeface="Courier New" pitchFamily="49" charset="0"/>
                <a:ea typeface="ＭＳ Ｐゴシック" charset="-128"/>
              </a:rPr>
              <a:t>element 1</a:t>
            </a:r>
          </a:p>
          <a:p>
            <a:pPr marL="111125" indent="-111125" eaLnBrk="1" hangingPunct="1"/>
            <a:r>
              <a:rPr kumimoji="1" lang="en-US" sz="1200">
                <a:solidFill>
                  <a:schemeClr val="tx2"/>
                </a:solidFill>
                <a:latin typeface="Courier New" pitchFamily="49" charset="0"/>
                <a:ea typeface="ＭＳ Ｐゴシック" charset="-128"/>
              </a:rPr>
              <a:t>	element 1.1</a:t>
            </a:r>
          </a:p>
          <a:p>
            <a:pPr marL="111125" indent="-111125" eaLnBrk="1" hangingPunct="1"/>
            <a:r>
              <a:rPr kumimoji="1" lang="en-US" sz="1200">
                <a:solidFill>
                  <a:schemeClr val="tx2"/>
                </a:solidFill>
                <a:latin typeface="Courier New" pitchFamily="49" charset="0"/>
                <a:ea typeface="ＭＳ Ｐゴシック" charset="-128"/>
              </a:rPr>
              <a:t>	element 1.2</a:t>
            </a:r>
          </a:p>
          <a:p>
            <a:pPr marL="111125" indent="-111125" eaLnBrk="1" hangingPunct="1"/>
            <a:r>
              <a:rPr kumimoji="1" lang="en-US" sz="1200">
                <a:solidFill>
                  <a:schemeClr val="tx2"/>
                </a:solidFill>
                <a:latin typeface="Courier New" pitchFamily="49" charset="0"/>
                <a:ea typeface="ＭＳ Ｐゴシック" charset="-128"/>
              </a:rPr>
              <a:t>	</a:t>
            </a:r>
            <a:r>
              <a:rPr kumimoji="1" lang="en-US" sz="1200" b="1">
                <a:solidFill>
                  <a:srgbClr val="FF0000"/>
                </a:solidFill>
                <a:latin typeface="Courier New" pitchFamily="49" charset="0"/>
                <a:ea typeface="ＭＳ Ｐゴシック" charset="-128"/>
              </a:rPr>
              <a:t>Extended:element-800</a:t>
            </a:r>
          </a:p>
          <a:p>
            <a:pPr marL="111125" indent="-111125" eaLnBrk="1" hangingPunct="1"/>
            <a:r>
              <a:rPr kumimoji="1" lang="en-US" sz="1200" b="1">
                <a:solidFill>
                  <a:srgbClr val="FF0000"/>
                </a:solidFill>
                <a:latin typeface="Courier New" pitchFamily="49" charset="0"/>
                <a:ea typeface="ＭＳ Ｐゴシック" charset="-128"/>
              </a:rPr>
              <a:t>	Extended:element-801</a:t>
            </a:r>
          </a:p>
          <a:p>
            <a:pPr marL="111125" indent="-111125" eaLnBrk="1" hangingPunct="1"/>
            <a:r>
              <a:rPr kumimoji="1" lang="en-US" sz="1200">
                <a:solidFill>
                  <a:schemeClr val="tx2"/>
                </a:solidFill>
                <a:latin typeface="Courier New" pitchFamily="49" charset="0"/>
                <a:ea typeface="ＭＳ Ｐゴシック" charset="-128"/>
              </a:rPr>
              <a:t>/element1</a:t>
            </a:r>
          </a:p>
        </p:txBody>
      </p:sp>
      <p:sp>
        <p:nvSpPr>
          <p:cNvPr id="867338" name="Line 10"/>
          <p:cNvSpPr>
            <a:spLocks noChangeShapeType="1"/>
          </p:cNvSpPr>
          <p:nvPr/>
        </p:nvSpPr>
        <p:spPr bwMode="auto">
          <a:xfrm>
            <a:off x="1752600" y="3124200"/>
            <a:ext cx="1600200" cy="1981200"/>
          </a:xfrm>
          <a:prstGeom prst="line">
            <a:avLst/>
          </a:prstGeom>
          <a:noFill/>
          <a:ln w="38100">
            <a:solidFill>
              <a:srgbClr val="FF0000"/>
            </a:solidFill>
            <a:round/>
            <a:headEnd/>
            <a:tailEnd type="triangle" w="med" len="med"/>
          </a:ln>
          <a:effectLst/>
        </p:spPr>
        <p:txBody>
          <a:bodyPr/>
          <a:lstStyle/>
          <a:p>
            <a:endParaRPr lang="fr-FR"/>
          </a:p>
        </p:txBody>
      </p:sp>
      <p:sp>
        <p:nvSpPr>
          <p:cNvPr id="867339" name="AutoShape 11"/>
          <p:cNvSpPr>
            <a:spLocks noChangeArrowheads="1"/>
          </p:cNvSpPr>
          <p:nvPr/>
        </p:nvSpPr>
        <p:spPr bwMode="auto">
          <a:xfrm>
            <a:off x="304800" y="4191000"/>
            <a:ext cx="2057400" cy="762000"/>
          </a:xfrm>
          <a:prstGeom prst="roundRect">
            <a:avLst>
              <a:gd name="adj" fmla="val 16667"/>
            </a:avLst>
          </a:prstGeom>
          <a:noFill/>
          <a:ln w="9525">
            <a:solidFill>
              <a:schemeClr val="tx1"/>
            </a:solidFill>
            <a:prstDash val="dash"/>
            <a:round/>
            <a:headEnd/>
            <a:tailEnd/>
          </a:ln>
          <a:effectLst/>
        </p:spPr>
        <p:txBody>
          <a:bodyPr lIns="9144" rIns="9144"/>
          <a:lstStyle/>
          <a:p>
            <a:pPr eaLnBrk="1" hangingPunct="1"/>
            <a:r>
              <a:rPr kumimoji="1" lang="en-US" sz="1200">
                <a:solidFill>
                  <a:schemeClr val="tx2"/>
                </a:solidFill>
                <a:latin typeface="Tahoma" pitchFamily="34" charset="0"/>
                <a:ea typeface="ＭＳ Ｐゴシック" charset="-128"/>
              </a:rPr>
              <a:t>Référence au Group ajouté à chaque type complex</a:t>
            </a:r>
          </a:p>
        </p:txBody>
      </p:sp>
      <p:sp>
        <p:nvSpPr>
          <p:cNvPr id="867340" name="Line 12"/>
          <p:cNvSpPr>
            <a:spLocks noChangeShapeType="1"/>
          </p:cNvSpPr>
          <p:nvPr/>
        </p:nvSpPr>
        <p:spPr bwMode="auto">
          <a:xfrm flipH="1" flipV="1">
            <a:off x="1371600" y="3124200"/>
            <a:ext cx="304800" cy="1066800"/>
          </a:xfrm>
          <a:prstGeom prst="line">
            <a:avLst/>
          </a:prstGeom>
          <a:noFill/>
          <a:ln w="9525">
            <a:solidFill>
              <a:schemeClr val="tx1"/>
            </a:solidFill>
            <a:prstDash val="dash"/>
            <a:round/>
            <a:headEnd/>
            <a:tailEnd type="triangle" w="med" len="med"/>
          </a:ln>
          <a:effectLst/>
        </p:spPr>
        <p:txBody>
          <a:bodyPr/>
          <a:lstStyle/>
          <a:p>
            <a:endParaRPr lang="fr-FR"/>
          </a:p>
        </p:txBody>
      </p:sp>
      <p:sp>
        <p:nvSpPr>
          <p:cNvPr id="867341" name="AutoShape 13"/>
          <p:cNvSpPr>
            <a:spLocks noChangeArrowheads="1"/>
          </p:cNvSpPr>
          <p:nvPr/>
        </p:nvSpPr>
        <p:spPr bwMode="auto">
          <a:xfrm>
            <a:off x="6629400" y="3429000"/>
            <a:ext cx="2057400" cy="914400"/>
          </a:xfrm>
          <a:prstGeom prst="roundRect">
            <a:avLst>
              <a:gd name="adj" fmla="val 16667"/>
            </a:avLst>
          </a:prstGeom>
          <a:noFill/>
          <a:ln w="9525">
            <a:solidFill>
              <a:schemeClr val="tx1"/>
            </a:solidFill>
            <a:prstDash val="dash"/>
            <a:round/>
            <a:headEnd/>
            <a:tailEnd/>
          </a:ln>
          <a:effectLst/>
        </p:spPr>
        <p:txBody>
          <a:bodyPr lIns="9144" rIns="9144"/>
          <a:lstStyle/>
          <a:p>
            <a:pPr eaLnBrk="1" hangingPunct="1"/>
            <a:r>
              <a:rPr kumimoji="1" lang="en-US" sz="1200">
                <a:solidFill>
                  <a:schemeClr val="tx2"/>
                </a:solidFill>
                <a:latin typeface="Tahoma" pitchFamily="34" charset="0"/>
                <a:ea typeface="ＭＳ Ｐゴシック" charset="-128"/>
              </a:rPr>
              <a:t>Le contenu de chaque groupe de substitution est défini par l’utilisateur B2MML dans un document à part</a:t>
            </a:r>
          </a:p>
        </p:txBody>
      </p:sp>
      <p:sp>
        <p:nvSpPr>
          <p:cNvPr id="867342" name="Line 14"/>
          <p:cNvSpPr>
            <a:spLocks noChangeShapeType="1"/>
          </p:cNvSpPr>
          <p:nvPr/>
        </p:nvSpPr>
        <p:spPr bwMode="auto">
          <a:xfrm flipH="1" flipV="1">
            <a:off x="6781800" y="2286000"/>
            <a:ext cx="814388" cy="1143000"/>
          </a:xfrm>
          <a:prstGeom prst="line">
            <a:avLst/>
          </a:prstGeom>
          <a:noFill/>
          <a:ln w="9525">
            <a:solidFill>
              <a:schemeClr val="tx1"/>
            </a:solidFill>
            <a:prstDash val="dash"/>
            <a:round/>
            <a:headEnd/>
            <a:tailEnd type="triangle" w="med" len="med"/>
          </a:ln>
          <a:effectLst/>
        </p:spPr>
        <p:txBody>
          <a:bodyPr/>
          <a:lstStyle/>
          <a:p>
            <a:endParaRPr lang="fr-FR"/>
          </a:p>
        </p:txBody>
      </p:sp>
      <p:sp>
        <p:nvSpPr>
          <p:cNvPr id="867343" name="AutoShape 15"/>
          <p:cNvSpPr>
            <a:spLocks noChangeArrowheads="1"/>
          </p:cNvSpPr>
          <p:nvPr/>
        </p:nvSpPr>
        <p:spPr bwMode="auto">
          <a:xfrm>
            <a:off x="6553200" y="4437063"/>
            <a:ext cx="2362200" cy="1600200"/>
          </a:xfrm>
          <a:prstGeom prst="roundRect">
            <a:avLst>
              <a:gd name="adj" fmla="val 16667"/>
            </a:avLst>
          </a:prstGeom>
          <a:noFill/>
          <a:ln w="9525">
            <a:solidFill>
              <a:schemeClr val="tx1"/>
            </a:solidFill>
            <a:prstDash val="dash"/>
            <a:round/>
            <a:headEnd/>
            <a:tailEnd/>
          </a:ln>
          <a:effectLst/>
        </p:spPr>
        <p:txBody>
          <a:bodyPr lIns="9144" rIns="9144"/>
          <a:lstStyle/>
          <a:p>
            <a:pPr eaLnBrk="1" hangingPunct="1"/>
            <a:r>
              <a:rPr kumimoji="1" lang="en-US" sz="1200">
                <a:solidFill>
                  <a:schemeClr val="tx2"/>
                </a:solidFill>
                <a:latin typeface="Tahoma" pitchFamily="34" charset="0"/>
                <a:ea typeface="ＭＳ Ｐゴシック" charset="-128"/>
              </a:rPr>
              <a:t>Dans les documents XML B2MML les éléments d’extension sont clairement identifiés avec un préfixe d’espace de nom (Extended).</a:t>
            </a:r>
          </a:p>
          <a:p>
            <a:pPr eaLnBrk="1" hangingPunct="1"/>
            <a:r>
              <a:rPr kumimoji="1" lang="en-US" sz="1200">
                <a:solidFill>
                  <a:schemeClr val="tx2"/>
                </a:solidFill>
                <a:latin typeface="Tahoma" pitchFamily="34" charset="0"/>
                <a:ea typeface="ＭＳ Ｐゴシック" charset="-128"/>
              </a:rPr>
              <a:t>Ceci permet la validation vis-à-vis du conenu du schéma d’extension.</a:t>
            </a:r>
          </a:p>
        </p:txBody>
      </p:sp>
      <p:sp>
        <p:nvSpPr>
          <p:cNvPr id="867344" name="Line 16"/>
          <p:cNvSpPr>
            <a:spLocks noChangeShapeType="1"/>
          </p:cNvSpPr>
          <p:nvPr/>
        </p:nvSpPr>
        <p:spPr bwMode="auto">
          <a:xfrm flipH="1" flipV="1">
            <a:off x="5334000" y="5105400"/>
            <a:ext cx="1219200" cy="0"/>
          </a:xfrm>
          <a:prstGeom prst="line">
            <a:avLst/>
          </a:prstGeom>
          <a:noFill/>
          <a:ln w="9525">
            <a:solidFill>
              <a:schemeClr val="tx1"/>
            </a:solidFill>
            <a:prstDash val="dash"/>
            <a:round/>
            <a:headEnd/>
            <a:tailEnd type="triangle" w="med" len="med"/>
          </a:ln>
          <a:effectLst/>
        </p:spPr>
        <p:txBody>
          <a:bodyPr/>
          <a:lstStyle/>
          <a:p>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Rectangle 2"/>
          <p:cNvSpPr>
            <a:spLocks noGrp="1" noChangeArrowheads="1"/>
          </p:cNvSpPr>
          <p:nvPr>
            <p:ph type="title"/>
          </p:nvPr>
        </p:nvSpPr>
        <p:spPr/>
        <p:txBody>
          <a:bodyPr/>
          <a:lstStyle/>
          <a:p>
            <a:r>
              <a:rPr lang="en-US"/>
              <a:t>Utilisation des Schemas</a:t>
            </a:r>
          </a:p>
        </p:txBody>
      </p:sp>
      <p:sp>
        <p:nvSpPr>
          <p:cNvPr id="868355" name="Rectangle 3"/>
          <p:cNvSpPr>
            <a:spLocks noGrp="1" noChangeArrowheads="1"/>
          </p:cNvSpPr>
          <p:nvPr>
            <p:ph idx="1"/>
          </p:nvPr>
        </p:nvSpPr>
        <p:spPr/>
        <p:txBody>
          <a:bodyPr/>
          <a:lstStyle/>
          <a:p>
            <a:pPr>
              <a:spcBef>
                <a:spcPct val="30000"/>
              </a:spcBef>
            </a:pPr>
            <a:r>
              <a:rPr lang="en-US" sz="1800" dirty="0" smtClean="0"/>
              <a:t>B2MML-VXX-Common.xsd</a:t>
            </a:r>
            <a:endParaRPr lang="en-US" sz="1800" dirty="0"/>
          </a:p>
          <a:p>
            <a:pPr>
              <a:spcBef>
                <a:spcPct val="30000"/>
              </a:spcBef>
            </a:pPr>
            <a:r>
              <a:rPr lang="en-US" sz="1800" dirty="0" smtClean="0"/>
              <a:t>B2MML-VXX-Personnel.xsd</a:t>
            </a:r>
            <a:endParaRPr lang="en-US" sz="1800" dirty="0"/>
          </a:p>
          <a:p>
            <a:pPr>
              <a:spcBef>
                <a:spcPct val="30000"/>
              </a:spcBef>
            </a:pPr>
            <a:r>
              <a:rPr lang="en-US" sz="1800" dirty="0" smtClean="0"/>
              <a:t>B2MML-VXX-Equipment.xsd</a:t>
            </a:r>
            <a:endParaRPr lang="en-US" sz="1800" dirty="0"/>
          </a:p>
          <a:p>
            <a:pPr>
              <a:spcBef>
                <a:spcPct val="30000"/>
              </a:spcBef>
            </a:pPr>
            <a:r>
              <a:rPr lang="en-US" sz="1800" dirty="0" smtClean="0"/>
              <a:t>B2MML-VXX-Material.xsd</a:t>
            </a:r>
            <a:endParaRPr lang="en-US" sz="1800" dirty="0"/>
          </a:p>
          <a:p>
            <a:pPr>
              <a:spcBef>
                <a:spcPct val="30000"/>
              </a:spcBef>
            </a:pPr>
            <a:r>
              <a:rPr lang="en-US" sz="1800" dirty="0" smtClean="0"/>
              <a:t>…</a:t>
            </a:r>
            <a:endParaRPr lang="en-US" sz="1800" dirty="0"/>
          </a:p>
          <a:p>
            <a:pPr>
              <a:spcBef>
                <a:spcPct val="30000"/>
              </a:spcBef>
            </a:pPr>
            <a:endParaRPr lang="en-US" sz="1800" dirty="0"/>
          </a:p>
          <a:p>
            <a:pPr>
              <a:spcBef>
                <a:spcPct val="30000"/>
              </a:spcBef>
              <a:buFont typeface="Arial" charset="0"/>
              <a:buNone/>
            </a:pPr>
            <a:r>
              <a:rPr lang="en-US" sz="1800" dirty="0"/>
              <a:t>Nouveau Schema:</a:t>
            </a:r>
          </a:p>
          <a:p>
            <a:pPr>
              <a:spcBef>
                <a:spcPct val="30000"/>
              </a:spcBef>
            </a:pPr>
            <a:r>
              <a:rPr lang="en-US" sz="1800" dirty="0" smtClean="0"/>
              <a:t>B2MML-VXX-Extensions.xsd</a:t>
            </a:r>
            <a:endParaRPr lang="en-US" sz="1800" dirty="0"/>
          </a:p>
        </p:txBody>
      </p:sp>
      <p:sp>
        <p:nvSpPr>
          <p:cNvPr id="9"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10" name="Espace réservé du numéro de diapositive 5"/>
          <p:cNvSpPr>
            <a:spLocks noGrp="1"/>
          </p:cNvSpPr>
          <p:nvPr>
            <p:ph type="sldNum" sz="quarter" idx="11"/>
          </p:nvPr>
        </p:nvSpPr>
        <p:spPr/>
        <p:txBody>
          <a:bodyPr/>
          <a:lstStyle/>
          <a:p>
            <a:fld id="{B8733D22-0679-4364-ADFC-9325F9DCCC6C}" type="slidenum">
              <a:rPr lang="en-GB"/>
              <a:pPr/>
              <a:t>42</a:t>
            </a:fld>
            <a:endParaRPr lang="en-GB"/>
          </a:p>
        </p:txBody>
      </p:sp>
      <p:sp>
        <p:nvSpPr>
          <p:cNvPr id="868356" name="AutoShape 4"/>
          <p:cNvSpPr>
            <a:spLocks/>
          </p:cNvSpPr>
          <p:nvPr/>
        </p:nvSpPr>
        <p:spPr bwMode="auto">
          <a:xfrm>
            <a:off x="5257800" y="1066800"/>
            <a:ext cx="457200" cy="1858144"/>
          </a:xfrm>
          <a:prstGeom prst="rightBrace">
            <a:avLst>
              <a:gd name="adj1" fmla="val 63889"/>
              <a:gd name="adj2" fmla="val 50000"/>
            </a:avLst>
          </a:prstGeom>
          <a:noFill/>
          <a:ln w="9525">
            <a:solidFill>
              <a:schemeClr val="tx1"/>
            </a:solidFill>
            <a:round/>
            <a:headEnd/>
            <a:tailEnd/>
          </a:ln>
          <a:effectLst/>
        </p:spPr>
        <p:txBody>
          <a:bodyPr wrap="none" anchor="ctr"/>
          <a:lstStyle/>
          <a:p>
            <a:endParaRPr lang="fr-FR"/>
          </a:p>
        </p:txBody>
      </p:sp>
      <p:sp>
        <p:nvSpPr>
          <p:cNvPr id="868357" name="Text Box 5"/>
          <p:cNvSpPr txBox="1">
            <a:spLocks noChangeArrowheads="1"/>
          </p:cNvSpPr>
          <p:nvPr/>
        </p:nvSpPr>
        <p:spPr bwMode="auto">
          <a:xfrm>
            <a:off x="5715000" y="1004069"/>
            <a:ext cx="2971800" cy="1920875"/>
          </a:xfrm>
          <a:prstGeom prst="rect">
            <a:avLst/>
          </a:prstGeom>
          <a:noFill/>
          <a:ln w="9525">
            <a:noFill/>
            <a:miter lim="800000"/>
            <a:headEnd/>
            <a:tailEnd/>
          </a:ln>
          <a:effectLst/>
        </p:spPr>
        <p:txBody>
          <a:bodyPr>
            <a:spAutoFit/>
          </a:bodyPr>
          <a:lstStyle/>
          <a:p>
            <a:pPr eaLnBrk="1" hangingPunct="1"/>
            <a:r>
              <a:rPr kumimoji="1" lang="en-US" sz="1800" dirty="0">
                <a:solidFill>
                  <a:schemeClr val="tx2"/>
                </a:solidFill>
                <a:latin typeface="Tahoma" pitchFamily="34" charset="0"/>
                <a:ea typeface="ＭＳ Ｐゴシック" charset="-128"/>
              </a:rPr>
              <a:t>Les </a:t>
            </a:r>
            <a:r>
              <a:rPr kumimoji="1" lang="en-US" sz="1800" dirty="0" err="1">
                <a:solidFill>
                  <a:schemeClr val="tx2"/>
                </a:solidFill>
                <a:latin typeface="Tahoma" pitchFamily="34" charset="0"/>
                <a:ea typeface="ＭＳ Ｐゴシック" charset="-128"/>
              </a:rPr>
              <a:t>Schémas</a:t>
            </a:r>
            <a:r>
              <a:rPr kumimoji="1" lang="en-US" sz="1800" dirty="0">
                <a:solidFill>
                  <a:schemeClr val="tx2"/>
                </a:solidFill>
                <a:latin typeface="Tahoma" pitchFamily="34" charset="0"/>
                <a:ea typeface="ＭＳ Ｐゴシック" charset="-128"/>
              </a:rPr>
              <a:t> B2MML de base ne </a:t>
            </a:r>
            <a:r>
              <a:rPr kumimoji="1" lang="en-US" sz="1800" dirty="0" err="1">
                <a:solidFill>
                  <a:schemeClr val="tx2"/>
                </a:solidFill>
                <a:latin typeface="Tahoma" pitchFamily="34" charset="0"/>
                <a:ea typeface="ＭＳ Ｐゴシック" charset="-128"/>
              </a:rPr>
              <a:t>devraient</a:t>
            </a:r>
            <a:r>
              <a:rPr kumimoji="1" lang="en-US" sz="1800" dirty="0">
                <a:solidFill>
                  <a:schemeClr val="tx2"/>
                </a:solidFill>
                <a:latin typeface="Tahoma" pitchFamily="34" charset="0"/>
                <a:ea typeface="ＭＳ Ｐゴシック" charset="-128"/>
              </a:rPr>
              <a:t> pas </a:t>
            </a:r>
            <a:r>
              <a:rPr kumimoji="1" lang="en-US" sz="1800" dirty="0" err="1">
                <a:solidFill>
                  <a:schemeClr val="tx2"/>
                </a:solidFill>
                <a:latin typeface="Tahoma" pitchFamily="34" charset="0"/>
                <a:ea typeface="ＭＳ Ｐゴシック" charset="-128"/>
              </a:rPr>
              <a:t>être</a:t>
            </a:r>
            <a:r>
              <a:rPr kumimoji="1" lang="en-US" sz="1800" dirty="0">
                <a:solidFill>
                  <a:schemeClr val="tx2"/>
                </a:solidFill>
                <a:latin typeface="Tahoma" pitchFamily="34" charset="0"/>
                <a:ea typeface="ＭＳ Ｐゴシック" charset="-128"/>
              </a:rPr>
              <a:t> </a:t>
            </a:r>
            <a:r>
              <a:rPr kumimoji="1" lang="en-US" sz="1800" dirty="0" err="1">
                <a:solidFill>
                  <a:schemeClr val="tx2"/>
                </a:solidFill>
                <a:latin typeface="Tahoma" pitchFamily="34" charset="0"/>
                <a:ea typeface="ＭＳ Ｐゴシック" charset="-128"/>
              </a:rPr>
              <a:t>édités</a:t>
            </a:r>
            <a:r>
              <a:rPr kumimoji="1" lang="en-US" sz="1800" dirty="0">
                <a:solidFill>
                  <a:schemeClr val="tx2"/>
                </a:solidFill>
                <a:latin typeface="Tahoma" pitchFamily="34" charset="0"/>
                <a:ea typeface="ＭＳ Ｐゴシック" charset="-128"/>
              </a:rPr>
              <a:t>.</a:t>
            </a:r>
          </a:p>
          <a:p>
            <a:pPr eaLnBrk="1" hangingPunct="1"/>
            <a:endParaRPr kumimoji="1" lang="en-US" sz="1800" dirty="0">
              <a:solidFill>
                <a:schemeClr val="tx2"/>
              </a:solidFill>
              <a:latin typeface="Tahoma" pitchFamily="34" charset="0"/>
              <a:ea typeface="ＭＳ Ｐゴシック" charset="-128"/>
            </a:endParaRPr>
          </a:p>
          <a:p>
            <a:pPr eaLnBrk="1" hangingPunct="1"/>
            <a:r>
              <a:rPr kumimoji="1" lang="en-US" sz="1200" dirty="0">
                <a:solidFill>
                  <a:schemeClr val="tx2"/>
                </a:solidFill>
                <a:latin typeface="Tahoma" pitchFamily="34" charset="0"/>
                <a:ea typeface="ＭＳ Ｐゴシック" charset="-128"/>
              </a:rPr>
              <a:t>(Exception </a:t>
            </a:r>
            <a:r>
              <a:rPr kumimoji="1" lang="en-US" sz="1200" dirty="0" err="1">
                <a:solidFill>
                  <a:schemeClr val="tx2"/>
                </a:solidFill>
                <a:latin typeface="Tahoma" pitchFamily="34" charset="0"/>
                <a:ea typeface="ＭＳ Ｐゴシック" charset="-128"/>
              </a:rPr>
              <a:t>faite</a:t>
            </a:r>
            <a:r>
              <a:rPr kumimoji="1" lang="en-US" sz="1200" dirty="0">
                <a:solidFill>
                  <a:schemeClr val="tx2"/>
                </a:solidFill>
                <a:latin typeface="Tahoma" pitchFamily="34" charset="0"/>
                <a:ea typeface="ＭＳ Ｐゴシック" charset="-128"/>
              </a:rPr>
              <a:t> de la modification des </a:t>
            </a:r>
            <a:r>
              <a:rPr kumimoji="1" lang="en-US" sz="1200" dirty="0" err="1">
                <a:solidFill>
                  <a:schemeClr val="tx2"/>
                </a:solidFill>
                <a:latin typeface="Tahoma" pitchFamily="34" charset="0"/>
                <a:ea typeface="ＭＳ Ｐゴシック" charset="-128"/>
              </a:rPr>
              <a:t>déclaration</a:t>
            </a:r>
            <a:r>
              <a:rPr kumimoji="1" lang="en-US" sz="1200" dirty="0">
                <a:solidFill>
                  <a:schemeClr val="tx2"/>
                </a:solidFill>
                <a:latin typeface="Tahoma" pitchFamily="34" charset="0"/>
                <a:ea typeface="ＭＳ Ｐゴシック" charset="-128"/>
              </a:rPr>
              <a:t> include et import avec les emplacements </a:t>
            </a:r>
            <a:r>
              <a:rPr kumimoji="1" lang="en-US" sz="1200" dirty="0" err="1">
                <a:solidFill>
                  <a:schemeClr val="tx2"/>
                </a:solidFill>
                <a:latin typeface="Tahoma" pitchFamily="34" charset="0"/>
                <a:ea typeface="ＭＳ Ｐゴシック" charset="-128"/>
              </a:rPr>
              <a:t>spécifiques</a:t>
            </a:r>
            <a:r>
              <a:rPr kumimoji="1" lang="en-US" sz="1200" dirty="0">
                <a:solidFill>
                  <a:schemeClr val="tx2"/>
                </a:solidFill>
                <a:latin typeface="Tahoma" pitchFamily="34" charset="0"/>
                <a:ea typeface="ＭＳ Ｐゴシック" charset="-128"/>
              </a:rPr>
              <a:t> au </a:t>
            </a:r>
            <a:r>
              <a:rPr kumimoji="1" lang="en-US" sz="1200" dirty="0" err="1">
                <a:solidFill>
                  <a:schemeClr val="tx2"/>
                </a:solidFill>
                <a:latin typeface="Tahoma" pitchFamily="34" charset="0"/>
                <a:ea typeface="ＭＳ Ｐゴシック" charset="-128"/>
              </a:rPr>
              <a:t>projet</a:t>
            </a:r>
            <a:r>
              <a:rPr kumimoji="1" lang="en-US" sz="1200" dirty="0">
                <a:solidFill>
                  <a:schemeClr val="tx2"/>
                </a:solidFill>
                <a:latin typeface="Tahoma" pitchFamily="34" charset="0"/>
                <a:ea typeface="ＭＳ Ｐゴシック" charset="-128"/>
              </a:rPr>
              <a:t> de </a:t>
            </a:r>
            <a:r>
              <a:rPr kumimoji="1" lang="en-US" sz="1200" dirty="0" err="1">
                <a:solidFill>
                  <a:schemeClr val="tx2"/>
                </a:solidFill>
                <a:latin typeface="Tahoma" pitchFamily="34" charset="0"/>
                <a:ea typeface="ＭＳ Ｐゴシック" charset="-128"/>
              </a:rPr>
              <a:t>lemplacement</a:t>
            </a:r>
            <a:r>
              <a:rPr kumimoji="1" lang="en-US" sz="1200" dirty="0">
                <a:solidFill>
                  <a:schemeClr val="tx2"/>
                </a:solidFill>
                <a:latin typeface="Tahoma" pitchFamily="34" charset="0"/>
                <a:ea typeface="ＭＳ Ｐゴシック" charset="-128"/>
              </a:rPr>
              <a:t> des </a:t>
            </a:r>
            <a:r>
              <a:rPr kumimoji="1" lang="en-US" sz="1200" dirty="0" err="1">
                <a:solidFill>
                  <a:schemeClr val="tx2"/>
                </a:solidFill>
                <a:latin typeface="Tahoma" pitchFamily="34" charset="0"/>
                <a:ea typeface="ＭＳ Ｐゴシック" charset="-128"/>
              </a:rPr>
              <a:t>fichiers</a:t>
            </a:r>
            <a:r>
              <a:rPr kumimoji="1" lang="en-US" sz="1200" dirty="0">
                <a:solidFill>
                  <a:schemeClr val="tx2"/>
                </a:solidFill>
                <a:latin typeface="Tahoma" pitchFamily="34" charset="0"/>
                <a:ea typeface="ＭＳ Ｐゴシック" charset="-128"/>
              </a:rPr>
              <a:t>)</a:t>
            </a:r>
          </a:p>
        </p:txBody>
      </p:sp>
      <p:sp>
        <p:nvSpPr>
          <p:cNvPr id="868358" name="Line 6"/>
          <p:cNvSpPr>
            <a:spLocks noChangeShapeType="1"/>
          </p:cNvSpPr>
          <p:nvPr/>
        </p:nvSpPr>
        <p:spPr bwMode="auto">
          <a:xfrm>
            <a:off x="4011488" y="3790999"/>
            <a:ext cx="1981200" cy="0"/>
          </a:xfrm>
          <a:prstGeom prst="line">
            <a:avLst/>
          </a:prstGeom>
          <a:noFill/>
          <a:ln w="28575">
            <a:solidFill>
              <a:schemeClr val="tx1"/>
            </a:solidFill>
            <a:round/>
            <a:headEnd/>
            <a:tailEnd type="triangle" w="med" len="med"/>
          </a:ln>
          <a:effectLst/>
        </p:spPr>
        <p:txBody>
          <a:bodyPr/>
          <a:lstStyle/>
          <a:p>
            <a:endParaRPr lang="fr-FR"/>
          </a:p>
        </p:txBody>
      </p:sp>
      <p:sp>
        <p:nvSpPr>
          <p:cNvPr id="868359" name="Text Box 7"/>
          <p:cNvSpPr txBox="1">
            <a:spLocks noChangeArrowheads="1"/>
          </p:cNvSpPr>
          <p:nvPr/>
        </p:nvSpPr>
        <p:spPr bwMode="auto">
          <a:xfrm>
            <a:off x="5992688" y="3246487"/>
            <a:ext cx="2971800" cy="1190625"/>
          </a:xfrm>
          <a:prstGeom prst="rect">
            <a:avLst/>
          </a:prstGeom>
          <a:noFill/>
          <a:ln w="9525">
            <a:noFill/>
            <a:miter lim="800000"/>
            <a:headEnd/>
            <a:tailEnd/>
          </a:ln>
          <a:effectLst/>
        </p:spPr>
        <p:txBody>
          <a:bodyPr>
            <a:spAutoFit/>
          </a:bodyPr>
          <a:lstStyle/>
          <a:p>
            <a:pPr eaLnBrk="1" hangingPunct="1"/>
            <a:r>
              <a:rPr kumimoji="1" lang="en-US" sz="1800">
                <a:solidFill>
                  <a:schemeClr val="tx2"/>
                </a:solidFill>
                <a:latin typeface="Tahoma" pitchFamily="34" charset="0"/>
                <a:ea typeface="ＭＳ Ｐゴシック" charset="-128"/>
              </a:rPr>
              <a:t>Toutes les extensions B2MML doivent être effectuées dans le schéma “Extensions”</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4" name="Rectangle 4"/>
          <p:cNvSpPr>
            <a:spLocks noGrp="1" noChangeArrowheads="1"/>
          </p:cNvSpPr>
          <p:nvPr>
            <p:ph type="title"/>
          </p:nvPr>
        </p:nvSpPr>
        <p:spPr/>
        <p:txBody>
          <a:bodyPr/>
          <a:lstStyle/>
          <a:p>
            <a:r>
              <a:rPr lang="en-US"/>
              <a:t>Extensions</a:t>
            </a:r>
          </a:p>
        </p:txBody>
      </p:sp>
      <p:sp>
        <p:nvSpPr>
          <p:cNvPr id="870405" name="Rectangle 5"/>
          <p:cNvSpPr>
            <a:spLocks noGrp="1" noChangeArrowheads="1"/>
          </p:cNvSpPr>
          <p:nvPr>
            <p:ph idx="1"/>
          </p:nvPr>
        </p:nvSpPr>
        <p:spPr/>
        <p:txBody>
          <a:bodyPr/>
          <a:lstStyle/>
          <a:p>
            <a:r>
              <a:rPr lang="en-US"/>
              <a:t>Les extension peuvent être définies à plusieurs endroits :</a:t>
            </a:r>
          </a:p>
          <a:p>
            <a:pPr lvl="1"/>
            <a:r>
              <a:rPr lang="en-US"/>
              <a:t>Dans le schema Extensions</a:t>
            </a:r>
          </a:p>
          <a:p>
            <a:pPr lvl="2"/>
            <a:r>
              <a:rPr lang="en-US"/>
              <a:t>Définitions des types avant les groupes</a:t>
            </a:r>
          </a:p>
          <a:p>
            <a:pPr lvl="2"/>
            <a:r>
              <a:rPr lang="en-US"/>
              <a:t>Ces types peuvent être simple ou complexes</a:t>
            </a:r>
          </a:p>
          <a:p>
            <a:pPr lvl="2"/>
            <a:r>
              <a:rPr lang="en-US"/>
              <a:t>Les élements dans les groupes réfèrent aux types définis ci-dessus, ou à des types XML de base (string, dateTime…)</a:t>
            </a:r>
          </a:p>
          <a:p>
            <a:pPr lvl="1"/>
            <a:r>
              <a:rPr lang="en-US"/>
              <a:t>Dans d’autres schemas</a:t>
            </a:r>
          </a:p>
          <a:p>
            <a:pPr lvl="2"/>
            <a:r>
              <a:rPr lang="en-US"/>
              <a:t>Les groupes dans les schema Extensions B2MML peuvent include des références de groupes dans d’autres schémas d’extension</a:t>
            </a:r>
          </a:p>
          <a:p>
            <a:pPr lvl="3"/>
            <a:r>
              <a:rPr lang="en-US"/>
              <a:t>Note:  Les déclarations d’espace de nom doivent être incluses pour référer aux autres schémas</a:t>
            </a:r>
          </a:p>
          <a:p>
            <a:pPr lvl="2"/>
            <a:r>
              <a:rPr lang="en-US"/>
              <a:t>Permet d’inclusion de types defined par d’autres groupes de standardisation</a:t>
            </a:r>
          </a:p>
          <a:p>
            <a:pPr lvl="2"/>
            <a:r>
              <a:rPr lang="en-US"/>
              <a:t>Permet d’intégrer facilement les extensions de l’entreprise et des vendeurs de systèmes</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305040D7-0715-4093-A697-1A07BF318DA1}" type="slidenum">
              <a:rPr lang="en-GB"/>
              <a:pPr/>
              <a:t>43</a:t>
            </a:fld>
            <a:endParaRPr lang="en-GB"/>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7" name="Rectangle 5"/>
          <p:cNvSpPr>
            <a:spLocks noChangeArrowheads="1"/>
          </p:cNvSpPr>
          <p:nvPr/>
        </p:nvSpPr>
        <p:spPr bwMode="auto">
          <a:xfrm>
            <a:off x="0" y="2571744"/>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
        <p:nvSpPr>
          <p:cNvPr id="950275" name="Rectangle 3"/>
          <p:cNvSpPr>
            <a:spLocks noGrp="1" noChangeArrowheads="1"/>
          </p:cNvSpPr>
          <p:nvPr>
            <p:ph type="title"/>
          </p:nvPr>
        </p:nvSpPr>
        <p:spPr/>
        <p:txBody>
          <a:bodyPr/>
          <a:lstStyle/>
          <a:p>
            <a:r>
              <a:rPr lang="fr-FR"/>
              <a:t>Agenda</a:t>
            </a:r>
          </a:p>
        </p:txBody>
      </p:sp>
      <p:sp>
        <p:nvSpPr>
          <p:cNvPr id="950276" name="Rectangle 4"/>
          <p:cNvSpPr>
            <a:spLocks noGrp="1" noChangeArrowheads="1"/>
          </p:cNvSpPr>
          <p:nvPr>
            <p:ph idx="1"/>
          </p:nvPr>
        </p:nvSpPr>
        <p:spPr/>
        <p:txBody>
          <a:bodyPr/>
          <a:lstStyle/>
          <a:p>
            <a:r>
              <a:rPr lang="fr-FR" dirty="0" smtClean="0"/>
              <a:t>XML et B2MML</a:t>
            </a:r>
          </a:p>
          <a:p>
            <a:r>
              <a:rPr lang="fr-FR" dirty="0" smtClean="0"/>
              <a:t>Eléments B2MML</a:t>
            </a:r>
          </a:p>
          <a:p>
            <a:r>
              <a:rPr lang="fr-FR" dirty="0" smtClean="0"/>
              <a:t>Structure B2MML/BatchML</a:t>
            </a:r>
          </a:p>
          <a:p>
            <a:r>
              <a:rPr lang="fr-FR" dirty="0" smtClean="0"/>
              <a:t>Extensions utilisateur</a:t>
            </a:r>
          </a:p>
          <a:p>
            <a:r>
              <a:rPr lang="fr-FR" dirty="0" smtClean="0"/>
              <a:t>Evolution</a:t>
            </a:r>
            <a:endParaRPr lang="fr-FR" dirty="0"/>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11A0206C-6A9E-427C-8044-83BF62D17E53}" type="slidenum">
              <a:rPr lang="en-GB"/>
              <a:pPr/>
              <a:t>44</a:t>
            </a:fld>
            <a:endParaRPr lang="en-GB"/>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146" name="Rectangle 2"/>
          <p:cNvSpPr>
            <a:spLocks noGrp="1" noChangeArrowheads="1"/>
          </p:cNvSpPr>
          <p:nvPr>
            <p:ph type="title"/>
          </p:nvPr>
        </p:nvSpPr>
        <p:spPr/>
        <p:txBody>
          <a:bodyPr/>
          <a:lstStyle/>
          <a:p>
            <a:r>
              <a:rPr lang="en-GB"/>
              <a:t>Evolution régulière de B2MML</a:t>
            </a:r>
          </a:p>
        </p:txBody>
      </p:sp>
      <p:graphicFrame>
        <p:nvGraphicFramePr>
          <p:cNvPr id="1158192" name="Group 48"/>
          <p:cNvGraphicFramePr>
            <a:graphicFrameLocks noGrp="1"/>
          </p:cNvGraphicFramePr>
          <p:nvPr>
            <p:ph type="tbl" idx="1"/>
          </p:nvPr>
        </p:nvGraphicFramePr>
        <p:xfrm>
          <a:off x="179388" y="1125538"/>
          <a:ext cx="8785225" cy="4349752"/>
        </p:xfrm>
        <a:graphic>
          <a:graphicData uri="http://schemas.openxmlformats.org/drawingml/2006/table">
            <a:tbl>
              <a:tblPr/>
              <a:tblGrid>
                <a:gridCol w="1152525"/>
                <a:gridCol w="1584325"/>
                <a:gridCol w="6048375"/>
              </a:tblGrid>
              <a:tr h="4841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Version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Date</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endParaRPr kumimoji="1" lang="en-GB" sz="1800" b="1" i="0" u="none" strike="noStrike" cap="none" normalizeH="0" baseline="0" smtClean="0">
                        <a:ln>
                          <a:noFill/>
                        </a:ln>
                        <a:solidFill>
                          <a:schemeClr val="bg2"/>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01</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07/04/2002</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Initial Release</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0101</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27/01/2003</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Unpublished</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02</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23/09/2003</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Minor fixes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03</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26/08/2005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Substitution groups + fixes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0301</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20/06/2006</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Minor fixes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04</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04/06/2007</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smtClean="0">
                          <a:ln>
                            <a:noFill/>
                          </a:ln>
                          <a:solidFill>
                            <a:schemeClr val="bg2"/>
                          </a:solidFill>
                          <a:effectLst/>
                          <a:latin typeface="Arial" charset="0"/>
                        </a:rPr>
                        <a:t>UN Cefact Core Component + Transactions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0401</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30/09/2008</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ISA88 structures + Common extensions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05</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27/03/2011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charset="0"/>
                        <a:buNone/>
                        <a:tabLst/>
                      </a:pPr>
                      <a:r>
                        <a:rPr kumimoji="1" lang="en-GB" sz="1800" b="1" i="0" u="none" strike="noStrike" cap="none" normalizeH="0" baseline="0" dirty="0" smtClean="0">
                          <a:ln>
                            <a:noFill/>
                          </a:ln>
                          <a:solidFill>
                            <a:schemeClr val="bg2"/>
                          </a:solidFill>
                          <a:effectLst/>
                          <a:latin typeface="Arial" charset="0"/>
                        </a:rPr>
                        <a:t>Synchronisation avec ISA95-2 2010</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2"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3" name="Espace réservé du numéro de diapositive 5"/>
          <p:cNvSpPr>
            <a:spLocks noGrp="1"/>
          </p:cNvSpPr>
          <p:nvPr>
            <p:ph type="sldNum" sz="quarter" idx="11"/>
          </p:nvPr>
        </p:nvSpPr>
        <p:spPr/>
        <p:txBody>
          <a:bodyPr/>
          <a:lstStyle/>
          <a:p>
            <a:fld id="{7CD6DFD8-CB80-403C-9A6F-882DD71A1358}" type="slidenum">
              <a:rPr lang="en-GB"/>
              <a:pPr/>
              <a:t>45</a:t>
            </a:fld>
            <a:endParaRPr lang="en-GB"/>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Version V0500 - N</a:t>
            </a:r>
            <a:r>
              <a:rPr lang="en-US" dirty="0" smtClean="0"/>
              <a:t>on-backward compatible changes </a:t>
            </a:r>
            <a:endParaRPr lang="en-GB" dirty="0"/>
          </a:p>
        </p:txBody>
      </p:sp>
      <p:sp>
        <p:nvSpPr>
          <p:cNvPr id="6" name="Espace réservé du contenu 5"/>
          <p:cNvSpPr>
            <a:spLocks noGrp="1"/>
          </p:cNvSpPr>
          <p:nvPr>
            <p:ph idx="1"/>
          </p:nvPr>
        </p:nvSpPr>
        <p:spPr/>
        <p:txBody>
          <a:bodyPr/>
          <a:lstStyle/>
          <a:p>
            <a:pPr lvl="0"/>
            <a:r>
              <a:rPr lang="en-US" dirty="0" smtClean="0"/>
              <a:t>Remove the ##any type from the schemas. </a:t>
            </a:r>
            <a:endParaRPr lang="fr-FR" dirty="0" smtClean="0"/>
          </a:p>
          <a:p>
            <a:pPr lvl="0"/>
            <a:r>
              <a:rPr lang="en-US" dirty="0" smtClean="0"/>
              <a:t>The “Location” element was changed to “</a:t>
            </a:r>
            <a:r>
              <a:rPr lang="en-US" dirty="0" err="1" smtClean="0"/>
              <a:t>HierarchyScope</a:t>
            </a:r>
            <a:r>
              <a:rPr lang="en-US" dirty="0" smtClean="0"/>
              <a:t>”</a:t>
            </a:r>
            <a:endParaRPr lang="fr-FR" dirty="0" smtClean="0"/>
          </a:p>
          <a:p>
            <a:pPr lvl="0"/>
            <a:r>
              <a:rPr lang="en-US" dirty="0" smtClean="0"/>
              <a:t>Changed QA Test to Material Test</a:t>
            </a:r>
            <a:endParaRPr lang="fr-FR" dirty="0" smtClean="0"/>
          </a:p>
          <a:p>
            <a:pPr lvl="0"/>
            <a:r>
              <a:rPr lang="en-US" dirty="0" smtClean="0"/>
              <a:t>In </a:t>
            </a:r>
            <a:r>
              <a:rPr lang="en-US" dirty="0" err="1" smtClean="0"/>
              <a:t>QualificationTestSpecificationType</a:t>
            </a:r>
            <a:r>
              <a:rPr lang="en-US" dirty="0" smtClean="0"/>
              <a:t> the element Name was changed to ID</a:t>
            </a:r>
            <a:endParaRPr lang="fr-FR" dirty="0" smtClean="0"/>
          </a:p>
          <a:p>
            <a:pPr lvl="0"/>
            <a:r>
              <a:rPr lang="en-US" dirty="0" smtClean="0"/>
              <a:t>Added </a:t>
            </a:r>
            <a:r>
              <a:rPr lang="en-US" dirty="0" err="1" smtClean="0"/>
              <a:t>EquipmentLevel</a:t>
            </a:r>
            <a:r>
              <a:rPr lang="en-US" dirty="0" smtClean="0"/>
              <a:t> element to </a:t>
            </a:r>
            <a:r>
              <a:rPr lang="en-US" dirty="0" err="1" smtClean="0"/>
              <a:t>EquipmentType</a:t>
            </a:r>
            <a:r>
              <a:rPr lang="en-US" dirty="0" smtClean="0"/>
              <a:t> and </a:t>
            </a:r>
            <a:r>
              <a:rPr lang="en-US" dirty="0" err="1" smtClean="0"/>
              <a:t>EquipmentClassType</a:t>
            </a:r>
            <a:r>
              <a:rPr lang="en-US" dirty="0" smtClean="0"/>
              <a:t> to ID</a:t>
            </a:r>
            <a:endParaRPr lang="fr-FR" dirty="0" smtClean="0"/>
          </a:p>
          <a:p>
            <a:pPr lvl="0"/>
            <a:r>
              <a:rPr lang="en-US" dirty="0" smtClean="0"/>
              <a:t>Removed </a:t>
            </a:r>
            <a:r>
              <a:rPr lang="en-US" dirty="0" err="1" smtClean="0"/>
              <a:t>EquipmentElementLevel</a:t>
            </a:r>
            <a:r>
              <a:rPr lang="en-US" dirty="0" smtClean="0"/>
              <a:t> from </a:t>
            </a:r>
            <a:r>
              <a:rPr lang="en-US" dirty="0" err="1" smtClean="0"/>
              <a:t>ProcessSegmentType</a:t>
            </a:r>
            <a:endParaRPr lang="fr-FR" dirty="0" smtClean="0"/>
          </a:p>
          <a:p>
            <a:pPr lvl="0"/>
            <a:r>
              <a:rPr lang="en-US" dirty="0" smtClean="0"/>
              <a:t>Made the </a:t>
            </a:r>
            <a:r>
              <a:rPr lang="en-US" dirty="0" err="1" smtClean="0"/>
              <a:t>UnitOfMeasure</a:t>
            </a:r>
            <a:r>
              <a:rPr lang="en-US" dirty="0" smtClean="0"/>
              <a:t> and </a:t>
            </a:r>
            <a:r>
              <a:rPr lang="en-US" dirty="0" err="1" smtClean="0"/>
              <a:t>DataType</a:t>
            </a:r>
            <a:r>
              <a:rPr lang="en-US" dirty="0" smtClean="0"/>
              <a:t> elements on </a:t>
            </a:r>
            <a:r>
              <a:rPr lang="en-US" dirty="0" err="1" smtClean="0"/>
              <a:t>QuantityType</a:t>
            </a:r>
            <a:r>
              <a:rPr lang="en-US" dirty="0" smtClean="0"/>
              <a:t>, </a:t>
            </a:r>
            <a:r>
              <a:rPr lang="en-US" dirty="0" err="1" smtClean="0"/>
              <a:t>ResultType</a:t>
            </a:r>
            <a:r>
              <a:rPr lang="en-US" dirty="0" smtClean="0"/>
              <a:t>, and </a:t>
            </a:r>
            <a:r>
              <a:rPr lang="en-US" dirty="0" err="1" smtClean="0"/>
              <a:t>ValueType</a:t>
            </a:r>
            <a:r>
              <a:rPr lang="en-US" dirty="0" smtClean="0"/>
              <a:t> optional.</a:t>
            </a:r>
            <a:endParaRPr lang="fr-FR" dirty="0" smtClean="0"/>
          </a:p>
          <a:p>
            <a:endParaRPr lang="en-GB" dirty="0"/>
          </a:p>
        </p:txBody>
      </p:sp>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CF6E0447-CE10-4271-8958-AB2506614E0F}" type="slidenum">
              <a:rPr lang="en-GB" smtClean="0"/>
              <a:pPr/>
              <a:t>46</a:t>
            </a:fld>
            <a:endParaRPr lang="en-GB"/>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V0500 - </a:t>
            </a:r>
            <a:r>
              <a:rPr lang="en-US" smtClean="0"/>
              <a:t>Backward compatible changes </a:t>
            </a:r>
            <a:endParaRPr lang="en-GB" dirty="0"/>
          </a:p>
        </p:txBody>
      </p:sp>
      <p:sp>
        <p:nvSpPr>
          <p:cNvPr id="3" name="Espace réservé du contenu 2"/>
          <p:cNvSpPr>
            <a:spLocks noGrp="1"/>
          </p:cNvSpPr>
          <p:nvPr>
            <p:ph idx="1"/>
          </p:nvPr>
        </p:nvSpPr>
        <p:spPr/>
        <p:txBody>
          <a:bodyPr/>
          <a:lstStyle/>
          <a:p>
            <a:pPr lvl="0"/>
            <a:r>
              <a:rPr lang="en-US" sz="1600" dirty="0" smtClean="0"/>
              <a:t>the material elements include the Assembly relationships </a:t>
            </a:r>
            <a:endParaRPr lang="fr-FR" sz="1600" dirty="0" smtClean="0"/>
          </a:p>
          <a:p>
            <a:r>
              <a:rPr lang="en-US" sz="1600" dirty="0" err="1" smtClean="0"/>
              <a:t>ProductionXX</a:t>
            </a:r>
            <a:r>
              <a:rPr lang="en-US" sz="1600" dirty="0" smtClean="0"/>
              <a:t> schemas are deprecated (kept in B2MML) - New Operations objects : </a:t>
            </a:r>
          </a:p>
          <a:p>
            <a:pPr lvl="1"/>
            <a:r>
              <a:rPr lang="en-US" sz="1600" dirty="0" err="1" smtClean="0"/>
              <a:t>OperationsCapability</a:t>
            </a:r>
            <a:r>
              <a:rPr lang="en-US" sz="1600" dirty="0" smtClean="0"/>
              <a:t>, </a:t>
            </a:r>
            <a:r>
              <a:rPr lang="en-US" sz="1600" dirty="0" err="1" smtClean="0"/>
              <a:t>OperationsDefinition</a:t>
            </a:r>
            <a:r>
              <a:rPr lang="en-US" sz="1600" dirty="0" smtClean="0"/>
              <a:t>, </a:t>
            </a:r>
            <a:r>
              <a:rPr lang="en-US" sz="1600" dirty="0" err="1" smtClean="0"/>
              <a:t>OperationsPerformance</a:t>
            </a:r>
            <a:r>
              <a:rPr lang="en-US" sz="1600" dirty="0" smtClean="0"/>
              <a:t>, </a:t>
            </a:r>
            <a:r>
              <a:rPr lang="en-US" sz="1600" dirty="0" err="1" smtClean="0"/>
              <a:t>OperationsSchedule</a:t>
            </a:r>
            <a:endParaRPr lang="en-US" sz="1600" dirty="0" smtClean="0"/>
          </a:p>
          <a:p>
            <a:pPr lvl="1"/>
            <a:r>
              <a:rPr lang="en-US" sz="1600" dirty="0" smtClean="0"/>
              <a:t>Additional extension types for </a:t>
            </a:r>
            <a:r>
              <a:rPr lang="en-US" sz="1600" dirty="0" err="1" smtClean="0"/>
              <a:t>OperationsCapability</a:t>
            </a:r>
            <a:r>
              <a:rPr lang="en-US" sz="1600" dirty="0" smtClean="0"/>
              <a:t>, </a:t>
            </a:r>
            <a:r>
              <a:rPr lang="en-US" sz="1600" dirty="0" err="1" smtClean="0"/>
              <a:t>OperationsDefinition</a:t>
            </a:r>
            <a:r>
              <a:rPr lang="en-US" sz="1600" dirty="0" smtClean="0"/>
              <a:t>, </a:t>
            </a:r>
            <a:r>
              <a:rPr lang="en-US" sz="1600" dirty="0" err="1" smtClean="0"/>
              <a:t>OperationsPerformance</a:t>
            </a:r>
            <a:r>
              <a:rPr lang="en-US" sz="1600" dirty="0" smtClean="0"/>
              <a:t>, and </a:t>
            </a:r>
            <a:r>
              <a:rPr lang="en-US" sz="1600" dirty="0" err="1" smtClean="0"/>
              <a:t>OperationsSchedule</a:t>
            </a:r>
            <a:r>
              <a:rPr lang="en-US" sz="1600" dirty="0" smtClean="0"/>
              <a:t>  (prefixed with “Op” to not impact </a:t>
            </a:r>
            <a:r>
              <a:rPr lang="en-US" sz="1600" dirty="0" err="1" smtClean="0"/>
              <a:t>Productionxx</a:t>
            </a:r>
            <a:r>
              <a:rPr lang="en-US" sz="1600" dirty="0" smtClean="0"/>
              <a:t> schemas) </a:t>
            </a:r>
            <a:endParaRPr lang="fr-FR" sz="1600" dirty="0" smtClean="0"/>
          </a:p>
          <a:p>
            <a:pPr lvl="0"/>
            <a:r>
              <a:rPr lang="en-US" sz="1600" dirty="0" smtClean="0"/>
              <a:t>Addition of </a:t>
            </a:r>
            <a:r>
              <a:rPr lang="en-US" sz="1600" dirty="0" err="1" smtClean="0"/>
              <a:t>EquipmentModule</a:t>
            </a:r>
            <a:r>
              <a:rPr lang="en-US" sz="1600" dirty="0" smtClean="0"/>
              <a:t> and </a:t>
            </a:r>
            <a:r>
              <a:rPr lang="en-US" sz="1600" dirty="0" err="1" smtClean="0"/>
              <a:t>ControlModule</a:t>
            </a:r>
            <a:r>
              <a:rPr lang="en-US" sz="1600" dirty="0" smtClean="0"/>
              <a:t> to the </a:t>
            </a:r>
            <a:r>
              <a:rPr lang="en-US" sz="1600" dirty="0" err="1" smtClean="0"/>
              <a:t>EquipmentElementLevel</a:t>
            </a:r>
            <a:r>
              <a:rPr lang="en-US" sz="1600" dirty="0" smtClean="0"/>
              <a:t> type to support BatchML definitions. </a:t>
            </a:r>
            <a:endParaRPr lang="fr-FR" sz="1600" dirty="0" smtClean="0"/>
          </a:p>
          <a:p>
            <a:pPr lvl="0"/>
            <a:r>
              <a:rPr lang="en-US" sz="1600" dirty="0" smtClean="0"/>
              <a:t>Added </a:t>
            </a:r>
            <a:r>
              <a:rPr lang="en-US" sz="1600" dirty="0" err="1" smtClean="0"/>
              <a:t>EquipmentAssetMapping</a:t>
            </a:r>
            <a:r>
              <a:rPr lang="en-US" sz="1600" dirty="0" smtClean="0"/>
              <a:t> element to the B2MML-V0500-Common.xsd</a:t>
            </a:r>
            <a:endParaRPr lang="fr-FR" sz="1600" dirty="0" smtClean="0"/>
          </a:p>
          <a:p>
            <a:pPr lvl="0"/>
            <a:r>
              <a:rPr lang="en-US" sz="1600" dirty="0" smtClean="0"/>
              <a:t>Added recursive property types to all property elements</a:t>
            </a:r>
            <a:endParaRPr lang="fr-FR" sz="1600" dirty="0" smtClean="0"/>
          </a:p>
          <a:p>
            <a:pPr lvl="0"/>
            <a:r>
              <a:rPr lang="en-US" sz="1600" dirty="0" smtClean="0"/>
              <a:t>Removed  the maintenance schemas and corresponding types in  common schema</a:t>
            </a:r>
            <a:endParaRPr lang="fr-FR" sz="1600" dirty="0" smtClean="0"/>
          </a:p>
          <a:p>
            <a:pPr lvl="0"/>
            <a:r>
              <a:rPr lang="en-US" sz="1600" dirty="0" smtClean="0"/>
              <a:t>Put the </a:t>
            </a:r>
            <a:r>
              <a:rPr lang="en-US" sz="1600" dirty="0" err="1" smtClean="0"/>
              <a:t>SegmentResponse</a:t>
            </a:r>
            <a:r>
              <a:rPr lang="en-US" sz="1600" dirty="0" smtClean="0"/>
              <a:t> element and all </a:t>
            </a:r>
            <a:r>
              <a:rPr lang="en-US" sz="1600" dirty="0" err="1" smtClean="0"/>
              <a:t>subelements</a:t>
            </a:r>
            <a:r>
              <a:rPr lang="en-US" sz="1600" dirty="0" smtClean="0"/>
              <a:t> in a separate file that is included by the </a:t>
            </a:r>
            <a:r>
              <a:rPr lang="en-US" sz="1600" dirty="0" err="1" smtClean="0"/>
              <a:t>ProductionSchedule</a:t>
            </a:r>
            <a:r>
              <a:rPr lang="en-US" sz="1600" dirty="0" smtClean="0"/>
              <a:t> and the </a:t>
            </a:r>
            <a:r>
              <a:rPr lang="en-US" sz="1600" dirty="0" err="1" smtClean="0"/>
              <a:t>ProductionPerformance</a:t>
            </a:r>
            <a:r>
              <a:rPr lang="en-US" sz="1600" dirty="0" smtClean="0"/>
              <a:t> schemas. </a:t>
            </a:r>
            <a:endParaRPr lang="fr-FR" sz="1600" dirty="0" smtClean="0"/>
          </a:p>
          <a:p>
            <a:pPr lvl="0"/>
            <a:r>
              <a:rPr lang="en-US" sz="1600" dirty="0" smtClean="0"/>
              <a:t>Added the </a:t>
            </a:r>
            <a:r>
              <a:rPr lang="en-US" sz="1600" dirty="0" err="1" smtClean="0"/>
              <a:t>ChangeStatus</a:t>
            </a:r>
            <a:r>
              <a:rPr lang="en-US" sz="1600" dirty="0" smtClean="0"/>
              <a:t> elements to the </a:t>
            </a:r>
            <a:r>
              <a:rPr lang="en-US" sz="1600" dirty="0" err="1" smtClean="0"/>
              <a:t>ResponseCriteria</a:t>
            </a:r>
            <a:r>
              <a:rPr lang="en-US" sz="1600" dirty="0" smtClean="0"/>
              <a:t> element used in transactions.</a:t>
            </a:r>
            <a:endParaRPr lang="fr-FR" sz="1600" dirty="0" smtClean="0"/>
          </a:p>
          <a:p>
            <a:endParaRPr lang="en-GB" sz="1600" dirty="0"/>
          </a:p>
        </p:txBody>
      </p:sp>
      <p:sp>
        <p:nvSpPr>
          <p:cNvPr id="4" name="Espace réservé du pied de page 3"/>
          <p:cNvSpPr>
            <a:spLocks noGrp="1"/>
          </p:cNvSpPr>
          <p:nvPr>
            <p:ph type="ftr" sz="quarter" idx="10"/>
          </p:nvPr>
        </p:nvSpPr>
        <p:spPr/>
        <p:txBody>
          <a:bodyPr/>
          <a:lstStyle/>
          <a:p>
            <a:r>
              <a:rPr lang="en-GB" smtClean="0"/>
              <a:t>5_20_ISA8895_Interoperability_B2MML</a:t>
            </a:r>
            <a:endParaRPr lang="en-GB"/>
          </a:p>
        </p:txBody>
      </p:sp>
      <p:sp>
        <p:nvSpPr>
          <p:cNvPr id="5" name="Espace réservé du numéro de diapositive 4"/>
          <p:cNvSpPr>
            <a:spLocks noGrp="1"/>
          </p:cNvSpPr>
          <p:nvPr>
            <p:ph type="sldNum" sz="quarter" idx="11"/>
          </p:nvPr>
        </p:nvSpPr>
        <p:spPr/>
        <p:txBody>
          <a:bodyPr/>
          <a:lstStyle/>
          <a:p>
            <a:fld id="{28337150-D495-48F5-9F71-F559197EB1D4}" type="slidenum">
              <a:rPr lang="en-GB" smtClean="0"/>
              <a:pPr/>
              <a:t>47</a:t>
            </a:fld>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62" name="Rectangle 2"/>
          <p:cNvSpPr>
            <a:spLocks noGrp="1" noChangeArrowheads="1"/>
          </p:cNvSpPr>
          <p:nvPr>
            <p:ph type="title"/>
          </p:nvPr>
        </p:nvSpPr>
        <p:spPr>
          <a:xfrm>
            <a:off x="179388" y="76200"/>
            <a:ext cx="8785225" cy="384175"/>
          </a:xfrm>
          <a:noFill/>
          <a:ln/>
        </p:spPr>
        <p:txBody>
          <a:bodyPr lIns="0" tIns="0" rIns="0" bIns="0">
            <a:spAutoFit/>
          </a:bodyPr>
          <a:lstStyle/>
          <a:p>
            <a:r>
              <a:rPr lang="en-US"/>
              <a:t>FIN</a:t>
            </a:r>
          </a:p>
        </p:txBody>
      </p:sp>
      <p:sp>
        <p:nvSpPr>
          <p:cNvPr id="962563" name="Rectangle 3"/>
          <p:cNvSpPr>
            <a:spLocks noGrp="1" noChangeArrowheads="1"/>
          </p:cNvSpPr>
          <p:nvPr>
            <p:ph idx="1"/>
          </p:nvPr>
        </p:nvSpPr>
        <p:spPr>
          <a:xfrm>
            <a:off x="179388" y="2493963"/>
            <a:ext cx="8785225" cy="2087562"/>
          </a:xfrm>
          <a:noFill/>
          <a:ln/>
        </p:spPr>
        <p:txBody>
          <a:bodyPr lIns="0" tIns="0" rIns="0" bIns="0"/>
          <a:lstStyle/>
          <a:p>
            <a:pPr algn="ctr">
              <a:buFont typeface="Arial" charset="0"/>
              <a:buNone/>
            </a:pPr>
            <a:r>
              <a:rPr lang="en-US" sz="4800">
                <a:solidFill>
                  <a:schemeClr val="folHlink"/>
                </a:solidFill>
              </a:rPr>
              <a:t>MERCI !</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A1DF595D-A342-49A8-8B93-ED2E1E09A227}" type="slidenum">
              <a:rPr lang="en-GB"/>
              <a:pPr/>
              <a:t>48</a:t>
            </a:fld>
            <a:endParaRPr lang="en-GB"/>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p:txBody>
          <a:bodyPr/>
          <a:lstStyle/>
          <a:p>
            <a:r>
              <a:rPr lang="fr-FR"/>
              <a:t>XML</a:t>
            </a:r>
          </a:p>
        </p:txBody>
      </p:sp>
      <p:sp>
        <p:nvSpPr>
          <p:cNvPr id="681987" name="Rectangle 3"/>
          <p:cNvSpPr>
            <a:spLocks noGrp="1" noChangeArrowheads="1"/>
          </p:cNvSpPr>
          <p:nvPr>
            <p:ph idx="1"/>
          </p:nvPr>
        </p:nvSpPr>
        <p:spPr/>
        <p:txBody>
          <a:bodyPr/>
          <a:lstStyle/>
          <a:p>
            <a:pPr>
              <a:lnSpc>
                <a:spcPct val="80000"/>
              </a:lnSpc>
            </a:pPr>
            <a:r>
              <a:rPr lang="fr-FR" sz="1600"/>
              <a:t>XML définit des balises de données propres</a:t>
            </a:r>
          </a:p>
          <a:p>
            <a:pPr lvl="1">
              <a:lnSpc>
                <a:spcPct val="80000"/>
              </a:lnSpc>
              <a:buFont typeface="Wingdings" pitchFamily="2" charset="2"/>
              <a:buNone/>
            </a:pPr>
            <a:r>
              <a:rPr lang="en-US" sz="1600" b="1">
                <a:latin typeface="Courier New" pitchFamily="49" charset="0"/>
              </a:rPr>
              <a:t>&lt;xsd:sequence&gt;, &lt;xsd:complexType&gt;, &lt;xsd:sequence&gt;, &lt;xsd:dateTime&gt;</a:t>
            </a:r>
          </a:p>
          <a:p>
            <a:pPr>
              <a:lnSpc>
                <a:spcPct val="80000"/>
              </a:lnSpc>
              <a:buFont typeface="Wingdings" pitchFamily="2" charset="2"/>
              <a:buChar char="l"/>
            </a:pPr>
            <a:r>
              <a:rPr lang="fr-FR" sz="1600">
                <a:latin typeface="Courier New" pitchFamily="49" charset="0"/>
              </a:rPr>
              <a:t>Extensibles par l’utilisateur</a:t>
            </a:r>
          </a:p>
          <a:p>
            <a:pPr lvl="1">
              <a:lnSpc>
                <a:spcPct val="80000"/>
              </a:lnSpc>
              <a:buFont typeface="Wingdings" pitchFamily="2" charset="2"/>
              <a:buNone/>
            </a:pPr>
            <a:r>
              <a:rPr lang="fr-FR" sz="1600">
                <a:latin typeface="Courier New" pitchFamily="49" charset="0"/>
              </a:rPr>
              <a:t>&lt;START_DATE&gt;, &lt;END_DATE&gt; &lt;APPROVAL_DATE&gt;</a:t>
            </a:r>
            <a:endParaRPr lang="fr-FR" sz="1600"/>
          </a:p>
          <a:p>
            <a:pPr>
              <a:lnSpc>
                <a:spcPct val="80000"/>
              </a:lnSpc>
            </a:pPr>
            <a:r>
              <a:rPr lang="fr-FR" sz="1600"/>
              <a:t>Des jeux de balises et des strsutures spécifiques à un domaine …</a:t>
            </a:r>
          </a:p>
          <a:p>
            <a:pPr lvl="1">
              <a:lnSpc>
                <a:spcPct val="80000"/>
              </a:lnSpc>
            </a:pPr>
            <a:r>
              <a:rPr lang="fr-FR" sz="1600"/>
              <a:t>Permettent la validation des documents XML</a:t>
            </a:r>
          </a:p>
          <a:p>
            <a:pPr lvl="1">
              <a:lnSpc>
                <a:spcPct val="80000"/>
              </a:lnSpc>
            </a:pPr>
            <a:r>
              <a:rPr lang="fr-FR" sz="1600"/>
              <a:t>Facilitent les échanges de données en vue de l’interopérabilité</a:t>
            </a:r>
          </a:p>
          <a:p>
            <a:pPr lvl="1">
              <a:lnSpc>
                <a:spcPct val="80000"/>
              </a:lnSpc>
            </a:pPr>
            <a:r>
              <a:rPr lang="fr-FR" sz="1600"/>
              <a:t>Définis en utilisant les Schémas de Définition XML (fichier XSD)</a:t>
            </a:r>
          </a:p>
          <a:p>
            <a:pPr>
              <a:lnSpc>
                <a:spcPct val="80000"/>
              </a:lnSpc>
            </a:pPr>
            <a:r>
              <a:rPr lang="fr-FR" sz="1600"/>
              <a:t>… définissent des vocabulaires qui deviennent eux-même des langages xML</a:t>
            </a:r>
          </a:p>
          <a:p>
            <a:pPr lvl="1">
              <a:lnSpc>
                <a:spcPct val="80000"/>
              </a:lnSpc>
            </a:pPr>
            <a:r>
              <a:rPr lang="fr-FR" sz="1600" b="1" u="sng"/>
              <a:t>B2MML</a:t>
            </a:r>
            <a:r>
              <a:rPr lang="fr-FR" sz="1600" u="sng"/>
              <a:t>	- ISA 95 Business To Manufacturing Markup Language</a:t>
            </a:r>
          </a:p>
          <a:p>
            <a:pPr lvl="1">
              <a:lnSpc>
                <a:spcPct val="80000"/>
              </a:lnSpc>
            </a:pPr>
            <a:r>
              <a:rPr lang="fr-FR" sz="1600" b="1"/>
              <a:t>BatchML</a:t>
            </a:r>
            <a:r>
              <a:rPr lang="fr-FR" sz="1600"/>
              <a:t>	- ISA 88 Batch Markup Language</a:t>
            </a:r>
          </a:p>
          <a:p>
            <a:pPr lvl="1">
              <a:lnSpc>
                <a:spcPct val="80000"/>
              </a:lnSpc>
            </a:pPr>
            <a:r>
              <a:rPr lang="fr-FR" sz="1600"/>
              <a:t>MathML	- Mathematical Markup Language</a:t>
            </a:r>
          </a:p>
          <a:p>
            <a:pPr lvl="1">
              <a:lnSpc>
                <a:spcPct val="80000"/>
              </a:lnSpc>
            </a:pPr>
            <a:r>
              <a:rPr lang="fr-FR" sz="1600"/>
              <a:t>CML	- Chemical Markup Language</a:t>
            </a:r>
          </a:p>
          <a:p>
            <a:pPr lvl="1">
              <a:lnSpc>
                <a:spcPct val="80000"/>
              </a:lnSpc>
            </a:pPr>
            <a:r>
              <a:rPr lang="fr-FR" sz="1600"/>
              <a:t>OAGIS	- Open Applications Group Integration Specification</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7D435333-B8A9-4578-B3D2-659B089DE743}" type="slidenum">
              <a:rPr lang="en-GB"/>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Rectangle 2"/>
          <p:cNvSpPr>
            <a:spLocks noGrp="1" noChangeArrowheads="1"/>
          </p:cNvSpPr>
          <p:nvPr>
            <p:ph type="title"/>
          </p:nvPr>
        </p:nvSpPr>
        <p:spPr/>
        <p:txBody>
          <a:bodyPr/>
          <a:lstStyle/>
          <a:p>
            <a:r>
              <a:rPr lang="en-US"/>
              <a:t>Elements - Exemples de syntaxe</a:t>
            </a:r>
          </a:p>
        </p:txBody>
      </p:sp>
      <p:sp>
        <p:nvSpPr>
          <p:cNvPr id="889859" name="Rectangle 3"/>
          <p:cNvSpPr>
            <a:spLocks noGrp="1" noChangeArrowheads="1"/>
          </p:cNvSpPr>
          <p:nvPr>
            <p:ph idx="1"/>
          </p:nvPr>
        </p:nvSpPr>
        <p:spPr/>
        <p:txBody>
          <a:bodyPr/>
          <a:lstStyle/>
          <a:p>
            <a:r>
              <a:rPr lang="en-US"/>
              <a:t>Les données sont incluse entre des étiquettes</a:t>
            </a:r>
          </a:p>
          <a:p>
            <a:pPr lvl="1"/>
            <a:r>
              <a:rPr lang="en-US"/>
              <a:t>Etiquettes de début et fin requises </a:t>
            </a:r>
            <a:r>
              <a:rPr lang="en-US" sz="1600" b="1">
                <a:latin typeface="Courier New" pitchFamily="49" charset="0"/>
              </a:rPr>
              <a:t>&lt;Tag&gt; content &lt;/Tag&gt;</a:t>
            </a:r>
            <a:endParaRPr lang="en-US"/>
          </a:p>
          <a:p>
            <a:pPr lvl="1"/>
            <a:r>
              <a:rPr lang="en-US"/>
              <a:t>Element racine</a:t>
            </a:r>
          </a:p>
          <a:p>
            <a:r>
              <a:rPr lang="en-US"/>
              <a:t>Les données peuvent être imbriquées (structurées) dans une hiérarchie</a:t>
            </a:r>
          </a:p>
          <a:p>
            <a:pPr lvl="1"/>
            <a:r>
              <a:rPr lang="en-US"/>
              <a:t>Nombre illimité de niveaux</a:t>
            </a:r>
          </a:p>
        </p:txBody>
      </p:sp>
      <p:sp>
        <p:nvSpPr>
          <p:cNvPr id="6"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7" name="Espace réservé du numéro de diapositive 5"/>
          <p:cNvSpPr>
            <a:spLocks noGrp="1"/>
          </p:cNvSpPr>
          <p:nvPr>
            <p:ph type="sldNum" sz="quarter" idx="11"/>
          </p:nvPr>
        </p:nvSpPr>
        <p:spPr/>
        <p:txBody>
          <a:bodyPr/>
          <a:lstStyle/>
          <a:p>
            <a:fld id="{87DAD59E-EEAF-472D-A123-9A1F8DD3B682}" type="slidenum">
              <a:rPr lang="en-GB"/>
              <a:pPr/>
              <a:t>6</a:t>
            </a:fld>
            <a:endParaRPr lang="en-GB"/>
          </a:p>
        </p:txBody>
      </p:sp>
      <p:sp>
        <p:nvSpPr>
          <p:cNvPr id="889860" name="Rectangle 4"/>
          <p:cNvSpPr>
            <a:spLocks noChangeArrowheads="1"/>
          </p:cNvSpPr>
          <p:nvPr/>
        </p:nvSpPr>
        <p:spPr bwMode="auto">
          <a:xfrm>
            <a:off x="609600" y="3429000"/>
            <a:ext cx="7883525" cy="2816225"/>
          </a:xfrm>
          <a:prstGeom prst="rect">
            <a:avLst/>
          </a:prstGeom>
          <a:noFill/>
          <a:ln w="9525">
            <a:noFill/>
            <a:miter lim="800000"/>
            <a:headEnd/>
            <a:tailEnd/>
          </a:ln>
          <a:effectLst/>
        </p:spPr>
        <p:txBody>
          <a:bodyPr lIns="91429" tIns="45714" rIns="91429" bIns="45714">
            <a:spAutoFit/>
          </a:bodyPr>
          <a:lstStyle/>
          <a:p>
            <a:pPr>
              <a:lnSpc>
                <a:spcPct val="90000"/>
              </a:lnSpc>
            </a:pPr>
            <a:r>
              <a:rPr lang="en-US" sz="1800">
                <a:latin typeface="Courier New" pitchFamily="49" charset="0"/>
              </a:rPr>
              <a:t>&lt;Order&gt; </a:t>
            </a:r>
          </a:p>
          <a:p>
            <a:pPr>
              <a:lnSpc>
                <a:spcPct val="90000"/>
              </a:lnSpc>
            </a:pPr>
            <a:r>
              <a:rPr lang="en-US" sz="1800">
                <a:latin typeface="Courier New" pitchFamily="49" charset="0"/>
              </a:rPr>
              <a:t>   &lt;ShipTo&gt; ABC Co. &lt;/ShipTo&gt;</a:t>
            </a:r>
          </a:p>
          <a:p>
            <a:pPr>
              <a:lnSpc>
                <a:spcPct val="90000"/>
              </a:lnSpc>
            </a:pPr>
            <a:r>
              <a:rPr lang="en-US" sz="1800">
                <a:latin typeface="Courier New" pitchFamily="49" charset="0"/>
              </a:rPr>
              <a:t>   &lt;Amount&gt;100&lt;/Amount&gt;</a:t>
            </a:r>
          </a:p>
          <a:p>
            <a:pPr>
              <a:lnSpc>
                <a:spcPct val="90000"/>
              </a:lnSpc>
            </a:pPr>
            <a:r>
              <a:rPr lang="en-US" sz="1800">
                <a:latin typeface="Courier New" pitchFamily="49" charset="0"/>
              </a:rPr>
              <a:t>   &lt;Items&gt;</a:t>
            </a:r>
          </a:p>
          <a:p>
            <a:pPr>
              <a:lnSpc>
                <a:spcPct val="90000"/>
              </a:lnSpc>
            </a:pPr>
            <a:r>
              <a:rPr lang="en-US" sz="1800">
                <a:latin typeface="Courier New" pitchFamily="49" charset="0"/>
              </a:rPr>
              <a:t>	&lt;Item&gt; </a:t>
            </a:r>
          </a:p>
          <a:p>
            <a:pPr>
              <a:lnSpc>
                <a:spcPct val="90000"/>
              </a:lnSpc>
            </a:pPr>
            <a:r>
              <a:rPr lang="en-US" sz="1800">
                <a:latin typeface="Courier New" pitchFamily="49" charset="0"/>
              </a:rPr>
              <a:t>		&lt;Qty&gt; 6 &lt;/Qty&gt; </a:t>
            </a:r>
          </a:p>
          <a:p>
            <a:pPr>
              <a:lnSpc>
                <a:spcPct val="90000"/>
              </a:lnSpc>
            </a:pPr>
            <a:r>
              <a:rPr lang="en-US" sz="1800">
                <a:latin typeface="Courier New" pitchFamily="49" charset="0"/>
              </a:rPr>
              <a:t>		&lt;Prod&gt;E13&lt;/Prod&gt; </a:t>
            </a:r>
          </a:p>
          <a:p>
            <a:pPr>
              <a:lnSpc>
                <a:spcPct val="90000"/>
              </a:lnSpc>
            </a:pPr>
            <a:r>
              <a:rPr lang="en-US" sz="1800">
                <a:latin typeface="Courier New" pitchFamily="49" charset="0"/>
              </a:rPr>
              <a:t>    	&lt;/Item&gt;</a:t>
            </a:r>
          </a:p>
          <a:p>
            <a:pPr>
              <a:lnSpc>
                <a:spcPct val="90000"/>
              </a:lnSpc>
            </a:pPr>
            <a:r>
              <a:rPr lang="en-US" sz="1800">
                <a:latin typeface="Courier New" pitchFamily="49" charset="0"/>
              </a:rPr>
              <a:t>    	&lt;Item&gt; &lt;Qty&gt; 9 &lt;/Qty&gt; &lt;Prod&gt;J14&lt;/Prod&gt; &lt;/Item&gt;</a:t>
            </a:r>
          </a:p>
          <a:p>
            <a:pPr>
              <a:lnSpc>
                <a:spcPct val="90000"/>
              </a:lnSpc>
            </a:pPr>
            <a:r>
              <a:rPr lang="en-US" sz="1800">
                <a:latin typeface="Courier New" pitchFamily="49" charset="0"/>
              </a:rPr>
              <a:t>    &lt;/Items&gt;</a:t>
            </a:r>
          </a:p>
          <a:p>
            <a:pPr>
              <a:lnSpc>
                <a:spcPct val="90000"/>
              </a:lnSpc>
            </a:pPr>
            <a:r>
              <a:rPr lang="en-US" sz="1800">
                <a:latin typeface="Courier New" pitchFamily="49" charset="0"/>
              </a:rPr>
              <a:t>&lt;/Order&gt;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Rectangle 2"/>
          <p:cNvSpPr>
            <a:spLocks noGrp="1" noChangeArrowheads="1"/>
          </p:cNvSpPr>
          <p:nvPr>
            <p:ph type="title"/>
          </p:nvPr>
        </p:nvSpPr>
        <p:spPr/>
        <p:txBody>
          <a:bodyPr/>
          <a:lstStyle/>
          <a:p>
            <a:r>
              <a:rPr lang="en-US" dirty="0" err="1" smtClean="0"/>
              <a:t>Attributs</a:t>
            </a:r>
            <a:r>
              <a:rPr lang="en-US" dirty="0" smtClean="0"/>
              <a:t> </a:t>
            </a:r>
            <a:r>
              <a:rPr lang="en-US" dirty="0" err="1" smtClean="0"/>
              <a:t>vs</a:t>
            </a:r>
            <a:r>
              <a:rPr lang="en-US" dirty="0" smtClean="0"/>
              <a:t> Elements</a:t>
            </a:r>
            <a:endParaRPr lang="en-US" dirty="0"/>
          </a:p>
        </p:txBody>
      </p:sp>
      <p:sp>
        <p:nvSpPr>
          <p:cNvPr id="893955" name="Rectangle 3"/>
          <p:cNvSpPr>
            <a:spLocks noGrp="1" noChangeArrowheads="1"/>
          </p:cNvSpPr>
          <p:nvPr>
            <p:ph idx="1"/>
          </p:nvPr>
        </p:nvSpPr>
        <p:spPr/>
        <p:txBody>
          <a:bodyPr/>
          <a:lstStyle/>
          <a:p>
            <a:pPr>
              <a:lnSpc>
                <a:spcPct val="80000"/>
              </a:lnSpc>
            </a:pPr>
            <a:r>
              <a:rPr lang="en-US" sz="1800"/>
              <a:t>Les attributs sont associés aux éléments</a:t>
            </a:r>
          </a:p>
          <a:p>
            <a:pPr lvl="1">
              <a:lnSpc>
                <a:spcPct val="75000"/>
              </a:lnSpc>
            </a:pPr>
            <a:r>
              <a:rPr lang="en-US" sz="1800"/>
              <a:t>Syntaxe : element sans attribut contenant un élément avec attributs</a:t>
            </a:r>
          </a:p>
          <a:p>
            <a:pPr lvl="2">
              <a:lnSpc>
                <a:spcPct val="80000"/>
              </a:lnSpc>
              <a:buSzPct val="60000"/>
              <a:buFont typeface="Wingdings" pitchFamily="2" charset="2"/>
              <a:buNone/>
            </a:pPr>
            <a:r>
              <a:rPr lang="en-US" sz="1600">
                <a:latin typeface="Courier New" pitchFamily="49" charset="0"/>
              </a:rPr>
              <a:t>&lt;ElementTag&gt; </a:t>
            </a:r>
          </a:p>
          <a:p>
            <a:pPr lvl="2">
              <a:lnSpc>
                <a:spcPct val="80000"/>
              </a:lnSpc>
              <a:buSzPct val="60000"/>
              <a:buFont typeface="Wingdings" pitchFamily="2" charset="2"/>
              <a:buNone/>
            </a:pPr>
            <a:r>
              <a:rPr lang="en-US" sz="1600">
                <a:latin typeface="Courier New" pitchFamily="49" charset="0"/>
              </a:rPr>
              <a:t>		&lt;element </a:t>
            </a:r>
          </a:p>
          <a:p>
            <a:pPr lvl="2">
              <a:lnSpc>
                <a:spcPct val="80000"/>
              </a:lnSpc>
              <a:buSzPct val="60000"/>
              <a:buFont typeface="Wingdings" pitchFamily="2" charset="2"/>
              <a:buNone/>
            </a:pPr>
            <a:r>
              <a:rPr lang="en-US" sz="1600">
                <a:latin typeface="Courier New" pitchFamily="49" charset="0"/>
              </a:rPr>
              <a:t>			attribute1 = "attribute1 value" </a:t>
            </a:r>
          </a:p>
          <a:p>
            <a:pPr lvl="2">
              <a:lnSpc>
                <a:spcPct val="80000"/>
              </a:lnSpc>
              <a:buSzPct val="60000"/>
              <a:buFont typeface="Wingdings" pitchFamily="2" charset="2"/>
              <a:buNone/>
            </a:pPr>
            <a:r>
              <a:rPr lang="en-US" sz="1600">
                <a:latin typeface="Courier New" pitchFamily="49" charset="0"/>
              </a:rPr>
              <a:t>			attribute2 = "attribute2 value" </a:t>
            </a:r>
          </a:p>
          <a:p>
            <a:pPr lvl="2">
              <a:lnSpc>
                <a:spcPct val="80000"/>
              </a:lnSpc>
              <a:buSzPct val="60000"/>
              <a:buFont typeface="Wingdings" pitchFamily="2" charset="2"/>
              <a:buNone/>
            </a:pPr>
            <a:r>
              <a:rPr lang="en-US" sz="1600">
                <a:latin typeface="Courier New" pitchFamily="49" charset="0"/>
              </a:rPr>
              <a:t>		/&gt;</a:t>
            </a:r>
          </a:p>
          <a:p>
            <a:pPr lvl="2">
              <a:lnSpc>
                <a:spcPct val="80000"/>
              </a:lnSpc>
              <a:buSzPct val="60000"/>
              <a:buFont typeface="Wingdings" pitchFamily="2" charset="2"/>
              <a:buNone/>
            </a:pPr>
            <a:r>
              <a:rPr lang="en-US" sz="1600">
                <a:latin typeface="Courier New" pitchFamily="49" charset="0"/>
              </a:rPr>
              <a:t>&lt;/ElementTag&gt;</a:t>
            </a:r>
          </a:p>
          <a:p>
            <a:pPr lvl="1">
              <a:lnSpc>
                <a:spcPct val="75000"/>
              </a:lnSpc>
            </a:pPr>
            <a:r>
              <a:rPr lang="en-US" sz="1800"/>
              <a:t>Exemple:</a:t>
            </a:r>
            <a:endParaRPr lang="en-US" sz="1800" b="1">
              <a:latin typeface="Courier New" pitchFamily="49" charset="0"/>
            </a:endParaRPr>
          </a:p>
          <a:p>
            <a:pPr lvl="2">
              <a:lnSpc>
                <a:spcPct val="80000"/>
              </a:lnSpc>
              <a:buFont typeface="Wingdings" pitchFamily="2" charset="2"/>
              <a:buNone/>
            </a:pPr>
            <a:r>
              <a:rPr lang="en-US" sz="1600">
                <a:latin typeface="Courier New" pitchFamily="49" charset="0"/>
              </a:rPr>
              <a:t>&lt;PRODUCTIONREQUEST&gt;</a:t>
            </a:r>
          </a:p>
          <a:p>
            <a:pPr lvl="2">
              <a:lnSpc>
                <a:spcPct val="80000"/>
              </a:lnSpc>
              <a:buFont typeface="Wingdings" pitchFamily="2" charset="2"/>
              <a:buNone/>
            </a:pPr>
            <a:r>
              <a:rPr lang="en-US" sz="1600">
                <a:latin typeface="Courier New" pitchFamily="49" charset="0"/>
              </a:rPr>
              <a:t>	  &lt;ID&gt; 19990508-04 &lt;/ID&gt; </a:t>
            </a:r>
          </a:p>
          <a:p>
            <a:pPr lvl="2">
              <a:lnSpc>
                <a:spcPct val="80000"/>
              </a:lnSpc>
              <a:buFont typeface="Wingdings" pitchFamily="2" charset="2"/>
              <a:buNone/>
            </a:pPr>
            <a:r>
              <a:rPr lang="en-US" sz="1600">
                <a:latin typeface="Courier New" pitchFamily="49" charset="0"/>
              </a:rPr>
              <a:t>    &lt;MATERIALID&gt; Y22 &lt;/MATERIALID&gt;</a:t>
            </a:r>
          </a:p>
          <a:p>
            <a:pPr lvl="2">
              <a:lnSpc>
                <a:spcPct val="80000"/>
              </a:lnSpc>
              <a:buFont typeface="Wingdings" pitchFamily="2" charset="2"/>
              <a:buNone/>
            </a:pPr>
            <a:r>
              <a:rPr lang="en-US" sz="1600">
                <a:latin typeface="Courier New" pitchFamily="49" charset="0"/>
              </a:rPr>
              <a:t>	  &lt;RECIPE</a:t>
            </a:r>
          </a:p>
          <a:p>
            <a:pPr lvl="2">
              <a:lnSpc>
                <a:spcPct val="80000"/>
              </a:lnSpc>
              <a:buFont typeface="Wingdings" pitchFamily="2" charset="2"/>
              <a:buNone/>
            </a:pPr>
            <a:r>
              <a:rPr lang="en-US" sz="1600">
                <a:latin typeface="Courier New" pitchFamily="49" charset="0"/>
              </a:rPr>
              <a:t>		ID = "Y22ABC" </a:t>
            </a:r>
          </a:p>
          <a:p>
            <a:pPr lvl="2">
              <a:lnSpc>
                <a:spcPct val="80000"/>
              </a:lnSpc>
              <a:buFont typeface="Wingdings" pitchFamily="2" charset="2"/>
              <a:buNone/>
            </a:pPr>
            <a:r>
              <a:rPr lang="en-US" sz="1600">
                <a:latin typeface="Courier New" pitchFamily="49" charset="0"/>
              </a:rPr>
              <a:t>		VERSION="1" </a:t>
            </a:r>
          </a:p>
          <a:p>
            <a:pPr lvl="2">
              <a:lnSpc>
                <a:spcPct val="80000"/>
              </a:lnSpc>
              <a:buFont typeface="Wingdings" pitchFamily="2" charset="2"/>
              <a:buNone/>
            </a:pPr>
            <a:r>
              <a:rPr lang="en-US" sz="1600">
                <a:latin typeface="Courier New" pitchFamily="49" charset="0"/>
              </a:rPr>
              <a:t>		VERSIONDATE="10 Nov 1998" &gt;</a:t>
            </a:r>
          </a:p>
          <a:p>
            <a:pPr lvl="2">
              <a:lnSpc>
                <a:spcPct val="80000"/>
              </a:lnSpc>
              <a:buFont typeface="Wingdings" pitchFamily="2" charset="2"/>
              <a:buNone/>
            </a:pPr>
            <a:r>
              <a:rPr lang="en-US" sz="1600">
                <a:latin typeface="Courier New" pitchFamily="49" charset="0"/>
              </a:rPr>
              <a:t>	  &lt;/RECIPE&gt;</a:t>
            </a:r>
          </a:p>
          <a:p>
            <a:pPr lvl="2">
              <a:lnSpc>
                <a:spcPct val="80000"/>
              </a:lnSpc>
              <a:buFont typeface="Wingdings" pitchFamily="2" charset="2"/>
              <a:buNone/>
            </a:pPr>
            <a:r>
              <a:rPr lang="en-US" sz="1600">
                <a:latin typeface="Courier New" pitchFamily="49" charset="0"/>
              </a:rPr>
              <a:t>&lt;/PRODUCTIONREQUEST&gt;</a:t>
            </a:r>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0C826D07-B672-4267-8D41-DFBAF241466E}" type="slidenum">
              <a:rPr lang="en-GB"/>
              <a:pPr/>
              <a:t>7</a:t>
            </a:fld>
            <a:endParaRPr lang="en-GB"/>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XML </a:t>
            </a:r>
            <a:r>
              <a:rPr lang="fr-FR" dirty="0" err="1" smtClean="0"/>
              <a:t>Schema</a:t>
            </a:r>
            <a:endParaRPr lang="fr-FR" dirty="0"/>
          </a:p>
        </p:txBody>
      </p:sp>
      <p:sp>
        <p:nvSpPr>
          <p:cNvPr id="3" name="Espace réservé du contenu 2"/>
          <p:cNvSpPr>
            <a:spLocks noGrp="1"/>
          </p:cNvSpPr>
          <p:nvPr>
            <p:ph idx="1"/>
          </p:nvPr>
        </p:nvSpPr>
        <p:spPr/>
        <p:txBody>
          <a:bodyPr/>
          <a:lstStyle/>
          <a:p>
            <a:r>
              <a:rPr lang="fr-FR" dirty="0" smtClean="0"/>
              <a:t>Schéma XML = Un vocabulaire XML pour exprimer des règle de gestion des données</a:t>
            </a:r>
            <a:endParaRPr lang="fr-FR" dirty="0"/>
          </a:p>
        </p:txBody>
      </p:sp>
      <p:sp>
        <p:nvSpPr>
          <p:cNvPr id="5" name="Espace réservé du pied de page 4"/>
          <p:cNvSpPr>
            <a:spLocks noGrp="1"/>
          </p:cNvSpPr>
          <p:nvPr>
            <p:ph type="ftr" sz="quarter" idx="10"/>
          </p:nvPr>
        </p:nvSpPr>
        <p:spPr/>
        <p:txBody>
          <a:bodyPr/>
          <a:lstStyle/>
          <a:p>
            <a:r>
              <a:rPr lang="en-GB" smtClean="0"/>
              <a:t>5_20_ISA8895_Interoperability_B2MML</a:t>
            </a:r>
            <a:endParaRPr lang="en-GB"/>
          </a:p>
        </p:txBody>
      </p:sp>
      <p:sp>
        <p:nvSpPr>
          <p:cNvPr id="4" name="Espace réservé du numéro de diapositive 3"/>
          <p:cNvSpPr>
            <a:spLocks noGrp="1"/>
          </p:cNvSpPr>
          <p:nvPr>
            <p:ph type="sldNum" sz="quarter" idx="11"/>
          </p:nvPr>
        </p:nvSpPr>
        <p:spPr/>
        <p:txBody>
          <a:bodyPr/>
          <a:lstStyle/>
          <a:p>
            <a:fld id="{28337150-D495-48F5-9F71-F559197EB1D4}"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smtClean="0"/>
              <a:t>Example</a:t>
            </a:r>
            <a:endParaRPr lang="en-US"/>
          </a:p>
        </p:txBody>
      </p:sp>
      <p:sp>
        <p:nvSpPr>
          <p:cNvPr id="9" name="Espace réservé du contenu 8"/>
          <p:cNvSpPr>
            <a:spLocks noGrp="1"/>
          </p:cNvSpPr>
          <p:nvPr>
            <p:ph idx="1"/>
          </p:nvPr>
        </p:nvSpPr>
        <p:spPr/>
        <p:txBody>
          <a:bodyPr/>
          <a:lstStyle/>
          <a:p>
            <a:pPr>
              <a:buNone/>
            </a:pPr>
            <a:r>
              <a:rPr lang="fr-FR" dirty="0" smtClean="0">
                <a:latin typeface="+mj-lt"/>
              </a:rPr>
              <a:t>Extrait d’un document XML</a:t>
            </a:r>
          </a:p>
          <a:p>
            <a:endParaRPr lang="fr-FR" dirty="0" smtClean="0"/>
          </a:p>
          <a:p>
            <a:endParaRPr lang="fr-FR" dirty="0" smtClean="0"/>
          </a:p>
          <a:p>
            <a:r>
              <a:rPr lang="fr-FR" dirty="0" smtClean="0"/>
              <a:t>Ces données sont-elle valides?</a:t>
            </a:r>
          </a:p>
          <a:p>
            <a:pPr lvl="1"/>
            <a:r>
              <a:rPr lang="fr-FR" dirty="0" smtClean="0"/>
              <a:t>Seules des balises légales doivent être utilisées</a:t>
            </a:r>
          </a:p>
          <a:p>
            <a:pPr lvl="1"/>
            <a:r>
              <a:rPr lang="fr-FR" dirty="0" smtClean="0"/>
              <a:t>ID et </a:t>
            </a:r>
            <a:r>
              <a:rPr lang="fr-FR" dirty="0" err="1" smtClean="0"/>
              <a:t>status</a:t>
            </a:r>
            <a:r>
              <a:rPr lang="fr-FR" dirty="0" smtClean="0"/>
              <a:t> doivent être unique?</a:t>
            </a:r>
          </a:p>
          <a:p>
            <a:pPr lvl="1"/>
            <a:r>
              <a:rPr lang="fr-FR" dirty="0" smtClean="0"/>
              <a:t>Description et quantité peuvent être multiples</a:t>
            </a:r>
          </a:p>
          <a:p>
            <a:pPr lvl="1"/>
            <a:r>
              <a:rPr lang="fr-FR" dirty="0" smtClean="0"/>
              <a:t>Tous les éléments sont facultatifs sauf l’ID</a:t>
            </a:r>
          </a:p>
          <a:p>
            <a:pPr lvl="1"/>
            <a:r>
              <a:rPr lang="fr-FR" dirty="0" smtClean="0"/>
              <a:t>Les éléments de données doivent apparaitre dans l’ordre indiqué</a:t>
            </a:r>
          </a:p>
          <a:p>
            <a:pPr lvl="1"/>
            <a:r>
              <a:rPr lang="fr-FR" dirty="0" smtClean="0"/>
              <a:t>La structure doit être conforme </a:t>
            </a:r>
          </a:p>
          <a:p>
            <a:pPr lvl="1"/>
            <a:r>
              <a:rPr lang="fr-FR" dirty="0" smtClean="0"/>
              <a:t>…</a:t>
            </a:r>
          </a:p>
          <a:p>
            <a:r>
              <a:rPr lang="fr-FR" dirty="0" smtClean="0"/>
              <a:t>Un schéma XML permet d’exprimer ces contraintes</a:t>
            </a:r>
            <a:endParaRPr lang="fr-FR" dirty="0"/>
          </a:p>
        </p:txBody>
      </p:sp>
      <p:sp>
        <p:nvSpPr>
          <p:cNvPr id="10" name="Espace réservé du pied de page 9"/>
          <p:cNvSpPr>
            <a:spLocks noGrp="1"/>
          </p:cNvSpPr>
          <p:nvPr>
            <p:ph type="ftr" sz="quarter" idx="10"/>
          </p:nvPr>
        </p:nvSpPr>
        <p:spPr/>
        <p:txBody>
          <a:bodyPr/>
          <a:lstStyle/>
          <a:p>
            <a:r>
              <a:rPr lang="en-GB" smtClean="0"/>
              <a:t>5_20_ISA8895_Interoperability_B2MML</a:t>
            </a:r>
            <a:endParaRPr lang="en-GB"/>
          </a:p>
        </p:txBody>
      </p:sp>
      <p:sp>
        <p:nvSpPr>
          <p:cNvPr id="6" name="Espace réservé du numéro de diapositive 5"/>
          <p:cNvSpPr>
            <a:spLocks noGrp="1"/>
          </p:cNvSpPr>
          <p:nvPr>
            <p:ph type="sldNum" sz="quarter" idx="11"/>
          </p:nvPr>
        </p:nvSpPr>
        <p:spPr/>
        <p:txBody>
          <a:bodyPr/>
          <a:lstStyle/>
          <a:p>
            <a:fld id="{C434611F-0393-4B41-BF6F-CDFE15F67224}" type="slidenum">
              <a:rPr lang="en-US" smtClean="0"/>
              <a:pPr/>
              <a:t>9</a:t>
            </a:fld>
            <a:endParaRPr lang="en-US"/>
          </a:p>
        </p:txBody>
      </p:sp>
      <p:sp>
        <p:nvSpPr>
          <p:cNvPr id="321539" name="Rectangle 3"/>
          <p:cNvSpPr>
            <a:spLocks noChangeArrowheads="1"/>
          </p:cNvSpPr>
          <p:nvPr/>
        </p:nvSpPr>
        <p:spPr bwMode="auto">
          <a:xfrm>
            <a:off x="3475493" y="0"/>
            <a:ext cx="4924746" cy="2246769"/>
          </a:xfrm>
          <a:prstGeom prst="rect">
            <a:avLst/>
          </a:prstGeom>
          <a:solidFill>
            <a:schemeClr val="accent1">
              <a:lumMod val="90000"/>
            </a:schemeClr>
          </a:solidFill>
          <a:ln w="12700">
            <a:solidFill>
              <a:schemeClr val="tx1"/>
            </a:solidFill>
            <a:miter lim="800000"/>
            <a:headEnd/>
            <a:tailEnd/>
          </a:ln>
          <a:effectLst/>
        </p:spPr>
        <p:txBody>
          <a:bodyPr wrap="none">
            <a:spAutoFit/>
          </a:bodyPr>
          <a:lstStyle/>
          <a:p>
            <a:r>
              <a:rPr lang="fr-FR" sz="1400" dirty="0" smtClean="0">
                <a:latin typeface="+mj-lt"/>
              </a:rPr>
              <a:t>&lt;</a:t>
            </a:r>
            <a:r>
              <a:rPr lang="fr-FR" sz="1400" dirty="0" err="1" smtClean="0">
                <a:latin typeface="+mj-lt"/>
              </a:rPr>
              <a:t>MaterialSubLot</a:t>
            </a:r>
            <a:r>
              <a:rPr lang="fr-FR" sz="1400" dirty="0" smtClean="0">
                <a:latin typeface="+mj-lt"/>
              </a:rPr>
              <a:t>&gt;</a:t>
            </a:r>
          </a:p>
          <a:p>
            <a:r>
              <a:rPr lang="fr-FR" sz="1400" dirty="0" smtClean="0">
                <a:latin typeface="+mj-lt"/>
              </a:rPr>
              <a:t>	&lt;ID&gt;01932910&lt;/ID&gt;</a:t>
            </a:r>
          </a:p>
          <a:p>
            <a:r>
              <a:rPr lang="fr-FR" sz="1400" dirty="0" smtClean="0">
                <a:latin typeface="+mj-lt"/>
              </a:rPr>
              <a:t>	&lt;Description&gt;Poudre de </a:t>
            </a:r>
            <a:r>
              <a:rPr lang="fr-FR" sz="1400" dirty="0" err="1" smtClean="0">
                <a:latin typeface="+mj-lt"/>
              </a:rPr>
              <a:t>perlinpinpin</a:t>
            </a:r>
            <a:r>
              <a:rPr lang="fr-FR" sz="1400" dirty="0" smtClean="0">
                <a:latin typeface="+mj-lt"/>
              </a:rPr>
              <a:t>&lt;/Description&gt;</a:t>
            </a:r>
          </a:p>
          <a:p>
            <a:r>
              <a:rPr lang="fr-FR" sz="1400" dirty="0" smtClean="0">
                <a:latin typeface="+mj-lt"/>
              </a:rPr>
              <a:t>	&lt;</a:t>
            </a:r>
            <a:r>
              <a:rPr lang="fr-FR" sz="1400" dirty="0" err="1" smtClean="0">
                <a:latin typeface="+mj-lt"/>
              </a:rPr>
              <a:t>Status</a:t>
            </a:r>
            <a:r>
              <a:rPr lang="fr-FR" sz="1400" dirty="0" smtClean="0">
                <a:latin typeface="+mj-lt"/>
              </a:rPr>
              <a:t>&gt;A recycler&lt;/</a:t>
            </a:r>
            <a:r>
              <a:rPr lang="fr-FR" sz="1400" dirty="0" err="1" smtClean="0">
                <a:latin typeface="+mj-lt"/>
              </a:rPr>
              <a:t>Status</a:t>
            </a:r>
            <a:r>
              <a:rPr lang="fr-FR" sz="1400" dirty="0" smtClean="0">
                <a:latin typeface="+mj-lt"/>
              </a:rPr>
              <a:t>&gt;</a:t>
            </a:r>
          </a:p>
          <a:p>
            <a:r>
              <a:rPr lang="fr-FR" sz="1400" dirty="0" smtClean="0">
                <a:latin typeface="+mj-lt"/>
              </a:rPr>
              <a:t>	&lt;</a:t>
            </a:r>
            <a:r>
              <a:rPr lang="fr-FR" sz="1400" dirty="0" err="1" smtClean="0">
                <a:latin typeface="+mj-lt"/>
              </a:rPr>
              <a:t>Quantity</a:t>
            </a:r>
            <a:r>
              <a:rPr lang="fr-FR" sz="1400" dirty="0" smtClean="0">
                <a:latin typeface="+mj-lt"/>
              </a:rPr>
              <a:t>&gt;</a:t>
            </a:r>
          </a:p>
          <a:p>
            <a:r>
              <a:rPr lang="fr-FR" sz="1400" dirty="0" smtClean="0">
                <a:latin typeface="+mj-lt"/>
              </a:rPr>
              <a:t>		&lt;</a:t>
            </a:r>
            <a:r>
              <a:rPr lang="fr-FR" sz="1400" dirty="0" err="1" smtClean="0">
                <a:latin typeface="+mj-lt"/>
              </a:rPr>
              <a:t>QuantityString</a:t>
            </a:r>
            <a:r>
              <a:rPr lang="fr-FR" sz="1400" dirty="0" smtClean="0">
                <a:latin typeface="+mj-lt"/>
              </a:rPr>
              <a:t>&gt;25&lt;/</a:t>
            </a:r>
            <a:r>
              <a:rPr lang="fr-FR" sz="1400" dirty="0" err="1" smtClean="0">
                <a:latin typeface="+mj-lt"/>
              </a:rPr>
              <a:t>QuantityString</a:t>
            </a:r>
            <a:r>
              <a:rPr lang="fr-FR" sz="1400" dirty="0" smtClean="0">
                <a:latin typeface="+mj-lt"/>
              </a:rPr>
              <a:t>&gt;</a:t>
            </a:r>
          </a:p>
          <a:p>
            <a:r>
              <a:rPr lang="fr-FR" sz="1400" dirty="0" smtClean="0">
                <a:latin typeface="+mj-lt"/>
              </a:rPr>
              <a:t>		&lt;</a:t>
            </a:r>
            <a:r>
              <a:rPr lang="fr-FR" sz="1400" dirty="0" err="1" smtClean="0">
                <a:latin typeface="+mj-lt"/>
              </a:rPr>
              <a:t>DataType</a:t>
            </a:r>
            <a:r>
              <a:rPr lang="fr-FR" sz="1400" dirty="0" smtClean="0">
                <a:latin typeface="+mj-lt"/>
              </a:rPr>
              <a:t>&gt;</a:t>
            </a:r>
            <a:r>
              <a:rPr lang="fr-FR" sz="1400" dirty="0" err="1" smtClean="0">
                <a:latin typeface="+mj-lt"/>
              </a:rPr>
              <a:t>Amount</a:t>
            </a:r>
            <a:r>
              <a:rPr lang="fr-FR" sz="1400" dirty="0" smtClean="0">
                <a:latin typeface="+mj-lt"/>
              </a:rPr>
              <a:t>&lt;/</a:t>
            </a:r>
            <a:r>
              <a:rPr lang="fr-FR" sz="1400" dirty="0" err="1" smtClean="0">
                <a:latin typeface="+mj-lt"/>
              </a:rPr>
              <a:t>DataType</a:t>
            </a:r>
            <a:r>
              <a:rPr lang="fr-FR" sz="1400" dirty="0" smtClean="0">
                <a:latin typeface="+mj-lt"/>
              </a:rPr>
              <a:t>&gt;</a:t>
            </a:r>
          </a:p>
          <a:p>
            <a:r>
              <a:rPr lang="fr-FR" sz="1400" dirty="0" smtClean="0">
                <a:latin typeface="+mj-lt"/>
              </a:rPr>
              <a:t>		&lt;</a:t>
            </a:r>
            <a:r>
              <a:rPr lang="fr-FR" sz="1400" dirty="0" err="1" smtClean="0">
                <a:latin typeface="+mj-lt"/>
              </a:rPr>
              <a:t>UnitOfMeasure</a:t>
            </a:r>
            <a:r>
              <a:rPr lang="fr-FR" sz="1400" dirty="0" smtClean="0">
                <a:latin typeface="+mj-lt"/>
              </a:rPr>
              <a:t>&gt;peanuts&lt;/</a:t>
            </a:r>
            <a:r>
              <a:rPr lang="fr-FR" sz="1400" dirty="0" err="1" smtClean="0">
                <a:latin typeface="+mj-lt"/>
              </a:rPr>
              <a:t>UnitOfMeasure</a:t>
            </a:r>
            <a:r>
              <a:rPr lang="fr-FR" sz="1400" dirty="0" smtClean="0">
                <a:latin typeface="+mj-lt"/>
              </a:rPr>
              <a:t>&gt;</a:t>
            </a:r>
          </a:p>
          <a:p>
            <a:r>
              <a:rPr lang="fr-FR" sz="1400" dirty="0" smtClean="0">
                <a:latin typeface="+mj-lt"/>
              </a:rPr>
              <a:t>	&lt;/</a:t>
            </a:r>
            <a:r>
              <a:rPr lang="fr-FR" sz="1400" dirty="0" err="1" smtClean="0">
                <a:latin typeface="+mj-lt"/>
              </a:rPr>
              <a:t>Quantity</a:t>
            </a:r>
            <a:r>
              <a:rPr lang="fr-FR" sz="1400" dirty="0" smtClean="0">
                <a:latin typeface="+mj-lt"/>
              </a:rPr>
              <a:t>&gt;</a:t>
            </a:r>
          </a:p>
          <a:p>
            <a:r>
              <a:rPr lang="fr-FR" sz="1400" dirty="0" smtClean="0">
                <a:latin typeface="+mj-lt"/>
              </a:rPr>
              <a:t>&lt;/</a:t>
            </a:r>
            <a:r>
              <a:rPr lang="fr-FR" sz="1400" dirty="0" err="1" smtClean="0">
                <a:latin typeface="+mj-lt"/>
              </a:rPr>
              <a:t>MaterialSubLot</a:t>
            </a:r>
            <a:r>
              <a:rPr lang="fr-FR" sz="1400" dirty="0" smtClean="0">
                <a:latin typeface="+mj-lt"/>
              </a:rPr>
              <a:t>&gt;</a:t>
            </a:r>
            <a:endParaRPr lang="fr-FR" sz="1400" dirty="0">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CCM0_0_Basics_Introduction</Template>
  <TotalTime>17683</TotalTime>
  <Words>3426</Words>
  <Application>Microsoft Office PowerPoint</Application>
  <PresentationFormat>Affichage à l'écran (4:3)</PresentationFormat>
  <Paragraphs>878</Paragraphs>
  <Slides>48</Slides>
  <Notes>41</Notes>
  <HiddenSlides>0</HiddenSlides>
  <MMClips>0</MMClips>
  <ScaleCrop>false</ScaleCrop>
  <HeadingPairs>
    <vt:vector size="4" baseType="variant">
      <vt:variant>
        <vt:lpstr>Thème</vt:lpstr>
      </vt:variant>
      <vt:variant>
        <vt:i4>2</vt:i4>
      </vt:variant>
      <vt:variant>
        <vt:lpstr>Titres des diapositives</vt:lpstr>
      </vt:variant>
      <vt:variant>
        <vt:i4>48</vt:i4>
      </vt:variant>
    </vt:vector>
  </HeadingPairs>
  <TitlesOfParts>
    <vt:vector size="50" baseType="lpstr">
      <vt:lpstr>ppt_model</vt:lpstr>
      <vt:lpstr>1_ppt_model</vt:lpstr>
      <vt:lpstr>Diapositive 1</vt:lpstr>
      <vt:lpstr>Agenda</vt:lpstr>
      <vt:lpstr>ISA-95, XML et B2MML</vt:lpstr>
      <vt:lpstr>XML</vt:lpstr>
      <vt:lpstr>XML</vt:lpstr>
      <vt:lpstr>Elements - Exemples de syntaxe</vt:lpstr>
      <vt:lpstr>Attributs vs Elements</vt:lpstr>
      <vt:lpstr>XML Schema</vt:lpstr>
      <vt:lpstr>Example</vt:lpstr>
      <vt:lpstr>Diapositive 10</vt:lpstr>
      <vt:lpstr>Représentation dans XMLSpy</vt:lpstr>
      <vt:lpstr>Exemple : Element Person du Schema Personnel</vt:lpstr>
      <vt:lpstr>Exemple : Element Person du Schema Personnel - Schema</vt:lpstr>
      <vt:lpstr>Exemple : Element Person du Schema Personnel – Message XML</vt:lpstr>
      <vt:lpstr>Agenda</vt:lpstr>
      <vt:lpstr>Critères de conception B2MML</vt:lpstr>
      <vt:lpstr>Attributs</vt:lpstr>
      <vt:lpstr>Cardinalité</vt:lpstr>
      <vt:lpstr>Indirection des types</vt:lpstr>
      <vt:lpstr>UN/CEFACT Core Component (ISO15000-5)</vt:lpstr>
      <vt:lpstr>Espaces de noms</vt:lpstr>
      <vt:lpstr>Critères de conception B2MML</vt:lpstr>
      <vt:lpstr>Agenda</vt:lpstr>
      <vt:lpstr>Common schemas</vt:lpstr>
      <vt:lpstr>(user) Extension schemas</vt:lpstr>
      <vt:lpstr>ISA95 schemas</vt:lpstr>
      <vt:lpstr>ISA-95 schemas - Deprecated</vt:lpstr>
      <vt:lpstr>ISA-88 Schemas</vt:lpstr>
      <vt:lpstr>Includes and Imports</vt:lpstr>
      <vt:lpstr>Agenda</vt:lpstr>
      <vt:lpstr>Les extensions sont nécessaires</vt:lpstr>
      <vt:lpstr>Options possibles pour les extensions</vt:lpstr>
      <vt:lpstr>Propriétés</vt:lpstr>
      <vt:lpstr>Exemple de propriété</vt:lpstr>
      <vt:lpstr>Limitations des propriétés</vt:lpstr>
      <vt:lpstr>Solution partielle : encourager la publication de propriétés “standards”</vt:lpstr>
      <vt:lpstr>Any Element (removed)</vt:lpstr>
      <vt:lpstr> Personnalisation des schémas</vt:lpstr>
      <vt:lpstr>Groupes de Substitution</vt:lpstr>
      <vt:lpstr>Extensions depuis la version V0300</vt:lpstr>
      <vt:lpstr>Utilisation du mécanisme d’extension</vt:lpstr>
      <vt:lpstr>Utilisation des Schemas</vt:lpstr>
      <vt:lpstr>Extensions</vt:lpstr>
      <vt:lpstr>Agenda</vt:lpstr>
      <vt:lpstr>Evolution régulière de B2MML</vt:lpstr>
      <vt:lpstr>Version V0500 - Non-backward compatible changes </vt:lpstr>
      <vt:lpstr>V0500 - Backward compatible changes </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CCM4-2 – Interoperability – B2MML</dc:title>
  <dc:creator>J. Vieille</dc:creator>
  <cp:lastModifiedBy>Jean Vieille</cp:lastModifiedBy>
  <cp:revision>262</cp:revision>
  <dcterms:created xsi:type="dcterms:W3CDTF">2003-05-29T15:53:55Z</dcterms:created>
  <dcterms:modified xsi:type="dcterms:W3CDTF">2011-05-23T15:35:24Z</dcterms:modified>
</cp:coreProperties>
</file>