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  <p:sldMasterId id="2147483710" r:id="rId2"/>
  </p:sldMasterIdLst>
  <p:notesMasterIdLst>
    <p:notesMasterId r:id="rId17"/>
  </p:notesMasterIdLst>
  <p:handoutMasterIdLst>
    <p:handoutMasterId r:id="rId18"/>
  </p:handoutMasterIdLst>
  <p:sldIdLst>
    <p:sldId id="527" r:id="rId3"/>
    <p:sldId id="682" r:id="rId4"/>
    <p:sldId id="676" r:id="rId5"/>
    <p:sldId id="677" r:id="rId6"/>
    <p:sldId id="678" r:id="rId7"/>
    <p:sldId id="679" r:id="rId8"/>
    <p:sldId id="680" r:id="rId9"/>
    <p:sldId id="681" r:id="rId10"/>
    <p:sldId id="683" r:id="rId11"/>
    <p:sldId id="685" r:id="rId12"/>
    <p:sldId id="684" r:id="rId13"/>
    <p:sldId id="686" r:id="rId14"/>
    <p:sldId id="687" r:id="rId15"/>
    <p:sldId id="688" r:id="rId16"/>
  </p:sldIdLst>
  <p:sldSz cx="9144000" cy="6858000" type="screen4x3"/>
  <p:notesSz cx="7099300" cy="102346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000000"/>
    <a:srgbClr val="008000"/>
    <a:srgbClr val="FFFF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71" autoAdjust="0"/>
    <p:restoredTop sz="67018" autoAdjust="0"/>
  </p:normalViewPr>
  <p:slideViewPr>
    <p:cSldViewPr>
      <p:cViewPr varScale="1">
        <p:scale>
          <a:sx n="49" d="100"/>
          <a:sy n="49" d="100"/>
        </p:scale>
        <p:origin x="-16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12" y="-120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" TargetMode="External"/><Relationship Id="rId2" Type="http://schemas.openxmlformats.org/officeDocument/2006/relationships/image" Target="../media/image4.pn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3663" y="76200"/>
            <a:ext cx="459899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965639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4938" y="69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FE8F66FF-18DE-43E9-A275-8D41AECC23C3}" type="datetime1">
              <a:rPr lang="fr-FR" smtClean="0"/>
              <a:pPr/>
              <a:t>23/05/2011</a:t>
            </a:fld>
            <a:endParaRPr lang="en-GB"/>
          </a:p>
        </p:txBody>
      </p:sp>
      <p:sp>
        <p:nvSpPr>
          <p:cNvPr id="965641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1450" y="965358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07445E59-AC43-4305-A58E-EDC40C792D4D}" type="slidenum">
              <a:rPr lang="en-GB"/>
              <a:pPr/>
              <a:t>‹N°›</a:t>
            </a:fld>
            <a:endParaRPr lang="en-GB"/>
          </a:p>
        </p:txBody>
      </p:sp>
      <p:pic>
        <p:nvPicPr>
          <p:cNvPr id="8" name="Image 7" descr="license.im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518" y="9807708"/>
            <a:ext cx="591320" cy="267117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029370" y="9747304"/>
            <a:ext cx="419926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9pPr>
          </a:lstStyle>
          <a:p>
            <a:r>
              <a:rPr lang="en-US" sz="800" dirty="0" smtClean="0">
                <a:latin typeface="+mj-lt"/>
              </a:rPr>
              <a:t>This work is licensed under a </a:t>
            </a:r>
            <a:r>
              <a:rPr lang="en-US" sz="800" dirty="0" smtClean="0">
                <a:latin typeface="+mj-lt"/>
                <a:hlinkClick r:id="rId3"/>
              </a:rPr>
              <a:t>Creative Commons Attribution-</a:t>
            </a:r>
            <a:r>
              <a:rPr lang="en-US" sz="800" dirty="0" err="1" smtClean="0">
                <a:latin typeface="+mj-lt"/>
                <a:hlinkClick r:id="rId3"/>
              </a:rPr>
              <a:t>ShareAlike</a:t>
            </a:r>
            <a:r>
              <a:rPr lang="en-US" sz="800" dirty="0" smtClean="0">
                <a:latin typeface="+mj-lt"/>
                <a:hlinkClick r:id="rId3"/>
              </a:rPr>
              <a:t> 3.0 </a:t>
            </a:r>
            <a:r>
              <a:rPr lang="en-US" sz="800" dirty="0" err="1" smtClean="0">
                <a:latin typeface="+mj-lt"/>
                <a:hlinkClick r:id="rId3"/>
              </a:rPr>
              <a:t>Unported</a:t>
            </a:r>
            <a:r>
              <a:rPr lang="en-US" sz="800" dirty="0" smtClean="0">
                <a:latin typeface="+mj-lt"/>
                <a:hlinkClick r:id="rId3"/>
              </a:rPr>
              <a:t> License</a:t>
            </a:r>
            <a:r>
              <a:rPr lang="en-US" sz="800" dirty="0" smtClean="0">
                <a:latin typeface="+mj-lt"/>
              </a:rPr>
              <a:t>.</a:t>
            </a:r>
          </a:p>
          <a:p>
            <a:r>
              <a:rPr lang="en-US" sz="800" dirty="0" smtClean="0">
                <a:latin typeface="+mj-lt"/>
              </a:rPr>
              <a:t>Attribution: Jean Vieille</a:t>
            </a:r>
            <a:endParaRPr lang="en-GB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 smtClean="0"/>
              <a:t>5_13_ISA8895_Interoperability_B2O_Transactions</a:t>
            </a:r>
            <a:endParaRPr 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47BBF61A-96DF-4F41-8717-79F46AE74C08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/>
              <a:t>CCM (R) BOK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6255578E-9994-438A-84DA-75F8EF015392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5_13_ISA8895_Interoperability_B2O_Transactions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B0EE5B-CAC0-4422-B604-F037F65989E4}" type="slidenum">
              <a:rPr lang="fr-FR"/>
              <a:pPr/>
              <a:t>1</a:t>
            </a:fld>
            <a:endParaRPr lang="fr-FR"/>
          </a:p>
        </p:txBody>
      </p:sp>
      <p:sp>
        <p:nvSpPr>
          <p:cNvPr id="1047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762A3D5F-908E-46F0-A0E6-8FAD32426216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5_13_ISA8895_Interoperability_B2O_Transactions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067C52-AA6C-4E74-ADB6-69B35F146E1C}" type="slidenum">
              <a:rPr lang="fr-FR"/>
              <a:pPr/>
              <a:t>2</a:t>
            </a:fld>
            <a:endParaRPr lang="fr-FR"/>
          </a:p>
        </p:txBody>
      </p:sp>
      <p:sp>
        <p:nvSpPr>
          <p:cNvPr id="1149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4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e la date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15F3F1B-A4F0-4EC8-9159-72A025AA56C7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5_13_ISA8895_Interoperability_B2O_Transactions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D3CCD1-7826-41A1-A105-AFAFA5DBCC48}" type="slidenum">
              <a:rPr lang="fr-FR"/>
              <a:pPr/>
              <a:t>3</a:t>
            </a:fld>
            <a:endParaRPr lang="fr-FR"/>
          </a:p>
        </p:txBody>
      </p:sp>
      <p:sp>
        <p:nvSpPr>
          <p:cNvPr id="115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5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e la date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8EE502-FCD8-46E1-8626-813E144841D4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5_13_ISA8895_Interoperability_B2O_Transactions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549E10-5237-4CD0-BBD8-E9C619FDC85C}" type="slidenum">
              <a:rPr lang="fr-FR"/>
              <a:pPr/>
              <a:t>4</a:t>
            </a:fld>
            <a:endParaRPr lang="fr-FR"/>
          </a:p>
        </p:txBody>
      </p:sp>
      <p:sp>
        <p:nvSpPr>
          <p:cNvPr id="115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5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e la date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2E92FA7-9869-4D9C-88BA-A71E0DF98D43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5_13_ISA8895_Interoperability_B2O_Transactions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0C07BA-AFFD-4895-8367-4726F55C1730}" type="slidenum">
              <a:rPr lang="fr-FR"/>
              <a:pPr/>
              <a:t>5</a:t>
            </a:fld>
            <a:endParaRPr lang="fr-FR"/>
          </a:p>
        </p:txBody>
      </p:sp>
      <p:sp>
        <p:nvSpPr>
          <p:cNvPr id="1153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53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e la date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0FE2F80E-12F0-4A3A-AB45-BB4279CF0392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5_13_ISA8895_Interoperability_B2O_Transactions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D59261-166D-4137-B160-9CD7D6E2A719}" type="slidenum">
              <a:rPr lang="fr-FR"/>
              <a:pPr/>
              <a:t>6</a:t>
            </a:fld>
            <a:endParaRPr lang="fr-FR"/>
          </a:p>
        </p:txBody>
      </p:sp>
      <p:sp>
        <p:nvSpPr>
          <p:cNvPr id="83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3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61AF34C-C928-4ED6-A333-7AA89B3C3666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5_13_ISA8895_Interoperability_B2O_Transactions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52B7CF-A08F-47F1-89C2-EFEF013DCB35}" type="slidenum">
              <a:rPr lang="fr-FR"/>
              <a:pPr/>
              <a:t>7</a:t>
            </a:fld>
            <a:endParaRPr lang="fr-FR"/>
          </a:p>
        </p:txBody>
      </p:sp>
      <p:sp>
        <p:nvSpPr>
          <p:cNvPr id="115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5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EF1968F-61AE-46C7-9F69-6E08F91BAE44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5_13_ISA8895_Interoperability_B2O_Transactions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837206-BCA0-4C78-B0DD-4CBA9DEFC52B}" type="slidenum">
              <a:rPr lang="fr-FR"/>
              <a:pPr/>
              <a:t>8</a:t>
            </a:fld>
            <a:endParaRPr lang="fr-FR"/>
          </a:p>
        </p:txBody>
      </p:sp>
      <p:sp>
        <p:nvSpPr>
          <p:cNvPr id="83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3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6FD7F9C-91A7-4704-B576-D641473A9864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group: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08063" y="419324"/>
            <a:ext cx="7056437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Industrial Operations / Information Processing Convergence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Control Chain Management Body Of Knowledge</a:t>
            </a: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FBD10-519B-4A7A-978C-4989C2030FE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2700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7175E-36AE-4C58-9566-54E4955BF3D7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53B12-6305-4873-81DB-991ECE091B7E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F49F3-5BA4-483E-9CB9-BBE34EA91F3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D34F2-6B03-4B5D-92B2-C4245B402685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FBD10-519B-4A7A-978C-4989C2030FE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7175E-36AE-4C58-9566-54E4955BF3D7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53B12-6305-4873-81DB-991ECE091B7E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F49F3-5BA4-483E-9CB9-BBE34EA91F3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D34F2-6B03-4B5D-92B2-C4245B402685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FBD10-519B-4A7A-978C-4989C2030FE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45324"/>
            <a:ext cx="83820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dirty="0" smtClean="0"/>
              <a:t>#</a:t>
            </a:r>
            <a:endParaRPr lang="en-US" dirty="0"/>
          </a:p>
        </p:txBody>
      </p:sp>
      <p:sp>
        <p:nvSpPr>
          <p:cNvPr id="12" name="Espace réservé du pied de page 6"/>
          <p:cNvSpPr>
            <a:spLocks noGrp="1"/>
          </p:cNvSpPr>
          <p:nvPr>
            <p:ph type="ftr" sz="quarter" idx="3"/>
          </p:nvPr>
        </p:nvSpPr>
        <p:spPr>
          <a:xfrm>
            <a:off x="1993298" y="6356350"/>
            <a:ext cx="62151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FBD10-519B-4A7A-978C-4989C2030FE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37547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Attribution: Jean Vieille</a:t>
            </a:r>
            <a:endParaRPr lang="en-GB" sz="12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9DFBD10-519B-4A7A-978C-4989C2030FE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9DFBD10-519B-4A7A-978C-4989C2030FE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applications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82572" y="1968480"/>
          <a:ext cx="7782243" cy="257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4734243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Work</a:t>
                      </a:r>
                      <a:r>
                        <a:rPr lang="fr-FR" sz="2400" dirty="0" smtClean="0"/>
                        <a:t>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ISA8895 </a:t>
                      </a:r>
                      <a:r>
                        <a:rPr lang="fr-FR" sz="2400" b="1" dirty="0" err="1" smtClean="0"/>
                        <a:t>Implementation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smtClean="0"/>
                        <a:t>Section: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Interoperability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Chapter</a:t>
                      </a:r>
                      <a:r>
                        <a:rPr lang="fr-FR" dirty="0" smtClean="0"/>
                        <a:t>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B2O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Transactions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err="1" smtClean="0"/>
                        <a:t>Language</a:t>
                      </a:r>
                      <a:r>
                        <a:rPr lang="fr-FR" sz="1600" dirty="0" smtClean="0"/>
                        <a:t>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Français</a:t>
                      </a:r>
                      <a:endParaRPr lang="fr-F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Version: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V3 -</a:t>
                      </a:r>
                      <a:r>
                        <a:rPr lang="fr-FR" sz="1600" b="1" baseline="0" dirty="0" smtClean="0"/>
                        <a:t> </a:t>
                      </a:r>
                      <a:r>
                        <a:rPr lang="fr-FR" sz="1600" b="1" dirty="0" smtClean="0"/>
                        <a:t>05/2011</a:t>
                      </a:r>
                      <a:endParaRPr lang="fr-F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Exemple</a:t>
            </a:r>
            <a:r>
              <a:rPr lang="en-GB" dirty="0" smtClean="0"/>
              <a:t> B2MML: Get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pic>
        <p:nvPicPr>
          <p:cNvPr id="6" name="Picture 3" descr="C:\Users\Jean\Desktop\ge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2696"/>
            <a:ext cx="9144000" cy="6192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ean\Desktop\sho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GB" dirty="0" err="1" smtClean="0"/>
              <a:t>Exemple</a:t>
            </a:r>
            <a:r>
              <a:rPr lang="en-GB" dirty="0" smtClean="0"/>
              <a:t> B2MM: Show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Transaction profiles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definition of the verb and noun combinations supported by an application.  </a:t>
            </a:r>
          </a:p>
          <a:p>
            <a:r>
              <a:rPr lang="en-US" dirty="0" smtClean="0"/>
              <a:t>Provides a method for applications to query another application to determine the verb-noun combinations it supports.</a:t>
            </a:r>
          </a:p>
          <a:p>
            <a:r>
              <a:rPr lang="en-US" dirty="0" smtClean="0"/>
              <a:t>Is a noun.  Applications supporting this standard shall support use of the Get and Show verbs with transaction profiles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1566863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Supported actions</a:t>
            </a:r>
            <a:endParaRPr lang="en-GB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44016" y="728816"/>
          <a:ext cx="8892480" cy="5364480"/>
        </p:xfrm>
        <a:graphic>
          <a:graphicData uri="http://schemas.openxmlformats.org/drawingml/2006/table">
            <a:tbl>
              <a:tblPr/>
              <a:tblGrid>
                <a:gridCol w="1656183"/>
                <a:gridCol w="5760640"/>
                <a:gridCol w="1475657"/>
              </a:tblGrid>
              <a:tr h="169983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Attribute Name</a:t>
                      </a:r>
                      <a:endParaRPr lang="fr-FR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Description</a:t>
                      </a:r>
                      <a:endParaRPr lang="fr-FR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Example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396626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Verb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Identifies the verb in the verb-noun action.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Valid values are: GET, PROCESS, CHANGE, CANCEL, SYNC ADD, SYNC CHANGE, and SYNC DELETE.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PROCESS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SYNC ADD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643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Noun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Identifies the noun in the verb-noun action.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MATERIAL </a:t>
                      </a: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LOT</a:t>
                      </a:r>
                      <a:endParaRPr lang="fr-FR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34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Information User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Indicates if the application can act as an information user.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Note This is defined for GET and SYNC messages. 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34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Information Provider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Indicates if the application can act as an information provider.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Note This is defined for GET and SYNC messages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626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Information Sender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Indicates if the application can act as an information Sender.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Note This is defined for PROCESS, CHANGE, and CANCEL messages.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626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Information Receiver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Indicates if the application can act as an information Receiver.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Note This is defined for PROCESS, CHANGE, and CANCEL messages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6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974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Object Wildcards Supported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Indicates if wildcards are supported for object identification.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626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Property Wildcards Supported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Indicates if wildcards are supported for property identification.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Note  Not all verb-noun combinations define wildcard properties.</a:t>
                      </a:r>
                      <a:endParaRPr lang="fr-FR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6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440" marR="6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Supported actions</a:t>
            </a:r>
            <a:endParaRPr lang="en-GB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79512" y="916528"/>
          <a:ext cx="8855279" cy="4744720"/>
        </p:xfrm>
        <a:graphic>
          <a:graphicData uri="http://schemas.openxmlformats.org/drawingml/2006/table">
            <a:tbl>
              <a:tblPr/>
              <a:tblGrid>
                <a:gridCol w="2098701"/>
                <a:gridCol w="722338"/>
                <a:gridCol w="1601813"/>
                <a:gridCol w="1049363"/>
                <a:gridCol w="909663"/>
                <a:gridCol w="663601"/>
                <a:gridCol w="939825"/>
                <a:gridCol w="869975"/>
              </a:tblGrid>
              <a:tr h="320019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Verb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Noun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GET </a:t>
                      </a: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SHOW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PROCESS</a:t>
                      </a: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ACKNOWLEDGE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CHANGE</a:t>
                      </a: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RESPOND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CANCEL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SYNC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ADD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SYNC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CHANGE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SYNC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DELETE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Personnel Class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110575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Person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Qualification Test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Equipment Class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575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Equipment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Capability Test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Physical Asset Class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110575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Physical Asset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Physical Asset Test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110575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Material Class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Material Definition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575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Material Lot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Material Sublot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575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Material Test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Process Segment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Operations Capability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Operations Definition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Operations Schedule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Operations Performance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13346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Transaction Profile</a:t>
                      </a:r>
                      <a:endParaRPr lang="fr-FR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449580" algn="l"/>
                        </a:tabLs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9544" marR="59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ISA95 partie 5 et OAG</a:t>
            </a:r>
          </a:p>
        </p:txBody>
      </p:sp>
      <p:sp>
        <p:nvSpPr>
          <p:cNvPr id="836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L’Open Application Group – OAG – a développé une spécification très complète pour les échanges de données entre systèmes</a:t>
            </a:r>
          </a:p>
          <a:p>
            <a:pPr lvl="1"/>
            <a:r>
              <a:rPr lang="fr-FR">
                <a:hlinkClick r:id="rId3"/>
              </a:rPr>
              <a:t>www.openapplications.org</a:t>
            </a:r>
            <a:endParaRPr lang="fr-FR"/>
          </a:p>
          <a:p>
            <a:r>
              <a:rPr lang="fr-FR"/>
              <a:t>Parfois en recouvrement avec ISA95, l’OAGIS s’adresse surtout à la communauté des ERPs</a:t>
            </a:r>
          </a:p>
          <a:p>
            <a:r>
              <a:rPr lang="fr-FR"/>
              <a:t>La spécification OAGIS est à la 9ème révision, passée avec succès d’un langage propriétaire à XML</a:t>
            </a:r>
          </a:p>
          <a:p>
            <a:r>
              <a:rPr lang="fr-FR"/>
              <a:t>Cette spécification a définit directement des messages utilisables en adoptant la structure VERBE-NOM dont s’inspire l’ISA95 partie 5.</a:t>
            </a:r>
          </a:p>
          <a:p>
            <a:r>
              <a:rPr lang="fr-FR"/>
              <a:t>La norme ISA ne reprend qu’un sous-ensemble des verbes définis par l’OAG.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Structures de données, Messages et transaction</a:t>
            </a:r>
          </a:p>
        </p:txBody>
      </p:sp>
      <p:sp>
        <p:nvSpPr>
          <p:cNvPr id="828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/>
              <a:t>La partie 2 de la norme et B2MML définissent des structures de données utilisables pour les échanges d’information</a:t>
            </a:r>
          </a:p>
          <a:p>
            <a:pPr lvl="1">
              <a:lnSpc>
                <a:spcPct val="75000"/>
              </a:lnSpc>
            </a:pPr>
            <a:r>
              <a:rPr lang="fr-FR"/>
              <a:t>Mais pas l’information échangée elle-même</a:t>
            </a:r>
          </a:p>
          <a:p>
            <a:pPr>
              <a:lnSpc>
                <a:spcPct val="80000"/>
              </a:lnSpc>
            </a:pPr>
            <a:r>
              <a:rPr lang="fr-FR"/>
              <a:t>Les processus de gestion mettent en évidence des besoins d’échange d’information</a:t>
            </a:r>
          </a:p>
          <a:p>
            <a:pPr lvl="1">
              <a:lnSpc>
                <a:spcPct val="75000"/>
              </a:lnSpc>
            </a:pPr>
            <a:r>
              <a:rPr lang="fr-FR"/>
              <a:t>Transactions traitées au moyen d’un ou plusieurs messages</a:t>
            </a:r>
          </a:p>
          <a:p>
            <a:pPr>
              <a:lnSpc>
                <a:spcPct val="80000"/>
              </a:lnSpc>
            </a:pPr>
            <a:r>
              <a:rPr lang="fr-FR"/>
              <a:t>Ces messages contiennent</a:t>
            </a:r>
          </a:p>
          <a:p>
            <a:pPr lvl="1">
              <a:lnSpc>
                <a:spcPct val="75000"/>
              </a:lnSpc>
            </a:pPr>
            <a:r>
              <a:rPr lang="fr-FR"/>
              <a:t>L’information à traiter par le récepteur</a:t>
            </a:r>
          </a:p>
          <a:p>
            <a:pPr lvl="2">
              <a:lnSpc>
                <a:spcPct val="90000"/>
              </a:lnSpc>
            </a:pPr>
            <a:r>
              <a:rPr lang="fr-FR"/>
              <a:t>Organisée selon les modèles ISA95.02/B2MML</a:t>
            </a:r>
          </a:p>
          <a:p>
            <a:pPr lvl="2">
              <a:lnSpc>
                <a:spcPct val="90000"/>
              </a:lnSpc>
            </a:pPr>
            <a:r>
              <a:rPr lang="fr-FR"/>
              <a:t>Mais n’en utilisant que la partie nécessaire</a:t>
            </a:r>
          </a:p>
          <a:p>
            <a:pPr lvl="1">
              <a:lnSpc>
                <a:spcPct val="75000"/>
              </a:lnSpc>
            </a:pPr>
            <a:r>
              <a:rPr lang="fr-FR"/>
              <a:t>L’usage qui doit être ait par le récepteur de cette information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Messages et transaction</a:t>
            </a:r>
          </a:p>
        </p:txBody>
      </p:sp>
      <p:sp>
        <p:nvSpPr>
          <p:cNvPr id="829445" name="Rectangle 5"/>
          <p:cNvSpPr>
            <a:spLocks noGrp="1" noChangeArrowheads="1"/>
          </p:cNvSpPr>
          <p:nvPr>
            <p:ph idx="1"/>
          </p:nvPr>
        </p:nvSpPr>
        <p:spPr>
          <a:xfrm>
            <a:off x="179388" y="1125538"/>
            <a:ext cx="3079750" cy="4895850"/>
          </a:xfrm>
        </p:spPr>
        <p:txBody>
          <a:bodyPr/>
          <a:lstStyle/>
          <a:p>
            <a:r>
              <a:rPr lang="en-US" sz="1800"/>
              <a:t>Message : </a:t>
            </a:r>
            <a:r>
              <a:rPr lang="en-US" sz="1800" b="0"/>
              <a:t>un élément de transaction correspondant à un transfert spécifique unidirectionnel de données en un émetteur et un ou plusieurs récepteurs</a:t>
            </a:r>
          </a:p>
          <a:p>
            <a:r>
              <a:rPr lang="en-US" sz="1800"/>
              <a:t>Transaction : </a:t>
            </a:r>
            <a:r>
              <a:rPr lang="en-US" sz="1800" b="0"/>
              <a:t> un ensemble de messages pour accomplir un processus d’échange d’information</a:t>
            </a:r>
          </a:p>
          <a:p>
            <a:endParaRPr lang="fr-FR" sz="1800" b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pic>
        <p:nvPicPr>
          <p:cNvPr id="8294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1143000"/>
            <a:ext cx="6096000" cy="3735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Structure d’un message</a:t>
            </a:r>
          </a:p>
        </p:txBody>
      </p:sp>
      <p:sp>
        <p:nvSpPr>
          <p:cNvPr id="83046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125538"/>
            <a:ext cx="5481637" cy="48958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1800"/>
              <a:t>Un message contient 3 types d’information:</a:t>
            </a:r>
          </a:p>
          <a:p>
            <a:pPr lvl="1">
              <a:lnSpc>
                <a:spcPct val="75000"/>
              </a:lnSpc>
            </a:pPr>
            <a:r>
              <a:rPr lang="fr-FR" sz="1800"/>
              <a:t>Zone d’identification applicative</a:t>
            </a:r>
          </a:p>
          <a:p>
            <a:pPr lvl="2">
              <a:lnSpc>
                <a:spcPct val="90000"/>
              </a:lnSpc>
            </a:pPr>
            <a:r>
              <a:rPr lang="en-US" sz="1600">
                <a:cs typeface="Times New Roman" pitchFamily="18" charset="0"/>
              </a:rPr>
              <a:t>L’adresse électronique de l’émetteur, une indication de confirmation requise, la date et l’heure de création du message…</a:t>
            </a:r>
            <a:r>
              <a:rPr lang="fr-FR" sz="1600"/>
              <a:t> </a:t>
            </a:r>
          </a:p>
          <a:p>
            <a:pPr lvl="1">
              <a:lnSpc>
                <a:spcPct val="75000"/>
              </a:lnSpc>
            </a:pPr>
            <a:r>
              <a:rPr lang="fr-FR" sz="1800"/>
              <a:t>Zone de données – VERBE</a:t>
            </a:r>
          </a:p>
          <a:p>
            <a:pPr lvl="2">
              <a:lnSpc>
                <a:spcPct val="90000"/>
              </a:lnSpc>
            </a:pPr>
            <a:r>
              <a:rPr lang="fr-FR" sz="1600"/>
              <a:t>Le VERBE est la partie du message qui définit l’action à exécuter par le récepteur, ou la réponse à une demande d’action </a:t>
            </a:r>
          </a:p>
          <a:p>
            <a:pPr lvl="1">
              <a:lnSpc>
                <a:spcPct val="75000"/>
              </a:lnSpc>
            </a:pPr>
            <a:r>
              <a:rPr lang="fr-FR" sz="1800"/>
              <a:t>Zone de données – NOM </a:t>
            </a:r>
          </a:p>
          <a:p>
            <a:pPr lvl="2">
              <a:lnSpc>
                <a:spcPct val="90000"/>
              </a:lnSpc>
            </a:pPr>
            <a:r>
              <a:rPr lang="fr-FR" sz="1600"/>
              <a:t>Le NOM</a:t>
            </a:r>
            <a:r>
              <a:rPr lang="en-US" sz="1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intègre un ou plusieurs objets de donnés tels que définis dans les parties 1 et 2 de la norme</a:t>
            </a:r>
          </a:p>
          <a:p>
            <a:pPr lvl="1">
              <a:lnSpc>
                <a:spcPct val="75000"/>
              </a:lnSpc>
            </a:pPr>
            <a:r>
              <a:rPr lang="en-US" sz="18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Les combinaisons VERBE-NOM définissent des messages ayant une signification unique et non ambigue</a:t>
            </a:r>
            <a:endParaRPr lang="fr-FR" sz="180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830468" name="Rectangle 4"/>
          <p:cNvSpPr>
            <a:spLocks noChangeArrowheads="1"/>
          </p:cNvSpPr>
          <p:nvPr/>
        </p:nvSpPr>
        <p:spPr bwMode="auto">
          <a:xfrm>
            <a:off x="5562600" y="1295400"/>
            <a:ext cx="3429000" cy="396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/>
          <a:lstStyle/>
          <a:p>
            <a:pPr algn="ctr"/>
            <a:r>
              <a:rPr lang="fr-FR" sz="2400"/>
              <a:t>Message</a:t>
            </a:r>
          </a:p>
        </p:txBody>
      </p:sp>
      <p:sp>
        <p:nvSpPr>
          <p:cNvPr id="830469" name="Rectangle 5"/>
          <p:cNvSpPr>
            <a:spLocks noChangeArrowheads="1"/>
          </p:cNvSpPr>
          <p:nvPr/>
        </p:nvSpPr>
        <p:spPr bwMode="auto">
          <a:xfrm>
            <a:off x="5691188" y="1905000"/>
            <a:ext cx="3148012" cy="1143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/>
          <a:lstStyle/>
          <a:p>
            <a:pPr algn="ctr"/>
            <a:r>
              <a:rPr lang="fr-FR" sz="2400"/>
              <a:t>Zone </a:t>
            </a:r>
          </a:p>
          <a:p>
            <a:pPr algn="ctr"/>
            <a:r>
              <a:rPr lang="fr-FR" sz="2400"/>
              <a:t>d’identification</a:t>
            </a:r>
          </a:p>
          <a:p>
            <a:pPr algn="ctr"/>
            <a:r>
              <a:rPr lang="fr-FR" sz="2400"/>
              <a:t>applicative</a:t>
            </a:r>
          </a:p>
        </p:txBody>
      </p:sp>
      <p:sp>
        <p:nvSpPr>
          <p:cNvPr id="830470" name="Rectangle 6"/>
          <p:cNvSpPr>
            <a:spLocks noChangeArrowheads="1"/>
          </p:cNvSpPr>
          <p:nvPr/>
        </p:nvSpPr>
        <p:spPr bwMode="auto">
          <a:xfrm>
            <a:off x="5715000" y="3276600"/>
            <a:ext cx="3148013" cy="175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/>
          <a:lstStyle/>
          <a:p>
            <a:pPr algn="ctr"/>
            <a:r>
              <a:rPr lang="fr-FR" sz="2400"/>
              <a:t>Zone de données</a:t>
            </a:r>
          </a:p>
        </p:txBody>
      </p:sp>
      <p:sp>
        <p:nvSpPr>
          <p:cNvPr id="830471" name="Rectangle 7"/>
          <p:cNvSpPr>
            <a:spLocks noChangeArrowheads="1"/>
          </p:cNvSpPr>
          <p:nvPr/>
        </p:nvSpPr>
        <p:spPr bwMode="auto">
          <a:xfrm>
            <a:off x="5840413" y="3962400"/>
            <a:ext cx="1322387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/>
          <a:lstStyle/>
          <a:p>
            <a:pPr algn="ctr"/>
            <a:r>
              <a:rPr lang="fr-FR" sz="2400"/>
              <a:t>VERBE</a:t>
            </a:r>
          </a:p>
        </p:txBody>
      </p:sp>
      <p:sp>
        <p:nvSpPr>
          <p:cNvPr id="830472" name="Rectangle 8"/>
          <p:cNvSpPr>
            <a:spLocks noChangeArrowheads="1"/>
          </p:cNvSpPr>
          <p:nvPr/>
        </p:nvSpPr>
        <p:spPr bwMode="auto">
          <a:xfrm>
            <a:off x="7415213" y="3962400"/>
            <a:ext cx="1322387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/>
          <a:lstStyle/>
          <a:p>
            <a:pPr algn="ctr"/>
            <a:r>
              <a:rPr lang="fr-FR" sz="2400"/>
              <a:t>NOM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Verbes</a:t>
            </a:r>
          </a:p>
        </p:txBody>
      </p:sp>
      <p:sp>
        <p:nvSpPr>
          <p:cNvPr id="50" name="Espace réservé du pied de page 4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49" name="Espace réservé du numéro de diapositive 4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9D34F2-6B03-4B5D-92B2-C4245B402685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graphicFrame>
        <p:nvGraphicFramePr>
          <p:cNvPr id="831593" name="Group 105"/>
          <p:cNvGraphicFramePr>
            <a:graphicFrameLocks noGrp="1"/>
          </p:cNvGraphicFramePr>
          <p:nvPr/>
        </p:nvGraphicFramePr>
        <p:xfrm>
          <a:off x="179388" y="1004888"/>
          <a:ext cx="8785225" cy="4556388"/>
        </p:xfrm>
        <a:graphic>
          <a:graphicData uri="http://schemas.openxmlformats.org/drawingml/2006/table">
            <a:tbl>
              <a:tblPr/>
              <a:tblGrid>
                <a:gridCol w="1677987"/>
                <a:gridCol w="1047750"/>
                <a:gridCol w="6059488"/>
              </a:tblGrid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VERB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Model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Description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Acknowledge</a:t>
                      </a:r>
                      <a:endParaRPr kumimoji="1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PUSH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Acknowledgement of a request</a:t>
                      </a:r>
                      <a:endParaRPr kumimoji="1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CANCEL</a:t>
                      </a:r>
                      <a:endParaRPr kumimoji="1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PUSH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Request to the owner of objects to remove an object</a:t>
                      </a:r>
                      <a:endParaRPr kumimoji="1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CHANGE</a:t>
                      </a:r>
                      <a:endParaRPr kumimoji="1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PUSH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Request to the owner of objects to change an object</a:t>
                      </a:r>
                      <a:endParaRPr kumimoji="1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CONFIRM</a:t>
                      </a:r>
                      <a:endParaRPr kumimoji="1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PUSH,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PULL,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PUBLISH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Confirmation response to a request</a:t>
                      </a:r>
                      <a:endParaRPr kumimoji="1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GET</a:t>
                      </a:r>
                      <a:endParaRPr kumimoji="1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PULL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Request to the owner of an object for information on one or more objects</a:t>
                      </a:r>
                      <a:endParaRPr kumimoji="1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PROCESS</a:t>
                      </a:r>
                      <a:endParaRPr kumimoji="1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PUSH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Request to the owner of an object to process a new object</a:t>
                      </a:r>
                      <a:endParaRPr kumimoji="1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RESPOND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PUSH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Response to a CHANGE message request. The noun may contain proposed or alternate information that was used in place of the CHANGE noun information. </a:t>
                      </a:r>
                      <a:endParaRPr kumimoji="1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SHOW</a:t>
                      </a:r>
                      <a:endParaRPr kumimoji="1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PULL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Response to a GET</a:t>
                      </a:r>
                      <a:endParaRPr kumimoji="1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SYNC ADD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SYNC CHANGE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SYNC DELETE</a:t>
                      </a:r>
                      <a:endParaRPr kumimoji="1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PUBLISH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Request from the owner of an object for the receiver to add, change, or delete their information about an object</a:t>
                      </a:r>
                      <a:endParaRPr kumimoji="1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NOMS</a:t>
            </a:r>
            <a:endParaRPr lang="fr-FR"/>
          </a:p>
        </p:txBody>
      </p:sp>
      <p:sp>
        <p:nvSpPr>
          <p:cNvPr id="33" name="Espace réservé du pied de page 3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32" name="Espace réservé du numéro de diapositive 3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9D34F2-6B03-4B5D-92B2-C4245B402685}" type="slidenum">
              <a:rPr lang="en-GB" smtClean="0"/>
              <a:pPr/>
              <a:t>7</a:t>
            </a:fld>
            <a:endParaRPr lang="en-GB"/>
          </a:p>
        </p:txBody>
      </p:sp>
      <p:graphicFrame>
        <p:nvGraphicFramePr>
          <p:cNvPr id="834594" name="Group 34"/>
          <p:cNvGraphicFramePr>
            <a:graphicFrameLocks noGrp="1"/>
          </p:cNvGraphicFramePr>
          <p:nvPr/>
        </p:nvGraphicFramePr>
        <p:xfrm>
          <a:off x="304800" y="1340767"/>
          <a:ext cx="8382000" cy="4320481"/>
        </p:xfrm>
        <a:graphic>
          <a:graphicData uri="http://schemas.openxmlformats.org/drawingml/2006/table">
            <a:tbl>
              <a:tblPr/>
              <a:tblGrid>
                <a:gridCol w="4191000"/>
                <a:gridCol w="4191000"/>
              </a:tblGrid>
              <a:tr h="392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Personnel Class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Material Class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Person</a:t>
                      </a:r>
                      <a:r>
                        <a:rPr kumimoji="1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Material Definition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Qualification Test</a:t>
                      </a:r>
                      <a:endParaRPr kumimoji="1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Material Lot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Equipment Class</a:t>
                      </a:r>
                      <a:r>
                        <a:rPr kumimoji="1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Material </a:t>
                      </a:r>
                      <a:r>
                        <a:rPr kumimoji="1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Sublot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Equipment</a:t>
                      </a:r>
                      <a:r>
                        <a:rPr kumimoji="1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Material Test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Equipment Capability Test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Process Segment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Asset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Class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Operations Capability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Asset</a:t>
                      </a:r>
                      <a:endParaRPr kumimoji="1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Operations Definition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Asset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Capability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Test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Operations Schedule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Operations Performance</a:t>
                      </a: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Transaction Profile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656" name="Rectangle 7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Préciser la porté de l’information: jokers</a:t>
            </a:r>
          </a:p>
        </p:txBody>
      </p:sp>
      <p:sp>
        <p:nvSpPr>
          <p:cNvPr id="835657" name="Rectangle 7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Un caractère joker peut être associé au nom pour préciser les objets et propriétés visés (leurs noms, pas les valeurs)</a:t>
            </a:r>
          </a:p>
          <a:p>
            <a:r>
              <a:rPr lang="en-US"/>
              <a:t>Ceci permet par exemple de spécifier la réponse SHOW attendue d’un GET</a:t>
            </a:r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graphicFrame>
        <p:nvGraphicFramePr>
          <p:cNvPr id="835658" name="Group 74"/>
          <p:cNvGraphicFramePr>
            <a:graphicFrameLocks noGrp="1"/>
          </p:cNvGraphicFramePr>
          <p:nvPr/>
        </p:nvGraphicFramePr>
        <p:xfrm>
          <a:off x="152400" y="2997200"/>
          <a:ext cx="8839200" cy="2621664"/>
        </p:xfrm>
        <a:graphic>
          <a:graphicData uri="http://schemas.openxmlformats.org/drawingml/2006/table">
            <a:tbl>
              <a:tblPr/>
              <a:tblGrid>
                <a:gridCol w="690563"/>
                <a:gridCol w="8148637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“*”</a:t>
                      </a:r>
                      <a:endParaRPr kumimoji="1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Indicates zero or more characters, any character is acceptable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Example: The wildcard “ABC*” would match “ABC”, “ABCD”, “ABCDEF”, “ABC@4!*“, but not “ABDDEF”</a:t>
                      </a:r>
                      <a:endParaRPr kumimoji="1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“%”</a:t>
                      </a:r>
                      <a:endParaRPr kumimoji="1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Indicates one or more characters, any character is acceptable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Example: </a:t>
                      </a: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The wildcard “ABC%” would match “ABCD”, “ABCDEF”, “ABC^4^*“, but not “ABC”</a:t>
                      </a:r>
                      <a:endParaRPr kumimoji="1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“?”</a:t>
                      </a:r>
                      <a:endParaRPr kumimoji="1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Indicates zero or one characters at the specified position, any character is acceptable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Example: The wildcard “ABC?” would match “ABCX”, “ABCD”, “ABC!“, “ABC”, but not “ABCDE” or “ABDC”</a:t>
                      </a:r>
                      <a:endParaRPr kumimoji="1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Exemples</a:t>
            </a:r>
            <a:r>
              <a:rPr lang="en-GB" dirty="0" smtClean="0"/>
              <a:t> B2MML: Process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5_13_ISA8895_Interoperability_B2O_Transactions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A6E59B-67A9-4E67-8142-42F0BABE5B78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pic>
        <p:nvPicPr>
          <p:cNvPr id="1026" name="Picture 2" descr="C:\Users\Jean\Desktop\proces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80"/>
            <a:ext cx="9180512" cy="6286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CCM0_0_Basics_Introduction</Template>
  <TotalTime>16838</TotalTime>
  <Words>1039</Words>
  <Application>Microsoft Office PowerPoint</Application>
  <PresentationFormat>Affichage à l'écran (4:3)</PresentationFormat>
  <Paragraphs>249</Paragraphs>
  <Slides>14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16" baseType="lpstr">
      <vt:lpstr>ppt_model</vt:lpstr>
      <vt:lpstr>1_ppt_model</vt:lpstr>
      <vt:lpstr>Diapositive 1</vt:lpstr>
      <vt:lpstr>ISA95 partie 5 et OAG</vt:lpstr>
      <vt:lpstr>Structures de données, Messages et transaction</vt:lpstr>
      <vt:lpstr>Messages et transaction</vt:lpstr>
      <vt:lpstr>Structure d’un message</vt:lpstr>
      <vt:lpstr>Verbes</vt:lpstr>
      <vt:lpstr>NOMS</vt:lpstr>
      <vt:lpstr>Préciser la porté de l’information: jokers</vt:lpstr>
      <vt:lpstr>Exemples B2MML: Process</vt:lpstr>
      <vt:lpstr>Exemple B2MML: Get</vt:lpstr>
      <vt:lpstr>Exemple B2MM: Show</vt:lpstr>
      <vt:lpstr>Transaction profiles</vt:lpstr>
      <vt:lpstr>Supported actions</vt:lpstr>
      <vt:lpstr>Supported actions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CCM4-2 – Interoperability – B2MML</dc:title>
  <dc:creator>J. Vieille</dc:creator>
  <cp:lastModifiedBy>Jean Vieille</cp:lastModifiedBy>
  <cp:revision>253</cp:revision>
  <dcterms:created xsi:type="dcterms:W3CDTF">2003-05-29T15:53:55Z</dcterms:created>
  <dcterms:modified xsi:type="dcterms:W3CDTF">2011-05-23T15:40:34Z</dcterms:modified>
</cp:coreProperties>
</file>