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38" r:id="rId1"/>
  </p:sldMasterIdLst>
  <p:notesMasterIdLst>
    <p:notesMasterId r:id="rId11"/>
  </p:notesMasterIdLst>
  <p:handoutMasterIdLst>
    <p:handoutMasterId r:id="rId12"/>
  </p:handoutMasterIdLst>
  <p:sldIdLst>
    <p:sldId id="256" r:id="rId2"/>
    <p:sldId id="629" r:id="rId3"/>
    <p:sldId id="618" r:id="rId4"/>
    <p:sldId id="626" r:id="rId5"/>
    <p:sldId id="632" r:id="rId6"/>
    <p:sldId id="633" r:id="rId7"/>
    <p:sldId id="631" r:id="rId8"/>
    <p:sldId id="630" r:id="rId9"/>
    <p:sldId id="634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  <a:srgbClr val="FF6600"/>
    <a:srgbClr val="FF00FF"/>
    <a:srgbClr val="800080"/>
    <a:srgbClr val="D60093"/>
    <a:srgbClr val="CC3399"/>
    <a:srgbClr val="0099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41" autoAdjust="0"/>
    <p:restoredTop sz="89123" autoAdjust="0"/>
  </p:normalViewPr>
  <p:slideViewPr>
    <p:cSldViewPr>
      <p:cViewPr varScale="1">
        <p:scale>
          <a:sx n="66" d="100"/>
          <a:sy n="66" d="100"/>
        </p:scale>
        <p:origin x="-139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592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" TargetMode="External"/><Relationship Id="rId2" Type="http://schemas.openxmlformats.org/officeDocument/2006/relationships/image" Target="../media/image4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1438" y="71406"/>
            <a:ext cx="5805834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r>
              <a:rPr lang="fr-FR" smtClean="0"/>
              <a:t>5_11_ISA8895_Interoperability_B2O_Example-OperationsSchedule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877272" y="71406"/>
            <a:ext cx="952155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E57BFD4-46F2-41A0-9DEF-F528026AFEC7}" type="datetime1">
              <a:rPr lang="fr-FR" smtClean="0"/>
              <a:pPr>
                <a:defRPr/>
              </a:pPr>
              <a:t>23/05/2011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7628" y="8572528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FE0E438-A748-4376-BF1B-4E3970439DF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8" name="Image 7" descr="license.img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5096" y="8686338"/>
            <a:ext cx="591320" cy="267117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1101948" y="8625934"/>
            <a:ext cx="4199260" cy="33855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9pPr>
          </a:lstStyle>
          <a:p>
            <a:r>
              <a:rPr lang="en-US" sz="800" dirty="0" smtClean="0">
                <a:latin typeface="+mj-lt"/>
              </a:rPr>
              <a:t>This work is licensed under a </a:t>
            </a:r>
            <a:r>
              <a:rPr lang="en-US" sz="800" dirty="0" smtClean="0">
                <a:latin typeface="+mj-lt"/>
                <a:hlinkClick r:id="rId3"/>
              </a:rPr>
              <a:t>Creative Commons Attribution-</a:t>
            </a:r>
            <a:r>
              <a:rPr lang="en-US" sz="800" dirty="0" err="1" smtClean="0">
                <a:latin typeface="+mj-lt"/>
                <a:hlinkClick r:id="rId3"/>
              </a:rPr>
              <a:t>ShareAlike</a:t>
            </a:r>
            <a:r>
              <a:rPr lang="en-US" sz="800" dirty="0" smtClean="0">
                <a:latin typeface="+mj-lt"/>
                <a:hlinkClick r:id="rId3"/>
              </a:rPr>
              <a:t> 3.0 </a:t>
            </a:r>
            <a:r>
              <a:rPr lang="en-US" sz="800" dirty="0" err="1" smtClean="0">
                <a:latin typeface="+mj-lt"/>
                <a:hlinkClick r:id="rId3"/>
              </a:rPr>
              <a:t>Unported</a:t>
            </a:r>
            <a:r>
              <a:rPr lang="en-US" sz="800" dirty="0" smtClean="0">
                <a:latin typeface="+mj-lt"/>
                <a:hlinkClick r:id="rId3"/>
              </a:rPr>
              <a:t> License</a:t>
            </a:r>
            <a:r>
              <a:rPr lang="en-US" sz="800" dirty="0" smtClean="0">
                <a:latin typeface="+mj-lt"/>
              </a:rPr>
              <a:t>.</a:t>
            </a:r>
          </a:p>
          <a:p>
            <a:r>
              <a:rPr lang="en-US" sz="800" dirty="0" smtClean="0">
                <a:latin typeface="+mj-lt"/>
              </a:rPr>
              <a:t>Attribution: Jean Vieille</a:t>
            </a:r>
            <a:endParaRPr lang="en-GB" sz="800" dirty="0"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smtClean="0"/>
              <a:t>5_11_ISA8895_Interoperability_B2O_Example-OperationsSchedule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0F45D22E-A1EB-429C-9F25-E9A89C1D05BC}" type="datetime1">
              <a:rPr lang="fr-FR" smtClean="0"/>
              <a:pPr>
                <a:defRPr/>
              </a:pPr>
              <a:t>23/05/2011</a:t>
            </a:fld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CCM (R) BOK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62A24FEC-CEFF-4C01-B401-338977789B1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45EDE6-9115-40F0-A77B-01B692891B8C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Espace réservé de la date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D1EA7DE5-FCE3-4943-A4BF-71CB82330F76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13319" name="Espace réservé de l'en-tête 6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5_11_ISA8895_Interoperability_B2O_Example-OperationsSchedule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3646BD-8F35-4364-818D-375B12BE57E1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4341" name="Espace réservé de la date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ADFF0816-A71E-4829-8499-F03760B06D25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14343" name="Espace réservé de l'en-tête 6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5_11_ISA8895_Interoperability_B2O_Example-OperationsSchedule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B77CA0-D3E9-4767-B138-02924B37D61C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5365" name="Espace réservé de la date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BC342A4-7068-4450-992D-05C9BB5B8F60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15367" name="Espace réservé de l'en-tête 6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5_11_ISA8895_Interoperability_B2O_Example-OperationsSchedule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0A9317-76CD-41CC-87DA-1E3E27DA491D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6389" name="Espace réservé de la date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1FF5BCD-50AF-4F99-8002-C6061F34A4E1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16391" name="Espace réservé de l'en-tête 6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5_11_ISA8895_Interoperability_B2O_Example-OperationsSchedule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4C237C-E2CF-45AC-998C-654D96E394A0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7413" name="Espace réservé de la date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B2F24BD-E646-4AF4-8DDA-486B6815022D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17415" name="Espace réservé de l'en-tête 6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5_11_ISA8895_Interoperability_B2O_Example-OperationsSchedule</a:t>
            </a: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2D5FD3-DFC9-4533-8388-CEF1510061D1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8437" name="Espace réservé de la date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A593875-9152-466A-AABA-B87471A3E0C7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18439" name="Espace réservé de l'en-tête 6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5_11_ISA8895_Interoperability_B2O_Example-OperationsSchedule</a:t>
            </a: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D700AE-D869-4E69-8BF9-37FBCA621BE0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9461" name="Espace réservé de la date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78D506C-EF69-4372-929B-1B63CE44C4F6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19463" name="Espace réservé de l'en-tête 6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5_11_ISA8895_Interoperability_B2O_Example-OperationsSchedule</a:t>
            </a: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670B8A-F5FB-4AE8-A1A7-55A40584E009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0485" name="Espace réservé de la date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A015DA5-7A79-4877-AA9E-35987051406C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20487" name="Espace réservé de l'en-tête 6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5_11_ISA8895_Interoperability_B2O_Example-OperationsSchedule</a:t>
            </a: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41AB7D-332F-4D9A-8344-103D8E449D32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1509" name="Espace réservé de la date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B59CDB8-DE0D-496E-9207-D733E1B38DCA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21511" name="Espace réservé de l'en-tête 6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5_11_ISA8895_Interoperability_B2O_Example-OperationsSchedule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creativecommons.org/licenses/by-sa/3.0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7969" y="5065000"/>
            <a:ext cx="6770455" cy="1064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Jean Vieille 	www.syntropicfactory.info j.vieille@syntropicfactory.info</a:t>
            </a:r>
          </a:p>
          <a:p>
            <a:pPr algn="l" eaLnBrk="0" hangingPunct="0">
              <a:defRPr/>
            </a:pPr>
            <a:endParaRPr lang="en-GB" sz="1400" dirty="0" smtClean="0">
              <a:solidFill>
                <a:srgbClr val="808080"/>
              </a:solidFill>
            </a:endParaRPr>
          </a:p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Research community 	www.controlchainmanagement.org</a:t>
            </a:r>
          </a:p>
          <a:p>
            <a:pPr algn="l" eaLnBrk="0" hangingPunct="0">
              <a:lnSpc>
                <a:spcPct val="150000"/>
              </a:lnSpc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Consulting group  	www.controlchaingroup.com </a:t>
            </a:r>
            <a:endParaRPr lang="en-GB" sz="1400" dirty="0">
              <a:solidFill>
                <a:srgbClr val="808080"/>
              </a:solidFill>
            </a:endParaRP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5_11_ISA8895_Interoperability_B2O_Example-OperationsSchedule</a:t>
            </a:r>
            <a:endParaRPr lang="en-GB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8DD0A-3AAA-49F1-A437-017013B4C734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pic>
        <p:nvPicPr>
          <p:cNvPr id="15" name="Image 14" descr="Logo_CCM_simple_80x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5517232"/>
            <a:ext cx="473968" cy="236984"/>
          </a:xfrm>
          <a:prstGeom prst="rect">
            <a:avLst/>
          </a:prstGeom>
        </p:spPr>
      </p:pic>
      <p:pic>
        <p:nvPicPr>
          <p:cNvPr id="16" name="Image 15" descr="Logo_CCG_simple_80-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5805264"/>
            <a:ext cx="475200" cy="237600"/>
          </a:xfrm>
          <a:prstGeom prst="rect">
            <a:avLst/>
          </a:prstGeom>
        </p:spPr>
      </p:pic>
      <p:pic>
        <p:nvPicPr>
          <p:cNvPr id="13" name="Image 12" descr="Logo_SyFy_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license.im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00" y="137547"/>
            <a:ext cx="591320" cy="267117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39552" y="55657"/>
            <a:ext cx="6719540" cy="4616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200" dirty="0" smtClean="0"/>
              <a:t>This work is licensed under a </a:t>
            </a:r>
            <a:r>
              <a:rPr lang="en-US" sz="1200" dirty="0" smtClean="0">
                <a:hlinkClick r:id="rId6"/>
              </a:rPr>
              <a:t>Creative Commons Attribution-</a:t>
            </a:r>
            <a:r>
              <a:rPr lang="en-US" sz="1200" dirty="0" err="1" smtClean="0">
                <a:hlinkClick r:id="rId6"/>
              </a:rPr>
              <a:t>ShareAlike</a:t>
            </a:r>
            <a:r>
              <a:rPr lang="en-US" sz="1200" dirty="0" smtClean="0">
                <a:hlinkClick r:id="rId6"/>
              </a:rPr>
              <a:t> 3.0 </a:t>
            </a:r>
            <a:r>
              <a:rPr lang="en-US" sz="1200" dirty="0" err="1" smtClean="0">
                <a:hlinkClick r:id="rId6"/>
              </a:rPr>
              <a:t>Unported</a:t>
            </a:r>
            <a:r>
              <a:rPr lang="en-US" sz="1200" dirty="0" smtClean="0">
                <a:hlinkClick r:id="rId6"/>
              </a:rPr>
              <a:t> License</a:t>
            </a:r>
            <a:r>
              <a:rPr lang="en-US" sz="1200" dirty="0" smtClean="0"/>
              <a:t>.</a:t>
            </a:r>
          </a:p>
          <a:p>
            <a:r>
              <a:rPr lang="en-US" sz="1200" dirty="0" smtClean="0"/>
              <a:t>Attribution: Jean Vieille</a:t>
            </a:r>
            <a:endParaRPr lang="en-GB" sz="12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5_11_ISA8895_Interoperability_B2O_Example-OperationsSchedule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3E30C-2153-4D12-B147-2E0CB73C8AFC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489585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5_11_ISA8895_Interoperability_B2O_Example-OperationsSchedule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A535B-17BD-4BE1-ADF2-CC5456F87F94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5_11_ISA8895_Interoperability_B2O_Example-OperationsSchedule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09F55-66EE-499A-B47A-E466DD7A7088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9388" y="3649663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5_11_ISA8895_Interoperability_B2O_Example-OperationsSchedule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1506C-DBB8-4ECA-AA79-44E2560B4DB2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5_11_ISA8895_Interoperability_B2O_Example-OperationsSchedule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AA340-EA0E-4107-9177-BD0B0BD47985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5_11_ISA8895_Interoperability_B2O_Example-OperationsSchedule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8DD0A-3AAA-49F1-A437-017013B4C734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78522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Titre</a:t>
            </a:r>
            <a:br>
              <a:rPr lang="en-US" smtClean="0"/>
            </a:br>
            <a:r>
              <a:rPr lang="en-US" smtClean="0"/>
              <a:t>Titre</a:t>
            </a:r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308725"/>
            <a:ext cx="65960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r>
              <a:rPr lang="en-GB" smtClean="0"/>
              <a:t>5_11_ISA8895_Interoperability_B2O_Example-OperationsSchedule</a:t>
            </a:r>
            <a:endParaRPr lang="en-GB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08725"/>
            <a:ext cx="83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E38DD0A-3AAA-49F1-A437-017013B4C734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0" name="Image 9" descr="Logo_SyFy_5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79512" y="6237312"/>
            <a:ext cx="4762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82572" y="1968480"/>
          <a:ext cx="8850630" cy="2570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580263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err="1" smtClean="0"/>
                        <a:t>Work</a:t>
                      </a:r>
                      <a:r>
                        <a:rPr lang="fr-FR" sz="2400" dirty="0" smtClean="0"/>
                        <a:t>: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ISA8895 </a:t>
                      </a:r>
                      <a:r>
                        <a:rPr lang="fr-FR" sz="2400" b="1" dirty="0" err="1" smtClean="0"/>
                        <a:t>Implementation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smtClean="0"/>
                        <a:t>Section: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err="1" smtClean="0"/>
                        <a:t>Interoperability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err="1" smtClean="0"/>
                        <a:t>Chapter</a:t>
                      </a:r>
                      <a:r>
                        <a:rPr lang="fr-FR" dirty="0" smtClean="0"/>
                        <a:t>: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B2O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err="1" smtClean="0"/>
                        <a:t>Examples</a:t>
                      </a:r>
                      <a:r>
                        <a:rPr lang="fr-FR" sz="2400" b="1" dirty="0" smtClean="0"/>
                        <a:t> : Operations Schedule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dirty="0" err="1" smtClean="0"/>
                        <a:t>Language</a:t>
                      </a:r>
                      <a:r>
                        <a:rPr lang="fr-FR" sz="1600" smtClean="0"/>
                        <a:t>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English</a:t>
                      </a:r>
                      <a:endParaRPr lang="fr-F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Version: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V3 -</a:t>
                      </a:r>
                      <a:r>
                        <a:rPr lang="fr-FR" sz="1600" b="1" baseline="0" dirty="0" smtClean="0"/>
                        <a:t> 05</a:t>
                      </a:r>
                      <a:r>
                        <a:rPr lang="fr-FR" sz="1600" b="1" dirty="0" smtClean="0"/>
                        <a:t>/2011</a:t>
                      </a:r>
                      <a:endParaRPr lang="fr-FR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Production Operations Schedule</a:t>
            </a:r>
          </a:p>
        </p:txBody>
      </p:sp>
      <p:sp>
        <p:nvSpPr>
          <p:cNvPr id="4138" name="Espace réservé du pied de page 4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5_11_ISA8895_Interoperability_B2O_Example-OperationsSchedule</a:t>
            </a:r>
            <a:endParaRPr lang="en-GB"/>
          </a:p>
        </p:txBody>
      </p:sp>
      <p:sp>
        <p:nvSpPr>
          <p:cNvPr id="4137" name="Espace réservé du numéro de diapositive 40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AF9CA02-36D7-44C8-BD6B-268A5EF202A4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09538" y="1598613"/>
            <a:ext cx="15827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 dirty="0" smtClean="0"/>
              <a:t>Operations </a:t>
            </a:r>
            <a:r>
              <a:rPr lang="en-GB" sz="1200" dirty="0"/>
              <a:t>Request</a:t>
            </a:r>
          </a:p>
          <a:p>
            <a:pPr algn="ctr" eaLnBrk="1" hangingPunct="1"/>
            <a:r>
              <a:rPr lang="en-GB" sz="1200" i="1" dirty="0"/>
              <a:t>Production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07950" y="4119563"/>
            <a:ext cx="1582738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Segment Requirement</a:t>
            </a:r>
          </a:p>
          <a:p>
            <a:pPr algn="ctr" eaLnBrk="1" hangingPunct="1"/>
            <a:r>
              <a:rPr lang="en-GB" sz="1200" i="1"/>
              <a:t>Production</a:t>
            </a: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828675" y="3802063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828675" y="2606675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828675" y="3911600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4104" name="AutoShape 8"/>
          <p:cNvCxnSpPr>
            <a:cxnSpLocks noChangeShapeType="1"/>
            <a:stCxn id="4105" idx="2"/>
            <a:endCxn id="4100" idx="0"/>
          </p:cNvCxnSpPr>
          <p:nvPr/>
        </p:nvCxnSpPr>
        <p:spPr bwMode="auto">
          <a:xfrm rot="5400000">
            <a:off x="731044" y="3950494"/>
            <a:ext cx="33813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107950" y="3421063"/>
            <a:ext cx="1582738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Segment Requirement</a:t>
            </a:r>
          </a:p>
          <a:p>
            <a:pPr algn="ctr" eaLnBrk="1" hangingPunct="1"/>
            <a:r>
              <a:rPr lang="en-GB" sz="1200" i="1"/>
              <a:t>Production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107950" y="2246313"/>
            <a:ext cx="1582738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Segment Requirement</a:t>
            </a:r>
          </a:p>
          <a:p>
            <a:pPr algn="ctr" eaLnBrk="1" hangingPunct="1"/>
            <a:r>
              <a:rPr lang="en-GB" sz="1200" i="1"/>
              <a:t>Production </a:t>
            </a:r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827088" y="1958975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898525" y="2051050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4109" name="AutoShape 13"/>
          <p:cNvCxnSpPr>
            <a:cxnSpLocks noChangeShapeType="1"/>
            <a:stCxn id="4099" idx="2"/>
            <a:endCxn id="4106" idx="0"/>
          </p:cNvCxnSpPr>
          <p:nvPr/>
        </p:nvCxnSpPr>
        <p:spPr bwMode="auto">
          <a:xfrm rot="5400000">
            <a:off x="757238" y="2101850"/>
            <a:ext cx="287338" cy="1587"/>
          </a:xfrm>
          <a:prstGeom prst="bentConnector3">
            <a:avLst>
              <a:gd name="adj1" fmla="val 4972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4110" name="AutoShape 14"/>
          <p:cNvCxnSpPr>
            <a:cxnSpLocks noChangeShapeType="1"/>
            <a:stCxn id="4106" idx="2"/>
            <a:endCxn id="4105" idx="0"/>
          </p:cNvCxnSpPr>
          <p:nvPr/>
        </p:nvCxnSpPr>
        <p:spPr bwMode="auto">
          <a:xfrm rot="5400000">
            <a:off x="492919" y="3013869"/>
            <a:ext cx="8143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828675" y="3232150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4112" name="AutoShape 16"/>
          <p:cNvSpPr>
            <a:spLocks noChangeArrowheads="1"/>
          </p:cNvSpPr>
          <p:nvPr/>
        </p:nvSpPr>
        <p:spPr bwMode="auto">
          <a:xfrm>
            <a:off x="827088" y="4487863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113" name="Rectangle 21"/>
          <p:cNvSpPr>
            <a:spLocks noChangeArrowheads="1"/>
          </p:cNvSpPr>
          <p:nvPr/>
        </p:nvSpPr>
        <p:spPr bwMode="auto">
          <a:xfrm>
            <a:off x="1692275" y="2197100"/>
            <a:ext cx="129540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(Unit Procedure)</a:t>
            </a:r>
          </a:p>
        </p:txBody>
      </p:sp>
      <p:sp>
        <p:nvSpPr>
          <p:cNvPr id="4114" name="Rectangle 22"/>
          <p:cNvSpPr>
            <a:spLocks noChangeArrowheads="1"/>
          </p:cNvSpPr>
          <p:nvPr/>
        </p:nvSpPr>
        <p:spPr bwMode="auto">
          <a:xfrm>
            <a:off x="1692275" y="1692275"/>
            <a:ext cx="140493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(Production order)</a:t>
            </a:r>
          </a:p>
        </p:txBody>
      </p:sp>
      <p:sp>
        <p:nvSpPr>
          <p:cNvPr id="4115" name="Rectangle 23"/>
          <p:cNvSpPr>
            <a:spLocks noChangeArrowheads="1"/>
          </p:cNvSpPr>
          <p:nvPr/>
        </p:nvSpPr>
        <p:spPr bwMode="auto">
          <a:xfrm>
            <a:off x="1692275" y="3371850"/>
            <a:ext cx="949325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(Operation)</a:t>
            </a:r>
          </a:p>
        </p:txBody>
      </p:sp>
      <p:sp>
        <p:nvSpPr>
          <p:cNvPr id="4116" name="Rectangle 24"/>
          <p:cNvSpPr>
            <a:spLocks noChangeArrowheads="1"/>
          </p:cNvSpPr>
          <p:nvPr/>
        </p:nvSpPr>
        <p:spPr bwMode="auto">
          <a:xfrm>
            <a:off x="107950" y="941388"/>
            <a:ext cx="1582738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 dirty="0" smtClean="0"/>
              <a:t>Operations </a:t>
            </a:r>
            <a:r>
              <a:rPr lang="en-GB" sz="1200" dirty="0"/>
              <a:t>Schedule</a:t>
            </a:r>
          </a:p>
          <a:p>
            <a:pPr algn="ctr" eaLnBrk="1" hangingPunct="1"/>
            <a:r>
              <a:rPr lang="en-GB" sz="1200" i="1" dirty="0"/>
              <a:t>Production</a:t>
            </a:r>
          </a:p>
        </p:txBody>
      </p:sp>
      <p:sp>
        <p:nvSpPr>
          <p:cNvPr id="4117" name="AutoShape 25"/>
          <p:cNvSpPr>
            <a:spLocks noChangeArrowheads="1"/>
          </p:cNvSpPr>
          <p:nvPr/>
        </p:nvSpPr>
        <p:spPr bwMode="auto">
          <a:xfrm>
            <a:off x="825500" y="1309688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118" name="Rectangle 26"/>
          <p:cNvSpPr>
            <a:spLocks noChangeArrowheads="1"/>
          </p:cNvSpPr>
          <p:nvPr/>
        </p:nvSpPr>
        <p:spPr bwMode="auto">
          <a:xfrm>
            <a:off x="896938" y="1401763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4119" name="AutoShape 27"/>
          <p:cNvCxnSpPr>
            <a:cxnSpLocks noChangeShapeType="1"/>
            <a:stCxn id="4116" idx="2"/>
            <a:endCxn id="4099" idx="0"/>
          </p:cNvCxnSpPr>
          <p:nvPr/>
        </p:nvCxnSpPr>
        <p:spPr bwMode="auto">
          <a:xfrm rot="16200000" flipH="1">
            <a:off x="752475" y="1449388"/>
            <a:ext cx="296863" cy="1587"/>
          </a:xfrm>
          <a:prstGeom prst="bentConnector3">
            <a:avLst>
              <a:gd name="adj1" fmla="val 4973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4120" name="Rectangle 28"/>
          <p:cNvSpPr>
            <a:spLocks noChangeArrowheads="1"/>
          </p:cNvSpPr>
          <p:nvPr/>
        </p:nvSpPr>
        <p:spPr bwMode="auto">
          <a:xfrm>
            <a:off x="1703388" y="4056063"/>
            <a:ext cx="7127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(Phase)</a:t>
            </a:r>
          </a:p>
        </p:txBody>
      </p:sp>
      <p:cxnSp>
        <p:nvCxnSpPr>
          <p:cNvPr id="4121" name="AutoShape 29"/>
          <p:cNvCxnSpPr>
            <a:cxnSpLocks noChangeShapeType="1"/>
            <a:stCxn id="4106" idx="2"/>
            <a:endCxn id="4134" idx="0"/>
          </p:cNvCxnSpPr>
          <p:nvPr/>
        </p:nvCxnSpPr>
        <p:spPr bwMode="auto">
          <a:xfrm rot="16200000" flipH="1">
            <a:off x="1287463" y="2219325"/>
            <a:ext cx="304800" cy="1079500"/>
          </a:xfrm>
          <a:prstGeom prst="bentConnector3">
            <a:avLst>
              <a:gd name="adj1" fmla="val 4948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4122" name="AutoShape 30"/>
          <p:cNvCxnSpPr>
            <a:cxnSpLocks noChangeShapeType="1"/>
            <a:stCxn id="4106" idx="2"/>
            <a:endCxn id="4135" idx="0"/>
          </p:cNvCxnSpPr>
          <p:nvPr/>
        </p:nvCxnSpPr>
        <p:spPr bwMode="auto">
          <a:xfrm rot="16200000" flipH="1">
            <a:off x="2113757" y="1393031"/>
            <a:ext cx="304800" cy="2732087"/>
          </a:xfrm>
          <a:prstGeom prst="bentConnector3">
            <a:avLst>
              <a:gd name="adj1" fmla="val 4948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4123" name="Rectangle 33"/>
          <p:cNvSpPr>
            <a:spLocks noChangeArrowheads="1"/>
          </p:cNvSpPr>
          <p:nvPr/>
        </p:nvSpPr>
        <p:spPr bwMode="auto">
          <a:xfrm>
            <a:off x="1762125" y="4926013"/>
            <a:ext cx="1582738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Material Specification</a:t>
            </a:r>
          </a:p>
          <a:p>
            <a:pPr algn="ctr" eaLnBrk="1" hangingPunct="1"/>
            <a:r>
              <a:rPr lang="en-GB" sz="1200" i="1"/>
              <a:t>Being Produced</a:t>
            </a:r>
          </a:p>
        </p:txBody>
      </p:sp>
      <p:cxnSp>
        <p:nvCxnSpPr>
          <p:cNvPr id="4124" name="AutoShape 34"/>
          <p:cNvCxnSpPr>
            <a:cxnSpLocks noChangeShapeType="1"/>
            <a:stCxn id="4112" idx="2"/>
            <a:endCxn id="4123" idx="0"/>
          </p:cNvCxnSpPr>
          <p:nvPr/>
        </p:nvCxnSpPr>
        <p:spPr bwMode="auto">
          <a:xfrm rot="16200000" flipH="1">
            <a:off x="1585913" y="3957638"/>
            <a:ext cx="285750" cy="16510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4125" name="Rectangle 36"/>
          <p:cNvSpPr>
            <a:spLocks noChangeArrowheads="1"/>
          </p:cNvSpPr>
          <p:nvPr/>
        </p:nvSpPr>
        <p:spPr bwMode="auto">
          <a:xfrm>
            <a:off x="536575" y="4724400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4126" name="AutoShape 37"/>
          <p:cNvCxnSpPr>
            <a:cxnSpLocks noChangeShapeType="1"/>
            <a:stCxn id="4112" idx="2"/>
            <a:endCxn id="4127" idx="0"/>
          </p:cNvCxnSpPr>
          <p:nvPr/>
        </p:nvCxnSpPr>
        <p:spPr bwMode="auto">
          <a:xfrm rot="5400000">
            <a:off x="759619" y="4782344"/>
            <a:ext cx="285750" cy="15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4127" name="Rectangle 45"/>
          <p:cNvSpPr>
            <a:spLocks noChangeArrowheads="1"/>
          </p:cNvSpPr>
          <p:nvPr/>
        </p:nvSpPr>
        <p:spPr bwMode="auto">
          <a:xfrm>
            <a:off x="109538" y="4926013"/>
            <a:ext cx="15827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Material Specification</a:t>
            </a:r>
          </a:p>
          <a:p>
            <a:pPr algn="ctr" eaLnBrk="1" hangingPunct="1"/>
            <a:r>
              <a:rPr lang="en-GB" sz="1200" i="1"/>
              <a:t>Being Consumed</a:t>
            </a:r>
          </a:p>
        </p:txBody>
      </p:sp>
      <p:sp>
        <p:nvSpPr>
          <p:cNvPr id="4128" name="Rectangle 48"/>
          <p:cNvSpPr>
            <a:spLocks noChangeArrowheads="1"/>
          </p:cNvSpPr>
          <p:nvPr/>
        </p:nvSpPr>
        <p:spPr bwMode="auto">
          <a:xfrm>
            <a:off x="2192338" y="4732338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4129" name="Oval 49"/>
          <p:cNvSpPr>
            <a:spLocks noChangeArrowheads="1"/>
          </p:cNvSpPr>
          <p:nvPr/>
        </p:nvSpPr>
        <p:spPr bwMode="auto">
          <a:xfrm>
            <a:off x="323850" y="1093788"/>
            <a:ext cx="1081088" cy="288925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4130" name="AutoShape 50"/>
          <p:cNvSpPr>
            <a:spLocks/>
          </p:cNvSpPr>
          <p:nvPr/>
        </p:nvSpPr>
        <p:spPr bwMode="auto">
          <a:xfrm>
            <a:off x="2124075" y="908050"/>
            <a:ext cx="1866900" cy="330200"/>
          </a:xfrm>
          <a:prstGeom prst="accentCallout1">
            <a:avLst>
              <a:gd name="adj1" fmla="val 34616"/>
              <a:gd name="adj2" fmla="val -4083"/>
              <a:gd name="adj3" fmla="val 91829"/>
              <a:gd name="adj4" fmla="val -3988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r>
              <a:rPr lang="en-GB" sz="1200"/>
              <a:t>Operations Type attribute</a:t>
            </a:r>
          </a:p>
        </p:txBody>
      </p:sp>
      <p:sp>
        <p:nvSpPr>
          <p:cNvPr id="4131" name="AutoShape 52"/>
          <p:cNvSpPr>
            <a:spLocks/>
          </p:cNvSpPr>
          <p:nvPr/>
        </p:nvSpPr>
        <p:spPr bwMode="auto">
          <a:xfrm>
            <a:off x="2843213" y="3573463"/>
            <a:ext cx="1296987" cy="330200"/>
          </a:xfrm>
          <a:prstGeom prst="accentCallout1">
            <a:avLst>
              <a:gd name="adj1" fmla="val 34616"/>
              <a:gd name="adj2" fmla="val -5875"/>
              <a:gd name="adj3" fmla="val -83653"/>
              <a:gd name="adj4" fmla="val -23991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r>
              <a:rPr lang="en-GB" sz="1200"/>
              <a:t>Resource Use attribute</a:t>
            </a:r>
          </a:p>
        </p:txBody>
      </p:sp>
      <p:sp>
        <p:nvSpPr>
          <p:cNvPr id="4132" name="Rectangle 53"/>
          <p:cNvSpPr>
            <a:spLocks noChangeArrowheads="1"/>
          </p:cNvSpPr>
          <p:nvPr/>
        </p:nvSpPr>
        <p:spPr bwMode="auto">
          <a:xfrm>
            <a:off x="3273425" y="2708275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4133" name="Rectangle 54"/>
          <p:cNvSpPr>
            <a:spLocks noChangeArrowheads="1"/>
          </p:cNvSpPr>
          <p:nvPr/>
        </p:nvSpPr>
        <p:spPr bwMode="auto">
          <a:xfrm>
            <a:off x="1616075" y="2708275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4134" name="Rectangle 55"/>
          <p:cNvSpPr>
            <a:spLocks noChangeArrowheads="1"/>
          </p:cNvSpPr>
          <p:nvPr/>
        </p:nvSpPr>
        <p:spPr bwMode="auto">
          <a:xfrm>
            <a:off x="1187450" y="2911475"/>
            <a:ext cx="1582738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Equipment Specification</a:t>
            </a:r>
            <a:endParaRPr lang="en-GB" sz="1200" i="1"/>
          </a:p>
          <a:p>
            <a:pPr algn="ctr" eaLnBrk="1" hangingPunct="1"/>
            <a:r>
              <a:rPr lang="en-GB" sz="1200" i="1"/>
              <a:t>Contributing</a:t>
            </a:r>
          </a:p>
        </p:txBody>
      </p:sp>
      <p:sp>
        <p:nvSpPr>
          <p:cNvPr id="4135" name="Rectangle 56"/>
          <p:cNvSpPr>
            <a:spLocks noChangeArrowheads="1"/>
          </p:cNvSpPr>
          <p:nvPr/>
        </p:nvSpPr>
        <p:spPr bwMode="auto">
          <a:xfrm>
            <a:off x="2840038" y="2911475"/>
            <a:ext cx="15827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Personnel Specification</a:t>
            </a:r>
          </a:p>
          <a:p>
            <a:pPr algn="ctr" eaLnBrk="1" hangingPunct="1"/>
            <a:r>
              <a:rPr lang="en-GB" sz="1200" i="1"/>
              <a:t>Contributing</a:t>
            </a:r>
          </a:p>
        </p:txBody>
      </p:sp>
      <p:sp>
        <p:nvSpPr>
          <p:cNvPr id="4136" name="Oval 51"/>
          <p:cNvSpPr>
            <a:spLocks noChangeArrowheads="1"/>
          </p:cNvSpPr>
          <p:nvPr/>
        </p:nvSpPr>
        <p:spPr bwMode="auto">
          <a:xfrm>
            <a:off x="1403350" y="3068638"/>
            <a:ext cx="1296988" cy="287337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Quality Operations Schedule (for Material)</a:t>
            </a:r>
          </a:p>
        </p:txBody>
      </p:sp>
      <p:sp>
        <p:nvSpPr>
          <p:cNvPr id="5167" name="Espace réservé du pied de page 4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5_11_ISA8895_Interoperability_B2O_Example-OperationsSchedule</a:t>
            </a:r>
            <a:endParaRPr lang="en-GB"/>
          </a:p>
        </p:txBody>
      </p:sp>
      <p:sp>
        <p:nvSpPr>
          <p:cNvPr id="5166" name="Espace réservé du numéro de diapositive 4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B4E7336-781A-4D9B-8764-7420E0990944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5123" name="Rectangle 8"/>
          <p:cNvSpPr>
            <a:spLocks noChangeArrowheads="1"/>
          </p:cNvSpPr>
          <p:nvPr/>
        </p:nvSpPr>
        <p:spPr bwMode="auto">
          <a:xfrm>
            <a:off x="109538" y="1565275"/>
            <a:ext cx="15827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 dirty="0" smtClean="0"/>
              <a:t>Operations </a:t>
            </a:r>
            <a:r>
              <a:rPr lang="en-GB" sz="1200" dirty="0"/>
              <a:t>Request</a:t>
            </a:r>
          </a:p>
          <a:p>
            <a:pPr algn="ctr" eaLnBrk="1" hangingPunct="1"/>
            <a:r>
              <a:rPr lang="en-GB" sz="1200" i="1" dirty="0"/>
              <a:t>Quality</a:t>
            </a:r>
          </a:p>
        </p:txBody>
      </p:sp>
      <p:sp>
        <p:nvSpPr>
          <p:cNvPr id="5124" name="Rectangle 9"/>
          <p:cNvSpPr>
            <a:spLocks noChangeArrowheads="1"/>
          </p:cNvSpPr>
          <p:nvPr/>
        </p:nvSpPr>
        <p:spPr bwMode="auto">
          <a:xfrm>
            <a:off x="107950" y="3592513"/>
            <a:ext cx="1582738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Segment Req</a:t>
            </a:r>
          </a:p>
          <a:p>
            <a:pPr algn="ctr" eaLnBrk="1" hangingPunct="1"/>
            <a:r>
              <a:rPr lang="en-GB" sz="1200" i="1"/>
              <a:t>Quality</a:t>
            </a:r>
          </a:p>
        </p:txBody>
      </p:sp>
      <p:sp>
        <p:nvSpPr>
          <p:cNvPr id="5125" name="AutoShape 12"/>
          <p:cNvSpPr>
            <a:spLocks noChangeArrowheads="1"/>
          </p:cNvSpPr>
          <p:nvPr/>
        </p:nvSpPr>
        <p:spPr bwMode="auto">
          <a:xfrm>
            <a:off x="828675" y="3275013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6" name="AutoShape 15"/>
          <p:cNvSpPr>
            <a:spLocks noChangeArrowheads="1"/>
          </p:cNvSpPr>
          <p:nvPr/>
        </p:nvSpPr>
        <p:spPr bwMode="auto">
          <a:xfrm>
            <a:off x="828675" y="2573338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7" name="Rectangle 16"/>
          <p:cNvSpPr>
            <a:spLocks noChangeArrowheads="1"/>
          </p:cNvSpPr>
          <p:nvPr/>
        </p:nvSpPr>
        <p:spPr bwMode="auto">
          <a:xfrm>
            <a:off x="828675" y="3384550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5128" name="AutoShape 17"/>
          <p:cNvCxnSpPr>
            <a:cxnSpLocks noChangeShapeType="1"/>
            <a:stCxn id="5129" idx="2"/>
            <a:endCxn id="5124" idx="0"/>
          </p:cNvCxnSpPr>
          <p:nvPr/>
        </p:nvCxnSpPr>
        <p:spPr bwMode="auto">
          <a:xfrm rot="5400000">
            <a:off x="731044" y="3423444"/>
            <a:ext cx="33813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5129" name="Rectangle 23"/>
          <p:cNvSpPr>
            <a:spLocks noChangeArrowheads="1"/>
          </p:cNvSpPr>
          <p:nvPr/>
        </p:nvSpPr>
        <p:spPr bwMode="auto">
          <a:xfrm>
            <a:off x="107950" y="2894013"/>
            <a:ext cx="1582738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Segment Req</a:t>
            </a:r>
          </a:p>
          <a:p>
            <a:pPr algn="ctr" eaLnBrk="1" hangingPunct="1"/>
            <a:r>
              <a:rPr lang="en-GB" sz="1200" i="1"/>
              <a:t>Quality</a:t>
            </a:r>
          </a:p>
        </p:txBody>
      </p:sp>
      <p:sp>
        <p:nvSpPr>
          <p:cNvPr id="5130" name="Rectangle 24"/>
          <p:cNvSpPr>
            <a:spLocks noChangeArrowheads="1"/>
          </p:cNvSpPr>
          <p:nvPr/>
        </p:nvSpPr>
        <p:spPr bwMode="auto">
          <a:xfrm>
            <a:off x="107950" y="2212975"/>
            <a:ext cx="1582738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Segment Req</a:t>
            </a:r>
          </a:p>
          <a:p>
            <a:pPr algn="ctr" eaLnBrk="1" hangingPunct="1"/>
            <a:r>
              <a:rPr lang="en-GB" sz="1200" i="1"/>
              <a:t>Quality </a:t>
            </a:r>
          </a:p>
        </p:txBody>
      </p:sp>
      <p:sp>
        <p:nvSpPr>
          <p:cNvPr id="5131" name="AutoShape 25"/>
          <p:cNvSpPr>
            <a:spLocks noChangeArrowheads="1"/>
          </p:cNvSpPr>
          <p:nvPr/>
        </p:nvSpPr>
        <p:spPr bwMode="auto">
          <a:xfrm>
            <a:off x="827088" y="1925638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32" name="Rectangle 26"/>
          <p:cNvSpPr>
            <a:spLocks noChangeArrowheads="1"/>
          </p:cNvSpPr>
          <p:nvPr/>
        </p:nvSpPr>
        <p:spPr bwMode="auto">
          <a:xfrm>
            <a:off x="898525" y="2017713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5133" name="AutoShape 27"/>
          <p:cNvCxnSpPr>
            <a:cxnSpLocks noChangeShapeType="1"/>
            <a:stCxn id="5123" idx="2"/>
            <a:endCxn id="5130" idx="0"/>
          </p:cNvCxnSpPr>
          <p:nvPr/>
        </p:nvCxnSpPr>
        <p:spPr bwMode="auto">
          <a:xfrm rot="5400000">
            <a:off x="757238" y="2068513"/>
            <a:ext cx="287337" cy="1587"/>
          </a:xfrm>
          <a:prstGeom prst="bentConnector3">
            <a:avLst>
              <a:gd name="adj1" fmla="val 4972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5134" name="AutoShape 28"/>
          <p:cNvCxnSpPr>
            <a:cxnSpLocks noChangeShapeType="1"/>
            <a:stCxn id="5130" idx="2"/>
            <a:endCxn id="5129" idx="0"/>
          </p:cNvCxnSpPr>
          <p:nvPr/>
        </p:nvCxnSpPr>
        <p:spPr bwMode="auto">
          <a:xfrm rot="5400000">
            <a:off x="739775" y="2733676"/>
            <a:ext cx="3206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5135" name="Rectangle 29"/>
          <p:cNvSpPr>
            <a:spLocks noChangeArrowheads="1"/>
          </p:cNvSpPr>
          <p:nvPr/>
        </p:nvSpPr>
        <p:spPr bwMode="auto">
          <a:xfrm>
            <a:off x="1030288" y="2716213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5136" name="AutoShape 30"/>
          <p:cNvSpPr>
            <a:spLocks noChangeArrowheads="1"/>
          </p:cNvSpPr>
          <p:nvPr/>
        </p:nvSpPr>
        <p:spPr bwMode="auto">
          <a:xfrm>
            <a:off x="827088" y="3960813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37" name="Rectangle 36"/>
          <p:cNvSpPr>
            <a:spLocks noChangeArrowheads="1"/>
          </p:cNvSpPr>
          <p:nvPr/>
        </p:nvSpPr>
        <p:spPr bwMode="auto">
          <a:xfrm>
            <a:off x="1692275" y="2163763"/>
            <a:ext cx="974725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(Inspection)</a:t>
            </a:r>
          </a:p>
        </p:txBody>
      </p:sp>
      <p:sp>
        <p:nvSpPr>
          <p:cNvPr id="5138" name="Rectangle 37"/>
          <p:cNvSpPr>
            <a:spLocks noChangeArrowheads="1"/>
          </p:cNvSpPr>
          <p:nvPr/>
        </p:nvSpPr>
        <p:spPr bwMode="auto">
          <a:xfrm>
            <a:off x="1692275" y="1658938"/>
            <a:ext cx="1552575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(QA Test Operation)</a:t>
            </a:r>
          </a:p>
        </p:txBody>
      </p:sp>
      <p:sp>
        <p:nvSpPr>
          <p:cNvPr id="5139" name="Rectangle 38"/>
          <p:cNvSpPr>
            <a:spLocks noChangeArrowheads="1"/>
          </p:cNvSpPr>
          <p:nvPr/>
        </p:nvSpPr>
        <p:spPr bwMode="auto">
          <a:xfrm>
            <a:off x="1692275" y="2844800"/>
            <a:ext cx="91440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(Sampling)</a:t>
            </a:r>
          </a:p>
        </p:txBody>
      </p:sp>
      <p:sp>
        <p:nvSpPr>
          <p:cNvPr id="5140" name="Rectangle 39"/>
          <p:cNvSpPr>
            <a:spLocks noChangeArrowheads="1"/>
          </p:cNvSpPr>
          <p:nvPr/>
        </p:nvSpPr>
        <p:spPr bwMode="auto">
          <a:xfrm>
            <a:off x="107950" y="908050"/>
            <a:ext cx="1582738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 dirty="0" smtClean="0"/>
              <a:t>Operations </a:t>
            </a:r>
            <a:r>
              <a:rPr lang="en-GB" sz="1200" dirty="0"/>
              <a:t>Schedule</a:t>
            </a:r>
          </a:p>
          <a:p>
            <a:pPr algn="ctr" eaLnBrk="1" hangingPunct="1"/>
            <a:r>
              <a:rPr lang="en-GB" sz="1200" i="1" dirty="0"/>
              <a:t>Quality</a:t>
            </a:r>
          </a:p>
        </p:txBody>
      </p:sp>
      <p:sp>
        <p:nvSpPr>
          <p:cNvPr id="5141" name="AutoShape 40"/>
          <p:cNvSpPr>
            <a:spLocks noChangeArrowheads="1"/>
          </p:cNvSpPr>
          <p:nvPr/>
        </p:nvSpPr>
        <p:spPr bwMode="auto">
          <a:xfrm>
            <a:off x="825500" y="1276350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42" name="Rectangle 41"/>
          <p:cNvSpPr>
            <a:spLocks noChangeArrowheads="1"/>
          </p:cNvSpPr>
          <p:nvPr/>
        </p:nvSpPr>
        <p:spPr bwMode="auto">
          <a:xfrm>
            <a:off x="896938" y="1368425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5143" name="AutoShape 42"/>
          <p:cNvCxnSpPr>
            <a:cxnSpLocks noChangeShapeType="1"/>
            <a:stCxn id="5140" idx="2"/>
            <a:endCxn id="5123" idx="0"/>
          </p:cNvCxnSpPr>
          <p:nvPr/>
        </p:nvCxnSpPr>
        <p:spPr bwMode="auto">
          <a:xfrm rot="16200000" flipH="1">
            <a:off x="752476" y="1416050"/>
            <a:ext cx="296862" cy="1587"/>
          </a:xfrm>
          <a:prstGeom prst="bentConnector3">
            <a:avLst>
              <a:gd name="adj1" fmla="val 4973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5144" name="Rectangle 43"/>
          <p:cNvSpPr>
            <a:spLocks noChangeArrowheads="1"/>
          </p:cNvSpPr>
          <p:nvPr/>
        </p:nvSpPr>
        <p:spPr bwMode="auto">
          <a:xfrm>
            <a:off x="1703388" y="3529013"/>
            <a:ext cx="781050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(Testing)</a:t>
            </a:r>
          </a:p>
        </p:txBody>
      </p:sp>
      <p:cxnSp>
        <p:nvCxnSpPr>
          <p:cNvPr id="5145" name="AutoShape 44"/>
          <p:cNvCxnSpPr>
            <a:cxnSpLocks noChangeShapeType="1"/>
            <a:stCxn id="5136" idx="2"/>
            <a:endCxn id="5157" idx="0"/>
          </p:cNvCxnSpPr>
          <p:nvPr/>
        </p:nvCxnSpPr>
        <p:spPr bwMode="auto">
          <a:xfrm rot="5400000">
            <a:off x="711200" y="4303713"/>
            <a:ext cx="382587" cy="1588"/>
          </a:xfrm>
          <a:prstGeom prst="bentConnector3">
            <a:avLst>
              <a:gd name="adj1" fmla="val 4979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5146" name="AutoShape 45"/>
          <p:cNvCxnSpPr>
            <a:cxnSpLocks noChangeShapeType="1"/>
            <a:stCxn id="5136" idx="2"/>
            <a:endCxn id="5158" idx="0"/>
          </p:cNvCxnSpPr>
          <p:nvPr/>
        </p:nvCxnSpPr>
        <p:spPr bwMode="auto">
          <a:xfrm rot="16200000" flipH="1">
            <a:off x="1538288" y="3478213"/>
            <a:ext cx="382587" cy="1652587"/>
          </a:xfrm>
          <a:prstGeom prst="bentConnector3">
            <a:avLst>
              <a:gd name="adj1" fmla="val 4979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5147" name="Rectangle 46"/>
          <p:cNvSpPr>
            <a:spLocks noChangeArrowheads="1"/>
          </p:cNvSpPr>
          <p:nvPr/>
        </p:nvSpPr>
        <p:spPr bwMode="auto">
          <a:xfrm>
            <a:off x="2197100" y="4292600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5148" name="Rectangle 47"/>
          <p:cNvSpPr>
            <a:spLocks noChangeArrowheads="1"/>
          </p:cNvSpPr>
          <p:nvPr/>
        </p:nvSpPr>
        <p:spPr bwMode="auto">
          <a:xfrm>
            <a:off x="539750" y="4292600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5149" name="Rectangle 48"/>
          <p:cNvSpPr>
            <a:spLocks noChangeArrowheads="1"/>
          </p:cNvSpPr>
          <p:nvPr/>
        </p:nvSpPr>
        <p:spPr bwMode="auto">
          <a:xfrm>
            <a:off x="5078413" y="4495800"/>
            <a:ext cx="15827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Material Spec</a:t>
            </a:r>
          </a:p>
          <a:p>
            <a:pPr algn="ctr" eaLnBrk="1" hangingPunct="1"/>
            <a:r>
              <a:rPr lang="en-GB" sz="1200" i="1"/>
              <a:t>Being Tested</a:t>
            </a:r>
          </a:p>
        </p:txBody>
      </p:sp>
      <p:cxnSp>
        <p:nvCxnSpPr>
          <p:cNvPr id="5150" name="AutoShape 49"/>
          <p:cNvCxnSpPr>
            <a:cxnSpLocks noChangeShapeType="1"/>
            <a:stCxn id="5136" idx="2"/>
            <a:endCxn id="5149" idx="0"/>
          </p:cNvCxnSpPr>
          <p:nvPr/>
        </p:nvCxnSpPr>
        <p:spPr bwMode="auto">
          <a:xfrm rot="16200000" flipH="1">
            <a:off x="3195638" y="1820863"/>
            <a:ext cx="382587" cy="4967287"/>
          </a:xfrm>
          <a:prstGeom prst="bentConnector3">
            <a:avLst>
              <a:gd name="adj1" fmla="val 4979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5151" name="Rectangle 50"/>
          <p:cNvSpPr>
            <a:spLocks noChangeArrowheads="1"/>
          </p:cNvSpPr>
          <p:nvPr/>
        </p:nvSpPr>
        <p:spPr bwMode="auto">
          <a:xfrm>
            <a:off x="469900" y="4292600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5152" name="Rectangle 52"/>
          <p:cNvSpPr>
            <a:spLocks noChangeArrowheads="1"/>
          </p:cNvSpPr>
          <p:nvPr/>
        </p:nvSpPr>
        <p:spPr bwMode="auto">
          <a:xfrm>
            <a:off x="3852863" y="4294188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5153" name="AutoShape 53"/>
          <p:cNvCxnSpPr>
            <a:cxnSpLocks noChangeShapeType="1"/>
            <a:stCxn id="5136" idx="2"/>
            <a:endCxn id="5159" idx="0"/>
          </p:cNvCxnSpPr>
          <p:nvPr/>
        </p:nvCxnSpPr>
        <p:spPr bwMode="auto">
          <a:xfrm rot="16200000" flipH="1">
            <a:off x="2366963" y="2649538"/>
            <a:ext cx="382587" cy="3309937"/>
          </a:xfrm>
          <a:prstGeom prst="bentConnector3">
            <a:avLst>
              <a:gd name="adj1" fmla="val 4979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5154" name="Rectangle 54"/>
          <p:cNvSpPr>
            <a:spLocks noChangeArrowheads="1"/>
          </p:cNvSpPr>
          <p:nvPr/>
        </p:nvSpPr>
        <p:spPr bwMode="auto">
          <a:xfrm>
            <a:off x="5149850" y="5165725"/>
            <a:ext cx="1582738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Material Property</a:t>
            </a:r>
          </a:p>
        </p:txBody>
      </p:sp>
      <p:sp>
        <p:nvSpPr>
          <p:cNvPr id="5155" name="AutoShape 59"/>
          <p:cNvSpPr>
            <a:spLocks noChangeArrowheads="1"/>
          </p:cNvSpPr>
          <p:nvPr/>
        </p:nvSpPr>
        <p:spPr bwMode="auto">
          <a:xfrm>
            <a:off x="5861050" y="4868863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cxnSp>
        <p:nvCxnSpPr>
          <p:cNvPr id="5156" name="AutoShape 60"/>
          <p:cNvCxnSpPr>
            <a:cxnSpLocks noChangeShapeType="1"/>
            <a:stCxn id="5155" idx="2"/>
            <a:endCxn id="5154" idx="0"/>
          </p:cNvCxnSpPr>
          <p:nvPr/>
        </p:nvCxnSpPr>
        <p:spPr bwMode="auto">
          <a:xfrm rot="16200000" flipH="1">
            <a:off x="5867401" y="5091112"/>
            <a:ext cx="144462" cy="4763"/>
          </a:xfrm>
          <a:prstGeom prst="bentConnector3">
            <a:avLst>
              <a:gd name="adj1" fmla="val 4944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5157" name="Rectangle 61"/>
          <p:cNvSpPr>
            <a:spLocks noChangeArrowheads="1"/>
          </p:cNvSpPr>
          <p:nvPr/>
        </p:nvSpPr>
        <p:spPr bwMode="auto">
          <a:xfrm>
            <a:off x="109538" y="4495800"/>
            <a:ext cx="15827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Equipment Spec</a:t>
            </a:r>
            <a:endParaRPr lang="en-GB" sz="1200" i="1"/>
          </a:p>
          <a:p>
            <a:pPr algn="ctr" eaLnBrk="1" hangingPunct="1"/>
            <a:r>
              <a:rPr lang="en-GB" sz="1200" i="1"/>
              <a:t>Contributing</a:t>
            </a:r>
          </a:p>
        </p:txBody>
      </p:sp>
      <p:sp>
        <p:nvSpPr>
          <p:cNvPr id="5158" name="Rectangle 62"/>
          <p:cNvSpPr>
            <a:spLocks noChangeArrowheads="1"/>
          </p:cNvSpPr>
          <p:nvPr/>
        </p:nvSpPr>
        <p:spPr bwMode="auto">
          <a:xfrm>
            <a:off x="1763713" y="4495800"/>
            <a:ext cx="15827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Personnel Spec</a:t>
            </a:r>
          </a:p>
          <a:p>
            <a:pPr algn="ctr" eaLnBrk="1" hangingPunct="1"/>
            <a:r>
              <a:rPr lang="en-GB" sz="1200" i="1"/>
              <a:t>Contributing</a:t>
            </a:r>
          </a:p>
        </p:txBody>
      </p:sp>
      <p:sp>
        <p:nvSpPr>
          <p:cNvPr id="5159" name="Rectangle 63"/>
          <p:cNvSpPr>
            <a:spLocks noChangeArrowheads="1"/>
          </p:cNvSpPr>
          <p:nvPr/>
        </p:nvSpPr>
        <p:spPr bwMode="auto">
          <a:xfrm>
            <a:off x="3421063" y="4495800"/>
            <a:ext cx="15827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Material Spec</a:t>
            </a:r>
          </a:p>
          <a:p>
            <a:pPr algn="ctr" eaLnBrk="1" hangingPunct="1"/>
            <a:r>
              <a:rPr lang="en-GB" sz="1200" i="1"/>
              <a:t>Being Consumed</a:t>
            </a:r>
          </a:p>
        </p:txBody>
      </p:sp>
      <p:sp>
        <p:nvSpPr>
          <p:cNvPr id="5160" name="Rectangle 65"/>
          <p:cNvSpPr>
            <a:spLocks noChangeArrowheads="1"/>
          </p:cNvSpPr>
          <p:nvPr/>
        </p:nvSpPr>
        <p:spPr bwMode="auto">
          <a:xfrm>
            <a:off x="3813175" y="5013325"/>
            <a:ext cx="830263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Reagents</a:t>
            </a:r>
          </a:p>
        </p:txBody>
      </p:sp>
      <p:sp>
        <p:nvSpPr>
          <p:cNvPr id="5161" name="Rectangle 67"/>
          <p:cNvSpPr>
            <a:spLocks noChangeArrowheads="1"/>
          </p:cNvSpPr>
          <p:nvPr/>
        </p:nvSpPr>
        <p:spPr bwMode="auto">
          <a:xfrm>
            <a:off x="5508625" y="4302125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5162" name="Rectangle 68"/>
          <p:cNvSpPr>
            <a:spLocks noChangeArrowheads="1"/>
          </p:cNvSpPr>
          <p:nvPr/>
        </p:nvSpPr>
        <p:spPr bwMode="auto">
          <a:xfrm>
            <a:off x="2051050" y="5013325"/>
            <a:ext cx="1031875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Laboratorian</a:t>
            </a:r>
          </a:p>
        </p:txBody>
      </p:sp>
      <p:sp>
        <p:nvSpPr>
          <p:cNvPr id="5163" name="Rectangle 69"/>
          <p:cNvSpPr>
            <a:spLocks noChangeArrowheads="1"/>
          </p:cNvSpPr>
          <p:nvPr/>
        </p:nvSpPr>
        <p:spPr bwMode="auto">
          <a:xfrm>
            <a:off x="560388" y="5013325"/>
            <a:ext cx="771525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Analyzer</a:t>
            </a:r>
          </a:p>
        </p:txBody>
      </p:sp>
      <p:sp>
        <p:nvSpPr>
          <p:cNvPr id="5164" name="Rectangle 70"/>
          <p:cNvSpPr>
            <a:spLocks noChangeArrowheads="1"/>
          </p:cNvSpPr>
          <p:nvPr/>
        </p:nvSpPr>
        <p:spPr bwMode="auto">
          <a:xfrm>
            <a:off x="6084888" y="4870450"/>
            <a:ext cx="695325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Sample</a:t>
            </a:r>
          </a:p>
        </p:txBody>
      </p:sp>
      <p:sp>
        <p:nvSpPr>
          <p:cNvPr id="5165" name="Rectangle 71"/>
          <p:cNvSpPr>
            <a:spLocks noChangeArrowheads="1"/>
          </p:cNvSpPr>
          <p:nvPr/>
        </p:nvSpPr>
        <p:spPr bwMode="auto">
          <a:xfrm>
            <a:off x="5148263" y="5516563"/>
            <a:ext cx="1584325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Tested characteristic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Example of mapping SAP Inspection Lot (Physical Sample)</a:t>
            </a:r>
          </a:p>
        </p:txBody>
      </p:sp>
      <p:sp>
        <p:nvSpPr>
          <p:cNvPr id="6206" name="Espace réservé du pied de page 6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5_11_ISA8895_Interoperability_B2O_Example-OperationsSchedule</a:t>
            </a:r>
            <a:endParaRPr lang="en-GB"/>
          </a:p>
        </p:txBody>
      </p:sp>
      <p:sp>
        <p:nvSpPr>
          <p:cNvPr id="6205" name="Espace réservé du numéro de diapositive 60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9816ECF-E40E-4794-AF6F-A8D4C3538D5A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6147" name="Rectangle 5"/>
          <p:cNvSpPr>
            <a:spLocks noChangeArrowheads="1"/>
          </p:cNvSpPr>
          <p:nvPr/>
        </p:nvSpPr>
        <p:spPr bwMode="auto">
          <a:xfrm>
            <a:off x="288925" y="1196975"/>
            <a:ext cx="1657350" cy="431800"/>
          </a:xfrm>
          <a:prstGeom prst="rect">
            <a:avLst/>
          </a:prstGeom>
          <a:noFill/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1600"/>
              <a:t>Inspection Lot</a:t>
            </a:r>
          </a:p>
        </p:txBody>
      </p:sp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288925" y="1881188"/>
            <a:ext cx="1657350" cy="431800"/>
          </a:xfrm>
          <a:prstGeom prst="rect">
            <a:avLst/>
          </a:prstGeom>
          <a:noFill/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1600"/>
              <a:t>Operation</a:t>
            </a:r>
          </a:p>
        </p:txBody>
      </p:sp>
      <p:sp>
        <p:nvSpPr>
          <p:cNvPr id="6149" name="Rectangle 7"/>
          <p:cNvSpPr>
            <a:spLocks noChangeArrowheads="1"/>
          </p:cNvSpPr>
          <p:nvPr/>
        </p:nvSpPr>
        <p:spPr bwMode="auto">
          <a:xfrm>
            <a:off x="288925" y="4638675"/>
            <a:ext cx="1657350" cy="431800"/>
          </a:xfrm>
          <a:prstGeom prst="rect">
            <a:avLst/>
          </a:prstGeom>
          <a:noFill/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1600"/>
              <a:t>Characteristic</a:t>
            </a:r>
          </a:p>
        </p:txBody>
      </p:sp>
      <p:cxnSp>
        <p:nvCxnSpPr>
          <p:cNvPr id="6150" name="AutoShape 8"/>
          <p:cNvCxnSpPr>
            <a:cxnSpLocks noChangeShapeType="1"/>
            <a:stCxn id="6147" idx="2"/>
            <a:endCxn id="6148" idx="0"/>
          </p:cNvCxnSpPr>
          <p:nvPr/>
        </p:nvCxnSpPr>
        <p:spPr bwMode="auto">
          <a:xfrm rot="5400000">
            <a:off x="991393" y="1754982"/>
            <a:ext cx="252413" cy="0"/>
          </a:xfrm>
          <a:prstGeom prst="straightConnector1">
            <a:avLst/>
          </a:prstGeom>
          <a:noFill/>
          <a:ln w="9525">
            <a:solidFill>
              <a:srgbClr val="000080"/>
            </a:solidFill>
            <a:round/>
            <a:headEnd/>
            <a:tailEnd/>
          </a:ln>
        </p:spPr>
      </p:cxnSp>
      <p:cxnSp>
        <p:nvCxnSpPr>
          <p:cNvPr id="6151" name="AutoShape 9"/>
          <p:cNvCxnSpPr>
            <a:cxnSpLocks noChangeShapeType="1"/>
            <a:stCxn id="6148" idx="2"/>
            <a:endCxn id="6175" idx="0"/>
          </p:cNvCxnSpPr>
          <p:nvPr/>
        </p:nvCxnSpPr>
        <p:spPr bwMode="auto">
          <a:xfrm rot="5400000">
            <a:off x="609600" y="2820988"/>
            <a:ext cx="1016000" cy="0"/>
          </a:xfrm>
          <a:prstGeom prst="straightConnector1">
            <a:avLst/>
          </a:prstGeom>
          <a:noFill/>
          <a:ln w="9525">
            <a:solidFill>
              <a:srgbClr val="000080"/>
            </a:solidFill>
            <a:round/>
            <a:headEnd/>
            <a:tailEnd/>
          </a:ln>
        </p:spPr>
      </p:cxnSp>
      <p:sp>
        <p:nvSpPr>
          <p:cNvPr id="6152" name="AutoShape 10"/>
          <p:cNvSpPr>
            <a:spLocks noChangeArrowheads="1"/>
          </p:cNvSpPr>
          <p:nvPr/>
        </p:nvSpPr>
        <p:spPr bwMode="auto">
          <a:xfrm>
            <a:off x="1047750" y="1628775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153" name="AutoShape 11"/>
          <p:cNvSpPr>
            <a:spLocks noChangeArrowheads="1"/>
          </p:cNvSpPr>
          <p:nvPr/>
        </p:nvSpPr>
        <p:spPr bwMode="auto">
          <a:xfrm>
            <a:off x="1047750" y="2312988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154" name="Rectangle 12"/>
          <p:cNvSpPr>
            <a:spLocks noChangeArrowheads="1"/>
          </p:cNvSpPr>
          <p:nvPr/>
        </p:nvSpPr>
        <p:spPr bwMode="auto">
          <a:xfrm>
            <a:off x="7165975" y="1881188"/>
            <a:ext cx="1582738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1600"/>
              <a:t>Segment</a:t>
            </a:r>
          </a:p>
          <a:p>
            <a:pPr algn="ctr"/>
            <a:r>
              <a:rPr lang="fr-FR" sz="1600"/>
              <a:t>(Operation)</a:t>
            </a:r>
          </a:p>
        </p:txBody>
      </p:sp>
      <p:sp>
        <p:nvSpPr>
          <p:cNvPr id="6155" name="AutoShape 13"/>
          <p:cNvSpPr>
            <a:spLocks noChangeArrowheads="1"/>
          </p:cNvSpPr>
          <p:nvPr/>
        </p:nvSpPr>
        <p:spPr bwMode="auto">
          <a:xfrm>
            <a:off x="7875588" y="2312988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156" name="Rectangle 14"/>
          <p:cNvSpPr>
            <a:spLocks noChangeArrowheads="1"/>
          </p:cNvSpPr>
          <p:nvPr/>
        </p:nvSpPr>
        <p:spPr bwMode="auto">
          <a:xfrm>
            <a:off x="7165975" y="3328988"/>
            <a:ext cx="1582738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1600"/>
              <a:t>Segment</a:t>
            </a:r>
          </a:p>
          <a:p>
            <a:pPr algn="ctr"/>
            <a:r>
              <a:rPr lang="fr-FR" sz="1600"/>
              <a:t>(Sampling)</a:t>
            </a:r>
          </a:p>
        </p:txBody>
      </p:sp>
      <p:sp>
        <p:nvSpPr>
          <p:cNvPr id="6157" name="Rectangle 16"/>
          <p:cNvSpPr>
            <a:spLocks noChangeArrowheads="1"/>
          </p:cNvSpPr>
          <p:nvPr/>
        </p:nvSpPr>
        <p:spPr bwMode="auto">
          <a:xfrm>
            <a:off x="7165975" y="1196975"/>
            <a:ext cx="1582738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1600"/>
              <a:t>Operation</a:t>
            </a:r>
          </a:p>
          <a:p>
            <a:pPr algn="ctr"/>
            <a:r>
              <a:rPr lang="fr-FR" sz="1600"/>
              <a:t>Request</a:t>
            </a:r>
          </a:p>
        </p:txBody>
      </p:sp>
      <p:cxnSp>
        <p:nvCxnSpPr>
          <p:cNvPr id="6158" name="AutoShape 17"/>
          <p:cNvCxnSpPr>
            <a:cxnSpLocks noChangeShapeType="1"/>
            <a:stCxn id="6157" idx="2"/>
            <a:endCxn id="6154" idx="0"/>
          </p:cNvCxnSpPr>
          <p:nvPr/>
        </p:nvCxnSpPr>
        <p:spPr bwMode="auto">
          <a:xfrm rot="5400000">
            <a:off x="7831931" y="1754982"/>
            <a:ext cx="2524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6159" name="AutoShape 18"/>
          <p:cNvSpPr>
            <a:spLocks noChangeArrowheads="1"/>
          </p:cNvSpPr>
          <p:nvPr/>
        </p:nvSpPr>
        <p:spPr bwMode="auto">
          <a:xfrm>
            <a:off x="7875588" y="1628775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cxnSp>
        <p:nvCxnSpPr>
          <p:cNvPr id="6160" name="AutoShape 19"/>
          <p:cNvCxnSpPr>
            <a:cxnSpLocks noChangeShapeType="1"/>
            <a:stCxn id="6147" idx="3"/>
            <a:endCxn id="6157" idx="1"/>
          </p:cNvCxnSpPr>
          <p:nvPr/>
        </p:nvCxnSpPr>
        <p:spPr bwMode="auto">
          <a:xfrm>
            <a:off x="1946275" y="1412875"/>
            <a:ext cx="5219700" cy="0"/>
          </a:xfrm>
          <a:prstGeom prst="straightConnector1">
            <a:avLst/>
          </a:prstGeom>
          <a:noFill/>
          <a:ln w="3175" cap="rnd">
            <a:solidFill>
              <a:schemeClr val="tx1"/>
            </a:solidFill>
            <a:prstDash val="sysDot"/>
            <a:round/>
            <a:headEnd/>
            <a:tailEnd type="arrow" w="med" len="med"/>
          </a:ln>
        </p:spPr>
      </p:cxnSp>
      <p:cxnSp>
        <p:nvCxnSpPr>
          <p:cNvPr id="6161" name="AutoShape 20"/>
          <p:cNvCxnSpPr>
            <a:cxnSpLocks noChangeShapeType="1"/>
            <a:stCxn id="6154" idx="2"/>
            <a:endCxn id="6156" idx="0"/>
          </p:cNvCxnSpPr>
          <p:nvPr/>
        </p:nvCxnSpPr>
        <p:spPr bwMode="auto">
          <a:xfrm rot="5400000">
            <a:off x="7450138" y="2820988"/>
            <a:ext cx="1016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62" name="AutoShape 21"/>
          <p:cNvCxnSpPr>
            <a:cxnSpLocks noChangeShapeType="1"/>
            <a:stCxn id="6148" idx="3"/>
            <a:endCxn id="6154" idx="1"/>
          </p:cNvCxnSpPr>
          <p:nvPr/>
        </p:nvCxnSpPr>
        <p:spPr bwMode="auto">
          <a:xfrm>
            <a:off x="1946275" y="2097088"/>
            <a:ext cx="5219700" cy="0"/>
          </a:xfrm>
          <a:prstGeom prst="straightConnector1">
            <a:avLst/>
          </a:prstGeom>
          <a:noFill/>
          <a:ln w="3175" cap="rnd">
            <a:solidFill>
              <a:schemeClr val="tx1"/>
            </a:solidFill>
            <a:prstDash val="sysDot"/>
            <a:round/>
            <a:headEnd/>
            <a:tailEnd type="arrow" w="med" len="med"/>
          </a:ln>
        </p:spPr>
      </p:cxnSp>
      <p:sp>
        <p:nvSpPr>
          <p:cNvPr id="6163" name="Rectangle 24"/>
          <p:cNvSpPr>
            <a:spLocks noChangeArrowheads="1"/>
          </p:cNvSpPr>
          <p:nvPr/>
        </p:nvSpPr>
        <p:spPr bwMode="auto">
          <a:xfrm>
            <a:off x="2160588" y="2706688"/>
            <a:ext cx="1655762" cy="287337"/>
          </a:xfrm>
          <a:prstGeom prst="rect">
            <a:avLst/>
          </a:prstGeom>
          <a:noFill/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1600"/>
              <a:t>Work Center</a:t>
            </a:r>
          </a:p>
        </p:txBody>
      </p:sp>
      <p:cxnSp>
        <p:nvCxnSpPr>
          <p:cNvPr id="6164" name="AutoShape 25"/>
          <p:cNvCxnSpPr>
            <a:cxnSpLocks noChangeShapeType="1"/>
            <a:stCxn id="6148" idx="2"/>
            <a:endCxn id="6163" idx="1"/>
          </p:cNvCxnSpPr>
          <p:nvPr/>
        </p:nvCxnSpPr>
        <p:spPr bwMode="auto">
          <a:xfrm rot="16200000" flipH="1">
            <a:off x="1370013" y="2060575"/>
            <a:ext cx="538162" cy="1042988"/>
          </a:xfrm>
          <a:prstGeom prst="bentConnector2">
            <a:avLst/>
          </a:prstGeom>
          <a:noFill/>
          <a:ln w="9525">
            <a:solidFill>
              <a:srgbClr val="000080"/>
            </a:solidFill>
            <a:miter lim="800000"/>
            <a:headEnd/>
            <a:tailEnd/>
          </a:ln>
        </p:spPr>
      </p:cxnSp>
      <p:sp>
        <p:nvSpPr>
          <p:cNvPr id="6165" name="Rectangle 26"/>
          <p:cNvSpPr>
            <a:spLocks noChangeArrowheads="1"/>
          </p:cNvSpPr>
          <p:nvPr/>
        </p:nvSpPr>
        <p:spPr bwMode="auto">
          <a:xfrm>
            <a:off x="2160588" y="2276475"/>
            <a:ext cx="1655762" cy="287338"/>
          </a:xfrm>
          <a:prstGeom prst="rect">
            <a:avLst/>
          </a:prstGeom>
          <a:noFill/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1600"/>
              <a:t>Material Number</a:t>
            </a:r>
          </a:p>
        </p:txBody>
      </p:sp>
      <p:cxnSp>
        <p:nvCxnSpPr>
          <p:cNvPr id="6166" name="AutoShape 27"/>
          <p:cNvCxnSpPr>
            <a:cxnSpLocks noChangeShapeType="1"/>
            <a:stCxn id="6147" idx="3"/>
            <a:endCxn id="6165" idx="1"/>
          </p:cNvCxnSpPr>
          <p:nvPr/>
        </p:nvCxnSpPr>
        <p:spPr bwMode="auto">
          <a:xfrm>
            <a:off x="1946275" y="1412875"/>
            <a:ext cx="214313" cy="1008063"/>
          </a:xfrm>
          <a:prstGeom prst="bentConnector3">
            <a:avLst>
              <a:gd name="adj1" fmla="val 49630"/>
            </a:avLst>
          </a:prstGeom>
          <a:noFill/>
          <a:ln w="9525">
            <a:solidFill>
              <a:srgbClr val="000080"/>
            </a:solidFill>
            <a:miter lim="800000"/>
            <a:headEnd/>
            <a:tailEnd/>
          </a:ln>
        </p:spPr>
      </p:cxnSp>
      <p:sp>
        <p:nvSpPr>
          <p:cNvPr id="6167" name="AutoShape 28"/>
          <p:cNvSpPr>
            <a:spLocks noChangeArrowheads="1"/>
          </p:cNvSpPr>
          <p:nvPr/>
        </p:nvSpPr>
        <p:spPr bwMode="auto">
          <a:xfrm>
            <a:off x="7885113" y="3760788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168" name="Rectangle 29"/>
          <p:cNvSpPr>
            <a:spLocks noChangeArrowheads="1"/>
          </p:cNvSpPr>
          <p:nvPr/>
        </p:nvSpPr>
        <p:spPr bwMode="auto">
          <a:xfrm>
            <a:off x="5443538" y="5518150"/>
            <a:ext cx="15859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1600"/>
              <a:t>Material Property</a:t>
            </a:r>
          </a:p>
        </p:txBody>
      </p:sp>
      <p:cxnSp>
        <p:nvCxnSpPr>
          <p:cNvPr id="6169" name="AutoShape 30"/>
          <p:cNvCxnSpPr>
            <a:cxnSpLocks noChangeShapeType="1"/>
            <a:stCxn id="6156" idx="2"/>
            <a:endCxn id="6185" idx="0"/>
          </p:cNvCxnSpPr>
          <p:nvPr/>
        </p:nvCxnSpPr>
        <p:spPr bwMode="auto">
          <a:xfrm rot="5400000">
            <a:off x="7727950" y="3990976"/>
            <a:ext cx="4603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6170" name="Rectangle 31"/>
          <p:cNvSpPr>
            <a:spLocks noChangeArrowheads="1"/>
          </p:cNvSpPr>
          <p:nvPr/>
        </p:nvSpPr>
        <p:spPr bwMode="auto">
          <a:xfrm>
            <a:off x="288925" y="5286375"/>
            <a:ext cx="1657350" cy="431800"/>
          </a:xfrm>
          <a:prstGeom prst="rect">
            <a:avLst/>
          </a:prstGeom>
          <a:noFill/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1600"/>
              <a:t>Method</a:t>
            </a:r>
          </a:p>
        </p:txBody>
      </p:sp>
      <p:cxnSp>
        <p:nvCxnSpPr>
          <p:cNvPr id="6171" name="AutoShape 32"/>
          <p:cNvCxnSpPr>
            <a:cxnSpLocks noChangeShapeType="1"/>
            <a:stCxn id="6149" idx="2"/>
            <a:endCxn id="6170" idx="0"/>
          </p:cNvCxnSpPr>
          <p:nvPr/>
        </p:nvCxnSpPr>
        <p:spPr bwMode="auto">
          <a:xfrm rot="5400000">
            <a:off x="1009650" y="5178425"/>
            <a:ext cx="215900" cy="0"/>
          </a:xfrm>
          <a:prstGeom prst="straightConnector1">
            <a:avLst/>
          </a:prstGeom>
          <a:noFill/>
          <a:ln w="9525">
            <a:solidFill>
              <a:srgbClr val="000080"/>
            </a:solidFill>
            <a:round/>
            <a:headEnd/>
            <a:tailEnd/>
          </a:ln>
        </p:spPr>
      </p:cxnSp>
      <p:sp>
        <p:nvSpPr>
          <p:cNvPr id="6172" name="AutoShape 33"/>
          <p:cNvSpPr>
            <a:spLocks noChangeArrowheads="1"/>
          </p:cNvSpPr>
          <p:nvPr/>
        </p:nvSpPr>
        <p:spPr bwMode="auto">
          <a:xfrm>
            <a:off x="1044575" y="5032375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cxnSp>
        <p:nvCxnSpPr>
          <p:cNvPr id="6173" name="AutoShape 34"/>
          <p:cNvCxnSpPr>
            <a:cxnSpLocks noChangeShapeType="1"/>
            <a:stCxn id="6170" idx="3"/>
            <a:endCxn id="6185" idx="1"/>
          </p:cNvCxnSpPr>
          <p:nvPr/>
        </p:nvCxnSpPr>
        <p:spPr bwMode="auto">
          <a:xfrm flipV="1">
            <a:off x="1946275" y="4437063"/>
            <a:ext cx="5219700" cy="1065212"/>
          </a:xfrm>
          <a:prstGeom prst="bentConnector3">
            <a:avLst>
              <a:gd name="adj1" fmla="val 50000"/>
            </a:avLst>
          </a:prstGeom>
          <a:noFill/>
          <a:ln w="3175" cap="rnd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</p:cxnSp>
      <p:cxnSp>
        <p:nvCxnSpPr>
          <p:cNvPr id="6174" name="AutoShape 35"/>
          <p:cNvCxnSpPr>
            <a:cxnSpLocks noChangeShapeType="1"/>
            <a:stCxn id="6149" idx="3"/>
            <a:endCxn id="6168" idx="1"/>
          </p:cNvCxnSpPr>
          <p:nvPr/>
        </p:nvCxnSpPr>
        <p:spPr bwMode="auto">
          <a:xfrm>
            <a:off x="1946275" y="4854575"/>
            <a:ext cx="3497263" cy="808038"/>
          </a:xfrm>
          <a:prstGeom prst="bentConnector3">
            <a:avLst>
              <a:gd name="adj1" fmla="val 49977"/>
            </a:avLst>
          </a:prstGeom>
          <a:noFill/>
          <a:ln w="3175" cap="rnd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</p:cxnSp>
      <p:sp>
        <p:nvSpPr>
          <p:cNvPr id="6175" name="Rectangle 36"/>
          <p:cNvSpPr>
            <a:spLocks noChangeArrowheads="1"/>
          </p:cNvSpPr>
          <p:nvPr/>
        </p:nvSpPr>
        <p:spPr bwMode="auto">
          <a:xfrm>
            <a:off x="288925" y="3328988"/>
            <a:ext cx="1657350" cy="431800"/>
          </a:xfrm>
          <a:prstGeom prst="rect">
            <a:avLst/>
          </a:prstGeom>
          <a:noFill/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1600"/>
              <a:t>Physical Sampling</a:t>
            </a:r>
          </a:p>
        </p:txBody>
      </p:sp>
      <p:cxnSp>
        <p:nvCxnSpPr>
          <p:cNvPr id="6176" name="AutoShape 37"/>
          <p:cNvCxnSpPr>
            <a:cxnSpLocks noChangeShapeType="1"/>
            <a:stCxn id="6175" idx="2"/>
            <a:endCxn id="6149" idx="0"/>
          </p:cNvCxnSpPr>
          <p:nvPr/>
        </p:nvCxnSpPr>
        <p:spPr bwMode="auto">
          <a:xfrm rot="5400000">
            <a:off x="678656" y="4199732"/>
            <a:ext cx="877887" cy="0"/>
          </a:xfrm>
          <a:prstGeom prst="straightConnector1">
            <a:avLst/>
          </a:prstGeom>
          <a:noFill/>
          <a:ln w="9525">
            <a:solidFill>
              <a:srgbClr val="000080"/>
            </a:solidFill>
            <a:round/>
            <a:headEnd/>
            <a:tailEnd/>
          </a:ln>
        </p:spPr>
      </p:cxnSp>
      <p:sp>
        <p:nvSpPr>
          <p:cNvPr id="6177" name="AutoShape 38"/>
          <p:cNvSpPr>
            <a:spLocks noChangeArrowheads="1"/>
          </p:cNvSpPr>
          <p:nvPr/>
        </p:nvSpPr>
        <p:spPr bwMode="auto">
          <a:xfrm>
            <a:off x="1046163" y="3752850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cxnSp>
        <p:nvCxnSpPr>
          <p:cNvPr id="6178" name="AutoShape 39"/>
          <p:cNvCxnSpPr>
            <a:cxnSpLocks noChangeShapeType="1"/>
            <a:stCxn id="6175" idx="3"/>
            <a:endCxn id="6156" idx="1"/>
          </p:cNvCxnSpPr>
          <p:nvPr/>
        </p:nvCxnSpPr>
        <p:spPr bwMode="auto">
          <a:xfrm>
            <a:off x="1946275" y="3544888"/>
            <a:ext cx="5219700" cy="0"/>
          </a:xfrm>
          <a:prstGeom prst="straightConnector1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6179" name="Rectangle 40"/>
          <p:cNvSpPr>
            <a:spLocks noChangeArrowheads="1"/>
          </p:cNvSpPr>
          <p:nvPr/>
        </p:nvSpPr>
        <p:spPr bwMode="auto">
          <a:xfrm>
            <a:off x="8243888" y="2871788"/>
            <a:ext cx="2524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180" name="Text Box 41"/>
          <p:cNvSpPr txBox="1">
            <a:spLocks noChangeArrowheads="1"/>
          </p:cNvSpPr>
          <p:nvPr/>
        </p:nvSpPr>
        <p:spPr bwMode="auto">
          <a:xfrm>
            <a:off x="1116013" y="506095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400">
                <a:cs typeface="Arial" pitchFamily="34" charset="0"/>
              </a:rPr>
              <a:t>1</a:t>
            </a:r>
          </a:p>
        </p:txBody>
      </p:sp>
      <p:sp>
        <p:nvSpPr>
          <p:cNvPr id="6181" name="Text Box 42"/>
          <p:cNvSpPr txBox="1">
            <a:spLocks noChangeArrowheads="1"/>
          </p:cNvSpPr>
          <p:nvPr/>
        </p:nvSpPr>
        <p:spPr bwMode="auto">
          <a:xfrm>
            <a:off x="1116013" y="3068638"/>
            <a:ext cx="5286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400">
                <a:cs typeface="Arial" pitchFamily="34" charset="0"/>
              </a:rPr>
              <a:t>1..m</a:t>
            </a:r>
          </a:p>
        </p:txBody>
      </p:sp>
      <p:sp>
        <p:nvSpPr>
          <p:cNvPr id="6182" name="Text Box 43"/>
          <p:cNvSpPr txBox="1">
            <a:spLocks noChangeArrowheads="1"/>
          </p:cNvSpPr>
          <p:nvPr/>
        </p:nvSpPr>
        <p:spPr bwMode="auto">
          <a:xfrm>
            <a:off x="1042988" y="4292600"/>
            <a:ext cx="479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400">
                <a:cs typeface="Arial" pitchFamily="34" charset="0"/>
              </a:rPr>
              <a:t>1..n</a:t>
            </a:r>
          </a:p>
        </p:txBody>
      </p:sp>
      <p:sp>
        <p:nvSpPr>
          <p:cNvPr id="6183" name="Text Box 44"/>
          <p:cNvSpPr txBox="1">
            <a:spLocks noChangeArrowheads="1"/>
          </p:cNvSpPr>
          <p:nvPr/>
        </p:nvSpPr>
        <p:spPr bwMode="auto">
          <a:xfrm>
            <a:off x="6953250" y="4779963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400">
                <a:cs typeface="Arial" pitchFamily="34" charset="0"/>
              </a:rPr>
              <a:t>1</a:t>
            </a:r>
          </a:p>
        </p:txBody>
      </p:sp>
      <p:sp>
        <p:nvSpPr>
          <p:cNvPr id="6184" name="Text Box 45"/>
          <p:cNvSpPr txBox="1">
            <a:spLocks noChangeArrowheads="1"/>
          </p:cNvSpPr>
          <p:nvPr/>
        </p:nvSpPr>
        <p:spPr bwMode="auto">
          <a:xfrm>
            <a:off x="1908175" y="3284538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400">
                <a:cs typeface="Arial" pitchFamily="34" charset="0"/>
              </a:rPr>
              <a:t>1</a:t>
            </a:r>
          </a:p>
        </p:txBody>
      </p:sp>
      <p:sp>
        <p:nvSpPr>
          <p:cNvPr id="6185" name="Rectangle 46"/>
          <p:cNvSpPr>
            <a:spLocks noChangeArrowheads="1"/>
          </p:cNvSpPr>
          <p:nvPr/>
        </p:nvSpPr>
        <p:spPr bwMode="auto">
          <a:xfrm>
            <a:off x="7165975" y="4221163"/>
            <a:ext cx="1582738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1600"/>
              <a:t>Segment</a:t>
            </a:r>
          </a:p>
          <a:p>
            <a:pPr algn="ctr"/>
            <a:r>
              <a:rPr lang="fr-FR" sz="1600"/>
              <a:t>(Testing)</a:t>
            </a:r>
          </a:p>
        </p:txBody>
      </p:sp>
      <p:sp>
        <p:nvSpPr>
          <p:cNvPr id="6186" name="AutoShape 47"/>
          <p:cNvSpPr>
            <a:spLocks noChangeArrowheads="1"/>
          </p:cNvSpPr>
          <p:nvPr/>
        </p:nvSpPr>
        <p:spPr bwMode="auto">
          <a:xfrm>
            <a:off x="7885113" y="4652963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187" name="AutoShape 48"/>
          <p:cNvSpPr>
            <a:spLocks noChangeArrowheads="1"/>
          </p:cNvSpPr>
          <p:nvPr/>
        </p:nvSpPr>
        <p:spPr bwMode="auto">
          <a:xfrm>
            <a:off x="6161088" y="5148263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cxnSp>
        <p:nvCxnSpPr>
          <p:cNvPr id="6188" name="AutoShape 49"/>
          <p:cNvCxnSpPr>
            <a:cxnSpLocks noChangeShapeType="1"/>
            <a:stCxn id="6195" idx="2"/>
            <a:endCxn id="6168" idx="0"/>
          </p:cNvCxnSpPr>
          <p:nvPr/>
        </p:nvCxnSpPr>
        <p:spPr bwMode="auto">
          <a:xfrm rot="5400000">
            <a:off x="6088063" y="5368925"/>
            <a:ext cx="2984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6189" name="Rectangle 50"/>
          <p:cNvSpPr>
            <a:spLocks noChangeArrowheads="1"/>
          </p:cNvSpPr>
          <p:nvPr/>
        </p:nvSpPr>
        <p:spPr bwMode="auto">
          <a:xfrm>
            <a:off x="5440363" y="3933825"/>
            <a:ext cx="15859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1600"/>
              <a:t>Material Spec</a:t>
            </a:r>
          </a:p>
        </p:txBody>
      </p:sp>
      <p:cxnSp>
        <p:nvCxnSpPr>
          <p:cNvPr id="6190" name="AutoShape 51"/>
          <p:cNvCxnSpPr>
            <a:cxnSpLocks noChangeShapeType="1"/>
            <a:stCxn id="6156" idx="2"/>
            <a:endCxn id="6189" idx="3"/>
          </p:cNvCxnSpPr>
          <p:nvPr/>
        </p:nvCxnSpPr>
        <p:spPr bwMode="auto">
          <a:xfrm rot="5400000">
            <a:off x="7333457" y="3453606"/>
            <a:ext cx="317500" cy="93186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6191" name="Rectangle 52"/>
          <p:cNvSpPr>
            <a:spLocks noChangeArrowheads="1"/>
          </p:cNvSpPr>
          <p:nvPr/>
        </p:nvSpPr>
        <p:spPr bwMode="auto">
          <a:xfrm>
            <a:off x="5440363" y="2708275"/>
            <a:ext cx="1585912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1600"/>
              <a:t>Equipment Spec</a:t>
            </a:r>
          </a:p>
        </p:txBody>
      </p:sp>
      <p:cxnSp>
        <p:nvCxnSpPr>
          <p:cNvPr id="6192" name="AutoShape 53"/>
          <p:cNvCxnSpPr>
            <a:cxnSpLocks noChangeShapeType="1"/>
            <a:stCxn id="6163" idx="3"/>
            <a:endCxn id="6191" idx="1"/>
          </p:cNvCxnSpPr>
          <p:nvPr/>
        </p:nvCxnSpPr>
        <p:spPr bwMode="auto">
          <a:xfrm>
            <a:off x="3816350" y="2851150"/>
            <a:ext cx="1624013" cy="1588"/>
          </a:xfrm>
          <a:prstGeom prst="bentConnector3">
            <a:avLst>
              <a:gd name="adj1" fmla="val 49949"/>
            </a:avLst>
          </a:prstGeom>
          <a:noFill/>
          <a:ln w="3175" cap="rnd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</p:cxnSp>
      <p:cxnSp>
        <p:nvCxnSpPr>
          <p:cNvPr id="6193" name="AutoShape 54"/>
          <p:cNvCxnSpPr>
            <a:cxnSpLocks noChangeShapeType="1"/>
            <a:stCxn id="6154" idx="2"/>
            <a:endCxn id="6191" idx="3"/>
          </p:cNvCxnSpPr>
          <p:nvPr/>
        </p:nvCxnSpPr>
        <p:spPr bwMode="auto">
          <a:xfrm rot="5400000">
            <a:off x="7222332" y="2116931"/>
            <a:ext cx="539750" cy="93186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6194" name="AutoShape 55"/>
          <p:cNvCxnSpPr>
            <a:cxnSpLocks noChangeShapeType="1"/>
            <a:stCxn id="6165" idx="3"/>
            <a:endCxn id="6189" idx="1"/>
          </p:cNvCxnSpPr>
          <p:nvPr/>
        </p:nvCxnSpPr>
        <p:spPr bwMode="auto">
          <a:xfrm>
            <a:off x="3816350" y="2420938"/>
            <a:ext cx="1624013" cy="1657350"/>
          </a:xfrm>
          <a:prstGeom prst="bentConnector3">
            <a:avLst>
              <a:gd name="adj1" fmla="val 49949"/>
            </a:avLst>
          </a:prstGeom>
          <a:noFill/>
          <a:ln w="3175" cap="rnd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</p:cxnSp>
      <p:sp>
        <p:nvSpPr>
          <p:cNvPr id="6195" name="Rectangle 56"/>
          <p:cNvSpPr>
            <a:spLocks noChangeArrowheads="1"/>
          </p:cNvSpPr>
          <p:nvPr/>
        </p:nvSpPr>
        <p:spPr bwMode="auto">
          <a:xfrm>
            <a:off x="5443538" y="4932363"/>
            <a:ext cx="1585912" cy="287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1600"/>
              <a:t>Material Spec</a:t>
            </a:r>
          </a:p>
        </p:txBody>
      </p:sp>
      <p:cxnSp>
        <p:nvCxnSpPr>
          <p:cNvPr id="6196" name="AutoShape 57"/>
          <p:cNvCxnSpPr>
            <a:cxnSpLocks noChangeShapeType="1"/>
            <a:stCxn id="6185" idx="2"/>
            <a:endCxn id="6195" idx="3"/>
          </p:cNvCxnSpPr>
          <p:nvPr/>
        </p:nvCxnSpPr>
        <p:spPr bwMode="auto">
          <a:xfrm rot="5400000">
            <a:off x="7281863" y="4400550"/>
            <a:ext cx="423862" cy="92868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6197" name="AutoShape 58"/>
          <p:cNvCxnSpPr>
            <a:cxnSpLocks noChangeShapeType="1"/>
            <a:stCxn id="6165" idx="3"/>
            <a:endCxn id="6195" idx="1"/>
          </p:cNvCxnSpPr>
          <p:nvPr/>
        </p:nvCxnSpPr>
        <p:spPr bwMode="auto">
          <a:xfrm>
            <a:off x="3816350" y="2420938"/>
            <a:ext cx="1627188" cy="2655887"/>
          </a:xfrm>
          <a:prstGeom prst="bentConnector3">
            <a:avLst>
              <a:gd name="adj1" fmla="val 49949"/>
            </a:avLst>
          </a:prstGeom>
          <a:noFill/>
          <a:ln w="3175" cap="rnd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</p:cxnSp>
      <p:sp>
        <p:nvSpPr>
          <p:cNvPr id="6198" name="Text Box 59"/>
          <p:cNvSpPr txBox="1">
            <a:spLocks noChangeArrowheads="1"/>
          </p:cNvSpPr>
          <p:nvPr/>
        </p:nvSpPr>
        <p:spPr bwMode="auto">
          <a:xfrm>
            <a:off x="7885113" y="3068638"/>
            <a:ext cx="5286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400">
                <a:cs typeface="Arial" pitchFamily="34" charset="0"/>
              </a:rPr>
              <a:t>1..m</a:t>
            </a:r>
          </a:p>
        </p:txBody>
      </p:sp>
      <p:sp>
        <p:nvSpPr>
          <p:cNvPr id="6199" name="Text Box 61"/>
          <p:cNvSpPr txBox="1">
            <a:spLocks noChangeArrowheads="1"/>
          </p:cNvSpPr>
          <p:nvPr/>
        </p:nvSpPr>
        <p:spPr bwMode="auto">
          <a:xfrm>
            <a:off x="7885113" y="3933825"/>
            <a:ext cx="479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400">
                <a:cs typeface="Arial" pitchFamily="34" charset="0"/>
              </a:rPr>
              <a:t>1..n</a:t>
            </a:r>
          </a:p>
        </p:txBody>
      </p:sp>
      <p:sp>
        <p:nvSpPr>
          <p:cNvPr id="6200" name="Text Box 62"/>
          <p:cNvSpPr txBox="1">
            <a:spLocks noChangeArrowheads="1"/>
          </p:cNvSpPr>
          <p:nvPr/>
        </p:nvSpPr>
        <p:spPr bwMode="auto">
          <a:xfrm>
            <a:off x="6953250" y="3767138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400">
                <a:cs typeface="Arial" pitchFamily="34" charset="0"/>
              </a:rPr>
              <a:t>1</a:t>
            </a:r>
          </a:p>
        </p:txBody>
      </p:sp>
      <p:sp>
        <p:nvSpPr>
          <p:cNvPr id="6201" name="Text Box 63"/>
          <p:cNvSpPr txBox="1">
            <a:spLocks noChangeArrowheads="1"/>
          </p:cNvSpPr>
          <p:nvPr/>
        </p:nvSpPr>
        <p:spPr bwMode="auto">
          <a:xfrm>
            <a:off x="6161088" y="5229225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400">
                <a:cs typeface="Arial" pitchFamily="34" charset="0"/>
              </a:rPr>
              <a:t>1</a:t>
            </a:r>
          </a:p>
        </p:txBody>
      </p:sp>
      <p:sp>
        <p:nvSpPr>
          <p:cNvPr id="6202" name="Line 64"/>
          <p:cNvSpPr>
            <a:spLocks noChangeShapeType="1"/>
          </p:cNvSpPr>
          <p:nvPr/>
        </p:nvSpPr>
        <p:spPr bwMode="auto">
          <a:xfrm>
            <a:off x="4211638" y="836613"/>
            <a:ext cx="0" cy="5472112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 wrap="none" lIns="90000" tIns="46800" rIns="90000" bIns="46800"/>
          <a:lstStyle/>
          <a:p>
            <a:endParaRPr lang="fr-FR"/>
          </a:p>
        </p:txBody>
      </p:sp>
      <p:sp>
        <p:nvSpPr>
          <p:cNvPr id="6203" name="Text Box 65"/>
          <p:cNvSpPr txBox="1">
            <a:spLocks noChangeArrowheads="1"/>
          </p:cNvSpPr>
          <p:nvPr/>
        </p:nvSpPr>
        <p:spPr bwMode="auto">
          <a:xfrm>
            <a:off x="3435350" y="5873750"/>
            <a:ext cx="70485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/>
              <a:t>ERP</a:t>
            </a:r>
          </a:p>
        </p:txBody>
      </p:sp>
      <p:sp>
        <p:nvSpPr>
          <p:cNvPr id="6204" name="Text Box 66"/>
          <p:cNvSpPr txBox="1">
            <a:spLocks noChangeArrowheads="1"/>
          </p:cNvSpPr>
          <p:nvPr/>
        </p:nvSpPr>
        <p:spPr bwMode="auto">
          <a:xfrm>
            <a:off x="4262438" y="5876925"/>
            <a:ext cx="957262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/>
              <a:t>ISA-95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Quality Operations Schedule (for Equipment)</a:t>
            </a:r>
          </a:p>
        </p:txBody>
      </p:sp>
      <p:sp>
        <p:nvSpPr>
          <p:cNvPr id="7206" name="Espace réservé du pied de page 3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5_11_ISA8895_Interoperability_B2O_Example-OperationsSchedule</a:t>
            </a:r>
            <a:endParaRPr lang="en-GB"/>
          </a:p>
        </p:txBody>
      </p:sp>
      <p:sp>
        <p:nvSpPr>
          <p:cNvPr id="7205" name="Espace réservé du numéro de diapositive 3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B3D106A-8E96-4396-9ABC-5144418DD514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7171" name="Rectangle 43"/>
          <p:cNvSpPr>
            <a:spLocks noChangeArrowheads="1"/>
          </p:cNvSpPr>
          <p:nvPr/>
        </p:nvSpPr>
        <p:spPr bwMode="auto">
          <a:xfrm>
            <a:off x="109538" y="1493838"/>
            <a:ext cx="15827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 dirty="0" smtClean="0"/>
              <a:t>Operations </a:t>
            </a:r>
            <a:r>
              <a:rPr lang="en-GB" sz="1200" dirty="0"/>
              <a:t>Request</a:t>
            </a:r>
          </a:p>
          <a:p>
            <a:pPr algn="ctr" eaLnBrk="1" hangingPunct="1"/>
            <a:r>
              <a:rPr lang="en-GB" sz="1200" i="1" dirty="0"/>
              <a:t>Quality</a:t>
            </a:r>
          </a:p>
        </p:txBody>
      </p:sp>
      <p:sp>
        <p:nvSpPr>
          <p:cNvPr id="7172" name="Rectangle 44"/>
          <p:cNvSpPr>
            <a:spLocks noChangeArrowheads="1"/>
          </p:cNvSpPr>
          <p:nvPr/>
        </p:nvSpPr>
        <p:spPr bwMode="auto">
          <a:xfrm>
            <a:off x="107950" y="2800350"/>
            <a:ext cx="1582738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Segment Req</a:t>
            </a:r>
          </a:p>
          <a:p>
            <a:pPr algn="ctr" eaLnBrk="1" hangingPunct="1"/>
            <a:r>
              <a:rPr lang="en-GB" sz="1200" i="1"/>
              <a:t>Quality</a:t>
            </a:r>
          </a:p>
        </p:txBody>
      </p:sp>
      <p:sp>
        <p:nvSpPr>
          <p:cNvPr id="7173" name="AutoShape 45"/>
          <p:cNvSpPr>
            <a:spLocks noChangeArrowheads="1"/>
          </p:cNvSpPr>
          <p:nvPr/>
        </p:nvSpPr>
        <p:spPr bwMode="auto">
          <a:xfrm>
            <a:off x="828675" y="2482850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174" name="Rectangle 47"/>
          <p:cNvSpPr>
            <a:spLocks noChangeArrowheads="1"/>
          </p:cNvSpPr>
          <p:nvPr/>
        </p:nvSpPr>
        <p:spPr bwMode="auto">
          <a:xfrm>
            <a:off x="828675" y="2592388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7175" name="AutoShape 48"/>
          <p:cNvCxnSpPr>
            <a:cxnSpLocks noChangeShapeType="1"/>
            <a:endCxn id="7172" idx="0"/>
          </p:cNvCxnSpPr>
          <p:nvPr/>
        </p:nvCxnSpPr>
        <p:spPr bwMode="auto">
          <a:xfrm rot="5400000">
            <a:off x="731044" y="2631282"/>
            <a:ext cx="3381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7176" name="Rectangle 50"/>
          <p:cNvSpPr>
            <a:spLocks noChangeArrowheads="1"/>
          </p:cNvSpPr>
          <p:nvPr/>
        </p:nvSpPr>
        <p:spPr bwMode="auto">
          <a:xfrm>
            <a:off x="107950" y="2141538"/>
            <a:ext cx="1582738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Segment Req</a:t>
            </a:r>
          </a:p>
          <a:p>
            <a:pPr algn="ctr" eaLnBrk="1" hangingPunct="1"/>
            <a:r>
              <a:rPr lang="en-GB" sz="1200" i="1"/>
              <a:t>Quality </a:t>
            </a:r>
          </a:p>
        </p:txBody>
      </p:sp>
      <p:sp>
        <p:nvSpPr>
          <p:cNvPr id="7177" name="AutoShape 51"/>
          <p:cNvSpPr>
            <a:spLocks noChangeArrowheads="1"/>
          </p:cNvSpPr>
          <p:nvPr/>
        </p:nvSpPr>
        <p:spPr bwMode="auto">
          <a:xfrm>
            <a:off x="827088" y="1854200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178" name="Rectangle 52"/>
          <p:cNvSpPr>
            <a:spLocks noChangeArrowheads="1"/>
          </p:cNvSpPr>
          <p:nvPr/>
        </p:nvSpPr>
        <p:spPr bwMode="auto">
          <a:xfrm>
            <a:off x="898525" y="1946275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7179" name="AutoShape 53"/>
          <p:cNvCxnSpPr>
            <a:cxnSpLocks noChangeShapeType="1"/>
            <a:stCxn id="7171" idx="2"/>
            <a:endCxn id="7176" idx="0"/>
          </p:cNvCxnSpPr>
          <p:nvPr/>
        </p:nvCxnSpPr>
        <p:spPr bwMode="auto">
          <a:xfrm rot="5400000">
            <a:off x="757238" y="1997075"/>
            <a:ext cx="287338" cy="1587"/>
          </a:xfrm>
          <a:prstGeom prst="bentConnector3">
            <a:avLst>
              <a:gd name="adj1" fmla="val 4972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180" name="AutoShape 56"/>
          <p:cNvSpPr>
            <a:spLocks noChangeArrowheads="1"/>
          </p:cNvSpPr>
          <p:nvPr/>
        </p:nvSpPr>
        <p:spPr bwMode="auto">
          <a:xfrm>
            <a:off x="827088" y="3168650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181" name="Rectangle 57"/>
          <p:cNvSpPr>
            <a:spLocks noChangeArrowheads="1"/>
          </p:cNvSpPr>
          <p:nvPr/>
        </p:nvSpPr>
        <p:spPr bwMode="auto">
          <a:xfrm>
            <a:off x="1692275" y="2092325"/>
            <a:ext cx="974725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(Inspection)</a:t>
            </a:r>
          </a:p>
        </p:txBody>
      </p:sp>
      <p:sp>
        <p:nvSpPr>
          <p:cNvPr id="7182" name="Rectangle 58"/>
          <p:cNvSpPr>
            <a:spLocks noChangeArrowheads="1"/>
          </p:cNvSpPr>
          <p:nvPr/>
        </p:nvSpPr>
        <p:spPr bwMode="auto">
          <a:xfrm>
            <a:off x="1692275" y="1587500"/>
            <a:ext cx="195580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(Equipment Test program)</a:t>
            </a:r>
          </a:p>
        </p:txBody>
      </p:sp>
      <p:sp>
        <p:nvSpPr>
          <p:cNvPr id="7183" name="Rectangle 60"/>
          <p:cNvSpPr>
            <a:spLocks noChangeArrowheads="1"/>
          </p:cNvSpPr>
          <p:nvPr/>
        </p:nvSpPr>
        <p:spPr bwMode="auto">
          <a:xfrm>
            <a:off x="107950" y="836613"/>
            <a:ext cx="1582738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 dirty="0" smtClean="0"/>
              <a:t>Operations </a:t>
            </a:r>
            <a:r>
              <a:rPr lang="en-GB" sz="1200" dirty="0"/>
              <a:t>Schedule</a:t>
            </a:r>
          </a:p>
          <a:p>
            <a:pPr algn="ctr" eaLnBrk="1" hangingPunct="1"/>
            <a:r>
              <a:rPr lang="en-GB" sz="1200" i="1" dirty="0"/>
              <a:t>Quality</a:t>
            </a:r>
          </a:p>
        </p:txBody>
      </p:sp>
      <p:sp>
        <p:nvSpPr>
          <p:cNvPr id="7184" name="AutoShape 61"/>
          <p:cNvSpPr>
            <a:spLocks noChangeArrowheads="1"/>
          </p:cNvSpPr>
          <p:nvPr/>
        </p:nvSpPr>
        <p:spPr bwMode="auto">
          <a:xfrm>
            <a:off x="825500" y="1204913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185" name="Rectangle 62"/>
          <p:cNvSpPr>
            <a:spLocks noChangeArrowheads="1"/>
          </p:cNvSpPr>
          <p:nvPr/>
        </p:nvSpPr>
        <p:spPr bwMode="auto">
          <a:xfrm>
            <a:off x="896938" y="1296988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7186" name="AutoShape 63"/>
          <p:cNvCxnSpPr>
            <a:cxnSpLocks noChangeShapeType="1"/>
            <a:stCxn id="7183" idx="2"/>
            <a:endCxn id="7171" idx="0"/>
          </p:cNvCxnSpPr>
          <p:nvPr/>
        </p:nvCxnSpPr>
        <p:spPr bwMode="auto">
          <a:xfrm rot="16200000" flipH="1">
            <a:off x="752475" y="1344613"/>
            <a:ext cx="296863" cy="1587"/>
          </a:xfrm>
          <a:prstGeom prst="bentConnector3">
            <a:avLst>
              <a:gd name="adj1" fmla="val 4973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187" name="Rectangle 64"/>
          <p:cNvSpPr>
            <a:spLocks noChangeArrowheads="1"/>
          </p:cNvSpPr>
          <p:nvPr/>
        </p:nvSpPr>
        <p:spPr bwMode="auto">
          <a:xfrm>
            <a:off x="1703388" y="2736850"/>
            <a:ext cx="78105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(Testing)</a:t>
            </a:r>
          </a:p>
        </p:txBody>
      </p:sp>
      <p:cxnSp>
        <p:nvCxnSpPr>
          <p:cNvPr id="7188" name="AutoShape 65"/>
          <p:cNvCxnSpPr>
            <a:cxnSpLocks noChangeShapeType="1"/>
            <a:stCxn id="7180" idx="2"/>
            <a:endCxn id="7198" idx="0"/>
          </p:cNvCxnSpPr>
          <p:nvPr/>
        </p:nvCxnSpPr>
        <p:spPr bwMode="auto">
          <a:xfrm rot="5400000">
            <a:off x="711200" y="3511550"/>
            <a:ext cx="382588" cy="1588"/>
          </a:xfrm>
          <a:prstGeom prst="bentConnector3">
            <a:avLst>
              <a:gd name="adj1" fmla="val 4979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7189" name="AutoShape 66"/>
          <p:cNvCxnSpPr>
            <a:cxnSpLocks noChangeShapeType="1"/>
            <a:stCxn id="7180" idx="2"/>
            <a:endCxn id="7199" idx="0"/>
          </p:cNvCxnSpPr>
          <p:nvPr/>
        </p:nvCxnSpPr>
        <p:spPr bwMode="auto">
          <a:xfrm rot="16200000" flipH="1">
            <a:off x="1539082" y="2685256"/>
            <a:ext cx="382588" cy="1654175"/>
          </a:xfrm>
          <a:prstGeom prst="bentConnector3">
            <a:avLst>
              <a:gd name="adj1" fmla="val 4979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190" name="Rectangle 67"/>
          <p:cNvSpPr>
            <a:spLocks noChangeArrowheads="1"/>
          </p:cNvSpPr>
          <p:nvPr/>
        </p:nvSpPr>
        <p:spPr bwMode="auto">
          <a:xfrm>
            <a:off x="2198688" y="3500438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7191" name="Rectangle 68"/>
          <p:cNvSpPr>
            <a:spLocks noChangeArrowheads="1"/>
          </p:cNvSpPr>
          <p:nvPr/>
        </p:nvSpPr>
        <p:spPr bwMode="auto">
          <a:xfrm>
            <a:off x="541338" y="3500438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7192" name="Rectangle 69"/>
          <p:cNvSpPr>
            <a:spLocks noChangeArrowheads="1"/>
          </p:cNvSpPr>
          <p:nvPr/>
        </p:nvSpPr>
        <p:spPr bwMode="auto">
          <a:xfrm>
            <a:off x="3419475" y="3703638"/>
            <a:ext cx="1582738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Equipment Spec</a:t>
            </a:r>
          </a:p>
          <a:p>
            <a:pPr algn="ctr" eaLnBrk="1" hangingPunct="1"/>
            <a:r>
              <a:rPr lang="en-GB" sz="1200" i="1"/>
              <a:t>Being Tested</a:t>
            </a:r>
          </a:p>
        </p:txBody>
      </p:sp>
      <p:cxnSp>
        <p:nvCxnSpPr>
          <p:cNvPr id="7193" name="AutoShape 70"/>
          <p:cNvCxnSpPr>
            <a:cxnSpLocks noChangeShapeType="1"/>
            <a:stCxn id="7180" idx="2"/>
            <a:endCxn id="7192" idx="0"/>
          </p:cNvCxnSpPr>
          <p:nvPr/>
        </p:nvCxnSpPr>
        <p:spPr bwMode="auto">
          <a:xfrm rot="16200000" flipH="1">
            <a:off x="2366169" y="1858169"/>
            <a:ext cx="382588" cy="3308350"/>
          </a:xfrm>
          <a:prstGeom prst="bentConnector3">
            <a:avLst>
              <a:gd name="adj1" fmla="val 4979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7194" name="Rectangle 71"/>
          <p:cNvSpPr>
            <a:spLocks noChangeArrowheads="1"/>
          </p:cNvSpPr>
          <p:nvPr/>
        </p:nvSpPr>
        <p:spPr bwMode="auto">
          <a:xfrm>
            <a:off x="471488" y="3500438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7195" name="Rectangle 74"/>
          <p:cNvSpPr>
            <a:spLocks noChangeArrowheads="1"/>
          </p:cNvSpPr>
          <p:nvPr/>
        </p:nvSpPr>
        <p:spPr bwMode="auto">
          <a:xfrm>
            <a:off x="3419475" y="4373563"/>
            <a:ext cx="1582738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Equipment Property</a:t>
            </a:r>
          </a:p>
        </p:txBody>
      </p:sp>
      <p:sp>
        <p:nvSpPr>
          <p:cNvPr id="7196" name="AutoShape 75"/>
          <p:cNvSpPr>
            <a:spLocks noChangeArrowheads="1"/>
          </p:cNvSpPr>
          <p:nvPr/>
        </p:nvSpPr>
        <p:spPr bwMode="auto">
          <a:xfrm>
            <a:off x="4140200" y="4076700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cxnSp>
        <p:nvCxnSpPr>
          <p:cNvPr id="7197" name="AutoShape 76"/>
          <p:cNvCxnSpPr>
            <a:cxnSpLocks noChangeShapeType="1"/>
            <a:stCxn id="7192" idx="2"/>
            <a:endCxn id="7195" idx="0"/>
          </p:cNvCxnSpPr>
          <p:nvPr/>
        </p:nvCxnSpPr>
        <p:spPr bwMode="auto">
          <a:xfrm rot="5400000">
            <a:off x="4056856" y="4218782"/>
            <a:ext cx="3095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7198" name="Rectangle 77"/>
          <p:cNvSpPr>
            <a:spLocks noChangeArrowheads="1"/>
          </p:cNvSpPr>
          <p:nvPr/>
        </p:nvSpPr>
        <p:spPr bwMode="auto">
          <a:xfrm>
            <a:off x="109538" y="3703638"/>
            <a:ext cx="15827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Equipment Spec</a:t>
            </a:r>
            <a:endParaRPr lang="en-GB" sz="1200" i="1"/>
          </a:p>
          <a:p>
            <a:pPr algn="ctr" eaLnBrk="1" hangingPunct="1"/>
            <a:r>
              <a:rPr lang="en-GB" sz="1200" i="1"/>
              <a:t>Contributing</a:t>
            </a:r>
          </a:p>
        </p:txBody>
      </p:sp>
      <p:sp>
        <p:nvSpPr>
          <p:cNvPr id="7199" name="Rectangle 78"/>
          <p:cNvSpPr>
            <a:spLocks noChangeArrowheads="1"/>
          </p:cNvSpPr>
          <p:nvPr/>
        </p:nvSpPr>
        <p:spPr bwMode="auto">
          <a:xfrm>
            <a:off x="1765300" y="3703638"/>
            <a:ext cx="1582738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Personnel Spec</a:t>
            </a:r>
          </a:p>
          <a:p>
            <a:pPr algn="ctr" eaLnBrk="1" hangingPunct="1"/>
            <a:r>
              <a:rPr lang="en-GB" sz="1200" i="1"/>
              <a:t>Contributing</a:t>
            </a:r>
          </a:p>
        </p:txBody>
      </p:sp>
      <p:sp>
        <p:nvSpPr>
          <p:cNvPr id="7200" name="Rectangle 81"/>
          <p:cNvSpPr>
            <a:spLocks noChangeArrowheads="1"/>
          </p:cNvSpPr>
          <p:nvPr/>
        </p:nvSpPr>
        <p:spPr bwMode="auto">
          <a:xfrm>
            <a:off x="3852863" y="3509963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7201" name="Rectangle 82"/>
          <p:cNvSpPr>
            <a:spLocks noChangeArrowheads="1"/>
          </p:cNvSpPr>
          <p:nvPr/>
        </p:nvSpPr>
        <p:spPr bwMode="auto">
          <a:xfrm>
            <a:off x="323850" y="4221163"/>
            <a:ext cx="1160463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Testing device</a:t>
            </a:r>
          </a:p>
        </p:txBody>
      </p:sp>
      <p:sp>
        <p:nvSpPr>
          <p:cNvPr id="7202" name="Rectangle 83"/>
          <p:cNvSpPr>
            <a:spLocks noChangeArrowheads="1"/>
          </p:cNvSpPr>
          <p:nvPr/>
        </p:nvSpPr>
        <p:spPr bwMode="auto">
          <a:xfrm>
            <a:off x="2252663" y="4221163"/>
            <a:ext cx="806450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Inspector</a:t>
            </a:r>
          </a:p>
        </p:txBody>
      </p:sp>
      <p:sp>
        <p:nvSpPr>
          <p:cNvPr id="7203" name="Rectangle 84"/>
          <p:cNvSpPr>
            <a:spLocks noChangeArrowheads="1"/>
          </p:cNvSpPr>
          <p:nvPr/>
        </p:nvSpPr>
        <p:spPr bwMode="auto">
          <a:xfrm>
            <a:off x="4265613" y="4078288"/>
            <a:ext cx="1674812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Machine under testing</a:t>
            </a:r>
          </a:p>
        </p:txBody>
      </p:sp>
      <p:sp>
        <p:nvSpPr>
          <p:cNvPr id="7204" name="Rectangle 85"/>
          <p:cNvSpPr>
            <a:spLocks noChangeArrowheads="1"/>
          </p:cNvSpPr>
          <p:nvPr/>
        </p:nvSpPr>
        <p:spPr bwMode="auto">
          <a:xfrm>
            <a:off x="3419475" y="4725988"/>
            <a:ext cx="1584325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Tested characteristic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Quality Operations Schedule (for Personnel)</a:t>
            </a:r>
          </a:p>
        </p:txBody>
      </p:sp>
      <p:sp>
        <p:nvSpPr>
          <p:cNvPr id="8220" name="Espace réservé du pied de page 2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5_11_ISA8895_Interoperability_B2O_Example-OperationsSchedule</a:t>
            </a:r>
            <a:endParaRPr lang="en-GB"/>
          </a:p>
        </p:txBody>
      </p:sp>
      <p:sp>
        <p:nvSpPr>
          <p:cNvPr id="8219" name="Espace réservé du numéro de diapositive 2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487BE41-EB32-4726-9C3C-46B2C70D77F5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8195" name="Rectangle 43"/>
          <p:cNvSpPr>
            <a:spLocks noChangeArrowheads="1"/>
          </p:cNvSpPr>
          <p:nvPr/>
        </p:nvSpPr>
        <p:spPr bwMode="auto">
          <a:xfrm>
            <a:off x="109538" y="1493838"/>
            <a:ext cx="15827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 dirty="0" smtClean="0"/>
              <a:t>Operations </a:t>
            </a:r>
            <a:r>
              <a:rPr lang="en-GB" sz="1200" dirty="0"/>
              <a:t>Request</a:t>
            </a:r>
          </a:p>
          <a:p>
            <a:pPr algn="ctr" eaLnBrk="1" hangingPunct="1"/>
            <a:r>
              <a:rPr lang="en-GB" sz="1200" i="1" dirty="0"/>
              <a:t>Quality</a:t>
            </a:r>
          </a:p>
        </p:txBody>
      </p:sp>
      <p:sp>
        <p:nvSpPr>
          <p:cNvPr id="8196" name="Rectangle 44"/>
          <p:cNvSpPr>
            <a:spLocks noChangeArrowheads="1"/>
          </p:cNvSpPr>
          <p:nvPr/>
        </p:nvSpPr>
        <p:spPr bwMode="auto">
          <a:xfrm>
            <a:off x="107950" y="2152650"/>
            <a:ext cx="1582738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Segment Req</a:t>
            </a:r>
          </a:p>
          <a:p>
            <a:pPr algn="ctr" eaLnBrk="1" hangingPunct="1"/>
            <a:r>
              <a:rPr lang="en-GB" sz="1200" i="1"/>
              <a:t>Quality</a:t>
            </a:r>
          </a:p>
        </p:txBody>
      </p:sp>
      <p:sp>
        <p:nvSpPr>
          <p:cNvPr id="8197" name="AutoShape 45"/>
          <p:cNvSpPr>
            <a:spLocks noChangeArrowheads="1"/>
          </p:cNvSpPr>
          <p:nvPr/>
        </p:nvSpPr>
        <p:spPr bwMode="auto">
          <a:xfrm>
            <a:off x="828675" y="1835150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8198" name="Rectangle 46"/>
          <p:cNvSpPr>
            <a:spLocks noChangeArrowheads="1"/>
          </p:cNvSpPr>
          <p:nvPr/>
        </p:nvSpPr>
        <p:spPr bwMode="auto">
          <a:xfrm>
            <a:off x="828675" y="1944688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8199" name="AutoShape 47"/>
          <p:cNvCxnSpPr>
            <a:cxnSpLocks noChangeShapeType="1"/>
            <a:stCxn id="8195" idx="2"/>
            <a:endCxn id="8196" idx="0"/>
          </p:cNvCxnSpPr>
          <p:nvPr/>
        </p:nvCxnSpPr>
        <p:spPr bwMode="auto">
          <a:xfrm rot="5400000">
            <a:off x="751682" y="2002631"/>
            <a:ext cx="298450" cy="1587"/>
          </a:xfrm>
          <a:prstGeom prst="bentConnector3">
            <a:avLst>
              <a:gd name="adj1" fmla="val 4946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8200" name="AutoShape 52"/>
          <p:cNvSpPr>
            <a:spLocks noChangeArrowheads="1"/>
          </p:cNvSpPr>
          <p:nvPr/>
        </p:nvSpPr>
        <p:spPr bwMode="auto">
          <a:xfrm>
            <a:off x="827088" y="2520950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8201" name="Rectangle 54"/>
          <p:cNvSpPr>
            <a:spLocks noChangeArrowheads="1"/>
          </p:cNvSpPr>
          <p:nvPr/>
        </p:nvSpPr>
        <p:spPr bwMode="auto">
          <a:xfrm>
            <a:off x="1692275" y="1587500"/>
            <a:ext cx="111760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(Examination)</a:t>
            </a:r>
          </a:p>
        </p:txBody>
      </p:sp>
      <p:sp>
        <p:nvSpPr>
          <p:cNvPr id="8202" name="Rectangle 55"/>
          <p:cNvSpPr>
            <a:spLocks noChangeArrowheads="1"/>
          </p:cNvSpPr>
          <p:nvPr/>
        </p:nvSpPr>
        <p:spPr bwMode="auto">
          <a:xfrm>
            <a:off x="107950" y="836613"/>
            <a:ext cx="1582738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 dirty="0" smtClean="0"/>
              <a:t>Operations </a:t>
            </a:r>
            <a:r>
              <a:rPr lang="en-GB" sz="1200" dirty="0"/>
              <a:t>Schedule</a:t>
            </a:r>
          </a:p>
          <a:p>
            <a:pPr algn="ctr" eaLnBrk="1" hangingPunct="1"/>
            <a:r>
              <a:rPr lang="en-GB" sz="1200" i="1" dirty="0"/>
              <a:t>Quality</a:t>
            </a:r>
          </a:p>
        </p:txBody>
      </p:sp>
      <p:sp>
        <p:nvSpPr>
          <p:cNvPr id="8203" name="AutoShape 56"/>
          <p:cNvSpPr>
            <a:spLocks noChangeArrowheads="1"/>
          </p:cNvSpPr>
          <p:nvPr/>
        </p:nvSpPr>
        <p:spPr bwMode="auto">
          <a:xfrm>
            <a:off x="825500" y="1204913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8204" name="Rectangle 57"/>
          <p:cNvSpPr>
            <a:spLocks noChangeArrowheads="1"/>
          </p:cNvSpPr>
          <p:nvPr/>
        </p:nvSpPr>
        <p:spPr bwMode="auto">
          <a:xfrm>
            <a:off x="896938" y="1296988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8205" name="AutoShape 58"/>
          <p:cNvCxnSpPr>
            <a:cxnSpLocks noChangeShapeType="1"/>
            <a:stCxn id="8202" idx="2"/>
            <a:endCxn id="8195" idx="0"/>
          </p:cNvCxnSpPr>
          <p:nvPr/>
        </p:nvCxnSpPr>
        <p:spPr bwMode="auto">
          <a:xfrm rot="16200000" flipH="1">
            <a:off x="752475" y="1344613"/>
            <a:ext cx="296863" cy="1587"/>
          </a:xfrm>
          <a:prstGeom prst="bentConnector3">
            <a:avLst>
              <a:gd name="adj1" fmla="val 4973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8206" name="Rectangle 59"/>
          <p:cNvSpPr>
            <a:spLocks noChangeArrowheads="1"/>
          </p:cNvSpPr>
          <p:nvPr/>
        </p:nvSpPr>
        <p:spPr bwMode="auto">
          <a:xfrm>
            <a:off x="1703388" y="2089150"/>
            <a:ext cx="57943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(Test)</a:t>
            </a:r>
          </a:p>
        </p:txBody>
      </p:sp>
      <p:cxnSp>
        <p:nvCxnSpPr>
          <p:cNvPr id="8207" name="AutoShape 61"/>
          <p:cNvCxnSpPr>
            <a:cxnSpLocks noChangeShapeType="1"/>
            <a:stCxn id="8200" idx="2"/>
            <a:endCxn id="8214" idx="0"/>
          </p:cNvCxnSpPr>
          <p:nvPr/>
        </p:nvCxnSpPr>
        <p:spPr bwMode="auto">
          <a:xfrm rot="5400000">
            <a:off x="567531" y="3007519"/>
            <a:ext cx="669925" cy="15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8208" name="Rectangle 62"/>
          <p:cNvSpPr>
            <a:spLocks noChangeArrowheads="1"/>
          </p:cNvSpPr>
          <p:nvPr/>
        </p:nvSpPr>
        <p:spPr bwMode="auto">
          <a:xfrm>
            <a:off x="541338" y="3140075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8209" name="Rectangle 64"/>
          <p:cNvSpPr>
            <a:spLocks noChangeArrowheads="1"/>
          </p:cNvSpPr>
          <p:nvPr/>
        </p:nvSpPr>
        <p:spPr bwMode="auto">
          <a:xfrm>
            <a:off x="1765300" y="3343275"/>
            <a:ext cx="1582738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Personnel Spec</a:t>
            </a:r>
          </a:p>
          <a:p>
            <a:pPr algn="ctr" eaLnBrk="1" hangingPunct="1"/>
            <a:r>
              <a:rPr lang="en-GB" sz="1200" i="1"/>
              <a:t>Being Tested</a:t>
            </a:r>
          </a:p>
        </p:txBody>
      </p:sp>
      <p:cxnSp>
        <p:nvCxnSpPr>
          <p:cNvPr id="8210" name="AutoShape 65"/>
          <p:cNvCxnSpPr>
            <a:cxnSpLocks noChangeShapeType="1"/>
            <a:stCxn id="8200" idx="2"/>
            <a:endCxn id="8209" idx="0"/>
          </p:cNvCxnSpPr>
          <p:nvPr/>
        </p:nvCxnSpPr>
        <p:spPr bwMode="auto">
          <a:xfrm rot="16200000" flipH="1">
            <a:off x="1395413" y="2181225"/>
            <a:ext cx="669925" cy="16541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8211" name="Rectangle 67"/>
          <p:cNvSpPr>
            <a:spLocks noChangeArrowheads="1"/>
          </p:cNvSpPr>
          <p:nvPr/>
        </p:nvSpPr>
        <p:spPr bwMode="auto">
          <a:xfrm>
            <a:off x="1836738" y="4013200"/>
            <a:ext cx="15827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Personnel Property</a:t>
            </a:r>
          </a:p>
        </p:txBody>
      </p:sp>
      <p:sp>
        <p:nvSpPr>
          <p:cNvPr id="8212" name="AutoShape 68"/>
          <p:cNvSpPr>
            <a:spLocks noChangeArrowheads="1"/>
          </p:cNvSpPr>
          <p:nvPr/>
        </p:nvSpPr>
        <p:spPr bwMode="auto">
          <a:xfrm>
            <a:off x="2547938" y="3716338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cxnSp>
        <p:nvCxnSpPr>
          <p:cNvPr id="8213" name="AutoShape 69"/>
          <p:cNvCxnSpPr>
            <a:cxnSpLocks noChangeShapeType="1"/>
            <a:stCxn id="8212" idx="2"/>
            <a:endCxn id="8211" idx="0"/>
          </p:cNvCxnSpPr>
          <p:nvPr/>
        </p:nvCxnSpPr>
        <p:spPr bwMode="auto">
          <a:xfrm rot="16200000" flipH="1">
            <a:off x="2554288" y="3938588"/>
            <a:ext cx="144462" cy="4762"/>
          </a:xfrm>
          <a:prstGeom prst="bentConnector3">
            <a:avLst>
              <a:gd name="adj1" fmla="val 4944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8214" name="Rectangle 71"/>
          <p:cNvSpPr>
            <a:spLocks noChangeArrowheads="1"/>
          </p:cNvSpPr>
          <p:nvPr/>
        </p:nvSpPr>
        <p:spPr bwMode="auto">
          <a:xfrm>
            <a:off x="109538" y="3343275"/>
            <a:ext cx="15827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Personnel Spec</a:t>
            </a:r>
          </a:p>
          <a:p>
            <a:pPr algn="ctr" eaLnBrk="1" hangingPunct="1"/>
            <a:r>
              <a:rPr lang="en-GB" sz="1200" i="1"/>
              <a:t>Contributing</a:t>
            </a:r>
          </a:p>
        </p:txBody>
      </p:sp>
      <p:sp>
        <p:nvSpPr>
          <p:cNvPr id="8215" name="Rectangle 72"/>
          <p:cNvSpPr>
            <a:spLocks noChangeArrowheads="1"/>
          </p:cNvSpPr>
          <p:nvPr/>
        </p:nvSpPr>
        <p:spPr bwMode="auto">
          <a:xfrm>
            <a:off x="2195513" y="3149600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8216" name="Rectangle 73"/>
          <p:cNvSpPr>
            <a:spLocks noChangeArrowheads="1"/>
          </p:cNvSpPr>
          <p:nvPr/>
        </p:nvSpPr>
        <p:spPr bwMode="auto">
          <a:xfrm>
            <a:off x="323850" y="3860800"/>
            <a:ext cx="949325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Examinator</a:t>
            </a:r>
          </a:p>
        </p:txBody>
      </p:sp>
      <p:sp>
        <p:nvSpPr>
          <p:cNvPr id="8217" name="Rectangle 74"/>
          <p:cNvSpPr>
            <a:spLocks noChangeArrowheads="1"/>
          </p:cNvSpPr>
          <p:nvPr/>
        </p:nvSpPr>
        <p:spPr bwMode="auto">
          <a:xfrm>
            <a:off x="2627313" y="3730625"/>
            <a:ext cx="855662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Examinee</a:t>
            </a:r>
          </a:p>
        </p:txBody>
      </p:sp>
      <p:sp>
        <p:nvSpPr>
          <p:cNvPr id="8218" name="Rectangle 75"/>
          <p:cNvSpPr>
            <a:spLocks noChangeArrowheads="1"/>
          </p:cNvSpPr>
          <p:nvPr/>
        </p:nvSpPr>
        <p:spPr bwMode="auto">
          <a:xfrm>
            <a:off x="2124075" y="4365625"/>
            <a:ext cx="10175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Tested skills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Maintenance Operations Schedule</a:t>
            </a:r>
          </a:p>
        </p:txBody>
      </p:sp>
      <p:sp>
        <p:nvSpPr>
          <p:cNvPr id="9257" name="Espace réservé du pied de page 40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5_11_ISA8895_Interoperability_B2O_Example-OperationsSchedule</a:t>
            </a:r>
            <a:endParaRPr lang="en-GB"/>
          </a:p>
        </p:txBody>
      </p:sp>
      <p:sp>
        <p:nvSpPr>
          <p:cNvPr id="9256" name="Espace réservé du numéro de diapositive 39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26B8580-EB63-4461-B375-9B64AA541DE4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09538" y="1479550"/>
            <a:ext cx="15827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 dirty="0" smtClean="0"/>
              <a:t>Operations </a:t>
            </a:r>
            <a:r>
              <a:rPr lang="en-GB" sz="1200" dirty="0"/>
              <a:t>Request</a:t>
            </a:r>
          </a:p>
          <a:p>
            <a:pPr algn="ctr" eaLnBrk="1" hangingPunct="1"/>
            <a:r>
              <a:rPr lang="en-GB" sz="1200" i="1" dirty="0"/>
              <a:t>Maintenance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09538" y="2844800"/>
            <a:ext cx="15827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Segment Req</a:t>
            </a:r>
          </a:p>
          <a:p>
            <a:pPr algn="ctr" eaLnBrk="1" hangingPunct="1"/>
            <a:r>
              <a:rPr lang="en-GB" sz="1200" i="1"/>
              <a:t>Maintenance</a:t>
            </a:r>
          </a:p>
        </p:txBody>
      </p:sp>
      <p:sp>
        <p:nvSpPr>
          <p:cNvPr id="9221" name="AutoShape 6"/>
          <p:cNvSpPr>
            <a:spLocks noChangeArrowheads="1"/>
          </p:cNvSpPr>
          <p:nvPr/>
        </p:nvSpPr>
        <p:spPr bwMode="auto">
          <a:xfrm>
            <a:off x="828675" y="2471738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9222" name="Rectangle 10"/>
          <p:cNvSpPr>
            <a:spLocks noChangeArrowheads="1"/>
          </p:cNvSpPr>
          <p:nvPr/>
        </p:nvSpPr>
        <p:spPr bwMode="auto">
          <a:xfrm>
            <a:off x="109538" y="2111375"/>
            <a:ext cx="15827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Segment Req</a:t>
            </a:r>
          </a:p>
          <a:p>
            <a:pPr algn="ctr" eaLnBrk="1" hangingPunct="1"/>
            <a:r>
              <a:rPr lang="en-GB" sz="1200" i="1"/>
              <a:t>Maintenance </a:t>
            </a:r>
          </a:p>
        </p:txBody>
      </p:sp>
      <p:sp>
        <p:nvSpPr>
          <p:cNvPr id="9223" name="AutoShape 11"/>
          <p:cNvSpPr>
            <a:spLocks noChangeArrowheads="1"/>
          </p:cNvSpPr>
          <p:nvPr/>
        </p:nvSpPr>
        <p:spPr bwMode="auto">
          <a:xfrm>
            <a:off x="827088" y="1839913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9224" name="Rectangle 12"/>
          <p:cNvSpPr>
            <a:spLocks noChangeArrowheads="1"/>
          </p:cNvSpPr>
          <p:nvPr/>
        </p:nvSpPr>
        <p:spPr bwMode="auto">
          <a:xfrm>
            <a:off x="898525" y="1916113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9225" name="AutoShape 13"/>
          <p:cNvCxnSpPr>
            <a:cxnSpLocks noChangeShapeType="1"/>
            <a:stCxn id="9219" idx="2"/>
            <a:endCxn id="9222" idx="0"/>
          </p:cNvCxnSpPr>
          <p:nvPr/>
        </p:nvCxnSpPr>
        <p:spPr bwMode="auto">
          <a:xfrm rot="5400000">
            <a:off x="765969" y="1975644"/>
            <a:ext cx="2714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26" name="AutoShape 14"/>
          <p:cNvCxnSpPr>
            <a:cxnSpLocks noChangeShapeType="1"/>
            <a:stCxn id="9222" idx="2"/>
            <a:endCxn id="9220" idx="0"/>
          </p:cNvCxnSpPr>
          <p:nvPr/>
        </p:nvCxnSpPr>
        <p:spPr bwMode="auto">
          <a:xfrm rot="5400000">
            <a:off x="715169" y="2658269"/>
            <a:ext cx="3730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9227" name="Rectangle 15"/>
          <p:cNvSpPr>
            <a:spLocks noChangeArrowheads="1"/>
          </p:cNvSpPr>
          <p:nvPr/>
        </p:nvSpPr>
        <p:spPr bwMode="auto">
          <a:xfrm>
            <a:off x="1030288" y="2636838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9228" name="AutoShape 16"/>
          <p:cNvSpPr>
            <a:spLocks noChangeArrowheads="1"/>
          </p:cNvSpPr>
          <p:nvPr/>
        </p:nvSpPr>
        <p:spPr bwMode="auto">
          <a:xfrm>
            <a:off x="827088" y="3213100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9229" name="Rectangle 17"/>
          <p:cNvSpPr>
            <a:spLocks noChangeArrowheads="1"/>
          </p:cNvSpPr>
          <p:nvPr/>
        </p:nvSpPr>
        <p:spPr bwMode="auto">
          <a:xfrm>
            <a:off x="1692275" y="2873375"/>
            <a:ext cx="158273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(Maintenance Order)</a:t>
            </a:r>
          </a:p>
        </p:txBody>
      </p:sp>
      <p:sp>
        <p:nvSpPr>
          <p:cNvPr id="9230" name="Rectangle 18"/>
          <p:cNvSpPr>
            <a:spLocks noChangeArrowheads="1"/>
          </p:cNvSpPr>
          <p:nvPr/>
        </p:nvSpPr>
        <p:spPr bwMode="auto">
          <a:xfrm>
            <a:off x="1692275" y="1573213"/>
            <a:ext cx="1758950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(Maintenance Request)</a:t>
            </a:r>
          </a:p>
        </p:txBody>
      </p:sp>
      <p:sp>
        <p:nvSpPr>
          <p:cNvPr id="9231" name="Rectangle 20"/>
          <p:cNvSpPr>
            <a:spLocks noChangeArrowheads="1"/>
          </p:cNvSpPr>
          <p:nvPr/>
        </p:nvSpPr>
        <p:spPr bwMode="auto">
          <a:xfrm>
            <a:off x="107950" y="822325"/>
            <a:ext cx="1582738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 dirty="0" smtClean="0"/>
              <a:t>Operations Schedule</a:t>
            </a:r>
            <a:endParaRPr lang="en-GB" sz="1200" dirty="0"/>
          </a:p>
          <a:p>
            <a:pPr algn="ctr" eaLnBrk="1" hangingPunct="1"/>
            <a:r>
              <a:rPr lang="en-GB" sz="1200" i="1" dirty="0"/>
              <a:t>Maintenance</a:t>
            </a:r>
          </a:p>
        </p:txBody>
      </p:sp>
      <p:sp>
        <p:nvSpPr>
          <p:cNvPr id="9232" name="AutoShape 21"/>
          <p:cNvSpPr>
            <a:spLocks noChangeArrowheads="1"/>
          </p:cNvSpPr>
          <p:nvPr/>
        </p:nvSpPr>
        <p:spPr bwMode="auto">
          <a:xfrm>
            <a:off x="825500" y="1190625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9233" name="Rectangle 22"/>
          <p:cNvSpPr>
            <a:spLocks noChangeArrowheads="1"/>
          </p:cNvSpPr>
          <p:nvPr/>
        </p:nvSpPr>
        <p:spPr bwMode="auto">
          <a:xfrm>
            <a:off x="896938" y="1282700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9234" name="AutoShape 23"/>
          <p:cNvCxnSpPr>
            <a:cxnSpLocks noChangeShapeType="1"/>
            <a:stCxn id="9231" idx="2"/>
            <a:endCxn id="9219" idx="0"/>
          </p:cNvCxnSpPr>
          <p:nvPr/>
        </p:nvCxnSpPr>
        <p:spPr bwMode="auto">
          <a:xfrm rot="16200000" flipH="1">
            <a:off x="752476" y="1330325"/>
            <a:ext cx="296862" cy="1587"/>
          </a:xfrm>
          <a:prstGeom prst="bentConnector3">
            <a:avLst>
              <a:gd name="adj1" fmla="val 4973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9235" name="AutoShape 25"/>
          <p:cNvCxnSpPr>
            <a:cxnSpLocks noChangeShapeType="1"/>
            <a:stCxn id="9228" idx="2"/>
            <a:endCxn id="9243" idx="0"/>
          </p:cNvCxnSpPr>
          <p:nvPr/>
        </p:nvCxnSpPr>
        <p:spPr bwMode="auto">
          <a:xfrm rot="5400000">
            <a:off x="696912" y="3570288"/>
            <a:ext cx="411163" cy="1588"/>
          </a:xfrm>
          <a:prstGeom prst="bentConnector3">
            <a:avLst>
              <a:gd name="adj1" fmla="val 4980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9236" name="AutoShape 26"/>
          <p:cNvCxnSpPr>
            <a:cxnSpLocks noChangeShapeType="1"/>
            <a:stCxn id="9228" idx="2"/>
            <a:endCxn id="9244" idx="0"/>
          </p:cNvCxnSpPr>
          <p:nvPr/>
        </p:nvCxnSpPr>
        <p:spPr bwMode="auto">
          <a:xfrm rot="16200000" flipH="1">
            <a:off x="1524000" y="2744788"/>
            <a:ext cx="411163" cy="1652587"/>
          </a:xfrm>
          <a:prstGeom prst="bentConnector3">
            <a:avLst>
              <a:gd name="adj1" fmla="val 4980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9237" name="Rectangle 27"/>
          <p:cNvSpPr>
            <a:spLocks noChangeArrowheads="1"/>
          </p:cNvSpPr>
          <p:nvPr/>
        </p:nvSpPr>
        <p:spPr bwMode="auto">
          <a:xfrm>
            <a:off x="2197100" y="3573463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9238" name="Rectangle 29"/>
          <p:cNvSpPr>
            <a:spLocks noChangeArrowheads="1"/>
          </p:cNvSpPr>
          <p:nvPr/>
        </p:nvSpPr>
        <p:spPr bwMode="auto">
          <a:xfrm>
            <a:off x="5078413" y="3776663"/>
            <a:ext cx="15827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Physical Asset Spec</a:t>
            </a:r>
          </a:p>
          <a:p>
            <a:pPr algn="ctr" eaLnBrk="1" hangingPunct="1"/>
            <a:r>
              <a:rPr lang="en-GB" sz="1200" i="1"/>
              <a:t>Being Repaired</a:t>
            </a:r>
          </a:p>
        </p:txBody>
      </p:sp>
      <p:cxnSp>
        <p:nvCxnSpPr>
          <p:cNvPr id="9239" name="AutoShape 30"/>
          <p:cNvCxnSpPr>
            <a:cxnSpLocks noChangeShapeType="1"/>
            <a:stCxn id="9228" idx="2"/>
            <a:endCxn id="9238" idx="0"/>
          </p:cNvCxnSpPr>
          <p:nvPr/>
        </p:nvCxnSpPr>
        <p:spPr bwMode="auto">
          <a:xfrm rot="16200000" flipH="1">
            <a:off x="3181350" y="1087438"/>
            <a:ext cx="411163" cy="4967287"/>
          </a:xfrm>
          <a:prstGeom prst="bentConnector3">
            <a:avLst>
              <a:gd name="adj1" fmla="val 4980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9240" name="Rectangle 31"/>
          <p:cNvSpPr>
            <a:spLocks noChangeArrowheads="1"/>
          </p:cNvSpPr>
          <p:nvPr/>
        </p:nvSpPr>
        <p:spPr bwMode="auto">
          <a:xfrm>
            <a:off x="469900" y="3573463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9241" name="Rectangle 32"/>
          <p:cNvSpPr>
            <a:spLocks noChangeArrowheads="1"/>
          </p:cNvSpPr>
          <p:nvPr/>
        </p:nvSpPr>
        <p:spPr bwMode="auto">
          <a:xfrm>
            <a:off x="3852863" y="3575050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9242" name="AutoShape 33"/>
          <p:cNvCxnSpPr>
            <a:cxnSpLocks noChangeShapeType="1"/>
            <a:stCxn id="9228" idx="2"/>
            <a:endCxn id="9245" idx="0"/>
          </p:cNvCxnSpPr>
          <p:nvPr/>
        </p:nvCxnSpPr>
        <p:spPr bwMode="auto">
          <a:xfrm rot="16200000" flipH="1">
            <a:off x="2352675" y="1916113"/>
            <a:ext cx="411163" cy="3309937"/>
          </a:xfrm>
          <a:prstGeom prst="bentConnector3">
            <a:avLst>
              <a:gd name="adj1" fmla="val 4980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9243" name="Rectangle 37"/>
          <p:cNvSpPr>
            <a:spLocks noChangeArrowheads="1"/>
          </p:cNvSpPr>
          <p:nvPr/>
        </p:nvSpPr>
        <p:spPr bwMode="auto">
          <a:xfrm>
            <a:off x="109538" y="3776663"/>
            <a:ext cx="15827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Equipment Spec</a:t>
            </a:r>
            <a:endParaRPr lang="en-GB" sz="1200" i="1"/>
          </a:p>
          <a:p>
            <a:pPr algn="ctr" eaLnBrk="1" hangingPunct="1"/>
            <a:r>
              <a:rPr lang="en-GB" sz="1200" i="1"/>
              <a:t>Contributing</a:t>
            </a:r>
          </a:p>
        </p:txBody>
      </p:sp>
      <p:sp>
        <p:nvSpPr>
          <p:cNvPr id="9244" name="Rectangle 38"/>
          <p:cNvSpPr>
            <a:spLocks noChangeArrowheads="1"/>
          </p:cNvSpPr>
          <p:nvPr/>
        </p:nvSpPr>
        <p:spPr bwMode="auto">
          <a:xfrm>
            <a:off x="1763713" y="3776663"/>
            <a:ext cx="15827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Personnel Spec</a:t>
            </a:r>
          </a:p>
          <a:p>
            <a:pPr algn="ctr" eaLnBrk="1" hangingPunct="1"/>
            <a:r>
              <a:rPr lang="en-GB" sz="1200" i="1"/>
              <a:t>Contributing</a:t>
            </a:r>
          </a:p>
        </p:txBody>
      </p:sp>
      <p:sp>
        <p:nvSpPr>
          <p:cNvPr id="9245" name="Rectangle 39"/>
          <p:cNvSpPr>
            <a:spLocks noChangeArrowheads="1"/>
          </p:cNvSpPr>
          <p:nvPr/>
        </p:nvSpPr>
        <p:spPr bwMode="auto">
          <a:xfrm>
            <a:off x="3421063" y="3776663"/>
            <a:ext cx="15827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Material Spec</a:t>
            </a:r>
          </a:p>
          <a:p>
            <a:pPr algn="ctr" eaLnBrk="1" hangingPunct="1"/>
            <a:r>
              <a:rPr lang="en-GB" sz="1200" i="1"/>
              <a:t>Contributing</a:t>
            </a:r>
          </a:p>
        </p:txBody>
      </p:sp>
      <p:sp>
        <p:nvSpPr>
          <p:cNvPr id="9246" name="Rectangle 40"/>
          <p:cNvSpPr>
            <a:spLocks noChangeArrowheads="1"/>
          </p:cNvSpPr>
          <p:nvPr/>
        </p:nvSpPr>
        <p:spPr bwMode="auto">
          <a:xfrm>
            <a:off x="3363913" y="4178300"/>
            <a:ext cx="1463675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Lubricant, cleanser</a:t>
            </a:r>
          </a:p>
        </p:txBody>
      </p:sp>
      <p:sp>
        <p:nvSpPr>
          <p:cNvPr id="9247" name="Rectangle 42"/>
          <p:cNvSpPr>
            <a:spLocks noChangeArrowheads="1"/>
          </p:cNvSpPr>
          <p:nvPr/>
        </p:nvSpPr>
        <p:spPr bwMode="auto">
          <a:xfrm>
            <a:off x="5508625" y="3582988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9248" name="Rectangle 43"/>
          <p:cNvSpPr>
            <a:spLocks noChangeArrowheads="1"/>
          </p:cNvSpPr>
          <p:nvPr/>
        </p:nvSpPr>
        <p:spPr bwMode="auto">
          <a:xfrm>
            <a:off x="2036763" y="4178300"/>
            <a:ext cx="92233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Repairmen</a:t>
            </a:r>
          </a:p>
        </p:txBody>
      </p:sp>
      <p:sp>
        <p:nvSpPr>
          <p:cNvPr id="9249" name="Rectangle 44"/>
          <p:cNvSpPr>
            <a:spLocks noChangeArrowheads="1"/>
          </p:cNvSpPr>
          <p:nvPr/>
        </p:nvSpPr>
        <p:spPr bwMode="auto">
          <a:xfrm>
            <a:off x="396875" y="4178300"/>
            <a:ext cx="55245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Tools</a:t>
            </a:r>
          </a:p>
        </p:txBody>
      </p:sp>
      <p:sp>
        <p:nvSpPr>
          <p:cNvPr id="9250" name="Rectangle 45"/>
          <p:cNvSpPr>
            <a:spLocks noChangeArrowheads="1"/>
          </p:cNvSpPr>
          <p:nvPr/>
        </p:nvSpPr>
        <p:spPr bwMode="auto">
          <a:xfrm>
            <a:off x="5076825" y="4165600"/>
            <a:ext cx="14795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 eaLnBrk="1" hangingPunct="1"/>
            <a:r>
              <a:rPr lang="en-GB" sz="1200" i="1"/>
              <a:t>Machine </a:t>
            </a:r>
          </a:p>
          <a:p>
            <a:pPr algn="ctr" eaLnBrk="1" hangingPunct="1"/>
            <a:r>
              <a:rPr lang="en-GB" sz="1200" i="1"/>
              <a:t>under maintenance</a:t>
            </a:r>
          </a:p>
        </p:txBody>
      </p:sp>
      <p:sp>
        <p:nvSpPr>
          <p:cNvPr id="9251" name="Rectangle 46"/>
          <p:cNvSpPr>
            <a:spLocks noChangeArrowheads="1"/>
          </p:cNvSpPr>
          <p:nvPr/>
        </p:nvSpPr>
        <p:spPr bwMode="auto">
          <a:xfrm>
            <a:off x="5076825" y="2901950"/>
            <a:ext cx="1582738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Equipment Spec</a:t>
            </a:r>
          </a:p>
          <a:p>
            <a:pPr algn="ctr" eaLnBrk="1" hangingPunct="1"/>
            <a:r>
              <a:rPr lang="en-GB" sz="1200" i="1"/>
              <a:t>Being Repaired</a:t>
            </a:r>
          </a:p>
        </p:txBody>
      </p:sp>
      <p:sp>
        <p:nvSpPr>
          <p:cNvPr id="9252" name="Rectangle 47"/>
          <p:cNvSpPr>
            <a:spLocks noChangeArrowheads="1"/>
          </p:cNvSpPr>
          <p:nvPr/>
        </p:nvSpPr>
        <p:spPr bwMode="auto">
          <a:xfrm>
            <a:off x="5507038" y="2708275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9253" name="Rectangle 48"/>
          <p:cNvSpPr>
            <a:spLocks noChangeArrowheads="1"/>
          </p:cNvSpPr>
          <p:nvPr/>
        </p:nvSpPr>
        <p:spPr bwMode="auto">
          <a:xfrm>
            <a:off x="5003800" y="3298825"/>
            <a:ext cx="173355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 eaLnBrk="1" hangingPunct="1"/>
            <a:r>
              <a:rPr lang="en-GB" sz="1200" i="1"/>
              <a:t>Machine to be repaired</a:t>
            </a:r>
          </a:p>
        </p:txBody>
      </p:sp>
      <p:cxnSp>
        <p:nvCxnSpPr>
          <p:cNvPr id="9254" name="AutoShape 49"/>
          <p:cNvCxnSpPr>
            <a:cxnSpLocks noChangeShapeType="1"/>
            <a:stCxn id="9222" idx="2"/>
            <a:endCxn id="9251" idx="0"/>
          </p:cNvCxnSpPr>
          <p:nvPr/>
        </p:nvCxnSpPr>
        <p:spPr bwMode="auto">
          <a:xfrm rot="16200000" flipH="1">
            <a:off x="3170238" y="203200"/>
            <a:ext cx="430212" cy="4967288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9255" name="Rectangle 50"/>
          <p:cNvSpPr>
            <a:spLocks noChangeArrowheads="1"/>
          </p:cNvSpPr>
          <p:nvPr/>
        </p:nvSpPr>
        <p:spPr bwMode="auto">
          <a:xfrm>
            <a:off x="1692275" y="2146300"/>
            <a:ext cx="3527425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(Maintenance Request Subject)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Inventory Operations Schedule</a:t>
            </a:r>
          </a:p>
        </p:txBody>
      </p:sp>
      <p:sp>
        <p:nvSpPr>
          <p:cNvPr id="10268" name="Espace réservé du pied de page 2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5_11_ISA8895_Interoperability_B2O_Example-OperationsSchedule</a:t>
            </a:r>
            <a:endParaRPr lang="en-GB"/>
          </a:p>
        </p:txBody>
      </p:sp>
      <p:sp>
        <p:nvSpPr>
          <p:cNvPr id="10267" name="Espace réservé du numéro de diapositive 2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807F332-72E6-4D22-9A93-EE2570F193D4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09538" y="1579563"/>
            <a:ext cx="15827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 dirty="0" smtClean="0"/>
              <a:t>Operations </a:t>
            </a:r>
            <a:r>
              <a:rPr lang="en-GB" sz="1200" dirty="0"/>
              <a:t>Request</a:t>
            </a:r>
          </a:p>
          <a:p>
            <a:pPr algn="ctr" eaLnBrk="1" hangingPunct="1"/>
            <a:r>
              <a:rPr lang="en-GB" sz="1200" i="1" dirty="0"/>
              <a:t>Inventory</a:t>
            </a:r>
          </a:p>
        </p:txBody>
      </p:sp>
      <p:sp>
        <p:nvSpPr>
          <p:cNvPr id="10244" name="Rectangle 10"/>
          <p:cNvSpPr>
            <a:spLocks noChangeArrowheads="1"/>
          </p:cNvSpPr>
          <p:nvPr/>
        </p:nvSpPr>
        <p:spPr bwMode="auto">
          <a:xfrm>
            <a:off x="107950" y="2227263"/>
            <a:ext cx="1582738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Segment Requirement</a:t>
            </a:r>
          </a:p>
          <a:p>
            <a:pPr algn="ctr" eaLnBrk="1" hangingPunct="1"/>
            <a:r>
              <a:rPr lang="en-GB" sz="1200" i="1"/>
              <a:t>Inventory </a:t>
            </a:r>
          </a:p>
        </p:txBody>
      </p:sp>
      <p:sp>
        <p:nvSpPr>
          <p:cNvPr id="10245" name="AutoShape 11"/>
          <p:cNvSpPr>
            <a:spLocks noChangeArrowheads="1"/>
          </p:cNvSpPr>
          <p:nvPr/>
        </p:nvSpPr>
        <p:spPr bwMode="auto">
          <a:xfrm>
            <a:off x="827088" y="1939925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0246" name="Rectangle 12"/>
          <p:cNvSpPr>
            <a:spLocks noChangeArrowheads="1"/>
          </p:cNvSpPr>
          <p:nvPr/>
        </p:nvSpPr>
        <p:spPr bwMode="auto">
          <a:xfrm>
            <a:off x="898525" y="2032000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10247" name="AutoShape 13"/>
          <p:cNvCxnSpPr>
            <a:cxnSpLocks noChangeShapeType="1"/>
            <a:stCxn id="10243" idx="2"/>
            <a:endCxn id="10244" idx="0"/>
          </p:cNvCxnSpPr>
          <p:nvPr/>
        </p:nvCxnSpPr>
        <p:spPr bwMode="auto">
          <a:xfrm rot="5400000">
            <a:off x="757238" y="2082800"/>
            <a:ext cx="287338" cy="1587"/>
          </a:xfrm>
          <a:prstGeom prst="bentConnector3">
            <a:avLst>
              <a:gd name="adj1" fmla="val 4972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0248" name="AutoShape 16"/>
          <p:cNvSpPr>
            <a:spLocks noChangeArrowheads="1"/>
          </p:cNvSpPr>
          <p:nvPr/>
        </p:nvSpPr>
        <p:spPr bwMode="auto">
          <a:xfrm>
            <a:off x="827088" y="2587625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0249" name="Rectangle 17"/>
          <p:cNvSpPr>
            <a:spLocks noChangeArrowheads="1"/>
          </p:cNvSpPr>
          <p:nvPr/>
        </p:nvSpPr>
        <p:spPr bwMode="auto">
          <a:xfrm>
            <a:off x="1620838" y="2178050"/>
            <a:ext cx="1558925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(Transfer Operation)</a:t>
            </a:r>
          </a:p>
        </p:txBody>
      </p:sp>
      <p:sp>
        <p:nvSpPr>
          <p:cNvPr id="10250" name="Rectangle 18"/>
          <p:cNvSpPr>
            <a:spLocks noChangeArrowheads="1"/>
          </p:cNvSpPr>
          <p:nvPr/>
        </p:nvSpPr>
        <p:spPr bwMode="auto">
          <a:xfrm>
            <a:off x="1692275" y="1673225"/>
            <a:ext cx="12461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/>
            <a:r>
              <a:rPr lang="en-GB" sz="1200" i="1"/>
              <a:t>(Transfer order)</a:t>
            </a:r>
          </a:p>
        </p:txBody>
      </p:sp>
      <p:sp>
        <p:nvSpPr>
          <p:cNvPr id="10251" name="Rectangle 20"/>
          <p:cNvSpPr>
            <a:spLocks noChangeArrowheads="1"/>
          </p:cNvSpPr>
          <p:nvPr/>
        </p:nvSpPr>
        <p:spPr bwMode="auto">
          <a:xfrm>
            <a:off x="107950" y="922338"/>
            <a:ext cx="1582738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 dirty="0" smtClean="0"/>
              <a:t>Operations </a:t>
            </a:r>
            <a:r>
              <a:rPr lang="en-GB" sz="1200" dirty="0"/>
              <a:t>Schedule</a:t>
            </a:r>
          </a:p>
          <a:p>
            <a:pPr algn="ctr" eaLnBrk="1" hangingPunct="1"/>
            <a:r>
              <a:rPr lang="en-GB" sz="1200" i="1" dirty="0"/>
              <a:t>Inventory</a:t>
            </a:r>
          </a:p>
        </p:txBody>
      </p:sp>
      <p:sp>
        <p:nvSpPr>
          <p:cNvPr id="10252" name="AutoShape 21"/>
          <p:cNvSpPr>
            <a:spLocks noChangeArrowheads="1"/>
          </p:cNvSpPr>
          <p:nvPr/>
        </p:nvSpPr>
        <p:spPr bwMode="auto">
          <a:xfrm>
            <a:off x="825500" y="1290638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0253" name="Rectangle 22"/>
          <p:cNvSpPr>
            <a:spLocks noChangeArrowheads="1"/>
          </p:cNvSpPr>
          <p:nvPr/>
        </p:nvSpPr>
        <p:spPr bwMode="auto">
          <a:xfrm>
            <a:off x="896938" y="1382713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10254" name="AutoShape 23"/>
          <p:cNvCxnSpPr>
            <a:cxnSpLocks noChangeShapeType="1"/>
            <a:stCxn id="10251" idx="2"/>
            <a:endCxn id="10243" idx="0"/>
          </p:cNvCxnSpPr>
          <p:nvPr/>
        </p:nvCxnSpPr>
        <p:spPr bwMode="auto">
          <a:xfrm rot="16200000" flipH="1">
            <a:off x="752475" y="1430338"/>
            <a:ext cx="296863" cy="1587"/>
          </a:xfrm>
          <a:prstGeom prst="bentConnector3">
            <a:avLst>
              <a:gd name="adj1" fmla="val 4973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0255" name="AutoShape 25"/>
          <p:cNvCxnSpPr>
            <a:cxnSpLocks noChangeShapeType="1"/>
            <a:stCxn id="10248" idx="2"/>
            <a:endCxn id="10263" idx="0"/>
          </p:cNvCxnSpPr>
          <p:nvPr/>
        </p:nvCxnSpPr>
        <p:spPr bwMode="auto">
          <a:xfrm rot="5400000">
            <a:off x="558006" y="3083719"/>
            <a:ext cx="688975" cy="15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0256" name="AutoShape 26"/>
          <p:cNvCxnSpPr>
            <a:cxnSpLocks noChangeShapeType="1"/>
            <a:stCxn id="10248" idx="2"/>
            <a:endCxn id="10264" idx="0"/>
          </p:cNvCxnSpPr>
          <p:nvPr/>
        </p:nvCxnSpPr>
        <p:spPr bwMode="auto">
          <a:xfrm rot="16200000" flipH="1">
            <a:off x="1385094" y="2258219"/>
            <a:ext cx="688975" cy="16525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0257" name="Rectangle 27"/>
          <p:cNvSpPr>
            <a:spLocks noChangeArrowheads="1"/>
          </p:cNvSpPr>
          <p:nvPr/>
        </p:nvSpPr>
        <p:spPr bwMode="auto">
          <a:xfrm>
            <a:off x="2197100" y="3225800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10258" name="Rectangle 28"/>
          <p:cNvSpPr>
            <a:spLocks noChangeArrowheads="1"/>
          </p:cNvSpPr>
          <p:nvPr/>
        </p:nvSpPr>
        <p:spPr bwMode="auto">
          <a:xfrm>
            <a:off x="539750" y="3225800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10259" name="Rectangle 29"/>
          <p:cNvSpPr>
            <a:spLocks noChangeArrowheads="1"/>
          </p:cNvSpPr>
          <p:nvPr/>
        </p:nvSpPr>
        <p:spPr bwMode="auto">
          <a:xfrm>
            <a:off x="5078413" y="3429000"/>
            <a:ext cx="15827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Material Specification</a:t>
            </a:r>
          </a:p>
          <a:p>
            <a:pPr algn="ctr" eaLnBrk="1" hangingPunct="1"/>
            <a:r>
              <a:rPr lang="en-GB" sz="1200" i="1"/>
              <a:t>Being Moved To</a:t>
            </a:r>
          </a:p>
        </p:txBody>
      </p:sp>
      <p:cxnSp>
        <p:nvCxnSpPr>
          <p:cNvPr id="10260" name="AutoShape 30"/>
          <p:cNvCxnSpPr>
            <a:cxnSpLocks noChangeShapeType="1"/>
            <a:stCxn id="10248" idx="2"/>
            <a:endCxn id="10259" idx="0"/>
          </p:cNvCxnSpPr>
          <p:nvPr/>
        </p:nvCxnSpPr>
        <p:spPr bwMode="auto">
          <a:xfrm rot="16200000" flipH="1">
            <a:off x="3042444" y="600869"/>
            <a:ext cx="688975" cy="49672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0261" name="Rectangle 31"/>
          <p:cNvSpPr>
            <a:spLocks noChangeArrowheads="1"/>
          </p:cNvSpPr>
          <p:nvPr/>
        </p:nvSpPr>
        <p:spPr bwMode="auto">
          <a:xfrm>
            <a:off x="3852863" y="3227388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10262" name="AutoShape 32"/>
          <p:cNvCxnSpPr>
            <a:cxnSpLocks noChangeShapeType="1"/>
            <a:stCxn id="10248" idx="2"/>
            <a:endCxn id="10265" idx="0"/>
          </p:cNvCxnSpPr>
          <p:nvPr/>
        </p:nvCxnSpPr>
        <p:spPr bwMode="auto">
          <a:xfrm rot="16200000" flipH="1">
            <a:off x="2213769" y="1429544"/>
            <a:ext cx="688975" cy="33099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0263" name="Rectangle 33"/>
          <p:cNvSpPr>
            <a:spLocks noChangeArrowheads="1"/>
          </p:cNvSpPr>
          <p:nvPr/>
        </p:nvSpPr>
        <p:spPr bwMode="auto">
          <a:xfrm>
            <a:off x="109538" y="3429000"/>
            <a:ext cx="15827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Equipment Specification</a:t>
            </a:r>
            <a:endParaRPr lang="en-GB" sz="1200" i="1"/>
          </a:p>
          <a:p>
            <a:pPr algn="ctr" eaLnBrk="1" hangingPunct="1"/>
            <a:r>
              <a:rPr lang="en-GB" sz="1200" i="1"/>
              <a:t>Contributing</a:t>
            </a:r>
          </a:p>
        </p:txBody>
      </p:sp>
      <p:sp>
        <p:nvSpPr>
          <p:cNvPr id="10264" name="Rectangle 34"/>
          <p:cNvSpPr>
            <a:spLocks noChangeArrowheads="1"/>
          </p:cNvSpPr>
          <p:nvPr/>
        </p:nvSpPr>
        <p:spPr bwMode="auto">
          <a:xfrm>
            <a:off x="1763713" y="3429000"/>
            <a:ext cx="15827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Personnel Specification</a:t>
            </a:r>
          </a:p>
          <a:p>
            <a:pPr algn="ctr" eaLnBrk="1" hangingPunct="1"/>
            <a:r>
              <a:rPr lang="en-GB" sz="1200" i="1"/>
              <a:t>Contributing</a:t>
            </a:r>
          </a:p>
        </p:txBody>
      </p:sp>
      <p:sp>
        <p:nvSpPr>
          <p:cNvPr id="10265" name="Rectangle 35"/>
          <p:cNvSpPr>
            <a:spLocks noChangeArrowheads="1"/>
          </p:cNvSpPr>
          <p:nvPr/>
        </p:nvSpPr>
        <p:spPr bwMode="auto">
          <a:xfrm>
            <a:off x="3421063" y="3429000"/>
            <a:ext cx="15827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Material Specification</a:t>
            </a:r>
          </a:p>
          <a:p>
            <a:pPr algn="ctr" eaLnBrk="1" hangingPunct="1"/>
            <a:r>
              <a:rPr lang="en-GB" sz="1200" i="1"/>
              <a:t>Being Moved From</a:t>
            </a:r>
          </a:p>
        </p:txBody>
      </p:sp>
      <p:sp>
        <p:nvSpPr>
          <p:cNvPr id="10266" name="Rectangle 36"/>
          <p:cNvSpPr>
            <a:spLocks noChangeArrowheads="1"/>
          </p:cNvSpPr>
          <p:nvPr/>
        </p:nvSpPr>
        <p:spPr bwMode="auto">
          <a:xfrm>
            <a:off x="5508625" y="3235325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Mixed Operations Schedule</a:t>
            </a:r>
          </a:p>
        </p:txBody>
      </p:sp>
      <p:sp>
        <p:nvSpPr>
          <p:cNvPr id="11312" name="Espace réservé du pied de page 4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5_11_ISA8895_Interoperability_B2O_Example-OperationsSchedule</a:t>
            </a:r>
            <a:endParaRPr lang="en-GB"/>
          </a:p>
        </p:txBody>
      </p:sp>
      <p:sp>
        <p:nvSpPr>
          <p:cNvPr id="11311" name="Espace réservé du numéro de diapositive 4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9E6BE11-32B4-47A0-991E-A73E15CABFF3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09538" y="1773238"/>
            <a:ext cx="15827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 dirty="0" smtClean="0"/>
              <a:t>Operations </a:t>
            </a:r>
            <a:r>
              <a:rPr lang="en-GB" sz="1200" dirty="0"/>
              <a:t>Request</a:t>
            </a:r>
          </a:p>
          <a:p>
            <a:pPr algn="ctr" eaLnBrk="1" hangingPunct="1"/>
            <a:r>
              <a:rPr lang="en-GB" sz="1200" i="1" dirty="0"/>
              <a:t>mixed</a:t>
            </a:r>
          </a:p>
        </p:txBody>
      </p:sp>
      <p:sp>
        <p:nvSpPr>
          <p:cNvPr id="11268" name="AutoShape 6"/>
          <p:cNvSpPr>
            <a:spLocks noChangeArrowheads="1"/>
          </p:cNvSpPr>
          <p:nvPr/>
        </p:nvSpPr>
        <p:spPr bwMode="auto">
          <a:xfrm>
            <a:off x="828675" y="2916238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1269" name="Rectangle 10"/>
          <p:cNvSpPr>
            <a:spLocks noChangeArrowheads="1"/>
          </p:cNvSpPr>
          <p:nvPr/>
        </p:nvSpPr>
        <p:spPr bwMode="auto">
          <a:xfrm>
            <a:off x="109538" y="2555875"/>
            <a:ext cx="1582737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Segment Requirement</a:t>
            </a:r>
          </a:p>
          <a:p>
            <a:pPr algn="ctr" eaLnBrk="1" hangingPunct="1"/>
            <a:r>
              <a:rPr lang="en-GB" sz="1200" i="1"/>
              <a:t>Mixed</a:t>
            </a:r>
          </a:p>
        </p:txBody>
      </p:sp>
      <p:sp>
        <p:nvSpPr>
          <p:cNvPr id="11270" name="AutoShape 11"/>
          <p:cNvSpPr>
            <a:spLocks noChangeArrowheads="1"/>
          </p:cNvSpPr>
          <p:nvPr/>
        </p:nvSpPr>
        <p:spPr bwMode="auto">
          <a:xfrm>
            <a:off x="827088" y="2133600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1271" name="Rectangle 12"/>
          <p:cNvSpPr>
            <a:spLocks noChangeArrowheads="1"/>
          </p:cNvSpPr>
          <p:nvPr/>
        </p:nvSpPr>
        <p:spPr bwMode="auto">
          <a:xfrm>
            <a:off x="898525" y="2225675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11272" name="AutoShape 13"/>
          <p:cNvCxnSpPr>
            <a:cxnSpLocks noChangeShapeType="1"/>
            <a:stCxn id="11267" idx="2"/>
            <a:endCxn id="11269" idx="0"/>
          </p:cNvCxnSpPr>
          <p:nvPr/>
        </p:nvCxnSpPr>
        <p:spPr bwMode="auto">
          <a:xfrm rot="5400000">
            <a:off x="690562" y="2344738"/>
            <a:ext cx="4222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1273" name="Rectangle 20"/>
          <p:cNvSpPr>
            <a:spLocks noChangeArrowheads="1"/>
          </p:cNvSpPr>
          <p:nvPr/>
        </p:nvSpPr>
        <p:spPr bwMode="auto">
          <a:xfrm>
            <a:off x="109538" y="836613"/>
            <a:ext cx="15827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 dirty="0" smtClean="0"/>
              <a:t>Operations </a:t>
            </a:r>
            <a:r>
              <a:rPr lang="en-GB" sz="1200" dirty="0"/>
              <a:t>Schedule</a:t>
            </a:r>
            <a:endParaRPr lang="en-GB" sz="1200" i="1" dirty="0"/>
          </a:p>
        </p:txBody>
      </p:sp>
      <p:sp>
        <p:nvSpPr>
          <p:cNvPr id="11274" name="AutoShape 21"/>
          <p:cNvSpPr>
            <a:spLocks noChangeArrowheads="1"/>
          </p:cNvSpPr>
          <p:nvPr/>
        </p:nvSpPr>
        <p:spPr bwMode="auto">
          <a:xfrm>
            <a:off x="825500" y="1204913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1275" name="Rectangle 22"/>
          <p:cNvSpPr>
            <a:spLocks noChangeArrowheads="1"/>
          </p:cNvSpPr>
          <p:nvPr/>
        </p:nvSpPr>
        <p:spPr bwMode="auto">
          <a:xfrm>
            <a:off x="896938" y="1576388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11276" name="AutoShape 23"/>
          <p:cNvCxnSpPr>
            <a:cxnSpLocks noChangeShapeType="1"/>
            <a:stCxn id="11273" idx="2"/>
            <a:endCxn id="11267" idx="0"/>
          </p:cNvCxnSpPr>
          <p:nvPr/>
        </p:nvCxnSpPr>
        <p:spPr bwMode="auto">
          <a:xfrm rot="5400000">
            <a:off x="613568" y="1485107"/>
            <a:ext cx="5762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1277" name="AutoShape 25"/>
          <p:cNvCxnSpPr>
            <a:cxnSpLocks noChangeShapeType="1"/>
            <a:stCxn id="11269" idx="2"/>
            <a:endCxn id="11284" idx="0"/>
          </p:cNvCxnSpPr>
          <p:nvPr/>
        </p:nvCxnSpPr>
        <p:spPr bwMode="auto">
          <a:xfrm rot="16200000" flipH="1">
            <a:off x="1901825" y="1916113"/>
            <a:ext cx="873125" cy="2873375"/>
          </a:xfrm>
          <a:prstGeom prst="bentConnector3">
            <a:avLst>
              <a:gd name="adj1" fmla="val 4981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1278" name="AutoShape 26"/>
          <p:cNvCxnSpPr>
            <a:cxnSpLocks noChangeShapeType="1"/>
            <a:stCxn id="11269" idx="2"/>
            <a:endCxn id="11295" idx="0"/>
          </p:cNvCxnSpPr>
          <p:nvPr/>
        </p:nvCxnSpPr>
        <p:spPr bwMode="auto">
          <a:xfrm rot="5400000">
            <a:off x="427831" y="3315495"/>
            <a:ext cx="873125" cy="74612"/>
          </a:xfrm>
          <a:prstGeom prst="bentConnector3">
            <a:avLst>
              <a:gd name="adj1" fmla="val 4981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1279" name="Rectangle 28"/>
          <p:cNvSpPr>
            <a:spLocks noChangeArrowheads="1"/>
          </p:cNvSpPr>
          <p:nvPr/>
        </p:nvSpPr>
        <p:spPr bwMode="auto">
          <a:xfrm>
            <a:off x="3759200" y="3573463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11280" name="Rectangle 29"/>
          <p:cNvSpPr>
            <a:spLocks noChangeArrowheads="1"/>
          </p:cNvSpPr>
          <p:nvPr/>
        </p:nvSpPr>
        <p:spPr bwMode="auto">
          <a:xfrm>
            <a:off x="7669213" y="3789363"/>
            <a:ext cx="1295400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Material Spec</a:t>
            </a:r>
          </a:p>
          <a:p>
            <a:pPr algn="ctr" eaLnBrk="1" hangingPunct="1"/>
            <a:r>
              <a:rPr lang="en-GB" sz="1200" i="1"/>
              <a:t>Being Tested</a:t>
            </a:r>
          </a:p>
        </p:txBody>
      </p:sp>
      <p:cxnSp>
        <p:nvCxnSpPr>
          <p:cNvPr id="11281" name="AutoShape 30"/>
          <p:cNvCxnSpPr>
            <a:cxnSpLocks noChangeShapeType="1"/>
            <a:stCxn id="11269" idx="2"/>
            <a:endCxn id="11280" idx="0"/>
          </p:cNvCxnSpPr>
          <p:nvPr/>
        </p:nvCxnSpPr>
        <p:spPr bwMode="auto">
          <a:xfrm rot="16200000" flipH="1">
            <a:off x="4172744" y="-354806"/>
            <a:ext cx="873125" cy="7415213"/>
          </a:xfrm>
          <a:prstGeom prst="bentConnector3">
            <a:avLst>
              <a:gd name="adj1" fmla="val 4981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1282" name="Rectangle 32"/>
          <p:cNvSpPr>
            <a:spLocks noChangeArrowheads="1"/>
          </p:cNvSpPr>
          <p:nvPr/>
        </p:nvSpPr>
        <p:spPr bwMode="auto">
          <a:xfrm>
            <a:off x="5114925" y="3587750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11283" name="AutoShape 33"/>
          <p:cNvCxnSpPr>
            <a:cxnSpLocks noChangeShapeType="1"/>
            <a:stCxn id="11269" idx="2"/>
            <a:endCxn id="11285" idx="0"/>
          </p:cNvCxnSpPr>
          <p:nvPr/>
        </p:nvCxnSpPr>
        <p:spPr bwMode="auto">
          <a:xfrm rot="16200000" flipH="1">
            <a:off x="2578100" y="1239838"/>
            <a:ext cx="873125" cy="4225925"/>
          </a:xfrm>
          <a:prstGeom prst="bentConnector3">
            <a:avLst>
              <a:gd name="adj1" fmla="val 4981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1284" name="Rectangle 37"/>
          <p:cNvSpPr>
            <a:spLocks noChangeArrowheads="1"/>
          </p:cNvSpPr>
          <p:nvPr/>
        </p:nvSpPr>
        <p:spPr bwMode="auto">
          <a:xfrm>
            <a:off x="3127375" y="3789363"/>
            <a:ext cx="1295400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Equipment Spec</a:t>
            </a:r>
            <a:endParaRPr lang="en-GB" sz="1200" i="1"/>
          </a:p>
          <a:p>
            <a:pPr algn="ctr" eaLnBrk="1" hangingPunct="1"/>
            <a:r>
              <a:rPr lang="en-GB" sz="1200" i="1"/>
              <a:t>Contributing</a:t>
            </a:r>
          </a:p>
        </p:txBody>
      </p:sp>
      <p:sp>
        <p:nvSpPr>
          <p:cNvPr id="11285" name="Rectangle 39"/>
          <p:cNvSpPr>
            <a:spLocks noChangeArrowheads="1"/>
          </p:cNvSpPr>
          <p:nvPr/>
        </p:nvSpPr>
        <p:spPr bwMode="auto">
          <a:xfrm>
            <a:off x="4479925" y="3789363"/>
            <a:ext cx="1295400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Material Spec</a:t>
            </a:r>
          </a:p>
          <a:p>
            <a:pPr algn="ctr" eaLnBrk="1" hangingPunct="1"/>
            <a:r>
              <a:rPr lang="en-GB" sz="1200" i="1"/>
              <a:t>Being Consumed</a:t>
            </a:r>
          </a:p>
        </p:txBody>
      </p:sp>
      <p:sp>
        <p:nvSpPr>
          <p:cNvPr id="11286" name="Rectangle 42"/>
          <p:cNvSpPr>
            <a:spLocks noChangeArrowheads="1"/>
          </p:cNvSpPr>
          <p:nvPr/>
        </p:nvSpPr>
        <p:spPr bwMode="auto">
          <a:xfrm>
            <a:off x="8301038" y="3582988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11287" name="Rectangle 43"/>
          <p:cNvSpPr>
            <a:spLocks noChangeArrowheads="1"/>
          </p:cNvSpPr>
          <p:nvPr/>
        </p:nvSpPr>
        <p:spPr bwMode="auto">
          <a:xfrm>
            <a:off x="1835150" y="1765300"/>
            <a:ext cx="1582738" cy="360363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 dirty="0" smtClean="0"/>
              <a:t>Operations </a:t>
            </a:r>
            <a:r>
              <a:rPr lang="en-GB" sz="1200" dirty="0"/>
              <a:t>Request</a:t>
            </a:r>
          </a:p>
          <a:p>
            <a:pPr algn="ctr" eaLnBrk="1" hangingPunct="1"/>
            <a:r>
              <a:rPr lang="en-GB" sz="1200" i="1" dirty="0"/>
              <a:t>Production</a:t>
            </a:r>
          </a:p>
        </p:txBody>
      </p:sp>
      <p:sp>
        <p:nvSpPr>
          <p:cNvPr id="11288" name="Rectangle 46"/>
          <p:cNvSpPr>
            <a:spLocks noChangeArrowheads="1"/>
          </p:cNvSpPr>
          <p:nvPr/>
        </p:nvSpPr>
        <p:spPr bwMode="auto">
          <a:xfrm>
            <a:off x="3492500" y="1773238"/>
            <a:ext cx="1582738" cy="360362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 dirty="0" smtClean="0"/>
              <a:t>Operations </a:t>
            </a:r>
            <a:r>
              <a:rPr lang="en-GB" sz="1200" dirty="0"/>
              <a:t>Request</a:t>
            </a:r>
          </a:p>
          <a:p>
            <a:pPr algn="ctr" eaLnBrk="1" hangingPunct="1"/>
            <a:r>
              <a:rPr lang="en-GB" sz="1200" i="1" dirty="0"/>
              <a:t>Maintenance</a:t>
            </a:r>
          </a:p>
        </p:txBody>
      </p:sp>
      <p:sp>
        <p:nvSpPr>
          <p:cNvPr id="11289" name="Rectangle 47"/>
          <p:cNvSpPr>
            <a:spLocks noChangeArrowheads="1"/>
          </p:cNvSpPr>
          <p:nvPr/>
        </p:nvSpPr>
        <p:spPr bwMode="auto">
          <a:xfrm>
            <a:off x="5148263" y="1773238"/>
            <a:ext cx="1582737" cy="360362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 dirty="0" smtClean="0"/>
              <a:t>Operations </a:t>
            </a:r>
            <a:r>
              <a:rPr lang="en-GB" sz="1200" dirty="0"/>
              <a:t>Request</a:t>
            </a:r>
          </a:p>
          <a:p>
            <a:pPr algn="ctr" eaLnBrk="1" hangingPunct="1"/>
            <a:r>
              <a:rPr lang="en-GB" sz="1200" i="1" dirty="0"/>
              <a:t>Quality</a:t>
            </a:r>
          </a:p>
        </p:txBody>
      </p:sp>
      <p:sp>
        <p:nvSpPr>
          <p:cNvPr id="11290" name="Rectangle 48"/>
          <p:cNvSpPr>
            <a:spLocks noChangeArrowheads="1"/>
          </p:cNvSpPr>
          <p:nvPr/>
        </p:nvSpPr>
        <p:spPr bwMode="auto">
          <a:xfrm>
            <a:off x="6804025" y="1773238"/>
            <a:ext cx="1582738" cy="360362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 dirty="0" smtClean="0"/>
              <a:t>Operations </a:t>
            </a:r>
            <a:r>
              <a:rPr lang="en-GB" sz="1200" dirty="0"/>
              <a:t>Request</a:t>
            </a:r>
          </a:p>
          <a:p>
            <a:pPr algn="ctr" eaLnBrk="1" hangingPunct="1"/>
            <a:r>
              <a:rPr lang="en-GB" sz="1200" i="1" dirty="0"/>
              <a:t>Inventory</a:t>
            </a:r>
          </a:p>
        </p:txBody>
      </p:sp>
      <p:sp>
        <p:nvSpPr>
          <p:cNvPr id="11291" name="Rectangle 49"/>
          <p:cNvSpPr>
            <a:spLocks noChangeArrowheads="1"/>
          </p:cNvSpPr>
          <p:nvPr/>
        </p:nvSpPr>
        <p:spPr bwMode="auto">
          <a:xfrm>
            <a:off x="1835150" y="2547938"/>
            <a:ext cx="1582738" cy="360362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Segment Requirement</a:t>
            </a:r>
          </a:p>
          <a:p>
            <a:pPr algn="ctr" eaLnBrk="1" hangingPunct="1"/>
            <a:r>
              <a:rPr lang="en-GB" sz="1200" i="1"/>
              <a:t>Production</a:t>
            </a:r>
          </a:p>
        </p:txBody>
      </p:sp>
      <p:sp>
        <p:nvSpPr>
          <p:cNvPr id="11292" name="Rectangle 50"/>
          <p:cNvSpPr>
            <a:spLocks noChangeArrowheads="1"/>
          </p:cNvSpPr>
          <p:nvPr/>
        </p:nvSpPr>
        <p:spPr bwMode="auto">
          <a:xfrm>
            <a:off x="3492500" y="2555875"/>
            <a:ext cx="1582738" cy="360363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Segment Requirement</a:t>
            </a:r>
          </a:p>
          <a:p>
            <a:pPr algn="ctr" eaLnBrk="1" hangingPunct="1"/>
            <a:r>
              <a:rPr lang="en-GB" sz="1200" i="1"/>
              <a:t>Maintenance</a:t>
            </a:r>
          </a:p>
        </p:txBody>
      </p:sp>
      <p:sp>
        <p:nvSpPr>
          <p:cNvPr id="11293" name="Rectangle 51"/>
          <p:cNvSpPr>
            <a:spLocks noChangeArrowheads="1"/>
          </p:cNvSpPr>
          <p:nvPr/>
        </p:nvSpPr>
        <p:spPr bwMode="auto">
          <a:xfrm>
            <a:off x="5148263" y="2555875"/>
            <a:ext cx="1582737" cy="360363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Segment Requirement</a:t>
            </a:r>
          </a:p>
          <a:p>
            <a:pPr algn="ctr" eaLnBrk="1" hangingPunct="1"/>
            <a:r>
              <a:rPr lang="en-GB" sz="1200" i="1"/>
              <a:t>Quality</a:t>
            </a:r>
          </a:p>
        </p:txBody>
      </p:sp>
      <p:sp>
        <p:nvSpPr>
          <p:cNvPr id="11294" name="Rectangle 52"/>
          <p:cNvSpPr>
            <a:spLocks noChangeArrowheads="1"/>
          </p:cNvSpPr>
          <p:nvPr/>
        </p:nvSpPr>
        <p:spPr bwMode="auto">
          <a:xfrm>
            <a:off x="6804025" y="2555875"/>
            <a:ext cx="1582738" cy="360363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/>
              <a:t>Segment Requirement</a:t>
            </a:r>
          </a:p>
          <a:p>
            <a:pPr algn="ctr"/>
            <a:r>
              <a:rPr lang="en-GB" sz="1200" i="1"/>
              <a:t>Inventory</a:t>
            </a:r>
          </a:p>
        </p:txBody>
      </p:sp>
      <p:sp>
        <p:nvSpPr>
          <p:cNvPr id="11295" name="Rectangle 53"/>
          <p:cNvSpPr>
            <a:spLocks noChangeArrowheads="1"/>
          </p:cNvSpPr>
          <p:nvPr/>
        </p:nvSpPr>
        <p:spPr bwMode="auto">
          <a:xfrm>
            <a:off x="179388" y="3789363"/>
            <a:ext cx="1295400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Material Spec</a:t>
            </a:r>
          </a:p>
          <a:p>
            <a:pPr algn="ctr" eaLnBrk="1" hangingPunct="1"/>
            <a:r>
              <a:rPr lang="en-GB" sz="1200" i="1"/>
              <a:t>Being Moved From</a:t>
            </a:r>
          </a:p>
        </p:txBody>
      </p:sp>
      <p:sp>
        <p:nvSpPr>
          <p:cNvPr id="11296" name="Rectangle 54"/>
          <p:cNvSpPr>
            <a:spLocks noChangeArrowheads="1"/>
          </p:cNvSpPr>
          <p:nvPr/>
        </p:nvSpPr>
        <p:spPr bwMode="auto">
          <a:xfrm>
            <a:off x="5868988" y="3789363"/>
            <a:ext cx="1295400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Material Spec</a:t>
            </a:r>
          </a:p>
          <a:p>
            <a:pPr algn="ctr" eaLnBrk="1" hangingPunct="1"/>
            <a:r>
              <a:rPr lang="en-GB" sz="1200" i="1"/>
              <a:t>Being Produced</a:t>
            </a:r>
          </a:p>
        </p:txBody>
      </p:sp>
      <p:sp>
        <p:nvSpPr>
          <p:cNvPr id="11297" name="Rectangle 55"/>
          <p:cNvSpPr>
            <a:spLocks noChangeArrowheads="1"/>
          </p:cNvSpPr>
          <p:nvPr/>
        </p:nvSpPr>
        <p:spPr bwMode="auto">
          <a:xfrm>
            <a:off x="6499225" y="3573463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cxnSp>
        <p:nvCxnSpPr>
          <p:cNvPr id="11298" name="AutoShape 56"/>
          <p:cNvCxnSpPr>
            <a:cxnSpLocks noChangeShapeType="1"/>
            <a:stCxn id="11269" idx="2"/>
            <a:endCxn id="11296" idx="0"/>
          </p:cNvCxnSpPr>
          <p:nvPr/>
        </p:nvCxnSpPr>
        <p:spPr bwMode="auto">
          <a:xfrm rot="16200000" flipH="1">
            <a:off x="3272631" y="545307"/>
            <a:ext cx="873125" cy="5614988"/>
          </a:xfrm>
          <a:prstGeom prst="bentConnector3">
            <a:avLst>
              <a:gd name="adj1" fmla="val 4981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1299" name="Rectangle 57"/>
          <p:cNvSpPr>
            <a:spLocks noChangeArrowheads="1"/>
          </p:cNvSpPr>
          <p:nvPr/>
        </p:nvSpPr>
        <p:spPr bwMode="auto">
          <a:xfrm>
            <a:off x="812800" y="3587750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11300" name="Rectangle 58"/>
          <p:cNvSpPr>
            <a:spLocks noChangeArrowheads="1"/>
          </p:cNvSpPr>
          <p:nvPr/>
        </p:nvSpPr>
        <p:spPr bwMode="auto">
          <a:xfrm>
            <a:off x="3059113" y="4267200"/>
            <a:ext cx="14462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 eaLnBrk="1" hangingPunct="1"/>
            <a:r>
              <a:rPr lang="en-GB" sz="1200" i="1"/>
              <a:t>Machine allocated </a:t>
            </a:r>
          </a:p>
          <a:p>
            <a:pPr algn="ctr" eaLnBrk="1" hangingPunct="1"/>
            <a:r>
              <a:rPr lang="en-GB" sz="1200" i="1"/>
              <a:t>To production</a:t>
            </a:r>
          </a:p>
        </p:txBody>
      </p:sp>
      <p:sp>
        <p:nvSpPr>
          <p:cNvPr id="11301" name="Rectangle 59"/>
          <p:cNvSpPr>
            <a:spLocks noChangeArrowheads="1"/>
          </p:cNvSpPr>
          <p:nvPr/>
        </p:nvSpPr>
        <p:spPr bwMode="auto">
          <a:xfrm>
            <a:off x="684213" y="4306888"/>
            <a:ext cx="1833562" cy="639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 eaLnBrk="1" hangingPunct="1"/>
            <a:r>
              <a:rPr lang="en-GB" sz="1200" i="1"/>
              <a:t>Raw Material dispensing</a:t>
            </a:r>
          </a:p>
          <a:p>
            <a:pPr algn="ctr" eaLnBrk="1" hangingPunct="1"/>
            <a:r>
              <a:rPr lang="en-GB" sz="1200" i="1"/>
              <a:t>From Warehouse </a:t>
            </a:r>
          </a:p>
          <a:p>
            <a:pPr algn="ctr" eaLnBrk="1" hangingPunct="1"/>
            <a:r>
              <a:rPr lang="en-GB" sz="1200" i="1"/>
              <a:t>to production area</a:t>
            </a:r>
          </a:p>
        </p:txBody>
      </p:sp>
      <p:sp>
        <p:nvSpPr>
          <p:cNvPr id="11302" name="Rectangle 60"/>
          <p:cNvSpPr>
            <a:spLocks noChangeArrowheads="1"/>
          </p:cNvSpPr>
          <p:nvPr/>
        </p:nvSpPr>
        <p:spPr bwMode="auto">
          <a:xfrm>
            <a:off x="4645025" y="4292600"/>
            <a:ext cx="102393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 eaLnBrk="1" hangingPunct="1"/>
            <a:r>
              <a:rPr lang="en-GB" sz="1200" i="1"/>
              <a:t>Material</a:t>
            </a:r>
          </a:p>
          <a:p>
            <a:pPr algn="ctr" eaLnBrk="1" hangingPunct="1"/>
            <a:r>
              <a:rPr lang="en-GB" sz="1200" i="1"/>
              <a:t>incorporated</a:t>
            </a:r>
          </a:p>
        </p:txBody>
      </p:sp>
      <p:sp>
        <p:nvSpPr>
          <p:cNvPr id="11303" name="Rectangle 61"/>
          <p:cNvSpPr>
            <a:spLocks noChangeArrowheads="1"/>
          </p:cNvSpPr>
          <p:nvPr/>
        </p:nvSpPr>
        <p:spPr bwMode="auto">
          <a:xfrm>
            <a:off x="1547813" y="3789363"/>
            <a:ext cx="1295400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GB" sz="1200"/>
              <a:t>Material Spec</a:t>
            </a:r>
          </a:p>
          <a:p>
            <a:pPr algn="ctr" eaLnBrk="1" hangingPunct="1"/>
            <a:r>
              <a:rPr lang="en-GB" sz="1200" i="1"/>
              <a:t>Being Moved To</a:t>
            </a:r>
          </a:p>
        </p:txBody>
      </p:sp>
      <p:sp>
        <p:nvSpPr>
          <p:cNvPr id="11304" name="Rectangle 62"/>
          <p:cNvSpPr>
            <a:spLocks noChangeArrowheads="1"/>
          </p:cNvSpPr>
          <p:nvPr/>
        </p:nvSpPr>
        <p:spPr bwMode="auto">
          <a:xfrm>
            <a:off x="2124075" y="3587750"/>
            <a:ext cx="3746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11305" name="Rectangle 64"/>
          <p:cNvSpPr>
            <a:spLocks noChangeArrowheads="1"/>
          </p:cNvSpPr>
          <p:nvPr/>
        </p:nvSpPr>
        <p:spPr bwMode="auto">
          <a:xfrm>
            <a:off x="7867650" y="4306888"/>
            <a:ext cx="10334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 eaLnBrk="1" hangingPunct="1"/>
            <a:r>
              <a:rPr lang="en-GB" sz="1200" i="1"/>
              <a:t>Sample and </a:t>
            </a:r>
          </a:p>
          <a:p>
            <a:pPr algn="ctr" eaLnBrk="1" hangingPunct="1"/>
            <a:r>
              <a:rPr lang="en-GB" sz="1200" i="1"/>
              <a:t>QA results</a:t>
            </a:r>
          </a:p>
        </p:txBody>
      </p:sp>
      <p:cxnSp>
        <p:nvCxnSpPr>
          <p:cNvPr id="11306" name="AutoShape 66"/>
          <p:cNvCxnSpPr>
            <a:cxnSpLocks noChangeShapeType="1"/>
            <a:stCxn id="11269" idx="2"/>
            <a:endCxn id="11303" idx="0"/>
          </p:cNvCxnSpPr>
          <p:nvPr/>
        </p:nvCxnSpPr>
        <p:spPr bwMode="auto">
          <a:xfrm rot="16200000" flipH="1">
            <a:off x="1112044" y="2705894"/>
            <a:ext cx="873125" cy="1293813"/>
          </a:xfrm>
          <a:prstGeom prst="bentConnector3">
            <a:avLst>
              <a:gd name="adj1" fmla="val 4981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1307" name="AutoShape 67"/>
          <p:cNvSpPr>
            <a:spLocks noChangeArrowheads="1"/>
          </p:cNvSpPr>
          <p:nvPr/>
        </p:nvSpPr>
        <p:spPr bwMode="auto">
          <a:xfrm>
            <a:off x="73025" y="3284538"/>
            <a:ext cx="2843213" cy="2592387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0000" tIns="46800" rIns="90000" bIns="46800" anchor="b" anchorCtr="1"/>
          <a:lstStyle/>
          <a:p>
            <a:pPr algn="ctr"/>
            <a:r>
              <a:rPr lang="en-GB"/>
              <a:t>Inventory</a:t>
            </a:r>
          </a:p>
          <a:p>
            <a:pPr algn="ctr"/>
            <a:r>
              <a:rPr lang="en-GB"/>
              <a:t>Operations</a:t>
            </a:r>
          </a:p>
        </p:txBody>
      </p:sp>
      <p:sp>
        <p:nvSpPr>
          <p:cNvPr id="11308" name="AutoShape 68"/>
          <p:cNvSpPr>
            <a:spLocks noChangeArrowheads="1"/>
          </p:cNvSpPr>
          <p:nvPr/>
        </p:nvSpPr>
        <p:spPr bwMode="auto">
          <a:xfrm>
            <a:off x="3059113" y="3284538"/>
            <a:ext cx="4249737" cy="2592387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0000" tIns="46800" rIns="90000" bIns="46800" anchor="b" anchorCtr="1"/>
          <a:lstStyle/>
          <a:p>
            <a:pPr algn="ctr"/>
            <a:r>
              <a:rPr lang="en-GB"/>
              <a:t>Production</a:t>
            </a:r>
          </a:p>
          <a:p>
            <a:pPr algn="ctr"/>
            <a:r>
              <a:rPr lang="en-GB"/>
              <a:t>Operations</a:t>
            </a:r>
          </a:p>
        </p:txBody>
      </p:sp>
      <p:sp>
        <p:nvSpPr>
          <p:cNvPr id="11309" name="AutoShape 69"/>
          <p:cNvSpPr>
            <a:spLocks noChangeArrowheads="1"/>
          </p:cNvSpPr>
          <p:nvPr/>
        </p:nvSpPr>
        <p:spPr bwMode="auto">
          <a:xfrm>
            <a:off x="7451725" y="3284538"/>
            <a:ext cx="1619250" cy="2592387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0000" tIns="46800" rIns="90000" bIns="46800" anchor="b" anchorCtr="1"/>
          <a:lstStyle/>
          <a:p>
            <a:pPr algn="ctr"/>
            <a:r>
              <a:rPr lang="en-GB"/>
              <a:t>Quality</a:t>
            </a:r>
          </a:p>
          <a:p>
            <a:pPr algn="ctr"/>
            <a:r>
              <a:rPr lang="en-GB"/>
              <a:t>Operations</a:t>
            </a:r>
          </a:p>
        </p:txBody>
      </p:sp>
      <p:sp>
        <p:nvSpPr>
          <p:cNvPr id="11310" name="Rectangle 70"/>
          <p:cNvSpPr>
            <a:spLocks noChangeArrowheads="1"/>
          </p:cNvSpPr>
          <p:nvPr/>
        </p:nvSpPr>
        <p:spPr bwMode="auto">
          <a:xfrm>
            <a:off x="6003925" y="4292600"/>
            <a:ext cx="7207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 eaLnBrk="1" hangingPunct="1"/>
            <a:r>
              <a:rPr lang="en-GB" sz="1200" i="1"/>
              <a:t>Material</a:t>
            </a:r>
          </a:p>
          <a:p>
            <a:pPr algn="ctr" eaLnBrk="1" hangingPunct="1"/>
            <a:r>
              <a:rPr lang="en-GB" sz="1200" i="1"/>
              <a:t>created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ppt_model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CCM_Conception</Template>
  <TotalTime>23087</TotalTime>
  <Words>652</Words>
  <Application>Microsoft Office PowerPoint</Application>
  <PresentationFormat>Affichage à l'écran (4:3)</PresentationFormat>
  <Paragraphs>325</Paragraphs>
  <Slides>9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1_ppt_model</vt:lpstr>
      <vt:lpstr>Diapositive 1</vt:lpstr>
      <vt:lpstr>Production Operations Schedule</vt:lpstr>
      <vt:lpstr>Quality Operations Schedule (for Material)</vt:lpstr>
      <vt:lpstr>Example of mapping SAP Inspection Lot (Physical Sample)</vt:lpstr>
      <vt:lpstr>Quality Operations Schedule (for Equipment)</vt:lpstr>
      <vt:lpstr>Quality Operations Schedule (for Personnel)</vt:lpstr>
      <vt:lpstr>Maintenance Operations Schedule</vt:lpstr>
      <vt:lpstr>Inventory Operations Schedule</vt:lpstr>
      <vt:lpstr>Mixed Operations Schedule</vt:lpstr>
    </vt:vector>
  </TitlesOfParts>
  <Company>Control Chain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ISA95 for Quality Operations Management</dc:title>
  <dc:creator>J. Vieille</dc:creator>
  <cp:lastModifiedBy>Jean Vieille</cp:lastModifiedBy>
  <cp:revision>232</cp:revision>
  <dcterms:created xsi:type="dcterms:W3CDTF">2004-03-19T09:52:33Z</dcterms:created>
  <dcterms:modified xsi:type="dcterms:W3CDTF">2011-05-23T15:39:17Z</dcterms:modified>
</cp:coreProperties>
</file>