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2" r:id="rId1"/>
  </p:sldMasterIdLst>
  <p:notesMasterIdLst>
    <p:notesMasterId r:id="rId64"/>
  </p:notesMasterIdLst>
  <p:handoutMasterIdLst>
    <p:handoutMasterId r:id="rId65"/>
  </p:handoutMasterIdLst>
  <p:sldIdLst>
    <p:sldId id="527" r:id="rId2"/>
    <p:sldId id="868" r:id="rId3"/>
    <p:sldId id="980" r:id="rId4"/>
    <p:sldId id="1029" r:id="rId5"/>
    <p:sldId id="981" r:id="rId6"/>
    <p:sldId id="929" r:id="rId7"/>
    <p:sldId id="983" r:id="rId8"/>
    <p:sldId id="984" r:id="rId9"/>
    <p:sldId id="928" r:id="rId10"/>
    <p:sldId id="982" r:id="rId11"/>
    <p:sldId id="1002" r:id="rId12"/>
    <p:sldId id="940" r:id="rId13"/>
    <p:sldId id="945" r:id="rId14"/>
    <p:sldId id="959" r:id="rId15"/>
    <p:sldId id="941" r:id="rId16"/>
    <p:sldId id="960" r:id="rId17"/>
    <p:sldId id="943" r:id="rId18"/>
    <p:sldId id="944" r:id="rId19"/>
    <p:sldId id="988" r:id="rId20"/>
    <p:sldId id="989" r:id="rId21"/>
    <p:sldId id="990" r:id="rId22"/>
    <p:sldId id="991" r:id="rId23"/>
    <p:sldId id="992" r:id="rId24"/>
    <p:sldId id="1020" r:id="rId25"/>
    <p:sldId id="961" r:id="rId26"/>
    <p:sldId id="953" r:id="rId27"/>
    <p:sldId id="954" r:id="rId28"/>
    <p:sldId id="955" r:id="rId29"/>
    <p:sldId id="962" r:id="rId30"/>
    <p:sldId id="985" r:id="rId31"/>
    <p:sldId id="986" r:id="rId32"/>
    <p:sldId id="987" r:id="rId33"/>
    <p:sldId id="999" r:id="rId34"/>
    <p:sldId id="1019" r:id="rId35"/>
    <p:sldId id="956" r:id="rId36"/>
    <p:sldId id="964" r:id="rId37"/>
    <p:sldId id="965" r:id="rId38"/>
    <p:sldId id="958" r:id="rId39"/>
    <p:sldId id="1028" r:id="rId40"/>
    <p:sldId id="1003" r:id="rId41"/>
    <p:sldId id="1004" r:id="rId42"/>
    <p:sldId id="1005" r:id="rId43"/>
    <p:sldId id="1006" r:id="rId44"/>
    <p:sldId id="1007" r:id="rId45"/>
    <p:sldId id="1008" r:id="rId46"/>
    <p:sldId id="1009" r:id="rId47"/>
    <p:sldId id="1010" r:id="rId48"/>
    <p:sldId id="1011" r:id="rId49"/>
    <p:sldId id="1012" r:id="rId50"/>
    <p:sldId id="1013" r:id="rId51"/>
    <p:sldId id="1014" r:id="rId52"/>
    <p:sldId id="1015" r:id="rId53"/>
    <p:sldId id="1016" r:id="rId54"/>
    <p:sldId id="1017" r:id="rId55"/>
    <p:sldId id="1018" r:id="rId56"/>
    <p:sldId id="904" r:id="rId57"/>
    <p:sldId id="1021" r:id="rId58"/>
    <p:sldId id="1023" r:id="rId59"/>
    <p:sldId id="1024" r:id="rId60"/>
    <p:sldId id="1025" r:id="rId61"/>
    <p:sldId id="1026" r:id="rId62"/>
    <p:sldId id="1027" r:id="rId63"/>
  </p:sldIdLst>
  <p:sldSz cx="9144000" cy="6858000" type="screen4x3"/>
  <p:notesSz cx="7099300" cy="10234613"/>
  <p:defaultTextStyle>
    <a:defPPr>
      <a:defRPr lang="fr-FR"/>
    </a:defPPr>
    <a:lvl1pPr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1pPr>
    <a:lvl2pPr marL="4572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2pPr>
    <a:lvl3pPr marL="9144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3pPr>
    <a:lvl4pPr marL="13716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4pPr>
    <a:lvl5pPr marL="18288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5pPr>
    <a:lvl6pPr marL="2286000" algn="l" defTabSz="914400" rtl="0" eaLnBrk="1" latinLnBrk="0" hangingPunct="1">
      <a:defRPr sz="2000" kern="1200">
        <a:solidFill>
          <a:schemeClr val="tx1"/>
        </a:solidFill>
        <a:latin typeface="Arial" charset="0"/>
        <a:ea typeface="+mn-ea"/>
        <a:cs typeface="Times New Roman" pitchFamily="18" charset="0"/>
      </a:defRPr>
    </a:lvl6pPr>
    <a:lvl7pPr marL="2743200" algn="l" defTabSz="914400" rtl="0" eaLnBrk="1" latinLnBrk="0" hangingPunct="1">
      <a:defRPr sz="2000" kern="1200">
        <a:solidFill>
          <a:schemeClr val="tx1"/>
        </a:solidFill>
        <a:latin typeface="Arial" charset="0"/>
        <a:ea typeface="+mn-ea"/>
        <a:cs typeface="Times New Roman" pitchFamily="18" charset="0"/>
      </a:defRPr>
    </a:lvl7pPr>
    <a:lvl8pPr marL="3200400" algn="l" defTabSz="914400" rtl="0" eaLnBrk="1" latinLnBrk="0" hangingPunct="1">
      <a:defRPr sz="2000" kern="1200">
        <a:solidFill>
          <a:schemeClr val="tx1"/>
        </a:solidFill>
        <a:latin typeface="Arial" charset="0"/>
        <a:ea typeface="+mn-ea"/>
        <a:cs typeface="Times New Roman" pitchFamily="18" charset="0"/>
      </a:defRPr>
    </a:lvl8pPr>
    <a:lvl9pPr marL="3657600" algn="l" defTabSz="914400" rtl="0" eaLnBrk="1" latinLnBrk="0" hangingPunct="1">
      <a:defRPr sz="2000" kern="1200">
        <a:solidFill>
          <a:schemeClr val="tx1"/>
        </a:solidFill>
        <a:latin typeface="Arial"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FFFF"/>
    <a:srgbClr val="000066"/>
    <a:srgbClr val="FF99CC"/>
    <a:srgbClr val="FF5050"/>
    <a:srgbClr val="000099"/>
    <a:srgbClr val="009900"/>
    <a:srgbClr val="FF3399"/>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48" autoAdjust="0"/>
    <p:restoredTop sz="88421" autoAdjust="0"/>
  </p:normalViewPr>
  <p:slideViewPr>
    <p:cSldViewPr>
      <p:cViewPr varScale="1">
        <p:scale>
          <a:sx n="75" d="100"/>
          <a:sy n="75" d="100"/>
        </p:scale>
        <p:origin x="-100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4486"/>
    </p:cViewPr>
  </p:sorterViewPr>
  <p:notesViewPr>
    <p:cSldViewPr>
      <p:cViewPr varScale="1">
        <p:scale>
          <a:sx n="50" d="100"/>
          <a:sy n="50" d="100"/>
        </p:scale>
        <p:origin x="-2976" y="-114"/>
      </p:cViewPr>
      <p:guideLst>
        <p:guide orient="horz" pos="3223"/>
        <p:guide pos="2236"/>
      </p:guideLst>
    </p:cSldViewPr>
  </p:notesViewPr>
  <p:gridSpacing cx="36868100" cy="368681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1E01A4-8F49-4566-96D2-2328F18CE0AE}" type="doc">
      <dgm:prSet loTypeId="urn:microsoft.com/office/officeart/2005/8/layout/cycle8" loCatId="cycle" qsTypeId="urn:microsoft.com/office/officeart/2005/8/quickstyle/simple1" qsCatId="simple" csTypeId="urn:microsoft.com/office/officeart/2005/8/colors/accent1_2" csCatId="accent1" phldr="1"/>
      <dgm:spPr/>
    </dgm:pt>
    <dgm:pt modelId="{B8FB7353-EB87-4F91-A180-11ACE4689DE1}">
      <dgm:prSet phldrT="[Texte]" custT="1"/>
      <dgm:spPr>
        <a:solidFill>
          <a:srgbClr val="0070C0">
            <a:alpha val="50000"/>
          </a:srgbClr>
        </a:solidFill>
      </dgm:spPr>
      <dgm:t>
        <a:bodyPr/>
        <a:lstStyle/>
        <a:p>
          <a:r>
            <a:rPr lang="fr-FR" sz="1400" dirty="0" smtClean="0">
              <a:solidFill>
                <a:schemeClr val="tx1"/>
              </a:solidFill>
            </a:rPr>
            <a:t>Information &amp; Money</a:t>
          </a:r>
          <a:endParaRPr lang="fr-FR" sz="1400" dirty="0">
            <a:solidFill>
              <a:schemeClr val="tx1"/>
            </a:solidFill>
          </a:endParaRPr>
        </a:p>
      </dgm:t>
    </dgm:pt>
    <dgm:pt modelId="{277E5160-911D-40B1-9A44-53C05B3AA3D6}" type="parTrans" cxnId="{66B44567-B86C-4C19-B8C3-14F18DFF6E8A}">
      <dgm:prSet/>
      <dgm:spPr/>
      <dgm:t>
        <a:bodyPr/>
        <a:lstStyle/>
        <a:p>
          <a:endParaRPr lang="fr-FR" sz="3200">
            <a:solidFill>
              <a:schemeClr val="tx1"/>
            </a:solidFill>
          </a:endParaRPr>
        </a:p>
      </dgm:t>
    </dgm:pt>
    <dgm:pt modelId="{16697748-46A5-474D-AFDF-58D76103FD20}" type="sibTrans" cxnId="{66B44567-B86C-4C19-B8C3-14F18DFF6E8A}">
      <dgm:prSet/>
      <dgm:spPr/>
      <dgm:t>
        <a:bodyPr/>
        <a:lstStyle/>
        <a:p>
          <a:endParaRPr lang="fr-FR" sz="3200">
            <a:solidFill>
              <a:schemeClr val="tx1"/>
            </a:solidFill>
          </a:endParaRPr>
        </a:p>
      </dgm:t>
    </dgm:pt>
    <dgm:pt modelId="{D3DFE08D-AE6F-47D7-A3C7-BD1E45AEF748}">
      <dgm:prSet phldrT="[Texte]" custT="1"/>
      <dgm:spPr>
        <a:solidFill>
          <a:srgbClr val="00B050">
            <a:alpha val="50000"/>
          </a:srgbClr>
        </a:solidFill>
      </dgm:spPr>
      <dgm:t>
        <a:bodyPr/>
        <a:lstStyle/>
        <a:p>
          <a:r>
            <a:rPr lang="fr-FR" sz="1400" dirty="0" err="1" smtClean="0">
              <a:solidFill>
                <a:schemeClr val="tx1"/>
              </a:solidFill>
            </a:rPr>
            <a:t>Material</a:t>
          </a:r>
          <a:r>
            <a:rPr lang="fr-FR" sz="1400" dirty="0" smtClean="0">
              <a:solidFill>
                <a:schemeClr val="tx1"/>
              </a:solidFill>
            </a:rPr>
            <a:t> &amp; Equipment</a:t>
          </a:r>
          <a:endParaRPr lang="fr-FR" sz="1400" dirty="0">
            <a:solidFill>
              <a:schemeClr val="tx1"/>
            </a:solidFill>
          </a:endParaRPr>
        </a:p>
      </dgm:t>
    </dgm:pt>
    <dgm:pt modelId="{2EEF66E6-9C41-43E3-A7C4-B5B666A69F7C}" type="parTrans" cxnId="{6191FC60-C297-4718-92B4-AC0942B2F277}">
      <dgm:prSet/>
      <dgm:spPr/>
      <dgm:t>
        <a:bodyPr/>
        <a:lstStyle/>
        <a:p>
          <a:endParaRPr lang="fr-FR" sz="3200">
            <a:solidFill>
              <a:schemeClr val="tx1"/>
            </a:solidFill>
          </a:endParaRPr>
        </a:p>
      </dgm:t>
    </dgm:pt>
    <dgm:pt modelId="{CA4A3D84-326D-4712-8660-04F6F961952C}" type="sibTrans" cxnId="{6191FC60-C297-4718-92B4-AC0942B2F277}">
      <dgm:prSet/>
      <dgm:spPr/>
      <dgm:t>
        <a:bodyPr/>
        <a:lstStyle/>
        <a:p>
          <a:endParaRPr lang="fr-FR" sz="3200">
            <a:solidFill>
              <a:schemeClr val="tx1"/>
            </a:solidFill>
          </a:endParaRPr>
        </a:p>
      </dgm:t>
    </dgm:pt>
    <dgm:pt modelId="{04855CBD-652A-441D-9D3D-A07E0D1D551B}">
      <dgm:prSet phldrT="[Texte]" custT="1"/>
      <dgm:spPr>
        <a:solidFill>
          <a:schemeClr val="bg2">
            <a:lumMod val="50000"/>
            <a:lumOff val="50000"/>
            <a:alpha val="50000"/>
          </a:schemeClr>
        </a:solidFill>
      </dgm:spPr>
      <dgm:t>
        <a:bodyPr/>
        <a:lstStyle/>
        <a:p>
          <a:r>
            <a:rPr lang="fr-FR" sz="1400" dirty="0" err="1" smtClean="0">
              <a:solidFill>
                <a:schemeClr val="tx1"/>
              </a:solidFill>
            </a:rPr>
            <a:t>Energy</a:t>
          </a:r>
          <a:endParaRPr lang="fr-FR" sz="1400" dirty="0">
            <a:solidFill>
              <a:schemeClr val="tx1"/>
            </a:solidFill>
          </a:endParaRPr>
        </a:p>
      </dgm:t>
    </dgm:pt>
    <dgm:pt modelId="{F3E05E5A-FFA6-4A56-95D1-35C373F00F17}" type="parTrans" cxnId="{126338CB-A5B2-497D-B7CF-2BE31D84E3B6}">
      <dgm:prSet/>
      <dgm:spPr/>
      <dgm:t>
        <a:bodyPr/>
        <a:lstStyle/>
        <a:p>
          <a:endParaRPr lang="fr-FR" sz="3200">
            <a:solidFill>
              <a:schemeClr val="tx1"/>
            </a:solidFill>
          </a:endParaRPr>
        </a:p>
      </dgm:t>
    </dgm:pt>
    <dgm:pt modelId="{DB928D65-32E6-410D-99C4-CEB0ECFE69BF}" type="sibTrans" cxnId="{126338CB-A5B2-497D-B7CF-2BE31D84E3B6}">
      <dgm:prSet/>
      <dgm:spPr/>
      <dgm:t>
        <a:bodyPr/>
        <a:lstStyle/>
        <a:p>
          <a:endParaRPr lang="fr-FR" sz="3200">
            <a:solidFill>
              <a:schemeClr val="tx1"/>
            </a:solidFill>
          </a:endParaRPr>
        </a:p>
      </dgm:t>
    </dgm:pt>
    <dgm:pt modelId="{0441F6CC-E6A8-455E-BA05-BA1572AC2B80}" type="pres">
      <dgm:prSet presAssocID="{861E01A4-8F49-4566-96D2-2328F18CE0AE}" presName="compositeShape" presStyleCnt="0">
        <dgm:presLayoutVars>
          <dgm:chMax val="7"/>
          <dgm:dir/>
          <dgm:resizeHandles val="exact"/>
        </dgm:presLayoutVars>
      </dgm:prSet>
      <dgm:spPr/>
    </dgm:pt>
    <dgm:pt modelId="{29AF7509-C897-43C8-83B5-B6453DD875A5}" type="pres">
      <dgm:prSet presAssocID="{861E01A4-8F49-4566-96D2-2328F18CE0AE}" presName="wedge1" presStyleLbl="node1" presStyleIdx="0" presStyleCnt="3"/>
      <dgm:spPr/>
      <dgm:t>
        <a:bodyPr/>
        <a:lstStyle/>
        <a:p>
          <a:endParaRPr lang="fr-FR"/>
        </a:p>
      </dgm:t>
    </dgm:pt>
    <dgm:pt modelId="{5209B7E8-7665-4C6B-BE2F-B4632C188FA9}" type="pres">
      <dgm:prSet presAssocID="{861E01A4-8F49-4566-96D2-2328F18CE0AE}" presName="dummy1a" presStyleCnt="0"/>
      <dgm:spPr/>
    </dgm:pt>
    <dgm:pt modelId="{E97F3759-C7A2-412F-967D-543494AC9688}" type="pres">
      <dgm:prSet presAssocID="{861E01A4-8F49-4566-96D2-2328F18CE0AE}" presName="dummy1b" presStyleCnt="0"/>
      <dgm:spPr/>
    </dgm:pt>
    <dgm:pt modelId="{972C8ABC-4A94-4445-916C-234CC617DA2C}" type="pres">
      <dgm:prSet presAssocID="{861E01A4-8F49-4566-96D2-2328F18CE0AE}" presName="wedge1Tx" presStyleLbl="node1" presStyleIdx="0" presStyleCnt="3">
        <dgm:presLayoutVars>
          <dgm:chMax val="0"/>
          <dgm:chPref val="0"/>
          <dgm:bulletEnabled val="1"/>
        </dgm:presLayoutVars>
      </dgm:prSet>
      <dgm:spPr/>
      <dgm:t>
        <a:bodyPr/>
        <a:lstStyle/>
        <a:p>
          <a:endParaRPr lang="fr-FR"/>
        </a:p>
      </dgm:t>
    </dgm:pt>
    <dgm:pt modelId="{B938E39A-3D3A-4673-8015-3D80A793066D}" type="pres">
      <dgm:prSet presAssocID="{861E01A4-8F49-4566-96D2-2328F18CE0AE}" presName="wedge2" presStyleLbl="node1" presStyleIdx="1" presStyleCnt="3"/>
      <dgm:spPr/>
      <dgm:t>
        <a:bodyPr/>
        <a:lstStyle/>
        <a:p>
          <a:endParaRPr lang="fr-FR"/>
        </a:p>
      </dgm:t>
    </dgm:pt>
    <dgm:pt modelId="{EF2499FA-31BD-42B4-A7F5-3CFB9A486B4B}" type="pres">
      <dgm:prSet presAssocID="{861E01A4-8F49-4566-96D2-2328F18CE0AE}" presName="dummy2a" presStyleCnt="0"/>
      <dgm:spPr/>
    </dgm:pt>
    <dgm:pt modelId="{1A5A1A34-A584-4170-8643-E8BC4B625E9C}" type="pres">
      <dgm:prSet presAssocID="{861E01A4-8F49-4566-96D2-2328F18CE0AE}" presName="dummy2b" presStyleCnt="0"/>
      <dgm:spPr/>
    </dgm:pt>
    <dgm:pt modelId="{5670CCAB-E765-43E1-8272-F1D142FB065F}" type="pres">
      <dgm:prSet presAssocID="{861E01A4-8F49-4566-96D2-2328F18CE0AE}" presName="wedge2Tx" presStyleLbl="node1" presStyleIdx="1" presStyleCnt="3">
        <dgm:presLayoutVars>
          <dgm:chMax val="0"/>
          <dgm:chPref val="0"/>
          <dgm:bulletEnabled val="1"/>
        </dgm:presLayoutVars>
      </dgm:prSet>
      <dgm:spPr/>
      <dgm:t>
        <a:bodyPr/>
        <a:lstStyle/>
        <a:p>
          <a:endParaRPr lang="fr-FR"/>
        </a:p>
      </dgm:t>
    </dgm:pt>
    <dgm:pt modelId="{EF0A7B32-3FEE-4214-86DC-7281B4322FE5}" type="pres">
      <dgm:prSet presAssocID="{861E01A4-8F49-4566-96D2-2328F18CE0AE}" presName="wedge3" presStyleLbl="node1" presStyleIdx="2" presStyleCnt="3"/>
      <dgm:spPr/>
      <dgm:t>
        <a:bodyPr/>
        <a:lstStyle/>
        <a:p>
          <a:endParaRPr lang="fr-FR"/>
        </a:p>
      </dgm:t>
    </dgm:pt>
    <dgm:pt modelId="{CEF490A2-961E-4A91-B2F3-52DFE6CD96B9}" type="pres">
      <dgm:prSet presAssocID="{861E01A4-8F49-4566-96D2-2328F18CE0AE}" presName="dummy3a" presStyleCnt="0"/>
      <dgm:spPr/>
    </dgm:pt>
    <dgm:pt modelId="{214AE60C-D814-4795-9AD4-047AC84BCB48}" type="pres">
      <dgm:prSet presAssocID="{861E01A4-8F49-4566-96D2-2328F18CE0AE}" presName="dummy3b" presStyleCnt="0"/>
      <dgm:spPr/>
    </dgm:pt>
    <dgm:pt modelId="{58675D2B-8E9A-4515-97B1-8CC03B70454F}" type="pres">
      <dgm:prSet presAssocID="{861E01A4-8F49-4566-96D2-2328F18CE0AE}" presName="wedge3Tx" presStyleLbl="node1" presStyleIdx="2" presStyleCnt="3">
        <dgm:presLayoutVars>
          <dgm:chMax val="0"/>
          <dgm:chPref val="0"/>
          <dgm:bulletEnabled val="1"/>
        </dgm:presLayoutVars>
      </dgm:prSet>
      <dgm:spPr/>
      <dgm:t>
        <a:bodyPr/>
        <a:lstStyle/>
        <a:p>
          <a:endParaRPr lang="fr-FR"/>
        </a:p>
      </dgm:t>
    </dgm:pt>
    <dgm:pt modelId="{7E7F8965-95CD-4F13-983A-0F970EF619C0}" type="pres">
      <dgm:prSet presAssocID="{16697748-46A5-474D-AFDF-58D76103FD20}" presName="arrowWedge1" presStyleLbl="fgSibTrans2D1" presStyleIdx="0" presStyleCnt="3"/>
      <dgm:spPr>
        <a:solidFill>
          <a:srgbClr val="0070C0"/>
        </a:solidFill>
      </dgm:spPr>
    </dgm:pt>
    <dgm:pt modelId="{71A34E94-19B3-42DA-A27A-016E0071B752}" type="pres">
      <dgm:prSet presAssocID="{CA4A3D84-326D-4712-8660-04F6F961952C}" presName="arrowWedge2" presStyleLbl="fgSibTrans2D1" presStyleIdx="1" presStyleCnt="3"/>
      <dgm:spPr>
        <a:solidFill>
          <a:srgbClr val="00B050"/>
        </a:solidFill>
      </dgm:spPr>
    </dgm:pt>
    <dgm:pt modelId="{1FE7035F-7BDB-401B-BDF7-7E59731968E2}" type="pres">
      <dgm:prSet presAssocID="{DB928D65-32E6-410D-99C4-CEB0ECFE69BF}" presName="arrowWedge3" presStyleLbl="fgSibTrans2D1" presStyleIdx="2" presStyleCnt="3"/>
      <dgm:spPr>
        <a:solidFill>
          <a:schemeClr val="bg2">
            <a:lumMod val="50000"/>
            <a:lumOff val="50000"/>
          </a:schemeClr>
        </a:solidFill>
      </dgm:spPr>
    </dgm:pt>
  </dgm:ptLst>
  <dgm:cxnLst>
    <dgm:cxn modelId="{E2E1A0F8-0A69-47EB-BD3D-108683027C96}" type="presOf" srcId="{D3DFE08D-AE6F-47D7-A3C7-BD1E45AEF748}" destId="{B938E39A-3D3A-4673-8015-3D80A793066D}" srcOrd="0" destOrd="0" presId="urn:microsoft.com/office/officeart/2005/8/layout/cycle8"/>
    <dgm:cxn modelId="{126338CB-A5B2-497D-B7CF-2BE31D84E3B6}" srcId="{861E01A4-8F49-4566-96D2-2328F18CE0AE}" destId="{04855CBD-652A-441D-9D3D-A07E0D1D551B}" srcOrd="2" destOrd="0" parTransId="{F3E05E5A-FFA6-4A56-95D1-35C373F00F17}" sibTransId="{DB928D65-32E6-410D-99C4-CEB0ECFE69BF}"/>
    <dgm:cxn modelId="{FB3BE726-66DE-4B54-95C5-82FDD7DF7B1F}" type="presOf" srcId="{B8FB7353-EB87-4F91-A180-11ACE4689DE1}" destId="{29AF7509-C897-43C8-83B5-B6453DD875A5}" srcOrd="0" destOrd="0" presId="urn:microsoft.com/office/officeart/2005/8/layout/cycle8"/>
    <dgm:cxn modelId="{F5612926-C2C9-4F88-8144-C2328C6C6A79}" type="presOf" srcId="{D3DFE08D-AE6F-47D7-A3C7-BD1E45AEF748}" destId="{5670CCAB-E765-43E1-8272-F1D142FB065F}" srcOrd="1" destOrd="0" presId="urn:microsoft.com/office/officeart/2005/8/layout/cycle8"/>
    <dgm:cxn modelId="{66B44567-B86C-4C19-B8C3-14F18DFF6E8A}" srcId="{861E01A4-8F49-4566-96D2-2328F18CE0AE}" destId="{B8FB7353-EB87-4F91-A180-11ACE4689DE1}" srcOrd="0" destOrd="0" parTransId="{277E5160-911D-40B1-9A44-53C05B3AA3D6}" sibTransId="{16697748-46A5-474D-AFDF-58D76103FD20}"/>
    <dgm:cxn modelId="{1BA85F46-0E6A-4A82-B5FA-1311A595AC32}" type="presOf" srcId="{04855CBD-652A-441D-9D3D-A07E0D1D551B}" destId="{EF0A7B32-3FEE-4214-86DC-7281B4322FE5}" srcOrd="0" destOrd="0" presId="urn:microsoft.com/office/officeart/2005/8/layout/cycle8"/>
    <dgm:cxn modelId="{6191FC60-C297-4718-92B4-AC0942B2F277}" srcId="{861E01A4-8F49-4566-96D2-2328F18CE0AE}" destId="{D3DFE08D-AE6F-47D7-A3C7-BD1E45AEF748}" srcOrd="1" destOrd="0" parTransId="{2EEF66E6-9C41-43E3-A7C4-B5B666A69F7C}" sibTransId="{CA4A3D84-326D-4712-8660-04F6F961952C}"/>
    <dgm:cxn modelId="{3E80D93D-1ED5-40A6-B9A4-A758EAC30F00}" type="presOf" srcId="{04855CBD-652A-441D-9D3D-A07E0D1D551B}" destId="{58675D2B-8E9A-4515-97B1-8CC03B70454F}" srcOrd="1" destOrd="0" presId="urn:microsoft.com/office/officeart/2005/8/layout/cycle8"/>
    <dgm:cxn modelId="{D7600235-CC07-468E-B3EA-499BA7BB4BDB}" type="presOf" srcId="{861E01A4-8F49-4566-96D2-2328F18CE0AE}" destId="{0441F6CC-E6A8-455E-BA05-BA1572AC2B80}" srcOrd="0" destOrd="0" presId="urn:microsoft.com/office/officeart/2005/8/layout/cycle8"/>
    <dgm:cxn modelId="{CDB51EF9-6BAA-4401-9A54-DF3ADD0366C4}" type="presOf" srcId="{B8FB7353-EB87-4F91-A180-11ACE4689DE1}" destId="{972C8ABC-4A94-4445-916C-234CC617DA2C}" srcOrd="1" destOrd="0" presId="urn:microsoft.com/office/officeart/2005/8/layout/cycle8"/>
    <dgm:cxn modelId="{0D1C6244-DC9E-4F2A-BBAD-81D4FA2E63E5}" type="presParOf" srcId="{0441F6CC-E6A8-455E-BA05-BA1572AC2B80}" destId="{29AF7509-C897-43C8-83B5-B6453DD875A5}" srcOrd="0" destOrd="0" presId="urn:microsoft.com/office/officeart/2005/8/layout/cycle8"/>
    <dgm:cxn modelId="{92A518B5-CF7D-4E8E-ABA1-2D230728CE95}" type="presParOf" srcId="{0441F6CC-E6A8-455E-BA05-BA1572AC2B80}" destId="{5209B7E8-7665-4C6B-BE2F-B4632C188FA9}" srcOrd="1" destOrd="0" presId="urn:microsoft.com/office/officeart/2005/8/layout/cycle8"/>
    <dgm:cxn modelId="{FF46462D-09D0-47B1-81F7-2716E7F535CC}" type="presParOf" srcId="{0441F6CC-E6A8-455E-BA05-BA1572AC2B80}" destId="{E97F3759-C7A2-412F-967D-543494AC9688}" srcOrd="2" destOrd="0" presId="urn:microsoft.com/office/officeart/2005/8/layout/cycle8"/>
    <dgm:cxn modelId="{174E2729-3E36-4188-9740-DE41D47AC1E7}" type="presParOf" srcId="{0441F6CC-E6A8-455E-BA05-BA1572AC2B80}" destId="{972C8ABC-4A94-4445-916C-234CC617DA2C}" srcOrd="3" destOrd="0" presId="urn:microsoft.com/office/officeart/2005/8/layout/cycle8"/>
    <dgm:cxn modelId="{E66EF961-868A-4F5B-A24F-3710D88BA7E3}" type="presParOf" srcId="{0441F6CC-E6A8-455E-BA05-BA1572AC2B80}" destId="{B938E39A-3D3A-4673-8015-3D80A793066D}" srcOrd="4" destOrd="0" presId="urn:microsoft.com/office/officeart/2005/8/layout/cycle8"/>
    <dgm:cxn modelId="{C2D6B30B-9AE1-46EC-BD61-BC43BB5ED84C}" type="presParOf" srcId="{0441F6CC-E6A8-455E-BA05-BA1572AC2B80}" destId="{EF2499FA-31BD-42B4-A7F5-3CFB9A486B4B}" srcOrd="5" destOrd="0" presId="urn:microsoft.com/office/officeart/2005/8/layout/cycle8"/>
    <dgm:cxn modelId="{6DE523AE-9D8F-45BB-B20E-3A3FE1D04587}" type="presParOf" srcId="{0441F6CC-E6A8-455E-BA05-BA1572AC2B80}" destId="{1A5A1A34-A584-4170-8643-E8BC4B625E9C}" srcOrd="6" destOrd="0" presId="urn:microsoft.com/office/officeart/2005/8/layout/cycle8"/>
    <dgm:cxn modelId="{8E340AA1-29FF-47ED-91AE-4A202FA23AD1}" type="presParOf" srcId="{0441F6CC-E6A8-455E-BA05-BA1572AC2B80}" destId="{5670CCAB-E765-43E1-8272-F1D142FB065F}" srcOrd="7" destOrd="0" presId="urn:microsoft.com/office/officeart/2005/8/layout/cycle8"/>
    <dgm:cxn modelId="{0DC5AFA2-26DD-47B1-B1CF-EBA61E9C147A}" type="presParOf" srcId="{0441F6CC-E6A8-455E-BA05-BA1572AC2B80}" destId="{EF0A7B32-3FEE-4214-86DC-7281B4322FE5}" srcOrd="8" destOrd="0" presId="urn:microsoft.com/office/officeart/2005/8/layout/cycle8"/>
    <dgm:cxn modelId="{D7F64734-4B5F-499A-8F15-89EA749A1E55}" type="presParOf" srcId="{0441F6CC-E6A8-455E-BA05-BA1572AC2B80}" destId="{CEF490A2-961E-4A91-B2F3-52DFE6CD96B9}" srcOrd="9" destOrd="0" presId="urn:microsoft.com/office/officeart/2005/8/layout/cycle8"/>
    <dgm:cxn modelId="{84845D82-FF82-457C-881D-1BB8CCAF8023}" type="presParOf" srcId="{0441F6CC-E6A8-455E-BA05-BA1572AC2B80}" destId="{214AE60C-D814-4795-9AD4-047AC84BCB48}" srcOrd="10" destOrd="0" presId="urn:microsoft.com/office/officeart/2005/8/layout/cycle8"/>
    <dgm:cxn modelId="{17320003-2C2A-43A1-A140-ABDC80255364}" type="presParOf" srcId="{0441F6CC-E6A8-455E-BA05-BA1572AC2B80}" destId="{58675D2B-8E9A-4515-97B1-8CC03B70454F}" srcOrd="11" destOrd="0" presId="urn:microsoft.com/office/officeart/2005/8/layout/cycle8"/>
    <dgm:cxn modelId="{17637BE5-33FD-427A-BDC5-4AC47193160F}" type="presParOf" srcId="{0441F6CC-E6A8-455E-BA05-BA1572AC2B80}" destId="{7E7F8965-95CD-4F13-983A-0F970EF619C0}" srcOrd="12" destOrd="0" presId="urn:microsoft.com/office/officeart/2005/8/layout/cycle8"/>
    <dgm:cxn modelId="{C67EF8A4-9E4F-4B1C-B245-13B73D592ED0}" type="presParOf" srcId="{0441F6CC-E6A8-455E-BA05-BA1572AC2B80}" destId="{71A34E94-19B3-42DA-A27A-016E0071B752}" srcOrd="13" destOrd="0" presId="urn:microsoft.com/office/officeart/2005/8/layout/cycle8"/>
    <dgm:cxn modelId="{5C91605D-F6D1-4A00-9B3F-F63390024C9D}" type="presParOf" srcId="{0441F6CC-E6A8-455E-BA05-BA1572AC2B80}" destId="{1FE7035F-7BDB-401B-BDF7-7E59731968E2}" srcOrd="14" destOrd="0" presId="urn:microsoft.com/office/officeart/2005/8/layout/cycle8"/>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9AF7509-C897-43C8-83B5-B6453DD875A5}">
      <dsp:nvSpPr>
        <dsp:cNvPr id="0" name=""/>
        <dsp:cNvSpPr/>
      </dsp:nvSpPr>
      <dsp:spPr>
        <a:xfrm>
          <a:off x="1384263" y="146320"/>
          <a:ext cx="1890905" cy="1890905"/>
        </a:xfrm>
        <a:prstGeom prst="pie">
          <a:avLst>
            <a:gd name="adj1" fmla="val 16200000"/>
            <a:gd name="adj2" fmla="val 1800000"/>
          </a:avLst>
        </a:prstGeom>
        <a:solidFill>
          <a:srgbClr val="0070C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fr-FR" sz="1400" kern="1200" dirty="0" smtClean="0">
              <a:solidFill>
                <a:schemeClr val="tx1"/>
              </a:solidFill>
            </a:rPr>
            <a:t>Information &amp; Money</a:t>
          </a:r>
          <a:endParaRPr lang="fr-FR" sz="1400" kern="1200" dirty="0">
            <a:solidFill>
              <a:schemeClr val="tx1"/>
            </a:solidFill>
          </a:endParaRPr>
        </a:p>
      </dsp:txBody>
      <dsp:txXfrm>
        <a:off x="2380816" y="547011"/>
        <a:ext cx="675323" cy="562769"/>
      </dsp:txXfrm>
    </dsp:sp>
    <dsp:sp modelId="{B938E39A-3D3A-4673-8015-3D80A793066D}">
      <dsp:nvSpPr>
        <dsp:cNvPr id="0" name=""/>
        <dsp:cNvSpPr/>
      </dsp:nvSpPr>
      <dsp:spPr>
        <a:xfrm>
          <a:off x="1345320" y="213852"/>
          <a:ext cx="1890905" cy="1890905"/>
        </a:xfrm>
        <a:prstGeom prst="pie">
          <a:avLst>
            <a:gd name="adj1" fmla="val 1800000"/>
            <a:gd name="adj2" fmla="val 9000000"/>
          </a:avLst>
        </a:prstGeom>
        <a:solidFill>
          <a:srgbClr val="00B05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fr-FR" sz="1400" kern="1200" dirty="0" err="1" smtClean="0">
              <a:solidFill>
                <a:schemeClr val="tx1"/>
              </a:solidFill>
            </a:rPr>
            <a:t>Material</a:t>
          </a:r>
          <a:r>
            <a:rPr lang="fr-FR" sz="1400" kern="1200" dirty="0" smtClean="0">
              <a:solidFill>
                <a:schemeClr val="tx1"/>
              </a:solidFill>
            </a:rPr>
            <a:t> &amp; Equipment</a:t>
          </a:r>
          <a:endParaRPr lang="fr-FR" sz="1400" kern="1200" dirty="0">
            <a:solidFill>
              <a:schemeClr val="tx1"/>
            </a:solidFill>
          </a:endParaRPr>
        </a:p>
      </dsp:txBody>
      <dsp:txXfrm>
        <a:off x="1795535" y="1440689"/>
        <a:ext cx="1012985" cy="495237"/>
      </dsp:txXfrm>
    </dsp:sp>
    <dsp:sp modelId="{EF0A7B32-3FEE-4214-86DC-7281B4322FE5}">
      <dsp:nvSpPr>
        <dsp:cNvPr id="0" name=""/>
        <dsp:cNvSpPr/>
      </dsp:nvSpPr>
      <dsp:spPr>
        <a:xfrm>
          <a:off x="1306376" y="146320"/>
          <a:ext cx="1890905" cy="1890905"/>
        </a:xfrm>
        <a:prstGeom prst="pie">
          <a:avLst>
            <a:gd name="adj1" fmla="val 9000000"/>
            <a:gd name="adj2" fmla="val 16200000"/>
          </a:avLst>
        </a:prstGeom>
        <a:solidFill>
          <a:schemeClr val="bg2">
            <a:lumMod val="50000"/>
            <a:lumOff val="5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fr-FR" sz="1400" kern="1200" dirty="0" err="1" smtClean="0">
              <a:solidFill>
                <a:schemeClr val="tx1"/>
              </a:solidFill>
            </a:rPr>
            <a:t>Energy</a:t>
          </a:r>
          <a:endParaRPr lang="fr-FR" sz="1400" kern="1200" dirty="0">
            <a:solidFill>
              <a:schemeClr val="tx1"/>
            </a:solidFill>
          </a:endParaRPr>
        </a:p>
      </dsp:txBody>
      <dsp:txXfrm>
        <a:off x="1525406" y="547011"/>
        <a:ext cx="675323" cy="562769"/>
      </dsp:txXfrm>
    </dsp:sp>
    <dsp:sp modelId="{7E7F8965-95CD-4F13-983A-0F970EF619C0}">
      <dsp:nvSpPr>
        <dsp:cNvPr id="0" name=""/>
        <dsp:cNvSpPr/>
      </dsp:nvSpPr>
      <dsp:spPr>
        <a:xfrm>
          <a:off x="1267363" y="29264"/>
          <a:ext cx="2125017" cy="2125017"/>
        </a:xfrm>
        <a:prstGeom prst="circularArrow">
          <a:avLst>
            <a:gd name="adj1" fmla="val 5085"/>
            <a:gd name="adj2" fmla="val 327528"/>
            <a:gd name="adj3" fmla="val 1472472"/>
            <a:gd name="adj4" fmla="val 16199432"/>
            <a:gd name="adj5" fmla="val 5932"/>
          </a:avLst>
        </a:prstGeom>
        <a:solidFill>
          <a:srgbClr val="0070C0"/>
        </a:solidFill>
        <a:ln>
          <a:noFill/>
        </a:ln>
        <a:effectLst/>
      </dsp:spPr>
      <dsp:style>
        <a:lnRef idx="0">
          <a:scrgbClr r="0" g="0" b="0"/>
        </a:lnRef>
        <a:fillRef idx="1">
          <a:scrgbClr r="0" g="0" b="0"/>
        </a:fillRef>
        <a:effectRef idx="0">
          <a:scrgbClr r="0" g="0" b="0"/>
        </a:effectRef>
        <a:fontRef idx="minor">
          <a:schemeClr val="lt1"/>
        </a:fontRef>
      </dsp:style>
    </dsp:sp>
    <dsp:sp modelId="{71A34E94-19B3-42DA-A27A-016E0071B752}">
      <dsp:nvSpPr>
        <dsp:cNvPr id="0" name=""/>
        <dsp:cNvSpPr/>
      </dsp:nvSpPr>
      <dsp:spPr>
        <a:xfrm>
          <a:off x="1228264" y="96676"/>
          <a:ext cx="2125017" cy="2125017"/>
        </a:xfrm>
        <a:prstGeom prst="circularArrow">
          <a:avLst>
            <a:gd name="adj1" fmla="val 5085"/>
            <a:gd name="adj2" fmla="val 327528"/>
            <a:gd name="adj3" fmla="val 8671970"/>
            <a:gd name="adj4" fmla="val 1800502"/>
            <a:gd name="adj5" fmla="val 5932"/>
          </a:avLst>
        </a:prstGeom>
        <a:solidFill>
          <a:srgbClr val="00B050"/>
        </a:solidFill>
        <a:ln>
          <a:noFill/>
        </a:ln>
        <a:effectLst/>
      </dsp:spPr>
      <dsp:style>
        <a:lnRef idx="0">
          <a:scrgbClr r="0" g="0" b="0"/>
        </a:lnRef>
        <a:fillRef idx="1">
          <a:scrgbClr r="0" g="0" b="0"/>
        </a:fillRef>
        <a:effectRef idx="0">
          <a:scrgbClr r="0" g="0" b="0"/>
        </a:effectRef>
        <a:fontRef idx="minor">
          <a:schemeClr val="lt1"/>
        </a:fontRef>
      </dsp:style>
    </dsp:sp>
    <dsp:sp modelId="{1FE7035F-7BDB-401B-BDF7-7E59731968E2}">
      <dsp:nvSpPr>
        <dsp:cNvPr id="0" name=""/>
        <dsp:cNvSpPr/>
      </dsp:nvSpPr>
      <dsp:spPr>
        <a:xfrm>
          <a:off x="1189164" y="29264"/>
          <a:ext cx="2125017" cy="2125017"/>
        </a:xfrm>
        <a:prstGeom prst="circularArrow">
          <a:avLst>
            <a:gd name="adj1" fmla="val 5085"/>
            <a:gd name="adj2" fmla="val 327528"/>
            <a:gd name="adj3" fmla="val 15873039"/>
            <a:gd name="adj4" fmla="val 9000000"/>
            <a:gd name="adj5" fmla="val 5932"/>
          </a:avLst>
        </a:prstGeom>
        <a:solidFill>
          <a:schemeClr val="bg2">
            <a:lumMod val="50000"/>
            <a:lumOff val="5000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8758" name="Rectangle 6"/>
          <p:cNvSpPr>
            <a:spLocks noGrp="1" noChangeArrowheads="1"/>
          </p:cNvSpPr>
          <p:nvPr>
            <p:ph type="hdr" sz="quarter"/>
          </p:nvPr>
        </p:nvSpPr>
        <p:spPr bwMode="auto">
          <a:xfrm>
            <a:off x="92075" y="111125"/>
            <a:ext cx="5653088"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000" smtClean="0"/>
            </a:lvl1pPr>
          </a:lstStyle>
          <a:p>
            <a:pPr>
              <a:defRPr/>
            </a:pPr>
            <a:r>
              <a:rPr lang="en-GB" smtClean="0"/>
              <a:t>MI - Science for Enterprise Systems</a:t>
            </a:r>
            <a:endParaRPr lang="en-GB"/>
          </a:p>
        </p:txBody>
      </p:sp>
      <p:sp>
        <p:nvSpPr>
          <p:cNvPr id="1098759" name="Rectangle 7"/>
          <p:cNvSpPr>
            <a:spLocks noGrp="1" noChangeArrowheads="1"/>
          </p:cNvSpPr>
          <p:nvPr>
            <p:ph type="dt" sz="quarter" idx="1"/>
          </p:nvPr>
        </p:nvSpPr>
        <p:spPr bwMode="auto">
          <a:xfrm>
            <a:off x="5781675" y="111125"/>
            <a:ext cx="1225550"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000" smtClean="0"/>
            </a:lvl1pPr>
          </a:lstStyle>
          <a:p>
            <a:pPr>
              <a:defRPr/>
            </a:pPr>
            <a:r>
              <a:rPr lang="fr-FR" smtClean="0"/>
              <a:t>03/2011</a:t>
            </a:r>
            <a:endParaRPr lang="en-GB"/>
          </a:p>
        </p:txBody>
      </p:sp>
      <p:sp>
        <p:nvSpPr>
          <p:cNvPr id="1098760" name="Rectangle 8"/>
          <p:cNvSpPr>
            <a:spLocks noGrp="1" noChangeArrowheads="1"/>
          </p:cNvSpPr>
          <p:nvPr>
            <p:ph type="ftr" sz="quarter" idx="2"/>
          </p:nvPr>
        </p:nvSpPr>
        <p:spPr bwMode="auto">
          <a:xfrm>
            <a:off x="92075" y="961390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eaLnBrk="1" hangingPunct="1">
              <a:defRPr sz="1000" smtClean="0"/>
            </a:lvl1pPr>
          </a:lstStyle>
          <a:p>
            <a:pPr>
              <a:defRPr/>
            </a:pPr>
            <a:r>
              <a:rPr lang="en-GB"/>
              <a:t>CCM (R) BOK</a:t>
            </a:r>
          </a:p>
        </p:txBody>
      </p:sp>
      <p:sp>
        <p:nvSpPr>
          <p:cNvPr id="1098761" name="Rectangle 9"/>
          <p:cNvSpPr>
            <a:spLocks noGrp="1" noChangeArrowheads="1"/>
          </p:cNvSpPr>
          <p:nvPr>
            <p:ph type="sldNum" sz="quarter" idx="3"/>
          </p:nvPr>
        </p:nvSpPr>
        <p:spPr bwMode="auto">
          <a:xfrm>
            <a:off x="3930650" y="961390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000" smtClean="0"/>
            </a:lvl1pPr>
          </a:lstStyle>
          <a:p>
            <a:pPr>
              <a:defRPr/>
            </a:pPr>
            <a:fld id="{7710982E-53E7-4785-80F1-BA7455177F9A}" type="slidenum">
              <a:rPr lang="en-GB"/>
              <a:pPr>
                <a:defRPr/>
              </a:pPr>
              <a:t>‹N°›</a:t>
            </a:fld>
            <a:endParaRPr lang="en-GB"/>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300" smtClean="0">
                <a:latin typeface="Times New Roman" pitchFamily="18" charset="0"/>
              </a:defRPr>
            </a:lvl1pPr>
          </a:lstStyle>
          <a:p>
            <a:pPr>
              <a:defRPr/>
            </a:pPr>
            <a:r>
              <a:rPr lang="fr-FR" smtClean="0"/>
              <a:t>MI - Science for Enterprise Systems</a:t>
            </a:r>
            <a:endParaRPr lang="fr-FR"/>
          </a:p>
        </p:txBody>
      </p:sp>
      <p:sp>
        <p:nvSpPr>
          <p:cNvPr id="7171"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300" smtClean="0">
                <a:latin typeface="Times New Roman" pitchFamily="18" charset="0"/>
              </a:defRPr>
            </a:lvl1pPr>
          </a:lstStyle>
          <a:p>
            <a:pPr>
              <a:defRPr/>
            </a:pPr>
            <a:r>
              <a:rPr lang="fr-FR" smtClean="0"/>
              <a:t>03/2011</a:t>
            </a:r>
            <a:endParaRPr lang="fr-FR"/>
          </a:p>
        </p:txBody>
      </p:sp>
      <p:sp>
        <p:nvSpPr>
          <p:cNvPr id="33796"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7174"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eaLnBrk="1" hangingPunct="1">
              <a:defRPr sz="1300" smtClean="0">
                <a:latin typeface="Times New Roman" pitchFamily="18" charset="0"/>
              </a:defRPr>
            </a:lvl1pPr>
          </a:lstStyle>
          <a:p>
            <a:pPr>
              <a:defRPr/>
            </a:pPr>
            <a:r>
              <a:rPr lang="fr-FR"/>
              <a:t>CCM (R) BOK</a:t>
            </a:r>
          </a:p>
        </p:txBody>
      </p:sp>
      <p:sp>
        <p:nvSpPr>
          <p:cNvPr id="7175"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300" smtClean="0">
                <a:latin typeface="Times New Roman" pitchFamily="18" charset="0"/>
              </a:defRPr>
            </a:lvl1pPr>
          </a:lstStyle>
          <a:p>
            <a:pPr>
              <a:defRPr/>
            </a:pPr>
            <a:fld id="{DE044F31-FE6A-4A61-8589-1A54D3E07537}" type="slidenum">
              <a:rPr lang="fr-FR"/>
              <a:pPr>
                <a:defRPr/>
              </a:pPr>
              <a:t>‹N°›</a:t>
            </a:fld>
            <a:endParaRPr lang="fr-FR"/>
          </a:p>
        </p:txBody>
      </p:sp>
    </p:spTree>
  </p:cSld>
  <p:clrMap bg1="lt1" tx1="dk1" bg2="lt2" tx2="dk2" accent1="accent1" accent2="accent2" accent3="accent3" accent4="accent4" accent5="accent5" accent6="accent6" hlink="hlink" folHlink="folHlink"/>
  <p:hf ft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p:spPr>
        <p:txBody>
          <a:bodyPr/>
          <a:lstStyle/>
          <a:p>
            <a:r>
              <a:rPr lang="fr-FR" smtClean="0"/>
              <a:t>MI - Science for Enterprise Systems</a:t>
            </a:r>
            <a:endParaRPr lang="fr-FR"/>
          </a:p>
        </p:txBody>
      </p:sp>
      <p:sp>
        <p:nvSpPr>
          <p:cNvPr id="34820" name="Rectangle 7"/>
          <p:cNvSpPr>
            <a:spLocks noGrp="1" noChangeArrowheads="1"/>
          </p:cNvSpPr>
          <p:nvPr>
            <p:ph type="sldNum" sz="quarter" idx="5"/>
          </p:nvPr>
        </p:nvSpPr>
        <p:spPr>
          <a:noFill/>
        </p:spPr>
        <p:txBody>
          <a:bodyPr/>
          <a:lstStyle/>
          <a:p>
            <a:fld id="{21BF4B4F-D927-4519-B30C-6B5A16138F82}" type="slidenum">
              <a:rPr lang="fr-FR"/>
              <a:pPr/>
              <a:t>1</a:t>
            </a:fld>
            <a:endParaRPr lang="fr-FR"/>
          </a:p>
        </p:txBody>
      </p:sp>
      <p:sp>
        <p:nvSpPr>
          <p:cNvPr id="34821" name="Rectangle 2"/>
          <p:cNvSpPr>
            <a:spLocks noGrp="1" noRot="1" noChangeAspect="1" noChangeArrowheads="1" noTextEdit="1"/>
          </p:cNvSpPr>
          <p:nvPr>
            <p:ph type="sldImg"/>
          </p:nvPr>
        </p:nvSpPr>
        <p:spPr>
          <a:xfrm>
            <a:off x="992188" y="768350"/>
            <a:ext cx="5114925" cy="3836988"/>
          </a:xfrm>
          <a:ln/>
        </p:spPr>
      </p:sp>
      <p:sp>
        <p:nvSpPr>
          <p:cNvPr id="34822" name="Rectangle 3"/>
          <p:cNvSpPr>
            <a:spLocks noGrp="1" noChangeArrowheads="1"/>
          </p:cNvSpPr>
          <p:nvPr>
            <p:ph type="body" idx="1"/>
          </p:nvPr>
        </p:nvSpPr>
        <p:spPr>
          <a:noFill/>
          <a:ln/>
        </p:spPr>
        <p:txBody>
          <a:bodyPr/>
          <a:lstStyle/>
          <a:p>
            <a:pPr eaLnBrk="1" hangingPunct="1"/>
            <a:endParaRPr lang="en-GB" smtClean="0"/>
          </a:p>
        </p:txBody>
      </p:sp>
      <p:sp>
        <p:nvSpPr>
          <p:cNvPr id="34823" name="Espace réservé de la date 7"/>
          <p:cNvSpPr>
            <a:spLocks noGrp="1"/>
          </p:cNvSpPr>
          <p:nvPr>
            <p:ph type="dt" sz="quarter" idx="1"/>
          </p:nvPr>
        </p:nvSpPr>
        <p:spPr>
          <a:noFill/>
        </p:spPr>
        <p:txBody>
          <a:bodyPr/>
          <a:lstStyle/>
          <a:p>
            <a:r>
              <a:rPr lang="fr-FR" smtClean="0"/>
              <a:t>03/2011</a:t>
            </a:r>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a:noFill/>
        </p:spPr>
        <p:txBody>
          <a:bodyPr/>
          <a:lstStyle/>
          <a:p>
            <a:r>
              <a:rPr lang="fr-FR" smtClean="0"/>
              <a:t>MI - Science for Enterprise Systems</a:t>
            </a:r>
          </a:p>
        </p:txBody>
      </p:sp>
      <p:sp>
        <p:nvSpPr>
          <p:cNvPr id="111619" name="Rectangle 3"/>
          <p:cNvSpPr>
            <a:spLocks noGrp="1" noChangeArrowheads="1"/>
          </p:cNvSpPr>
          <p:nvPr>
            <p:ph type="dt" sz="quarter" idx="1"/>
          </p:nvPr>
        </p:nvSpPr>
        <p:spPr>
          <a:noFill/>
        </p:spPr>
        <p:txBody>
          <a:bodyPr/>
          <a:lstStyle/>
          <a:p>
            <a:r>
              <a:rPr lang="fr-FR" smtClean="0"/>
              <a:t>03/2011</a:t>
            </a:r>
          </a:p>
        </p:txBody>
      </p:sp>
      <p:sp>
        <p:nvSpPr>
          <p:cNvPr id="111621" name="Rectangle 7"/>
          <p:cNvSpPr>
            <a:spLocks noGrp="1" noChangeArrowheads="1"/>
          </p:cNvSpPr>
          <p:nvPr>
            <p:ph type="sldNum" sz="quarter" idx="5"/>
          </p:nvPr>
        </p:nvSpPr>
        <p:spPr>
          <a:noFill/>
        </p:spPr>
        <p:txBody>
          <a:bodyPr/>
          <a:lstStyle/>
          <a:p>
            <a:fld id="{AC469C62-01A3-4B88-B648-BEA33A9081B6}" type="slidenum">
              <a:rPr lang="fr-FR" smtClean="0"/>
              <a:pPr/>
              <a:t>11</a:t>
            </a:fld>
            <a:endParaRPr lang="fr-FR" smtClean="0"/>
          </a:p>
        </p:txBody>
      </p:sp>
      <p:sp>
        <p:nvSpPr>
          <p:cNvPr id="111622" name="Rectangle 2"/>
          <p:cNvSpPr>
            <a:spLocks noGrp="1" noRot="1" noChangeAspect="1" noChangeArrowheads="1" noTextEdit="1"/>
          </p:cNvSpPr>
          <p:nvPr>
            <p:ph type="sldImg"/>
          </p:nvPr>
        </p:nvSpPr>
        <p:spPr>
          <a:xfrm>
            <a:off x="992188" y="768350"/>
            <a:ext cx="5114925" cy="3836988"/>
          </a:xfrm>
          <a:ln/>
        </p:spPr>
      </p:sp>
      <p:sp>
        <p:nvSpPr>
          <p:cNvPr id="11162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a:noFill/>
        </p:spPr>
        <p:txBody>
          <a:bodyPr/>
          <a:lstStyle/>
          <a:p>
            <a:r>
              <a:rPr lang="en-US" smtClean="0"/>
              <a:t>MI - Science for Enterprise Systems</a:t>
            </a:r>
          </a:p>
        </p:txBody>
      </p:sp>
      <p:sp>
        <p:nvSpPr>
          <p:cNvPr id="121859" name="Rectangle 3"/>
          <p:cNvSpPr>
            <a:spLocks noGrp="1" noChangeArrowheads="1"/>
          </p:cNvSpPr>
          <p:nvPr>
            <p:ph type="dt" sz="quarter" idx="1"/>
          </p:nvPr>
        </p:nvSpPr>
        <p:spPr>
          <a:noFill/>
        </p:spPr>
        <p:txBody>
          <a:bodyPr/>
          <a:lstStyle/>
          <a:p>
            <a:r>
              <a:rPr lang="fr-FR" smtClean="0"/>
              <a:t>03/2011</a:t>
            </a:r>
            <a:endParaRPr lang="en-US" smtClean="0"/>
          </a:p>
        </p:txBody>
      </p:sp>
      <p:sp>
        <p:nvSpPr>
          <p:cNvPr id="121861" name="Rectangle 7"/>
          <p:cNvSpPr>
            <a:spLocks noGrp="1" noChangeArrowheads="1"/>
          </p:cNvSpPr>
          <p:nvPr>
            <p:ph type="sldNum" sz="quarter" idx="5"/>
          </p:nvPr>
        </p:nvSpPr>
        <p:spPr>
          <a:noFill/>
        </p:spPr>
        <p:txBody>
          <a:bodyPr/>
          <a:lstStyle/>
          <a:p>
            <a:fld id="{15255D7D-1C26-416D-93BC-0CF4113601DA}" type="slidenum">
              <a:rPr lang="en-US" smtClean="0"/>
              <a:pPr/>
              <a:t>12</a:t>
            </a:fld>
            <a:endParaRPr lang="en-US" smtClean="0"/>
          </a:p>
        </p:txBody>
      </p:sp>
      <p:sp>
        <p:nvSpPr>
          <p:cNvPr id="121862" name="Rectangle 2"/>
          <p:cNvSpPr>
            <a:spLocks noGrp="1" noRot="1" noChangeAspect="1" noChangeArrowheads="1" noTextEdit="1"/>
          </p:cNvSpPr>
          <p:nvPr>
            <p:ph type="sldImg"/>
          </p:nvPr>
        </p:nvSpPr>
        <p:spPr>
          <a:xfrm>
            <a:off x="992188" y="768350"/>
            <a:ext cx="5114925" cy="3836988"/>
          </a:xfrm>
          <a:ln/>
        </p:spPr>
      </p:sp>
      <p:sp>
        <p:nvSpPr>
          <p:cNvPr id="121863"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Espace réservé de l'image des diapositives 1"/>
          <p:cNvSpPr>
            <a:spLocks noGrp="1" noRot="1" noChangeAspect="1" noTextEdit="1"/>
          </p:cNvSpPr>
          <p:nvPr>
            <p:ph type="sldImg"/>
          </p:nvPr>
        </p:nvSpPr>
        <p:spPr>
          <a:xfrm>
            <a:off x="992188" y="768350"/>
            <a:ext cx="5114925" cy="3836988"/>
          </a:xfrm>
          <a:ln/>
        </p:spPr>
      </p:sp>
      <p:sp>
        <p:nvSpPr>
          <p:cNvPr id="122883" name="Espace réservé des commentaires 2"/>
          <p:cNvSpPr>
            <a:spLocks noGrp="1"/>
          </p:cNvSpPr>
          <p:nvPr>
            <p:ph type="body" idx="1"/>
          </p:nvPr>
        </p:nvSpPr>
        <p:spPr>
          <a:noFill/>
          <a:ln/>
        </p:spPr>
        <p:txBody>
          <a:bodyPr/>
          <a:lstStyle/>
          <a:p>
            <a:endParaRPr lang="fr-FR" smtClean="0"/>
          </a:p>
        </p:txBody>
      </p:sp>
      <p:sp>
        <p:nvSpPr>
          <p:cNvPr id="122884" name="Espace réservé de l'en-tête 3"/>
          <p:cNvSpPr>
            <a:spLocks noGrp="1"/>
          </p:cNvSpPr>
          <p:nvPr>
            <p:ph type="hdr" sz="quarter"/>
          </p:nvPr>
        </p:nvSpPr>
        <p:spPr>
          <a:noFill/>
        </p:spPr>
        <p:txBody>
          <a:bodyPr/>
          <a:lstStyle/>
          <a:p>
            <a:r>
              <a:rPr lang="fr-FR" smtClean="0"/>
              <a:t>MI - Science for Enterprise Systems</a:t>
            </a:r>
          </a:p>
        </p:txBody>
      </p:sp>
      <p:sp>
        <p:nvSpPr>
          <p:cNvPr id="122885" name="Espace réservé de la date 4"/>
          <p:cNvSpPr>
            <a:spLocks noGrp="1"/>
          </p:cNvSpPr>
          <p:nvPr>
            <p:ph type="dt" sz="quarter" idx="1"/>
          </p:nvPr>
        </p:nvSpPr>
        <p:spPr>
          <a:noFill/>
        </p:spPr>
        <p:txBody>
          <a:bodyPr/>
          <a:lstStyle/>
          <a:p>
            <a:r>
              <a:rPr lang="fr-FR" smtClean="0"/>
              <a:t>03/2011</a:t>
            </a:r>
          </a:p>
        </p:txBody>
      </p:sp>
      <p:sp>
        <p:nvSpPr>
          <p:cNvPr id="122887" name="Espace réservé du numéro de diapositive 6"/>
          <p:cNvSpPr>
            <a:spLocks noGrp="1"/>
          </p:cNvSpPr>
          <p:nvPr>
            <p:ph type="sldNum" sz="quarter" idx="5"/>
          </p:nvPr>
        </p:nvSpPr>
        <p:spPr>
          <a:noFill/>
        </p:spPr>
        <p:txBody>
          <a:bodyPr/>
          <a:lstStyle/>
          <a:p>
            <a:fld id="{13E7C981-4711-4A59-AF0A-81134EE066D0}" type="slidenum">
              <a:rPr lang="fr-FR" smtClean="0"/>
              <a:pPr/>
              <a:t>18</a:t>
            </a:fld>
            <a:endParaRPr lang="fr-F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19</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hdr" sz="quarter"/>
          </p:nvPr>
        </p:nvSpPr>
        <p:spPr>
          <a:noFill/>
        </p:spPr>
        <p:txBody>
          <a:bodyPr/>
          <a:lstStyle/>
          <a:p>
            <a:r>
              <a:rPr lang="en-US" smtClean="0"/>
              <a:t>MI - Science for Enterprise Systems</a:t>
            </a:r>
          </a:p>
        </p:txBody>
      </p:sp>
      <p:sp>
        <p:nvSpPr>
          <p:cNvPr id="143363" name="Rectangle 3"/>
          <p:cNvSpPr>
            <a:spLocks noGrp="1" noChangeArrowheads="1"/>
          </p:cNvSpPr>
          <p:nvPr>
            <p:ph type="dt" sz="quarter" idx="1"/>
          </p:nvPr>
        </p:nvSpPr>
        <p:spPr>
          <a:noFill/>
        </p:spPr>
        <p:txBody>
          <a:bodyPr/>
          <a:lstStyle/>
          <a:p>
            <a:r>
              <a:rPr lang="fr-FR" smtClean="0"/>
              <a:t>03/2011</a:t>
            </a:r>
            <a:endParaRPr lang="en-US" smtClean="0"/>
          </a:p>
        </p:txBody>
      </p:sp>
      <p:sp>
        <p:nvSpPr>
          <p:cNvPr id="143365" name="Rectangle 7"/>
          <p:cNvSpPr>
            <a:spLocks noGrp="1" noChangeArrowheads="1"/>
          </p:cNvSpPr>
          <p:nvPr>
            <p:ph type="sldNum" sz="quarter" idx="5"/>
          </p:nvPr>
        </p:nvSpPr>
        <p:spPr>
          <a:noFill/>
        </p:spPr>
        <p:txBody>
          <a:bodyPr/>
          <a:lstStyle/>
          <a:p>
            <a:fld id="{02D0B174-898D-4896-BFF2-9A0942DECB5F}" type="slidenum">
              <a:rPr lang="en-US" smtClean="0"/>
              <a:pPr/>
              <a:t>20</a:t>
            </a:fld>
            <a:endParaRPr lang="en-US" smtClean="0"/>
          </a:p>
        </p:txBody>
      </p:sp>
      <p:sp>
        <p:nvSpPr>
          <p:cNvPr id="143366" name="Rectangle 2"/>
          <p:cNvSpPr>
            <a:spLocks noGrp="1" noRot="1" noChangeAspect="1" noChangeArrowheads="1" noTextEdit="1"/>
          </p:cNvSpPr>
          <p:nvPr>
            <p:ph type="sldImg"/>
          </p:nvPr>
        </p:nvSpPr>
        <p:spPr>
          <a:xfrm>
            <a:off x="992188" y="768350"/>
            <a:ext cx="5114925" cy="3836988"/>
          </a:xfrm>
          <a:ln/>
        </p:spPr>
      </p:sp>
      <p:sp>
        <p:nvSpPr>
          <p:cNvPr id="143367"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a:noFill/>
        </p:spPr>
        <p:txBody>
          <a:bodyPr/>
          <a:lstStyle/>
          <a:p>
            <a:r>
              <a:rPr lang="fr-FR" smtClean="0"/>
              <a:t>MI - Science for Enterprise Systems</a:t>
            </a:r>
          </a:p>
        </p:txBody>
      </p:sp>
      <p:sp>
        <p:nvSpPr>
          <p:cNvPr id="111619" name="Rectangle 3"/>
          <p:cNvSpPr>
            <a:spLocks noGrp="1" noChangeArrowheads="1"/>
          </p:cNvSpPr>
          <p:nvPr>
            <p:ph type="dt" sz="quarter" idx="1"/>
          </p:nvPr>
        </p:nvSpPr>
        <p:spPr>
          <a:noFill/>
        </p:spPr>
        <p:txBody>
          <a:bodyPr/>
          <a:lstStyle/>
          <a:p>
            <a:r>
              <a:rPr lang="fr-FR" smtClean="0"/>
              <a:t>03/2011</a:t>
            </a:r>
          </a:p>
        </p:txBody>
      </p:sp>
      <p:sp>
        <p:nvSpPr>
          <p:cNvPr id="111621" name="Rectangle 7"/>
          <p:cNvSpPr>
            <a:spLocks noGrp="1" noChangeArrowheads="1"/>
          </p:cNvSpPr>
          <p:nvPr>
            <p:ph type="sldNum" sz="quarter" idx="5"/>
          </p:nvPr>
        </p:nvSpPr>
        <p:spPr>
          <a:noFill/>
        </p:spPr>
        <p:txBody>
          <a:bodyPr/>
          <a:lstStyle/>
          <a:p>
            <a:fld id="{AC469C62-01A3-4B88-B648-BEA33A9081B6}" type="slidenum">
              <a:rPr lang="fr-FR" smtClean="0"/>
              <a:pPr/>
              <a:t>2</a:t>
            </a:fld>
            <a:endParaRPr lang="fr-FR" smtClean="0"/>
          </a:p>
        </p:txBody>
      </p:sp>
      <p:sp>
        <p:nvSpPr>
          <p:cNvPr id="111622" name="Rectangle 2"/>
          <p:cNvSpPr>
            <a:spLocks noGrp="1" noRot="1" noChangeAspect="1" noChangeArrowheads="1" noTextEdit="1"/>
          </p:cNvSpPr>
          <p:nvPr>
            <p:ph type="sldImg"/>
          </p:nvPr>
        </p:nvSpPr>
        <p:spPr>
          <a:xfrm>
            <a:off x="992188" y="768350"/>
            <a:ext cx="5114925" cy="3836988"/>
          </a:xfrm>
          <a:ln/>
        </p:spPr>
      </p:sp>
      <p:sp>
        <p:nvSpPr>
          <p:cNvPr id="11162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21</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22</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23</a:t>
            </a:fld>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a:noFill/>
        </p:spPr>
        <p:txBody>
          <a:bodyPr/>
          <a:lstStyle/>
          <a:p>
            <a:r>
              <a:rPr lang="fr-FR" smtClean="0"/>
              <a:t>MI - Science for Enterprise Systems</a:t>
            </a:r>
          </a:p>
        </p:txBody>
      </p:sp>
      <p:sp>
        <p:nvSpPr>
          <p:cNvPr id="111619" name="Rectangle 3"/>
          <p:cNvSpPr>
            <a:spLocks noGrp="1" noChangeArrowheads="1"/>
          </p:cNvSpPr>
          <p:nvPr>
            <p:ph type="dt" sz="quarter" idx="1"/>
          </p:nvPr>
        </p:nvSpPr>
        <p:spPr>
          <a:noFill/>
        </p:spPr>
        <p:txBody>
          <a:bodyPr/>
          <a:lstStyle/>
          <a:p>
            <a:r>
              <a:rPr lang="fr-FR" smtClean="0"/>
              <a:t>03/2011</a:t>
            </a:r>
          </a:p>
        </p:txBody>
      </p:sp>
      <p:sp>
        <p:nvSpPr>
          <p:cNvPr id="111621" name="Rectangle 7"/>
          <p:cNvSpPr>
            <a:spLocks noGrp="1" noChangeArrowheads="1"/>
          </p:cNvSpPr>
          <p:nvPr>
            <p:ph type="sldNum" sz="quarter" idx="5"/>
          </p:nvPr>
        </p:nvSpPr>
        <p:spPr>
          <a:noFill/>
        </p:spPr>
        <p:txBody>
          <a:bodyPr/>
          <a:lstStyle/>
          <a:p>
            <a:fld id="{AC469C62-01A3-4B88-B648-BEA33A9081B6}" type="slidenum">
              <a:rPr lang="fr-FR" smtClean="0"/>
              <a:pPr/>
              <a:t>24</a:t>
            </a:fld>
            <a:endParaRPr lang="fr-FR" smtClean="0"/>
          </a:p>
        </p:txBody>
      </p:sp>
      <p:sp>
        <p:nvSpPr>
          <p:cNvPr id="111622" name="Rectangle 2"/>
          <p:cNvSpPr>
            <a:spLocks noGrp="1" noRot="1" noChangeAspect="1" noChangeArrowheads="1" noTextEdit="1"/>
          </p:cNvSpPr>
          <p:nvPr>
            <p:ph type="sldImg"/>
          </p:nvPr>
        </p:nvSpPr>
        <p:spPr>
          <a:xfrm>
            <a:off x="992188" y="768350"/>
            <a:ext cx="5114925" cy="3836988"/>
          </a:xfrm>
          <a:ln/>
        </p:spPr>
      </p:sp>
      <p:sp>
        <p:nvSpPr>
          <p:cNvPr id="11162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25</a:t>
            </a:fld>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a:noFill/>
        </p:spPr>
        <p:txBody>
          <a:bodyPr/>
          <a:lstStyle/>
          <a:p>
            <a:r>
              <a:rPr lang="en-US" smtClean="0"/>
              <a:t>MI - Science for Enterprise Systems</a:t>
            </a:r>
          </a:p>
        </p:txBody>
      </p:sp>
      <p:sp>
        <p:nvSpPr>
          <p:cNvPr id="119811" name="Rectangle 3"/>
          <p:cNvSpPr>
            <a:spLocks noGrp="1" noChangeArrowheads="1"/>
          </p:cNvSpPr>
          <p:nvPr>
            <p:ph type="dt" sz="quarter" idx="1"/>
          </p:nvPr>
        </p:nvSpPr>
        <p:spPr>
          <a:noFill/>
        </p:spPr>
        <p:txBody>
          <a:bodyPr/>
          <a:lstStyle/>
          <a:p>
            <a:r>
              <a:rPr lang="fr-FR" smtClean="0"/>
              <a:t>03/2011</a:t>
            </a:r>
            <a:endParaRPr lang="en-US" smtClean="0"/>
          </a:p>
        </p:txBody>
      </p:sp>
      <p:sp>
        <p:nvSpPr>
          <p:cNvPr id="119813" name="Rectangle 7"/>
          <p:cNvSpPr>
            <a:spLocks noGrp="1" noChangeArrowheads="1"/>
          </p:cNvSpPr>
          <p:nvPr>
            <p:ph type="sldNum" sz="quarter" idx="5"/>
          </p:nvPr>
        </p:nvSpPr>
        <p:spPr>
          <a:noFill/>
        </p:spPr>
        <p:txBody>
          <a:bodyPr/>
          <a:lstStyle/>
          <a:p>
            <a:fld id="{FA87D884-7F15-4A6B-BA78-8821876B3D18}" type="slidenum">
              <a:rPr lang="en-US" smtClean="0"/>
              <a:pPr/>
              <a:t>26</a:t>
            </a:fld>
            <a:endParaRPr lang="en-US" smtClean="0"/>
          </a:p>
        </p:txBody>
      </p:sp>
      <p:sp>
        <p:nvSpPr>
          <p:cNvPr id="119814" name="Rectangle 2"/>
          <p:cNvSpPr>
            <a:spLocks noGrp="1" noRot="1" noChangeAspect="1" noChangeArrowheads="1" noTextEdit="1"/>
          </p:cNvSpPr>
          <p:nvPr>
            <p:ph type="sldImg"/>
          </p:nvPr>
        </p:nvSpPr>
        <p:spPr>
          <a:xfrm>
            <a:off x="992188" y="768350"/>
            <a:ext cx="5114925" cy="3836988"/>
          </a:xfrm>
          <a:ln/>
        </p:spPr>
      </p:sp>
      <p:sp>
        <p:nvSpPr>
          <p:cNvPr id="119815"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Looking at a map, with a scale where 1 cm represents 10Km you would find about 400 Km. Official “most accurate” estimates give 1772 to 2730 Km… This is an illustration of Mandelbrot’s fractals, the expression of “Chaos in Space” where a shape does not become simpler when you analyze it in smaller parts.</a:t>
            </a:r>
          </a:p>
          <a:p>
            <a:endParaRPr lang="en-GB"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27</a:t>
            </a:fld>
            <a:endParaRPr lang="fr-F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28</a:t>
            </a:fld>
            <a:endParaRPr lang="fr-F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29</a:t>
            </a:fld>
            <a:endParaRPr lang="fr-F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30</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a:noFill/>
        </p:spPr>
        <p:txBody>
          <a:bodyPr/>
          <a:lstStyle/>
          <a:p>
            <a:r>
              <a:rPr lang="en-US" smtClean="0"/>
              <a:t>MI - Science for Enterprise Systems</a:t>
            </a:r>
          </a:p>
        </p:txBody>
      </p:sp>
      <p:sp>
        <p:nvSpPr>
          <p:cNvPr id="124931" name="Rectangle 3"/>
          <p:cNvSpPr>
            <a:spLocks noGrp="1" noChangeArrowheads="1"/>
          </p:cNvSpPr>
          <p:nvPr>
            <p:ph type="dt" sz="quarter" idx="1"/>
          </p:nvPr>
        </p:nvSpPr>
        <p:spPr>
          <a:noFill/>
        </p:spPr>
        <p:txBody>
          <a:bodyPr/>
          <a:lstStyle/>
          <a:p>
            <a:r>
              <a:rPr lang="fr-FR" smtClean="0"/>
              <a:t>03/2011</a:t>
            </a:r>
            <a:endParaRPr lang="en-US" smtClean="0"/>
          </a:p>
        </p:txBody>
      </p:sp>
      <p:sp>
        <p:nvSpPr>
          <p:cNvPr id="124933" name="Rectangle 7"/>
          <p:cNvSpPr>
            <a:spLocks noGrp="1" noChangeArrowheads="1"/>
          </p:cNvSpPr>
          <p:nvPr>
            <p:ph type="sldNum" sz="quarter" idx="5"/>
          </p:nvPr>
        </p:nvSpPr>
        <p:spPr>
          <a:noFill/>
        </p:spPr>
        <p:txBody>
          <a:bodyPr/>
          <a:lstStyle/>
          <a:p>
            <a:fld id="{59D8D422-F186-44FB-8236-A5177C646842}" type="slidenum">
              <a:rPr lang="en-US" smtClean="0"/>
              <a:pPr/>
              <a:t>3</a:t>
            </a:fld>
            <a:endParaRPr lang="en-US" smtClean="0"/>
          </a:p>
        </p:txBody>
      </p:sp>
      <p:sp>
        <p:nvSpPr>
          <p:cNvPr id="124934" name="Rectangle 2"/>
          <p:cNvSpPr>
            <a:spLocks noGrp="1" noRot="1" noChangeAspect="1" noChangeArrowheads="1" noTextEdit="1"/>
          </p:cNvSpPr>
          <p:nvPr>
            <p:ph type="sldImg"/>
          </p:nvPr>
        </p:nvSpPr>
        <p:spPr>
          <a:xfrm>
            <a:off x="992188" y="768350"/>
            <a:ext cx="5114925" cy="3836988"/>
          </a:xfrm>
          <a:ln/>
        </p:spPr>
      </p:sp>
      <p:sp>
        <p:nvSpPr>
          <p:cNvPr id="124935"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a:noFill/>
        </p:spPr>
        <p:txBody>
          <a:bodyPr/>
          <a:lstStyle/>
          <a:p>
            <a:r>
              <a:rPr lang="fr-FR" smtClean="0"/>
              <a:t>MI - Science for Enterprise Systems</a:t>
            </a:r>
          </a:p>
        </p:txBody>
      </p:sp>
      <p:sp>
        <p:nvSpPr>
          <p:cNvPr id="118787" name="Rectangle 3"/>
          <p:cNvSpPr>
            <a:spLocks noGrp="1" noChangeArrowheads="1"/>
          </p:cNvSpPr>
          <p:nvPr>
            <p:ph type="dt" sz="quarter" idx="1"/>
          </p:nvPr>
        </p:nvSpPr>
        <p:spPr>
          <a:noFill/>
        </p:spPr>
        <p:txBody>
          <a:bodyPr/>
          <a:lstStyle/>
          <a:p>
            <a:r>
              <a:rPr lang="fr-FR" smtClean="0"/>
              <a:t>03/2011</a:t>
            </a:r>
          </a:p>
        </p:txBody>
      </p:sp>
      <p:sp>
        <p:nvSpPr>
          <p:cNvPr id="118789" name="Rectangle 7"/>
          <p:cNvSpPr>
            <a:spLocks noGrp="1" noChangeArrowheads="1"/>
          </p:cNvSpPr>
          <p:nvPr>
            <p:ph type="sldNum" sz="quarter" idx="5"/>
          </p:nvPr>
        </p:nvSpPr>
        <p:spPr>
          <a:noFill/>
        </p:spPr>
        <p:txBody>
          <a:bodyPr/>
          <a:lstStyle/>
          <a:p>
            <a:fld id="{17ACF828-23C6-4A97-A42D-011FCEBD2A55}" type="slidenum">
              <a:rPr lang="fr-FR" smtClean="0"/>
              <a:pPr/>
              <a:t>31</a:t>
            </a:fld>
            <a:endParaRPr lang="fr-FR" smtClean="0"/>
          </a:p>
        </p:txBody>
      </p:sp>
      <p:sp>
        <p:nvSpPr>
          <p:cNvPr id="118790" name="Rectangle 2"/>
          <p:cNvSpPr>
            <a:spLocks noGrp="1" noRot="1" noChangeAspect="1" noChangeArrowheads="1" noTextEdit="1"/>
          </p:cNvSpPr>
          <p:nvPr>
            <p:ph type="sldImg"/>
          </p:nvPr>
        </p:nvSpPr>
        <p:spPr>
          <a:xfrm>
            <a:off x="992188" y="768350"/>
            <a:ext cx="5114925" cy="3836988"/>
          </a:xfrm>
          <a:ln/>
        </p:spPr>
      </p:sp>
      <p:sp>
        <p:nvSpPr>
          <p:cNvPr id="11879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32</a:t>
            </a:fld>
            <a:endParaRPr lang="fr-F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MI - Science for Enterprise Systems</a:t>
            </a:r>
            <a:endParaRPr lang="fr-FR"/>
          </a:p>
        </p:txBody>
      </p:sp>
      <p:sp>
        <p:nvSpPr>
          <p:cNvPr id="5" name="Rectangle 3"/>
          <p:cNvSpPr>
            <a:spLocks noGrp="1" noChangeArrowheads="1"/>
          </p:cNvSpPr>
          <p:nvPr>
            <p:ph type="dt" idx="1"/>
          </p:nvPr>
        </p:nvSpPr>
        <p:spPr>
          <a:ln/>
        </p:spPr>
        <p:txBody>
          <a:bodyPr/>
          <a:lstStyle/>
          <a:p>
            <a:r>
              <a:rPr lang="fr-FR" smtClean="0"/>
              <a:t>03/2011</a:t>
            </a:r>
            <a:endParaRPr lang="fr-FR"/>
          </a:p>
        </p:txBody>
      </p:sp>
      <p:sp>
        <p:nvSpPr>
          <p:cNvPr id="7" name="Rectangle 7"/>
          <p:cNvSpPr>
            <a:spLocks noGrp="1" noChangeArrowheads="1"/>
          </p:cNvSpPr>
          <p:nvPr>
            <p:ph type="sldNum" sz="quarter" idx="5"/>
          </p:nvPr>
        </p:nvSpPr>
        <p:spPr>
          <a:ln/>
        </p:spPr>
        <p:txBody>
          <a:bodyPr/>
          <a:lstStyle/>
          <a:p>
            <a:fld id="{D4A26CAC-C3BB-4E10-9487-CC9924FFE51D}" type="slidenum">
              <a:rPr lang="fr-FR"/>
              <a:pPr/>
              <a:t>33</a:t>
            </a:fld>
            <a:endParaRPr lang="fr-FR"/>
          </a:p>
        </p:txBody>
      </p:sp>
      <p:sp>
        <p:nvSpPr>
          <p:cNvPr id="1674242" name="Rectangle 2"/>
          <p:cNvSpPr>
            <a:spLocks noGrp="1" noRot="1" noChangeAspect="1" noChangeArrowheads="1" noTextEdit="1"/>
          </p:cNvSpPr>
          <p:nvPr>
            <p:ph type="sldImg"/>
          </p:nvPr>
        </p:nvSpPr>
        <p:spPr>
          <a:xfrm>
            <a:off x="992188" y="768350"/>
            <a:ext cx="5114925" cy="3836988"/>
          </a:xfrm>
          <a:ln/>
        </p:spPr>
      </p:sp>
      <p:sp>
        <p:nvSpPr>
          <p:cNvPr id="16742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a:noFill/>
        </p:spPr>
        <p:txBody>
          <a:bodyPr/>
          <a:lstStyle/>
          <a:p>
            <a:r>
              <a:rPr lang="fr-FR" smtClean="0"/>
              <a:t>MI - Science for Enterprise Systems</a:t>
            </a:r>
          </a:p>
        </p:txBody>
      </p:sp>
      <p:sp>
        <p:nvSpPr>
          <p:cNvPr id="111619" name="Rectangle 3"/>
          <p:cNvSpPr>
            <a:spLocks noGrp="1" noChangeArrowheads="1"/>
          </p:cNvSpPr>
          <p:nvPr>
            <p:ph type="dt" sz="quarter" idx="1"/>
          </p:nvPr>
        </p:nvSpPr>
        <p:spPr>
          <a:noFill/>
        </p:spPr>
        <p:txBody>
          <a:bodyPr/>
          <a:lstStyle/>
          <a:p>
            <a:r>
              <a:rPr lang="fr-FR" smtClean="0"/>
              <a:t>03/2011</a:t>
            </a:r>
          </a:p>
        </p:txBody>
      </p:sp>
      <p:sp>
        <p:nvSpPr>
          <p:cNvPr id="111621" name="Rectangle 7"/>
          <p:cNvSpPr>
            <a:spLocks noGrp="1" noChangeArrowheads="1"/>
          </p:cNvSpPr>
          <p:nvPr>
            <p:ph type="sldNum" sz="quarter" idx="5"/>
          </p:nvPr>
        </p:nvSpPr>
        <p:spPr>
          <a:noFill/>
        </p:spPr>
        <p:txBody>
          <a:bodyPr/>
          <a:lstStyle/>
          <a:p>
            <a:fld id="{AC469C62-01A3-4B88-B648-BEA33A9081B6}" type="slidenum">
              <a:rPr lang="fr-FR" smtClean="0"/>
              <a:pPr/>
              <a:t>34</a:t>
            </a:fld>
            <a:endParaRPr lang="fr-FR" smtClean="0"/>
          </a:p>
        </p:txBody>
      </p:sp>
      <p:sp>
        <p:nvSpPr>
          <p:cNvPr id="111622" name="Rectangle 2"/>
          <p:cNvSpPr>
            <a:spLocks noGrp="1" noRot="1" noChangeAspect="1" noChangeArrowheads="1" noTextEdit="1"/>
          </p:cNvSpPr>
          <p:nvPr>
            <p:ph type="sldImg"/>
          </p:nvPr>
        </p:nvSpPr>
        <p:spPr>
          <a:xfrm>
            <a:off x="992188" y="768350"/>
            <a:ext cx="5114925" cy="3836988"/>
          </a:xfrm>
          <a:ln/>
        </p:spPr>
      </p:sp>
      <p:sp>
        <p:nvSpPr>
          <p:cNvPr id="11162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hdr" sz="quarter"/>
          </p:nvPr>
        </p:nvSpPr>
        <p:spPr>
          <a:noFill/>
        </p:spPr>
        <p:txBody>
          <a:bodyPr/>
          <a:lstStyle/>
          <a:p>
            <a:r>
              <a:rPr lang="en-US" smtClean="0"/>
              <a:t>MI - Science for Enterprise Systems</a:t>
            </a:r>
          </a:p>
        </p:txBody>
      </p:sp>
      <p:sp>
        <p:nvSpPr>
          <p:cNvPr id="125955" name="Rectangle 3"/>
          <p:cNvSpPr>
            <a:spLocks noGrp="1" noChangeArrowheads="1"/>
          </p:cNvSpPr>
          <p:nvPr>
            <p:ph type="dt" sz="quarter" idx="1"/>
          </p:nvPr>
        </p:nvSpPr>
        <p:spPr>
          <a:noFill/>
        </p:spPr>
        <p:txBody>
          <a:bodyPr/>
          <a:lstStyle/>
          <a:p>
            <a:r>
              <a:rPr lang="fr-FR" smtClean="0"/>
              <a:t>03/2011</a:t>
            </a:r>
            <a:endParaRPr lang="en-US" smtClean="0"/>
          </a:p>
        </p:txBody>
      </p:sp>
      <p:sp>
        <p:nvSpPr>
          <p:cNvPr id="125957" name="Rectangle 7"/>
          <p:cNvSpPr>
            <a:spLocks noGrp="1" noChangeArrowheads="1"/>
          </p:cNvSpPr>
          <p:nvPr>
            <p:ph type="sldNum" sz="quarter" idx="5"/>
          </p:nvPr>
        </p:nvSpPr>
        <p:spPr>
          <a:noFill/>
        </p:spPr>
        <p:txBody>
          <a:bodyPr/>
          <a:lstStyle/>
          <a:p>
            <a:fld id="{300FBBA5-1425-454F-8BC2-20D2B8401197}" type="slidenum">
              <a:rPr lang="en-US" smtClean="0"/>
              <a:pPr/>
              <a:t>35</a:t>
            </a:fld>
            <a:endParaRPr lang="en-US" smtClean="0"/>
          </a:p>
        </p:txBody>
      </p:sp>
      <p:sp>
        <p:nvSpPr>
          <p:cNvPr id="125958" name="Rectangle 2"/>
          <p:cNvSpPr>
            <a:spLocks noGrp="1" noRot="1" noChangeAspect="1" noChangeArrowheads="1" noTextEdit="1"/>
          </p:cNvSpPr>
          <p:nvPr>
            <p:ph type="sldImg"/>
          </p:nvPr>
        </p:nvSpPr>
        <p:spPr>
          <a:xfrm>
            <a:off x="992188" y="768350"/>
            <a:ext cx="5114925" cy="3836988"/>
          </a:xfrm>
          <a:ln/>
        </p:spPr>
      </p:sp>
      <p:sp>
        <p:nvSpPr>
          <p:cNvPr id="125959"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36</a:t>
            </a:fld>
            <a:endParaRPr lang="fr-F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37</a:t>
            </a:fld>
            <a:endParaRPr lang="fr-F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a:noFill/>
        </p:spPr>
        <p:txBody>
          <a:bodyPr/>
          <a:lstStyle/>
          <a:p>
            <a:r>
              <a:rPr lang="fr-FR" smtClean="0"/>
              <a:t>MI - Science for Enterprise Systems</a:t>
            </a:r>
          </a:p>
        </p:txBody>
      </p:sp>
      <p:sp>
        <p:nvSpPr>
          <p:cNvPr id="126979" name="Rectangle 3"/>
          <p:cNvSpPr>
            <a:spLocks noGrp="1" noChangeArrowheads="1"/>
          </p:cNvSpPr>
          <p:nvPr>
            <p:ph type="dt" sz="quarter" idx="1"/>
          </p:nvPr>
        </p:nvSpPr>
        <p:spPr>
          <a:noFill/>
        </p:spPr>
        <p:txBody>
          <a:bodyPr/>
          <a:lstStyle/>
          <a:p>
            <a:r>
              <a:rPr lang="fr-FR" smtClean="0"/>
              <a:t>03/2011</a:t>
            </a:r>
          </a:p>
        </p:txBody>
      </p:sp>
      <p:sp>
        <p:nvSpPr>
          <p:cNvPr id="126981" name="Rectangle 7"/>
          <p:cNvSpPr>
            <a:spLocks noGrp="1" noChangeArrowheads="1"/>
          </p:cNvSpPr>
          <p:nvPr>
            <p:ph type="sldNum" sz="quarter" idx="5"/>
          </p:nvPr>
        </p:nvSpPr>
        <p:spPr>
          <a:noFill/>
        </p:spPr>
        <p:txBody>
          <a:bodyPr/>
          <a:lstStyle/>
          <a:p>
            <a:fld id="{377BFF3D-9DD7-448A-B14F-8B3B2AB3292A}" type="slidenum">
              <a:rPr lang="fr-FR" smtClean="0"/>
              <a:pPr/>
              <a:t>38</a:t>
            </a:fld>
            <a:endParaRPr lang="fr-FR" smtClean="0"/>
          </a:p>
        </p:txBody>
      </p:sp>
      <p:sp>
        <p:nvSpPr>
          <p:cNvPr id="126982" name="Rectangle 2"/>
          <p:cNvSpPr>
            <a:spLocks noGrp="1" noRot="1" noChangeAspect="1" noChangeArrowheads="1" noTextEdit="1"/>
          </p:cNvSpPr>
          <p:nvPr>
            <p:ph type="sldImg"/>
          </p:nvPr>
        </p:nvSpPr>
        <p:spPr>
          <a:xfrm>
            <a:off x="992188" y="768350"/>
            <a:ext cx="5114925" cy="3836988"/>
          </a:xfrm>
          <a:ln/>
        </p:spPr>
      </p:sp>
      <p:sp>
        <p:nvSpPr>
          <p:cNvPr id="12698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a:noFill/>
        </p:spPr>
        <p:txBody>
          <a:bodyPr/>
          <a:lstStyle/>
          <a:p>
            <a:r>
              <a:rPr lang="fr-FR" smtClean="0"/>
              <a:t>MI - Science for Enterprise Systems</a:t>
            </a:r>
          </a:p>
        </p:txBody>
      </p:sp>
      <p:sp>
        <p:nvSpPr>
          <p:cNvPr id="111619" name="Rectangle 3"/>
          <p:cNvSpPr>
            <a:spLocks noGrp="1" noChangeArrowheads="1"/>
          </p:cNvSpPr>
          <p:nvPr>
            <p:ph type="dt" sz="quarter" idx="1"/>
          </p:nvPr>
        </p:nvSpPr>
        <p:spPr>
          <a:noFill/>
        </p:spPr>
        <p:txBody>
          <a:bodyPr/>
          <a:lstStyle/>
          <a:p>
            <a:r>
              <a:rPr lang="fr-FR" smtClean="0"/>
              <a:t>03/2011</a:t>
            </a:r>
          </a:p>
        </p:txBody>
      </p:sp>
      <p:sp>
        <p:nvSpPr>
          <p:cNvPr id="111621" name="Rectangle 7"/>
          <p:cNvSpPr>
            <a:spLocks noGrp="1" noChangeArrowheads="1"/>
          </p:cNvSpPr>
          <p:nvPr>
            <p:ph type="sldNum" sz="quarter" idx="5"/>
          </p:nvPr>
        </p:nvSpPr>
        <p:spPr>
          <a:noFill/>
        </p:spPr>
        <p:txBody>
          <a:bodyPr/>
          <a:lstStyle/>
          <a:p>
            <a:fld id="{AC469C62-01A3-4B88-B648-BEA33A9081B6}" type="slidenum">
              <a:rPr lang="fr-FR" smtClean="0"/>
              <a:pPr/>
              <a:t>40</a:t>
            </a:fld>
            <a:endParaRPr lang="fr-FR" smtClean="0"/>
          </a:p>
        </p:txBody>
      </p:sp>
      <p:sp>
        <p:nvSpPr>
          <p:cNvPr id="111622" name="Rectangle 2"/>
          <p:cNvSpPr>
            <a:spLocks noGrp="1" noRot="1" noChangeAspect="1" noChangeArrowheads="1" noTextEdit="1"/>
          </p:cNvSpPr>
          <p:nvPr>
            <p:ph type="sldImg"/>
          </p:nvPr>
        </p:nvSpPr>
        <p:spPr>
          <a:xfrm>
            <a:off x="992188" y="768350"/>
            <a:ext cx="5114925" cy="3836988"/>
          </a:xfrm>
          <a:ln/>
        </p:spPr>
      </p:sp>
      <p:sp>
        <p:nvSpPr>
          <p:cNvPr id="11162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a:noFill/>
        </p:spPr>
        <p:txBody>
          <a:bodyPr/>
          <a:lstStyle/>
          <a:p>
            <a:r>
              <a:rPr lang="en-US" smtClean="0"/>
              <a:t>MI - Science for Enterprise Systems</a:t>
            </a:r>
          </a:p>
        </p:txBody>
      </p:sp>
      <p:sp>
        <p:nvSpPr>
          <p:cNvPr id="112643" name="Rectangle 3"/>
          <p:cNvSpPr>
            <a:spLocks noGrp="1" noChangeArrowheads="1"/>
          </p:cNvSpPr>
          <p:nvPr>
            <p:ph type="dt" sz="quarter" idx="1"/>
          </p:nvPr>
        </p:nvSpPr>
        <p:spPr>
          <a:noFill/>
        </p:spPr>
        <p:txBody>
          <a:bodyPr/>
          <a:lstStyle/>
          <a:p>
            <a:r>
              <a:rPr lang="fr-FR" smtClean="0"/>
              <a:t>03/2011</a:t>
            </a:r>
            <a:endParaRPr lang="en-US" smtClean="0"/>
          </a:p>
        </p:txBody>
      </p:sp>
      <p:sp>
        <p:nvSpPr>
          <p:cNvPr id="112645" name="Rectangle 7"/>
          <p:cNvSpPr>
            <a:spLocks noGrp="1" noChangeArrowheads="1"/>
          </p:cNvSpPr>
          <p:nvPr>
            <p:ph type="sldNum" sz="quarter" idx="5"/>
          </p:nvPr>
        </p:nvSpPr>
        <p:spPr>
          <a:noFill/>
        </p:spPr>
        <p:txBody>
          <a:bodyPr/>
          <a:lstStyle/>
          <a:p>
            <a:fld id="{EE7F791D-6394-4ADF-B4F0-58294C2E2E4D}" type="slidenum">
              <a:rPr lang="en-US" smtClean="0"/>
              <a:pPr/>
              <a:t>41</a:t>
            </a:fld>
            <a:endParaRPr lang="en-US" smtClean="0"/>
          </a:p>
        </p:txBody>
      </p:sp>
      <p:sp>
        <p:nvSpPr>
          <p:cNvPr id="112646" name="Rectangle 2"/>
          <p:cNvSpPr>
            <a:spLocks noGrp="1" noRot="1" noChangeAspect="1" noChangeArrowheads="1" noTextEdit="1"/>
          </p:cNvSpPr>
          <p:nvPr>
            <p:ph type="sldImg"/>
          </p:nvPr>
        </p:nvSpPr>
        <p:spPr>
          <a:xfrm>
            <a:off x="992188" y="768350"/>
            <a:ext cx="5114925" cy="3836988"/>
          </a:xfrm>
          <a:ln/>
        </p:spPr>
      </p:sp>
      <p:sp>
        <p:nvSpPr>
          <p:cNvPr id="112647"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hdr" sz="quarter"/>
          </p:nvPr>
        </p:nvSpPr>
        <p:spPr>
          <a:noFill/>
        </p:spPr>
        <p:txBody>
          <a:bodyPr/>
          <a:lstStyle/>
          <a:p>
            <a:r>
              <a:rPr lang="en-US" smtClean="0"/>
              <a:t>MI - Science for Enterprise Systems</a:t>
            </a:r>
          </a:p>
        </p:txBody>
      </p:sp>
      <p:sp>
        <p:nvSpPr>
          <p:cNvPr id="128003" name="Rectangle 3"/>
          <p:cNvSpPr>
            <a:spLocks noGrp="1" noChangeArrowheads="1"/>
          </p:cNvSpPr>
          <p:nvPr>
            <p:ph type="dt" sz="quarter" idx="1"/>
          </p:nvPr>
        </p:nvSpPr>
        <p:spPr>
          <a:noFill/>
        </p:spPr>
        <p:txBody>
          <a:bodyPr/>
          <a:lstStyle/>
          <a:p>
            <a:r>
              <a:rPr lang="fr-FR" smtClean="0"/>
              <a:t>03/2011</a:t>
            </a:r>
            <a:endParaRPr lang="en-US" smtClean="0"/>
          </a:p>
        </p:txBody>
      </p:sp>
      <p:sp>
        <p:nvSpPr>
          <p:cNvPr id="128005" name="Rectangle 7"/>
          <p:cNvSpPr>
            <a:spLocks noGrp="1" noChangeArrowheads="1"/>
          </p:cNvSpPr>
          <p:nvPr>
            <p:ph type="sldNum" sz="quarter" idx="5"/>
          </p:nvPr>
        </p:nvSpPr>
        <p:spPr>
          <a:noFill/>
        </p:spPr>
        <p:txBody>
          <a:bodyPr/>
          <a:lstStyle/>
          <a:p>
            <a:fld id="{649FD4E7-34A2-436B-8F07-9AB14221667E}" type="slidenum">
              <a:rPr lang="en-US" smtClean="0"/>
              <a:pPr/>
              <a:t>5</a:t>
            </a:fld>
            <a:endParaRPr lang="en-US" smtClean="0"/>
          </a:p>
        </p:txBody>
      </p:sp>
      <p:sp>
        <p:nvSpPr>
          <p:cNvPr id="128006" name="Rectangle 2"/>
          <p:cNvSpPr>
            <a:spLocks noGrp="1" noRot="1" noChangeAspect="1" noChangeArrowheads="1" noTextEdit="1"/>
          </p:cNvSpPr>
          <p:nvPr>
            <p:ph type="sldImg"/>
          </p:nvPr>
        </p:nvSpPr>
        <p:spPr>
          <a:xfrm>
            <a:off x="992188" y="768350"/>
            <a:ext cx="5114925" cy="3836988"/>
          </a:xfrm>
          <a:ln/>
        </p:spPr>
      </p:sp>
      <p:sp>
        <p:nvSpPr>
          <p:cNvPr id="128007"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42</a:t>
            </a:fld>
            <a:endParaRPr lang="fr-F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Espace réservé de l'image des diapositives 1"/>
          <p:cNvSpPr>
            <a:spLocks noGrp="1" noRot="1" noChangeAspect="1" noTextEdit="1"/>
          </p:cNvSpPr>
          <p:nvPr>
            <p:ph type="sldImg"/>
          </p:nvPr>
        </p:nvSpPr>
        <p:spPr>
          <a:xfrm>
            <a:off x="992188" y="768350"/>
            <a:ext cx="5114925" cy="3836988"/>
          </a:xfrm>
          <a:ln/>
        </p:spPr>
      </p:sp>
      <p:sp>
        <p:nvSpPr>
          <p:cNvPr id="113667" name="Espace réservé des commentaires 2"/>
          <p:cNvSpPr>
            <a:spLocks noGrp="1"/>
          </p:cNvSpPr>
          <p:nvPr>
            <p:ph type="body" idx="1"/>
          </p:nvPr>
        </p:nvSpPr>
        <p:spPr>
          <a:noFill/>
          <a:ln/>
        </p:spPr>
        <p:txBody>
          <a:bodyPr/>
          <a:lstStyle/>
          <a:p>
            <a:pPr eaLnBrk="1" hangingPunct="1"/>
            <a:endParaRPr lang="fr-FR" smtClean="0"/>
          </a:p>
        </p:txBody>
      </p:sp>
      <p:sp>
        <p:nvSpPr>
          <p:cNvPr id="113668" name="Espace réservé de l'en-tête 3"/>
          <p:cNvSpPr>
            <a:spLocks noGrp="1"/>
          </p:cNvSpPr>
          <p:nvPr>
            <p:ph type="hdr" sz="quarter"/>
          </p:nvPr>
        </p:nvSpPr>
        <p:spPr>
          <a:noFill/>
        </p:spPr>
        <p:txBody>
          <a:bodyPr/>
          <a:lstStyle/>
          <a:p>
            <a:r>
              <a:rPr lang="fr-FR" smtClean="0"/>
              <a:t>MI - Science for Enterprise Systems</a:t>
            </a:r>
          </a:p>
        </p:txBody>
      </p:sp>
      <p:sp>
        <p:nvSpPr>
          <p:cNvPr id="113669" name="Espace réservé de la date 4"/>
          <p:cNvSpPr>
            <a:spLocks noGrp="1"/>
          </p:cNvSpPr>
          <p:nvPr>
            <p:ph type="dt" sz="quarter" idx="1"/>
          </p:nvPr>
        </p:nvSpPr>
        <p:spPr>
          <a:noFill/>
        </p:spPr>
        <p:txBody>
          <a:bodyPr/>
          <a:lstStyle/>
          <a:p>
            <a:r>
              <a:rPr lang="fr-FR" smtClean="0"/>
              <a:t>03/2011</a:t>
            </a:r>
          </a:p>
        </p:txBody>
      </p:sp>
      <p:sp>
        <p:nvSpPr>
          <p:cNvPr id="113671" name="Espace réservé du numéro de diapositive 6"/>
          <p:cNvSpPr>
            <a:spLocks noGrp="1"/>
          </p:cNvSpPr>
          <p:nvPr>
            <p:ph type="sldNum" sz="quarter" idx="5"/>
          </p:nvPr>
        </p:nvSpPr>
        <p:spPr>
          <a:noFill/>
        </p:spPr>
        <p:txBody>
          <a:bodyPr/>
          <a:lstStyle/>
          <a:p>
            <a:fld id="{CC5F2C5C-BAF5-4083-809B-09839DD07F76}" type="slidenum">
              <a:rPr lang="fr-FR" smtClean="0"/>
              <a:pPr/>
              <a:t>43</a:t>
            </a:fld>
            <a:endParaRPr lang="fr-F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44</a:t>
            </a:fld>
            <a:endParaRPr lang="fr-F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45</a:t>
            </a:fld>
            <a:endParaRPr lang="fr-F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hdr" sz="quarter"/>
          </p:nvPr>
        </p:nvSpPr>
        <p:spPr>
          <a:noFill/>
        </p:spPr>
        <p:txBody>
          <a:bodyPr/>
          <a:lstStyle/>
          <a:p>
            <a:r>
              <a:rPr lang="en-US" smtClean="0"/>
              <a:t>MI - Science for Enterprise Systems</a:t>
            </a:r>
          </a:p>
        </p:txBody>
      </p:sp>
      <p:sp>
        <p:nvSpPr>
          <p:cNvPr id="114691" name="Rectangle 3"/>
          <p:cNvSpPr>
            <a:spLocks noGrp="1" noChangeArrowheads="1"/>
          </p:cNvSpPr>
          <p:nvPr>
            <p:ph type="dt" sz="quarter" idx="1"/>
          </p:nvPr>
        </p:nvSpPr>
        <p:spPr>
          <a:noFill/>
        </p:spPr>
        <p:txBody>
          <a:bodyPr/>
          <a:lstStyle/>
          <a:p>
            <a:r>
              <a:rPr lang="fr-FR" smtClean="0"/>
              <a:t>03/2011</a:t>
            </a:r>
            <a:endParaRPr lang="en-US" smtClean="0"/>
          </a:p>
        </p:txBody>
      </p:sp>
      <p:sp>
        <p:nvSpPr>
          <p:cNvPr id="114693" name="Rectangle 7"/>
          <p:cNvSpPr>
            <a:spLocks noGrp="1" noChangeArrowheads="1"/>
          </p:cNvSpPr>
          <p:nvPr>
            <p:ph type="sldNum" sz="quarter" idx="5"/>
          </p:nvPr>
        </p:nvSpPr>
        <p:spPr>
          <a:noFill/>
        </p:spPr>
        <p:txBody>
          <a:bodyPr/>
          <a:lstStyle/>
          <a:p>
            <a:fld id="{45604075-5D8F-4E56-AAF0-AEE0177F1665}" type="slidenum">
              <a:rPr lang="en-US" smtClean="0"/>
              <a:pPr/>
              <a:t>46</a:t>
            </a:fld>
            <a:endParaRPr lang="en-US" smtClean="0"/>
          </a:p>
        </p:txBody>
      </p:sp>
      <p:sp>
        <p:nvSpPr>
          <p:cNvPr id="114694" name="Rectangle 2"/>
          <p:cNvSpPr>
            <a:spLocks noGrp="1" noRot="1" noChangeAspect="1" noChangeArrowheads="1" noTextEdit="1"/>
          </p:cNvSpPr>
          <p:nvPr>
            <p:ph type="sldImg"/>
          </p:nvPr>
        </p:nvSpPr>
        <p:spPr>
          <a:xfrm>
            <a:off x="992188" y="768350"/>
            <a:ext cx="5114925" cy="3836988"/>
          </a:xfrm>
          <a:ln/>
        </p:spPr>
      </p:sp>
      <p:sp>
        <p:nvSpPr>
          <p:cNvPr id="114695"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Espace réservé de l'image des diapositives 1"/>
          <p:cNvSpPr>
            <a:spLocks noGrp="1" noRot="1" noChangeAspect="1" noTextEdit="1"/>
          </p:cNvSpPr>
          <p:nvPr>
            <p:ph type="sldImg"/>
          </p:nvPr>
        </p:nvSpPr>
        <p:spPr>
          <a:xfrm>
            <a:off x="992188" y="768350"/>
            <a:ext cx="5114925" cy="3836988"/>
          </a:xfrm>
          <a:ln/>
        </p:spPr>
      </p:sp>
      <p:sp>
        <p:nvSpPr>
          <p:cNvPr id="115715" name="Espace réservé des commentaires 2"/>
          <p:cNvSpPr>
            <a:spLocks noGrp="1"/>
          </p:cNvSpPr>
          <p:nvPr>
            <p:ph type="body" idx="1"/>
          </p:nvPr>
        </p:nvSpPr>
        <p:spPr>
          <a:noFill/>
          <a:ln/>
        </p:spPr>
        <p:txBody>
          <a:bodyPr/>
          <a:lstStyle/>
          <a:p>
            <a:endParaRPr lang="fr-FR" smtClean="0"/>
          </a:p>
        </p:txBody>
      </p:sp>
      <p:sp>
        <p:nvSpPr>
          <p:cNvPr id="115716" name="Espace réservé de l'en-tête 3"/>
          <p:cNvSpPr>
            <a:spLocks noGrp="1"/>
          </p:cNvSpPr>
          <p:nvPr>
            <p:ph type="hdr" sz="quarter"/>
          </p:nvPr>
        </p:nvSpPr>
        <p:spPr>
          <a:noFill/>
        </p:spPr>
        <p:txBody>
          <a:bodyPr/>
          <a:lstStyle/>
          <a:p>
            <a:r>
              <a:rPr lang="fr-FR" smtClean="0"/>
              <a:t>MI - Science for Enterprise Systems</a:t>
            </a:r>
          </a:p>
        </p:txBody>
      </p:sp>
      <p:sp>
        <p:nvSpPr>
          <p:cNvPr id="115717" name="Espace réservé de la date 4"/>
          <p:cNvSpPr>
            <a:spLocks noGrp="1"/>
          </p:cNvSpPr>
          <p:nvPr>
            <p:ph type="dt" sz="quarter" idx="1"/>
          </p:nvPr>
        </p:nvSpPr>
        <p:spPr>
          <a:noFill/>
        </p:spPr>
        <p:txBody>
          <a:bodyPr/>
          <a:lstStyle/>
          <a:p>
            <a:r>
              <a:rPr lang="fr-FR" smtClean="0"/>
              <a:t>03/2011</a:t>
            </a:r>
          </a:p>
        </p:txBody>
      </p:sp>
      <p:sp>
        <p:nvSpPr>
          <p:cNvPr id="115719" name="Espace réservé du numéro de diapositive 6"/>
          <p:cNvSpPr>
            <a:spLocks noGrp="1"/>
          </p:cNvSpPr>
          <p:nvPr>
            <p:ph type="sldNum" sz="quarter" idx="5"/>
          </p:nvPr>
        </p:nvSpPr>
        <p:spPr>
          <a:noFill/>
        </p:spPr>
        <p:txBody>
          <a:bodyPr/>
          <a:lstStyle/>
          <a:p>
            <a:fld id="{8F787D57-87B8-498A-B2E6-5E27FDD82167}" type="slidenum">
              <a:rPr lang="fr-FR" smtClean="0"/>
              <a:pPr/>
              <a:t>47</a:t>
            </a:fld>
            <a:endParaRPr lang="fr-FR"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a:noFill/>
        </p:spPr>
        <p:txBody>
          <a:bodyPr/>
          <a:lstStyle/>
          <a:p>
            <a:r>
              <a:rPr lang="fr-FR" smtClean="0"/>
              <a:t>MI - Science for Enterprise Systems</a:t>
            </a:r>
          </a:p>
        </p:txBody>
      </p:sp>
      <p:sp>
        <p:nvSpPr>
          <p:cNvPr id="116739" name="Rectangle 3"/>
          <p:cNvSpPr>
            <a:spLocks noGrp="1" noChangeArrowheads="1"/>
          </p:cNvSpPr>
          <p:nvPr>
            <p:ph type="dt" sz="quarter" idx="1"/>
          </p:nvPr>
        </p:nvSpPr>
        <p:spPr>
          <a:noFill/>
        </p:spPr>
        <p:txBody>
          <a:bodyPr/>
          <a:lstStyle/>
          <a:p>
            <a:r>
              <a:rPr lang="fr-FR" smtClean="0"/>
              <a:t>03/2011</a:t>
            </a:r>
          </a:p>
        </p:txBody>
      </p:sp>
      <p:sp>
        <p:nvSpPr>
          <p:cNvPr id="116741" name="Rectangle 7"/>
          <p:cNvSpPr>
            <a:spLocks noGrp="1" noChangeArrowheads="1"/>
          </p:cNvSpPr>
          <p:nvPr>
            <p:ph type="sldNum" sz="quarter" idx="5"/>
          </p:nvPr>
        </p:nvSpPr>
        <p:spPr>
          <a:noFill/>
        </p:spPr>
        <p:txBody>
          <a:bodyPr/>
          <a:lstStyle/>
          <a:p>
            <a:fld id="{EA0AA475-5059-4792-8BF5-DC327A54CC80}" type="slidenum">
              <a:rPr lang="fr-FR" smtClean="0"/>
              <a:pPr/>
              <a:t>48</a:t>
            </a:fld>
            <a:endParaRPr lang="fr-FR" smtClean="0"/>
          </a:p>
        </p:txBody>
      </p:sp>
      <p:sp>
        <p:nvSpPr>
          <p:cNvPr id="116742" name="Rectangle 2"/>
          <p:cNvSpPr>
            <a:spLocks noGrp="1" noRot="1" noChangeAspect="1" noChangeArrowheads="1" noTextEdit="1"/>
          </p:cNvSpPr>
          <p:nvPr>
            <p:ph type="sldImg"/>
          </p:nvPr>
        </p:nvSpPr>
        <p:spPr>
          <a:xfrm>
            <a:off x="992188" y="768350"/>
            <a:ext cx="5114925" cy="3836988"/>
          </a:xfrm>
          <a:ln/>
        </p:spPr>
      </p:sp>
      <p:sp>
        <p:nvSpPr>
          <p:cNvPr id="116743"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MI - Science for Enterprise Systems</a:t>
            </a:r>
            <a:endParaRPr lang="fr-FR"/>
          </a:p>
        </p:txBody>
      </p:sp>
      <p:sp>
        <p:nvSpPr>
          <p:cNvPr id="5" name="Rectangle 3"/>
          <p:cNvSpPr>
            <a:spLocks noGrp="1" noChangeArrowheads="1"/>
          </p:cNvSpPr>
          <p:nvPr>
            <p:ph type="dt" idx="1"/>
          </p:nvPr>
        </p:nvSpPr>
        <p:spPr>
          <a:ln/>
        </p:spPr>
        <p:txBody>
          <a:bodyPr/>
          <a:lstStyle/>
          <a:p>
            <a:r>
              <a:rPr lang="fr-FR" smtClean="0"/>
              <a:t>03/2011</a:t>
            </a:r>
            <a:endParaRPr lang="fr-FR"/>
          </a:p>
        </p:txBody>
      </p:sp>
      <p:sp>
        <p:nvSpPr>
          <p:cNvPr id="7" name="Rectangle 7"/>
          <p:cNvSpPr>
            <a:spLocks noGrp="1" noChangeArrowheads="1"/>
          </p:cNvSpPr>
          <p:nvPr>
            <p:ph type="sldNum" sz="quarter" idx="5"/>
          </p:nvPr>
        </p:nvSpPr>
        <p:spPr>
          <a:ln/>
        </p:spPr>
        <p:txBody>
          <a:bodyPr/>
          <a:lstStyle/>
          <a:p>
            <a:fld id="{0F6D16F4-18DA-480F-9A8D-27B119714D45}" type="slidenum">
              <a:rPr lang="fr-FR"/>
              <a:pPr/>
              <a:t>49</a:t>
            </a:fld>
            <a:endParaRPr lang="fr-FR"/>
          </a:p>
        </p:txBody>
      </p:sp>
      <p:sp>
        <p:nvSpPr>
          <p:cNvPr id="1778690" name="Rectangle 2"/>
          <p:cNvSpPr>
            <a:spLocks noGrp="1" noRot="1" noChangeAspect="1" noChangeArrowheads="1" noTextEdit="1"/>
          </p:cNvSpPr>
          <p:nvPr>
            <p:ph type="sldImg"/>
          </p:nvPr>
        </p:nvSpPr>
        <p:spPr>
          <a:xfrm>
            <a:off x="992188" y="768350"/>
            <a:ext cx="5114925" cy="3836988"/>
          </a:xfrm>
          <a:ln/>
        </p:spPr>
      </p:sp>
      <p:sp>
        <p:nvSpPr>
          <p:cNvPr id="17786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50</a:t>
            </a:fld>
            <a:endParaRPr lang="fr-F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MI - Science for Enterprise Systems</a:t>
            </a:r>
            <a:endParaRPr lang="en-US"/>
          </a:p>
        </p:txBody>
      </p:sp>
      <p:sp>
        <p:nvSpPr>
          <p:cNvPr id="5" name="Rectangle 3"/>
          <p:cNvSpPr>
            <a:spLocks noGrp="1" noChangeArrowheads="1"/>
          </p:cNvSpPr>
          <p:nvPr>
            <p:ph type="dt" idx="1"/>
          </p:nvPr>
        </p:nvSpPr>
        <p:spPr>
          <a:ln/>
        </p:spPr>
        <p:txBody>
          <a:bodyPr/>
          <a:lstStyle/>
          <a:p>
            <a:r>
              <a:rPr lang="fr-FR" smtClean="0"/>
              <a:t>03/2011</a:t>
            </a:r>
            <a:endParaRPr lang="en-US"/>
          </a:p>
        </p:txBody>
      </p:sp>
      <p:sp>
        <p:nvSpPr>
          <p:cNvPr id="7" name="Rectangle 7"/>
          <p:cNvSpPr>
            <a:spLocks noGrp="1" noChangeArrowheads="1"/>
          </p:cNvSpPr>
          <p:nvPr>
            <p:ph type="sldNum" sz="quarter" idx="5"/>
          </p:nvPr>
        </p:nvSpPr>
        <p:spPr>
          <a:ln/>
        </p:spPr>
        <p:txBody>
          <a:bodyPr/>
          <a:lstStyle/>
          <a:p>
            <a:fld id="{C9DE04BD-7155-4874-A684-12BD10566B21}" type="slidenum">
              <a:rPr lang="en-US"/>
              <a:pPr/>
              <a:t>51</a:t>
            </a:fld>
            <a:endParaRPr lang="en-US"/>
          </a:p>
        </p:txBody>
      </p:sp>
      <p:sp>
        <p:nvSpPr>
          <p:cNvPr id="221186" name="Rectangle 2"/>
          <p:cNvSpPr>
            <a:spLocks noGrp="1" noRot="1" noChangeAspect="1" noChangeArrowheads="1" noTextEdit="1"/>
          </p:cNvSpPr>
          <p:nvPr>
            <p:ph type="sldImg"/>
          </p:nvPr>
        </p:nvSpPr>
        <p:spPr>
          <a:xfrm>
            <a:off x="992188" y="768350"/>
            <a:ext cx="5114925" cy="3836988"/>
          </a:xfrm>
          <a:ln/>
        </p:spPr>
      </p:sp>
      <p:sp>
        <p:nvSpPr>
          <p:cNvPr id="2211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6</a:t>
            </a:fld>
            <a:endParaRPr lang="fr-F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52</a:t>
            </a:fld>
            <a:endParaRPr lang="fr-F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MI - Science for Enterprise Systems</a:t>
            </a:r>
            <a:endParaRPr lang="en-US"/>
          </a:p>
        </p:txBody>
      </p:sp>
      <p:sp>
        <p:nvSpPr>
          <p:cNvPr id="5" name="Rectangle 3"/>
          <p:cNvSpPr>
            <a:spLocks noGrp="1" noChangeArrowheads="1"/>
          </p:cNvSpPr>
          <p:nvPr>
            <p:ph type="dt" idx="1"/>
          </p:nvPr>
        </p:nvSpPr>
        <p:spPr>
          <a:ln/>
        </p:spPr>
        <p:txBody>
          <a:bodyPr/>
          <a:lstStyle/>
          <a:p>
            <a:r>
              <a:rPr lang="fr-FR" smtClean="0"/>
              <a:t>03/2011</a:t>
            </a:r>
            <a:endParaRPr lang="en-US"/>
          </a:p>
        </p:txBody>
      </p:sp>
      <p:sp>
        <p:nvSpPr>
          <p:cNvPr id="7" name="Rectangle 7"/>
          <p:cNvSpPr>
            <a:spLocks noGrp="1" noChangeArrowheads="1"/>
          </p:cNvSpPr>
          <p:nvPr>
            <p:ph type="sldNum" sz="quarter" idx="5"/>
          </p:nvPr>
        </p:nvSpPr>
        <p:spPr>
          <a:ln/>
        </p:spPr>
        <p:txBody>
          <a:bodyPr/>
          <a:lstStyle/>
          <a:p>
            <a:fld id="{34B6161D-EDD7-47BC-BAAA-4ACA0A87AFCD}" type="slidenum">
              <a:rPr lang="en-US"/>
              <a:pPr/>
              <a:t>53</a:t>
            </a:fld>
            <a:endParaRPr lang="en-US"/>
          </a:p>
        </p:txBody>
      </p:sp>
      <p:sp>
        <p:nvSpPr>
          <p:cNvPr id="222210" name="Rectangle 2"/>
          <p:cNvSpPr>
            <a:spLocks noGrp="1" noRot="1" noChangeAspect="1" noChangeArrowheads="1" noTextEdit="1"/>
          </p:cNvSpPr>
          <p:nvPr>
            <p:ph type="sldImg"/>
          </p:nvPr>
        </p:nvSpPr>
        <p:spPr>
          <a:xfrm>
            <a:off x="992188" y="768350"/>
            <a:ext cx="5114925" cy="3836988"/>
          </a:xfrm>
          <a:ln/>
        </p:spPr>
      </p:sp>
      <p:sp>
        <p:nvSpPr>
          <p:cNvPr id="22221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MI - Science for Enterprise Systems</a:t>
            </a:r>
            <a:endParaRPr lang="fr-FR"/>
          </a:p>
        </p:txBody>
      </p:sp>
      <p:sp>
        <p:nvSpPr>
          <p:cNvPr id="5" name="Rectangle 3"/>
          <p:cNvSpPr>
            <a:spLocks noGrp="1" noChangeArrowheads="1"/>
          </p:cNvSpPr>
          <p:nvPr>
            <p:ph type="dt" idx="1"/>
          </p:nvPr>
        </p:nvSpPr>
        <p:spPr>
          <a:ln/>
        </p:spPr>
        <p:txBody>
          <a:bodyPr/>
          <a:lstStyle/>
          <a:p>
            <a:r>
              <a:rPr lang="fr-FR" smtClean="0"/>
              <a:t>03/2011</a:t>
            </a:r>
            <a:endParaRPr lang="fr-FR"/>
          </a:p>
        </p:txBody>
      </p:sp>
      <p:sp>
        <p:nvSpPr>
          <p:cNvPr id="7" name="Rectangle 7"/>
          <p:cNvSpPr>
            <a:spLocks noGrp="1" noChangeArrowheads="1"/>
          </p:cNvSpPr>
          <p:nvPr>
            <p:ph type="sldNum" sz="quarter" idx="5"/>
          </p:nvPr>
        </p:nvSpPr>
        <p:spPr>
          <a:ln/>
        </p:spPr>
        <p:txBody>
          <a:bodyPr/>
          <a:lstStyle/>
          <a:p>
            <a:fld id="{D279870D-AD37-4343-88DE-01E7512061DB}" type="slidenum">
              <a:rPr lang="fr-FR"/>
              <a:pPr/>
              <a:t>54</a:t>
            </a:fld>
            <a:endParaRPr lang="fr-FR"/>
          </a:p>
        </p:txBody>
      </p:sp>
      <p:sp>
        <p:nvSpPr>
          <p:cNvPr id="1774594" name="Rectangle 2"/>
          <p:cNvSpPr>
            <a:spLocks noGrp="1" noRot="1" noChangeAspect="1" noChangeArrowheads="1" noTextEdit="1"/>
          </p:cNvSpPr>
          <p:nvPr>
            <p:ph type="sldImg"/>
          </p:nvPr>
        </p:nvSpPr>
        <p:spPr>
          <a:xfrm>
            <a:off x="992188" y="768350"/>
            <a:ext cx="5114925" cy="3836988"/>
          </a:xfrm>
          <a:ln/>
        </p:spPr>
      </p:sp>
      <p:sp>
        <p:nvSpPr>
          <p:cNvPr id="17745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MI - Science for Enterprise Systems</a:t>
            </a:r>
            <a:endParaRPr lang="fr-FR"/>
          </a:p>
        </p:txBody>
      </p:sp>
      <p:sp>
        <p:nvSpPr>
          <p:cNvPr id="5" name="Rectangle 3"/>
          <p:cNvSpPr>
            <a:spLocks noGrp="1" noChangeArrowheads="1"/>
          </p:cNvSpPr>
          <p:nvPr>
            <p:ph type="dt" idx="1"/>
          </p:nvPr>
        </p:nvSpPr>
        <p:spPr>
          <a:ln/>
        </p:spPr>
        <p:txBody>
          <a:bodyPr/>
          <a:lstStyle/>
          <a:p>
            <a:r>
              <a:rPr lang="fr-FR" smtClean="0"/>
              <a:t>03/2011</a:t>
            </a:r>
            <a:endParaRPr lang="fr-FR"/>
          </a:p>
        </p:txBody>
      </p:sp>
      <p:sp>
        <p:nvSpPr>
          <p:cNvPr id="7" name="Rectangle 7"/>
          <p:cNvSpPr>
            <a:spLocks noGrp="1" noChangeArrowheads="1"/>
          </p:cNvSpPr>
          <p:nvPr>
            <p:ph type="sldNum" sz="quarter" idx="5"/>
          </p:nvPr>
        </p:nvSpPr>
        <p:spPr>
          <a:ln/>
        </p:spPr>
        <p:txBody>
          <a:bodyPr/>
          <a:lstStyle/>
          <a:p>
            <a:fld id="{B962323F-90D2-43E1-81A3-3922EE4573EA}" type="slidenum">
              <a:rPr lang="fr-FR"/>
              <a:pPr/>
              <a:t>55</a:t>
            </a:fld>
            <a:endParaRPr lang="fr-FR"/>
          </a:p>
        </p:txBody>
      </p:sp>
      <p:sp>
        <p:nvSpPr>
          <p:cNvPr id="1780738" name="Rectangle 2"/>
          <p:cNvSpPr>
            <a:spLocks noGrp="1" noRot="1" noChangeAspect="1" noChangeArrowheads="1" noTextEdit="1"/>
          </p:cNvSpPr>
          <p:nvPr>
            <p:ph type="sldImg"/>
          </p:nvPr>
        </p:nvSpPr>
        <p:spPr>
          <a:xfrm>
            <a:off x="992188" y="768350"/>
            <a:ext cx="5114925" cy="3836988"/>
          </a:xfrm>
          <a:ln/>
        </p:spPr>
      </p:sp>
      <p:sp>
        <p:nvSpPr>
          <p:cNvPr id="17807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a:noFill/>
        </p:spPr>
        <p:txBody>
          <a:bodyPr/>
          <a:lstStyle/>
          <a:p>
            <a:r>
              <a:rPr lang="fr-FR" smtClean="0"/>
              <a:t>MI - Science for Enterprise Systems</a:t>
            </a:r>
          </a:p>
        </p:txBody>
      </p:sp>
      <p:sp>
        <p:nvSpPr>
          <p:cNvPr id="111619" name="Rectangle 3"/>
          <p:cNvSpPr>
            <a:spLocks noGrp="1" noChangeArrowheads="1"/>
          </p:cNvSpPr>
          <p:nvPr>
            <p:ph type="dt" sz="quarter" idx="1"/>
          </p:nvPr>
        </p:nvSpPr>
        <p:spPr>
          <a:noFill/>
        </p:spPr>
        <p:txBody>
          <a:bodyPr/>
          <a:lstStyle/>
          <a:p>
            <a:r>
              <a:rPr lang="fr-FR" smtClean="0"/>
              <a:t>03/2011</a:t>
            </a:r>
          </a:p>
        </p:txBody>
      </p:sp>
      <p:sp>
        <p:nvSpPr>
          <p:cNvPr id="111621" name="Rectangle 7"/>
          <p:cNvSpPr>
            <a:spLocks noGrp="1" noChangeArrowheads="1"/>
          </p:cNvSpPr>
          <p:nvPr>
            <p:ph type="sldNum" sz="quarter" idx="5"/>
          </p:nvPr>
        </p:nvSpPr>
        <p:spPr>
          <a:noFill/>
        </p:spPr>
        <p:txBody>
          <a:bodyPr/>
          <a:lstStyle/>
          <a:p>
            <a:fld id="{AC469C62-01A3-4B88-B648-BEA33A9081B6}" type="slidenum">
              <a:rPr lang="fr-FR" smtClean="0"/>
              <a:pPr/>
              <a:t>56</a:t>
            </a:fld>
            <a:endParaRPr lang="fr-FR" smtClean="0"/>
          </a:p>
        </p:txBody>
      </p:sp>
      <p:sp>
        <p:nvSpPr>
          <p:cNvPr id="111622" name="Rectangle 2"/>
          <p:cNvSpPr>
            <a:spLocks noGrp="1" noRot="1" noChangeAspect="1" noChangeArrowheads="1" noTextEdit="1"/>
          </p:cNvSpPr>
          <p:nvPr>
            <p:ph type="sldImg"/>
          </p:nvPr>
        </p:nvSpPr>
        <p:spPr>
          <a:xfrm>
            <a:off x="992188" y="768350"/>
            <a:ext cx="5114925" cy="3836988"/>
          </a:xfrm>
          <a:ln/>
        </p:spPr>
      </p:sp>
      <p:sp>
        <p:nvSpPr>
          <p:cNvPr id="11162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a:noFill/>
        </p:spPr>
        <p:txBody>
          <a:bodyPr/>
          <a:lstStyle/>
          <a:p>
            <a:r>
              <a:rPr lang="en-US" smtClean="0"/>
              <a:t>MI - Science for Enterprise Systems</a:t>
            </a:r>
          </a:p>
        </p:txBody>
      </p:sp>
      <p:sp>
        <p:nvSpPr>
          <p:cNvPr id="130051" name="Rectangle 3"/>
          <p:cNvSpPr>
            <a:spLocks noGrp="1" noChangeArrowheads="1"/>
          </p:cNvSpPr>
          <p:nvPr>
            <p:ph type="dt" sz="quarter" idx="1"/>
          </p:nvPr>
        </p:nvSpPr>
        <p:spPr>
          <a:noFill/>
        </p:spPr>
        <p:txBody>
          <a:bodyPr/>
          <a:lstStyle/>
          <a:p>
            <a:r>
              <a:rPr lang="fr-FR" smtClean="0"/>
              <a:t>03/2011</a:t>
            </a:r>
            <a:endParaRPr lang="en-US" smtClean="0"/>
          </a:p>
        </p:txBody>
      </p:sp>
      <p:sp>
        <p:nvSpPr>
          <p:cNvPr id="130053" name="Rectangle 7"/>
          <p:cNvSpPr>
            <a:spLocks noGrp="1" noChangeArrowheads="1"/>
          </p:cNvSpPr>
          <p:nvPr>
            <p:ph type="sldNum" sz="quarter" idx="5"/>
          </p:nvPr>
        </p:nvSpPr>
        <p:spPr>
          <a:noFill/>
        </p:spPr>
        <p:txBody>
          <a:bodyPr/>
          <a:lstStyle/>
          <a:p>
            <a:fld id="{D5223ACF-C7A3-4ACA-BA01-0A2383EE6CCD}" type="slidenum">
              <a:rPr lang="en-US" smtClean="0"/>
              <a:pPr/>
              <a:t>7</a:t>
            </a:fld>
            <a:endParaRPr lang="en-US" smtClean="0"/>
          </a:p>
        </p:txBody>
      </p:sp>
      <p:sp>
        <p:nvSpPr>
          <p:cNvPr id="130054" name="Rectangle 2"/>
          <p:cNvSpPr>
            <a:spLocks noGrp="1" noRot="1" noChangeAspect="1" noChangeArrowheads="1" noTextEdit="1"/>
          </p:cNvSpPr>
          <p:nvPr>
            <p:ph type="sldImg"/>
          </p:nvPr>
        </p:nvSpPr>
        <p:spPr>
          <a:xfrm>
            <a:off x="992188" y="768350"/>
            <a:ext cx="5114925" cy="3836988"/>
          </a:xfrm>
          <a:ln/>
        </p:spPr>
      </p:sp>
      <p:sp>
        <p:nvSpPr>
          <p:cNvPr id="130055"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a:noFill/>
        </p:spPr>
        <p:txBody>
          <a:bodyPr/>
          <a:lstStyle/>
          <a:p>
            <a:r>
              <a:rPr lang="en-US" smtClean="0"/>
              <a:t>MI - Science for Enterprise Systems</a:t>
            </a:r>
          </a:p>
        </p:txBody>
      </p:sp>
      <p:sp>
        <p:nvSpPr>
          <p:cNvPr id="131075" name="Rectangle 3"/>
          <p:cNvSpPr>
            <a:spLocks noGrp="1" noChangeArrowheads="1"/>
          </p:cNvSpPr>
          <p:nvPr>
            <p:ph type="dt" sz="quarter" idx="1"/>
          </p:nvPr>
        </p:nvSpPr>
        <p:spPr>
          <a:noFill/>
        </p:spPr>
        <p:txBody>
          <a:bodyPr/>
          <a:lstStyle/>
          <a:p>
            <a:r>
              <a:rPr lang="fr-FR" smtClean="0"/>
              <a:t>03/2011</a:t>
            </a:r>
            <a:endParaRPr lang="en-US" smtClean="0"/>
          </a:p>
        </p:txBody>
      </p:sp>
      <p:sp>
        <p:nvSpPr>
          <p:cNvPr id="131077" name="Rectangle 7"/>
          <p:cNvSpPr>
            <a:spLocks noGrp="1" noChangeArrowheads="1"/>
          </p:cNvSpPr>
          <p:nvPr>
            <p:ph type="sldNum" sz="quarter" idx="5"/>
          </p:nvPr>
        </p:nvSpPr>
        <p:spPr>
          <a:noFill/>
        </p:spPr>
        <p:txBody>
          <a:bodyPr/>
          <a:lstStyle/>
          <a:p>
            <a:fld id="{5531259C-76E3-400F-BF23-5759E27FBD09}" type="slidenum">
              <a:rPr lang="en-US" smtClean="0"/>
              <a:pPr/>
              <a:t>8</a:t>
            </a:fld>
            <a:endParaRPr lang="en-US" smtClean="0"/>
          </a:p>
        </p:txBody>
      </p:sp>
      <p:sp>
        <p:nvSpPr>
          <p:cNvPr id="131078" name="Rectangle 2"/>
          <p:cNvSpPr>
            <a:spLocks noGrp="1" noRot="1" noChangeAspect="1" noChangeArrowheads="1" noTextEdit="1"/>
          </p:cNvSpPr>
          <p:nvPr>
            <p:ph type="sldImg"/>
          </p:nvPr>
        </p:nvSpPr>
        <p:spPr>
          <a:xfrm>
            <a:off x="992188" y="768350"/>
            <a:ext cx="5114925" cy="3836988"/>
          </a:xfrm>
          <a:ln/>
        </p:spPr>
      </p:sp>
      <p:sp>
        <p:nvSpPr>
          <p:cNvPr id="131079"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pPr>
              <a:defRPr/>
            </a:pPr>
            <a:r>
              <a:rPr lang="fr-FR" smtClean="0"/>
              <a:t>MI - Science for Enterprise Systems</a:t>
            </a:r>
            <a:endParaRPr lang="fr-FR"/>
          </a:p>
        </p:txBody>
      </p:sp>
      <p:sp>
        <p:nvSpPr>
          <p:cNvPr id="5" name="Espace réservé de la date 4"/>
          <p:cNvSpPr>
            <a:spLocks noGrp="1"/>
          </p:cNvSpPr>
          <p:nvPr>
            <p:ph type="dt" idx="11"/>
          </p:nvPr>
        </p:nvSpPr>
        <p:spPr/>
        <p:txBody>
          <a:bodyPr/>
          <a:lstStyle/>
          <a:p>
            <a:pPr>
              <a:defRPr/>
            </a:pPr>
            <a:r>
              <a:rPr lang="fr-FR" smtClean="0"/>
              <a:t>03/2011</a:t>
            </a:r>
            <a:endParaRPr lang="fr-FR"/>
          </a:p>
        </p:txBody>
      </p:sp>
      <p:sp>
        <p:nvSpPr>
          <p:cNvPr id="7" name="Espace réservé du numéro de diapositive 6"/>
          <p:cNvSpPr>
            <a:spLocks noGrp="1"/>
          </p:cNvSpPr>
          <p:nvPr>
            <p:ph type="sldNum" sz="quarter" idx="13"/>
          </p:nvPr>
        </p:nvSpPr>
        <p:spPr/>
        <p:txBody>
          <a:bodyPr/>
          <a:lstStyle/>
          <a:p>
            <a:pPr>
              <a:defRPr/>
            </a:pPr>
            <a:fld id="{DE044F31-FE6A-4A61-8589-1A54D3E07537}" type="slidenum">
              <a:rPr lang="fr-FR" smtClean="0"/>
              <a:pPr>
                <a:defRPr/>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MI - Science for Enterprise Systems</a:t>
            </a:r>
            <a:endParaRPr lang="en-US"/>
          </a:p>
        </p:txBody>
      </p:sp>
      <p:sp>
        <p:nvSpPr>
          <p:cNvPr id="5" name="Rectangle 3"/>
          <p:cNvSpPr>
            <a:spLocks noGrp="1" noChangeArrowheads="1"/>
          </p:cNvSpPr>
          <p:nvPr>
            <p:ph type="dt" idx="1"/>
          </p:nvPr>
        </p:nvSpPr>
        <p:spPr>
          <a:ln/>
        </p:spPr>
        <p:txBody>
          <a:bodyPr/>
          <a:lstStyle/>
          <a:p>
            <a:r>
              <a:rPr lang="fr-FR" smtClean="0"/>
              <a:t>03/2011</a:t>
            </a:r>
            <a:endParaRPr lang="en-US"/>
          </a:p>
        </p:txBody>
      </p:sp>
      <p:sp>
        <p:nvSpPr>
          <p:cNvPr id="7" name="Rectangle 7"/>
          <p:cNvSpPr>
            <a:spLocks noGrp="1" noChangeArrowheads="1"/>
          </p:cNvSpPr>
          <p:nvPr>
            <p:ph type="sldNum" sz="quarter" idx="5"/>
          </p:nvPr>
        </p:nvSpPr>
        <p:spPr>
          <a:ln/>
        </p:spPr>
        <p:txBody>
          <a:bodyPr/>
          <a:lstStyle/>
          <a:p>
            <a:fld id="{E3618D00-005B-4158-94A8-F783FF874BF4}" type="slidenum">
              <a:rPr lang="en-US"/>
              <a:pPr/>
              <a:t>10</a:t>
            </a:fld>
            <a:endParaRPr lang="en-US"/>
          </a:p>
        </p:txBody>
      </p:sp>
      <p:sp>
        <p:nvSpPr>
          <p:cNvPr id="224258" name="Rectangle 2"/>
          <p:cNvSpPr>
            <a:spLocks noGrp="1" noRot="1" noChangeAspect="1" noChangeArrowheads="1" noTextEdit="1"/>
          </p:cNvSpPr>
          <p:nvPr>
            <p:ph type="sldImg"/>
          </p:nvPr>
        </p:nvSpPr>
        <p:spPr>
          <a:xfrm>
            <a:off x="992188" y="768350"/>
            <a:ext cx="5114925" cy="3836988"/>
          </a:xfrm>
          <a:ln/>
        </p:spPr>
      </p:sp>
      <p:sp>
        <p:nvSpPr>
          <p:cNvPr id="224259"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hyperlink" Target="http://creativecommons.org/licenses/by-sa/3.0/" TargetMode="External"/><Relationship Id="rId5" Type="http://schemas.openxmlformats.org/officeDocument/2006/relationships/image" Target="../media/image4.png"/><Relationship Id="rId4"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5" name="Line 8"/>
          <p:cNvSpPr>
            <a:spLocks noChangeShapeType="1"/>
          </p:cNvSpPr>
          <p:nvPr/>
        </p:nvSpPr>
        <p:spPr bwMode="auto">
          <a:xfrm>
            <a:off x="9144000" y="0"/>
            <a:ext cx="0" cy="6858000"/>
          </a:xfrm>
          <a:prstGeom prst="line">
            <a:avLst/>
          </a:prstGeom>
          <a:noFill/>
          <a:ln w="12700">
            <a:solidFill>
              <a:schemeClr val="tx1"/>
            </a:solidFill>
            <a:round/>
            <a:headEnd/>
            <a:tailEnd/>
          </a:ln>
          <a:effectLst/>
        </p:spPr>
        <p:txBody>
          <a:bodyPr wrap="none" lIns="90000" tIns="46800" rIns="90000" bIns="46800"/>
          <a:lstStyle/>
          <a:p>
            <a:pPr eaLnBrk="0" hangingPunct="0">
              <a:defRPr/>
            </a:pPr>
            <a:endParaRPr lang="fr-FR"/>
          </a:p>
        </p:txBody>
      </p:sp>
      <p:sp>
        <p:nvSpPr>
          <p:cNvPr id="6" name="Text Box 9"/>
          <p:cNvSpPr txBox="1">
            <a:spLocks noChangeArrowheads="1"/>
          </p:cNvSpPr>
          <p:nvPr/>
        </p:nvSpPr>
        <p:spPr bwMode="auto">
          <a:xfrm>
            <a:off x="1617969" y="5065000"/>
            <a:ext cx="6770455" cy="1064010"/>
          </a:xfrm>
          <a:prstGeom prst="rect">
            <a:avLst/>
          </a:prstGeom>
          <a:noFill/>
          <a:ln w="12700">
            <a:noFill/>
            <a:miter lim="800000"/>
            <a:headEnd/>
            <a:tailEnd/>
          </a:ln>
          <a:effectLst/>
        </p:spPr>
        <p:txBody>
          <a:bodyPr wrap="square" lIns="90000" tIns="46800" rIns="90000" bIns="46800">
            <a:spAutoFit/>
          </a:bodyPr>
          <a:lstStyle/>
          <a:p>
            <a:pPr algn="l" eaLnBrk="0" hangingPunct="0">
              <a:defRPr/>
            </a:pPr>
            <a:r>
              <a:rPr lang="en-GB" sz="1400" dirty="0" smtClean="0">
                <a:solidFill>
                  <a:srgbClr val="808080"/>
                </a:solidFill>
              </a:rPr>
              <a:t>Jean Vieille 	www.syntropicfactory.com j.vieille@syntropicfactory.com</a:t>
            </a:r>
          </a:p>
          <a:p>
            <a:pPr algn="l" eaLnBrk="0" hangingPunct="0">
              <a:defRPr/>
            </a:pPr>
            <a:endParaRPr lang="en-GB" sz="1400" dirty="0" smtClean="0">
              <a:solidFill>
                <a:srgbClr val="808080"/>
              </a:solidFill>
            </a:endParaRPr>
          </a:p>
          <a:p>
            <a:pPr algn="l" eaLnBrk="0" hangingPunct="0">
              <a:defRPr/>
            </a:pPr>
            <a:r>
              <a:rPr lang="en-GB" sz="1400" dirty="0" smtClean="0">
                <a:solidFill>
                  <a:srgbClr val="808080"/>
                </a:solidFill>
              </a:rPr>
              <a:t>Research community 	www.controlchainmanagement.org</a:t>
            </a:r>
          </a:p>
          <a:p>
            <a:pPr algn="l" eaLnBrk="0" hangingPunct="0">
              <a:lnSpc>
                <a:spcPct val="150000"/>
              </a:lnSpc>
              <a:defRPr/>
            </a:pPr>
            <a:r>
              <a:rPr lang="en-GB" sz="1400" dirty="0" smtClean="0">
                <a:solidFill>
                  <a:srgbClr val="808080"/>
                </a:solidFill>
              </a:rPr>
              <a:t>Consulting group:  	www.controlchaingroup.com </a:t>
            </a:r>
            <a:endParaRPr lang="en-GB" sz="1400" dirty="0">
              <a:solidFill>
                <a:srgbClr val="808080"/>
              </a:solidFill>
            </a:endParaRPr>
          </a:p>
        </p:txBody>
      </p:sp>
      <p:sp>
        <p:nvSpPr>
          <p:cNvPr id="7" name="Text Box 7"/>
          <p:cNvSpPr txBox="1">
            <a:spLocks noChangeArrowheads="1"/>
          </p:cNvSpPr>
          <p:nvPr/>
        </p:nvSpPr>
        <p:spPr bwMode="auto">
          <a:xfrm>
            <a:off x="1008063" y="419324"/>
            <a:ext cx="7056437" cy="633412"/>
          </a:xfrm>
          <a:prstGeom prst="rect">
            <a:avLst/>
          </a:prstGeom>
          <a:noFill/>
          <a:ln w="12700">
            <a:noFill/>
            <a:miter lim="800000"/>
            <a:headEnd/>
            <a:tailEnd/>
          </a:ln>
          <a:effectLst/>
        </p:spPr>
        <p:txBody>
          <a:bodyPr lIns="90000" tIns="46800" rIns="90000" bIns="46800">
            <a:spAutoFit/>
          </a:bodyPr>
          <a:lstStyle/>
          <a:p>
            <a:pPr algn="ctr" eaLnBrk="0" hangingPunct="0">
              <a:spcBef>
                <a:spcPct val="50000"/>
              </a:spcBef>
              <a:defRPr/>
            </a:pPr>
            <a:r>
              <a:rPr kumimoji="1" lang="en-GB" sz="1400" i="1" dirty="0">
                <a:solidFill>
                  <a:srgbClr val="990000"/>
                </a:solidFill>
              </a:rPr>
              <a:t>Industrial Operations / Information Processing Convergence</a:t>
            </a:r>
          </a:p>
          <a:p>
            <a:pPr algn="ctr" eaLnBrk="0" hangingPunct="0">
              <a:spcBef>
                <a:spcPct val="50000"/>
              </a:spcBef>
              <a:defRPr/>
            </a:pPr>
            <a:r>
              <a:rPr kumimoji="1" lang="en-GB" sz="1400" i="1" dirty="0">
                <a:solidFill>
                  <a:srgbClr val="990000"/>
                </a:solidFill>
              </a:rPr>
              <a:t>Control Chain Management Body Of Knowledge</a:t>
            </a:r>
          </a:p>
        </p:txBody>
      </p:sp>
      <p:cxnSp>
        <p:nvCxnSpPr>
          <p:cNvPr id="8" name="Connecteur droit 12"/>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sp>
        <p:nvSpPr>
          <p:cNvPr id="1823746" name="Rectangle 2"/>
          <p:cNvSpPr>
            <a:spLocks noGrp="1" noChangeArrowheads="1"/>
          </p:cNvSpPr>
          <p:nvPr>
            <p:ph type="subTitle" idx="1"/>
          </p:nvPr>
        </p:nvSpPr>
        <p:spPr>
          <a:xfrm>
            <a:off x="1331913" y="4113213"/>
            <a:ext cx="6400800" cy="684212"/>
          </a:xfrm>
        </p:spPr>
        <p:txBody>
          <a:bodyPr/>
          <a:lstStyle>
            <a:lvl1pPr marL="0" indent="0" algn="ctr">
              <a:buFont typeface="Arial" charset="0"/>
              <a:buNone/>
              <a:defRPr sz="1800">
                <a:latin typeface="Arial Narrow" pitchFamily="34" charset="0"/>
              </a:defRPr>
            </a:lvl1pPr>
          </a:lstStyle>
          <a:p>
            <a:r>
              <a:rPr lang="fr-FR" smtClean="0"/>
              <a:t>Cliquez pour modifier le style des sous-titres du masque</a:t>
            </a:r>
            <a:endParaRPr lang="en-GB"/>
          </a:p>
        </p:txBody>
      </p:sp>
      <p:sp>
        <p:nvSpPr>
          <p:cNvPr id="1823747" name="Rectangle 3"/>
          <p:cNvSpPr>
            <a:spLocks noGrp="1" noChangeArrowheads="1"/>
          </p:cNvSpPr>
          <p:nvPr>
            <p:ph type="ctrTitle"/>
          </p:nvPr>
        </p:nvSpPr>
        <p:spPr>
          <a:xfrm>
            <a:off x="647700" y="2670175"/>
            <a:ext cx="7772400" cy="938213"/>
          </a:xfrm>
        </p:spPr>
        <p:txBody>
          <a:bodyPr/>
          <a:lstStyle>
            <a:lvl1pPr algn="ctr">
              <a:defRPr sz="2400">
                <a:latin typeface="Arial Black" pitchFamily="34" charset="0"/>
              </a:defRPr>
            </a:lvl1pPr>
          </a:lstStyle>
          <a:p>
            <a:r>
              <a:rPr lang="fr-FR" smtClean="0"/>
              <a:t>Cliquez pour modifier le style du titre</a:t>
            </a:r>
            <a:endParaRPr lang="en-GB"/>
          </a:p>
        </p:txBody>
      </p:sp>
      <p:sp>
        <p:nvSpPr>
          <p:cNvPr id="9" name="Rectangle 8"/>
          <p:cNvSpPr>
            <a:spLocks noGrp="1" noChangeArrowheads="1"/>
          </p:cNvSpPr>
          <p:nvPr>
            <p:ph type="ftr" sz="quarter" idx="10"/>
          </p:nvPr>
        </p:nvSpPr>
        <p:spPr/>
        <p:txBody>
          <a:bodyPr/>
          <a:lstStyle>
            <a:lvl1pPr>
              <a:defRPr/>
            </a:lvl1pPr>
          </a:lstStyle>
          <a:p>
            <a:pPr>
              <a:defRPr/>
            </a:pPr>
            <a:r>
              <a:rPr lang="en-GB" smtClean="0"/>
              <a:t>MI - Science for Enterprise Systems</a:t>
            </a:r>
            <a:endParaRPr lang="en-GB"/>
          </a:p>
        </p:txBody>
      </p:sp>
      <p:sp>
        <p:nvSpPr>
          <p:cNvPr id="10" name="Rectangle 9"/>
          <p:cNvSpPr>
            <a:spLocks noGrp="1" noChangeArrowheads="1"/>
          </p:cNvSpPr>
          <p:nvPr>
            <p:ph type="sldNum" sz="quarter" idx="11"/>
          </p:nvPr>
        </p:nvSpPr>
        <p:spPr/>
        <p:txBody>
          <a:bodyPr/>
          <a:lstStyle>
            <a:lvl1pPr>
              <a:defRPr/>
            </a:lvl1pPr>
          </a:lstStyle>
          <a:p>
            <a:pPr>
              <a:defRPr/>
            </a:pPr>
            <a:fld id="{32A024A4-04F9-41E3-AA47-50633E7AC37E}" type="slidenum">
              <a:rPr lang="en-GB" smtClean="0"/>
              <a:pPr>
                <a:defRPr/>
              </a:pPr>
              <a:t>‹N°›</a:t>
            </a:fld>
            <a:endParaRPr lang="en-GB"/>
          </a:p>
        </p:txBody>
      </p:sp>
      <p:pic>
        <p:nvPicPr>
          <p:cNvPr id="15" name="Image 14" descr="Logo_CCM_simple_80x40.jpg"/>
          <p:cNvPicPr>
            <a:picLocks noChangeAspect="1"/>
          </p:cNvPicPr>
          <p:nvPr/>
        </p:nvPicPr>
        <p:blipFill>
          <a:blip r:embed="rId2" cstate="print"/>
          <a:stretch>
            <a:fillRect/>
          </a:stretch>
        </p:blipFill>
        <p:spPr>
          <a:xfrm>
            <a:off x="1187624" y="5517232"/>
            <a:ext cx="473968" cy="236984"/>
          </a:xfrm>
          <a:prstGeom prst="rect">
            <a:avLst/>
          </a:prstGeom>
        </p:spPr>
      </p:pic>
      <p:pic>
        <p:nvPicPr>
          <p:cNvPr id="16" name="Image 15" descr="Logo_CCG_simple_80-40.jpg"/>
          <p:cNvPicPr>
            <a:picLocks noChangeAspect="1"/>
          </p:cNvPicPr>
          <p:nvPr/>
        </p:nvPicPr>
        <p:blipFill>
          <a:blip r:embed="rId3" cstate="print"/>
          <a:stretch>
            <a:fillRect/>
          </a:stretch>
        </p:blipFill>
        <p:spPr>
          <a:xfrm>
            <a:off x="1187624" y="5805264"/>
            <a:ext cx="475200" cy="237600"/>
          </a:xfrm>
          <a:prstGeom prst="rect">
            <a:avLst/>
          </a:prstGeom>
        </p:spPr>
      </p:pic>
      <p:pic>
        <p:nvPicPr>
          <p:cNvPr id="13" name="Image 12" descr="Logo_SyFy_50.jpg"/>
          <p:cNvPicPr>
            <a:picLocks noChangeAspect="1"/>
          </p:cNvPicPr>
          <p:nvPr/>
        </p:nvPicPr>
        <p:blipFill>
          <a:blip r:embed="rId4" cstate="print"/>
          <a:stretch>
            <a:fillRect/>
          </a:stretch>
        </p:blipFill>
        <p:spPr>
          <a:xfrm>
            <a:off x="1331640" y="5085184"/>
            <a:ext cx="288032" cy="288032"/>
          </a:xfrm>
          <a:prstGeom prst="rect">
            <a:avLst/>
          </a:prstGeom>
        </p:spPr>
      </p:pic>
      <p:pic>
        <p:nvPicPr>
          <p:cNvPr id="14" name="Image 13" descr="license.img"/>
          <p:cNvPicPr>
            <a:picLocks/>
          </p:cNvPicPr>
          <p:nvPr/>
        </p:nvPicPr>
        <p:blipFill>
          <a:blip r:embed="rId5" cstate="print"/>
          <a:stretch>
            <a:fillRect/>
          </a:stretch>
        </p:blipFill>
        <p:spPr>
          <a:xfrm>
            <a:off x="12700" y="12700"/>
            <a:ext cx="591320" cy="267117"/>
          </a:xfrm>
          <a:prstGeom prst="rect">
            <a:avLst/>
          </a:prstGeom>
        </p:spPr>
      </p:pic>
      <p:sp>
        <p:nvSpPr>
          <p:cNvPr id="17" name="ZoneTexte 16"/>
          <p:cNvSpPr txBox="1"/>
          <p:nvPr/>
        </p:nvSpPr>
        <p:spPr>
          <a:xfrm>
            <a:off x="539552" y="55657"/>
            <a:ext cx="6719540" cy="276999"/>
          </a:xfrm>
          <a:prstGeom prst="rect">
            <a:avLst/>
          </a:prstGeom>
          <a:noFill/>
        </p:spPr>
        <p:txBody>
          <a:bodyPr vert="horz" wrap="square" rtlCol="0">
            <a:spAutoFit/>
          </a:bodyPr>
          <a:lstStyle/>
          <a:p>
            <a:r>
              <a:rPr lang="en-US" sz="1200" dirty="0" smtClean="0"/>
              <a:t>This work is licensed under a </a:t>
            </a:r>
            <a:r>
              <a:rPr lang="en-US" sz="1200" dirty="0" smtClean="0">
                <a:hlinkClick r:id="rId6"/>
              </a:rPr>
              <a:t>Creative Commons Attribution-</a:t>
            </a:r>
            <a:r>
              <a:rPr lang="en-US" sz="1200" dirty="0" err="1" smtClean="0">
                <a:hlinkClick r:id="rId6"/>
              </a:rPr>
              <a:t>ShareAlike</a:t>
            </a:r>
            <a:r>
              <a:rPr lang="en-US" sz="1200" dirty="0" smtClean="0">
                <a:hlinkClick r:id="rId6"/>
              </a:rPr>
              <a:t> 3.0 </a:t>
            </a:r>
            <a:r>
              <a:rPr lang="en-US" sz="1200" dirty="0" err="1" smtClean="0">
                <a:hlinkClick r:id="rId6"/>
              </a:rPr>
              <a:t>Unported</a:t>
            </a:r>
            <a:r>
              <a:rPr lang="en-US" sz="1200" dirty="0" smtClean="0">
                <a:hlinkClick r:id="rId6"/>
              </a:rPr>
              <a:t> License</a:t>
            </a:r>
            <a:r>
              <a:rPr lang="en-US" sz="1200" dirty="0" smtClean="0"/>
              <a:t>.</a:t>
            </a:r>
            <a:endParaRPr lang="en-GB" sz="120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Rectangle 10"/>
          <p:cNvSpPr>
            <a:spLocks noGrp="1" noChangeArrowheads="1"/>
          </p:cNvSpPr>
          <p:nvPr>
            <p:ph type="ftr" sz="quarter" idx="10"/>
          </p:nvPr>
        </p:nvSpPr>
        <p:spPr>
          <a:ln/>
        </p:spPr>
        <p:txBody>
          <a:bodyPr/>
          <a:lstStyle>
            <a:lvl1pPr>
              <a:defRPr/>
            </a:lvl1pPr>
          </a:lstStyle>
          <a:p>
            <a:pPr>
              <a:defRPr/>
            </a:pPr>
            <a:r>
              <a:rPr lang="en-GB" smtClean="0"/>
              <a:t>MI - Science for Enterprise Systems</a:t>
            </a:r>
            <a:endParaRPr lang="en-GB"/>
          </a:p>
        </p:txBody>
      </p:sp>
      <p:sp>
        <p:nvSpPr>
          <p:cNvPr id="5" name="Rectangle 11"/>
          <p:cNvSpPr>
            <a:spLocks noGrp="1" noChangeArrowheads="1"/>
          </p:cNvSpPr>
          <p:nvPr>
            <p:ph type="sldNum" sz="quarter" idx="11"/>
          </p:nvPr>
        </p:nvSpPr>
        <p:spPr>
          <a:ln/>
        </p:spPr>
        <p:txBody>
          <a:bodyPr/>
          <a:lstStyle>
            <a:lvl1pPr>
              <a:defRPr/>
            </a:lvl1pPr>
          </a:lstStyle>
          <a:p>
            <a:pPr>
              <a:defRPr/>
            </a:pPr>
            <a:fld id="{DA593665-A919-46C7-B01E-E41B35DFF87C}" type="slidenum">
              <a:rPr lang="en-GB" smtClean="0"/>
              <a:pPr>
                <a:defRPr/>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179388" y="1125538"/>
            <a:ext cx="8785225" cy="4895850"/>
          </a:xfrm>
        </p:spPr>
        <p:txBody>
          <a:bodyPr/>
          <a:lstStyle/>
          <a:p>
            <a:pPr lvl="0"/>
            <a:r>
              <a:rPr lang="fr-FR" noProof="0" smtClean="0"/>
              <a:t>Cliquez sur l'icône pour ajouter un tableau</a:t>
            </a:r>
            <a:endParaRPr lang="fr-FR" noProof="0" smtClean="0"/>
          </a:p>
        </p:txBody>
      </p:sp>
      <p:sp>
        <p:nvSpPr>
          <p:cNvPr id="4" name="Rectangle 10"/>
          <p:cNvSpPr>
            <a:spLocks noGrp="1" noChangeArrowheads="1"/>
          </p:cNvSpPr>
          <p:nvPr>
            <p:ph type="ftr" sz="quarter" idx="10"/>
          </p:nvPr>
        </p:nvSpPr>
        <p:spPr>
          <a:ln/>
        </p:spPr>
        <p:txBody>
          <a:bodyPr/>
          <a:lstStyle>
            <a:lvl1pPr>
              <a:defRPr/>
            </a:lvl1pPr>
          </a:lstStyle>
          <a:p>
            <a:pPr>
              <a:defRPr/>
            </a:pPr>
            <a:r>
              <a:rPr lang="en-GB" smtClean="0"/>
              <a:t>MI - Science for Enterprise Systems</a:t>
            </a:r>
            <a:endParaRPr lang="en-GB"/>
          </a:p>
        </p:txBody>
      </p:sp>
      <p:sp>
        <p:nvSpPr>
          <p:cNvPr id="5" name="Rectangle 11"/>
          <p:cNvSpPr>
            <a:spLocks noGrp="1" noChangeArrowheads="1"/>
          </p:cNvSpPr>
          <p:nvPr>
            <p:ph type="sldNum" sz="quarter" idx="11"/>
          </p:nvPr>
        </p:nvSpPr>
        <p:spPr>
          <a:ln/>
        </p:spPr>
        <p:txBody>
          <a:bodyPr/>
          <a:lstStyle>
            <a:lvl1pPr>
              <a:defRPr/>
            </a:lvl1pPr>
          </a:lstStyle>
          <a:p>
            <a:pPr>
              <a:defRPr/>
            </a:pPr>
            <a:fld id="{B935A237-19D1-4221-B5B2-01D8EFD60FC2}" type="slidenum">
              <a:rPr lang="en-GB" smtClean="0"/>
              <a:pPr>
                <a:defRPr/>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79388" y="1125538"/>
            <a:ext cx="4316412"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125538"/>
            <a:ext cx="4316413"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Rectangle 10"/>
          <p:cNvSpPr>
            <a:spLocks noGrp="1" noChangeArrowheads="1"/>
          </p:cNvSpPr>
          <p:nvPr>
            <p:ph type="ftr" sz="quarter" idx="10"/>
          </p:nvPr>
        </p:nvSpPr>
        <p:spPr>
          <a:ln/>
        </p:spPr>
        <p:txBody>
          <a:bodyPr/>
          <a:lstStyle>
            <a:lvl1pPr>
              <a:defRPr/>
            </a:lvl1pPr>
          </a:lstStyle>
          <a:p>
            <a:pPr>
              <a:defRPr/>
            </a:pPr>
            <a:r>
              <a:rPr lang="en-GB" smtClean="0"/>
              <a:t>MI - Science for Enterprise Systems</a:t>
            </a:r>
            <a:endParaRPr lang="en-GB"/>
          </a:p>
        </p:txBody>
      </p:sp>
      <p:sp>
        <p:nvSpPr>
          <p:cNvPr id="6" name="Rectangle 11"/>
          <p:cNvSpPr>
            <a:spLocks noGrp="1" noChangeArrowheads="1"/>
          </p:cNvSpPr>
          <p:nvPr>
            <p:ph type="sldNum" sz="quarter" idx="11"/>
          </p:nvPr>
        </p:nvSpPr>
        <p:spPr>
          <a:ln/>
        </p:spPr>
        <p:txBody>
          <a:bodyPr/>
          <a:lstStyle>
            <a:lvl1pPr>
              <a:defRPr/>
            </a:lvl1pPr>
          </a:lstStyle>
          <a:p>
            <a:pPr>
              <a:defRPr/>
            </a:pPr>
            <a:fld id="{45F9289C-9C2F-41AF-991E-B02E6377BAEB}" type="slidenum">
              <a:rPr lang="en-GB" smtClean="0"/>
              <a:pPr>
                <a:defRPr/>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OverObj" preserve="1">
  <p:cSld name="Titre et texte sur conten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79388" y="1125538"/>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79388" y="3649663"/>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
          <p:cNvSpPr>
            <a:spLocks noGrp="1" noChangeArrowheads="1"/>
          </p:cNvSpPr>
          <p:nvPr>
            <p:ph type="ftr" sz="quarter" idx="10"/>
          </p:nvPr>
        </p:nvSpPr>
        <p:spPr>
          <a:ln/>
        </p:spPr>
        <p:txBody>
          <a:bodyPr/>
          <a:lstStyle>
            <a:lvl1pPr>
              <a:defRPr/>
            </a:lvl1pPr>
          </a:lstStyle>
          <a:p>
            <a:pPr>
              <a:defRPr/>
            </a:pPr>
            <a:r>
              <a:rPr lang="en-GB" smtClean="0"/>
              <a:t>MI - Science for Enterprise Systems</a:t>
            </a:r>
            <a:endParaRPr lang="en-GB"/>
          </a:p>
        </p:txBody>
      </p:sp>
      <p:sp>
        <p:nvSpPr>
          <p:cNvPr id="6" name="Rectangle 11"/>
          <p:cNvSpPr>
            <a:spLocks noGrp="1" noChangeArrowheads="1"/>
          </p:cNvSpPr>
          <p:nvPr>
            <p:ph type="sldNum" sz="quarter" idx="11"/>
          </p:nvPr>
        </p:nvSpPr>
        <p:spPr>
          <a:ln/>
        </p:spPr>
        <p:txBody>
          <a:bodyPr/>
          <a:lstStyle>
            <a:lvl1pPr>
              <a:defRPr/>
            </a:lvl1pPr>
          </a:lstStyle>
          <a:p>
            <a:pPr>
              <a:defRPr/>
            </a:pPr>
            <a:fld id="{AF1B0EE9-44B0-4350-8B93-7851C24C0948}" type="slidenum">
              <a:rPr lang="en-GB" smtClean="0"/>
              <a:pPr>
                <a:defRPr/>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0"/>
          <p:cNvSpPr>
            <a:spLocks noGrp="1" noChangeArrowheads="1"/>
          </p:cNvSpPr>
          <p:nvPr>
            <p:ph type="ftr" sz="quarter" idx="10"/>
          </p:nvPr>
        </p:nvSpPr>
        <p:spPr>
          <a:ln/>
        </p:spPr>
        <p:txBody>
          <a:bodyPr/>
          <a:lstStyle>
            <a:lvl1pPr>
              <a:defRPr/>
            </a:lvl1pPr>
          </a:lstStyle>
          <a:p>
            <a:pPr>
              <a:defRPr/>
            </a:pPr>
            <a:r>
              <a:rPr lang="en-GB" smtClean="0"/>
              <a:t>MI - Science for Enterprise Systems</a:t>
            </a:r>
            <a:endParaRPr lang="en-GB"/>
          </a:p>
        </p:txBody>
      </p:sp>
      <p:sp>
        <p:nvSpPr>
          <p:cNvPr id="4" name="Rectangle 11"/>
          <p:cNvSpPr>
            <a:spLocks noGrp="1" noChangeArrowheads="1"/>
          </p:cNvSpPr>
          <p:nvPr>
            <p:ph type="sldNum" sz="quarter" idx="11"/>
          </p:nvPr>
        </p:nvSpPr>
        <p:spPr>
          <a:ln/>
        </p:spPr>
        <p:txBody>
          <a:bodyPr/>
          <a:lstStyle>
            <a:lvl1pPr>
              <a:defRPr/>
            </a:lvl1pPr>
          </a:lstStyle>
          <a:p>
            <a:pPr>
              <a:defRPr/>
            </a:pPr>
            <a:fld id="{FE33F2E5-E573-4352-B9D2-6525603D91A9}" type="slidenum">
              <a:rPr lang="en-GB" smtClean="0"/>
              <a:pPr>
                <a:defRPr/>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pPr>
              <a:defRPr/>
            </a:pPr>
            <a:r>
              <a:rPr lang="en-GB" smtClean="0"/>
              <a:t>MI - Science for Enterprise Systems</a:t>
            </a:r>
            <a:endParaRPr lang="en-GB"/>
          </a:p>
        </p:txBody>
      </p:sp>
      <p:sp>
        <p:nvSpPr>
          <p:cNvPr id="3" name="Rectangle 11"/>
          <p:cNvSpPr>
            <a:spLocks noGrp="1" noChangeArrowheads="1"/>
          </p:cNvSpPr>
          <p:nvPr>
            <p:ph type="sldNum" sz="quarter" idx="11"/>
          </p:nvPr>
        </p:nvSpPr>
        <p:spPr>
          <a:ln/>
        </p:spPr>
        <p:txBody>
          <a:bodyPr/>
          <a:lstStyle>
            <a:lvl1pPr>
              <a:defRPr/>
            </a:lvl1pPr>
          </a:lstStyle>
          <a:p>
            <a:pPr>
              <a:defRPr/>
            </a:pPr>
            <a:fld id="{AA73FD20-6293-4F56-BB16-7C2771A60B3F}" type="slidenum">
              <a:rPr lang="en-GB" smtClean="0"/>
              <a:pPr>
                <a:defRPr/>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179388" y="1125538"/>
            <a:ext cx="8785225" cy="489585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27" name="Rectangle 3"/>
          <p:cNvSpPr>
            <a:spLocks noGrp="1" noChangeArrowheads="1"/>
          </p:cNvSpPr>
          <p:nvPr>
            <p:ph type="title"/>
          </p:nvPr>
        </p:nvSpPr>
        <p:spPr bwMode="auto">
          <a:xfrm>
            <a:off x="179388" y="76200"/>
            <a:ext cx="8785225" cy="76041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Titre</a:t>
            </a:r>
            <a:br>
              <a:rPr lang="en-US" smtClean="0"/>
            </a:br>
            <a:r>
              <a:rPr lang="en-US" smtClean="0"/>
              <a:t>Titre</a:t>
            </a:r>
          </a:p>
        </p:txBody>
      </p:sp>
      <p:sp>
        <p:nvSpPr>
          <p:cNvPr id="1822730" name="Rectangle 10"/>
          <p:cNvSpPr>
            <a:spLocks noGrp="1" noChangeArrowheads="1"/>
          </p:cNvSpPr>
          <p:nvPr>
            <p:ph type="ftr" sz="quarter" idx="3"/>
          </p:nvPr>
        </p:nvSpPr>
        <p:spPr bwMode="auto">
          <a:xfrm>
            <a:off x="1547813" y="6308725"/>
            <a:ext cx="6596062"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r>
              <a:rPr lang="en-GB" smtClean="0"/>
              <a:t>MI - Science for Enterprise Systems</a:t>
            </a:r>
            <a:endParaRPr lang="en-GB"/>
          </a:p>
        </p:txBody>
      </p:sp>
      <p:sp>
        <p:nvSpPr>
          <p:cNvPr id="1822731" name="Rectangle 11"/>
          <p:cNvSpPr>
            <a:spLocks noGrp="1" noChangeArrowheads="1"/>
          </p:cNvSpPr>
          <p:nvPr>
            <p:ph type="sldNum" sz="quarter" idx="4"/>
          </p:nvPr>
        </p:nvSpPr>
        <p:spPr bwMode="auto">
          <a:xfrm>
            <a:off x="8243888" y="6308725"/>
            <a:ext cx="838200"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2188CE66-F767-4785-BA85-C58AE81607D9}" type="slidenum">
              <a:rPr lang="en-GB" smtClean="0"/>
              <a:pPr>
                <a:defRPr/>
              </a:pPr>
              <a:t>‹N°›</a:t>
            </a:fld>
            <a:endParaRPr lang="en-GB"/>
          </a:p>
        </p:txBody>
      </p:sp>
      <p:cxnSp>
        <p:nvCxnSpPr>
          <p:cNvPr id="1032" name="Connecteur droit 13"/>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pic>
        <p:nvPicPr>
          <p:cNvPr id="10" name="Image 9" descr="Logo_SyFy_50.jpg"/>
          <p:cNvPicPr>
            <a:picLocks noChangeAspect="1"/>
          </p:cNvPicPr>
          <p:nvPr/>
        </p:nvPicPr>
        <p:blipFill>
          <a:blip r:embed="rId9" cstate="print"/>
          <a:stretch>
            <a:fillRect/>
          </a:stretch>
        </p:blipFill>
        <p:spPr>
          <a:xfrm>
            <a:off x="179512" y="6237312"/>
            <a:ext cx="476250" cy="476250"/>
          </a:xfrm>
          <a:prstGeom prst="rect">
            <a:avLst/>
          </a:prstGeom>
        </p:spPr>
      </p:pic>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Lst>
  <p:timing>
    <p:tnLst>
      <p:par>
        <p:cTn id="1" dur="indefinite" restart="never" nodeType="tmRoot"/>
      </p:par>
    </p:tnLst>
  </p:timing>
  <p:hf hdr="0" dt="0"/>
  <p:txStyles>
    <p:titleStyle>
      <a:lvl1pPr algn="l" rtl="0" eaLnBrk="1" fontAlgn="base" hangingPunct="1">
        <a:lnSpc>
          <a:spcPct val="90000"/>
        </a:lnSpc>
        <a:spcBef>
          <a:spcPct val="0"/>
        </a:spcBef>
        <a:spcAft>
          <a:spcPct val="0"/>
        </a:spcAft>
        <a:defRPr kumimoji="1" sz="2800" b="1">
          <a:solidFill>
            <a:srgbClr val="990000"/>
          </a:solidFill>
          <a:latin typeface="+mj-lt"/>
          <a:ea typeface="+mj-ea"/>
          <a:cs typeface="+mj-cs"/>
        </a:defRPr>
      </a:lvl1pPr>
      <a:lvl2pPr algn="l" rtl="0" eaLnBrk="1" fontAlgn="base" hangingPunct="1">
        <a:lnSpc>
          <a:spcPct val="90000"/>
        </a:lnSpc>
        <a:spcBef>
          <a:spcPct val="0"/>
        </a:spcBef>
        <a:spcAft>
          <a:spcPct val="0"/>
        </a:spcAft>
        <a:defRPr kumimoji="1" sz="2800" b="1">
          <a:solidFill>
            <a:srgbClr val="990000"/>
          </a:solidFill>
          <a:latin typeface="Arial Narrow" pitchFamily="34" charset="0"/>
        </a:defRPr>
      </a:lvl2pPr>
      <a:lvl3pPr algn="l" rtl="0" eaLnBrk="1" fontAlgn="base" hangingPunct="1">
        <a:lnSpc>
          <a:spcPct val="90000"/>
        </a:lnSpc>
        <a:spcBef>
          <a:spcPct val="0"/>
        </a:spcBef>
        <a:spcAft>
          <a:spcPct val="0"/>
        </a:spcAft>
        <a:defRPr kumimoji="1" sz="2800" b="1">
          <a:solidFill>
            <a:srgbClr val="990000"/>
          </a:solidFill>
          <a:latin typeface="Arial Narrow" pitchFamily="34" charset="0"/>
        </a:defRPr>
      </a:lvl3pPr>
      <a:lvl4pPr algn="l" rtl="0" eaLnBrk="1" fontAlgn="base" hangingPunct="1">
        <a:lnSpc>
          <a:spcPct val="90000"/>
        </a:lnSpc>
        <a:spcBef>
          <a:spcPct val="0"/>
        </a:spcBef>
        <a:spcAft>
          <a:spcPct val="0"/>
        </a:spcAft>
        <a:defRPr kumimoji="1" sz="2800" b="1">
          <a:solidFill>
            <a:srgbClr val="990000"/>
          </a:solidFill>
          <a:latin typeface="Arial Narrow" pitchFamily="34" charset="0"/>
        </a:defRPr>
      </a:lvl4pPr>
      <a:lvl5pPr algn="l" rtl="0" eaLnBrk="1" fontAlgn="base" hangingPunct="1">
        <a:lnSpc>
          <a:spcPct val="90000"/>
        </a:lnSpc>
        <a:spcBef>
          <a:spcPct val="0"/>
        </a:spcBef>
        <a:spcAft>
          <a:spcPct val="0"/>
        </a:spcAft>
        <a:defRPr kumimoji="1" sz="2800" b="1">
          <a:solidFill>
            <a:srgbClr val="990000"/>
          </a:solidFill>
          <a:latin typeface="Arial Narrow" pitchFamily="34" charset="0"/>
        </a:defRPr>
      </a:lvl5pPr>
      <a:lvl6pPr marL="457200" algn="l" rtl="0" eaLnBrk="1" fontAlgn="base" hangingPunct="1">
        <a:lnSpc>
          <a:spcPct val="90000"/>
        </a:lnSpc>
        <a:spcBef>
          <a:spcPct val="0"/>
        </a:spcBef>
        <a:spcAft>
          <a:spcPct val="0"/>
        </a:spcAft>
        <a:defRPr kumimoji="1" sz="2800" b="1">
          <a:solidFill>
            <a:srgbClr val="990000"/>
          </a:solidFill>
          <a:latin typeface="Arial Narrow" pitchFamily="34" charset="0"/>
        </a:defRPr>
      </a:lvl6pPr>
      <a:lvl7pPr marL="914400" algn="l" rtl="0" eaLnBrk="1" fontAlgn="base" hangingPunct="1">
        <a:lnSpc>
          <a:spcPct val="90000"/>
        </a:lnSpc>
        <a:spcBef>
          <a:spcPct val="0"/>
        </a:spcBef>
        <a:spcAft>
          <a:spcPct val="0"/>
        </a:spcAft>
        <a:defRPr kumimoji="1" sz="2800" b="1">
          <a:solidFill>
            <a:srgbClr val="990000"/>
          </a:solidFill>
          <a:latin typeface="Arial Narrow" pitchFamily="34" charset="0"/>
        </a:defRPr>
      </a:lvl7pPr>
      <a:lvl8pPr marL="1371600" algn="l" rtl="0" eaLnBrk="1" fontAlgn="base" hangingPunct="1">
        <a:lnSpc>
          <a:spcPct val="90000"/>
        </a:lnSpc>
        <a:spcBef>
          <a:spcPct val="0"/>
        </a:spcBef>
        <a:spcAft>
          <a:spcPct val="0"/>
        </a:spcAft>
        <a:defRPr kumimoji="1" sz="2800" b="1">
          <a:solidFill>
            <a:srgbClr val="990000"/>
          </a:solidFill>
          <a:latin typeface="Arial Narrow" pitchFamily="34" charset="0"/>
        </a:defRPr>
      </a:lvl8pPr>
      <a:lvl9pPr marL="1828800" algn="l" rtl="0" eaLnBrk="1" fontAlgn="base" hangingPunct="1">
        <a:lnSpc>
          <a:spcPct val="90000"/>
        </a:lnSpc>
        <a:spcBef>
          <a:spcPct val="0"/>
        </a:spcBef>
        <a:spcAft>
          <a:spcPct val="0"/>
        </a:spcAft>
        <a:defRPr kumimoji="1" sz="2800" b="1">
          <a:solidFill>
            <a:srgbClr val="990000"/>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Font typeface="Arial" charset="0"/>
        <a:buChar char="■"/>
        <a:defRPr kumimoji="1" sz="2000" b="1">
          <a:solidFill>
            <a:schemeClr val="bg2"/>
          </a:solidFill>
          <a:latin typeface="+mn-lt"/>
          <a:ea typeface="+mn-ea"/>
          <a:cs typeface="+mn-cs"/>
        </a:defRPr>
      </a:lvl1pPr>
      <a:lvl2pPr marL="742950" indent="-285750" algn="l" rtl="0" eaLnBrk="1" fontAlgn="base" hangingPunct="1">
        <a:spcBef>
          <a:spcPct val="20000"/>
        </a:spcBef>
        <a:spcAft>
          <a:spcPct val="0"/>
        </a:spcAft>
        <a:buClr>
          <a:srgbClr val="FF6600"/>
        </a:buClr>
        <a:buSzPct val="80000"/>
        <a:buFont typeface="Wingdings" pitchFamily="2" charset="2"/>
        <a:buChar char="Ø"/>
        <a:defRPr kumimoji="1" sz="2000">
          <a:solidFill>
            <a:schemeClr val="bg2"/>
          </a:solidFill>
          <a:latin typeface="+mn-lt"/>
        </a:defRPr>
      </a:lvl2pPr>
      <a:lvl3pPr marL="1143000" indent="-228600" algn="l" rtl="0" eaLnBrk="1" fontAlgn="base" hangingPunct="1">
        <a:spcBef>
          <a:spcPct val="20000"/>
        </a:spcBef>
        <a:spcAft>
          <a:spcPct val="0"/>
        </a:spcAft>
        <a:buClr>
          <a:srgbClr val="FF6600"/>
        </a:buClr>
        <a:buSzPct val="80000"/>
        <a:buFont typeface="Wingdings" pitchFamily="2" charset="2"/>
        <a:buChar char="§"/>
        <a:defRPr kumimoji="1">
          <a:solidFill>
            <a:schemeClr val="bg2"/>
          </a:solidFill>
          <a:latin typeface="+mn-lt"/>
        </a:defRPr>
      </a:lvl3pPr>
      <a:lvl4pPr marL="1600200" indent="-228600" algn="l" rtl="0" eaLnBrk="1" fontAlgn="base" hangingPunct="1">
        <a:spcBef>
          <a:spcPct val="20000"/>
        </a:spcBef>
        <a:spcAft>
          <a:spcPct val="0"/>
        </a:spcAft>
        <a:buClr>
          <a:srgbClr val="FF6600"/>
        </a:buClr>
        <a:buSzPct val="80000"/>
        <a:buFont typeface="Arial" charset="0"/>
        <a:buChar char="■"/>
        <a:defRPr kumimoji="1" i="1">
          <a:solidFill>
            <a:schemeClr val="tx1"/>
          </a:solidFill>
          <a:latin typeface="+mn-lt"/>
        </a:defRPr>
      </a:lvl4pPr>
      <a:lvl5pPr marL="20574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5pPr>
      <a:lvl6pPr marL="25146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6pPr>
      <a:lvl7pPr marL="29718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7pPr>
      <a:lvl8pPr marL="34290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8pPr>
      <a:lvl9pPr marL="38862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hyperlink" Target="http://en.wikipedia.org/wiki/Image:OODA.gif"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0"/>
          <p:cNvSpPr>
            <a:spLocks noGrp="1" noChangeArrowheads="1"/>
          </p:cNvSpPr>
          <p:nvPr>
            <p:ph type="subTitle" idx="1"/>
          </p:nvPr>
        </p:nvSpPr>
        <p:spPr/>
        <p:txBody>
          <a:bodyPr/>
          <a:lstStyle/>
          <a:p>
            <a:r>
              <a:rPr lang="en-GB" dirty="0" smtClean="0"/>
              <a:t>04/2011</a:t>
            </a:r>
            <a:endParaRPr lang="en-GB" dirty="0" smtClean="0"/>
          </a:p>
        </p:txBody>
      </p:sp>
      <p:sp>
        <p:nvSpPr>
          <p:cNvPr id="14339" name="Rectangle 19"/>
          <p:cNvSpPr>
            <a:spLocks noGrp="1" noChangeArrowheads="1"/>
          </p:cNvSpPr>
          <p:nvPr>
            <p:ph type="ctrTitle"/>
          </p:nvPr>
        </p:nvSpPr>
        <p:spPr/>
        <p:txBody>
          <a:bodyPr/>
          <a:lstStyle/>
          <a:p>
            <a:r>
              <a:rPr lang="en-GB" dirty="0" smtClean="0"/>
              <a:t>MI - Science for Enterprise Systems</a:t>
            </a:r>
            <a:endParaRPr lang="fr-FR"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p:txBody>
          <a:bodyPr/>
          <a:lstStyle/>
          <a:p>
            <a:r>
              <a:rPr lang="en-US"/>
              <a:t>Enterprise as a scientific subject</a:t>
            </a:r>
            <a:r>
              <a:rPr lang="fr-FR"/>
              <a:t> </a:t>
            </a:r>
            <a:endParaRPr lang="en-GB"/>
          </a:p>
        </p:txBody>
      </p:sp>
      <p:sp>
        <p:nvSpPr>
          <p:cNvPr id="195587" name="Rectangle 3"/>
          <p:cNvSpPr>
            <a:spLocks noGrp="1" noChangeArrowheads="1"/>
          </p:cNvSpPr>
          <p:nvPr>
            <p:ph idx="1"/>
          </p:nvPr>
        </p:nvSpPr>
        <p:spPr/>
        <p:txBody>
          <a:bodyPr/>
          <a:lstStyle/>
          <a:p>
            <a:r>
              <a:rPr lang="en-GB" sz="2400" dirty="0"/>
              <a:t>Largely studied subject</a:t>
            </a:r>
          </a:p>
          <a:p>
            <a:pPr lvl="1"/>
            <a:r>
              <a:rPr lang="en-GB" sz="2000" dirty="0"/>
              <a:t>Academic studies often stays at the “Valid philosophy” stage</a:t>
            </a:r>
          </a:p>
          <a:p>
            <a:pPr lvl="1"/>
            <a:r>
              <a:rPr lang="en-GB" sz="2000" dirty="0"/>
              <a:t>Intuitive, simple, common sense approaches (6 Sigma, Lean management, Theory of Constraints) more successful</a:t>
            </a:r>
          </a:p>
          <a:p>
            <a:r>
              <a:rPr lang="en-GB" sz="2400" dirty="0"/>
              <a:t>Enterprises intuitive management</a:t>
            </a:r>
          </a:p>
          <a:p>
            <a:pPr lvl="1"/>
            <a:r>
              <a:rPr lang="en-GB" dirty="0" smtClean="0"/>
              <a:t>Constraints from </a:t>
            </a:r>
            <a:r>
              <a:rPr lang="en-GB" sz="2000" dirty="0" smtClean="0"/>
              <a:t>Market</a:t>
            </a:r>
            <a:r>
              <a:rPr lang="en-GB" sz="2000" dirty="0"/>
              <a:t>, Shareholders, bankers, environmentalists, </a:t>
            </a:r>
            <a:r>
              <a:rPr lang="en-GB" sz="2000" dirty="0" smtClean="0"/>
              <a:t>global economics</a:t>
            </a:r>
            <a:endParaRPr lang="en-GB" sz="2000" dirty="0"/>
          </a:p>
          <a:p>
            <a:pPr lvl="1"/>
            <a:r>
              <a:rPr lang="en-GB" sz="2000" dirty="0"/>
              <a:t>=&gt; genial </a:t>
            </a:r>
            <a:r>
              <a:rPr lang="en-GB" sz="2000" dirty="0" smtClean="0"/>
              <a:t>– or lucky – intuitive managers?</a:t>
            </a:r>
            <a:endParaRPr lang="en-GB" sz="2000" dirty="0"/>
          </a:p>
          <a:p>
            <a:r>
              <a:rPr lang="en-GB" sz="2400" dirty="0"/>
              <a:t>Leveraging relevant physics principles</a:t>
            </a:r>
          </a:p>
          <a:p>
            <a:pPr lvl="1"/>
            <a:r>
              <a:rPr lang="en-GB" sz="2000" dirty="0"/>
              <a:t>Help achieving short term “reasonable” objectives </a:t>
            </a:r>
            <a:r>
              <a:rPr lang="en-US" sz="2000" dirty="0"/>
              <a:t>&amp; long term sustainable evolution </a:t>
            </a:r>
          </a:p>
          <a:p>
            <a:pPr lvl="1"/>
            <a:r>
              <a:rPr lang="en-GB" sz="2000" dirty="0"/>
              <a:t>Converge to Information</a:t>
            </a:r>
          </a:p>
          <a:p>
            <a:pPr lvl="1"/>
            <a:endParaRPr lang="en-GB" sz="2000" dirty="0"/>
          </a:p>
        </p:txBody>
      </p:sp>
      <p:sp>
        <p:nvSpPr>
          <p:cNvPr id="4" name="Espace réservé du pied de page 3"/>
          <p:cNvSpPr>
            <a:spLocks noGrp="1"/>
          </p:cNvSpPr>
          <p:nvPr>
            <p:ph type="ftr" sz="quarter" idx="10"/>
          </p:nvPr>
        </p:nvSpPr>
        <p:spPr/>
        <p:txBody>
          <a:bodyPr/>
          <a:lstStyle/>
          <a:p>
            <a:r>
              <a:rPr lang="en-US" smtClean="0"/>
              <a:t>MI - Science for Enterprise Systems</a:t>
            </a:r>
            <a:endParaRPr lang="en-US"/>
          </a:p>
        </p:txBody>
      </p:sp>
      <p:sp>
        <p:nvSpPr>
          <p:cNvPr id="5" name="Espace réservé du numéro de diapositive 4"/>
          <p:cNvSpPr>
            <a:spLocks noGrp="1"/>
          </p:cNvSpPr>
          <p:nvPr>
            <p:ph type="sldNum" sz="quarter" idx="11"/>
          </p:nvPr>
        </p:nvSpPr>
        <p:spPr/>
        <p:txBody>
          <a:bodyPr/>
          <a:lstStyle/>
          <a:p>
            <a:fld id="{6B850C40-507C-45BB-A0BC-D00133D93397}" type="slidenum">
              <a:rPr lang="en-US"/>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mtClean="0"/>
              <a:t>Agenda</a:t>
            </a:r>
          </a:p>
        </p:txBody>
      </p:sp>
      <p:sp>
        <p:nvSpPr>
          <p:cNvPr id="29699" name="Rectangle 3"/>
          <p:cNvSpPr>
            <a:spLocks noGrp="1" noChangeArrowheads="1"/>
          </p:cNvSpPr>
          <p:nvPr>
            <p:ph idx="1"/>
          </p:nvPr>
        </p:nvSpPr>
        <p:spPr/>
        <p:txBody>
          <a:bodyPr/>
          <a:lstStyle/>
          <a:p>
            <a:r>
              <a:rPr lang="en-GB" dirty="0" smtClean="0"/>
              <a:t>Enterprise as a system </a:t>
            </a:r>
          </a:p>
          <a:p>
            <a:r>
              <a:rPr lang="en-GB" dirty="0" smtClean="0"/>
              <a:t>Entropy</a:t>
            </a:r>
          </a:p>
          <a:p>
            <a:r>
              <a:rPr lang="en-GB" dirty="0" smtClean="0"/>
              <a:t>Chaos</a:t>
            </a:r>
          </a:p>
          <a:p>
            <a:r>
              <a:rPr lang="en-GB" dirty="0" smtClean="0"/>
              <a:t>Complexity</a:t>
            </a:r>
          </a:p>
          <a:p>
            <a:r>
              <a:rPr lang="en-GB" dirty="0" smtClean="0"/>
              <a:t>Information</a:t>
            </a:r>
          </a:p>
          <a:p>
            <a:r>
              <a:rPr lang="en-GB" dirty="0" smtClean="0"/>
              <a:t>Linguistics</a:t>
            </a:r>
          </a:p>
        </p:txBody>
      </p:sp>
      <p:sp>
        <p:nvSpPr>
          <p:cNvPr id="29700" name="Espace réservé du pied de page 4"/>
          <p:cNvSpPr>
            <a:spLocks noGrp="1"/>
          </p:cNvSpPr>
          <p:nvPr>
            <p:ph type="ftr" sz="quarter" idx="10"/>
          </p:nvPr>
        </p:nvSpPr>
        <p:spPr>
          <a:noFill/>
        </p:spPr>
        <p:txBody>
          <a:bodyPr/>
          <a:lstStyle/>
          <a:p>
            <a:r>
              <a:rPr lang="en-GB" smtClean="0"/>
              <a:t>MI - Science for Enterprise Systems</a:t>
            </a:r>
          </a:p>
        </p:txBody>
      </p:sp>
      <p:sp>
        <p:nvSpPr>
          <p:cNvPr id="29701" name="Espace réservé du numéro de diapositive 5"/>
          <p:cNvSpPr>
            <a:spLocks noGrp="1"/>
          </p:cNvSpPr>
          <p:nvPr>
            <p:ph type="sldNum" sz="quarter" idx="11"/>
          </p:nvPr>
        </p:nvSpPr>
        <p:spPr>
          <a:noFill/>
        </p:spPr>
        <p:txBody>
          <a:bodyPr/>
          <a:lstStyle/>
          <a:p>
            <a:fld id="{4193D537-49F1-4F4F-83B3-E9824965D7D6}" type="slidenum">
              <a:rPr lang="en-GB" smtClean="0"/>
              <a:pPr/>
              <a:t>11</a:t>
            </a:fld>
            <a:endParaRPr lang="en-GB" smtClean="0"/>
          </a:p>
        </p:txBody>
      </p:sp>
      <p:sp>
        <p:nvSpPr>
          <p:cNvPr id="29702" name="Rectangle 4"/>
          <p:cNvSpPr>
            <a:spLocks noChangeArrowheads="1"/>
          </p:cNvSpPr>
          <p:nvPr/>
        </p:nvSpPr>
        <p:spPr bwMode="auto">
          <a:xfrm>
            <a:off x="0" y="1514454"/>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pPr eaLnBrk="0" hangingPunct="0"/>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GB" smtClean="0"/>
              <a:t>Entropy</a:t>
            </a:r>
          </a:p>
        </p:txBody>
      </p:sp>
      <p:sp>
        <p:nvSpPr>
          <p:cNvPr id="39939" name="Rectangle 3"/>
          <p:cNvSpPr>
            <a:spLocks noGrp="1" noChangeArrowheads="1"/>
          </p:cNvSpPr>
          <p:nvPr>
            <p:ph idx="1"/>
          </p:nvPr>
        </p:nvSpPr>
        <p:spPr/>
        <p:txBody>
          <a:bodyPr/>
          <a:lstStyle/>
          <a:p>
            <a:pPr eaLnBrk="1" hangingPunct="1"/>
            <a:r>
              <a:rPr lang="en-GB" dirty="0" smtClean="0"/>
              <a:t>3  meanings</a:t>
            </a:r>
          </a:p>
          <a:p>
            <a:pPr lvl="1" eaLnBrk="1" hangingPunct="1"/>
            <a:r>
              <a:rPr lang="en-GB" dirty="0" smtClean="0"/>
              <a:t>Irreversibility: the 2</a:t>
            </a:r>
            <a:r>
              <a:rPr lang="en-GB" baseline="30000" dirty="0" smtClean="0"/>
              <a:t>nd</a:t>
            </a:r>
            <a:r>
              <a:rPr lang="en-GB" dirty="0" smtClean="0"/>
              <a:t> law of Thermodynamics</a:t>
            </a:r>
          </a:p>
          <a:p>
            <a:pPr lvl="1" eaLnBrk="1" hangingPunct="1"/>
            <a:r>
              <a:rPr lang="en-GB" dirty="0" smtClean="0"/>
              <a:t>Measure of the disorder: Kid’s room, engineer desk…</a:t>
            </a:r>
          </a:p>
          <a:p>
            <a:pPr lvl="1" eaLnBrk="1" hangingPunct="1"/>
            <a:r>
              <a:rPr lang="en-GB" dirty="0" smtClean="0"/>
              <a:t>Measure of ignorance: We are part of the system: Disorder prevents understanding</a:t>
            </a:r>
          </a:p>
          <a:p>
            <a:pPr eaLnBrk="1" hangingPunct="1"/>
            <a:r>
              <a:rPr lang="en-GB" dirty="0" smtClean="0"/>
              <a:t>Entropy of an open system can increase or decrease</a:t>
            </a:r>
          </a:p>
          <a:p>
            <a:pPr lvl="1" eaLnBrk="1" hangingPunct="1"/>
            <a:r>
              <a:rPr lang="en-GB" dirty="0" smtClean="0"/>
              <a:t>Increasing = decrease of order, information</a:t>
            </a:r>
          </a:p>
          <a:p>
            <a:pPr lvl="1" eaLnBrk="1" hangingPunct="1"/>
            <a:r>
              <a:rPr lang="en-GB" dirty="0" smtClean="0"/>
              <a:t>Decreasing = increase of order, information</a:t>
            </a:r>
          </a:p>
          <a:p>
            <a:r>
              <a:rPr lang="en-GB" dirty="0" smtClean="0"/>
              <a:t>Can entropy be negative?</a:t>
            </a:r>
          </a:p>
        </p:txBody>
      </p:sp>
      <p:sp>
        <p:nvSpPr>
          <p:cNvPr id="39940" name="Espace réservé du pied de page 4"/>
          <p:cNvSpPr>
            <a:spLocks noGrp="1"/>
          </p:cNvSpPr>
          <p:nvPr>
            <p:ph type="ftr" sz="quarter" idx="10"/>
          </p:nvPr>
        </p:nvSpPr>
        <p:spPr>
          <a:noFill/>
        </p:spPr>
        <p:txBody>
          <a:bodyPr/>
          <a:lstStyle/>
          <a:p>
            <a:r>
              <a:rPr lang="en-GB" smtClean="0"/>
              <a:t>MI - Science for Enterprise Systems</a:t>
            </a:r>
          </a:p>
        </p:txBody>
      </p:sp>
      <p:sp>
        <p:nvSpPr>
          <p:cNvPr id="39941" name="Espace réservé du numéro de diapositive 4"/>
          <p:cNvSpPr>
            <a:spLocks noGrp="1"/>
          </p:cNvSpPr>
          <p:nvPr>
            <p:ph type="sldNum" sz="quarter" idx="11"/>
          </p:nvPr>
        </p:nvSpPr>
        <p:spPr>
          <a:noFill/>
        </p:spPr>
        <p:txBody>
          <a:bodyPr/>
          <a:lstStyle/>
          <a:p>
            <a:fld id="{C513D722-748D-446A-B9AA-692CB9AF6F55}" type="slidenum">
              <a:rPr lang="en-US" smtClean="0"/>
              <a:pPr/>
              <a:t>12</a:t>
            </a:fld>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Entropy 1: Irreversibility (entropy macro observation)</a:t>
            </a:r>
            <a:endParaRPr lang="en-GB"/>
          </a:p>
        </p:txBody>
      </p:sp>
      <p:sp>
        <p:nvSpPr>
          <p:cNvPr id="3" name="Espace réservé du contenu 2"/>
          <p:cNvSpPr>
            <a:spLocks noGrp="1"/>
          </p:cNvSpPr>
          <p:nvPr>
            <p:ph idx="1"/>
          </p:nvPr>
        </p:nvSpPr>
        <p:spPr/>
        <p:txBody>
          <a:bodyPr/>
          <a:lstStyle/>
          <a:p>
            <a:r>
              <a:rPr lang="en-GB" smtClean="0"/>
              <a:t>The 2</a:t>
            </a:r>
            <a:r>
              <a:rPr lang="en-GB" baseline="30000" smtClean="0"/>
              <a:t>nd</a:t>
            </a:r>
            <a:r>
              <a:rPr lang="en-GB" smtClean="0"/>
              <a:t> law of Thermodynamics - Sadi Carnot (1824)</a:t>
            </a:r>
          </a:p>
          <a:p>
            <a:pPr lvl="1"/>
            <a:r>
              <a:rPr lang="en-GB" smtClean="0"/>
              <a:t>Based on observation of heat engines</a:t>
            </a:r>
          </a:p>
          <a:p>
            <a:pPr lvl="1"/>
            <a:r>
              <a:rPr lang="en-GB" smtClean="0"/>
              <a:t>over time, differences in temperature, pressure, and density tend to even out in a physical system that is isolated from the outside world. </a:t>
            </a:r>
          </a:p>
          <a:p>
            <a:pPr lvl="1"/>
            <a:r>
              <a:rPr lang="en-GB" smtClean="0"/>
              <a:t>Entropy is a measure of how far along this evening-out process has progressed</a:t>
            </a:r>
          </a:p>
          <a:p>
            <a:r>
              <a:rPr lang="en-GB" smtClean="0"/>
              <a:t>Interpretations</a:t>
            </a:r>
          </a:p>
          <a:p>
            <a:pPr lvl="1"/>
            <a:r>
              <a:rPr lang="en-GB" smtClean="0"/>
              <a:t>In a system, a process that occurs will tend to increase the total entropy of the universe</a:t>
            </a:r>
          </a:p>
          <a:p>
            <a:pPr lvl="1"/>
            <a:r>
              <a:rPr lang="en-GB" smtClean="0"/>
              <a:t>Heat generally cannot spontaneously flow from a material at lower temperature to a material at higher temperature.</a:t>
            </a:r>
          </a:p>
          <a:p>
            <a:pPr lvl="1"/>
            <a:r>
              <a:rPr lang="en-GB" smtClean="0"/>
              <a:t>It is impossible to convert heat completely into work in a cyclic process - Engines produce unrecoverable heat </a:t>
            </a:r>
          </a:p>
          <a:p>
            <a:pPr lvl="1"/>
            <a:r>
              <a:rPr lang="en-GB" smtClean="0"/>
              <a:t>The Arrow of Time: Closed systems entropy always increases as the Universe’s </a:t>
            </a:r>
          </a:p>
          <a:p>
            <a:endParaRPr lang="en-GB" smtClean="0"/>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Entropy 2: Disorder (generalized entropy definition)</a:t>
            </a:r>
            <a:endParaRPr lang="en-GB"/>
          </a:p>
        </p:txBody>
      </p:sp>
      <p:sp>
        <p:nvSpPr>
          <p:cNvPr id="3" name="Espace réservé du contenu 2"/>
          <p:cNvSpPr>
            <a:spLocks noGrp="1"/>
          </p:cNvSpPr>
          <p:nvPr>
            <p:ph idx="1"/>
          </p:nvPr>
        </p:nvSpPr>
        <p:spPr/>
        <p:txBody>
          <a:bodyPr/>
          <a:lstStyle/>
          <a:p>
            <a:r>
              <a:rPr lang="en-GB" smtClean="0"/>
              <a:t>Fundamental definition</a:t>
            </a:r>
          </a:p>
          <a:p>
            <a:pPr lvl="1"/>
            <a:r>
              <a:rPr lang="en-GB" smtClean="0"/>
              <a:t>Entropy = the number of the possible microscopic configurations of the system </a:t>
            </a:r>
          </a:p>
          <a:p>
            <a:pPr lvl="1"/>
            <a:r>
              <a:rPr lang="en-GB" smtClean="0"/>
              <a:t>Entropy is maximal when all microstates are equaly likely</a:t>
            </a:r>
          </a:p>
          <a:p>
            <a:r>
              <a:rPr lang="en-GB" smtClean="0"/>
              <a:t>Boltzmann (1896)</a:t>
            </a:r>
          </a:p>
          <a:p>
            <a:pPr lvl="1"/>
            <a:r>
              <a:rPr lang="en-GB" smtClean="0"/>
              <a:t>Statistical mechanics Entropy S function of W?</a:t>
            </a:r>
          </a:p>
          <a:p>
            <a:pPr lvl="1"/>
            <a:r>
              <a:rPr lang="en-GB" smtClean="0"/>
              <a:t>S = k log W</a:t>
            </a:r>
          </a:p>
          <a:p>
            <a:r>
              <a:rPr lang="en-GB" smtClean="0"/>
              <a:t>Schrödinger (1944)</a:t>
            </a:r>
          </a:p>
          <a:p>
            <a:pPr lvl="1"/>
            <a:r>
              <a:rPr lang="en-GB" smtClean="0"/>
              <a:t>Linked entropy S to « state of disporder » D or « order » Or</a:t>
            </a:r>
          </a:p>
          <a:p>
            <a:pPr lvl="1"/>
            <a:r>
              <a:rPr lang="en-GB" smtClean="0"/>
              <a:t>S = k log D =&gt; -S = k log Or</a:t>
            </a:r>
          </a:p>
          <a:p>
            <a:pPr lvl="1"/>
            <a:endParaRPr lang="en-GB" smtClean="0"/>
          </a:p>
          <a:p>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Entropy 3: Information</a:t>
            </a:r>
            <a:endParaRPr lang="en-GB"/>
          </a:p>
        </p:txBody>
      </p:sp>
      <p:sp>
        <p:nvSpPr>
          <p:cNvPr id="3" name="Espace réservé du contenu 2"/>
          <p:cNvSpPr>
            <a:spLocks noGrp="1"/>
          </p:cNvSpPr>
          <p:nvPr>
            <p:ph idx="1"/>
          </p:nvPr>
        </p:nvSpPr>
        <p:spPr/>
        <p:txBody>
          <a:bodyPr/>
          <a:lstStyle/>
          <a:p>
            <a:r>
              <a:rPr lang="en-GB" smtClean="0"/>
              <a:t>Hartley (1928)</a:t>
            </a:r>
          </a:p>
          <a:p>
            <a:pPr lvl="1"/>
            <a:r>
              <a:rPr lang="en-GB" smtClean="0"/>
              <a:t>« Quantity of information » H of a message of N signs in an alphabet of S signs</a:t>
            </a:r>
          </a:p>
          <a:p>
            <a:pPr lvl="1"/>
            <a:r>
              <a:rPr lang="en-GB" smtClean="0"/>
              <a:t>H = N log S</a:t>
            </a:r>
          </a:p>
          <a:p>
            <a:r>
              <a:rPr lang="en-GB" smtClean="0"/>
              <a:t>Shannon (1948)</a:t>
            </a:r>
          </a:p>
          <a:p>
            <a:pPr lvl="1"/>
            <a:r>
              <a:rPr lang="en-GB" smtClean="0"/>
              <a:t>“Information Entropy” The minimum length of a message for a given meaning</a:t>
            </a:r>
          </a:p>
          <a:p>
            <a:pPr lvl="1"/>
            <a:r>
              <a:rPr lang="en-GB" smtClean="0"/>
              <a:t>Information inversely proportional to probability</a:t>
            </a:r>
          </a:p>
          <a:p>
            <a:pPr lvl="2"/>
            <a:r>
              <a:rPr lang="en-GB" smtClean="0"/>
              <a:t>Affected by coding, noise, redundancy</a:t>
            </a:r>
          </a:p>
          <a:p>
            <a:pPr lvl="2"/>
            <a:r>
              <a:rPr lang="en-GB" smtClean="0"/>
              <a:t>The entropy of a text in english is 1,0 – 1,5 bit/letter</a:t>
            </a:r>
          </a:p>
          <a:p>
            <a:pPr lvl="2"/>
            <a:r>
              <a:rPr lang="en-GB" smtClean="0"/>
              <a:t>More information = less probability, more complexity, more “chaos”, more entropy</a:t>
            </a:r>
          </a:p>
          <a:p>
            <a:pPr lvl="1"/>
            <a:endParaRPr lang="en-GB" smtClean="0"/>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Entropy 3: Information</a:t>
            </a:r>
            <a:endParaRPr lang="en-GB"/>
          </a:p>
        </p:txBody>
      </p:sp>
      <p:sp>
        <p:nvSpPr>
          <p:cNvPr id="3" name="Espace réservé du contenu 2"/>
          <p:cNvSpPr>
            <a:spLocks noGrp="1"/>
          </p:cNvSpPr>
          <p:nvPr>
            <p:ph idx="1"/>
          </p:nvPr>
        </p:nvSpPr>
        <p:spPr/>
        <p:txBody>
          <a:bodyPr/>
          <a:lstStyle/>
          <a:p>
            <a:r>
              <a:rPr lang="en-GB" smtClean="0"/>
              <a:t>Wiener (1948), Brillouin (1951)</a:t>
            </a:r>
          </a:p>
          <a:p>
            <a:pPr lvl="1"/>
            <a:r>
              <a:rPr lang="en-GB" smtClean="0"/>
              <a:t>The “opposite” Shannon’ theory</a:t>
            </a:r>
          </a:p>
          <a:p>
            <a:pPr lvl="1"/>
            <a:r>
              <a:rPr lang="en-GB" smtClean="0"/>
              <a:t>amount of information = measure of its degree of organization,</a:t>
            </a:r>
          </a:p>
          <a:p>
            <a:pPr lvl="1"/>
            <a:r>
              <a:rPr lang="en-GB" smtClean="0"/>
              <a:t>entropy of a system = measure of its degree of disorganization</a:t>
            </a:r>
          </a:p>
          <a:p>
            <a:pPr lvl="1"/>
            <a:r>
              <a:rPr lang="en-GB" smtClean="0"/>
              <a:t>Information =  Negative entropy (Wiener) = Negentropy (Brillouin)</a:t>
            </a:r>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Entropy 3: Information</a:t>
            </a:r>
            <a:endParaRPr lang="en-GB"/>
          </a:p>
        </p:txBody>
      </p:sp>
      <p:sp>
        <p:nvSpPr>
          <p:cNvPr id="3" name="Espace réservé du contenu 2"/>
          <p:cNvSpPr>
            <a:spLocks noGrp="1"/>
          </p:cNvSpPr>
          <p:nvPr>
            <p:ph idx="1"/>
          </p:nvPr>
        </p:nvSpPr>
        <p:spPr/>
        <p:txBody>
          <a:bodyPr/>
          <a:lstStyle/>
          <a:p>
            <a:r>
              <a:rPr lang="en-GB" smtClean="0"/>
              <a:t>Stonier (1997) </a:t>
            </a:r>
          </a:p>
          <a:p>
            <a:pPr lvl="1"/>
            <a:r>
              <a:rPr lang="en-GB" smtClean="0"/>
              <a:t>The relation between entropy and information is not a direct linear relationship</a:t>
            </a:r>
          </a:p>
          <a:p>
            <a:pPr lvl="1"/>
            <a:r>
              <a:rPr lang="en-GB" smtClean="0"/>
              <a:t>From Boltzmann and Schrödinger</a:t>
            </a:r>
          </a:p>
          <a:p>
            <a:pPr lvl="2"/>
            <a:r>
              <a:rPr lang="en-GB" smtClean="0"/>
              <a:t>(1) S = k log Or</a:t>
            </a:r>
          </a:p>
          <a:p>
            <a:pPr lvl="1"/>
            <a:r>
              <a:rPr lang="en-GB" smtClean="0"/>
              <a:t>Direct relationship between information I and organization (or)</a:t>
            </a:r>
          </a:p>
          <a:p>
            <a:pPr lvl="2"/>
            <a:r>
              <a:rPr lang="en-GB" smtClean="0"/>
              <a:t>(2) I = c (Or) 	c to be defined</a:t>
            </a:r>
          </a:p>
          <a:p>
            <a:pPr lvl="1"/>
            <a:r>
              <a:rPr lang="en-GB" smtClean="0"/>
              <a:t>From (1) and (2)</a:t>
            </a:r>
          </a:p>
          <a:p>
            <a:pPr lvl="2"/>
            <a:r>
              <a:rPr lang="en-GB" smtClean="0"/>
              <a:t>(3) I = c e</a:t>
            </a:r>
            <a:r>
              <a:rPr lang="en-GB" baseline="30000" smtClean="0"/>
              <a:t>-S/k</a:t>
            </a:r>
            <a:r>
              <a:rPr lang="en-GB" smtClean="0"/>
              <a:t> </a:t>
            </a:r>
          </a:p>
          <a:p>
            <a:pPr lvl="1"/>
            <a:r>
              <a:rPr lang="en-GB" smtClean="0"/>
              <a:t>“c” appears to be the information content I</a:t>
            </a:r>
            <a:r>
              <a:rPr lang="en-GB" baseline="-25000" smtClean="0"/>
              <a:t>0</a:t>
            </a:r>
            <a:r>
              <a:rPr lang="en-GB" smtClean="0"/>
              <a:t> of a system when absolute entropy S= 0</a:t>
            </a:r>
          </a:p>
          <a:p>
            <a:pPr lvl="2"/>
            <a:r>
              <a:rPr lang="en-GB" smtClean="0"/>
              <a:t>(4) I = (I</a:t>
            </a:r>
            <a:r>
              <a:rPr lang="en-GB" baseline="-25000" smtClean="0"/>
              <a:t>0</a:t>
            </a:r>
            <a:r>
              <a:rPr lang="en-GB" smtClean="0"/>
              <a:t>) e</a:t>
            </a:r>
            <a:r>
              <a:rPr lang="en-GB" baseline="30000" smtClean="0"/>
              <a:t>-S/k</a:t>
            </a:r>
            <a:endParaRPr lang="en-GB" smtClean="0"/>
          </a:p>
          <a:p>
            <a:pPr lvl="2"/>
            <a:r>
              <a:rPr lang="en-GB" smtClean="0"/>
              <a:t>Compare to the direct entropy / information relationships I = -aS</a:t>
            </a:r>
          </a:p>
          <a:p>
            <a:pPr lvl="1"/>
            <a:r>
              <a:rPr lang="en-GB" smtClean="0"/>
              <a:t>One entropy unit 1J/K = 10</a:t>
            </a:r>
            <a:r>
              <a:rPr lang="en-GB" baseline="30000" smtClean="0"/>
              <a:t>23</a:t>
            </a:r>
            <a:r>
              <a:rPr lang="en-GB" smtClean="0"/>
              <a:t> bits</a:t>
            </a:r>
          </a:p>
          <a:p>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re 1"/>
          <p:cNvSpPr>
            <a:spLocks noGrp="1"/>
          </p:cNvSpPr>
          <p:nvPr>
            <p:ph type="title"/>
          </p:nvPr>
        </p:nvSpPr>
        <p:spPr/>
        <p:txBody>
          <a:bodyPr/>
          <a:lstStyle/>
          <a:p>
            <a:pPr eaLnBrk="1" hangingPunct="1"/>
            <a:r>
              <a:rPr lang="en-GB" smtClean="0"/>
              <a:t>Information / Entropy relationship</a:t>
            </a:r>
          </a:p>
        </p:txBody>
      </p:sp>
      <p:sp>
        <p:nvSpPr>
          <p:cNvPr id="40963" name="Espace réservé du pied de page 4"/>
          <p:cNvSpPr>
            <a:spLocks noGrp="1"/>
          </p:cNvSpPr>
          <p:nvPr>
            <p:ph type="ftr" sz="quarter" idx="10"/>
          </p:nvPr>
        </p:nvSpPr>
        <p:spPr>
          <a:noFill/>
        </p:spPr>
        <p:txBody>
          <a:bodyPr/>
          <a:lstStyle/>
          <a:p>
            <a:r>
              <a:rPr lang="en-GB" smtClean="0"/>
              <a:t>MI - Science for Enterprise Systems</a:t>
            </a:r>
          </a:p>
        </p:txBody>
      </p:sp>
      <p:sp>
        <p:nvSpPr>
          <p:cNvPr id="40964" name="Espace réservé du numéro de diapositive 5"/>
          <p:cNvSpPr>
            <a:spLocks noGrp="1"/>
          </p:cNvSpPr>
          <p:nvPr>
            <p:ph type="sldNum" sz="quarter" idx="11"/>
          </p:nvPr>
        </p:nvSpPr>
        <p:spPr>
          <a:noFill/>
        </p:spPr>
        <p:txBody>
          <a:bodyPr/>
          <a:lstStyle/>
          <a:p>
            <a:fld id="{33D3488C-716D-464B-B9D9-F5455ABC03F2}" type="slidenum">
              <a:rPr lang="en-GB" smtClean="0"/>
              <a:pPr/>
              <a:t>18</a:t>
            </a:fld>
            <a:endParaRPr lang="en-GB" smtClean="0"/>
          </a:p>
        </p:txBody>
      </p:sp>
      <p:cxnSp>
        <p:nvCxnSpPr>
          <p:cNvPr id="40965" name="Connecteur droit 7"/>
          <p:cNvCxnSpPr>
            <a:cxnSpLocks noChangeShapeType="1"/>
          </p:cNvCxnSpPr>
          <p:nvPr/>
        </p:nvCxnSpPr>
        <p:spPr bwMode="auto">
          <a:xfrm rot="5400000">
            <a:off x="1868488" y="3794125"/>
            <a:ext cx="4383088" cy="1587"/>
          </a:xfrm>
          <a:prstGeom prst="line">
            <a:avLst/>
          </a:prstGeom>
          <a:noFill/>
          <a:ln w="12700" algn="ctr">
            <a:solidFill>
              <a:schemeClr val="tx1"/>
            </a:solidFill>
            <a:round/>
            <a:headEnd/>
            <a:tailEnd/>
          </a:ln>
        </p:spPr>
      </p:cxnSp>
      <p:cxnSp>
        <p:nvCxnSpPr>
          <p:cNvPr id="40966" name="Connecteur droit 9"/>
          <p:cNvCxnSpPr>
            <a:cxnSpLocks noChangeShapeType="1"/>
          </p:cNvCxnSpPr>
          <p:nvPr/>
        </p:nvCxnSpPr>
        <p:spPr bwMode="auto">
          <a:xfrm>
            <a:off x="446088" y="5583238"/>
            <a:ext cx="8288337" cy="1587"/>
          </a:xfrm>
          <a:prstGeom prst="line">
            <a:avLst/>
          </a:prstGeom>
          <a:noFill/>
          <a:ln w="12700" algn="ctr">
            <a:solidFill>
              <a:schemeClr val="tx1"/>
            </a:solidFill>
            <a:round/>
            <a:headEnd/>
            <a:tailEnd/>
          </a:ln>
        </p:spPr>
      </p:cxnSp>
      <p:sp>
        <p:nvSpPr>
          <p:cNvPr id="40967" name="Forme libre 10"/>
          <p:cNvSpPr>
            <a:spLocks noChangeArrowheads="1"/>
          </p:cNvSpPr>
          <p:nvPr/>
        </p:nvSpPr>
        <p:spPr bwMode="auto">
          <a:xfrm>
            <a:off x="985838" y="1089025"/>
            <a:ext cx="8131175" cy="4259263"/>
          </a:xfrm>
          <a:custGeom>
            <a:avLst/>
            <a:gdLst>
              <a:gd name="T0" fmla="*/ 0 w 8131145"/>
              <a:gd name="T1" fmla="*/ 0 h 4258590"/>
              <a:gd name="T2" fmla="*/ 1037547 w 8131145"/>
              <a:gd name="T3" fmla="*/ 1419533 h 4258590"/>
              <a:gd name="T4" fmla="*/ 3060350 w 8131145"/>
              <a:gd name="T5" fmla="*/ 3179679 h 4258590"/>
              <a:gd name="T6" fmla="*/ 5307513 w 8131145"/>
              <a:gd name="T7" fmla="*/ 4000203 h 4258590"/>
              <a:gd name="T8" fmla="*/ 8021747 w 8131145"/>
              <a:gd name="T9" fmla="*/ 4261951 h 4258590"/>
              <a:gd name="T10" fmla="*/ 8131287 w 8131145"/>
              <a:gd name="T11" fmla="*/ 4261951 h 4258590"/>
              <a:gd name="T12" fmla="*/ 0 60000 65536"/>
              <a:gd name="T13" fmla="*/ 0 60000 65536"/>
              <a:gd name="T14" fmla="*/ 0 60000 65536"/>
              <a:gd name="T15" fmla="*/ 0 60000 65536"/>
              <a:gd name="T16" fmla="*/ 0 60000 65536"/>
              <a:gd name="T17" fmla="*/ 0 60000 65536"/>
              <a:gd name="T18" fmla="*/ 0 w 8131145"/>
              <a:gd name="T19" fmla="*/ 0 h 4258590"/>
              <a:gd name="T20" fmla="*/ 8131145 w 8131145"/>
              <a:gd name="T21" fmla="*/ 4258590 h 4258590"/>
            </a:gdLst>
            <a:ahLst/>
            <a:cxnLst>
              <a:cxn ang="T12">
                <a:pos x="T0" y="T1"/>
              </a:cxn>
              <a:cxn ang="T13">
                <a:pos x="T2" y="T3"/>
              </a:cxn>
              <a:cxn ang="T14">
                <a:pos x="T4" y="T5"/>
              </a:cxn>
              <a:cxn ang="T15">
                <a:pos x="T6" y="T7"/>
              </a:cxn>
              <a:cxn ang="T16">
                <a:pos x="T8" y="T9"/>
              </a:cxn>
              <a:cxn ang="T17">
                <a:pos x="T10" y="T11"/>
              </a:cxn>
            </a:cxnLst>
            <a:rect l="T18" t="T19" r="T20" b="T21"/>
            <a:pathLst>
              <a:path w="8131145" h="4258590">
                <a:moveTo>
                  <a:pt x="0" y="0"/>
                </a:moveTo>
                <a:cubicBezTo>
                  <a:pt x="191655" y="191655"/>
                  <a:pt x="527479" y="888879"/>
                  <a:pt x="1037527" y="1418407"/>
                </a:cubicBezTo>
                <a:cubicBezTo>
                  <a:pt x="1547575" y="1947935"/>
                  <a:pt x="2348643" y="2747396"/>
                  <a:pt x="3060290" y="3177168"/>
                </a:cubicBezTo>
                <a:cubicBezTo>
                  <a:pt x="3889253" y="3738277"/>
                  <a:pt x="4480526" y="3816805"/>
                  <a:pt x="5307412" y="3997042"/>
                </a:cubicBezTo>
                <a:cubicBezTo>
                  <a:pt x="6134298" y="4177279"/>
                  <a:pt x="7550984" y="4214999"/>
                  <a:pt x="8021606" y="4258590"/>
                </a:cubicBezTo>
                <a:lnTo>
                  <a:pt x="8131145" y="4258589"/>
                </a:lnTo>
              </a:path>
            </a:pathLst>
          </a:custGeom>
          <a:noFill/>
          <a:ln w="12700" algn="ctr">
            <a:solidFill>
              <a:schemeClr val="tx1"/>
            </a:solidFill>
            <a:round/>
            <a:headEnd/>
            <a:tailEnd/>
          </a:ln>
        </p:spPr>
        <p:txBody>
          <a:bodyPr wrap="none" lIns="90000" tIns="46800" rIns="90000" bIns="46800"/>
          <a:lstStyle/>
          <a:p>
            <a:pPr eaLnBrk="0" hangingPunct="0"/>
            <a:endParaRPr lang="en-GB"/>
          </a:p>
        </p:txBody>
      </p:sp>
      <p:sp>
        <p:nvSpPr>
          <p:cNvPr id="40968" name="ZoneTexte 11"/>
          <p:cNvSpPr txBox="1">
            <a:spLocks noChangeArrowheads="1"/>
          </p:cNvSpPr>
          <p:nvPr/>
        </p:nvSpPr>
        <p:spPr bwMode="auto">
          <a:xfrm>
            <a:off x="8734425" y="5364163"/>
            <a:ext cx="355600" cy="400050"/>
          </a:xfrm>
          <a:prstGeom prst="rect">
            <a:avLst/>
          </a:prstGeom>
          <a:noFill/>
          <a:ln w="9525">
            <a:noFill/>
            <a:miter lim="800000"/>
            <a:headEnd/>
            <a:tailEnd/>
          </a:ln>
        </p:spPr>
        <p:txBody>
          <a:bodyPr wrap="none">
            <a:spAutoFit/>
          </a:bodyPr>
          <a:lstStyle/>
          <a:p>
            <a:pPr eaLnBrk="0" hangingPunct="0"/>
            <a:r>
              <a:rPr lang="en-GB" smtClean="0"/>
              <a:t>S</a:t>
            </a:r>
            <a:endParaRPr lang="en-GB"/>
          </a:p>
        </p:txBody>
      </p:sp>
      <p:sp>
        <p:nvSpPr>
          <p:cNvPr id="40969" name="ZoneTexte 12"/>
          <p:cNvSpPr txBox="1">
            <a:spLocks noChangeArrowheads="1"/>
          </p:cNvSpPr>
          <p:nvPr/>
        </p:nvSpPr>
        <p:spPr bwMode="auto">
          <a:xfrm>
            <a:off x="0" y="5400675"/>
            <a:ext cx="441325" cy="400050"/>
          </a:xfrm>
          <a:prstGeom prst="rect">
            <a:avLst/>
          </a:prstGeom>
          <a:noFill/>
          <a:ln w="9525">
            <a:noFill/>
            <a:miter lim="800000"/>
            <a:headEnd/>
            <a:tailEnd/>
          </a:ln>
        </p:spPr>
        <p:txBody>
          <a:bodyPr wrap="none">
            <a:spAutoFit/>
          </a:bodyPr>
          <a:lstStyle/>
          <a:p>
            <a:pPr eaLnBrk="0" hangingPunct="0"/>
            <a:r>
              <a:rPr lang="en-GB" smtClean="0"/>
              <a:t>-S</a:t>
            </a:r>
            <a:endParaRPr lang="en-GB"/>
          </a:p>
        </p:txBody>
      </p:sp>
      <p:sp>
        <p:nvSpPr>
          <p:cNvPr id="40970" name="ZoneTexte 13"/>
          <p:cNvSpPr txBox="1">
            <a:spLocks noChangeArrowheads="1"/>
          </p:cNvSpPr>
          <p:nvPr/>
        </p:nvSpPr>
        <p:spPr bwMode="auto">
          <a:xfrm>
            <a:off x="3914775" y="1092200"/>
            <a:ext cx="255588" cy="400050"/>
          </a:xfrm>
          <a:prstGeom prst="rect">
            <a:avLst/>
          </a:prstGeom>
          <a:noFill/>
          <a:ln w="9525">
            <a:noFill/>
            <a:miter lim="800000"/>
            <a:headEnd/>
            <a:tailEnd/>
          </a:ln>
        </p:spPr>
        <p:txBody>
          <a:bodyPr wrap="none">
            <a:spAutoFit/>
          </a:bodyPr>
          <a:lstStyle/>
          <a:p>
            <a:pPr eaLnBrk="0" hangingPunct="0"/>
            <a:r>
              <a:rPr lang="en-GB" smtClean="0"/>
              <a:t>I</a:t>
            </a:r>
            <a:endParaRPr lang="en-GB"/>
          </a:p>
        </p:txBody>
      </p:sp>
      <p:sp>
        <p:nvSpPr>
          <p:cNvPr id="40971" name="ZoneTexte 15"/>
          <p:cNvSpPr txBox="1">
            <a:spLocks noChangeArrowheads="1"/>
          </p:cNvSpPr>
          <p:nvPr/>
        </p:nvSpPr>
        <p:spPr bwMode="auto">
          <a:xfrm>
            <a:off x="6122988" y="5603875"/>
            <a:ext cx="274637" cy="307975"/>
          </a:xfrm>
          <a:prstGeom prst="rect">
            <a:avLst/>
          </a:prstGeom>
          <a:noFill/>
          <a:ln w="9525">
            <a:noFill/>
            <a:miter lim="800000"/>
            <a:headEnd/>
            <a:tailEnd/>
          </a:ln>
        </p:spPr>
        <p:txBody>
          <a:bodyPr wrap="none">
            <a:spAutoFit/>
          </a:bodyPr>
          <a:lstStyle/>
          <a:p>
            <a:pPr eaLnBrk="0" hangingPunct="0"/>
            <a:r>
              <a:rPr lang="en-GB" sz="1400" i="1" smtClean="0"/>
              <a:t>k</a:t>
            </a:r>
            <a:endParaRPr lang="en-GB" sz="1400" i="1"/>
          </a:p>
        </p:txBody>
      </p:sp>
      <p:sp>
        <p:nvSpPr>
          <p:cNvPr id="40972" name="ZoneTexte 16"/>
          <p:cNvSpPr txBox="1">
            <a:spLocks noChangeArrowheads="1"/>
          </p:cNvSpPr>
          <p:nvPr/>
        </p:nvSpPr>
        <p:spPr bwMode="auto">
          <a:xfrm>
            <a:off x="1865313" y="5603875"/>
            <a:ext cx="333375" cy="307975"/>
          </a:xfrm>
          <a:prstGeom prst="rect">
            <a:avLst/>
          </a:prstGeom>
          <a:noFill/>
          <a:ln w="9525">
            <a:noFill/>
            <a:miter lim="800000"/>
            <a:headEnd/>
            <a:tailEnd/>
          </a:ln>
        </p:spPr>
        <p:txBody>
          <a:bodyPr wrap="none">
            <a:spAutoFit/>
          </a:bodyPr>
          <a:lstStyle/>
          <a:p>
            <a:pPr eaLnBrk="0" hangingPunct="0"/>
            <a:r>
              <a:rPr lang="en-GB" sz="1400" i="1" smtClean="0"/>
              <a:t>-k</a:t>
            </a:r>
            <a:endParaRPr lang="en-GB" sz="1400" i="1"/>
          </a:p>
        </p:txBody>
      </p:sp>
      <p:sp>
        <p:nvSpPr>
          <p:cNvPr id="40973" name="ZoneTexte 17"/>
          <p:cNvSpPr txBox="1">
            <a:spLocks noChangeArrowheads="1"/>
          </p:cNvSpPr>
          <p:nvPr/>
        </p:nvSpPr>
        <p:spPr bwMode="auto">
          <a:xfrm>
            <a:off x="4060825" y="2333625"/>
            <a:ext cx="373063" cy="307975"/>
          </a:xfrm>
          <a:prstGeom prst="rect">
            <a:avLst/>
          </a:prstGeom>
          <a:noFill/>
          <a:ln w="9525">
            <a:noFill/>
            <a:miter lim="800000"/>
            <a:headEnd/>
            <a:tailEnd/>
          </a:ln>
        </p:spPr>
        <p:txBody>
          <a:bodyPr wrap="none">
            <a:spAutoFit/>
          </a:bodyPr>
          <a:lstStyle/>
          <a:p>
            <a:pPr eaLnBrk="0" hangingPunct="0"/>
            <a:r>
              <a:rPr lang="en-GB" sz="1400" i="1" smtClean="0"/>
              <a:t>ce</a:t>
            </a:r>
            <a:endParaRPr lang="en-GB" sz="1400" i="1"/>
          </a:p>
        </p:txBody>
      </p:sp>
      <p:sp>
        <p:nvSpPr>
          <p:cNvPr id="40974" name="ZoneTexte 18"/>
          <p:cNvSpPr txBox="1">
            <a:spLocks noChangeArrowheads="1"/>
          </p:cNvSpPr>
          <p:nvPr/>
        </p:nvSpPr>
        <p:spPr bwMode="auto">
          <a:xfrm>
            <a:off x="4060825" y="4816475"/>
            <a:ext cx="423863" cy="523875"/>
          </a:xfrm>
          <a:prstGeom prst="rect">
            <a:avLst/>
          </a:prstGeom>
          <a:noFill/>
          <a:ln w="9525">
            <a:noFill/>
            <a:miter lim="800000"/>
            <a:headEnd/>
            <a:tailEnd/>
          </a:ln>
        </p:spPr>
        <p:txBody>
          <a:bodyPr wrap="none">
            <a:spAutoFit/>
          </a:bodyPr>
          <a:lstStyle/>
          <a:p>
            <a:pPr eaLnBrk="0" hangingPunct="0"/>
            <a:r>
              <a:rPr lang="en-GB" sz="1400" i="1" smtClean="0"/>
              <a:t>c/e</a:t>
            </a:r>
          </a:p>
          <a:p>
            <a:pPr eaLnBrk="0" hangingPunct="0"/>
            <a:endParaRPr lang="en-GB" sz="1400" i="1"/>
          </a:p>
        </p:txBody>
      </p:sp>
      <p:cxnSp>
        <p:nvCxnSpPr>
          <p:cNvPr id="40975" name="Connecteur droit 22"/>
          <p:cNvCxnSpPr>
            <a:cxnSpLocks noChangeShapeType="1"/>
            <a:stCxn id="40972" idx="0"/>
            <a:endCxn id="40976" idx="2"/>
          </p:cNvCxnSpPr>
          <p:nvPr/>
        </p:nvCxnSpPr>
        <p:spPr bwMode="auto">
          <a:xfrm rot="5400000" flipH="1" flipV="1">
            <a:off x="476250" y="4049713"/>
            <a:ext cx="3109913" cy="1587"/>
          </a:xfrm>
          <a:prstGeom prst="line">
            <a:avLst/>
          </a:prstGeom>
          <a:noFill/>
          <a:ln w="12700" algn="ctr">
            <a:solidFill>
              <a:schemeClr val="tx1"/>
            </a:solidFill>
            <a:prstDash val="dash"/>
            <a:round/>
            <a:headEnd/>
            <a:tailEnd/>
          </a:ln>
        </p:spPr>
      </p:cxnSp>
      <p:sp>
        <p:nvSpPr>
          <p:cNvPr id="40976" name="ZoneTexte 24"/>
          <p:cNvSpPr txBox="1">
            <a:spLocks noChangeArrowheads="1"/>
          </p:cNvSpPr>
          <p:nvPr/>
        </p:nvSpPr>
        <p:spPr bwMode="auto">
          <a:xfrm>
            <a:off x="1865313" y="2187575"/>
            <a:ext cx="333375" cy="307975"/>
          </a:xfrm>
          <a:prstGeom prst="rect">
            <a:avLst/>
          </a:prstGeom>
          <a:noFill/>
          <a:ln w="9525">
            <a:noFill/>
            <a:miter lim="800000"/>
            <a:headEnd/>
            <a:tailEnd/>
          </a:ln>
        </p:spPr>
        <p:txBody>
          <a:bodyPr wrap="none">
            <a:spAutoFit/>
          </a:bodyPr>
          <a:lstStyle/>
          <a:p>
            <a:pPr eaLnBrk="0" hangingPunct="0"/>
            <a:r>
              <a:rPr lang="en-GB" sz="1400" i="1" smtClean="0">
                <a:solidFill>
                  <a:srgbClr val="FFFFFF"/>
                </a:solidFill>
              </a:rPr>
              <a:t>-k</a:t>
            </a:r>
            <a:endParaRPr lang="en-GB" sz="1400" i="1">
              <a:solidFill>
                <a:srgbClr val="FFFFFF"/>
              </a:solidFill>
            </a:endParaRPr>
          </a:p>
        </p:txBody>
      </p:sp>
      <p:cxnSp>
        <p:nvCxnSpPr>
          <p:cNvPr id="40977" name="Connecteur droit 29"/>
          <p:cNvCxnSpPr>
            <a:cxnSpLocks noChangeShapeType="1"/>
            <a:stCxn id="40976" idx="2"/>
            <a:endCxn id="40973" idx="1"/>
          </p:cNvCxnSpPr>
          <p:nvPr/>
        </p:nvCxnSpPr>
        <p:spPr bwMode="auto">
          <a:xfrm rot="5400000" flipH="1" flipV="1">
            <a:off x="3042444" y="1477169"/>
            <a:ext cx="7937" cy="2028825"/>
          </a:xfrm>
          <a:prstGeom prst="line">
            <a:avLst/>
          </a:prstGeom>
          <a:noFill/>
          <a:ln w="12700" algn="ctr">
            <a:solidFill>
              <a:schemeClr val="tx1"/>
            </a:solidFill>
            <a:prstDash val="dash"/>
            <a:round/>
            <a:headEnd/>
            <a:tailEnd/>
          </a:ln>
        </p:spPr>
      </p:cxnSp>
      <p:sp>
        <p:nvSpPr>
          <p:cNvPr id="40978" name="ZoneTexte 30"/>
          <p:cNvSpPr txBox="1">
            <a:spLocks noChangeArrowheads="1"/>
          </p:cNvSpPr>
          <p:nvPr/>
        </p:nvSpPr>
        <p:spPr bwMode="auto">
          <a:xfrm>
            <a:off x="6122988" y="4779963"/>
            <a:ext cx="274637" cy="307975"/>
          </a:xfrm>
          <a:prstGeom prst="rect">
            <a:avLst/>
          </a:prstGeom>
          <a:noFill/>
          <a:ln w="9525">
            <a:noFill/>
            <a:miter lim="800000"/>
            <a:headEnd/>
            <a:tailEnd/>
          </a:ln>
        </p:spPr>
        <p:txBody>
          <a:bodyPr wrap="none">
            <a:spAutoFit/>
          </a:bodyPr>
          <a:lstStyle/>
          <a:p>
            <a:pPr eaLnBrk="0" hangingPunct="0"/>
            <a:r>
              <a:rPr lang="en-GB" sz="1400" i="1" smtClean="0"/>
              <a:t>k</a:t>
            </a:r>
            <a:endParaRPr lang="en-GB" sz="1400" i="1"/>
          </a:p>
        </p:txBody>
      </p:sp>
      <p:cxnSp>
        <p:nvCxnSpPr>
          <p:cNvPr id="40979" name="Connecteur droit 32"/>
          <p:cNvCxnSpPr>
            <a:cxnSpLocks noChangeShapeType="1"/>
            <a:stCxn id="40971" idx="0"/>
            <a:endCxn id="40978" idx="2"/>
          </p:cNvCxnSpPr>
          <p:nvPr/>
        </p:nvCxnSpPr>
        <p:spPr bwMode="auto">
          <a:xfrm rot="5400000" flipH="1" flipV="1">
            <a:off x="6001544" y="5345907"/>
            <a:ext cx="517525" cy="1587"/>
          </a:xfrm>
          <a:prstGeom prst="line">
            <a:avLst/>
          </a:prstGeom>
          <a:noFill/>
          <a:ln w="12700" algn="ctr">
            <a:solidFill>
              <a:schemeClr val="tx1"/>
            </a:solidFill>
            <a:prstDash val="dash"/>
            <a:round/>
            <a:headEnd/>
            <a:tailEnd/>
          </a:ln>
        </p:spPr>
      </p:cxnSp>
      <p:cxnSp>
        <p:nvCxnSpPr>
          <p:cNvPr id="40980" name="Connecteur droit 34"/>
          <p:cNvCxnSpPr>
            <a:cxnSpLocks noChangeShapeType="1"/>
            <a:stCxn id="40974" idx="1"/>
            <a:endCxn id="40978" idx="2"/>
          </p:cNvCxnSpPr>
          <p:nvPr/>
        </p:nvCxnSpPr>
        <p:spPr bwMode="auto">
          <a:xfrm rot="10800000" flipH="1" flipV="1">
            <a:off x="4060825" y="5078413"/>
            <a:ext cx="2200275" cy="9525"/>
          </a:xfrm>
          <a:prstGeom prst="line">
            <a:avLst/>
          </a:prstGeom>
          <a:noFill/>
          <a:ln w="12700" algn="ctr">
            <a:solidFill>
              <a:schemeClr val="tx1"/>
            </a:solidFill>
            <a:prstDash val="dash"/>
            <a:round/>
            <a:headEnd/>
            <a:tailEnd/>
          </a:ln>
        </p:spPr>
      </p:cxnSp>
      <p:cxnSp>
        <p:nvCxnSpPr>
          <p:cNvPr id="40981" name="Connecteur droit 37"/>
          <p:cNvCxnSpPr>
            <a:cxnSpLocks noChangeShapeType="1"/>
          </p:cNvCxnSpPr>
          <p:nvPr/>
        </p:nvCxnSpPr>
        <p:spPr bwMode="auto">
          <a:xfrm>
            <a:off x="4060825" y="5581650"/>
            <a:ext cx="2008188" cy="1588"/>
          </a:xfrm>
          <a:prstGeom prst="line">
            <a:avLst/>
          </a:prstGeom>
          <a:noFill/>
          <a:ln w="12700" algn="ctr">
            <a:solidFill>
              <a:schemeClr val="tx1"/>
            </a:solidFill>
            <a:round/>
            <a:headEnd/>
            <a:tailEnd/>
          </a:ln>
        </p:spPr>
      </p:cxnSp>
      <p:sp>
        <p:nvSpPr>
          <p:cNvPr id="40982" name="ZoneTexte 38"/>
          <p:cNvSpPr txBox="1">
            <a:spLocks noChangeArrowheads="1"/>
          </p:cNvSpPr>
          <p:nvPr/>
        </p:nvSpPr>
        <p:spPr bwMode="auto">
          <a:xfrm>
            <a:off x="5340413" y="398421"/>
            <a:ext cx="3795712" cy="1323975"/>
          </a:xfrm>
          <a:prstGeom prst="rect">
            <a:avLst/>
          </a:prstGeom>
          <a:noFill/>
          <a:ln w="9525">
            <a:noFill/>
            <a:miter lim="800000"/>
            <a:headEnd/>
            <a:tailEnd/>
          </a:ln>
        </p:spPr>
        <p:txBody>
          <a:bodyPr>
            <a:spAutoFit/>
          </a:bodyPr>
          <a:lstStyle/>
          <a:p>
            <a:pPr eaLnBrk="0" hangingPunct="0"/>
            <a:r>
              <a:rPr lang="en-GB" sz="1600" smtClean="0"/>
              <a:t>S = Entropy = k log c/I</a:t>
            </a:r>
          </a:p>
          <a:p>
            <a:pPr eaLnBrk="0" hangingPunct="0"/>
            <a:r>
              <a:rPr lang="en-GB" sz="1600" smtClean="0"/>
              <a:t>I = Information = ce</a:t>
            </a:r>
            <a:r>
              <a:rPr lang="en-GB" sz="1600" baseline="30000" smtClean="0"/>
              <a:t>-S/k</a:t>
            </a:r>
            <a:endParaRPr lang="en-GB" sz="1600" smtClean="0"/>
          </a:p>
          <a:p>
            <a:pPr eaLnBrk="0" hangingPunct="0"/>
            <a:r>
              <a:rPr lang="en-GB" sz="1600" smtClean="0"/>
              <a:t>k = Boltzmann constant</a:t>
            </a:r>
          </a:p>
          <a:p>
            <a:pPr eaLnBrk="0" hangingPunct="0"/>
            <a:r>
              <a:rPr lang="en-GB" sz="1600" smtClean="0"/>
              <a:t>c = constant =  Information at Zero S</a:t>
            </a:r>
          </a:p>
          <a:p>
            <a:pPr eaLnBrk="0" hangingPunct="0"/>
            <a:r>
              <a:rPr lang="en-GB" sz="1600" smtClean="0"/>
              <a:t> </a:t>
            </a:r>
            <a:endParaRPr lang="en-GB" sz="1600" baseline="30000"/>
          </a:p>
        </p:txBody>
      </p:sp>
      <p:sp>
        <p:nvSpPr>
          <p:cNvPr id="40983" name="ZoneTexte 39"/>
          <p:cNvSpPr txBox="1">
            <a:spLocks noChangeArrowheads="1"/>
          </p:cNvSpPr>
          <p:nvPr/>
        </p:nvSpPr>
        <p:spPr bwMode="auto">
          <a:xfrm>
            <a:off x="4060825" y="4106863"/>
            <a:ext cx="274638" cy="307975"/>
          </a:xfrm>
          <a:prstGeom prst="rect">
            <a:avLst/>
          </a:prstGeom>
          <a:noFill/>
          <a:ln w="9525">
            <a:noFill/>
            <a:miter lim="800000"/>
            <a:headEnd/>
            <a:tailEnd/>
          </a:ln>
        </p:spPr>
        <p:txBody>
          <a:bodyPr wrap="none">
            <a:spAutoFit/>
          </a:bodyPr>
          <a:lstStyle/>
          <a:p>
            <a:pPr eaLnBrk="0" hangingPunct="0"/>
            <a:r>
              <a:rPr lang="en-GB" sz="1400" i="1" smtClean="0"/>
              <a:t>c</a:t>
            </a:r>
            <a:endParaRPr lang="en-GB" sz="1400" i="1"/>
          </a:p>
        </p:txBody>
      </p:sp>
      <p:sp>
        <p:nvSpPr>
          <p:cNvPr id="40984" name="ZoneTexte 41"/>
          <p:cNvSpPr txBox="1">
            <a:spLocks noChangeArrowheads="1"/>
          </p:cNvSpPr>
          <p:nvPr/>
        </p:nvSpPr>
        <p:spPr bwMode="auto">
          <a:xfrm>
            <a:off x="227013" y="2333625"/>
            <a:ext cx="1387475" cy="307975"/>
          </a:xfrm>
          <a:prstGeom prst="rect">
            <a:avLst/>
          </a:prstGeom>
          <a:noFill/>
          <a:ln w="9525">
            <a:noFill/>
            <a:miter lim="800000"/>
            <a:headEnd/>
            <a:tailEnd/>
          </a:ln>
        </p:spPr>
        <p:txBody>
          <a:bodyPr>
            <a:spAutoFit/>
          </a:bodyPr>
          <a:lstStyle/>
          <a:p>
            <a:pPr algn="r" eaLnBrk="0" hangingPunct="0"/>
            <a:r>
              <a:rPr lang="en-GB" sz="1400" smtClean="0"/>
              <a:t>S = -k, I = ce</a:t>
            </a:r>
            <a:endParaRPr lang="en-GB" sz="1400"/>
          </a:p>
        </p:txBody>
      </p:sp>
      <p:sp>
        <p:nvSpPr>
          <p:cNvPr id="40985" name="ZoneTexte 42"/>
          <p:cNvSpPr txBox="1">
            <a:spLocks noChangeArrowheads="1"/>
          </p:cNvSpPr>
          <p:nvPr/>
        </p:nvSpPr>
        <p:spPr bwMode="auto">
          <a:xfrm>
            <a:off x="4997450" y="4106863"/>
            <a:ext cx="1049338" cy="307975"/>
          </a:xfrm>
          <a:prstGeom prst="rect">
            <a:avLst/>
          </a:prstGeom>
          <a:noFill/>
          <a:ln w="9525">
            <a:noFill/>
            <a:miter lim="800000"/>
            <a:headEnd/>
            <a:tailEnd/>
          </a:ln>
        </p:spPr>
        <p:txBody>
          <a:bodyPr wrap="none">
            <a:spAutoFit/>
          </a:bodyPr>
          <a:lstStyle/>
          <a:p>
            <a:pPr eaLnBrk="0" hangingPunct="0"/>
            <a:r>
              <a:rPr lang="en-GB" sz="1400" smtClean="0"/>
              <a:t>S = 0, I = c</a:t>
            </a:r>
            <a:endParaRPr lang="en-GB" sz="1400"/>
          </a:p>
        </p:txBody>
      </p:sp>
      <p:cxnSp>
        <p:nvCxnSpPr>
          <p:cNvPr id="40986" name="Connecteur droit avec flèche 44"/>
          <p:cNvCxnSpPr>
            <a:cxnSpLocks noChangeShapeType="1"/>
            <a:stCxn id="40985" idx="1"/>
            <a:endCxn id="40983" idx="3"/>
          </p:cNvCxnSpPr>
          <p:nvPr/>
        </p:nvCxnSpPr>
        <p:spPr bwMode="auto">
          <a:xfrm rot="10800000">
            <a:off x="4335463" y="4260850"/>
            <a:ext cx="661987" cy="1588"/>
          </a:xfrm>
          <a:prstGeom prst="straightConnector1">
            <a:avLst/>
          </a:prstGeom>
          <a:noFill/>
          <a:ln w="12700" algn="ctr">
            <a:solidFill>
              <a:schemeClr val="tx1"/>
            </a:solidFill>
            <a:round/>
            <a:headEnd/>
            <a:tailEnd type="arrow" w="med" len="med"/>
          </a:ln>
        </p:spPr>
      </p:cxnSp>
      <p:cxnSp>
        <p:nvCxnSpPr>
          <p:cNvPr id="40987" name="Connecteur droit avec flèche 46"/>
          <p:cNvCxnSpPr>
            <a:cxnSpLocks noChangeShapeType="1"/>
            <a:stCxn id="40984" idx="3"/>
            <a:endCxn id="40976" idx="2"/>
          </p:cNvCxnSpPr>
          <p:nvPr/>
        </p:nvCxnSpPr>
        <p:spPr bwMode="auto">
          <a:xfrm>
            <a:off x="1614488" y="2487613"/>
            <a:ext cx="417512" cy="7937"/>
          </a:xfrm>
          <a:prstGeom prst="straightConnector1">
            <a:avLst/>
          </a:prstGeom>
          <a:noFill/>
          <a:ln w="12700" algn="ctr">
            <a:solidFill>
              <a:schemeClr val="tx1"/>
            </a:solidFill>
            <a:round/>
            <a:headEnd/>
            <a:tailEnd type="arrow" w="med" len="med"/>
          </a:ln>
        </p:spPr>
      </p:cxnSp>
      <p:sp>
        <p:nvSpPr>
          <p:cNvPr id="40988" name="ZoneTexte 47"/>
          <p:cNvSpPr txBox="1">
            <a:spLocks noChangeArrowheads="1"/>
          </p:cNvSpPr>
          <p:nvPr/>
        </p:nvSpPr>
        <p:spPr bwMode="auto">
          <a:xfrm>
            <a:off x="7529513" y="4910138"/>
            <a:ext cx="1189037" cy="307975"/>
          </a:xfrm>
          <a:prstGeom prst="rect">
            <a:avLst/>
          </a:prstGeom>
          <a:noFill/>
          <a:ln w="9525">
            <a:noFill/>
            <a:miter lim="800000"/>
            <a:headEnd/>
            <a:tailEnd/>
          </a:ln>
        </p:spPr>
        <p:txBody>
          <a:bodyPr wrap="none">
            <a:spAutoFit/>
          </a:bodyPr>
          <a:lstStyle/>
          <a:p>
            <a:pPr eaLnBrk="0" hangingPunct="0"/>
            <a:r>
              <a:rPr lang="en-GB" sz="1400" smtClean="0"/>
              <a:t>S = k, I = c/e</a:t>
            </a:r>
            <a:endParaRPr lang="en-GB" sz="1400"/>
          </a:p>
        </p:txBody>
      </p:sp>
      <p:cxnSp>
        <p:nvCxnSpPr>
          <p:cNvPr id="40989" name="Connecteur droit avec flèche 48"/>
          <p:cNvCxnSpPr>
            <a:cxnSpLocks noChangeShapeType="1"/>
            <a:stCxn id="40988" idx="1"/>
            <a:endCxn id="40978" idx="2"/>
          </p:cNvCxnSpPr>
          <p:nvPr/>
        </p:nvCxnSpPr>
        <p:spPr bwMode="auto">
          <a:xfrm rot="10800000" flipV="1">
            <a:off x="6261100" y="5064125"/>
            <a:ext cx="1268413" cy="23813"/>
          </a:xfrm>
          <a:prstGeom prst="straightConnector1">
            <a:avLst/>
          </a:prstGeom>
          <a:noFill/>
          <a:ln w="12700" algn="ctr">
            <a:solidFill>
              <a:schemeClr val="tx1"/>
            </a:solidFill>
            <a:round/>
            <a:headEnd/>
            <a:tailEnd type="arrow" w="med" len="med"/>
          </a:ln>
        </p:spPr>
      </p:cxnSp>
      <p:sp>
        <p:nvSpPr>
          <p:cNvPr id="40990" name="Rectangle 50"/>
          <p:cNvSpPr>
            <a:spLocks noChangeArrowheads="1"/>
          </p:cNvSpPr>
          <p:nvPr/>
        </p:nvSpPr>
        <p:spPr bwMode="auto">
          <a:xfrm>
            <a:off x="738188" y="1055688"/>
            <a:ext cx="1533525" cy="511175"/>
          </a:xfrm>
          <a:prstGeom prst="rect">
            <a:avLst/>
          </a:prstGeom>
          <a:solidFill>
            <a:srgbClr val="FFFFFF"/>
          </a:solidFill>
          <a:ln w="12700" algn="ctr">
            <a:noFill/>
            <a:round/>
            <a:headEnd/>
            <a:tailEnd/>
          </a:ln>
        </p:spPr>
        <p:txBody>
          <a:bodyPr wrap="none" lIns="90000" tIns="46800" rIns="90000" bIns="46800"/>
          <a:lstStyle/>
          <a:p>
            <a:pPr eaLnBrk="0" hangingPunct="0"/>
            <a:endParaRPr lang="en-GB"/>
          </a:p>
        </p:txBody>
      </p:sp>
      <p:sp>
        <p:nvSpPr>
          <p:cNvPr id="40991" name="Rectangle 51"/>
          <p:cNvSpPr>
            <a:spLocks noChangeArrowheads="1"/>
          </p:cNvSpPr>
          <p:nvPr/>
        </p:nvSpPr>
        <p:spPr bwMode="auto">
          <a:xfrm>
            <a:off x="8515350" y="5181600"/>
            <a:ext cx="628650" cy="219075"/>
          </a:xfrm>
          <a:prstGeom prst="rect">
            <a:avLst/>
          </a:prstGeom>
          <a:solidFill>
            <a:srgbClr val="FFFFFF"/>
          </a:solidFill>
          <a:ln w="12700" algn="ctr">
            <a:noFill/>
            <a:round/>
            <a:headEnd/>
            <a:tailEnd/>
          </a:ln>
        </p:spPr>
        <p:txBody>
          <a:bodyPr wrap="none" lIns="90000" tIns="46800" rIns="90000" bIns="46800"/>
          <a:lstStyle/>
          <a:p>
            <a:pPr eaLnBrk="0" hangingPunct="0"/>
            <a:endParaRPr lang="en-GB"/>
          </a:p>
        </p:txBody>
      </p:sp>
      <p:sp>
        <p:nvSpPr>
          <p:cNvPr id="32" name="Légende à une bordure 2 31"/>
          <p:cNvSpPr/>
          <p:nvPr/>
        </p:nvSpPr>
        <p:spPr bwMode="auto">
          <a:xfrm>
            <a:off x="6981858" y="3940182"/>
            <a:ext cx="914400" cy="612648"/>
          </a:xfrm>
          <a:prstGeom prst="accentCallout2">
            <a:avLst>
              <a:gd name="adj1" fmla="val 43284"/>
              <a:gd name="adj2" fmla="val 109475"/>
              <a:gd name="adj3" fmla="val 53508"/>
              <a:gd name="adj4" fmla="val 177854"/>
              <a:gd name="adj5" fmla="val 218818"/>
              <a:gd name="adj6" fmla="val 193059"/>
            </a:avLst>
          </a:prstGeom>
          <a:solidFill>
            <a:schemeClr val="bg1"/>
          </a:solidFill>
          <a:ln w="12700" cap="flat" cmpd="sng" algn="ctr">
            <a:solidFill>
              <a:schemeClr val="tx1"/>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Times New Roman" pitchFamily="18" charset="0"/>
              </a:rPr>
              <a:t>Big Bang</a:t>
            </a:r>
          </a:p>
          <a:p>
            <a:pPr marL="0" marR="0" indent="0" algn="r" defTabSz="914400" rtl="0" eaLnBrk="0" fontAlgn="base" latinLnBrk="0" hangingPunct="0">
              <a:lnSpc>
                <a:spcPct val="100000"/>
              </a:lnSpc>
              <a:spcBef>
                <a:spcPct val="0"/>
              </a:spcBef>
              <a:spcAft>
                <a:spcPct val="0"/>
              </a:spcAft>
              <a:buClrTx/>
              <a:buSzTx/>
              <a:buFontTx/>
              <a:buNone/>
              <a:tabLst/>
            </a:pPr>
            <a:r>
              <a:rPr lang="en-GB" sz="1400" smtClean="0"/>
              <a:t>S=</a:t>
            </a:r>
            <a:r>
              <a:rPr lang="en-GB" sz="1400" smtClean="0">
                <a:sym typeface="Symbol"/>
              </a:rPr>
              <a:t></a:t>
            </a:r>
          </a:p>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Times New Roman" pitchFamily="18" charset="0"/>
                <a:sym typeface="Symbol"/>
              </a:rPr>
              <a:t>I = 0</a:t>
            </a:r>
            <a:endParaRPr kumimoji="0" lang="en-GB" sz="1400" b="0" i="0" u="none" strike="noStrike" cap="none" normalizeH="0" baseline="0" smtClean="0">
              <a:ln>
                <a:noFill/>
              </a:ln>
              <a:solidFill>
                <a:schemeClr val="tx1"/>
              </a:solidFill>
              <a:effectLst/>
              <a:latin typeface="Arial" charset="0"/>
              <a:cs typeface="Times New Roman" pitchFamily="18" charset="0"/>
            </a:endParaRPr>
          </a:p>
        </p:txBody>
      </p:sp>
      <p:sp>
        <p:nvSpPr>
          <p:cNvPr id="33" name="Légende à une bordure 2 32"/>
          <p:cNvSpPr/>
          <p:nvPr/>
        </p:nvSpPr>
        <p:spPr bwMode="auto">
          <a:xfrm>
            <a:off x="6653241" y="2954331"/>
            <a:ext cx="914400" cy="612648"/>
          </a:xfrm>
          <a:prstGeom prst="accentCallout2">
            <a:avLst>
              <a:gd name="adj1" fmla="val 57597"/>
              <a:gd name="adj2" fmla="val -1484"/>
              <a:gd name="adj3" fmla="val 69865"/>
              <a:gd name="adj4" fmla="val -35845"/>
              <a:gd name="adj5" fmla="val 331271"/>
              <a:gd name="adj6" fmla="val -86393"/>
            </a:avLst>
          </a:prstGeom>
          <a:solidFill>
            <a:schemeClr val="bg1"/>
          </a:solidFill>
          <a:ln w="12700" cap="flat" cmpd="sng" algn="ctr">
            <a:solidFill>
              <a:schemeClr val="tx1"/>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Times New Roman" pitchFamily="18" charset="0"/>
              </a:rPr>
              <a:t>Current Universe state</a:t>
            </a:r>
          </a:p>
          <a:p>
            <a:pPr marL="0" marR="0" indent="0" defTabSz="914400" rtl="0" eaLnBrk="0" fontAlgn="base" latinLnBrk="0" hangingPunct="0">
              <a:lnSpc>
                <a:spcPct val="100000"/>
              </a:lnSpc>
              <a:spcBef>
                <a:spcPct val="0"/>
              </a:spcBef>
              <a:spcAft>
                <a:spcPct val="0"/>
              </a:spcAft>
              <a:buClrTx/>
              <a:buSzTx/>
              <a:buFontTx/>
              <a:buNone/>
              <a:tabLst/>
            </a:pPr>
            <a:r>
              <a:rPr lang="en-GB" sz="1400" smtClean="0"/>
              <a:t>S &gt; 0</a:t>
            </a:r>
          </a:p>
          <a:p>
            <a:pPr marL="0" marR="0" indent="0" defTabSz="914400" rtl="0" eaLnBrk="0" fontAlgn="base" latinLnBrk="0" hangingPunct="0">
              <a:lnSpc>
                <a:spcPct val="100000"/>
              </a:lnSpc>
              <a:spcBef>
                <a:spcPct val="0"/>
              </a:spcBef>
              <a:spcAft>
                <a:spcPct val="0"/>
              </a:spcAft>
              <a:buClrTx/>
              <a:buSzTx/>
              <a:buFontTx/>
              <a:buNone/>
              <a:tabLst/>
            </a:pPr>
            <a:r>
              <a:rPr lang="en-GB" sz="1400" smtClean="0">
                <a:sym typeface="Symbol"/>
              </a:rPr>
              <a:t>I &lt; c</a:t>
            </a:r>
          </a:p>
        </p:txBody>
      </p:sp>
      <p:sp>
        <p:nvSpPr>
          <p:cNvPr id="34" name="Légende à une bordure 2 33"/>
          <p:cNvSpPr/>
          <p:nvPr/>
        </p:nvSpPr>
        <p:spPr bwMode="auto">
          <a:xfrm>
            <a:off x="5119695" y="1968480"/>
            <a:ext cx="914400" cy="612648"/>
          </a:xfrm>
          <a:prstGeom prst="accentCallout2">
            <a:avLst>
              <a:gd name="adj1" fmla="val 57597"/>
              <a:gd name="adj2" fmla="val -1484"/>
              <a:gd name="adj3" fmla="val 69865"/>
              <a:gd name="adj4" fmla="val -35845"/>
              <a:gd name="adj5" fmla="val 190194"/>
              <a:gd name="adj6" fmla="val -115160"/>
            </a:avLst>
          </a:prstGeom>
          <a:solidFill>
            <a:schemeClr val="bg1"/>
          </a:solidFill>
          <a:ln w="12700" cap="flat" cmpd="sng" algn="ctr">
            <a:solidFill>
              <a:schemeClr val="tx1"/>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Times New Roman" pitchFamily="18" charset="0"/>
              </a:rPr>
              <a:t>« Material » Universe</a:t>
            </a:r>
            <a:r>
              <a:rPr kumimoji="0" lang="en-GB" sz="1400" b="0" i="0" u="none" strike="noStrike" cap="none" normalizeH="0" smtClean="0">
                <a:ln>
                  <a:noFill/>
                </a:ln>
                <a:solidFill>
                  <a:schemeClr val="tx1"/>
                </a:solidFill>
                <a:effectLst/>
                <a:latin typeface="Arial" charset="0"/>
                <a:cs typeface="Times New Roman" pitchFamily="18" charset="0"/>
              </a:rPr>
              <a:t> limite</a:t>
            </a:r>
            <a:endParaRPr kumimoji="0" lang="en-GB" sz="1400" b="0" i="0" u="none" strike="noStrike" cap="none" normalizeH="0" baseline="0" smtClean="0">
              <a:ln>
                <a:noFill/>
              </a:ln>
              <a:solidFill>
                <a:schemeClr val="tx1"/>
              </a:solidFill>
              <a:effectLst/>
              <a:latin typeface="Arial" charset="0"/>
              <a:cs typeface="Times New Roman" pitchFamily="18" charset="0"/>
            </a:endParaRPr>
          </a:p>
          <a:p>
            <a:pPr marL="0" marR="0" indent="0" defTabSz="914400" rtl="0" eaLnBrk="0" fontAlgn="base" latinLnBrk="0" hangingPunct="0">
              <a:lnSpc>
                <a:spcPct val="100000"/>
              </a:lnSpc>
              <a:spcBef>
                <a:spcPct val="0"/>
              </a:spcBef>
              <a:spcAft>
                <a:spcPct val="0"/>
              </a:spcAft>
              <a:buClrTx/>
              <a:buSzTx/>
              <a:buFontTx/>
              <a:buNone/>
              <a:tabLst/>
            </a:pPr>
            <a:r>
              <a:rPr lang="en-GB" sz="1400" smtClean="0"/>
              <a:t>S = 0</a:t>
            </a:r>
          </a:p>
          <a:p>
            <a:pPr marL="0" marR="0" indent="0" defTabSz="914400" rtl="0" eaLnBrk="0" fontAlgn="base" latinLnBrk="0" hangingPunct="0">
              <a:lnSpc>
                <a:spcPct val="100000"/>
              </a:lnSpc>
              <a:spcBef>
                <a:spcPct val="0"/>
              </a:spcBef>
              <a:spcAft>
                <a:spcPct val="0"/>
              </a:spcAft>
              <a:buClrTx/>
              <a:buSzTx/>
              <a:buFontTx/>
              <a:buNone/>
              <a:tabLst/>
            </a:pPr>
            <a:r>
              <a:rPr lang="en-GB" sz="1400" smtClean="0">
                <a:sym typeface="Symbol"/>
              </a:rPr>
              <a:t>I = c</a:t>
            </a:r>
          </a:p>
          <a:p>
            <a:pPr marL="0" marR="0" indent="0" defTabSz="914400" rtl="0" eaLnBrk="0" fontAlgn="base" latinLnBrk="0" hangingPunct="0">
              <a:lnSpc>
                <a:spcPct val="100000"/>
              </a:lnSpc>
              <a:spcBef>
                <a:spcPct val="0"/>
              </a:spcBef>
              <a:spcAft>
                <a:spcPct val="0"/>
              </a:spcAft>
              <a:buClrTx/>
              <a:buSzTx/>
              <a:buFontTx/>
              <a:buNone/>
              <a:tabLst/>
            </a:pPr>
            <a:r>
              <a:rPr lang="en-GB" sz="1400" smtClean="0">
                <a:sym typeface="Symbol"/>
              </a:rPr>
              <a:t>T= 0°K</a:t>
            </a:r>
          </a:p>
        </p:txBody>
      </p:sp>
      <p:sp>
        <p:nvSpPr>
          <p:cNvPr id="35" name="Légende à une bordure 2 34"/>
          <p:cNvSpPr/>
          <p:nvPr/>
        </p:nvSpPr>
        <p:spPr bwMode="auto">
          <a:xfrm>
            <a:off x="2235168" y="1347759"/>
            <a:ext cx="914400" cy="612648"/>
          </a:xfrm>
          <a:prstGeom prst="accentCallout2">
            <a:avLst>
              <a:gd name="adj1" fmla="val 43284"/>
              <a:gd name="adj2" fmla="val 109475"/>
              <a:gd name="adj3" fmla="val 53508"/>
              <a:gd name="adj4" fmla="val 177854"/>
              <a:gd name="adj5" fmla="val 382385"/>
              <a:gd name="adj6" fmla="val 113607"/>
            </a:avLst>
          </a:prstGeom>
          <a:solidFill>
            <a:schemeClr val="bg1"/>
          </a:solidFill>
          <a:ln w="12700" cap="flat" cmpd="sng" algn="ctr">
            <a:solidFill>
              <a:schemeClr val="tx1"/>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Times New Roman" pitchFamily="18" charset="0"/>
              </a:rPr>
              <a:t>« Spiritual »</a:t>
            </a:r>
          </a:p>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Times New Roman" pitchFamily="18" charset="0"/>
              </a:rPr>
              <a:t> Universe</a:t>
            </a:r>
          </a:p>
          <a:p>
            <a:pPr marL="0" marR="0" indent="0" algn="r" defTabSz="914400" rtl="0" eaLnBrk="0" fontAlgn="base" latinLnBrk="0" hangingPunct="0">
              <a:lnSpc>
                <a:spcPct val="100000"/>
              </a:lnSpc>
              <a:spcBef>
                <a:spcPct val="0"/>
              </a:spcBef>
              <a:spcAft>
                <a:spcPct val="0"/>
              </a:spcAft>
              <a:buClrTx/>
              <a:buSzTx/>
              <a:buFontTx/>
              <a:buNone/>
              <a:tabLst/>
            </a:pPr>
            <a:r>
              <a:rPr lang="en-GB" sz="1400" smtClean="0"/>
              <a:t>S &lt; 0</a:t>
            </a:r>
            <a:endParaRPr lang="en-GB" sz="1400" smtClean="0">
              <a:sym typeface="Symbol"/>
            </a:endParaRPr>
          </a:p>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Times New Roman" pitchFamily="18" charset="0"/>
                <a:sym typeface="Symbol"/>
              </a:rPr>
              <a:t>I &gt;</a:t>
            </a:r>
            <a:r>
              <a:rPr kumimoji="0" lang="en-GB" sz="1400" b="0" i="0" u="none" strike="noStrike" cap="none" normalizeH="0" smtClean="0">
                <a:ln>
                  <a:noFill/>
                </a:ln>
                <a:solidFill>
                  <a:schemeClr val="tx1"/>
                </a:solidFill>
                <a:effectLst/>
                <a:latin typeface="Arial" charset="0"/>
                <a:cs typeface="Times New Roman" pitchFamily="18" charset="0"/>
                <a:sym typeface="Symbol"/>
              </a:rPr>
              <a:t> c</a:t>
            </a:r>
            <a:endParaRPr kumimoji="0" lang="en-GB" sz="1400" b="0" i="0" u="none" strike="noStrike" cap="none" normalizeH="0" baseline="0" smtClean="0">
              <a:ln>
                <a:noFill/>
              </a:ln>
              <a:solidFill>
                <a:schemeClr val="tx1"/>
              </a:solidFill>
              <a:effectLst/>
              <a:latin typeface="Arial" charset="0"/>
              <a:cs typeface="Times New Roman" pitchFamily="18" charset="0"/>
            </a:endParaRPr>
          </a:p>
        </p:txBody>
      </p:sp>
      <p:sp>
        <p:nvSpPr>
          <p:cNvPr id="38" name="Rectangle 37"/>
          <p:cNvSpPr/>
          <p:nvPr/>
        </p:nvSpPr>
        <p:spPr>
          <a:xfrm>
            <a:off x="263466" y="1210509"/>
            <a:ext cx="861993" cy="892552"/>
          </a:xfrm>
          <a:prstGeom prst="rect">
            <a:avLst/>
          </a:prstGeom>
        </p:spPr>
        <p:txBody>
          <a:bodyPr wrap="square">
            <a:spAutoFit/>
          </a:bodyPr>
          <a:lstStyle/>
          <a:p>
            <a:pPr algn="ctr"/>
            <a:r>
              <a:rPr lang="en-GB" sz="1200" smtClean="0"/>
              <a:t>Theillard </a:t>
            </a:r>
          </a:p>
          <a:p>
            <a:pPr algn="ctr"/>
            <a:r>
              <a:rPr lang="en-GB" sz="1200" smtClean="0"/>
              <a:t>de Chardin</a:t>
            </a:r>
          </a:p>
          <a:p>
            <a:pPr algn="ctr"/>
            <a:r>
              <a:rPr lang="en-GB" sz="1600" b="1" smtClean="0">
                <a:sym typeface="Symbol"/>
              </a:rPr>
              <a:t></a:t>
            </a:r>
            <a:endParaRPr lang="en-GB" sz="1200" b="1" smtClean="0"/>
          </a:p>
        </p:txBody>
      </p:sp>
      <p:sp>
        <p:nvSpPr>
          <p:cNvPr id="39" name="Étoile à 4 branches 38"/>
          <p:cNvSpPr/>
          <p:nvPr/>
        </p:nvSpPr>
        <p:spPr bwMode="auto">
          <a:xfrm>
            <a:off x="774648" y="909603"/>
            <a:ext cx="620721" cy="438156"/>
          </a:xfrm>
          <a:prstGeom prst="star4">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0000" tIns="46800" rIns="90000" bIns="4680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smtClean="0">
              <a:ln>
                <a:noFill/>
              </a:ln>
              <a:solidFill>
                <a:schemeClr val="tx1"/>
              </a:solidFill>
              <a:effectLst/>
              <a:latin typeface="Arial" charset="0"/>
              <a:cs typeface="Times New Roman" pitchFamily="18" charset="0"/>
            </a:endParaRPr>
          </a:p>
        </p:txBody>
      </p:sp>
      <p:sp>
        <p:nvSpPr>
          <p:cNvPr id="40" name="Rectangle 39"/>
          <p:cNvSpPr/>
          <p:nvPr/>
        </p:nvSpPr>
        <p:spPr>
          <a:xfrm>
            <a:off x="8237619" y="3429000"/>
            <a:ext cx="861993" cy="892552"/>
          </a:xfrm>
          <a:prstGeom prst="rect">
            <a:avLst/>
          </a:prstGeom>
        </p:spPr>
        <p:txBody>
          <a:bodyPr wrap="square">
            <a:spAutoFit/>
          </a:bodyPr>
          <a:lstStyle/>
          <a:p>
            <a:pPr algn="ctr"/>
            <a:r>
              <a:rPr lang="en-GB" sz="1200" smtClean="0"/>
              <a:t>Theillard </a:t>
            </a:r>
          </a:p>
          <a:p>
            <a:pPr algn="ctr"/>
            <a:r>
              <a:rPr lang="en-GB" sz="1200" smtClean="0"/>
              <a:t>de Chardin</a:t>
            </a:r>
          </a:p>
          <a:p>
            <a:pPr algn="ctr"/>
            <a:r>
              <a:rPr lang="en-GB" sz="1600" b="1" smtClean="0">
                <a:sym typeface="Symbol"/>
              </a:rPr>
              <a:t></a:t>
            </a:r>
            <a:endParaRPr lang="en-GB" sz="1200" b="1"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Discussion</a:t>
            </a:r>
            <a:endParaRPr lang="en-GB"/>
          </a:p>
        </p:txBody>
      </p:sp>
      <p:sp>
        <p:nvSpPr>
          <p:cNvPr id="3" name="Espace réservé du contenu 2"/>
          <p:cNvSpPr>
            <a:spLocks noGrp="1"/>
          </p:cNvSpPr>
          <p:nvPr>
            <p:ph idx="1"/>
          </p:nvPr>
        </p:nvSpPr>
        <p:spPr/>
        <p:txBody>
          <a:bodyPr/>
          <a:lstStyle/>
          <a:p>
            <a:r>
              <a:rPr lang="en-GB" smtClean="0"/>
              <a:t>How Enterprise relates to entropy?</a:t>
            </a:r>
          </a:p>
          <a:p>
            <a:pPr lvl="1"/>
            <a:r>
              <a:rPr lang="en-GB" smtClean="0"/>
              <a:t>What does Entropy means ofr Enteprises?</a:t>
            </a:r>
          </a:p>
          <a:p>
            <a:pPr lvl="1"/>
            <a:r>
              <a:rPr lang="en-GB" smtClean="0"/>
              <a:t>How to measure Enterprise entropy?</a:t>
            </a:r>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mtClean="0"/>
              <a:t>Agenda</a:t>
            </a:r>
          </a:p>
        </p:txBody>
      </p:sp>
      <p:sp>
        <p:nvSpPr>
          <p:cNvPr id="29699" name="Rectangle 3"/>
          <p:cNvSpPr>
            <a:spLocks noGrp="1" noChangeArrowheads="1"/>
          </p:cNvSpPr>
          <p:nvPr>
            <p:ph idx="1"/>
          </p:nvPr>
        </p:nvSpPr>
        <p:spPr/>
        <p:txBody>
          <a:bodyPr/>
          <a:lstStyle/>
          <a:p>
            <a:r>
              <a:rPr lang="en-GB" dirty="0" smtClean="0"/>
              <a:t>Enterprise as a system </a:t>
            </a:r>
          </a:p>
          <a:p>
            <a:r>
              <a:rPr lang="en-GB" dirty="0" smtClean="0"/>
              <a:t>Entropy</a:t>
            </a:r>
          </a:p>
          <a:p>
            <a:r>
              <a:rPr lang="en-GB" dirty="0" smtClean="0"/>
              <a:t>Chaos</a:t>
            </a:r>
          </a:p>
          <a:p>
            <a:r>
              <a:rPr lang="en-GB" dirty="0" smtClean="0"/>
              <a:t>Complexity</a:t>
            </a:r>
          </a:p>
          <a:p>
            <a:r>
              <a:rPr lang="en-GB" dirty="0" smtClean="0"/>
              <a:t>Information</a:t>
            </a:r>
          </a:p>
          <a:p>
            <a:r>
              <a:rPr lang="en-GB" dirty="0" smtClean="0"/>
              <a:t>Linguistics</a:t>
            </a:r>
          </a:p>
        </p:txBody>
      </p:sp>
      <p:sp>
        <p:nvSpPr>
          <p:cNvPr id="29700" name="Espace réservé du pied de page 4"/>
          <p:cNvSpPr>
            <a:spLocks noGrp="1"/>
          </p:cNvSpPr>
          <p:nvPr>
            <p:ph type="ftr" sz="quarter" idx="10"/>
          </p:nvPr>
        </p:nvSpPr>
        <p:spPr>
          <a:noFill/>
        </p:spPr>
        <p:txBody>
          <a:bodyPr/>
          <a:lstStyle/>
          <a:p>
            <a:r>
              <a:rPr lang="en-GB" smtClean="0"/>
              <a:t>MI - Science for Enterprise Systems</a:t>
            </a:r>
          </a:p>
        </p:txBody>
      </p:sp>
      <p:sp>
        <p:nvSpPr>
          <p:cNvPr id="29701" name="Espace réservé du numéro de diapositive 5"/>
          <p:cNvSpPr>
            <a:spLocks noGrp="1"/>
          </p:cNvSpPr>
          <p:nvPr>
            <p:ph type="sldNum" sz="quarter" idx="11"/>
          </p:nvPr>
        </p:nvSpPr>
        <p:spPr>
          <a:noFill/>
        </p:spPr>
        <p:txBody>
          <a:bodyPr/>
          <a:lstStyle/>
          <a:p>
            <a:fld id="{4193D537-49F1-4F4F-83B3-E9824965D7D6}" type="slidenum">
              <a:rPr lang="en-GB" smtClean="0"/>
              <a:pPr/>
              <a:t>2</a:t>
            </a:fld>
            <a:endParaRPr lang="en-GB" smtClean="0"/>
          </a:p>
        </p:txBody>
      </p:sp>
      <p:sp>
        <p:nvSpPr>
          <p:cNvPr id="29702" name="Rectangle 4"/>
          <p:cNvSpPr>
            <a:spLocks noChangeArrowheads="1"/>
          </p:cNvSpPr>
          <p:nvPr/>
        </p:nvSpPr>
        <p:spPr bwMode="auto">
          <a:xfrm>
            <a:off x="0" y="1149324"/>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pPr eaLnBrk="0" hangingPunct="0"/>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GB" smtClean="0"/>
              <a:t>Enterprise entropy</a:t>
            </a:r>
          </a:p>
        </p:txBody>
      </p:sp>
      <p:sp>
        <p:nvSpPr>
          <p:cNvPr id="61443" name="Rectangle 3"/>
          <p:cNvSpPr>
            <a:spLocks noGrp="1" noChangeArrowheads="1"/>
          </p:cNvSpPr>
          <p:nvPr>
            <p:ph idx="1"/>
          </p:nvPr>
        </p:nvSpPr>
        <p:spPr/>
        <p:txBody>
          <a:bodyPr/>
          <a:lstStyle/>
          <a:p>
            <a:pPr eaLnBrk="1" hangingPunct="1"/>
            <a:r>
              <a:rPr lang="en-GB" sz="2400" smtClean="0"/>
              <a:t>Many different forms of energy</a:t>
            </a:r>
          </a:p>
          <a:p>
            <a:pPr lvl="1" eaLnBrk="1" hangingPunct="1"/>
            <a:r>
              <a:rPr lang="en-GB" smtClean="0"/>
              <a:t>Thermal, chemical, Electrical, Radiant, Nuclear, Magnetic, Elastic, Acoustic, Gravitational… </a:t>
            </a:r>
          </a:p>
          <a:p>
            <a:pPr eaLnBrk="1" hangingPunct="1"/>
            <a:r>
              <a:rPr lang="en-GB" sz="2400" smtClean="0"/>
              <a:t>Many different forms of entropy</a:t>
            </a:r>
          </a:p>
          <a:p>
            <a:pPr lvl="1" eaLnBrk="1" hangingPunct="1"/>
            <a:r>
              <a:rPr lang="en-GB" smtClean="0"/>
              <a:t>Human resource: inefficiency, errors, tiredness, aging, illness, discontent ..</a:t>
            </a:r>
          </a:p>
          <a:p>
            <a:pPr lvl="1" eaLnBrk="1" hangingPunct="1"/>
            <a:r>
              <a:rPr lang="en-GB" smtClean="0"/>
              <a:t>Equipment resource: wear &amp; tear, inefficiency, breakdown...</a:t>
            </a:r>
          </a:p>
          <a:p>
            <a:pPr lvl="1" eaLnBrk="1" hangingPunct="1"/>
            <a:r>
              <a:rPr lang="en-GB" smtClean="0"/>
              <a:t>Material &amp; energy resource: waste, energetic balance, uselessness (decreasing relevancy)… </a:t>
            </a:r>
          </a:p>
          <a:p>
            <a:pPr lvl="1" eaLnBrk="1" hangingPunct="1"/>
            <a:r>
              <a:rPr lang="en-GB" smtClean="0"/>
              <a:t>Conflicting resource collaboration</a:t>
            </a:r>
          </a:p>
          <a:p>
            <a:pPr eaLnBrk="1" hangingPunct="1"/>
            <a:r>
              <a:rPr lang="en-GB" sz="2400" smtClean="0"/>
              <a:t>High entropy may satisfy short term financial goals</a:t>
            </a:r>
          </a:p>
          <a:p>
            <a:pPr lvl="1" eaLnBrk="1" hangingPunct="1"/>
            <a:r>
              <a:rPr lang="en-GB" smtClean="0"/>
              <a:t>Earth system feedback loops will correct or eliminate offenders</a:t>
            </a:r>
          </a:p>
        </p:txBody>
      </p:sp>
      <p:sp>
        <p:nvSpPr>
          <p:cNvPr id="61444" name="Espace réservé du pied de page 4"/>
          <p:cNvSpPr>
            <a:spLocks noGrp="1"/>
          </p:cNvSpPr>
          <p:nvPr>
            <p:ph type="ftr" sz="quarter" idx="10"/>
          </p:nvPr>
        </p:nvSpPr>
        <p:spPr>
          <a:noFill/>
        </p:spPr>
        <p:txBody>
          <a:bodyPr/>
          <a:lstStyle/>
          <a:p>
            <a:r>
              <a:rPr lang="en-GB" smtClean="0"/>
              <a:t>MI - Science for Enterprise Systems</a:t>
            </a:r>
          </a:p>
        </p:txBody>
      </p:sp>
      <p:sp>
        <p:nvSpPr>
          <p:cNvPr id="61445" name="Espace réservé du numéro de diapositive 5"/>
          <p:cNvSpPr>
            <a:spLocks noGrp="1"/>
          </p:cNvSpPr>
          <p:nvPr>
            <p:ph type="sldNum" sz="quarter" idx="11"/>
          </p:nvPr>
        </p:nvSpPr>
        <p:spPr>
          <a:noFill/>
        </p:spPr>
        <p:txBody>
          <a:bodyPr/>
          <a:lstStyle/>
          <a:p>
            <a:fld id="{703963BE-6162-47F8-B38A-1BE726E5E5A5}" type="slidenum">
              <a:rPr lang="en-GB" smtClean="0"/>
              <a:pPr/>
              <a:t>20</a:t>
            </a:fld>
            <a:endParaRPr lang="en-GB"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Jane Carbone’s criterias of Entropic IT (1)</a:t>
            </a:r>
            <a:endParaRPr lang="en-GB"/>
          </a:p>
        </p:txBody>
      </p:sp>
      <p:sp>
        <p:nvSpPr>
          <p:cNvPr id="3" name="Espace réservé du contenu 2"/>
          <p:cNvSpPr>
            <a:spLocks noGrp="1"/>
          </p:cNvSpPr>
          <p:nvPr>
            <p:ph idx="1"/>
          </p:nvPr>
        </p:nvSpPr>
        <p:spPr/>
        <p:txBody>
          <a:bodyPr/>
          <a:lstStyle/>
          <a:p>
            <a:r>
              <a:rPr lang="en-GB" smtClean="0"/>
              <a:t>Weakening interactions with users</a:t>
            </a:r>
          </a:p>
          <a:p>
            <a:pPr lvl="1"/>
            <a:r>
              <a:rPr lang="en-GB" smtClean="0"/>
              <a:t>Most funded projects are fun to build, but do not directly support key business drivers</a:t>
            </a:r>
          </a:p>
          <a:p>
            <a:pPr marL="742950" lvl="2" indent="-342900">
              <a:buClr>
                <a:srgbClr val="990000"/>
              </a:buClr>
              <a:buSzTx/>
              <a:buFont typeface="Arial" charset="0"/>
              <a:buChar char="■"/>
            </a:pPr>
            <a:r>
              <a:rPr lang="en-GB" smtClean="0"/>
              <a:t>The corporate data model just celebrated year ten of its development, but the only cake-eaters were the corporate data modelers…</a:t>
            </a:r>
          </a:p>
          <a:p>
            <a:r>
              <a:rPr lang="en-GB" smtClean="0"/>
              <a:t>Increasing redundancy and over quality</a:t>
            </a:r>
          </a:p>
          <a:p>
            <a:pPr lvl="1"/>
            <a:r>
              <a:rPr lang="en-GB" smtClean="0"/>
              <a:t>The quality improvement process has become so internalized that a high percentage of funded projects are creating very high-quality redundant functions, data stores and interfaces</a:t>
            </a:r>
          </a:p>
          <a:p>
            <a:pPr lvl="1"/>
            <a:r>
              <a:rPr lang="en-GB" smtClean="0"/>
              <a:t>To support "Buy Vs. Build," each Line of Business has purchased its own trouble-reporting system — and server to host it</a:t>
            </a:r>
          </a:p>
          <a:p>
            <a:pPr lvl="1"/>
            <a:r>
              <a:rPr lang="en-GB" smtClean="0"/>
              <a:t>There are at least several effective, well-managed work intake processes, with highly trained project managers each tracking their own overlapping, competing projects</a:t>
            </a:r>
          </a:p>
        </p:txBody>
      </p:sp>
      <p:sp>
        <p:nvSpPr>
          <p:cNvPr id="4" name="Espace réservé du pied de page 3"/>
          <p:cNvSpPr>
            <a:spLocks noGrp="1"/>
          </p:cNvSpPr>
          <p:nvPr>
            <p:ph type="ftr" sz="quarter" idx="10"/>
          </p:nvPr>
        </p:nvSpPr>
        <p:spPr/>
        <p:txBody>
          <a:bodyPr/>
          <a:lstStyle/>
          <a:p>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fld id="{DA593665-A919-46C7-B01E-E41B35DFF87C}" type="slidenum">
              <a:rPr lang="en-GB" smtClean="0"/>
              <a:pPr/>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Jane Carbone’s criterias of Entropic IT (1)</a:t>
            </a:r>
            <a:endParaRPr lang="en-GB"/>
          </a:p>
        </p:txBody>
      </p:sp>
      <p:sp>
        <p:nvSpPr>
          <p:cNvPr id="3" name="Espace réservé du contenu 2"/>
          <p:cNvSpPr>
            <a:spLocks noGrp="1"/>
          </p:cNvSpPr>
          <p:nvPr>
            <p:ph idx="1"/>
          </p:nvPr>
        </p:nvSpPr>
        <p:spPr/>
        <p:txBody>
          <a:bodyPr/>
          <a:lstStyle/>
          <a:p>
            <a:r>
              <a:rPr lang="en-GB" smtClean="0"/>
              <a:t>Increasing shortsightedness</a:t>
            </a:r>
          </a:p>
          <a:p>
            <a:pPr lvl="1"/>
            <a:r>
              <a:rPr lang="en-GB" smtClean="0"/>
              <a:t>No one has noticed the linkage between the measurements used to indicate the overall health and success of the organization — shareholder value, high quality/low error rates, customer satisfaction — with the 22 inconsistent, overlapping customer data stores and the high level of customer complaints about receiving duplicate mailings</a:t>
            </a:r>
          </a:p>
          <a:p>
            <a:pPr lvl="1"/>
            <a:r>
              <a:rPr lang="en-GB" smtClean="0"/>
              <a:t>When projects are late/over budget/irrelevant, there is usually stunned surprise (How could this have happened?)</a:t>
            </a:r>
          </a:p>
          <a:p>
            <a:r>
              <a:rPr lang="en-GB" smtClean="0"/>
              <a:t>Deprecating organization</a:t>
            </a:r>
          </a:p>
          <a:p>
            <a:pPr lvl="1"/>
            <a:r>
              <a:rPr lang="en-GB" smtClean="0"/>
              <a:t>There is a formal Systems Development Methodology — somewhere…</a:t>
            </a:r>
          </a:p>
          <a:p>
            <a:pPr lvl="1"/>
            <a:r>
              <a:rPr lang="en-GB" smtClean="0"/>
              <a:t>There is a governance process, but basically, any tall person with a loud voice can build a new customer data store</a:t>
            </a:r>
          </a:p>
          <a:p>
            <a:pPr lvl="1"/>
            <a:r>
              <a:rPr lang="en-GB" smtClean="0"/>
              <a:t>The IT organization structure looks like a bad module design</a:t>
            </a:r>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Sanidas’s Entropy-related factors/variables in conducting business</a:t>
            </a:r>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23</a:t>
            </a:fld>
            <a:endParaRPr lang="en-GB"/>
          </a:p>
        </p:txBody>
      </p:sp>
      <p:graphicFrame>
        <p:nvGraphicFramePr>
          <p:cNvPr id="7" name="Tableau 6"/>
          <p:cNvGraphicFramePr>
            <a:graphicFrameLocks noGrp="1"/>
          </p:cNvGraphicFramePr>
          <p:nvPr/>
        </p:nvGraphicFramePr>
        <p:xfrm>
          <a:off x="409518" y="1397000"/>
          <a:ext cx="8471016" cy="4348480"/>
        </p:xfrm>
        <a:graphic>
          <a:graphicData uri="http://schemas.openxmlformats.org/drawingml/2006/table">
            <a:tbl>
              <a:tblPr firstRow="1" bandRow="1">
                <a:tableStyleId>{5C22544A-7EE6-4342-B048-85BDC9FD1C3A}</a:tableStyleId>
              </a:tblPr>
              <a:tblGrid>
                <a:gridCol w="2823672"/>
                <a:gridCol w="2823672"/>
                <a:gridCol w="2823672"/>
              </a:tblGrid>
              <a:tr h="370840">
                <a:tc>
                  <a:txBody>
                    <a:bodyPr/>
                    <a:lstStyle/>
                    <a:p>
                      <a:r>
                        <a:rPr lang="en-GB" b="1" noProof="0" smtClean="0">
                          <a:solidFill>
                            <a:schemeClr val="tx1"/>
                          </a:solidFill>
                        </a:rPr>
                        <a:t>Increasing entropy </a:t>
                      </a:r>
                      <a:endParaRPr lang="en-GB" noProof="0">
                        <a:solidFill>
                          <a:schemeClr val="tx1"/>
                        </a:solidFill>
                      </a:endParaRPr>
                    </a:p>
                  </a:txBody>
                  <a:tcPr/>
                </a:tc>
                <a:tc>
                  <a:txBody>
                    <a:bodyPr/>
                    <a:lstStyle/>
                    <a:p>
                      <a:r>
                        <a:rPr lang="en-GB" b="1" noProof="0" smtClean="0">
                          <a:solidFill>
                            <a:schemeClr val="tx1"/>
                          </a:solidFill>
                        </a:rPr>
                        <a:t>Decreasing entropy </a:t>
                      </a:r>
                      <a:endParaRPr lang="en-GB" noProof="0">
                        <a:solidFill>
                          <a:schemeClr val="tx1"/>
                        </a:solidFill>
                      </a:endParaRPr>
                    </a:p>
                  </a:txBody>
                  <a:tcPr/>
                </a:tc>
                <a:tc>
                  <a:txBody>
                    <a:bodyPr/>
                    <a:lstStyle/>
                    <a:p>
                      <a:r>
                        <a:rPr lang="en-GB" b="1" noProof="0" smtClean="0">
                          <a:solidFill>
                            <a:schemeClr val="tx1"/>
                          </a:solidFill>
                        </a:rPr>
                        <a:t>Increasing or decreasing entropy</a:t>
                      </a:r>
                    </a:p>
                  </a:txBody>
                  <a:tcPr/>
                </a:tc>
              </a:tr>
              <a:tr h="370840">
                <a:tc>
                  <a:txBody>
                    <a:bodyPr/>
                    <a:lstStyle/>
                    <a:p>
                      <a:r>
                        <a:rPr lang="en-GB" noProof="0" smtClean="0"/>
                        <a:t>Waste </a:t>
                      </a:r>
                      <a:endParaRPr lang="en-GB" noProof="0"/>
                    </a:p>
                  </a:txBody>
                  <a:tcPr/>
                </a:tc>
                <a:tc>
                  <a:txBody>
                    <a:bodyPr/>
                    <a:lstStyle/>
                    <a:p>
                      <a:r>
                        <a:rPr lang="en-GB" noProof="0" smtClean="0"/>
                        <a:t>Innovations </a:t>
                      </a:r>
                      <a:endParaRPr lang="en-GB" noProof="0"/>
                    </a:p>
                  </a:txBody>
                  <a:tcPr/>
                </a:tc>
                <a:tc>
                  <a:txBody>
                    <a:bodyPr/>
                    <a:lstStyle/>
                    <a:p>
                      <a:r>
                        <a:rPr lang="en-GB" noProof="0" smtClean="0"/>
                        <a:t>Culture</a:t>
                      </a:r>
                      <a:endParaRPr lang="en-GB" noProof="0"/>
                    </a:p>
                  </a:txBody>
                  <a:tcPr/>
                </a:tc>
              </a:tr>
              <a:tr h="370840">
                <a:tc>
                  <a:txBody>
                    <a:bodyPr/>
                    <a:lstStyle/>
                    <a:p>
                      <a:r>
                        <a:rPr lang="en-GB" noProof="0" smtClean="0"/>
                        <a:t>Inertia </a:t>
                      </a:r>
                      <a:endParaRPr lang="en-GB" noProof="0"/>
                    </a:p>
                  </a:txBody>
                  <a:tcPr/>
                </a:tc>
                <a:tc>
                  <a:txBody>
                    <a:bodyPr/>
                    <a:lstStyle/>
                    <a:p>
                      <a:r>
                        <a:rPr lang="en-GB" noProof="0" smtClean="0"/>
                        <a:t>Experience </a:t>
                      </a:r>
                      <a:endParaRPr lang="en-GB" noProof="0"/>
                    </a:p>
                  </a:txBody>
                  <a:tcPr/>
                </a:tc>
                <a:tc>
                  <a:txBody>
                    <a:bodyPr/>
                    <a:lstStyle/>
                    <a:p>
                      <a:r>
                        <a:rPr lang="en-GB" noProof="0" smtClean="0"/>
                        <a:t>Attitudes</a:t>
                      </a:r>
                      <a:endParaRPr lang="en-GB" noProof="0"/>
                    </a:p>
                  </a:txBody>
                  <a:tcPr/>
                </a:tc>
              </a:tr>
              <a:tr h="370840">
                <a:tc>
                  <a:txBody>
                    <a:bodyPr/>
                    <a:lstStyle/>
                    <a:p>
                      <a:r>
                        <a:rPr lang="en-GB" noProof="0" smtClean="0"/>
                        <a:t>Lack of information </a:t>
                      </a:r>
                      <a:endParaRPr lang="en-GB" noProof="0"/>
                    </a:p>
                  </a:txBody>
                  <a:tcPr/>
                </a:tc>
                <a:tc>
                  <a:txBody>
                    <a:bodyPr/>
                    <a:lstStyle/>
                    <a:p>
                      <a:r>
                        <a:rPr lang="en-GB" noProof="0" smtClean="0"/>
                        <a:t>Vision </a:t>
                      </a:r>
                      <a:endParaRPr lang="en-GB" noProof="0"/>
                    </a:p>
                  </a:txBody>
                  <a:tcPr/>
                </a:tc>
                <a:tc>
                  <a:txBody>
                    <a:bodyPr/>
                    <a:lstStyle/>
                    <a:p>
                      <a:r>
                        <a:rPr lang="en-GB" noProof="0" smtClean="0"/>
                        <a:t>Procedures</a:t>
                      </a:r>
                      <a:endParaRPr lang="en-GB" noProof="0"/>
                    </a:p>
                  </a:txBody>
                  <a:tcPr/>
                </a:tc>
              </a:tr>
              <a:tr h="370840">
                <a:tc>
                  <a:txBody>
                    <a:bodyPr/>
                    <a:lstStyle/>
                    <a:p>
                      <a:r>
                        <a:rPr lang="en-GB" noProof="0" smtClean="0"/>
                        <a:t>Decreasing constraints </a:t>
                      </a:r>
                      <a:endParaRPr lang="en-GB" noProof="0"/>
                    </a:p>
                  </a:txBody>
                  <a:tcPr/>
                </a:tc>
                <a:tc>
                  <a:txBody>
                    <a:bodyPr/>
                    <a:lstStyle/>
                    <a:p>
                      <a:r>
                        <a:rPr lang="en-GB" noProof="0" smtClean="0"/>
                        <a:t>Leadership </a:t>
                      </a:r>
                      <a:endParaRPr lang="en-GB"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noProof="0" smtClean="0"/>
                        <a:t>Risk taking thinking</a:t>
                      </a:r>
                    </a:p>
                  </a:txBody>
                  <a:tcPr/>
                </a:tc>
              </a:tr>
              <a:tr h="370840">
                <a:tc>
                  <a:txBody>
                    <a:bodyPr/>
                    <a:lstStyle/>
                    <a:p>
                      <a:r>
                        <a:rPr lang="en-GB" noProof="0" smtClean="0"/>
                        <a:t>Deregulation </a:t>
                      </a:r>
                      <a:endParaRPr lang="en-GB" noProof="0"/>
                    </a:p>
                  </a:txBody>
                  <a:tcPr/>
                </a:tc>
                <a:tc>
                  <a:txBody>
                    <a:bodyPr/>
                    <a:lstStyle/>
                    <a:p>
                      <a:r>
                        <a:rPr lang="en-GB" noProof="0" smtClean="0"/>
                        <a:t>Tolerance</a:t>
                      </a:r>
                      <a:endParaRPr lang="en-GB" noProof="0"/>
                    </a:p>
                  </a:txBody>
                  <a:tcPr/>
                </a:tc>
                <a:tc>
                  <a:txBody>
                    <a:bodyPr/>
                    <a:lstStyle/>
                    <a:p>
                      <a:endParaRPr lang="en-GB" noProof="0"/>
                    </a:p>
                  </a:txBody>
                  <a:tcPr/>
                </a:tc>
              </a:tr>
              <a:tr h="370840">
                <a:tc>
                  <a:txBody>
                    <a:bodyPr/>
                    <a:lstStyle/>
                    <a:p>
                      <a:r>
                        <a:rPr lang="en-GB" noProof="0" smtClean="0"/>
                        <a:t>Lack of collaboration </a:t>
                      </a:r>
                      <a:endParaRPr lang="en-GB" noProof="0"/>
                    </a:p>
                  </a:txBody>
                  <a:tcPr/>
                </a:tc>
                <a:tc>
                  <a:txBody>
                    <a:bodyPr/>
                    <a:lstStyle/>
                    <a:p>
                      <a:r>
                        <a:rPr lang="en-GB" noProof="0" smtClean="0"/>
                        <a:t>Objectives</a:t>
                      </a:r>
                      <a:endParaRPr lang="en-GB" noProof="0"/>
                    </a:p>
                  </a:txBody>
                  <a:tcPr/>
                </a:tc>
                <a:tc>
                  <a:txBody>
                    <a:bodyPr/>
                    <a:lstStyle/>
                    <a:p>
                      <a:endParaRPr lang="en-GB" noProof="0"/>
                    </a:p>
                  </a:txBody>
                  <a:tcPr/>
                </a:tc>
              </a:tr>
              <a:tr h="370840">
                <a:tc>
                  <a:txBody>
                    <a:bodyPr/>
                    <a:lstStyle/>
                    <a:p>
                      <a:r>
                        <a:rPr lang="en-GB" noProof="0" smtClean="0"/>
                        <a:t>Stress level </a:t>
                      </a:r>
                      <a:endParaRPr lang="en-GB"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noProof="0" smtClean="0"/>
                        <a:t>Production line</a:t>
                      </a:r>
                    </a:p>
                  </a:txBody>
                  <a:tcPr/>
                </a:tc>
                <a:tc>
                  <a:txBody>
                    <a:bodyPr/>
                    <a:lstStyle/>
                    <a:p>
                      <a:endParaRPr lang="en-GB" noProof="0"/>
                    </a:p>
                  </a:txBody>
                  <a:tcPr/>
                </a:tc>
              </a:tr>
              <a:tr h="370840">
                <a:tc>
                  <a:txBody>
                    <a:bodyPr/>
                    <a:lstStyle/>
                    <a:p>
                      <a:r>
                        <a:rPr lang="en-GB" noProof="0" smtClean="0"/>
                        <a:t>Fatigue </a:t>
                      </a:r>
                      <a:endParaRPr lang="en-GB" noProof="0"/>
                    </a:p>
                  </a:txBody>
                  <a:tcPr/>
                </a:tc>
                <a:tc>
                  <a:txBody>
                    <a:bodyPr/>
                    <a:lstStyle/>
                    <a:p>
                      <a:r>
                        <a:rPr lang="en-GB" noProof="0" smtClean="0"/>
                        <a:t>Knowledge</a:t>
                      </a:r>
                      <a:endParaRPr lang="en-GB" noProof="0"/>
                    </a:p>
                  </a:txBody>
                  <a:tcPr/>
                </a:tc>
                <a:tc>
                  <a:txBody>
                    <a:bodyPr/>
                    <a:lstStyle/>
                    <a:p>
                      <a:endParaRPr lang="en-GB" noProof="0"/>
                    </a:p>
                  </a:txBody>
                  <a:tcPr/>
                </a:tc>
              </a:tr>
              <a:tr h="370840">
                <a:tc>
                  <a:txBody>
                    <a:bodyPr/>
                    <a:lstStyle/>
                    <a:p>
                      <a:r>
                        <a:rPr lang="en-GB" noProof="0" smtClean="0"/>
                        <a:t>Conformity/convention </a:t>
                      </a:r>
                      <a:endParaRPr lang="en-GB" noProof="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noProof="0" smtClean="0"/>
                        <a:t>Links with outside</a:t>
                      </a:r>
                    </a:p>
                  </a:txBody>
                  <a:tcPr/>
                </a:tc>
                <a:tc>
                  <a:txBody>
                    <a:bodyPr/>
                    <a:lstStyle/>
                    <a:p>
                      <a:endParaRPr lang="en-GB" noProof="0"/>
                    </a:p>
                  </a:txBody>
                  <a:tcPr/>
                </a:tc>
              </a:tr>
              <a:tr h="370840">
                <a:tc>
                  <a:txBody>
                    <a:bodyPr/>
                    <a:lstStyle/>
                    <a:p>
                      <a:r>
                        <a:rPr lang="en-GB" noProof="0" smtClean="0"/>
                        <a:t>Uncertainty </a:t>
                      </a:r>
                      <a:endParaRPr lang="en-GB" noProof="0"/>
                    </a:p>
                  </a:txBody>
                  <a:tcPr/>
                </a:tc>
                <a:tc>
                  <a:txBody>
                    <a:bodyPr/>
                    <a:lstStyle/>
                    <a:p>
                      <a:r>
                        <a:rPr lang="en-GB" noProof="0" smtClean="0"/>
                        <a:t>Planning</a:t>
                      </a:r>
                      <a:endParaRPr lang="en-GB" noProof="0"/>
                    </a:p>
                  </a:txBody>
                  <a:tcPr/>
                </a:tc>
                <a:tc>
                  <a:txBody>
                    <a:bodyPr/>
                    <a:lstStyle/>
                    <a:p>
                      <a:endParaRPr lang="en-GB" noProof="0" dirty="0"/>
                    </a:p>
                  </a:txBody>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mtClean="0"/>
              <a:t>Agenda</a:t>
            </a:r>
          </a:p>
        </p:txBody>
      </p:sp>
      <p:sp>
        <p:nvSpPr>
          <p:cNvPr id="29699" name="Rectangle 3"/>
          <p:cNvSpPr>
            <a:spLocks noGrp="1" noChangeArrowheads="1"/>
          </p:cNvSpPr>
          <p:nvPr>
            <p:ph idx="1"/>
          </p:nvPr>
        </p:nvSpPr>
        <p:spPr/>
        <p:txBody>
          <a:bodyPr/>
          <a:lstStyle/>
          <a:p>
            <a:r>
              <a:rPr lang="en-GB" dirty="0" smtClean="0"/>
              <a:t>Enterprise as a system </a:t>
            </a:r>
          </a:p>
          <a:p>
            <a:r>
              <a:rPr lang="en-GB" dirty="0" smtClean="0"/>
              <a:t>Entropy</a:t>
            </a:r>
          </a:p>
          <a:p>
            <a:r>
              <a:rPr lang="en-GB" dirty="0" smtClean="0"/>
              <a:t>Chaos</a:t>
            </a:r>
          </a:p>
          <a:p>
            <a:r>
              <a:rPr lang="en-GB" dirty="0" smtClean="0"/>
              <a:t>Complexity</a:t>
            </a:r>
          </a:p>
          <a:p>
            <a:r>
              <a:rPr lang="en-GB" dirty="0" smtClean="0"/>
              <a:t>Information</a:t>
            </a:r>
          </a:p>
          <a:p>
            <a:r>
              <a:rPr lang="en-GB" dirty="0" smtClean="0"/>
              <a:t>Linguistics</a:t>
            </a:r>
          </a:p>
        </p:txBody>
      </p:sp>
      <p:sp>
        <p:nvSpPr>
          <p:cNvPr id="29700" name="Espace réservé du pied de page 4"/>
          <p:cNvSpPr>
            <a:spLocks noGrp="1"/>
          </p:cNvSpPr>
          <p:nvPr>
            <p:ph type="ftr" sz="quarter" idx="10"/>
          </p:nvPr>
        </p:nvSpPr>
        <p:spPr>
          <a:noFill/>
        </p:spPr>
        <p:txBody>
          <a:bodyPr/>
          <a:lstStyle/>
          <a:p>
            <a:r>
              <a:rPr lang="en-GB" smtClean="0"/>
              <a:t>MI - Science for Enterprise Systems</a:t>
            </a:r>
          </a:p>
        </p:txBody>
      </p:sp>
      <p:sp>
        <p:nvSpPr>
          <p:cNvPr id="29701" name="Espace réservé du numéro de diapositive 5"/>
          <p:cNvSpPr>
            <a:spLocks noGrp="1"/>
          </p:cNvSpPr>
          <p:nvPr>
            <p:ph type="sldNum" sz="quarter" idx="11"/>
          </p:nvPr>
        </p:nvSpPr>
        <p:spPr>
          <a:noFill/>
        </p:spPr>
        <p:txBody>
          <a:bodyPr/>
          <a:lstStyle/>
          <a:p>
            <a:fld id="{4193D537-49F1-4F4F-83B3-E9824965D7D6}" type="slidenum">
              <a:rPr lang="en-GB" smtClean="0"/>
              <a:pPr/>
              <a:t>24</a:t>
            </a:fld>
            <a:endParaRPr lang="en-GB" smtClean="0"/>
          </a:p>
        </p:txBody>
      </p:sp>
      <p:sp>
        <p:nvSpPr>
          <p:cNvPr id="29702" name="Rectangle 4"/>
          <p:cNvSpPr>
            <a:spLocks noChangeArrowheads="1"/>
          </p:cNvSpPr>
          <p:nvPr/>
        </p:nvSpPr>
        <p:spPr bwMode="auto">
          <a:xfrm>
            <a:off x="0" y="1858941"/>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pPr eaLnBrk="0" hangingPunct="0"/>
            <a:endParaRPr 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3 types of systems</a:t>
            </a:r>
            <a:endParaRPr lang="en-GB"/>
          </a:p>
        </p:txBody>
      </p:sp>
      <p:sp>
        <p:nvSpPr>
          <p:cNvPr id="3" name="Espace réservé du contenu 2"/>
          <p:cNvSpPr>
            <a:spLocks noGrp="1"/>
          </p:cNvSpPr>
          <p:nvPr>
            <p:ph idx="1"/>
          </p:nvPr>
        </p:nvSpPr>
        <p:spPr/>
        <p:txBody>
          <a:bodyPr/>
          <a:lstStyle/>
          <a:p>
            <a:r>
              <a:rPr lang="en-GB" smtClean="0"/>
              <a:t>Deterministic systems</a:t>
            </a:r>
          </a:p>
          <a:p>
            <a:pPr lvl="1"/>
            <a:r>
              <a:rPr lang="en-GB" smtClean="0"/>
              <a:t>Can be modeled, totally predictable</a:t>
            </a:r>
          </a:p>
          <a:p>
            <a:r>
              <a:rPr lang="en-GB" smtClean="0"/>
              <a:t>Random – stochastic – systems</a:t>
            </a:r>
          </a:p>
          <a:p>
            <a:pPr lvl="1"/>
            <a:r>
              <a:rPr lang="en-GB" smtClean="0"/>
              <a:t>No equation, no model, no prediction are possilbe </a:t>
            </a:r>
          </a:p>
          <a:p>
            <a:r>
              <a:rPr lang="en-GB" smtClean="0"/>
              <a:t>Chaotic systems</a:t>
            </a:r>
          </a:p>
          <a:p>
            <a:pPr lvl="1"/>
            <a:r>
              <a:rPr lang="en-GB" smtClean="0"/>
              <a:t>Tend to be « attracted » by a complex « figures »</a:t>
            </a:r>
          </a:p>
          <a:p>
            <a:pPr lvl="1"/>
            <a:r>
              <a:rPr lang="en-GB" smtClean="0"/>
              <a:t>Deterministic, but no predictable</a:t>
            </a:r>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GB" smtClean="0"/>
              <a:t>Chaos</a:t>
            </a:r>
          </a:p>
        </p:txBody>
      </p:sp>
      <p:sp>
        <p:nvSpPr>
          <p:cNvPr id="37891" name="Rectangle 3"/>
          <p:cNvSpPr>
            <a:spLocks noGrp="1" noChangeArrowheads="1"/>
          </p:cNvSpPr>
          <p:nvPr>
            <p:ph idx="1"/>
          </p:nvPr>
        </p:nvSpPr>
        <p:spPr/>
        <p:txBody>
          <a:bodyPr/>
          <a:lstStyle/>
          <a:p>
            <a:pPr eaLnBrk="1" hangingPunct="1">
              <a:lnSpc>
                <a:spcPct val="90000"/>
              </a:lnSpc>
            </a:pPr>
            <a:r>
              <a:rPr lang="en-GB" smtClean="0"/>
              <a:t>Mathematical chaos applies to deterministic, dynamic systems </a:t>
            </a:r>
          </a:p>
          <a:p>
            <a:pPr lvl="1" eaLnBrk="1" hangingPunct="1">
              <a:lnSpc>
                <a:spcPct val="90000"/>
              </a:lnSpc>
            </a:pPr>
            <a:r>
              <a:rPr lang="en-GB" smtClean="0"/>
              <a:t>As the term “Chaos” seems to contradict</a:t>
            </a:r>
          </a:p>
          <a:p>
            <a:pPr lvl="1">
              <a:lnSpc>
                <a:spcPct val="90000"/>
              </a:lnSpc>
            </a:pPr>
            <a:r>
              <a:rPr lang="en-GB" smtClean="0"/>
              <a:t>These systems are characterized by a high sensitivity to initial conditions: perturbations are exponentially amplified</a:t>
            </a:r>
          </a:p>
          <a:p>
            <a:pPr lvl="2">
              <a:lnSpc>
                <a:spcPct val="90000"/>
              </a:lnSpc>
            </a:pPr>
            <a:r>
              <a:rPr lang="en-GB" smtClean="0"/>
              <a:t>The resulting behaviour is “random”</a:t>
            </a:r>
          </a:p>
          <a:p>
            <a:pPr lvl="2">
              <a:lnSpc>
                <a:spcPct val="90000"/>
              </a:lnSpc>
            </a:pPr>
            <a:r>
              <a:rPr lang="en-GB" smtClean="0"/>
              <a:t>Do not mistaken with Disorder </a:t>
            </a:r>
          </a:p>
          <a:p>
            <a:pPr lvl="1">
              <a:lnSpc>
                <a:spcPct val="90000"/>
              </a:lnSpc>
            </a:pPr>
            <a:r>
              <a:rPr lang="en-GB" smtClean="0"/>
              <a:t>Natural and artificial system all can exhibit chaotic behaviour</a:t>
            </a:r>
          </a:p>
          <a:p>
            <a:pPr eaLnBrk="1" hangingPunct="1">
              <a:lnSpc>
                <a:spcPct val="90000"/>
              </a:lnSpc>
            </a:pPr>
            <a:r>
              <a:rPr lang="en-GB" smtClean="0"/>
              <a:t>Chaos in space</a:t>
            </a:r>
          </a:p>
          <a:p>
            <a:pPr lvl="1" eaLnBrk="1" hangingPunct="1">
              <a:lnSpc>
                <a:spcPct val="90000"/>
              </a:lnSpc>
            </a:pPr>
            <a:r>
              <a:rPr lang="en-GB" smtClean="0"/>
              <a:t>What is the length of French Brittany shores? (Benoit Mandelbrot)</a:t>
            </a:r>
          </a:p>
          <a:p>
            <a:pPr lvl="1" eaLnBrk="1" hangingPunct="1">
              <a:lnSpc>
                <a:spcPct val="90000"/>
              </a:lnSpc>
            </a:pPr>
            <a:r>
              <a:rPr lang="en-GB" smtClean="0"/>
              <a:t>Scale invariant behaviour</a:t>
            </a:r>
          </a:p>
          <a:p>
            <a:pPr eaLnBrk="1" hangingPunct="1">
              <a:lnSpc>
                <a:spcPct val="90000"/>
              </a:lnSpc>
            </a:pPr>
            <a:r>
              <a:rPr lang="en-GB" smtClean="0"/>
              <a:t>Chaos in Time</a:t>
            </a:r>
          </a:p>
          <a:p>
            <a:pPr lvl="1">
              <a:lnSpc>
                <a:spcPct val="90000"/>
              </a:lnSpc>
            </a:pPr>
            <a:r>
              <a:rPr lang="en-GB" smtClean="0"/>
              <a:t>The “Butterfly Effect” “</a:t>
            </a:r>
            <a:r>
              <a:rPr lang="en-GB" i="1" smtClean="0"/>
              <a:t>Predictability: Does the Flap of a Butterfly’s Wings in Brazil set off a Tornado in Texas? </a:t>
            </a:r>
            <a:r>
              <a:rPr lang="en-GB" smtClean="0"/>
              <a:t>(Edward Lorenz 1972)</a:t>
            </a:r>
          </a:p>
          <a:p>
            <a:pPr lvl="1" eaLnBrk="1" hangingPunct="1">
              <a:lnSpc>
                <a:spcPct val="90000"/>
              </a:lnSpc>
            </a:pPr>
            <a:endParaRPr lang="en-GB" smtClean="0"/>
          </a:p>
        </p:txBody>
      </p:sp>
      <p:sp>
        <p:nvSpPr>
          <p:cNvPr id="37892" name="Espace réservé du pied de page 4"/>
          <p:cNvSpPr>
            <a:spLocks noGrp="1"/>
          </p:cNvSpPr>
          <p:nvPr>
            <p:ph type="ftr" sz="quarter" idx="10"/>
          </p:nvPr>
        </p:nvSpPr>
        <p:spPr>
          <a:noFill/>
        </p:spPr>
        <p:txBody>
          <a:bodyPr/>
          <a:lstStyle/>
          <a:p>
            <a:r>
              <a:rPr lang="en-GB" smtClean="0"/>
              <a:t>MI - Science for Enterprise Systems</a:t>
            </a:r>
          </a:p>
        </p:txBody>
      </p:sp>
      <p:sp>
        <p:nvSpPr>
          <p:cNvPr id="37893" name="Espace réservé du numéro de diapositive 5"/>
          <p:cNvSpPr>
            <a:spLocks noGrp="1"/>
          </p:cNvSpPr>
          <p:nvPr>
            <p:ph type="sldNum" sz="quarter" idx="11"/>
          </p:nvPr>
        </p:nvSpPr>
        <p:spPr>
          <a:noFill/>
        </p:spPr>
        <p:txBody>
          <a:bodyPr/>
          <a:lstStyle/>
          <a:p>
            <a:fld id="{3B716B15-A46E-4157-89EE-78FE9B8BFA0E}" type="slidenum">
              <a:rPr lang="en-GB" smtClean="0"/>
              <a:pPr/>
              <a:t>26</a:t>
            </a:fld>
            <a:endParaRPr lang="en-GB"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History</a:t>
            </a:r>
            <a:endParaRPr lang="en-GB"/>
          </a:p>
        </p:txBody>
      </p:sp>
      <p:sp>
        <p:nvSpPr>
          <p:cNvPr id="3" name="Espace réservé du contenu 2"/>
          <p:cNvSpPr>
            <a:spLocks noGrp="1"/>
          </p:cNvSpPr>
          <p:nvPr>
            <p:ph idx="1"/>
          </p:nvPr>
        </p:nvSpPr>
        <p:spPr/>
        <p:txBody>
          <a:bodyPr/>
          <a:lstStyle/>
          <a:p>
            <a:r>
              <a:rPr lang="en-GB" smtClean="0"/>
              <a:t>A Recent science</a:t>
            </a:r>
          </a:p>
          <a:p>
            <a:pPr lvl="1"/>
            <a:r>
              <a:rPr lang="en-GB" smtClean="0"/>
              <a:t>Henri Poincarré (1905 - </a:t>
            </a:r>
            <a:r>
              <a:rPr lang="en-GB" i="1" smtClean="0"/>
              <a:t>Leçons de mécanique céleste</a:t>
            </a:r>
            <a:r>
              <a:rPr lang="en-GB" smtClean="0"/>
              <a:t> )</a:t>
            </a:r>
          </a:p>
          <a:p>
            <a:pPr lvl="1"/>
            <a:r>
              <a:rPr lang="en-GB" smtClean="0"/>
              <a:t>E. Lorenz (1961 - « Deterministic non-periodic flow » on weather prediction )</a:t>
            </a:r>
          </a:p>
          <a:p>
            <a:pPr lvl="1"/>
            <a:r>
              <a:rPr lang="en-GB" smtClean="0"/>
              <a:t>James Gleick(1987 -  “Chaos: Making a New Science”)</a:t>
            </a:r>
          </a:p>
          <a:p>
            <a:pPr lvl="1"/>
            <a:r>
              <a:rPr lang="en-GB" smtClean="0"/>
              <a:t>Refers now to “Non linear systems”</a:t>
            </a:r>
          </a:p>
          <a:p>
            <a:r>
              <a:rPr lang="en-GB" smtClean="0"/>
              <a:t>“Chaology” is a paradigm shift</a:t>
            </a:r>
          </a:p>
          <a:p>
            <a:pPr lvl="1"/>
            <a:r>
              <a:rPr lang="en-GB" smtClean="0"/>
              <a:t>Challenges classical concepts (Laplace)</a:t>
            </a:r>
          </a:p>
          <a:p>
            <a:pPr lvl="1"/>
            <a:r>
              <a:rPr lang="en-GB" smtClean="0"/>
              <a:t> in mathematics, topology, physics, population dynamics, biology, biology, meteorology, astrophysics, information theory, computer science, economics, engineering, finance, philosophy, physics, politics, psychology, and robotics</a:t>
            </a:r>
          </a:p>
          <a:p>
            <a:pPr lvl="1"/>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Chaotic system</a:t>
            </a:r>
            <a:endParaRPr lang="en-GB"/>
          </a:p>
        </p:txBody>
      </p:sp>
      <p:sp>
        <p:nvSpPr>
          <p:cNvPr id="3" name="Espace réservé du contenu 2"/>
          <p:cNvSpPr>
            <a:spLocks noGrp="1"/>
          </p:cNvSpPr>
          <p:nvPr>
            <p:ph idx="1"/>
          </p:nvPr>
        </p:nvSpPr>
        <p:spPr/>
        <p:txBody>
          <a:bodyPr/>
          <a:lstStyle/>
          <a:p>
            <a:pPr>
              <a:spcBef>
                <a:spcPts val="0"/>
              </a:spcBef>
            </a:pPr>
            <a:r>
              <a:rPr lang="en-GB" smtClean="0"/>
              <a:t>3  AND conditions</a:t>
            </a:r>
          </a:p>
          <a:p>
            <a:pPr lvl="1">
              <a:spcBef>
                <a:spcPts val="0"/>
              </a:spcBef>
            </a:pPr>
            <a:r>
              <a:rPr lang="en-GB" smtClean="0"/>
              <a:t>Sensitivity to initial conditions: Butterfly effect</a:t>
            </a:r>
          </a:p>
          <a:p>
            <a:pPr lvl="1">
              <a:spcBef>
                <a:spcPts val="0"/>
              </a:spcBef>
            </a:pPr>
            <a:r>
              <a:rPr lang="en-GB" smtClean="0"/>
              <a:t>Topologically mixing: Overlap may happen (“chaos” popular sense)</a:t>
            </a:r>
          </a:p>
          <a:p>
            <a:pPr lvl="1">
              <a:spcBef>
                <a:spcPts val="0"/>
              </a:spcBef>
            </a:pPr>
            <a:r>
              <a:rPr lang="en-GB" smtClean="0"/>
              <a:t>Dense periodic orbits: Recurrent patterns – </a:t>
            </a:r>
          </a:p>
          <a:p>
            <a:pPr lvl="2">
              <a:spcBef>
                <a:spcPts val="0"/>
              </a:spcBef>
            </a:pPr>
            <a:r>
              <a:rPr lang="en-GB" smtClean="0"/>
              <a:t>PO = type of solution for a dynamical system which repeats itself in time. (a stable periodic orbit is an oscillator)</a:t>
            </a:r>
          </a:p>
          <a:p>
            <a:pPr>
              <a:spcBef>
                <a:spcPts val="0"/>
              </a:spcBef>
            </a:pPr>
            <a:r>
              <a:rPr lang="en-GB" smtClean="0"/>
              <a:t>Attractor : a particular phase space</a:t>
            </a:r>
          </a:p>
          <a:p>
            <a:pPr lvl="1">
              <a:spcBef>
                <a:spcPts val="0"/>
              </a:spcBef>
            </a:pPr>
            <a:r>
              <a:rPr lang="en-GB" smtClean="0"/>
              <a:t>Irreversible tendency of an unsolicited system evolution</a:t>
            </a:r>
          </a:p>
          <a:p>
            <a:pPr lvl="2">
              <a:spcBef>
                <a:spcPts val="0"/>
              </a:spcBef>
            </a:pPr>
            <a:r>
              <a:rPr lang="en-GB" smtClean="0"/>
              <a:t>A pendulum can be plotted as its position against its velocity</a:t>
            </a:r>
          </a:p>
          <a:p>
            <a:pPr lvl="3">
              <a:spcBef>
                <a:spcPts val="0"/>
              </a:spcBef>
            </a:pPr>
            <a:r>
              <a:rPr lang="en-GB" smtClean="0"/>
              <a:t>Moving = a closed curve   Resting = a point </a:t>
            </a:r>
          </a:p>
          <a:p>
            <a:pPr lvl="2">
              <a:spcBef>
                <a:spcPts val="0"/>
              </a:spcBef>
            </a:pPr>
            <a:r>
              <a:rPr lang="en-GB" smtClean="0"/>
              <a:t>Chaotic behaviour can take place on an attractor</a:t>
            </a:r>
          </a:p>
          <a:p>
            <a:pPr lvl="1">
              <a:spcBef>
                <a:spcPts val="0"/>
              </a:spcBef>
            </a:pPr>
            <a:r>
              <a:rPr lang="en-GB" smtClean="0"/>
              <a:t>Strange attractors: Complex attractors typical in chaotic systems</a:t>
            </a:r>
          </a:p>
          <a:p>
            <a:pPr>
              <a:spcBef>
                <a:spcPts val="0"/>
              </a:spcBef>
            </a:pPr>
            <a:r>
              <a:rPr lang="en-GB" smtClean="0"/>
              <a:t>Edge of Chaos</a:t>
            </a:r>
          </a:p>
          <a:p>
            <a:pPr lvl="1">
              <a:spcBef>
                <a:spcPts val="0"/>
              </a:spcBef>
            </a:pPr>
            <a:r>
              <a:rPr lang="en-GB" smtClean="0"/>
              <a:t>a region between order and chaos, where the complexity is maximal </a:t>
            </a:r>
          </a:p>
          <a:p>
            <a:pPr lvl="1">
              <a:spcBef>
                <a:spcPts val="0"/>
              </a:spcBef>
            </a:pPr>
            <a:r>
              <a:rPr lang="en-GB" smtClean="0"/>
              <a:t>The edge of chaos is an organizational state that allows systems to have high levels of responsiveness, variety, creativity and vitality</a:t>
            </a:r>
            <a:endParaRPr lang="en-GB"/>
          </a:p>
        </p:txBody>
      </p:sp>
      <p:sp>
        <p:nvSpPr>
          <p:cNvPr id="4" name="Espace réservé du pied de page 3"/>
          <p:cNvSpPr>
            <a:spLocks noGrp="1"/>
          </p:cNvSpPr>
          <p:nvPr>
            <p:ph type="ftr" sz="quarter" idx="10"/>
          </p:nvPr>
        </p:nvSpPr>
        <p:spPr/>
        <p:txBody>
          <a:bodyPr/>
          <a:lstStyle/>
          <a:p>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fld id="{DA593665-A919-46C7-B01E-E41B35DFF87C}" type="slidenum">
              <a:rPr lang="en-GB" smtClean="0"/>
              <a:pPr/>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Lorentz’s strange attractor</a:t>
            </a:r>
            <a:endParaRPr lang="en-GB"/>
          </a:p>
        </p:txBody>
      </p:sp>
      <p:sp>
        <p:nvSpPr>
          <p:cNvPr id="3" name="Espace réservé du contenu 2"/>
          <p:cNvSpPr>
            <a:spLocks noGrp="1"/>
          </p:cNvSpPr>
          <p:nvPr>
            <p:ph idx="1"/>
          </p:nvPr>
        </p:nvSpPr>
        <p:spPr/>
        <p:txBody>
          <a:bodyPr/>
          <a:lstStyle/>
          <a:p>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29</a:t>
            </a:fld>
            <a:endParaRPr lang="en-GB"/>
          </a:p>
        </p:txBody>
      </p:sp>
      <p:pic>
        <p:nvPicPr>
          <p:cNvPr id="147458" name="Picture 2" descr="Fichier:Lorenz.jpg"/>
          <p:cNvPicPr>
            <a:picLocks noChangeAspect="1" noChangeArrowheads="1"/>
          </p:cNvPicPr>
          <p:nvPr/>
        </p:nvPicPr>
        <p:blipFill>
          <a:blip r:embed="rId3" cstate="print"/>
          <a:srcRect/>
          <a:stretch>
            <a:fillRect/>
          </a:stretch>
        </p:blipFill>
        <p:spPr bwMode="auto">
          <a:xfrm>
            <a:off x="1285830" y="1019142"/>
            <a:ext cx="4238625" cy="523875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GB" smtClean="0"/>
              <a:t>Systems theory studies Open, Complex systems</a:t>
            </a:r>
          </a:p>
        </p:txBody>
      </p:sp>
      <p:sp>
        <p:nvSpPr>
          <p:cNvPr id="43011" name="Rectangle 3"/>
          <p:cNvSpPr>
            <a:spLocks noGrp="1" noChangeArrowheads="1"/>
          </p:cNvSpPr>
          <p:nvPr>
            <p:ph idx="1"/>
          </p:nvPr>
        </p:nvSpPr>
        <p:spPr/>
        <p:txBody>
          <a:bodyPr/>
          <a:lstStyle/>
          <a:p>
            <a:r>
              <a:rPr lang="en-GB" dirty="0" smtClean="0"/>
              <a:t>System theory is not exactly a science</a:t>
            </a:r>
          </a:p>
          <a:p>
            <a:pPr lvl="1"/>
            <a:r>
              <a:rPr lang="en-GB" dirty="0" smtClean="0"/>
              <a:t>“A set of theories - automata theory, linear systems theory, control theory, network theory, general </a:t>
            </a:r>
            <a:r>
              <a:rPr lang="en-GB" dirty="0" err="1" smtClean="0"/>
              <a:t>Lagrangian</a:t>
            </a:r>
            <a:r>
              <a:rPr lang="en-GB" dirty="0" smtClean="0"/>
              <a:t> dynamics, etc. - unified by a philosophical framework”</a:t>
            </a:r>
          </a:p>
          <a:p>
            <a:pPr lvl="1"/>
            <a:r>
              <a:rPr lang="en-GB" dirty="0" smtClean="0"/>
              <a:t>a holistic approach to reality</a:t>
            </a:r>
          </a:p>
          <a:p>
            <a:r>
              <a:rPr lang="en-GB" dirty="0" smtClean="0"/>
              <a:t>System: </a:t>
            </a:r>
          </a:p>
          <a:p>
            <a:pPr lvl="1"/>
            <a:r>
              <a:rPr lang="en-GB" dirty="0" smtClean="0"/>
              <a:t>Set of elements in dynamic interrelation that are organised for a given purpose (J. De </a:t>
            </a:r>
            <a:r>
              <a:rPr lang="en-GB" dirty="0" err="1" smtClean="0"/>
              <a:t>Rosnay</a:t>
            </a:r>
            <a:r>
              <a:rPr lang="en-GB" dirty="0" smtClean="0"/>
              <a:t>)</a:t>
            </a:r>
          </a:p>
          <a:p>
            <a:r>
              <a:rPr lang="en-GB" dirty="0" smtClean="0"/>
              <a:t>Open system: Interacts with its environment </a:t>
            </a:r>
          </a:p>
          <a:p>
            <a:pPr lvl="1"/>
            <a:r>
              <a:rPr lang="en-GB" dirty="0" smtClean="0"/>
              <a:t>=/ Closed system: no matter/energy I/Os</a:t>
            </a:r>
          </a:p>
          <a:p>
            <a:r>
              <a:rPr lang="en-GB" dirty="0" smtClean="0"/>
              <a:t>Feedback loops on internal and external variables (Cybernetics)</a:t>
            </a:r>
          </a:p>
          <a:p>
            <a:r>
              <a:rPr lang="en-GB" dirty="0" smtClean="0"/>
              <a:t>Complex system: the whole more than its parts, chaos…</a:t>
            </a:r>
          </a:p>
          <a:p>
            <a:r>
              <a:rPr lang="en-GB" dirty="0" smtClean="0"/>
              <a:t>Opposes to (or complements) Cartesian, analytic approach</a:t>
            </a:r>
          </a:p>
          <a:p>
            <a:r>
              <a:rPr lang="en-GB" dirty="0" smtClean="0"/>
              <a:t>Particularly applied in sociology, biology and environment </a:t>
            </a:r>
          </a:p>
        </p:txBody>
      </p:sp>
      <p:sp>
        <p:nvSpPr>
          <p:cNvPr id="43012" name="Espace réservé du pied de page 4"/>
          <p:cNvSpPr>
            <a:spLocks noGrp="1"/>
          </p:cNvSpPr>
          <p:nvPr>
            <p:ph type="ftr" sz="quarter" idx="10"/>
          </p:nvPr>
        </p:nvSpPr>
        <p:spPr/>
        <p:txBody>
          <a:bodyPr/>
          <a:lstStyle/>
          <a:p>
            <a:r>
              <a:rPr lang="en-GB" smtClean="0"/>
              <a:t>MI - Science for Enterprise Systems</a:t>
            </a:r>
          </a:p>
        </p:txBody>
      </p:sp>
      <p:sp>
        <p:nvSpPr>
          <p:cNvPr id="43013" name="Espace réservé du numéro de diapositive 5"/>
          <p:cNvSpPr>
            <a:spLocks noGrp="1"/>
          </p:cNvSpPr>
          <p:nvPr>
            <p:ph type="sldNum" sz="quarter" idx="11"/>
          </p:nvPr>
        </p:nvSpPr>
        <p:spPr/>
        <p:txBody>
          <a:bodyPr/>
          <a:lstStyle/>
          <a:p>
            <a:fld id="{FD934012-69D0-46F6-8551-C20AFC83ABB7}" type="slidenum">
              <a:rPr lang="en-GB" smtClean="0"/>
              <a:pPr/>
              <a:t>3</a:t>
            </a:fld>
            <a:endParaRPr lang="en-GB"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Discussion</a:t>
            </a:r>
            <a:endParaRPr lang="en-GB"/>
          </a:p>
        </p:txBody>
      </p:sp>
      <p:sp>
        <p:nvSpPr>
          <p:cNvPr id="3" name="Espace réservé du contenu 2"/>
          <p:cNvSpPr>
            <a:spLocks noGrp="1"/>
          </p:cNvSpPr>
          <p:nvPr>
            <p:ph idx="1"/>
          </p:nvPr>
        </p:nvSpPr>
        <p:spPr/>
        <p:txBody>
          <a:bodyPr/>
          <a:lstStyle/>
          <a:p>
            <a:r>
              <a:rPr lang="en-GB" smtClean="0"/>
              <a:t>How Enterprises relate to Chaos ?</a:t>
            </a:r>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30</a:t>
            </a:fld>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GB" smtClean="0"/>
              <a:t>Chaos in Enterprise</a:t>
            </a:r>
          </a:p>
        </p:txBody>
      </p:sp>
      <p:sp>
        <p:nvSpPr>
          <p:cNvPr id="36867" name="Rectangle 3"/>
          <p:cNvSpPr>
            <a:spLocks noGrp="1" noChangeArrowheads="1"/>
          </p:cNvSpPr>
          <p:nvPr>
            <p:ph idx="1"/>
          </p:nvPr>
        </p:nvSpPr>
        <p:spPr/>
        <p:txBody>
          <a:bodyPr/>
          <a:lstStyle/>
          <a:p>
            <a:r>
              <a:rPr lang="en-GB" smtClean="0"/>
              <a:t>Enterprise is chaotic</a:t>
            </a:r>
          </a:p>
          <a:p>
            <a:pPr lvl="1"/>
            <a:r>
              <a:rPr lang="en-GB" smtClean="0"/>
              <a:t>Unpredictable events, Unexpected outcomes, Murphy’s law</a:t>
            </a:r>
          </a:p>
          <a:p>
            <a:pPr lvl="1"/>
            <a:r>
              <a:rPr lang="en-GB" smtClean="0"/>
              <a:t>Various Internal and external happenings: </a:t>
            </a:r>
          </a:p>
          <a:p>
            <a:pPr lvl="2"/>
            <a:r>
              <a:rPr lang="en-GB" smtClean="0"/>
              <a:t>Ideas, Decisions, errors, environment aggression</a:t>
            </a:r>
          </a:p>
          <a:p>
            <a:r>
              <a:rPr lang="en-GB" smtClean="0"/>
              <a:t>These events can</a:t>
            </a:r>
          </a:p>
          <a:p>
            <a:pPr lvl="1"/>
            <a:r>
              <a:rPr lang="en-GB" smtClean="0"/>
              <a:t>Modifying structurally the system</a:t>
            </a:r>
          </a:p>
          <a:p>
            <a:pPr lvl="1"/>
            <a:r>
              <a:rPr lang="en-GB" smtClean="0"/>
              <a:t>Change the energy/matter/information balance</a:t>
            </a:r>
          </a:p>
          <a:p>
            <a:r>
              <a:rPr lang="en-GB" smtClean="0"/>
              <a:t>Resulting in</a:t>
            </a:r>
          </a:p>
          <a:p>
            <a:pPr lvl="1"/>
            <a:r>
              <a:rPr lang="en-GB" smtClean="0"/>
              <a:t>Damage or entire destruction of the system when it is not resilient enough</a:t>
            </a:r>
          </a:p>
          <a:p>
            <a:pPr lvl="1"/>
            <a:r>
              <a:rPr lang="en-GB" smtClean="0"/>
              <a:t>Triggering quantum leap improvement</a:t>
            </a:r>
          </a:p>
          <a:p>
            <a:endParaRPr lang="en-GB" smtClean="0"/>
          </a:p>
          <a:p>
            <a:pPr lvl="1"/>
            <a:endParaRPr lang="en-GB" smtClean="0"/>
          </a:p>
        </p:txBody>
      </p:sp>
      <p:sp>
        <p:nvSpPr>
          <p:cNvPr id="36868" name="Espace réservé du pied de page 4"/>
          <p:cNvSpPr>
            <a:spLocks noGrp="1"/>
          </p:cNvSpPr>
          <p:nvPr>
            <p:ph type="ftr" sz="quarter" idx="10"/>
          </p:nvPr>
        </p:nvSpPr>
        <p:spPr/>
        <p:txBody>
          <a:bodyPr/>
          <a:lstStyle/>
          <a:p>
            <a:r>
              <a:rPr lang="en-GB" smtClean="0"/>
              <a:t>MI - Science for Enterprise Systems</a:t>
            </a:r>
          </a:p>
        </p:txBody>
      </p:sp>
      <p:sp>
        <p:nvSpPr>
          <p:cNvPr id="36869" name="Espace réservé du numéro de diapositive 5"/>
          <p:cNvSpPr>
            <a:spLocks noGrp="1"/>
          </p:cNvSpPr>
          <p:nvPr>
            <p:ph type="sldNum" sz="quarter" idx="11"/>
          </p:nvPr>
        </p:nvSpPr>
        <p:spPr/>
        <p:txBody>
          <a:bodyPr/>
          <a:lstStyle/>
          <a:p>
            <a:fld id="{F69BCC52-70C1-4741-805D-1D14FE3E68C5}" type="slidenum">
              <a:rPr lang="en-GB" smtClean="0"/>
              <a:pPr/>
              <a:t>31</a:t>
            </a:fld>
            <a:endParaRPr lang="en-GB"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Chaos in Enterprise</a:t>
            </a:r>
            <a:endParaRPr lang="en-GB"/>
          </a:p>
        </p:txBody>
      </p:sp>
      <p:sp>
        <p:nvSpPr>
          <p:cNvPr id="3" name="Espace réservé du contenu 2"/>
          <p:cNvSpPr>
            <a:spLocks noGrp="1"/>
          </p:cNvSpPr>
          <p:nvPr>
            <p:ph idx="1"/>
          </p:nvPr>
        </p:nvSpPr>
        <p:spPr/>
        <p:txBody>
          <a:bodyPr/>
          <a:lstStyle/>
          <a:p>
            <a:r>
              <a:rPr lang="en-GB" smtClean="0"/>
              <a:t>Opportunistic intelligence – « Edge of Chaos »</a:t>
            </a:r>
          </a:p>
          <a:p>
            <a:pPr lvl="1"/>
            <a:r>
              <a:rPr lang="en-GB" smtClean="0"/>
              <a:t>Chaos suggests that some non predictable events can be leveraged for performance improvement</a:t>
            </a:r>
          </a:p>
          <a:p>
            <a:pPr lvl="1"/>
            <a:r>
              <a:rPr lang="en-GB" smtClean="0"/>
              <a:t>Enterprises at EOC exhibit self-organizing characteristics </a:t>
            </a:r>
          </a:p>
          <a:p>
            <a:pPr lvl="2"/>
            <a:r>
              <a:rPr lang="en-GB" smtClean="0"/>
              <a:t>operating within EOC provides them with high responsiveness to their environments opportunities, </a:t>
            </a:r>
          </a:p>
          <a:p>
            <a:pPr lvl="2"/>
            <a:r>
              <a:rPr lang="en-GB" smtClean="0"/>
              <a:t>but enough structure to act and perpetuate themselves.</a:t>
            </a:r>
          </a:p>
          <a:p>
            <a:pPr lvl="2"/>
            <a:r>
              <a:rPr lang="en-GB" smtClean="0"/>
              <a:t>compromise between structure and surprise</a:t>
            </a:r>
          </a:p>
          <a:p>
            <a:r>
              <a:rPr lang="en-GB" smtClean="0"/>
              <a:t>Process improvement</a:t>
            </a:r>
          </a:p>
          <a:p>
            <a:pPr lvl="1"/>
            <a:r>
              <a:rPr lang="en-GB" smtClean="0"/>
              <a:t>Apparent random behaviour actually aren’t</a:t>
            </a:r>
          </a:p>
          <a:p>
            <a:pPr lvl="1"/>
            <a:r>
              <a:rPr lang="en-GB" smtClean="0"/>
              <a:t>‘Chaos theory in quality control of spring wire” </a:t>
            </a:r>
          </a:p>
          <a:p>
            <a:pPr lvl="2"/>
            <a:r>
              <a:rPr lang="en-GB" smtClean="0"/>
              <a:t>M.Muldoon, M.Nicol, and L.Reynolds, University of Warwick 1995</a:t>
            </a:r>
          </a:p>
          <a:p>
            <a:r>
              <a:rPr lang="en-GB" smtClean="0"/>
              <a:t>Operations and Project Risk management</a:t>
            </a:r>
          </a:p>
          <a:p>
            <a:pPr lvl="1"/>
            <a:r>
              <a:rPr lang="en-GB" smtClean="0"/>
              <a:t>Localizing the attractors can help to manage the risk</a:t>
            </a:r>
          </a:p>
          <a:p>
            <a:pPr lvl="1"/>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32</a:t>
            </a:fld>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3218" name="Rectangle 2"/>
          <p:cNvSpPr>
            <a:spLocks noGrp="1" noChangeArrowheads="1"/>
          </p:cNvSpPr>
          <p:nvPr>
            <p:ph type="title"/>
          </p:nvPr>
        </p:nvSpPr>
        <p:spPr/>
        <p:txBody>
          <a:bodyPr/>
          <a:lstStyle/>
          <a:p>
            <a:r>
              <a:rPr lang="en-GB" smtClean="0"/>
              <a:t>Events, Opportunity, Evolution and chaos</a:t>
            </a:r>
            <a:endParaRPr lang="en-GB"/>
          </a:p>
        </p:txBody>
      </p:sp>
      <p:sp>
        <p:nvSpPr>
          <p:cNvPr id="1673219" name="Rectangle 3"/>
          <p:cNvSpPr>
            <a:spLocks noGrp="1" noChangeArrowheads="1"/>
          </p:cNvSpPr>
          <p:nvPr>
            <p:ph idx="1"/>
          </p:nvPr>
        </p:nvSpPr>
        <p:spPr/>
        <p:txBody>
          <a:bodyPr/>
          <a:lstStyle/>
          <a:p>
            <a:r>
              <a:rPr lang="en-GB" smtClean="0"/>
              <a:t>Beside its instant operations, a system is submitted to </a:t>
            </a:r>
          </a:p>
          <a:p>
            <a:pPr lvl="1"/>
            <a:r>
              <a:rPr lang="en-GB" smtClean="0"/>
              <a:t>Internal errors</a:t>
            </a:r>
          </a:p>
          <a:p>
            <a:pPr lvl="1"/>
            <a:r>
              <a:rPr lang="en-GB" smtClean="0"/>
              <a:t>Ideas</a:t>
            </a:r>
          </a:p>
          <a:p>
            <a:pPr lvl="1"/>
            <a:r>
              <a:rPr lang="en-GB" smtClean="0"/>
              <a:t>Environment aggression</a:t>
            </a:r>
          </a:p>
          <a:p>
            <a:r>
              <a:rPr lang="en-GB" smtClean="0"/>
              <a:t>These events can damage or definitively destroy the system</a:t>
            </a:r>
          </a:p>
          <a:p>
            <a:pPr lvl="1"/>
            <a:r>
              <a:rPr lang="en-GB" smtClean="0"/>
              <a:t>When it is not resilient enough</a:t>
            </a:r>
          </a:p>
          <a:p>
            <a:r>
              <a:rPr lang="en-GB" smtClean="0"/>
              <a:t>These events can also make a quantum leap in improvement</a:t>
            </a:r>
          </a:p>
          <a:p>
            <a:pPr lvl="1"/>
            <a:r>
              <a:rPr lang="en-GB" smtClean="0"/>
              <a:t>Reducing entropy</a:t>
            </a:r>
          </a:p>
          <a:p>
            <a:pPr lvl="1"/>
            <a:r>
              <a:rPr lang="en-GB" smtClean="0"/>
              <a:t>Increasing the energy flow</a:t>
            </a:r>
          </a:p>
          <a:p>
            <a:pPr lvl="1"/>
            <a:r>
              <a:rPr lang="en-GB" smtClean="0"/>
              <a:t>Information is the key</a:t>
            </a:r>
            <a:endParaRPr lang="en-GB"/>
          </a:p>
        </p:txBody>
      </p:sp>
      <p:sp>
        <p:nvSpPr>
          <p:cNvPr id="7" name="Espace réservé du pied de page 6"/>
          <p:cNvSpPr>
            <a:spLocks noGrp="1"/>
          </p:cNvSpPr>
          <p:nvPr>
            <p:ph type="ftr" sz="quarter" idx="10"/>
          </p:nvPr>
        </p:nvSpPr>
        <p:spPr/>
        <p:txBody>
          <a:bodyPr/>
          <a:lstStyle/>
          <a:p>
            <a:pPr>
              <a:defRPr/>
            </a:pPr>
            <a:r>
              <a:rPr lang="en-GB" smtClean="0"/>
              <a:t>MI - Science for Enterprise Systems</a:t>
            </a:r>
            <a:endParaRPr lang="en-GB"/>
          </a:p>
        </p:txBody>
      </p:sp>
      <p:sp>
        <p:nvSpPr>
          <p:cNvPr id="6" name="Espace réservé du numéro de diapositive 5"/>
          <p:cNvSpPr>
            <a:spLocks noGrp="1"/>
          </p:cNvSpPr>
          <p:nvPr>
            <p:ph type="sldNum" sz="quarter" idx="11"/>
          </p:nvPr>
        </p:nvSpPr>
        <p:spPr>
          <a:xfrm>
            <a:off x="8305800" y="6308725"/>
            <a:ext cx="838200" cy="412750"/>
          </a:xfrm>
          <a:prstGeom prst="rect">
            <a:avLst/>
          </a:prstGeom>
        </p:spPr>
        <p:txBody>
          <a:bodyPr/>
          <a:lstStyle/>
          <a:p>
            <a:fld id="{00304F2C-323F-497A-ACAF-48FADDBD912E}" type="slidenum">
              <a:rPr lang="en-GB"/>
              <a:pPr/>
              <a:t>33</a:t>
            </a:fld>
            <a:endParaRPr lang="en-GB"/>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mtClean="0"/>
              <a:t>Agenda</a:t>
            </a:r>
          </a:p>
        </p:txBody>
      </p:sp>
      <p:sp>
        <p:nvSpPr>
          <p:cNvPr id="29699" name="Rectangle 3"/>
          <p:cNvSpPr>
            <a:spLocks noGrp="1" noChangeArrowheads="1"/>
          </p:cNvSpPr>
          <p:nvPr>
            <p:ph idx="1"/>
          </p:nvPr>
        </p:nvSpPr>
        <p:spPr/>
        <p:txBody>
          <a:bodyPr/>
          <a:lstStyle/>
          <a:p>
            <a:r>
              <a:rPr lang="en-GB" dirty="0" smtClean="0"/>
              <a:t>Enterprise as a system </a:t>
            </a:r>
          </a:p>
          <a:p>
            <a:r>
              <a:rPr lang="en-GB" dirty="0" smtClean="0"/>
              <a:t>Entropy</a:t>
            </a:r>
          </a:p>
          <a:p>
            <a:r>
              <a:rPr lang="en-GB" dirty="0" smtClean="0"/>
              <a:t>Chaos</a:t>
            </a:r>
          </a:p>
          <a:p>
            <a:r>
              <a:rPr lang="en-GB" dirty="0" smtClean="0"/>
              <a:t>Complexity</a:t>
            </a:r>
          </a:p>
          <a:p>
            <a:r>
              <a:rPr lang="en-GB" dirty="0" smtClean="0"/>
              <a:t>Information</a:t>
            </a:r>
          </a:p>
          <a:p>
            <a:r>
              <a:rPr lang="en-GB" dirty="0" smtClean="0"/>
              <a:t>Linguistics</a:t>
            </a:r>
          </a:p>
        </p:txBody>
      </p:sp>
      <p:sp>
        <p:nvSpPr>
          <p:cNvPr id="29700" name="Espace réservé du pied de page 4"/>
          <p:cNvSpPr>
            <a:spLocks noGrp="1"/>
          </p:cNvSpPr>
          <p:nvPr>
            <p:ph type="ftr" sz="quarter" idx="10"/>
          </p:nvPr>
        </p:nvSpPr>
        <p:spPr>
          <a:noFill/>
        </p:spPr>
        <p:txBody>
          <a:bodyPr/>
          <a:lstStyle/>
          <a:p>
            <a:r>
              <a:rPr lang="en-GB" smtClean="0"/>
              <a:t>MI - Science for Enterprise Systems</a:t>
            </a:r>
          </a:p>
        </p:txBody>
      </p:sp>
      <p:sp>
        <p:nvSpPr>
          <p:cNvPr id="29701" name="Espace réservé du numéro de diapositive 5"/>
          <p:cNvSpPr>
            <a:spLocks noGrp="1"/>
          </p:cNvSpPr>
          <p:nvPr>
            <p:ph type="sldNum" sz="quarter" idx="11"/>
          </p:nvPr>
        </p:nvSpPr>
        <p:spPr>
          <a:noFill/>
        </p:spPr>
        <p:txBody>
          <a:bodyPr/>
          <a:lstStyle/>
          <a:p>
            <a:fld id="{4193D537-49F1-4F4F-83B3-E9824965D7D6}" type="slidenum">
              <a:rPr lang="en-GB" smtClean="0"/>
              <a:pPr/>
              <a:t>34</a:t>
            </a:fld>
            <a:endParaRPr lang="en-GB" smtClean="0"/>
          </a:p>
        </p:txBody>
      </p:sp>
      <p:sp>
        <p:nvSpPr>
          <p:cNvPr id="29702" name="Rectangle 4"/>
          <p:cNvSpPr>
            <a:spLocks noChangeArrowheads="1"/>
          </p:cNvSpPr>
          <p:nvPr/>
        </p:nvSpPr>
        <p:spPr bwMode="auto">
          <a:xfrm>
            <a:off x="0" y="2224071"/>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pPr eaLnBrk="0" hangingPunct="0"/>
            <a:endParaRPr lang="fr-F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GB" smtClean="0"/>
              <a:t>Complexity</a:t>
            </a:r>
          </a:p>
        </p:txBody>
      </p:sp>
      <p:sp>
        <p:nvSpPr>
          <p:cNvPr id="44035" name="Rectangle 3"/>
          <p:cNvSpPr>
            <a:spLocks noGrp="1" noChangeArrowheads="1"/>
          </p:cNvSpPr>
          <p:nvPr>
            <p:ph idx="1"/>
          </p:nvPr>
        </p:nvSpPr>
        <p:spPr/>
        <p:txBody>
          <a:bodyPr/>
          <a:lstStyle/>
          <a:p>
            <a:pPr eaLnBrk="1" hangingPunct="1"/>
            <a:r>
              <a:rPr lang="en-GB" smtClean="0"/>
              <a:t>Disorganized vs Organised Complexity”</a:t>
            </a:r>
          </a:p>
          <a:p>
            <a:pPr lvl="1"/>
            <a:r>
              <a:rPr lang="en-GB" smtClean="0"/>
              <a:t>Large number of parts, Random interactions, statistically studied behaviour</a:t>
            </a:r>
          </a:p>
          <a:p>
            <a:pPr lvl="1"/>
            <a:r>
              <a:rPr lang="en-GB" smtClean="0"/>
              <a:t>Vs correlated interactions between parts, can be modelled </a:t>
            </a:r>
          </a:p>
          <a:p>
            <a:r>
              <a:rPr lang="en-GB" smtClean="0"/>
              <a:t>Complication vs Complexity</a:t>
            </a:r>
          </a:p>
          <a:p>
            <a:pPr lvl="1"/>
            <a:r>
              <a:rPr lang="en-GB" smtClean="0"/>
              <a:t>Complication is a matter of understanding</a:t>
            </a:r>
          </a:p>
          <a:p>
            <a:pPr lvl="1"/>
            <a:r>
              <a:rPr lang="en-GB" smtClean="0"/>
              <a:t>Complexity is independent of the intellectual capability of the observer</a:t>
            </a:r>
          </a:p>
          <a:p>
            <a:pPr eaLnBrk="1" hangingPunct="1"/>
            <a:r>
              <a:rPr lang="en-GB" smtClean="0"/>
              <a:t>Complexity applies to:</a:t>
            </a:r>
          </a:p>
          <a:p>
            <a:pPr lvl="1"/>
            <a:r>
              <a:rPr lang="en-GB" smtClean="0"/>
              <a:t>Behaviour: relates to emergence and self-organization, Chaos’s sensibility to initial conditions as a possible cause</a:t>
            </a:r>
          </a:p>
          <a:p>
            <a:pPr lvl="1"/>
            <a:r>
              <a:rPr lang="en-GB" smtClean="0"/>
              <a:t>Mechanisms: relates to complex adaptative systems</a:t>
            </a:r>
          </a:p>
          <a:p>
            <a:pPr lvl="1"/>
            <a:r>
              <a:rPr lang="en-GB" smtClean="0"/>
              <a:t>Data: relates to compression difficulties</a:t>
            </a:r>
          </a:p>
          <a:p>
            <a:pPr lvl="1"/>
            <a:r>
              <a:rPr lang="en-GB" smtClean="0"/>
              <a:t>Systems</a:t>
            </a:r>
          </a:p>
          <a:p>
            <a:pPr eaLnBrk="1" hangingPunct="1"/>
            <a:endParaRPr lang="en-GB" smtClean="0"/>
          </a:p>
        </p:txBody>
      </p:sp>
      <p:sp>
        <p:nvSpPr>
          <p:cNvPr id="44036" name="Espace réservé du pied de page 4"/>
          <p:cNvSpPr>
            <a:spLocks noGrp="1"/>
          </p:cNvSpPr>
          <p:nvPr>
            <p:ph type="ftr" sz="quarter" idx="10"/>
          </p:nvPr>
        </p:nvSpPr>
        <p:spPr>
          <a:noFill/>
        </p:spPr>
        <p:txBody>
          <a:bodyPr/>
          <a:lstStyle/>
          <a:p>
            <a:r>
              <a:rPr lang="en-GB" smtClean="0"/>
              <a:t>MI - Science for Enterprise Systems</a:t>
            </a:r>
          </a:p>
        </p:txBody>
      </p:sp>
      <p:sp>
        <p:nvSpPr>
          <p:cNvPr id="44037" name="Espace réservé du numéro de diapositive 5"/>
          <p:cNvSpPr>
            <a:spLocks noGrp="1"/>
          </p:cNvSpPr>
          <p:nvPr>
            <p:ph type="sldNum" sz="quarter" idx="11"/>
          </p:nvPr>
        </p:nvSpPr>
        <p:spPr>
          <a:noFill/>
        </p:spPr>
        <p:txBody>
          <a:bodyPr/>
          <a:lstStyle/>
          <a:p>
            <a:fld id="{DBC231D0-D7AC-4399-BEE9-2F232D6B104D}" type="slidenum">
              <a:rPr lang="en-GB" smtClean="0"/>
              <a:pPr/>
              <a:t>35</a:t>
            </a:fld>
            <a:endParaRPr lang="en-GB"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Complex systems characteristics (1)</a:t>
            </a:r>
            <a:endParaRPr lang="en-GB"/>
          </a:p>
        </p:txBody>
      </p:sp>
      <p:sp>
        <p:nvSpPr>
          <p:cNvPr id="3" name="Espace réservé du contenu 2"/>
          <p:cNvSpPr>
            <a:spLocks noGrp="1"/>
          </p:cNvSpPr>
          <p:nvPr>
            <p:ph idx="1"/>
          </p:nvPr>
        </p:nvSpPr>
        <p:spPr/>
        <p:txBody>
          <a:bodyPr/>
          <a:lstStyle/>
          <a:p>
            <a:r>
              <a:rPr lang="en-GB" smtClean="0"/>
              <a:t>Are usually open</a:t>
            </a:r>
          </a:p>
          <a:p>
            <a:r>
              <a:rPr lang="en-GB" smtClean="0"/>
              <a:t>Have many components </a:t>
            </a:r>
          </a:p>
          <a:p>
            <a:r>
              <a:rPr lang="en-GB" smtClean="0"/>
              <a:t>Are structured with Variations</a:t>
            </a:r>
          </a:p>
          <a:p>
            <a:pPr lvl="1"/>
            <a:r>
              <a:rPr lang="en-GB" smtClean="0"/>
              <a:t>Spanning several scales : Plants, Area, Work centres, Units, Drives</a:t>
            </a:r>
          </a:p>
          <a:p>
            <a:pPr lvl="1"/>
            <a:r>
              <a:rPr lang="en-GB" smtClean="0"/>
              <a:t>Can be nested: systems of systems</a:t>
            </a:r>
          </a:p>
          <a:p>
            <a:r>
              <a:rPr lang="en-GB" smtClean="0"/>
              <a:t>Display fuzzy boundaries of the system itself and its parts</a:t>
            </a:r>
          </a:p>
          <a:p>
            <a:pPr lvl="1"/>
            <a:r>
              <a:rPr lang="en-GB" smtClean="0"/>
              <a:t>Observer’s choice</a:t>
            </a:r>
          </a:p>
          <a:p>
            <a:r>
              <a:rPr lang="en-GB" smtClean="0"/>
              <a:t>Interactions</a:t>
            </a:r>
          </a:p>
          <a:p>
            <a:pPr lvl="1"/>
            <a:r>
              <a:rPr lang="en-GB" smtClean="0"/>
              <a:t>non linear</a:t>
            </a:r>
          </a:p>
          <a:p>
            <a:pPr lvl="1"/>
            <a:r>
              <a:rPr lang="en-GB" smtClean="0"/>
              <a:t> Feedback loops</a:t>
            </a:r>
          </a:p>
          <a:p>
            <a:r>
              <a:rPr lang="en-GB" smtClean="0"/>
              <a:t>Have memory</a:t>
            </a:r>
          </a:p>
          <a:p>
            <a:pPr>
              <a:buNone/>
            </a:pPr>
            <a:endParaRPr lang="en-GB" smtClean="0"/>
          </a:p>
          <a:p>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36</a:t>
            </a:fld>
            <a:endParaRPr lang="en-GB"/>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Complex systems characteristics (2)</a:t>
            </a:r>
            <a:endParaRPr lang="en-GB"/>
          </a:p>
        </p:txBody>
      </p:sp>
      <p:sp>
        <p:nvSpPr>
          <p:cNvPr id="3" name="Espace réservé du contenu 2"/>
          <p:cNvSpPr>
            <a:spLocks noGrp="1"/>
          </p:cNvSpPr>
          <p:nvPr>
            <p:ph idx="1"/>
          </p:nvPr>
        </p:nvSpPr>
        <p:spPr/>
        <p:txBody>
          <a:bodyPr/>
          <a:lstStyle/>
          <a:p>
            <a:r>
              <a:rPr lang="en-GB" smtClean="0"/>
              <a:t>Realize emerging properties / behaviour </a:t>
            </a:r>
          </a:p>
          <a:p>
            <a:pPr lvl="1"/>
            <a:r>
              <a:rPr lang="en-GB" smtClean="0"/>
              <a:t>properly driven machine and appropriate knowledge can elaborate a product unknown from the machine perspective</a:t>
            </a:r>
          </a:p>
          <a:p>
            <a:r>
              <a:rPr lang="en-GB" smtClean="0"/>
              <a:t>Are ever evolving</a:t>
            </a:r>
          </a:p>
          <a:p>
            <a:r>
              <a:rPr lang="en-GB" smtClean="0"/>
              <a:t>Exhibit “intelligence”</a:t>
            </a:r>
          </a:p>
          <a:p>
            <a:pPr lvl="1"/>
            <a:r>
              <a:rPr lang="en-GB" smtClean="0"/>
              <a:t>Self organization, adaptability, survivability, ultimately self-reproduction</a:t>
            </a:r>
          </a:p>
          <a:p>
            <a:r>
              <a:rPr lang="en-GB" smtClean="0"/>
              <a:t>Involve Cooperation/Competition, Internally/Externally</a:t>
            </a:r>
          </a:p>
          <a:p>
            <a:r>
              <a:rPr lang="en-GB" smtClean="0"/>
              <a:t>Are Chaotic </a:t>
            </a:r>
          </a:p>
          <a:p>
            <a:pPr lvl="1"/>
            <a:r>
              <a:rPr lang="en-GB" smtClean="0"/>
              <a:t>Chaos complexity closely related </a:t>
            </a:r>
          </a:p>
          <a:p>
            <a:pPr lvl="1"/>
            <a:r>
              <a:rPr lang="en-GB" smtClean="0"/>
              <a:t>Scale invariance, Sensibility to initial conditions, </a:t>
            </a:r>
          </a:p>
          <a:p>
            <a:pPr lvl="1"/>
            <a:r>
              <a:rPr lang="en-GB" smtClean="0"/>
              <a:t>Self-organized criticality (SOC)</a:t>
            </a:r>
          </a:p>
          <a:p>
            <a:pPr lvl="2"/>
            <a:r>
              <a:rPr lang="en-GB" smtClean="0"/>
              <a:t>Possiblity of brutal collapses or emergence of features of the whole system or parts of it - Avalanches, Earthquakes, financial markets</a:t>
            </a:r>
          </a:p>
          <a:p>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37</a:t>
            </a:fld>
            <a:endParaRPr lang="en-GB"/>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GB" smtClean="0"/>
              <a:t>Complex systems and Information</a:t>
            </a:r>
          </a:p>
        </p:txBody>
      </p:sp>
      <p:sp>
        <p:nvSpPr>
          <p:cNvPr id="45059" name="Rectangle 3"/>
          <p:cNvSpPr>
            <a:spLocks noGrp="1" noChangeArrowheads="1"/>
          </p:cNvSpPr>
          <p:nvPr>
            <p:ph idx="1"/>
          </p:nvPr>
        </p:nvSpPr>
        <p:spPr/>
        <p:txBody>
          <a:bodyPr/>
          <a:lstStyle/>
          <a:p>
            <a:pPr eaLnBrk="1" hangingPunct="1"/>
            <a:r>
              <a:rPr lang="en-GB" smtClean="0"/>
              <a:t>Systems consume, produce, transmute energy, matter and information</a:t>
            </a:r>
          </a:p>
          <a:p>
            <a:pPr eaLnBrk="1" hangingPunct="1"/>
            <a:r>
              <a:rPr lang="en-GB" smtClean="0"/>
              <a:t>Systems tend to deteriorate with time </a:t>
            </a:r>
          </a:p>
          <a:p>
            <a:pPr lvl="1" eaLnBrk="1" hangingPunct="1"/>
            <a:r>
              <a:rPr lang="en-GB" smtClean="0"/>
              <a:t>Becoming unable to turn Energy into more ordered outcome </a:t>
            </a:r>
          </a:p>
          <a:p>
            <a:pPr lvl="2" eaLnBrk="1" hangingPunct="1"/>
            <a:r>
              <a:rPr lang="en-GB" smtClean="0"/>
              <a:t>Unable to create Value</a:t>
            </a:r>
          </a:p>
          <a:p>
            <a:pPr eaLnBrk="1" hangingPunct="1"/>
            <a:r>
              <a:rPr lang="en-GB" smtClean="0"/>
              <a:t>Information provides order, organization</a:t>
            </a:r>
          </a:p>
          <a:p>
            <a:pPr lvl="1" eaLnBrk="1" hangingPunct="1"/>
            <a:r>
              <a:rPr lang="en-GB" smtClean="0"/>
              <a:t>Complex systems have the ability to process information and evolve</a:t>
            </a:r>
          </a:p>
          <a:p>
            <a:pPr eaLnBrk="1" hangingPunct="1"/>
            <a:r>
              <a:rPr lang="en-GB" smtClean="0"/>
              <a:t>Information generates “negative entropy”:  </a:t>
            </a:r>
          </a:p>
          <a:p>
            <a:pPr lvl="1" eaLnBrk="1" hangingPunct="1"/>
            <a:r>
              <a:rPr lang="en-GB" smtClean="0"/>
              <a:t>Makes Energy/Matter/Information transmutation effective </a:t>
            </a:r>
          </a:p>
          <a:p>
            <a:pPr lvl="2" eaLnBrk="1" hangingPunct="1"/>
            <a:r>
              <a:rPr lang="en-GB" smtClean="0"/>
              <a:t>to transform Energy in Matter</a:t>
            </a:r>
          </a:p>
          <a:p>
            <a:pPr lvl="2" eaLnBrk="1" hangingPunct="1"/>
            <a:r>
              <a:rPr lang="en-GB" smtClean="0"/>
              <a:t>To elevate Matter ordering</a:t>
            </a:r>
          </a:p>
          <a:p>
            <a:pPr lvl="2" eaLnBrk="1" hangingPunct="1"/>
            <a:r>
              <a:rPr lang="en-GB" smtClean="0"/>
              <a:t>To improve knowledge</a:t>
            </a:r>
          </a:p>
          <a:p>
            <a:pPr lvl="1" eaLnBrk="1" hangingPunct="1"/>
            <a:r>
              <a:rPr lang="en-GB" smtClean="0"/>
              <a:t>Increases intelligence</a:t>
            </a:r>
          </a:p>
          <a:p>
            <a:pPr lvl="2" eaLnBrk="1" hangingPunct="1"/>
            <a:r>
              <a:rPr lang="en-GB" smtClean="0"/>
              <a:t>Ability to survive and reproduce</a:t>
            </a:r>
          </a:p>
        </p:txBody>
      </p:sp>
      <p:sp>
        <p:nvSpPr>
          <p:cNvPr id="45060" name="Espace réservé du pied de page 4"/>
          <p:cNvSpPr>
            <a:spLocks noGrp="1"/>
          </p:cNvSpPr>
          <p:nvPr>
            <p:ph type="ftr" sz="quarter" idx="10"/>
          </p:nvPr>
        </p:nvSpPr>
        <p:spPr>
          <a:noFill/>
        </p:spPr>
        <p:txBody>
          <a:bodyPr/>
          <a:lstStyle/>
          <a:p>
            <a:r>
              <a:rPr lang="en-GB" smtClean="0"/>
              <a:t>MI - Science for Enterprise Systems</a:t>
            </a:r>
          </a:p>
        </p:txBody>
      </p:sp>
      <p:sp>
        <p:nvSpPr>
          <p:cNvPr id="45061" name="Espace réservé du numéro de diapositive 5"/>
          <p:cNvSpPr>
            <a:spLocks noGrp="1"/>
          </p:cNvSpPr>
          <p:nvPr>
            <p:ph type="sldNum" sz="quarter" idx="11"/>
          </p:nvPr>
        </p:nvSpPr>
        <p:spPr>
          <a:noFill/>
        </p:spPr>
        <p:txBody>
          <a:bodyPr/>
          <a:lstStyle/>
          <a:p>
            <a:fld id="{DDEAC45B-4935-40E1-B793-28E9BD5DDF9E}" type="slidenum">
              <a:rPr lang="en-GB" smtClean="0"/>
              <a:pPr/>
              <a:t>38</a:t>
            </a:fld>
            <a:endParaRPr lang="en-GB"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Enterprise complexity</a:t>
            </a:r>
            <a:endParaRPr lang="en-GB"/>
          </a:p>
        </p:txBody>
      </p:sp>
      <p:sp>
        <p:nvSpPr>
          <p:cNvPr id="3" name="Espace réservé du contenu 2"/>
          <p:cNvSpPr>
            <a:spLocks noGrp="1"/>
          </p:cNvSpPr>
          <p:nvPr>
            <p:ph idx="1"/>
          </p:nvPr>
        </p:nvSpPr>
        <p:spPr/>
        <p:txBody>
          <a:bodyPr/>
          <a:lstStyle/>
          <a:p>
            <a:r>
              <a:rPr lang="en-GB" smtClean="0"/>
              <a:t>The Enterprise organism keeps morphing itself</a:t>
            </a:r>
          </a:p>
          <a:p>
            <a:pPr lvl="1"/>
            <a:r>
              <a:rPr lang="en-GB" smtClean="0"/>
              <a:t>Achieving the Darwinian process of its existence by developing objective knowledge to its advantage</a:t>
            </a:r>
          </a:p>
          <a:p>
            <a:pPr lvl="1"/>
            <a:r>
              <a:rPr lang="en-GB" smtClean="0"/>
              <a:t>Fighting entropy, securing survival, enabling progress</a:t>
            </a:r>
          </a:p>
          <a:p>
            <a:pPr lvl="1"/>
            <a:r>
              <a:rPr lang="en-GB" smtClean="0"/>
              <a:t>Ensuring that thinking people and machines understand each other and the system they live in</a:t>
            </a:r>
          </a:p>
          <a:p>
            <a:r>
              <a:rPr lang="en-GB" smtClean="0"/>
              <a:t>Auto-organization is an attribute of complex systems</a:t>
            </a:r>
          </a:p>
          <a:p>
            <a:pPr lvl="1"/>
            <a:r>
              <a:rPr lang="en-GB" smtClean="0"/>
              <a:t>Hypercritical complexity – quantity and quality of interactions - spouts “emerging properties”</a:t>
            </a:r>
          </a:p>
          <a:p>
            <a:pPr lvl="1"/>
            <a:r>
              <a:rPr lang="en-GB" smtClean="0"/>
              <a:t>Developing new, higher ranking behavior - not deductible from their individual components </a:t>
            </a:r>
          </a:p>
        </p:txBody>
      </p:sp>
      <p:sp>
        <p:nvSpPr>
          <p:cNvPr id="5" name="Espace réservé du pied de page 4"/>
          <p:cNvSpPr>
            <a:spLocks noGrp="1"/>
          </p:cNvSpPr>
          <p:nvPr>
            <p:ph type="ftr" sz="quarter" idx="10"/>
          </p:nvPr>
        </p:nvSpPr>
        <p:spPr/>
        <p:txBody>
          <a:bodyPr/>
          <a:lstStyle/>
          <a:p>
            <a:r>
              <a:rPr lang="en-GB" smtClean="0"/>
              <a:t>MI - Science for Enterprise Systems</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39</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Types of systems</a:t>
            </a:r>
            <a:endParaRPr lang="en-GB"/>
          </a:p>
        </p:txBody>
      </p:sp>
      <p:sp>
        <p:nvSpPr>
          <p:cNvPr id="3" name="Espace réservé du contenu 2"/>
          <p:cNvSpPr>
            <a:spLocks noGrp="1"/>
          </p:cNvSpPr>
          <p:nvPr>
            <p:ph idx="1"/>
          </p:nvPr>
        </p:nvSpPr>
        <p:spPr/>
        <p:txBody>
          <a:bodyPr/>
          <a:lstStyle/>
          <a:p>
            <a:r>
              <a:rPr lang="en-GB" dirty="0" smtClean="0"/>
              <a:t>Biological systems use membranes </a:t>
            </a:r>
          </a:p>
          <a:p>
            <a:pPr lvl="1"/>
            <a:r>
              <a:rPr lang="en-GB" dirty="0" smtClean="0"/>
              <a:t>(Cell, tissues, body) to insulate components and handle interactions. </a:t>
            </a:r>
          </a:p>
          <a:p>
            <a:pPr lvl="1"/>
            <a:r>
              <a:rPr lang="en-GB" dirty="0" smtClean="0"/>
              <a:t>They keep their structure, but renew at the cell level et reproduce</a:t>
            </a:r>
          </a:p>
          <a:p>
            <a:pPr lvl="1"/>
            <a:r>
              <a:rPr lang="en-GB" dirty="0" smtClean="0"/>
              <a:t>Slow, supra-genetic (Darwinian) evolution</a:t>
            </a:r>
          </a:p>
          <a:p>
            <a:r>
              <a:rPr lang="en-GB" dirty="0" smtClean="0"/>
              <a:t>Artificial systems composition is generally variable</a:t>
            </a:r>
          </a:p>
          <a:p>
            <a:pPr lvl="1"/>
            <a:r>
              <a:rPr lang="en-GB" dirty="0" smtClean="0"/>
              <a:t>Social, mechanical, IT</a:t>
            </a:r>
          </a:p>
          <a:p>
            <a:pPr lvl="1"/>
            <a:r>
              <a:rPr lang="en-GB" dirty="0" smtClean="0"/>
              <a:t>Their structure can evolve rapidly in reaction to internal and external pressures </a:t>
            </a:r>
          </a:p>
          <a:p>
            <a:pPr lvl="1"/>
            <a:r>
              <a:rPr lang="en-GB" dirty="0" smtClean="0"/>
              <a:t>Meta models of these systems evolve like biological systems </a:t>
            </a:r>
          </a:p>
          <a:p>
            <a:pPr lvl="2"/>
            <a:r>
              <a:rPr lang="en-GB" dirty="0" smtClean="0"/>
              <a:t>Democracy, monetary system, transportation, computers, telephone</a:t>
            </a:r>
          </a:p>
          <a:p>
            <a:pPr lvl="1"/>
            <a:r>
              <a:rPr lang="en-GB" dirty="0" smtClean="0"/>
              <a:t>Shared components</a:t>
            </a:r>
          </a:p>
          <a:p>
            <a:pPr lvl="2"/>
            <a:r>
              <a:rPr lang="en-GB" dirty="0" smtClean="0"/>
              <a:t>People can be parts of several organizations</a:t>
            </a:r>
          </a:p>
          <a:p>
            <a:pPr lvl="2"/>
            <a:r>
              <a:rPr lang="en-GB" dirty="0" smtClean="0"/>
              <a:t>They can be employees and shareholders in the same company</a:t>
            </a:r>
            <a:endParaRPr lang="en-GB" dirty="0"/>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4</a:t>
            </a:fld>
            <a:endParaRPr lang="en-GB"/>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mtClean="0"/>
              <a:t>Agenda</a:t>
            </a:r>
          </a:p>
        </p:txBody>
      </p:sp>
      <p:sp>
        <p:nvSpPr>
          <p:cNvPr id="29699" name="Rectangle 3"/>
          <p:cNvSpPr>
            <a:spLocks noGrp="1" noChangeArrowheads="1"/>
          </p:cNvSpPr>
          <p:nvPr>
            <p:ph idx="1"/>
          </p:nvPr>
        </p:nvSpPr>
        <p:spPr/>
        <p:txBody>
          <a:bodyPr/>
          <a:lstStyle/>
          <a:p>
            <a:r>
              <a:rPr lang="en-GB" dirty="0" smtClean="0"/>
              <a:t>Enterprise as a system </a:t>
            </a:r>
          </a:p>
          <a:p>
            <a:r>
              <a:rPr lang="en-GB" dirty="0" smtClean="0"/>
              <a:t>Entropy</a:t>
            </a:r>
          </a:p>
          <a:p>
            <a:r>
              <a:rPr lang="en-GB" dirty="0" smtClean="0"/>
              <a:t>Chaos</a:t>
            </a:r>
          </a:p>
          <a:p>
            <a:r>
              <a:rPr lang="en-GB" dirty="0" smtClean="0"/>
              <a:t>Complexity</a:t>
            </a:r>
          </a:p>
          <a:p>
            <a:r>
              <a:rPr lang="en-GB" dirty="0" smtClean="0"/>
              <a:t>Information</a:t>
            </a:r>
          </a:p>
          <a:p>
            <a:r>
              <a:rPr lang="en-GB" dirty="0" smtClean="0"/>
              <a:t>Linguistics</a:t>
            </a:r>
          </a:p>
        </p:txBody>
      </p:sp>
      <p:sp>
        <p:nvSpPr>
          <p:cNvPr id="29700" name="Espace réservé du pied de page 4"/>
          <p:cNvSpPr>
            <a:spLocks noGrp="1"/>
          </p:cNvSpPr>
          <p:nvPr>
            <p:ph type="ftr" sz="quarter" idx="10"/>
          </p:nvPr>
        </p:nvSpPr>
        <p:spPr>
          <a:noFill/>
        </p:spPr>
        <p:txBody>
          <a:bodyPr/>
          <a:lstStyle/>
          <a:p>
            <a:r>
              <a:rPr lang="en-GB" smtClean="0"/>
              <a:t>MI - Science for Enterprise Systems</a:t>
            </a:r>
          </a:p>
        </p:txBody>
      </p:sp>
      <p:sp>
        <p:nvSpPr>
          <p:cNvPr id="29701" name="Espace réservé du numéro de diapositive 5"/>
          <p:cNvSpPr>
            <a:spLocks noGrp="1"/>
          </p:cNvSpPr>
          <p:nvPr>
            <p:ph type="sldNum" sz="quarter" idx="11"/>
          </p:nvPr>
        </p:nvSpPr>
        <p:spPr>
          <a:noFill/>
        </p:spPr>
        <p:txBody>
          <a:bodyPr/>
          <a:lstStyle/>
          <a:p>
            <a:fld id="{4193D537-49F1-4F4F-83B3-E9824965D7D6}" type="slidenum">
              <a:rPr lang="en-GB" smtClean="0"/>
              <a:pPr/>
              <a:t>40</a:t>
            </a:fld>
            <a:endParaRPr lang="en-GB" smtClean="0"/>
          </a:p>
        </p:txBody>
      </p:sp>
      <p:sp>
        <p:nvSpPr>
          <p:cNvPr id="29702" name="Rectangle 4"/>
          <p:cNvSpPr>
            <a:spLocks noChangeArrowheads="1"/>
          </p:cNvSpPr>
          <p:nvPr/>
        </p:nvSpPr>
        <p:spPr bwMode="auto">
          <a:xfrm>
            <a:off x="0" y="2609844"/>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pPr eaLnBrk="0" hangingPunct="0"/>
            <a:endParaRPr lang="fr-F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GB" smtClean="0"/>
              <a:t>Information Physics</a:t>
            </a:r>
          </a:p>
        </p:txBody>
      </p:sp>
      <p:sp>
        <p:nvSpPr>
          <p:cNvPr id="30723" name="Rectangle 3"/>
          <p:cNvSpPr>
            <a:spLocks noGrp="1" noChangeArrowheads="1"/>
          </p:cNvSpPr>
          <p:nvPr>
            <p:ph idx="1"/>
          </p:nvPr>
        </p:nvSpPr>
        <p:spPr/>
        <p:txBody>
          <a:bodyPr/>
          <a:lstStyle/>
          <a:p>
            <a:pPr eaLnBrk="1" hangingPunct="1"/>
            <a:r>
              <a:rPr lang="en-GB" smtClean="0"/>
              <a:t>Information is the ultimate meta-science</a:t>
            </a:r>
          </a:p>
          <a:p>
            <a:pPr lvl="1" eaLnBrk="1" hangingPunct="1"/>
            <a:r>
              <a:rPr lang="en-GB" smtClean="0"/>
              <a:t>Any science is a information derived class</a:t>
            </a:r>
          </a:p>
          <a:p>
            <a:pPr eaLnBrk="1" hangingPunct="1"/>
            <a:r>
              <a:rPr lang="en-GB" smtClean="0"/>
              <a:t>Information is one of the primary material of the Universe…</a:t>
            </a:r>
          </a:p>
          <a:p>
            <a:pPr lvl="1" eaLnBrk="1" hangingPunct="1"/>
            <a:r>
              <a:rPr lang="en-GB" smtClean="0"/>
              <a:t>Global Energy → Material → Information</a:t>
            </a:r>
          </a:p>
          <a:p>
            <a:pPr lvl="2"/>
            <a:r>
              <a:rPr lang="en-GB" smtClean="0"/>
              <a:t>Evolution of our universe</a:t>
            </a:r>
          </a:p>
          <a:p>
            <a:pPr lvl="1" eaLnBrk="1" hangingPunct="1"/>
            <a:r>
              <a:rPr lang="en-GB" smtClean="0"/>
              <a:t>Particles interactions, “particles” themselves…</a:t>
            </a:r>
          </a:p>
          <a:p>
            <a:pPr lvl="2"/>
            <a:r>
              <a:rPr lang="en-GB" smtClean="0"/>
              <a:t>An integral part of the Quantum Theory</a:t>
            </a:r>
          </a:p>
          <a:p>
            <a:pPr lvl="1"/>
            <a:r>
              <a:rPr lang="en-GB" smtClean="0"/>
              <a:t>The ultimate outcome of universe from big bang pure energy to pure information through the material and life stages</a:t>
            </a:r>
          </a:p>
          <a:p>
            <a:pPr lvl="1" eaLnBrk="1" hangingPunct="1"/>
            <a:r>
              <a:rPr lang="en-GB" smtClean="0"/>
              <a:t>The opposite of Time </a:t>
            </a:r>
          </a:p>
          <a:p>
            <a:pPr lvl="2"/>
            <a:r>
              <a:rPr lang="en-GB" smtClean="0"/>
              <a:t>Time = Ignorance = Lack of information (Grinbaum)</a:t>
            </a:r>
          </a:p>
          <a:p>
            <a:endParaRPr lang="en-GB" smtClean="0"/>
          </a:p>
        </p:txBody>
      </p:sp>
      <p:sp>
        <p:nvSpPr>
          <p:cNvPr id="30724" name="Espace réservé du pied de page 4"/>
          <p:cNvSpPr>
            <a:spLocks noGrp="1"/>
          </p:cNvSpPr>
          <p:nvPr>
            <p:ph type="ftr" sz="quarter" idx="10"/>
          </p:nvPr>
        </p:nvSpPr>
        <p:spPr>
          <a:noFill/>
        </p:spPr>
        <p:txBody>
          <a:bodyPr/>
          <a:lstStyle/>
          <a:p>
            <a:r>
              <a:rPr lang="en-GB" smtClean="0"/>
              <a:t>MI - Science for Enterprise Systems</a:t>
            </a:r>
          </a:p>
        </p:txBody>
      </p:sp>
      <p:sp>
        <p:nvSpPr>
          <p:cNvPr id="30725" name="Espace réservé du numéro de diapositive 5"/>
          <p:cNvSpPr>
            <a:spLocks noGrp="1"/>
          </p:cNvSpPr>
          <p:nvPr>
            <p:ph type="sldNum" sz="quarter" idx="11"/>
          </p:nvPr>
        </p:nvSpPr>
        <p:spPr>
          <a:noFill/>
        </p:spPr>
        <p:txBody>
          <a:bodyPr/>
          <a:lstStyle/>
          <a:p>
            <a:fld id="{E5BBDC7F-F582-4EC7-8F66-DE55D7D85318}" type="slidenum">
              <a:rPr lang="en-GB" smtClean="0"/>
              <a:pPr/>
              <a:t>41</a:t>
            </a:fld>
            <a:endParaRPr lang="en-GB"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Information Physics </a:t>
            </a:r>
            <a:endParaRPr lang="en-GB"/>
          </a:p>
        </p:txBody>
      </p:sp>
      <p:sp>
        <p:nvSpPr>
          <p:cNvPr id="3" name="Espace réservé du contenu 2"/>
          <p:cNvSpPr>
            <a:spLocks noGrp="1"/>
          </p:cNvSpPr>
          <p:nvPr>
            <p:ph idx="1"/>
          </p:nvPr>
        </p:nvSpPr>
        <p:spPr/>
        <p:txBody>
          <a:bodyPr/>
          <a:lstStyle/>
          <a:p>
            <a:r>
              <a:rPr lang="en-GB" smtClean="0"/>
              <a:t>Information has a tangible reality</a:t>
            </a:r>
          </a:p>
          <a:p>
            <a:pPr lvl="1"/>
            <a:r>
              <a:rPr lang="en-GB" smtClean="0"/>
              <a:t>Independently of the observer</a:t>
            </a:r>
          </a:p>
          <a:p>
            <a:pPr lvl="1"/>
            <a:r>
              <a:rPr lang="en-GB" smtClean="0"/>
              <a:t>Its meaning depends on the context</a:t>
            </a:r>
          </a:p>
          <a:p>
            <a:r>
              <a:rPr lang="en-GB" smtClean="0"/>
              <a:t>Information exists independently of the observer</a:t>
            </a:r>
          </a:p>
          <a:p>
            <a:pPr lvl="1"/>
            <a:r>
              <a:rPr lang="en-GB" smtClean="0"/>
              <a:t>Kinetic information</a:t>
            </a:r>
          </a:p>
          <a:p>
            <a:pPr lvl="2"/>
            <a:r>
              <a:rPr lang="en-GB" smtClean="0"/>
              <a:t> is produced / consumed » by the system in action</a:t>
            </a:r>
          </a:p>
          <a:p>
            <a:pPr lvl="1"/>
            <a:r>
              <a:rPr lang="en-GB" smtClean="0"/>
              <a:t>Structural, Potential information  </a:t>
            </a:r>
          </a:p>
          <a:p>
            <a:pPr lvl="2"/>
            <a:r>
              <a:rPr lang="en-GB" smtClean="0"/>
              <a:t>is embedded in the assembly of the system considered statically (fundamentally the whole story of science and engineering that led to the existence of the system</a:t>
            </a:r>
          </a:p>
          <a:p>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42</a:t>
            </a:fld>
            <a:endParaRPr lang="en-GB"/>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5"/>
          <p:cNvSpPr>
            <a:spLocks noGrp="1" noChangeArrowheads="1"/>
          </p:cNvSpPr>
          <p:nvPr>
            <p:ph type="title"/>
          </p:nvPr>
        </p:nvSpPr>
        <p:spPr/>
        <p:txBody>
          <a:bodyPr/>
          <a:lstStyle/>
          <a:p>
            <a:pPr eaLnBrk="1" hangingPunct="1"/>
            <a:r>
              <a:rPr lang="en-GB" smtClean="0"/>
              <a:t>Energy – Matter – Information trilogy</a:t>
            </a:r>
          </a:p>
        </p:txBody>
      </p:sp>
      <p:sp>
        <p:nvSpPr>
          <p:cNvPr id="31747" name="Espace réservé du pied de page 3"/>
          <p:cNvSpPr>
            <a:spLocks noGrp="1"/>
          </p:cNvSpPr>
          <p:nvPr>
            <p:ph type="ftr" sz="quarter" idx="10"/>
          </p:nvPr>
        </p:nvSpPr>
        <p:spPr>
          <a:noFill/>
        </p:spPr>
        <p:txBody>
          <a:bodyPr/>
          <a:lstStyle/>
          <a:p>
            <a:r>
              <a:rPr lang="en-GB" smtClean="0"/>
              <a:t>MI - Science for Enterprise Systems</a:t>
            </a:r>
          </a:p>
        </p:txBody>
      </p:sp>
      <p:sp>
        <p:nvSpPr>
          <p:cNvPr id="31748" name="Espace réservé du numéro de diapositive 4"/>
          <p:cNvSpPr>
            <a:spLocks noGrp="1"/>
          </p:cNvSpPr>
          <p:nvPr>
            <p:ph type="sldNum" sz="quarter" idx="11"/>
          </p:nvPr>
        </p:nvSpPr>
        <p:spPr>
          <a:noFill/>
        </p:spPr>
        <p:txBody>
          <a:bodyPr/>
          <a:lstStyle/>
          <a:p>
            <a:fld id="{D109A539-16BC-43B2-9CA5-7164C59C8CA9}" type="slidenum">
              <a:rPr lang="en-GB" smtClean="0"/>
              <a:pPr/>
              <a:t>43</a:t>
            </a:fld>
            <a:endParaRPr lang="en-GB" smtClean="0"/>
          </a:p>
        </p:txBody>
      </p:sp>
      <p:sp>
        <p:nvSpPr>
          <p:cNvPr id="31749" name="AutoShape 4"/>
          <p:cNvSpPr>
            <a:spLocks noChangeArrowheads="1"/>
          </p:cNvSpPr>
          <p:nvPr/>
        </p:nvSpPr>
        <p:spPr bwMode="auto">
          <a:xfrm>
            <a:off x="227013" y="1773238"/>
            <a:ext cx="8653462" cy="3736975"/>
          </a:xfrm>
          <a:prstGeom prst="triangle">
            <a:avLst>
              <a:gd name="adj" fmla="val 50000"/>
            </a:avLst>
          </a:prstGeom>
          <a:solidFill>
            <a:schemeClr val="accent1"/>
          </a:solidFill>
          <a:ln w="12700">
            <a:solidFill>
              <a:schemeClr val="tx1"/>
            </a:solidFill>
            <a:miter lim="800000"/>
            <a:headEnd/>
            <a:tailEnd/>
          </a:ln>
        </p:spPr>
        <p:txBody>
          <a:bodyPr wrap="none" lIns="90000" tIns="46800" rIns="90000" bIns="46800" anchor="ctr"/>
          <a:lstStyle/>
          <a:p>
            <a:pPr eaLnBrk="0" hangingPunct="0"/>
            <a:endParaRPr lang="fr-FR"/>
          </a:p>
        </p:txBody>
      </p:sp>
      <p:sp>
        <p:nvSpPr>
          <p:cNvPr id="31750" name="Text Box 6"/>
          <p:cNvSpPr txBox="1">
            <a:spLocks noChangeArrowheads="1"/>
          </p:cNvSpPr>
          <p:nvPr/>
        </p:nvSpPr>
        <p:spPr bwMode="auto">
          <a:xfrm>
            <a:off x="3622675" y="5546725"/>
            <a:ext cx="1941513" cy="371475"/>
          </a:xfrm>
          <a:prstGeom prst="rect">
            <a:avLst/>
          </a:prstGeom>
          <a:noFill/>
          <a:ln w="12700">
            <a:noFill/>
            <a:miter lim="800000"/>
            <a:headEnd/>
            <a:tailEnd/>
          </a:ln>
        </p:spPr>
        <p:txBody>
          <a:bodyPr wrap="none" lIns="90000" tIns="46800" rIns="90000" bIns="46800">
            <a:spAutoFit/>
          </a:bodyPr>
          <a:lstStyle/>
          <a:p>
            <a:pPr algn="ctr" eaLnBrk="0" hangingPunct="0"/>
            <a:r>
              <a:rPr lang="en-GB" sz="1800"/>
              <a:t>(2) Crystal at 0°K</a:t>
            </a:r>
          </a:p>
        </p:txBody>
      </p:sp>
      <p:sp>
        <p:nvSpPr>
          <p:cNvPr id="31751" name="Text Box 7"/>
          <p:cNvSpPr txBox="1">
            <a:spLocks noChangeArrowheads="1"/>
          </p:cNvSpPr>
          <p:nvPr/>
        </p:nvSpPr>
        <p:spPr bwMode="auto">
          <a:xfrm rot="-2460000">
            <a:off x="788988" y="3262313"/>
            <a:ext cx="3130550" cy="371475"/>
          </a:xfrm>
          <a:prstGeom prst="rect">
            <a:avLst/>
          </a:prstGeom>
          <a:noFill/>
          <a:ln w="12700">
            <a:noFill/>
            <a:miter lim="800000"/>
            <a:headEnd/>
            <a:tailEnd/>
          </a:ln>
        </p:spPr>
        <p:txBody>
          <a:bodyPr wrap="none" lIns="90000" tIns="46800" rIns="90000" bIns="46800">
            <a:spAutoFit/>
          </a:bodyPr>
          <a:lstStyle/>
          <a:p>
            <a:pPr algn="ctr" eaLnBrk="0" hangingPunct="0"/>
            <a:r>
              <a:rPr lang="en-GB" sz="1800"/>
              <a:t>(3) Electromagnetic radiation</a:t>
            </a:r>
          </a:p>
        </p:txBody>
      </p:sp>
      <p:sp>
        <p:nvSpPr>
          <p:cNvPr id="31752" name="Text Box 8"/>
          <p:cNvSpPr txBox="1">
            <a:spLocks noChangeArrowheads="1"/>
          </p:cNvSpPr>
          <p:nvPr/>
        </p:nvSpPr>
        <p:spPr bwMode="auto">
          <a:xfrm rot="2460000">
            <a:off x="5083175" y="3506788"/>
            <a:ext cx="3940175" cy="371475"/>
          </a:xfrm>
          <a:prstGeom prst="rect">
            <a:avLst/>
          </a:prstGeom>
          <a:noFill/>
          <a:ln w="12700">
            <a:noFill/>
            <a:miter lim="800000"/>
            <a:headEnd/>
            <a:tailEnd/>
          </a:ln>
        </p:spPr>
        <p:txBody>
          <a:bodyPr wrap="none" lIns="90000" tIns="46800" rIns="90000" bIns="46800">
            <a:spAutoFit/>
          </a:bodyPr>
          <a:lstStyle/>
          <a:p>
            <a:pPr marL="342900" indent="-342900" algn="ctr" eaLnBrk="0" hangingPunct="0">
              <a:buFontTx/>
              <a:buAutoNum type="arabicParenBoth"/>
            </a:pPr>
            <a:r>
              <a:rPr lang="en-GB" sz="1800"/>
              <a:t>Plasma of fundamental particules</a:t>
            </a:r>
          </a:p>
        </p:txBody>
      </p:sp>
      <p:sp>
        <p:nvSpPr>
          <p:cNvPr id="31753" name="Text Box 9"/>
          <p:cNvSpPr txBox="1">
            <a:spLocks noChangeArrowheads="1"/>
          </p:cNvSpPr>
          <p:nvPr/>
        </p:nvSpPr>
        <p:spPr bwMode="auto">
          <a:xfrm>
            <a:off x="80963" y="5519738"/>
            <a:ext cx="2135187" cy="463550"/>
          </a:xfrm>
          <a:prstGeom prst="rect">
            <a:avLst/>
          </a:prstGeom>
          <a:noFill/>
          <a:ln w="12700">
            <a:noFill/>
            <a:miter lim="800000"/>
            <a:headEnd/>
            <a:tailEnd/>
          </a:ln>
        </p:spPr>
        <p:txBody>
          <a:bodyPr wrap="none" lIns="90000" tIns="46800" rIns="90000" bIns="46800">
            <a:spAutoFit/>
          </a:bodyPr>
          <a:lstStyle/>
          <a:p>
            <a:pPr eaLnBrk="0" hangingPunct="0"/>
            <a:r>
              <a:rPr lang="en-GB" sz="2400">
                <a:solidFill>
                  <a:srgbClr val="0070C0"/>
                </a:solidFill>
                <a:latin typeface="Arial Black" pitchFamily="34" charset="0"/>
              </a:rPr>
              <a:t>Information</a:t>
            </a:r>
          </a:p>
        </p:txBody>
      </p:sp>
      <p:sp>
        <p:nvSpPr>
          <p:cNvPr id="31754" name="Text Box 10"/>
          <p:cNvSpPr txBox="1">
            <a:spLocks noChangeArrowheads="1"/>
          </p:cNvSpPr>
          <p:nvPr/>
        </p:nvSpPr>
        <p:spPr bwMode="auto">
          <a:xfrm>
            <a:off x="3835400" y="1347788"/>
            <a:ext cx="1357313" cy="463550"/>
          </a:xfrm>
          <a:prstGeom prst="rect">
            <a:avLst/>
          </a:prstGeom>
          <a:noFill/>
          <a:ln w="12700">
            <a:noFill/>
            <a:miter lim="800000"/>
            <a:headEnd/>
            <a:tailEnd/>
          </a:ln>
        </p:spPr>
        <p:txBody>
          <a:bodyPr wrap="none" lIns="90000" tIns="46800" rIns="90000" bIns="46800">
            <a:spAutoFit/>
          </a:bodyPr>
          <a:lstStyle/>
          <a:p>
            <a:pPr eaLnBrk="0" hangingPunct="0"/>
            <a:r>
              <a:rPr lang="en-GB" sz="2400">
                <a:solidFill>
                  <a:srgbClr val="FF0000"/>
                </a:solidFill>
                <a:latin typeface="Arial Black" pitchFamily="34" charset="0"/>
              </a:rPr>
              <a:t>Energy</a:t>
            </a:r>
          </a:p>
        </p:txBody>
      </p:sp>
      <p:sp>
        <p:nvSpPr>
          <p:cNvPr id="31755" name="Text Box 11"/>
          <p:cNvSpPr txBox="1">
            <a:spLocks noChangeArrowheads="1"/>
          </p:cNvSpPr>
          <p:nvPr/>
        </p:nvSpPr>
        <p:spPr bwMode="auto">
          <a:xfrm>
            <a:off x="7602538" y="5519738"/>
            <a:ext cx="1285875" cy="463550"/>
          </a:xfrm>
          <a:prstGeom prst="rect">
            <a:avLst/>
          </a:prstGeom>
          <a:noFill/>
          <a:ln w="12700">
            <a:noFill/>
            <a:miter lim="800000"/>
            <a:headEnd/>
            <a:tailEnd/>
          </a:ln>
        </p:spPr>
        <p:txBody>
          <a:bodyPr wrap="none" lIns="90000" tIns="46800" rIns="90000" bIns="46800">
            <a:spAutoFit/>
          </a:bodyPr>
          <a:lstStyle/>
          <a:p>
            <a:pPr eaLnBrk="0" hangingPunct="0"/>
            <a:r>
              <a:rPr lang="en-GB" sz="2400">
                <a:solidFill>
                  <a:srgbClr val="008000"/>
                </a:solidFill>
                <a:latin typeface="Arial Black" pitchFamily="34" charset="0"/>
              </a:rPr>
              <a:t>Matter</a:t>
            </a:r>
          </a:p>
        </p:txBody>
      </p:sp>
      <p:sp>
        <p:nvSpPr>
          <p:cNvPr id="31756" name="ZoneTexte 13"/>
          <p:cNvSpPr txBox="1">
            <a:spLocks noChangeArrowheads="1"/>
          </p:cNvSpPr>
          <p:nvPr/>
        </p:nvSpPr>
        <p:spPr bwMode="auto">
          <a:xfrm>
            <a:off x="7091363" y="1457325"/>
            <a:ext cx="1812925" cy="338138"/>
          </a:xfrm>
          <a:prstGeom prst="rect">
            <a:avLst/>
          </a:prstGeom>
          <a:noFill/>
          <a:ln w="9525">
            <a:noFill/>
            <a:miter lim="800000"/>
            <a:headEnd/>
            <a:tailEnd/>
          </a:ln>
        </p:spPr>
        <p:txBody>
          <a:bodyPr wrap="none">
            <a:spAutoFit/>
          </a:bodyPr>
          <a:lstStyle/>
          <a:p>
            <a:pPr eaLnBrk="0" hangingPunct="0"/>
            <a:r>
              <a:rPr lang="fr-FR" sz="1600" i="1"/>
              <a:t>From Tom Stonier</a:t>
            </a:r>
          </a:p>
        </p:txBody>
      </p:sp>
      <p:sp>
        <p:nvSpPr>
          <p:cNvPr id="16" name="Ellipse 15"/>
          <p:cNvSpPr/>
          <p:nvPr/>
        </p:nvSpPr>
        <p:spPr>
          <a:xfrm>
            <a:off x="2939857" y="4159259"/>
            <a:ext cx="3202202" cy="1350981"/>
          </a:xfrm>
          <a:prstGeom prst="ellipse">
            <a:avLst/>
          </a:prstGeom>
          <a:gradFill flip="none" rotWithShape="1">
            <a:gsLst>
              <a:gs pos="25000">
                <a:srgbClr val="000066">
                  <a:alpha val="75000"/>
                </a:srgbClr>
              </a:gs>
              <a:gs pos="0">
                <a:srgbClr val="008000">
                  <a:alpha val="75000"/>
                </a:srgbClr>
              </a:gs>
            </a:gsLst>
            <a:path path="circle">
              <a:fillToRect l="50000" t="50000" r="50000" b="50000"/>
            </a:path>
            <a:tileRect/>
          </a:gradFill>
          <a:ln>
            <a:noFill/>
          </a:ln>
        </p:spPr>
        <p:txBody>
          <a:bodyPr anchor="b"/>
          <a:lstStyle/>
          <a:p>
            <a:pPr algn="ctr" eaLnBrk="0" hangingPunct="0">
              <a:defRPr/>
            </a:pPr>
            <a:r>
              <a:rPr lang="en-GB" sz="1800" dirty="0"/>
              <a:t>Organized</a:t>
            </a:r>
          </a:p>
          <a:p>
            <a:pPr algn="ctr" eaLnBrk="0" hangingPunct="0">
              <a:defRPr/>
            </a:pPr>
            <a:r>
              <a:rPr lang="en-GB" sz="1800" dirty="0"/>
              <a:t>Matter</a:t>
            </a:r>
            <a:endParaRPr lang="fr-FR" sz="1800" dirty="0"/>
          </a:p>
        </p:txBody>
      </p:sp>
      <p:sp>
        <p:nvSpPr>
          <p:cNvPr id="17" name="Ellipse 16"/>
          <p:cNvSpPr/>
          <p:nvPr/>
        </p:nvSpPr>
        <p:spPr>
          <a:xfrm>
            <a:off x="3768714" y="3319458"/>
            <a:ext cx="3202202" cy="1350981"/>
          </a:xfrm>
          <a:prstGeom prst="ellipse">
            <a:avLst/>
          </a:prstGeom>
          <a:gradFill flip="none" rotWithShape="1">
            <a:gsLst>
              <a:gs pos="0">
                <a:srgbClr val="FF0000">
                  <a:alpha val="75000"/>
                </a:srgbClr>
              </a:gs>
              <a:gs pos="25000">
                <a:srgbClr val="008000">
                  <a:alpha val="75000"/>
                </a:srgbClr>
              </a:gs>
            </a:gsLst>
            <a:path path="circle">
              <a:fillToRect l="50000" t="50000" r="50000" b="50000"/>
            </a:path>
            <a:tileRect/>
          </a:gradFill>
          <a:ln>
            <a:noFill/>
          </a:ln>
        </p:spPr>
        <p:txBody>
          <a:bodyPr/>
          <a:lstStyle/>
          <a:p>
            <a:pPr algn="r" eaLnBrk="0" hangingPunct="0">
              <a:defRPr/>
            </a:pPr>
            <a:r>
              <a:rPr lang="en-GB" sz="1800" dirty="0"/>
              <a:t>Hot</a:t>
            </a:r>
          </a:p>
          <a:p>
            <a:pPr algn="r" eaLnBrk="0" hangingPunct="0">
              <a:defRPr/>
            </a:pPr>
            <a:r>
              <a:rPr lang="en-GB" sz="1800" dirty="0"/>
              <a:t>matter</a:t>
            </a:r>
            <a:endParaRPr lang="fr-FR" sz="1800" dirty="0"/>
          </a:p>
        </p:txBody>
      </p:sp>
      <p:sp>
        <p:nvSpPr>
          <p:cNvPr id="15" name="ZoneTexte 14"/>
          <p:cNvSpPr txBox="1"/>
          <p:nvPr/>
        </p:nvSpPr>
        <p:spPr>
          <a:xfrm>
            <a:off x="2319135" y="3173409"/>
            <a:ext cx="3202202" cy="1350981"/>
          </a:xfrm>
          <a:prstGeom prst="ellipse">
            <a:avLst/>
          </a:prstGeom>
          <a:gradFill flip="none" rotWithShape="1">
            <a:gsLst>
              <a:gs pos="0">
                <a:srgbClr val="000066">
                  <a:alpha val="75000"/>
                </a:srgbClr>
              </a:gs>
              <a:gs pos="25000">
                <a:srgbClr val="FF0000">
                  <a:alpha val="75000"/>
                </a:srgbClr>
              </a:gs>
            </a:gsLst>
            <a:path path="circle">
              <a:fillToRect l="50000" t="50000" r="50000" b="50000"/>
            </a:path>
            <a:tileRect/>
          </a:gradFill>
          <a:ln>
            <a:noFill/>
          </a:ln>
        </p:spPr>
        <p:txBody>
          <a:bodyPr/>
          <a:lstStyle/>
          <a:p>
            <a:pPr eaLnBrk="0" hangingPunct="0">
              <a:defRPr/>
            </a:pPr>
            <a:r>
              <a:rPr lang="en-GB" sz="1800" dirty="0"/>
              <a:t>Organized</a:t>
            </a:r>
          </a:p>
          <a:p>
            <a:pPr eaLnBrk="0" hangingPunct="0">
              <a:defRPr/>
            </a:pPr>
            <a:r>
              <a:rPr lang="en-GB" sz="1800" dirty="0"/>
              <a:t>energy</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Maxwell’s Demon</a:t>
            </a:r>
            <a:endParaRPr lang="en-GB"/>
          </a:p>
        </p:txBody>
      </p:sp>
      <p:sp>
        <p:nvSpPr>
          <p:cNvPr id="3" name="Espace réservé du contenu 2"/>
          <p:cNvSpPr>
            <a:spLocks noGrp="1"/>
          </p:cNvSpPr>
          <p:nvPr>
            <p:ph idx="1"/>
          </p:nvPr>
        </p:nvSpPr>
        <p:spPr/>
        <p:txBody>
          <a:bodyPr/>
          <a:lstStyle/>
          <a:p>
            <a:r>
              <a:rPr lang="en-GB" b="0" smtClean="0"/>
              <a:t>Can the 2</a:t>
            </a:r>
            <a:r>
              <a:rPr lang="en-GB" b="0" baseline="30000" smtClean="0"/>
              <a:t>nd</a:t>
            </a:r>
            <a:r>
              <a:rPr lang="en-GB" b="0" smtClean="0"/>
              <a:t> law of thermodynamics be violated?</a:t>
            </a:r>
          </a:p>
          <a:p>
            <a:pPr lvl="1"/>
            <a:r>
              <a:rPr lang="en-GB" sz="1800" b="0" smtClean="0"/>
              <a:t>.. if we conceive of a being whose faculties are so sharpened that he can follow every molecule in its course, such a being, whose attributes are as essentially finite as our own, would be able to do what is impossible to us. For we have seen that molecules in a vessel full of air at uniform temperature are moving with velocities by no means uniform, though the mean velocity of any great number of them, arbitrarily selected, is almost exactly uniform. Now let us suppose that such a vessel is divided into two portions, A and B, by a division in which there is a small hole, and that a being, who can see the individual molecules, opens and closes this hole, so as to allow only the swifter molecules to pass from A to B, and only the slower molecules to pass from B to A. He will thus, without expenditure of work, raise the temperature of B and lower that of A, in contradiction to the second law of thermodynamics.”</a:t>
            </a:r>
            <a:r>
              <a:rPr lang="en-GB" sz="1800" smtClean="0"/>
              <a:t> </a:t>
            </a:r>
            <a:endParaRPr lang="en-GB" sz="1800"/>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44</a:t>
            </a:fld>
            <a:endParaRPr lang="en-GB"/>
          </a:p>
        </p:txBody>
      </p:sp>
      <p:pic>
        <p:nvPicPr>
          <p:cNvPr id="9" name="Picture 2" descr="http://upload.wikimedia.org/wikipedia/commons/thumb/8/8b/Maxwell%27s_demon.svg/310px-Maxwell%27s_demon.svg.png"/>
          <p:cNvPicPr>
            <a:picLocks noChangeAspect="1" noChangeArrowheads="1"/>
          </p:cNvPicPr>
          <p:nvPr/>
        </p:nvPicPr>
        <p:blipFill>
          <a:blip r:embed="rId3" cstate="print"/>
          <a:srcRect/>
          <a:stretch>
            <a:fillRect/>
          </a:stretch>
        </p:blipFill>
        <p:spPr bwMode="auto">
          <a:xfrm>
            <a:off x="3700491" y="4962546"/>
            <a:ext cx="2952750" cy="1085850"/>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Landauer’s principle</a:t>
            </a:r>
            <a:endParaRPr lang="en-GB"/>
          </a:p>
        </p:txBody>
      </p:sp>
      <p:sp>
        <p:nvSpPr>
          <p:cNvPr id="3" name="Espace réservé du contenu 2"/>
          <p:cNvSpPr>
            <a:spLocks noGrp="1"/>
          </p:cNvSpPr>
          <p:nvPr>
            <p:ph idx="1"/>
          </p:nvPr>
        </p:nvSpPr>
        <p:spPr/>
        <p:txBody>
          <a:bodyPr/>
          <a:lstStyle/>
          <a:p>
            <a:r>
              <a:rPr lang="en-GB" smtClean="0"/>
              <a:t>It costs no energy to copy information - What about erasing?</a:t>
            </a:r>
          </a:p>
          <a:p>
            <a:r>
              <a:rPr lang="en-GB" smtClean="0"/>
              <a:t>Landauer’s principle:</a:t>
            </a:r>
          </a:p>
          <a:p>
            <a:pPr lvl="1"/>
            <a:r>
              <a:rPr lang="en-GB" smtClean="0"/>
              <a:t>“Any logically irreversible manipulation of information, such as the erasure of a bit or the merging of two computation paths, must be accompanied by a corresponding entropy increase in non-information bearing degrees of freedom of the information processing apparatus or its environment”</a:t>
            </a:r>
          </a:p>
          <a:p>
            <a:pPr lvl="2"/>
            <a:r>
              <a:rPr lang="en-GB" smtClean="0"/>
              <a:t>Energy W to erase 1 bit = kTln2</a:t>
            </a:r>
          </a:p>
          <a:p>
            <a:pPr lvl="3"/>
            <a:r>
              <a:rPr lang="en-GB" smtClean="0"/>
              <a:t>k is Boltzmann’s constant </a:t>
            </a:r>
          </a:p>
          <a:p>
            <a:pPr lvl="3"/>
            <a:r>
              <a:rPr lang="en-GB" smtClean="0"/>
              <a:t>Ln2 comes from binary encoding. </a:t>
            </a:r>
          </a:p>
          <a:p>
            <a:pPr lvl="2"/>
            <a:r>
              <a:rPr lang="en-GB" smtClean="0"/>
              <a:t>minimum increase in entropy of the system per bit erased</a:t>
            </a:r>
          </a:p>
          <a:p>
            <a:pPr lvl="3"/>
            <a:r>
              <a:rPr lang="en-GB" smtClean="0"/>
              <a:t>ΔS=kln2</a:t>
            </a:r>
          </a:p>
          <a:p>
            <a:r>
              <a:rPr lang="en-GB" smtClean="0"/>
              <a:t>This resolve the Maxwell’s demon paradox</a:t>
            </a:r>
          </a:p>
          <a:p>
            <a:pPr lvl="1"/>
            <a:r>
              <a:rPr lang="en-GB" smtClean="0"/>
              <a:t>As the demon needs to store information and will need to erase it at some point</a:t>
            </a:r>
            <a:endParaRPr lang="en-GB"/>
          </a:p>
        </p:txBody>
      </p:sp>
      <p:sp>
        <p:nvSpPr>
          <p:cNvPr id="4" name="Espace réservé du pied de page 3"/>
          <p:cNvSpPr>
            <a:spLocks noGrp="1"/>
          </p:cNvSpPr>
          <p:nvPr>
            <p:ph type="ftr" sz="quarter" idx="10"/>
          </p:nvPr>
        </p:nvSpPr>
        <p:spPr/>
        <p:txBody>
          <a:bodyPr/>
          <a:lstStyle/>
          <a:p>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fld id="{DA593665-A919-46C7-B01E-E41B35DFF87C}" type="slidenum">
              <a:rPr lang="en-GB" smtClean="0"/>
              <a:pPr/>
              <a:t>45</a:t>
            </a:fld>
            <a:endParaRPr lang="en-GB"/>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GB" smtClean="0"/>
              <a:t>Energy and Information</a:t>
            </a:r>
          </a:p>
        </p:txBody>
      </p:sp>
      <p:sp>
        <p:nvSpPr>
          <p:cNvPr id="32771" name="Rectangle 3"/>
          <p:cNvSpPr>
            <a:spLocks noGrp="1" noChangeArrowheads="1"/>
          </p:cNvSpPr>
          <p:nvPr>
            <p:ph idx="1"/>
          </p:nvPr>
        </p:nvSpPr>
        <p:spPr/>
        <p:txBody>
          <a:bodyPr/>
          <a:lstStyle/>
          <a:p>
            <a:pPr eaLnBrk="1" hangingPunct="1"/>
            <a:r>
              <a:rPr lang="en-GB" smtClean="0"/>
              <a:t>Information processing consumes energy</a:t>
            </a:r>
          </a:p>
          <a:p>
            <a:pPr lvl="1" eaLnBrk="1" hangingPunct="1"/>
            <a:r>
              <a:rPr lang="en-GB" smtClean="0"/>
              <a:t>Uses, but does not produce usable energy: </a:t>
            </a:r>
          </a:p>
          <a:p>
            <a:pPr lvl="2"/>
            <a:r>
              <a:rPr lang="en-GB" smtClean="0"/>
              <a:t>thermodynamic entropy of information processing systems is maximum</a:t>
            </a:r>
          </a:p>
          <a:p>
            <a:pPr lvl="2"/>
            <a:r>
              <a:rPr lang="en-GB" smtClean="0"/>
              <a:t>Landauer: destroying information consumes energy</a:t>
            </a:r>
          </a:p>
          <a:p>
            <a:r>
              <a:rPr lang="en-GB" smtClean="0"/>
              <a:t>Complex systems</a:t>
            </a:r>
          </a:p>
          <a:p>
            <a:pPr lvl="1"/>
            <a:r>
              <a:rPr lang="en-GB" smtClean="0"/>
              <a:t>Systems consumes and produce energy</a:t>
            </a:r>
          </a:p>
          <a:p>
            <a:pPr lvl="1"/>
            <a:r>
              <a:rPr lang="en-GB" smtClean="0"/>
              <a:t>Any complex system deteriorates with time – the Entropy fate. </a:t>
            </a:r>
          </a:p>
          <a:p>
            <a:pPr lvl="2"/>
            <a:r>
              <a:rPr lang="en-GB" smtClean="0"/>
              <a:t>Becoming unable to turn Energy into Value</a:t>
            </a:r>
          </a:p>
          <a:p>
            <a:pPr lvl="2"/>
            <a:r>
              <a:rPr lang="en-GB" smtClean="0"/>
              <a:t>Entropy is essentially about disorder</a:t>
            </a:r>
          </a:p>
          <a:p>
            <a:pPr eaLnBrk="1" hangingPunct="1"/>
            <a:r>
              <a:rPr lang="en-GB" smtClean="0"/>
              <a:t>Information conveys ordering power, “Negentropy”</a:t>
            </a:r>
          </a:p>
          <a:p>
            <a:pPr lvl="1"/>
            <a:r>
              <a:rPr lang="en-GB" smtClean="0"/>
              <a:t>Information provides order, supports/enables organization. </a:t>
            </a:r>
          </a:p>
          <a:p>
            <a:pPr lvl="1" eaLnBrk="1" hangingPunct="1"/>
            <a:r>
              <a:rPr lang="en-GB" smtClean="0"/>
              <a:t>Information “applied” to a system </a:t>
            </a:r>
          </a:p>
          <a:p>
            <a:pPr lvl="2"/>
            <a:r>
              <a:rPr lang="en-GB" smtClean="0"/>
              <a:t>Generates “negentropy”</a:t>
            </a:r>
          </a:p>
          <a:p>
            <a:pPr lvl="2"/>
            <a:r>
              <a:rPr lang="en-GB" smtClean="0"/>
              <a:t>increases its knowledge, its order = reduces its entropy</a:t>
            </a:r>
          </a:p>
        </p:txBody>
      </p:sp>
      <p:sp>
        <p:nvSpPr>
          <p:cNvPr id="32772" name="Espace réservé du pied de page 4"/>
          <p:cNvSpPr>
            <a:spLocks noGrp="1"/>
          </p:cNvSpPr>
          <p:nvPr>
            <p:ph type="ftr" sz="quarter" idx="10"/>
          </p:nvPr>
        </p:nvSpPr>
        <p:spPr>
          <a:noFill/>
        </p:spPr>
        <p:txBody>
          <a:bodyPr/>
          <a:lstStyle/>
          <a:p>
            <a:r>
              <a:rPr lang="en-GB" smtClean="0"/>
              <a:t>MI - Science for Enterprise Systems</a:t>
            </a:r>
          </a:p>
        </p:txBody>
      </p:sp>
      <p:sp>
        <p:nvSpPr>
          <p:cNvPr id="32773" name="Espace réservé du numéro de diapositive 5"/>
          <p:cNvSpPr>
            <a:spLocks noGrp="1"/>
          </p:cNvSpPr>
          <p:nvPr>
            <p:ph type="sldNum" sz="quarter" idx="11"/>
          </p:nvPr>
        </p:nvSpPr>
        <p:spPr>
          <a:noFill/>
        </p:spPr>
        <p:txBody>
          <a:bodyPr/>
          <a:lstStyle/>
          <a:p>
            <a:fld id="{F85C6C63-1089-4BDB-ACEB-8B1000C9B011}" type="slidenum">
              <a:rPr lang="en-GB" smtClean="0"/>
              <a:pPr/>
              <a:t>46</a:t>
            </a:fld>
            <a:endParaRPr lang="en-GB"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re 33"/>
          <p:cNvSpPr>
            <a:spLocks noGrp="1"/>
          </p:cNvSpPr>
          <p:nvPr>
            <p:ph type="title"/>
          </p:nvPr>
        </p:nvSpPr>
        <p:spPr/>
        <p:txBody>
          <a:bodyPr/>
          <a:lstStyle/>
          <a:p>
            <a:pPr eaLnBrk="1" hangingPunct="1"/>
            <a:r>
              <a:rPr lang="fr-FR" dirty="0" smtClean="0"/>
              <a:t>Information / </a:t>
            </a:r>
            <a:r>
              <a:rPr lang="fr-FR" dirty="0" err="1" smtClean="0"/>
              <a:t>energy</a:t>
            </a:r>
            <a:r>
              <a:rPr lang="fr-FR" dirty="0" smtClean="0"/>
              <a:t> / </a:t>
            </a:r>
            <a:r>
              <a:rPr lang="fr-FR" dirty="0" err="1" smtClean="0"/>
              <a:t>matter</a:t>
            </a:r>
            <a:r>
              <a:rPr lang="fr-FR" dirty="0" smtClean="0"/>
              <a:t> </a:t>
            </a:r>
            <a:r>
              <a:rPr lang="fr-FR" dirty="0" err="1" smtClean="0"/>
              <a:t>relationship</a:t>
            </a:r>
            <a:r>
              <a:rPr lang="fr-FR" dirty="0" smtClean="0"/>
              <a:t> in </a:t>
            </a:r>
            <a:r>
              <a:rPr lang="fr-FR" dirty="0" err="1" smtClean="0"/>
              <a:t>complex</a:t>
            </a:r>
            <a:r>
              <a:rPr lang="fr-FR" dirty="0" smtClean="0"/>
              <a:t> system</a:t>
            </a:r>
          </a:p>
        </p:txBody>
      </p:sp>
      <p:sp>
        <p:nvSpPr>
          <p:cNvPr id="33795" name="Espace réservé du pied de page 4"/>
          <p:cNvSpPr>
            <a:spLocks noGrp="1"/>
          </p:cNvSpPr>
          <p:nvPr>
            <p:ph type="ftr" sz="quarter" idx="10"/>
          </p:nvPr>
        </p:nvSpPr>
        <p:spPr>
          <a:noFill/>
        </p:spPr>
        <p:txBody>
          <a:bodyPr/>
          <a:lstStyle/>
          <a:p>
            <a:r>
              <a:rPr lang="en-GB" smtClean="0"/>
              <a:t>MI - Science for Enterprise Systems</a:t>
            </a:r>
          </a:p>
        </p:txBody>
      </p:sp>
      <p:sp>
        <p:nvSpPr>
          <p:cNvPr id="33796" name="Espace réservé du numéro de diapositive 5"/>
          <p:cNvSpPr>
            <a:spLocks noGrp="1"/>
          </p:cNvSpPr>
          <p:nvPr>
            <p:ph type="sldNum" sz="quarter" idx="11"/>
          </p:nvPr>
        </p:nvSpPr>
        <p:spPr>
          <a:noFill/>
        </p:spPr>
        <p:txBody>
          <a:bodyPr/>
          <a:lstStyle/>
          <a:p>
            <a:fld id="{45902103-C2DE-46EB-A3DE-6BB0B5AF4AAA}" type="slidenum">
              <a:rPr lang="en-GB" smtClean="0"/>
              <a:pPr/>
              <a:t>47</a:t>
            </a:fld>
            <a:endParaRPr lang="en-GB" smtClean="0"/>
          </a:p>
        </p:txBody>
      </p:sp>
      <p:sp>
        <p:nvSpPr>
          <p:cNvPr id="33797" name="Rectangle 4"/>
          <p:cNvSpPr>
            <a:spLocks noChangeArrowheads="1"/>
          </p:cNvSpPr>
          <p:nvPr/>
        </p:nvSpPr>
        <p:spPr bwMode="auto">
          <a:xfrm>
            <a:off x="2563813" y="1128713"/>
            <a:ext cx="3395662" cy="1022350"/>
          </a:xfrm>
          <a:prstGeom prst="rect">
            <a:avLst/>
          </a:prstGeom>
          <a:solidFill>
            <a:schemeClr val="accent1"/>
          </a:solidFill>
          <a:ln w="9525">
            <a:solidFill>
              <a:schemeClr val="tx1"/>
            </a:solidFill>
            <a:miter lim="800000"/>
            <a:headEnd/>
            <a:tailEnd/>
          </a:ln>
        </p:spPr>
        <p:txBody>
          <a:bodyPr wrap="none" anchor="ctr"/>
          <a:lstStyle/>
          <a:p>
            <a:pPr algn="ctr" eaLnBrk="0" hangingPunct="0"/>
            <a:r>
              <a:rPr lang="en-GB"/>
              <a:t>Information</a:t>
            </a:r>
          </a:p>
          <a:p>
            <a:pPr algn="ctr" eaLnBrk="0" hangingPunct="0"/>
            <a:r>
              <a:rPr lang="en-GB"/>
              <a:t>Processing</a:t>
            </a:r>
          </a:p>
        </p:txBody>
      </p:sp>
      <p:sp>
        <p:nvSpPr>
          <p:cNvPr id="33798" name="AutoShape 6"/>
          <p:cNvSpPr>
            <a:spLocks noChangeArrowheads="1"/>
          </p:cNvSpPr>
          <p:nvPr/>
        </p:nvSpPr>
        <p:spPr bwMode="auto">
          <a:xfrm rot="-5400000">
            <a:off x="2871788" y="1830388"/>
            <a:ext cx="539750" cy="1619250"/>
          </a:xfrm>
          <a:prstGeom prst="sun">
            <a:avLst>
              <a:gd name="adj" fmla="val 25000"/>
            </a:avLst>
          </a:prstGeom>
          <a:solidFill>
            <a:srgbClr val="99CC00"/>
          </a:solidFill>
          <a:ln w="12700">
            <a:solidFill>
              <a:schemeClr val="tx1"/>
            </a:solidFill>
            <a:prstDash val="dash"/>
            <a:miter lim="800000"/>
            <a:headEnd/>
            <a:tailEnd/>
          </a:ln>
        </p:spPr>
        <p:txBody>
          <a:bodyPr vert="eaVert" wrap="none" lIns="90000" tIns="46800" rIns="90000" bIns="46800" anchor="ctr"/>
          <a:lstStyle/>
          <a:p>
            <a:pPr algn="ctr" eaLnBrk="0" hangingPunct="0"/>
            <a:r>
              <a:rPr lang="fr-FR"/>
              <a:t>Negentropy</a:t>
            </a:r>
          </a:p>
        </p:txBody>
      </p:sp>
      <p:sp>
        <p:nvSpPr>
          <p:cNvPr id="33799" name="Rectangle 8"/>
          <p:cNvSpPr>
            <a:spLocks noChangeArrowheads="1"/>
          </p:cNvSpPr>
          <p:nvPr/>
        </p:nvSpPr>
        <p:spPr bwMode="auto">
          <a:xfrm>
            <a:off x="2576513" y="3282950"/>
            <a:ext cx="3395662" cy="1314450"/>
          </a:xfrm>
          <a:prstGeom prst="rect">
            <a:avLst/>
          </a:prstGeom>
          <a:solidFill>
            <a:schemeClr val="accent1"/>
          </a:solidFill>
          <a:ln w="9525">
            <a:solidFill>
              <a:schemeClr val="tx1"/>
            </a:solidFill>
            <a:miter lim="800000"/>
            <a:headEnd/>
            <a:tailEnd/>
          </a:ln>
        </p:spPr>
        <p:txBody>
          <a:bodyPr wrap="none" anchor="ctr"/>
          <a:lstStyle/>
          <a:p>
            <a:pPr algn="ctr" eaLnBrk="0" hangingPunct="0"/>
            <a:r>
              <a:rPr lang="en-GB"/>
              <a:t>System</a:t>
            </a:r>
          </a:p>
        </p:txBody>
      </p:sp>
      <p:sp>
        <p:nvSpPr>
          <p:cNvPr id="33800" name="AutoShape 9"/>
          <p:cNvSpPr>
            <a:spLocks noChangeArrowheads="1"/>
          </p:cNvSpPr>
          <p:nvPr/>
        </p:nvSpPr>
        <p:spPr bwMode="auto">
          <a:xfrm>
            <a:off x="5972175" y="3319463"/>
            <a:ext cx="1046163" cy="474662"/>
          </a:xfrm>
          <a:prstGeom prst="rightArrow">
            <a:avLst>
              <a:gd name="adj1" fmla="val 50000"/>
              <a:gd name="adj2" fmla="val 34611"/>
            </a:avLst>
          </a:prstGeom>
          <a:solidFill>
            <a:srgbClr val="FF3300"/>
          </a:solidFill>
          <a:ln w="12700">
            <a:solidFill>
              <a:schemeClr val="tx1"/>
            </a:solidFill>
            <a:miter lim="800000"/>
            <a:headEnd/>
            <a:tailEnd/>
          </a:ln>
        </p:spPr>
        <p:txBody>
          <a:bodyPr wrap="none" lIns="90000" tIns="46800" rIns="90000" bIns="46800" anchor="ctr"/>
          <a:lstStyle/>
          <a:p>
            <a:pPr algn="ctr" eaLnBrk="0" hangingPunct="0"/>
            <a:r>
              <a:rPr lang="fr-FR" sz="1600"/>
              <a:t>Energy</a:t>
            </a:r>
          </a:p>
        </p:txBody>
      </p:sp>
      <p:sp>
        <p:nvSpPr>
          <p:cNvPr id="33801" name="AutoShape 14"/>
          <p:cNvSpPr>
            <a:spLocks noChangeArrowheads="1"/>
          </p:cNvSpPr>
          <p:nvPr/>
        </p:nvSpPr>
        <p:spPr bwMode="auto">
          <a:xfrm>
            <a:off x="2722563" y="3611563"/>
            <a:ext cx="539750" cy="504825"/>
          </a:xfrm>
          <a:prstGeom prst="irregularSeal2">
            <a:avLst/>
          </a:prstGeom>
          <a:solidFill>
            <a:srgbClr val="99CC00"/>
          </a:solidFill>
          <a:ln w="12700">
            <a:solidFill>
              <a:schemeClr val="tx1"/>
            </a:solidFill>
            <a:prstDash val="dash"/>
            <a:miter lim="800000"/>
            <a:headEnd/>
            <a:tailEnd/>
          </a:ln>
        </p:spPr>
        <p:txBody>
          <a:bodyPr wrap="none" lIns="90000" tIns="46800" rIns="90000" bIns="46800" anchor="ctr"/>
          <a:lstStyle/>
          <a:p>
            <a:pPr algn="ctr" eaLnBrk="0" hangingPunct="0"/>
            <a:r>
              <a:rPr lang="fr-FR" sz="1600"/>
              <a:t>Entropy</a:t>
            </a:r>
          </a:p>
        </p:txBody>
      </p:sp>
      <p:sp>
        <p:nvSpPr>
          <p:cNvPr id="33802" name="AutoShape 15"/>
          <p:cNvSpPr>
            <a:spLocks noChangeArrowheads="1"/>
          </p:cNvSpPr>
          <p:nvPr/>
        </p:nvSpPr>
        <p:spPr bwMode="auto">
          <a:xfrm>
            <a:off x="2855913" y="1347788"/>
            <a:ext cx="539750" cy="504825"/>
          </a:xfrm>
          <a:prstGeom prst="irregularSeal2">
            <a:avLst/>
          </a:prstGeom>
          <a:solidFill>
            <a:srgbClr val="99CC00"/>
          </a:solidFill>
          <a:ln w="12700">
            <a:solidFill>
              <a:schemeClr val="tx1"/>
            </a:solidFill>
            <a:prstDash val="dash"/>
            <a:miter lim="800000"/>
            <a:headEnd/>
            <a:tailEnd/>
          </a:ln>
        </p:spPr>
        <p:txBody>
          <a:bodyPr wrap="none" lIns="90000" tIns="46800" rIns="90000" bIns="46800" anchor="ctr"/>
          <a:lstStyle/>
          <a:p>
            <a:pPr algn="ctr" eaLnBrk="0" hangingPunct="0"/>
            <a:r>
              <a:rPr lang="fr-FR" sz="1600"/>
              <a:t>Entropy</a:t>
            </a:r>
          </a:p>
        </p:txBody>
      </p:sp>
      <p:sp>
        <p:nvSpPr>
          <p:cNvPr id="33803" name="AutoShape 12"/>
          <p:cNvSpPr>
            <a:spLocks noChangeArrowheads="1"/>
          </p:cNvSpPr>
          <p:nvPr/>
        </p:nvSpPr>
        <p:spPr bwMode="auto">
          <a:xfrm>
            <a:off x="3883025" y="2151063"/>
            <a:ext cx="798513" cy="1131887"/>
          </a:xfrm>
          <a:prstGeom prst="downArrow">
            <a:avLst>
              <a:gd name="adj1" fmla="val 50000"/>
              <a:gd name="adj2" fmla="val 24996"/>
            </a:avLst>
          </a:prstGeom>
          <a:solidFill>
            <a:srgbClr val="0070C0"/>
          </a:solidFill>
          <a:ln w="9525">
            <a:solidFill>
              <a:schemeClr val="tx1"/>
            </a:solidFill>
            <a:miter lim="800000"/>
            <a:headEnd/>
            <a:tailEnd/>
          </a:ln>
        </p:spPr>
        <p:txBody>
          <a:bodyPr wrap="none" anchor="ctr"/>
          <a:lstStyle/>
          <a:p>
            <a:pPr algn="ctr" eaLnBrk="0" hangingPunct="0"/>
            <a:r>
              <a:rPr lang="en-GB" sz="1600"/>
              <a:t>Information</a:t>
            </a:r>
          </a:p>
        </p:txBody>
      </p:sp>
      <p:sp>
        <p:nvSpPr>
          <p:cNvPr id="33804" name="AutoShape 12"/>
          <p:cNvSpPr>
            <a:spLocks noChangeArrowheads="1"/>
          </p:cNvSpPr>
          <p:nvPr/>
        </p:nvSpPr>
        <p:spPr bwMode="auto">
          <a:xfrm>
            <a:off x="3294063" y="4600575"/>
            <a:ext cx="438150" cy="544513"/>
          </a:xfrm>
          <a:prstGeom prst="downArrow">
            <a:avLst>
              <a:gd name="adj1" fmla="val 50000"/>
              <a:gd name="adj2" fmla="val 24999"/>
            </a:avLst>
          </a:prstGeom>
          <a:solidFill>
            <a:srgbClr val="00B050"/>
          </a:solidFill>
          <a:ln w="9525">
            <a:solidFill>
              <a:schemeClr val="tx1"/>
            </a:solidFill>
            <a:miter lim="800000"/>
            <a:headEnd/>
            <a:tailEnd/>
          </a:ln>
        </p:spPr>
        <p:txBody>
          <a:bodyPr wrap="none" anchor="ctr"/>
          <a:lstStyle/>
          <a:p>
            <a:pPr algn="ctr" eaLnBrk="0" hangingPunct="0"/>
            <a:r>
              <a:rPr lang="en-GB" sz="1600"/>
              <a:t>Matter</a:t>
            </a:r>
          </a:p>
        </p:txBody>
      </p:sp>
      <p:sp>
        <p:nvSpPr>
          <p:cNvPr id="33805" name="AutoShape 12"/>
          <p:cNvSpPr>
            <a:spLocks noChangeArrowheads="1"/>
          </p:cNvSpPr>
          <p:nvPr/>
        </p:nvSpPr>
        <p:spPr bwMode="auto">
          <a:xfrm>
            <a:off x="4273550" y="4597400"/>
            <a:ext cx="1028700" cy="544513"/>
          </a:xfrm>
          <a:prstGeom prst="downArrow">
            <a:avLst>
              <a:gd name="adj1" fmla="val 50000"/>
              <a:gd name="adj2" fmla="val 25000"/>
            </a:avLst>
          </a:prstGeom>
          <a:solidFill>
            <a:srgbClr val="FF3300"/>
          </a:solidFill>
          <a:ln w="9525">
            <a:solidFill>
              <a:schemeClr val="tx1"/>
            </a:solidFill>
            <a:miter lim="800000"/>
            <a:headEnd/>
            <a:tailEnd/>
          </a:ln>
        </p:spPr>
        <p:txBody>
          <a:bodyPr wrap="none" anchor="ctr"/>
          <a:lstStyle/>
          <a:p>
            <a:pPr algn="ctr" eaLnBrk="0" hangingPunct="0"/>
            <a:r>
              <a:rPr lang="en-GB" sz="1600"/>
              <a:t>Energy</a:t>
            </a:r>
          </a:p>
        </p:txBody>
      </p:sp>
      <p:sp>
        <p:nvSpPr>
          <p:cNvPr id="33806" name="AutoShape 9"/>
          <p:cNvSpPr>
            <a:spLocks noChangeArrowheads="1"/>
          </p:cNvSpPr>
          <p:nvPr/>
        </p:nvSpPr>
        <p:spPr bwMode="auto">
          <a:xfrm>
            <a:off x="5972175" y="3794125"/>
            <a:ext cx="1046163" cy="1022350"/>
          </a:xfrm>
          <a:prstGeom prst="rightArrow">
            <a:avLst>
              <a:gd name="adj1" fmla="val 50000"/>
              <a:gd name="adj2" fmla="val 34612"/>
            </a:avLst>
          </a:prstGeom>
          <a:solidFill>
            <a:srgbClr val="00B050"/>
          </a:solidFill>
          <a:ln w="12700">
            <a:solidFill>
              <a:schemeClr val="tx1"/>
            </a:solidFill>
            <a:miter lim="800000"/>
            <a:headEnd/>
            <a:tailEnd/>
          </a:ln>
        </p:spPr>
        <p:txBody>
          <a:bodyPr wrap="none" lIns="90000" tIns="46800" rIns="90000" bIns="46800" anchor="ctr"/>
          <a:lstStyle/>
          <a:p>
            <a:pPr algn="ctr" eaLnBrk="0" hangingPunct="0"/>
            <a:r>
              <a:rPr lang="fr-FR" sz="1600"/>
              <a:t>Matter</a:t>
            </a:r>
          </a:p>
        </p:txBody>
      </p:sp>
      <p:sp>
        <p:nvSpPr>
          <p:cNvPr id="33807" name="AutoShape 9"/>
          <p:cNvSpPr>
            <a:spLocks noChangeArrowheads="1"/>
          </p:cNvSpPr>
          <p:nvPr/>
        </p:nvSpPr>
        <p:spPr bwMode="auto">
          <a:xfrm>
            <a:off x="1504950" y="2954338"/>
            <a:ext cx="1046163" cy="1204912"/>
          </a:xfrm>
          <a:prstGeom prst="rightArrow">
            <a:avLst>
              <a:gd name="adj1" fmla="val 50000"/>
              <a:gd name="adj2" fmla="val 34611"/>
            </a:avLst>
          </a:prstGeom>
          <a:solidFill>
            <a:srgbClr val="FF3300"/>
          </a:solidFill>
          <a:ln w="12700">
            <a:solidFill>
              <a:schemeClr val="tx1"/>
            </a:solidFill>
            <a:miter lim="800000"/>
            <a:headEnd/>
            <a:tailEnd/>
          </a:ln>
        </p:spPr>
        <p:txBody>
          <a:bodyPr wrap="none" lIns="90000" tIns="46800" rIns="90000" bIns="46800" anchor="ctr"/>
          <a:lstStyle/>
          <a:p>
            <a:pPr algn="ctr" eaLnBrk="0" hangingPunct="0"/>
            <a:r>
              <a:rPr lang="fr-FR" sz="1600"/>
              <a:t>Energy</a:t>
            </a:r>
          </a:p>
        </p:txBody>
      </p:sp>
      <p:sp>
        <p:nvSpPr>
          <p:cNvPr id="33808" name="AutoShape 9"/>
          <p:cNvSpPr>
            <a:spLocks noChangeArrowheads="1"/>
          </p:cNvSpPr>
          <p:nvPr/>
        </p:nvSpPr>
        <p:spPr bwMode="auto">
          <a:xfrm>
            <a:off x="1504950" y="3794125"/>
            <a:ext cx="1046163" cy="1204913"/>
          </a:xfrm>
          <a:prstGeom prst="rightArrow">
            <a:avLst>
              <a:gd name="adj1" fmla="val 50000"/>
              <a:gd name="adj2" fmla="val 34611"/>
            </a:avLst>
          </a:prstGeom>
          <a:solidFill>
            <a:srgbClr val="00B050"/>
          </a:solidFill>
          <a:ln w="12700">
            <a:solidFill>
              <a:schemeClr val="tx1"/>
            </a:solidFill>
            <a:miter lim="800000"/>
            <a:headEnd/>
            <a:tailEnd/>
          </a:ln>
        </p:spPr>
        <p:txBody>
          <a:bodyPr wrap="none" lIns="90000" tIns="46800" rIns="90000" bIns="46800" anchor="ctr"/>
          <a:lstStyle/>
          <a:p>
            <a:pPr algn="ctr" eaLnBrk="0" hangingPunct="0"/>
            <a:r>
              <a:rPr lang="fr-FR" sz="1600"/>
              <a:t>Matter</a:t>
            </a:r>
          </a:p>
        </p:txBody>
      </p:sp>
      <p:sp>
        <p:nvSpPr>
          <p:cNvPr id="33809" name="AutoShape 9"/>
          <p:cNvSpPr>
            <a:spLocks noChangeArrowheads="1"/>
          </p:cNvSpPr>
          <p:nvPr/>
        </p:nvSpPr>
        <p:spPr bwMode="auto">
          <a:xfrm>
            <a:off x="1517650" y="1347788"/>
            <a:ext cx="1046163" cy="474662"/>
          </a:xfrm>
          <a:prstGeom prst="rightArrow">
            <a:avLst>
              <a:gd name="adj1" fmla="val 50000"/>
              <a:gd name="adj2" fmla="val 34611"/>
            </a:avLst>
          </a:prstGeom>
          <a:solidFill>
            <a:srgbClr val="FF3300"/>
          </a:solidFill>
          <a:ln w="12700">
            <a:solidFill>
              <a:schemeClr val="tx1"/>
            </a:solidFill>
            <a:miter lim="800000"/>
            <a:headEnd/>
            <a:tailEnd/>
          </a:ln>
        </p:spPr>
        <p:txBody>
          <a:bodyPr wrap="none" lIns="90000" tIns="46800" rIns="90000" bIns="46800" anchor="ctr"/>
          <a:lstStyle/>
          <a:p>
            <a:pPr algn="ctr" eaLnBrk="0" hangingPunct="0"/>
            <a:r>
              <a:rPr lang="fr-FR" sz="1600"/>
              <a:t>Energy</a:t>
            </a:r>
          </a:p>
        </p:txBody>
      </p:sp>
      <p:sp>
        <p:nvSpPr>
          <p:cNvPr id="33810" name="Accolade ouvrante 25"/>
          <p:cNvSpPr>
            <a:spLocks/>
          </p:cNvSpPr>
          <p:nvPr/>
        </p:nvSpPr>
        <p:spPr bwMode="auto">
          <a:xfrm>
            <a:off x="1212850" y="1384300"/>
            <a:ext cx="292100" cy="3541713"/>
          </a:xfrm>
          <a:prstGeom prst="leftBrace">
            <a:avLst>
              <a:gd name="adj1" fmla="val 8308"/>
              <a:gd name="adj2" fmla="val 50000"/>
            </a:avLst>
          </a:prstGeom>
          <a:noFill/>
          <a:ln w="12700" algn="ctr">
            <a:solidFill>
              <a:schemeClr val="tx1"/>
            </a:solidFill>
            <a:round/>
            <a:headEnd/>
            <a:tailEnd/>
          </a:ln>
        </p:spPr>
        <p:txBody>
          <a:bodyPr wrap="none" lIns="90000" tIns="46800" rIns="90000" bIns="46800"/>
          <a:lstStyle/>
          <a:p>
            <a:pPr eaLnBrk="0" hangingPunct="0"/>
            <a:endParaRPr lang="fr-FR"/>
          </a:p>
        </p:txBody>
      </p:sp>
      <p:sp>
        <p:nvSpPr>
          <p:cNvPr id="33811" name="Accolade fermante 26"/>
          <p:cNvSpPr>
            <a:spLocks/>
          </p:cNvSpPr>
          <p:nvPr/>
        </p:nvSpPr>
        <p:spPr bwMode="auto">
          <a:xfrm>
            <a:off x="7278688" y="1311275"/>
            <a:ext cx="214312" cy="3505200"/>
          </a:xfrm>
          <a:prstGeom prst="rightBrace">
            <a:avLst>
              <a:gd name="adj1" fmla="val 8329"/>
              <a:gd name="adj2" fmla="val 50000"/>
            </a:avLst>
          </a:prstGeom>
          <a:noFill/>
          <a:ln w="12700" algn="ctr">
            <a:solidFill>
              <a:schemeClr val="tx1"/>
            </a:solidFill>
            <a:round/>
            <a:headEnd/>
            <a:tailEnd/>
          </a:ln>
        </p:spPr>
        <p:txBody>
          <a:bodyPr wrap="none" lIns="90000" tIns="46800" rIns="90000" bIns="46800"/>
          <a:lstStyle/>
          <a:p>
            <a:pPr eaLnBrk="0" hangingPunct="0"/>
            <a:endParaRPr lang="fr-FR"/>
          </a:p>
        </p:txBody>
      </p:sp>
      <p:sp>
        <p:nvSpPr>
          <p:cNvPr id="33812" name="Accolade ouvrante 27"/>
          <p:cNvSpPr>
            <a:spLocks/>
          </p:cNvSpPr>
          <p:nvPr/>
        </p:nvSpPr>
        <p:spPr bwMode="auto">
          <a:xfrm rot="-5400000">
            <a:off x="4079081" y="4140995"/>
            <a:ext cx="365125" cy="2227262"/>
          </a:xfrm>
          <a:prstGeom prst="leftBrace">
            <a:avLst>
              <a:gd name="adj1" fmla="val 8331"/>
              <a:gd name="adj2" fmla="val 50000"/>
            </a:avLst>
          </a:prstGeom>
          <a:noFill/>
          <a:ln w="12700" algn="ctr">
            <a:solidFill>
              <a:schemeClr val="tx1"/>
            </a:solidFill>
            <a:round/>
            <a:headEnd/>
            <a:tailEnd/>
          </a:ln>
        </p:spPr>
        <p:txBody>
          <a:bodyPr wrap="none" lIns="90000" tIns="46800" rIns="90000" bIns="46800"/>
          <a:lstStyle/>
          <a:p>
            <a:pPr eaLnBrk="0" hangingPunct="0"/>
            <a:endParaRPr lang="fr-FR"/>
          </a:p>
        </p:txBody>
      </p:sp>
      <p:sp>
        <p:nvSpPr>
          <p:cNvPr id="33813" name="AutoShape 12"/>
          <p:cNvSpPr>
            <a:spLocks noChangeArrowheads="1"/>
          </p:cNvSpPr>
          <p:nvPr/>
        </p:nvSpPr>
        <p:spPr bwMode="auto">
          <a:xfrm>
            <a:off x="5302250" y="2151063"/>
            <a:ext cx="511175" cy="544512"/>
          </a:xfrm>
          <a:prstGeom prst="downArrow">
            <a:avLst>
              <a:gd name="adj1" fmla="val 50000"/>
              <a:gd name="adj2" fmla="val 24998"/>
            </a:avLst>
          </a:prstGeom>
          <a:solidFill>
            <a:srgbClr val="FF3300"/>
          </a:solidFill>
          <a:ln w="9525">
            <a:solidFill>
              <a:schemeClr val="tx1"/>
            </a:solidFill>
            <a:miter lim="800000"/>
            <a:headEnd/>
            <a:tailEnd/>
          </a:ln>
        </p:spPr>
        <p:txBody>
          <a:bodyPr wrap="none" anchor="ctr"/>
          <a:lstStyle/>
          <a:p>
            <a:pPr algn="ctr" eaLnBrk="0" hangingPunct="0"/>
            <a:r>
              <a:rPr lang="en-GB" sz="1600"/>
              <a:t>Energy</a:t>
            </a:r>
          </a:p>
        </p:txBody>
      </p:sp>
      <p:sp>
        <p:nvSpPr>
          <p:cNvPr id="33814" name="ZoneTexte 29"/>
          <p:cNvSpPr txBox="1">
            <a:spLocks noChangeArrowheads="1"/>
          </p:cNvSpPr>
          <p:nvPr/>
        </p:nvSpPr>
        <p:spPr bwMode="auto">
          <a:xfrm rot="-5400000">
            <a:off x="555625" y="2970213"/>
            <a:ext cx="882650" cy="400050"/>
          </a:xfrm>
          <a:prstGeom prst="rect">
            <a:avLst/>
          </a:prstGeom>
          <a:noFill/>
          <a:ln w="9525">
            <a:noFill/>
            <a:miter lim="800000"/>
            <a:headEnd/>
            <a:tailEnd/>
          </a:ln>
        </p:spPr>
        <p:txBody>
          <a:bodyPr wrap="none">
            <a:spAutoFit/>
          </a:bodyPr>
          <a:lstStyle/>
          <a:p>
            <a:pPr eaLnBrk="0" hangingPunct="0"/>
            <a:r>
              <a:rPr lang="fr-FR" i="1"/>
              <a:t>Inputs</a:t>
            </a:r>
          </a:p>
        </p:txBody>
      </p:sp>
      <p:sp>
        <p:nvSpPr>
          <p:cNvPr id="33815" name="ZoneTexte 30"/>
          <p:cNvSpPr txBox="1">
            <a:spLocks noChangeArrowheads="1"/>
          </p:cNvSpPr>
          <p:nvPr/>
        </p:nvSpPr>
        <p:spPr bwMode="auto">
          <a:xfrm rot="-5400000">
            <a:off x="7152481" y="2870994"/>
            <a:ext cx="1081088" cy="400050"/>
          </a:xfrm>
          <a:prstGeom prst="rect">
            <a:avLst/>
          </a:prstGeom>
          <a:noFill/>
          <a:ln w="9525">
            <a:noFill/>
            <a:miter lim="800000"/>
            <a:headEnd/>
            <a:tailEnd/>
          </a:ln>
        </p:spPr>
        <p:txBody>
          <a:bodyPr wrap="none">
            <a:spAutoFit/>
          </a:bodyPr>
          <a:lstStyle/>
          <a:p>
            <a:pPr eaLnBrk="0" hangingPunct="0"/>
            <a:r>
              <a:rPr lang="fr-FR" i="1"/>
              <a:t>Outputs</a:t>
            </a:r>
          </a:p>
        </p:txBody>
      </p:sp>
      <p:sp>
        <p:nvSpPr>
          <p:cNvPr id="33816" name="ZoneTexte 31"/>
          <p:cNvSpPr txBox="1">
            <a:spLocks noChangeArrowheads="1"/>
          </p:cNvSpPr>
          <p:nvPr/>
        </p:nvSpPr>
        <p:spPr bwMode="auto">
          <a:xfrm>
            <a:off x="3768725" y="5327650"/>
            <a:ext cx="996950" cy="400050"/>
          </a:xfrm>
          <a:prstGeom prst="rect">
            <a:avLst/>
          </a:prstGeom>
          <a:noFill/>
          <a:ln w="9525">
            <a:noFill/>
            <a:miter lim="800000"/>
            <a:headEnd/>
            <a:tailEnd/>
          </a:ln>
        </p:spPr>
        <p:txBody>
          <a:bodyPr wrap="none">
            <a:spAutoFit/>
          </a:bodyPr>
          <a:lstStyle/>
          <a:p>
            <a:pPr eaLnBrk="0" hangingPunct="0"/>
            <a:r>
              <a:rPr lang="fr-FR" i="1"/>
              <a:t>Losses</a:t>
            </a:r>
          </a:p>
        </p:txBody>
      </p:sp>
      <p:sp>
        <p:nvSpPr>
          <p:cNvPr id="33817" name="ZoneTexte 32"/>
          <p:cNvSpPr txBox="1">
            <a:spLocks noChangeArrowheads="1"/>
          </p:cNvSpPr>
          <p:nvPr/>
        </p:nvSpPr>
        <p:spPr bwMode="auto">
          <a:xfrm>
            <a:off x="5083175" y="2698750"/>
            <a:ext cx="996950" cy="400050"/>
          </a:xfrm>
          <a:prstGeom prst="rect">
            <a:avLst/>
          </a:prstGeom>
          <a:noFill/>
          <a:ln w="9525">
            <a:noFill/>
            <a:miter lim="800000"/>
            <a:headEnd/>
            <a:tailEnd/>
          </a:ln>
        </p:spPr>
        <p:txBody>
          <a:bodyPr wrap="none">
            <a:spAutoFit/>
          </a:bodyPr>
          <a:lstStyle/>
          <a:p>
            <a:pPr eaLnBrk="0" hangingPunct="0"/>
            <a:r>
              <a:rPr lang="fr-FR" i="1"/>
              <a:t>Losses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title"/>
          </p:nvPr>
        </p:nvSpPr>
        <p:spPr/>
        <p:txBody>
          <a:bodyPr/>
          <a:lstStyle/>
          <a:p>
            <a:pPr eaLnBrk="1" hangingPunct="1"/>
            <a:r>
              <a:rPr lang="en-GB" smtClean="0"/>
              <a:t>Information and Decision </a:t>
            </a:r>
          </a:p>
        </p:txBody>
      </p:sp>
      <p:sp>
        <p:nvSpPr>
          <p:cNvPr id="34819" name="Rectangle 4"/>
          <p:cNvSpPr>
            <a:spLocks noGrp="1" noChangeArrowheads="1"/>
          </p:cNvSpPr>
          <p:nvPr>
            <p:ph idx="1"/>
          </p:nvPr>
        </p:nvSpPr>
        <p:spPr/>
        <p:txBody>
          <a:bodyPr/>
          <a:lstStyle/>
          <a:p>
            <a:pPr eaLnBrk="1" hangingPunct="1"/>
            <a:r>
              <a:rPr lang="en-GB" dirty="0" smtClean="0"/>
              <a:t>Decision consumes and produces information,</a:t>
            </a:r>
          </a:p>
          <a:p>
            <a:pPr lvl="1" eaLnBrk="1" hangingPunct="1"/>
            <a:r>
              <a:rPr lang="en-GB" dirty="0" smtClean="0"/>
              <a:t>Information allows decision, which triggers action</a:t>
            </a:r>
          </a:p>
          <a:p>
            <a:pPr lvl="1" eaLnBrk="1" hangingPunct="1"/>
            <a:r>
              <a:rPr lang="en-GB" dirty="0" smtClean="0"/>
              <a:t>The outcome of a decision is a new information leading to subsequent action, and ultimately changing the physical world</a:t>
            </a:r>
          </a:p>
          <a:p>
            <a:pPr lvl="1" eaLnBrk="1" hangingPunct="1"/>
            <a:endParaRPr lang="en-GB" dirty="0" smtClean="0"/>
          </a:p>
          <a:p>
            <a:pPr eaLnBrk="1" hangingPunct="1">
              <a:buFont typeface="Arial" charset="0"/>
              <a:buNone/>
            </a:pPr>
            <a:endParaRPr lang="en-GB" dirty="0" smtClean="0">
              <a:solidFill>
                <a:srgbClr val="FF3300"/>
              </a:solidFill>
            </a:endParaRPr>
          </a:p>
        </p:txBody>
      </p:sp>
      <p:sp>
        <p:nvSpPr>
          <p:cNvPr id="34820" name="Espace réservé du pied de page 4"/>
          <p:cNvSpPr>
            <a:spLocks noGrp="1"/>
          </p:cNvSpPr>
          <p:nvPr>
            <p:ph type="ftr" sz="quarter" idx="10"/>
          </p:nvPr>
        </p:nvSpPr>
        <p:spPr>
          <a:noFill/>
        </p:spPr>
        <p:txBody>
          <a:bodyPr/>
          <a:lstStyle/>
          <a:p>
            <a:r>
              <a:rPr lang="en-GB" smtClean="0"/>
              <a:t>MI - Science for Enterprise Systems</a:t>
            </a:r>
          </a:p>
        </p:txBody>
      </p:sp>
      <p:sp>
        <p:nvSpPr>
          <p:cNvPr id="34821" name="Espace réservé du numéro de diapositive 5"/>
          <p:cNvSpPr>
            <a:spLocks noGrp="1"/>
          </p:cNvSpPr>
          <p:nvPr>
            <p:ph type="sldNum" sz="quarter" idx="11"/>
          </p:nvPr>
        </p:nvSpPr>
        <p:spPr>
          <a:noFill/>
        </p:spPr>
        <p:txBody>
          <a:bodyPr/>
          <a:lstStyle/>
          <a:p>
            <a:fld id="{F06FB696-F527-438B-B21A-47D34F79B26E}" type="slidenum">
              <a:rPr lang="en-GB" smtClean="0"/>
              <a:pPr/>
              <a:t>48</a:t>
            </a:fld>
            <a:endParaRPr lang="en-GB" smtClean="0"/>
          </a:p>
        </p:txBody>
      </p:sp>
      <p:pic>
        <p:nvPicPr>
          <p:cNvPr id="34822" name="Picture 2" descr="Image:OODA.gif">
            <a:hlinkClick r:id="rId3" tooltip="Image:OODA.gif"/>
          </p:cNvPr>
          <p:cNvPicPr>
            <a:picLocks noChangeAspect="1" noChangeArrowheads="1"/>
          </p:cNvPicPr>
          <p:nvPr/>
        </p:nvPicPr>
        <p:blipFill>
          <a:blip r:embed="rId4" cstate="print"/>
          <a:srcRect/>
          <a:stretch>
            <a:fillRect/>
          </a:stretch>
        </p:blipFill>
        <p:spPr bwMode="auto">
          <a:xfrm>
            <a:off x="0" y="2618157"/>
            <a:ext cx="8661456" cy="419539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7666" name="Rectangle 2"/>
          <p:cNvSpPr>
            <a:spLocks noGrp="1" noChangeArrowheads="1"/>
          </p:cNvSpPr>
          <p:nvPr>
            <p:ph type="title"/>
          </p:nvPr>
        </p:nvSpPr>
        <p:spPr/>
        <p:txBody>
          <a:bodyPr/>
          <a:lstStyle/>
          <a:p>
            <a:r>
              <a:rPr lang="en-GB" smtClean="0"/>
              <a:t>Information and Time</a:t>
            </a:r>
            <a:endParaRPr lang="en-GB"/>
          </a:p>
        </p:txBody>
      </p:sp>
      <p:sp>
        <p:nvSpPr>
          <p:cNvPr id="1777667" name="Rectangle 3"/>
          <p:cNvSpPr>
            <a:spLocks noGrp="1" noChangeArrowheads="1"/>
          </p:cNvSpPr>
          <p:nvPr>
            <p:ph idx="1"/>
          </p:nvPr>
        </p:nvSpPr>
        <p:spPr/>
        <p:txBody>
          <a:bodyPr/>
          <a:lstStyle/>
          <a:p>
            <a:r>
              <a:rPr lang="en-GB" smtClean="0"/>
              <a:t>Real time information : </a:t>
            </a:r>
          </a:p>
          <a:p>
            <a:pPr lvl="1"/>
            <a:r>
              <a:rPr lang="en-GB" smtClean="0"/>
              <a:t>knowledge of the current situation</a:t>
            </a:r>
          </a:p>
          <a:p>
            <a:r>
              <a:rPr lang="en-GB" smtClean="0"/>
              <a:t>History information : </a:t>
            </a:r>
          </a:p>
          <a:p>
            <a:pPr lvl="1"/>
            <a:r>
              <a:rPr lang="en-GB" smtClean="0"/>
              <a:t>memory of the past experiences</a:t>
            </a:r>
          </a:p>
          <a:p>
            <a:r>
              <a:rPr lang="en-GB" smtClean="0"/>
              <a:t>Prospective information : </a:t>
            </a:r>
          </a:p>
          <a:p>
            <a:pPr lvl="1"/>
            <a:r>
              <a:rPr lang="en-GB" smtClean="0"/>
              <a:t>extrapolation of the future based on history, RT information and acquired knowledge</a:t>
            </a:r>
          </a:p>
          <a:p>
            <a:r>
              <a:rPr lang="en-GB" smtClean="0"/>
              <a:t>Time somewhat compensates for the lack of universal, extensive knowledge, information</a:t>
            </a:r>
          </a:p>
          <a:p>
            <a:pPr lvl="1"/>
            <a:r>
              <a:rPr lang="en-GB" smtClean="0"/>
              <a:t>Information is Knowledge -  Time is Ignorance… (Alexei Grinbaum)</a:t>
            </a:r>
          </a:p>
          <a:p>
            <a:endParaRPr lang="en-GB" smtClean="0"/>
          </a:p>
          <a:p>
            <a:endParaRPr lang="en-GB" dirty="0"/>
          </a:p>
        </p:txBody>
      </p:sp>
      <p:sp>
        <p:nvSpPr>
          <p:cNvPr id="13" name="Espace réservé du pied de page 4"/>
          <p:cNvSpPr>
            <a:spLocks noGrp="1"/>
          </p:cNvSpPr>
          <p:nvPr>
            <p:ph type="ftr" sz="quarter" idx="10"/>
          </p:nvPr>
        </p:nvSpPr>
        <p:spPr/>
        <p:txBody>
          <a:bodyPr/>
          <a:lstStyle/>
          <a:p>
            <a:r>
              <a:rPr lang="en-GB" smtClean="0"/>
              <a:t>MI - Science for Enterprise Systems</a:t>
            </a:r>
            <a:endParaRPr lang="en-GB" dirty="0" smtClean="0"/>
          </a:p>
        </p:txBody>
      </p:sp>
      <p:sp>
        <p:nvSpPr>
          <p:cNvPr id="6" name="Espace réservé du numéro de diapositive 5"/>
          <p:cNvSpPr>
            <a:spLocks noGrp="1"/>
          </p:cNvSpPr>
          <p:nvPr>
            <p:ph type="sldNum" sz="quarter" idx="11"/>
          </p:nvPr>
        </p:nvSpPr>
        <p:spPr/>
        <p:txBody>
          <a:bodyPr/>
          <a:lstStyle/>
          <a:p>
            <a:fld id="{C9CB14DE-2038-494D-BD9A-7F4A73870F59}" type="slidenum">
              <a:rPr lang="en-GB" smtClean="0"/>
              <a:pPr/>
              <a:t>49</a:t>
            </a:fld>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4"/>
          <p:cNvSpPr>
            <a:spLocks noGrp="1" noChangeArrowheads="1"/>
          </p:cNvSpPr>
          <p:nvPr>
            <p:ph type="title"/>
          </p:nvPr>
        </p:nvSpPr>
        <p:spPr/>
        <p:txBody>
          <a:bodyPr/>
          <a:lstStyle/>
          <a:p>
            <a:r>
              <a:rPr lang="en-GB" dirty="0" smtClean="0"/>
              <a:t>The 10  commandments of Systems control </a:t>
            </a:r>
          </a:p>
        </p:txBody>
      </p:sp>
      <p:sp>
        <p:nvSpPr>
          <p:cNvPr id="46083" name="Rectangle 5"/>
          <p:cNvSpPr>
            <a:spLocks noGrp="1" noChangeArrowheads="1"/>
          </p:cNvSpPr>
          <p:nvPr>
            <p:ph idx="1"/>
          </p:nvPr>
        </p:nvSpPr>
        <p:spPr/>
        <p:txBody>
          <a:bodyPr/>
          <a:lstStyle/>
          <a:p>
            <a:r>
              <a:rPr lang="en-GB" dirty="0" smtClean="0"/>
              <a:t>Preserve variety </a:t>
            </a:r>
          </a:p>
          <a:p>
            <a:r>
              <a:rPr lang="en-GB" dirty="0" smtClean="0"/>
              <a:t>Do not "open" regulatory loops </a:t>
            </a:r>
          </a:p>
          <a:p>
            <a:r>
              <a:rPr lang="en-GB" dirty="0" smtClean="0"/>
              <a:t>Look for the points of amplification </a:t>
            </a:r>
          </a:p>
          <a:p>
            <a:r>
              <a:rPr lang="en-GB" dirty="0" smtClean="0"/>
              <a:t>Re-establish equilibriums through decentralization </a:t>
            </a:r>
          </a:p>
          <a:p>
            <a:r>
              <a:rPr lang="en-GB" dirty="0" smtClean="0"/>
              <a:t>Know how to maintain constraints </a:t>
            </a:r>
          </a:p>
          <a:p>
            <a:r>
              <a:rPr lang="en-GB" dirty="0" smtClean="0"/>
              <a:t>Differentiate to integrate better </a:t>
            </a:r>
          </a:p>
          <a:p>
            <a:r>
              <a:rPr lang="en-GB" dirty="0" smtClean="0"/>
              <a:t>To evolve, allow aggression </a:t>
            </a:r>
          </a:p>
          <a:p>
            <a:r>
              <a:rPr lang="en-GB" dirty="0" smtClean="0"/>
              <a:t>Prefer objectives to detailed programming </a:t>
            </a:r>
          </a:p>
          <a:p>
            <a:r>
              <a:rPr lang="en-GB" dirty="0" smtClean="0"/>
              <a:t>Know how to use operating energy </a:t>
            </a:r>
          </a:p>
          <a:p>
            <a:r>
              <a:rPr lang="en-GB" dirty="0" smtClean="0"/>
              <a:t>Respect response times </a:t>
            </a:r>
          </a:p>
          <a:p>
            <a:endParaRPr lang="en-GB" dirty="0" smtClean="0"/>
          </a:p>
          <a:p>
            <a:pPr>
              <a:buNone/>
            </a:pPr>
            <a:r>
              <a:rPr lang="en-GB" dirty="0" smtClean="0"/>
              <a:t>(J. De </a:t>
            </a:r>
            <a:r>
              <a:rPr lang="en-GB" dirty="0" err="1" smtClean="0"/>
              <a:t>Rosnay</a:t>
            </a:r>
            <a:r>
              <a:rPr lang="en-GB" dirty="0" smtClean="0"/>
              <a:t>)</a:t>
            </a:r>
          </a:p>
          <a:p>
            <a:endParaRPr lang="en-GB" dirty="0" smtClean="0"/>
          </a:p>
        </p:txBody>
      </p:sp>
      <p:sp>
        <p:nvSpPr>
          <p:cNvPr id="46084" name="Espace réservé du pied de page 4"/>
          <p:cNvSpPr>
            <a:spLocks noGrp="1"/>
          </p:cNvSpPr>
          <p:nvPr>
            <p:ph type="ftr" sz="quarter" idx="10"/>
          </p:nvPr>
        </p:nvSpPr>
        <p:spPr/>
        <p:txBody>
          <a:bodyPr/>
          <a:lstStyle/>
          <a:p>
            <a:r>
              <a:rPr lang="en-GB" smtClean="0"/>
              <a:t>MI - Science for Enterprise Systems</a:t>
            </a:r>
          </a:p>
        </p:txBody>
      </p:sp>
      <p:sp>
        <p:nvSpPr>
          <p:cNvPr id="46085" name="Espace réservé du numéro de diapositive 5"/>
          <p:cNvSpPr>
            <a:spLocks noGrp="1"/>
          </p:cNvSpPr>
          <p:nvPr>
            <p:ph type="sldNum" sz="quarter" idx="11"/>
          </p:nvPr>
        </p:nvSpPr>
        <p:spPr/>
        <p:txBody>
          <a:bodyPr/>
          <a:lstStyle/>
          <a:p>
            <a:fld id="{A9AC5EF0-BE37-4DEA-83B8-C466681246F1}" type="slidenum">
              <a:rPr lang="en-GB" smtClean="0"/>
              <a:pPr/>
              <a:t>5</a:t>
            </a:fld>
            <a:endParaRPr lang="en-GB"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Discussion</a:t>
            </a:r>
            <a:endParaRPr lang="en-GB"/>
          </a:p>
        </p:txBody>
      </p:sp>
      <p:sp>
        <p:nvSpPr>
          <p:cNvPr id="3" name="Espace réservé du contenu 2"/>
          <p:cNvSpPr>
            <a:spLocks noGrp="1"/>
          </p:cNvSpPr>
          <p:nvPr>
            <p:ph idx="1"/>
          </p:nvPr>
        </p:nvSpPr>
        <p:spPr/>
        <p:txBody>
          <a:bodyPr/>
          <a:lstStyle/>
          <a:p>
            <a:r>
              <a:rPr lang="en-GB" smtClean="0"/>
              <a:t>What Information means for Enterprises</a:t>
            </a:r>
          </a:p>
          <a:p>
            <a:pPr lvl="1"/>
            <a:r>
              <a:rPr lang="en-GB" smtClean="0"/>
              <a:t>What information covers?</a:t>
            </a:r>
          </a:p>
          <a:p>
            <a:pPr lvl="1"/>
            <a:r>
              <a:rPr lang="en-GB" smtClean="0"/>
              <a:t>How IT relates to Information?</a:t>
            </a:r>
          </a:p>
          <a:p>
            <a:pPr lvl="1"/>
            <a:r>
              <a:rPr lang="en-GB" smtClean="0"/>
              <a:t>How information can affect the enterprise?</a:t>
            </a:r>
          </a:p>
          <a:p>
            <a:pPr lvl="1"/>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50</a:t>
            </a:fld>
            <a:endParaRPr lang="en-GB"/>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lstStyle/>
          <a:p>
            <a:r>
              <a:rPr lang="en-US"/>
              <a:t>Information in Industrial Enterprise</a:t>
            </a:r>
            <a:r>
              <a:rPr lang="fr-FR"/>
              <a:t> </a:t>
            </a:r>
            <a:endParaRPr lang="en-GB"/>
          </a:p>
        </p:txBody>
      </p:sp>
      <p:sp>
        <p:nvSpPr>
          <p:cNvPr id="192515" name="Rectangle 3"/>
          <p:cNvSpPr>
            <a:spLocks noGrp="1" noChangeArrowheads="1"/>
          </p:cNvSpPr>
          <p:nvPr>
            <p:ph idx="1"/>
          </p:nvPr>
        </p:nvSpPr>
        <p:spPr/>
        <p:txBody>
          <a:bodyPr/>
          <a:lstStyle/>
          <a:p>
            <a:r>
              <a:rPr lang="en-GB" dirty="0" smtClean="0"/>
              <a:t>Common paradigm</a:t>
            </a:r>
            <a:endParaRPr lang="en-GB" dirty="0"/>
          </a:p>
          <a:p>
            <a:pPr lvl="1"/>
            <a:r>
              <a:rPr lang="en-GB" dirty="0"/>
              <a:t>Computer + network + databases + software = IS</a:t>
            </a:r>
          </a:p>
          <a:p>
            <a:pPr lvl="1"/>
            <a:r>
              <a:rPr lang="en-GB" dirty="0"/>
              <a:t>Information System serves the Enterprise </a:t>
            </a:r>
            <a:r>
              <a:rPr lang="en-GB" dirty="0" smtClean="0"/>
              <a:t>system</a:t>
            </a:r>
          </a:p>
          <a:p>
            <a:pPr lvl="1"/>
            <a:endParaRPr lang="en-GB" dirty="0" smtClean="0"/>
          </a:p>
          <a:p>
            <a:pPr lvl="1"/>
            <a:endParaRPr lang="en-GB" dirty="0" smtClean="0"/>
          </a:p>
          <a:p>
            <a:pPr lvl="1"/>
            <a:endParaRPr lang="en-GB" dirty="0"/>
          </a:p>
          <a:p>
            <a:r>
              <a:rPr lang="en-GB" dirty="0" smtClean="0"/>
              <a:t>Need </a:t>
            </a:r>
            <a:r>
              <a:rPr lang="en-GB" dirty="0"/>
              <a:t>for a symbiotic </a:t>
            </a:r>
            <a:r>
              <a:rPr lang="en-GB" dirty="0" smtClean="0"/>
              <a:t>approach</a:t>
            </a:r>
            <a:endParaRPr lang="en-GB" dirty="0"/>
          </a:p>
        </p:txBody>
      </p:sp>
      <p:sp>
        <p:nvSpPr>
          <p:cNvPr id="7" name="Espace réservé du pied de page 3"/>
          <p:cNvSpPr>
            <a:spLocks noGrp="1"/>
          </p:cNvSpPr>
          <p:nvPr>
            <p:ph type="ftr" sz="quarter" idx="10"/>
          </p:nvPr>
        </p:nvSpPr>
        <p:spPr/>
        <p:txBody>
          <a:bodyPr/>
          <a:lstStyle/>
          <a:p>
            <a:r>
              <a:rPr lang="en-US" smtClean="0"/>
              <a:t>MI - Science for Enterprise Systems</a:t>
            </a:r>
            <a:endParaRPr lang="en-US"/>
          </a:p>
        </p:txBody>
      </p:sp>
      <p:sp>
        <p:nvSpPr>
          <p:cNvPr id="8" name="Espace réservé du numéro de diapositive 4"/>
          <p:cNvSpPr>
            <a:spLocks noGrp="1"/>
          </p:cNvSpPr>
          <p:nvPr>
            <p:ph type="sldNum" sz="quarter" idx="11"/>
          </p:nvPr>
        </p:nvSpPr>
        <p:spPr/>
        <p:txBody>
          <a:bodyPr/>
          <a:lstStyle/>
          <a:p>
            <a:fld id="{2F30B3AB-2351-4696-A4FF-99B8899AF3C5}" type="slidenum">
              <a:rPr lang="en-US"/>
              <a:pPr/>
              <a:t>51</a:t>
            </a:fld>
            <a:endParaRPr lang="en-US"/>
          </a:p>
        </p:txBody>
      </p:sp>
      <p:sp>
        <p:nvSpPr>
          <p:cNvPr id="192516" name="Rectangle 4"/>
          <p:cNvSpPr>
            <a:spLocks noChangeArrowheads="1"/>
          </p:cNvSpPr>
          <p:nvPr/>
        </p:nvSpPr>
        <p:spPr bwMode="auto">
          <a:xfrm>
            <a:off x="1619250" y="2589201"/>
            <a:ext cx="2089150" cy="647700"/>
          </a:xfrm>
          <a:prstGeom prst="rect">
            <a:avLst/>
          </a:prstGeom>
          <a:solidFill>
            <a:schemeClr val="accent1"/>
          </a:solidFill>
          <a:ln w="9525">
            <a:solidFill>
              <a:schemeClr val="tx1"/>
            </a:solidFill>
            <a:miter lim="800000"/>
            <a:headEnd/>
            <a:tailEnd/>
          </a:ln>
          <a:effectLst/>
        </p:spPr>
        <p:txBody>
          <a:bodyPr wrap="none" anchor="ctr"/>
          <a:lstStyle/>
          <a:p>
            <a:pPr algn="ctr"/>
            <a:r>
              <a:rPr lang="en-GB"/>
              <a:t>Enterprise System</a:t>
            </a:r>
          </a:p>
        </p:txBody>
      </p:sp>
      <p:sp>
        <p:nvSpPr>
          <p:cNvPr id="192517" name="Rectangle 5"/>
          <p:cNvSpPr>
            <a:spLocks noChangeArrowheads="1"/>
          </p:cNvSpPr>
          <p:nvPr/>
        </p:nvSpPr>
        <p:spPr bwMode="auto">
          <a:xfrm>
            <a:off x="4498975" y="2589201"/>
            <a:ext cx="2089150" cy="647700"/>
          </a:xfrm>
          <a:prstGeom prst="rect">
            <a:avLst/>
          </a:prstGeom>
          <a:solidFill>
            <a:schemeClr val="accent1"/>
          </a:solidFill>
          <a:ln w="9525">
            <a:solidFill>
              <a:schemeClr val="tx1"/>
            </a:solidFill>
            <a:miter lim="800000"/>
            <a:headEnd/>
            <a:tailEnd/>
          </a:ln>
          <a:effectLst/>
        </p:spPr>
        <p:txBody>
          <a:bodyPr wrap="none" anchor="ctr"/>
          <a:lstStyle/>
          <a:p>
            <a:pPr algn="ctr"/>
            <a:r>
              <a:rPr lang="en-GB" dirty="0" smtClean="0"/>
              <a:t>Information</a:t>
            </a:r>
          </a:p>
          <a:p>
            <a:pPr algn="ctr"/>
            <a:r>
              <a:rPr lang="en-GB" dirty="0" smtClean="0"/>
              <a:t>System</a:t>
            </a:r>
            <a:endParaRPr lang="en-GB" dirty="0"/>
          </a:p>
        </p:txBody>
      </p:sp>
      <p:sp>
        <p:nvSpPr>
          <p:cNvPr id="192518" name="AutoShape 6"/>
          <p:cNvSpPr>
            <a:spLocks noChangeArrowheads="1"/>
          </p:cNvSpPr>
          <p:nvPr/>
        </p:nvSpPr>
        <p:spPr bwMode="auto">
          <a:xfrm>
            <a:off x="3708400" y="2697151"/>
            <a:ext cx="755650" cy="468312"/>
          </a:xfrm>
          <a:prstGeom prst="leftRightArrow">
            <a:avLst>
              <a:gd name="adj1" fmla="val 50000"/>
              <a:gd name="adj2" fmla="val 32271"/>
            </a:avLst>
          </a:prstGeom>
          <a:solidFill>
            <a:schemeClr val="accent1"/>
          </a:solidFill>
          <a:ln w="9525">
            <a:solidFill>
              <a:schemeClr val="tx1"/>
            </a:solidFill>
            <a:miter lim="800000"/>
            <a:headEnd/>
            <a:tailEnd/>
          </a:ln>
          <a:effectLst/>
        </p:spPr>
        <p:txBody>
          <a:bodyPr wrap="none" anchor="ctr"/>
          <a:lstStyle/>
          <a:p>
            <a:endParaRPr lang="fr-FR"/>
          </a:p>
        </p:txBody>
      </p:sp>
      <p:graphicFrame>
        <p:nvGraphicFramePr>
          <p:cNvPr id="9" name="Diagramme 8"/>
          <p:cNvGraphicFramePr/>
          <p:nvPr/>
        </p:nvGraphicFramePr>
        <p:xfrm>
          <a:off x="1524000" y="3733832"/>
          <a:ext cx="4581546" cy="22510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Information and IT</a:t>
            </a:r>
            <a:endParaRPr lang="en-GB"/>
          </a:p>
        </p:txBody>
      </p:sp>
      <p:sp>
        <p:nvSpPr>
          <p:cNvPr id="3" name="Espace réservé du contenu 2"/>
          <p:cNvSpPr>
            <a:spLocks noGrp="1"/>
          </p:cNvSpPr>
          <p:nvPr>
            <p:ph idx="1"/>
          </p:nvPr>
        </p:nvSpPr>
        <p:spPr/>
        <p:txBody>
          <a:bodyPr/>
          <a:lstStyle/>
          <a:p>
            <a:r>
              <a:rPr lang="en-GB" smtClean="0"/>
              <a:t>IT HW/SW only addresses one part of the information handling</a:t>
            </a:r>
          </a:p>
          <a:p>
            <a:pPr lvl="1"/>
            <a:r>
              <a:rPr lang="en-GB" smtClean="0"/>
              <a:t>Beside Sound, Vision, Smell, Telepathy, Waves, Quanta…</a:t>
            </a:r>
          </a:p>
          <a:p>
            <a:r>
              <a:rPr lang="en-GB" smtClean="0"/>
              <a:t>Information manifests itself in </a:t>
            </a:r>
          </a:p>
          <a:p>
            <a:pPr lvl="1"/>
            <a:r>
              <a:rPr lang="en-GB" smtClean="0"/>
              <a:t>Business process execution</a:t>
            </a:r>
          </a:p>
          <a:p>
            <a:pPr lvl="1"/>
            <a:r>
              <a:rPr lang="en-GB" smtClean="0"/>
              <a:t>Organization design</a:t>
            </a:r>
          </a:p>
          <a:p>
            <a:pPr lvl="1"/>
            <a:r>
              <a:rPr lang="en-GB" smtClean="0"/>
              <a:t>Idea processing</a:t>
            </a:r>
          </a:p>
          <a:p>
            <a:pPr lvl="1"/>
            <a:r>
              <a:rPr lang="en-GB" smtClean="0"/>
              <a:t>Decision making</a:t>
            </a:r>
          </a:p>
          <a:p>
            <a:pPr lvl="1"/>
            <a:r>
              <a:rPr lang="en-GB" smtClean="0"/>
              <a:t>Monitoring and Control</a:t>
            </a:r>
          </a:p>
          <a:p>
            <a:pPr lvl="1"/>
            <a:r>
              <a:rPr lang="en-GB" smtClean="0"/>
              <a:t>...</a:t>
            </a:r>
          </a:p>
          <a:p>
            <a:pPr lvl="1"/>
            <a:endParaRPr lang="en-GB" smtClean="0"/>
          </a:p>
          <a:p>
            <a:pPr lvl="1"/>
            <a:endParaRPr lang="en-GB" smtClean="0"/>
          </a:p>
          <a:p>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52</a:t>
            </a:fld>
            <a:endParaRPr lang="en-GB"/>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r>
              <a:rPr lang="en-GB" smtClean="0"/>
              <a:t>Relative importance of IT in Enterprises </a:t>
            </a:r>
            <a:endParaRPr lang="en-GB"/>
          </a:p>
        </p:txBody>
      </p:sp>
      <p:sp>
        <p:nvSpPr>
          <p:cNvPr id="193539" name="Rectangle 3"/>
          <p:cNvSpPr>
            <a:spLocks noGrp="1" noChangeArrowheads="1"/>
          </p:cNvSpPr>
          <p:nvPr>
            <p:ph idx="1"/>
          </p:nvPr>
        </p:nvSpPr>
        <p:spPr/>
        <p:txBody>
          <a:bodyPr/>
          <a:lstStyle/>
          <a:p>
            <a:r>
              <a:rPr lang="en-GB" smtClean="0"/>
              <a:t>Services, Banks, Insurance companies</a:t>
            </a:r>
          </a:p>
          <a:p>
            <a:pPr lvl="1"/>
            <a:r>
              <a:rPr lang="en-GB" smtClean="0"/>
              <a:t>The sold items are virtual = intrinsically Informational</a:t>
            </a:r>
          </a:p>
          <a:p>
            <a:pPr lvl="1"/>
            <a:r>
              <a:rPr lang="en-GB" smtClean="0"/>
              <a:t>IT is the production asset = investment</a:t>
            </a:r>
          </a:p>
          <a:p>
            <a:pPr lvl="2"/>
            <a:r>
              <a:rPr lang="en-GB" smtClean="0"/>
              <a:t>Objective return on investment</a:t>
            </a:r>
          </a:p>
          <a:p>
            <a:r>
              <a:rPr lang="en-GB" smtClean="0"/>
              <a:t>Industry</a:t>
            </a:r>
          </a:p>
          <a:p>
            <a:pPr lvl="1"/>
            <a:r>
              <a:rPr lang="en-GB" smtClean="0"/>
              <a:t>The purpose of Industry is to produce Goods, not Information</a:t>
            </a:r>
          </a:p>
          <a:p>
            <a:pPr lvl="2"/>
            <a:r>
              <a:rPr lang="en-GB" smtClean="0"/>
              <a:t>The sold items are physical</a:t>
            </a:r>
          </a:p>
          <a:p>
            <a:pPr lvl="1"/>
            <a:r>
              <a:rPr lang="en-GB" smtClean="0"/>
              <a:t>IT is a supporting utility = operating expense</a:t>
            </a:r>
          </a:p>
          <a:p>
            <a:pPr lvl="2"/>
            <a:r>
              <a:rPr lang="en-GB" smtClean="0"/>
              <a:t>How to justify expenses? Feeling, assumptions, hopes…</a:t>
            </a:r>
          </a:p>
          <a:p>
            <a:pPr lvl="2"/>
            <a:r>
              <a:rPr lang="en-GB" smtClean="0"/>
              <a:t>Hard benefits of early automation: eliminated biological workforce (and associated costs)</a:t>
            </a:r>
          </a:p>
          <a:p>
            <a:pPr lvl="1"/>
            <a:r>
              <a:rPr lang="en-GB" smtClean="0"/>
              <a:t>What is the true IT importance?</a:t>
            </a:r>
          </a:p>
          <a:p>
            <a:pPr lvl="2"/>
            <a:r>
              <a:rPr lang="en-GB" smtClean="0"/>
              <a:t>IT involves intimate parts, supporting elements of “purpose” systems, that create value</a:t>
            </a:r>
            <a:endParaRPr lang="en-GB"/>
          </a:p>
        </p:txBody>
      </p:sp>
      <p:sp>
        <p:nvSpPr>
          <p:cNvPr id="4" name="Espace réservé du pied de page 3"/>
          <p:cNvSpPr>
            <a:spLocks noGrp="1"/>
          </p:cNvSpPr>
          <p:nvPr>
            <p:ph type="ftr" sz="quarter" idx="10"/>
          </p:nvPr>
        </p:nvSpPr>
        <p:spPr/>
        <p:txBody>
          <a:bodyPr/>
          <a:lstStyle/>
          <a:p>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fld id="{A25446E1-A416-45F4-A147-F27902164982}" type="slidenum">
              <a:rPr lang="en-GB" smtClean="0"/>
              <a:pPr/>
              <a:t>53</a:t>
            </a:fld>
            <a:endParaRPr lang="en-GB"/>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3570" name="Rectangle 2"/>
          <p:cNvSpPr>
            <a:spLocks noGrp="1" noChangeArrowheads="1"/>
          </p:cNvSpPr>
          <p:nvPr>
            <p:ph type="title"/>
          </p:nvPr>
        </p:nvSpPr>
        <p:spPr/>
        <p:txBody>
          <a:bodyPr/>
          <a:lstStyle/>
          <a:p>
            <a:r>
              <a:rPr lang="en-GB" smtClean="0"/>
              <a:t>Information </a:t>
            </a:r>
            <a:r>
              <a:rPr lang="en-GB"/>
              <a:t>&amp; </a:t>
            </a:r>
            <a:r>
              <a:rPr lang="en-GB" smtClean="0"/>
              <a:t>Systems in Industry</a:t>
            </a:r>
            <a:endParaRPr lang="en-GB"/>
          </a:p>
        </p:txBody>
      </p:sp>
      <p:sp>
        <p:nvSpPr>
          <p:cNvPr id="1773571" name="Rectangle 3"/>
          <p:cNvSpPr>
            <a:spLocks noGrp="1" noChangeArrowheads="1"/>
          </p:cNvSpPr>
          <p:nvPr>
            <p:ph idx="1"/>
          </p:nvPr>
        </p:nvSpPr>
        <p:spPr/>
        <p:txBody>
          <a:bodyPr/>
          <a:lstStyle/>
          <a:p>
            <a:r>
              <a:rPr lang="en-GB" smtClean="0"/>
              <a:t>Information </a:t>
            </a:r>
            <a:r>
              <a:rPr lang="en-GB"/>
              <a:t>is an integrated part of any system, </a:t>
            </a:r>
          </a:p>
          <a:p>
            <a:pPr lvl="1"/>
            <a:r>
              <a:rPr lang="en-GB"/>
              <a:t>Information is both Structural (the knowledge that made up the system) and kinetics (making the system changing) </a:t>
            </a:r>
          </a:p>
          <a:p>
            <a:r>
              <a:rPr lang="en-GB"/>
              <a:t>An “Information System” is an abstract concept to handle the information aspects of a given “real system”</a:t>
            </a:r>
          </a:p>
          <a:p>
            <a:pPr lvl="1"/>
            <a:r>
              <a:rPr lang="en-GB"/>
              <a:t>It cannot exist independently of this system</a:t>
            </a:r>
          </a:p>
          <a:p>
            <a:pPr lvl="1"/>
            <a:r>
              <a:rPr lang="en-GB"/>
              <a:t>Information Technology is a media to reveal more information, as well as Sound, Vision, Smell, EM Waves, Telepathy</a:t>
            </a:r>
            <a:r>
              <a:rPr lang="en-GB" smtClean="0"/>
              <a:t>…</a:t>
            </a:r>
          </a:p>
          <a:p>
            <a:r>
              <a:rPr lang="en-GB" smtClean="0"/>
              <a:t>IT solutions can be called “Information Processing Artifacts”</a:t>
            </a:r>
          </a:p>
          <a:p>
            <a:pPr lvl="1"/>
            <a:r>
              <a:rPr lang="en-GB" smtClean="0"/>
              <a:t>IT solutions are merely subsystems dependent of the actual systems they support</a:t>
            </a:r>
            <a:endParaRPr lang="en-GB"/>
          </a:p>
        </p:txBody>
      </p:sp>
      <p:sp>
        <p:nvSpPr>
          <p:cNvPr id="7" name="Espace réservé du pied de page 6"/>
          <p:cNvSpPr>
            <a:spLocks noGrp="1"/>
          </p:cNvSpPr>
          <p:nvPr>
            <p:ph type="ftr" sz="quarter" idx="10"/>
          </p:nvPr>
        </p:nvSpPr>
        <p:spPr/>
        <p:txBody>
          <a:bodyPr/>
          <a:lstStyle/>
          <a:p>
            <a:pPr>
              <a:defRPr/>
            </a:pPr>
            <a:r>
              <a:rPr lang="en-GB" smtClean="0"/>
              <a:t>MI - Science for Enterprise Systems</a:t>
            </a:r>
            <a:endParaRPr lang="en-GB"/>
          </a:p>
        </p:txBody>
      </p:sp>
      <p:sp>
        <p:nvSpPr>
          <p:cNvPr id="6" name="Espace réservé du numéro de diapositive 5"/>
          <p:cNvSpPr>
            <a:spLocks noGrp="1"/>
          </p:cNvSpPr>
          <p:nvPr>
            <p:ph type="sldNum" sz="quarter" idx="11"/>
          </p:nvPr>
        </p:nvSpPr>
        <p:spPr>
          <a:xfrm>
            <a:off x="8243888" y="6308725"/>
            <a:ext cx="838200" cy="412750"/>
          </a:xfrm>
          <a:prstGeom prst="rect">
            <a:avLst/>
          </a:prstGeom>
        </p:spPr>
        <p:txBody>
          <a:bodyPr/>
          <a:lstStyle/>
          <a:p>
            <a:fld id="{35E35727-A534-4B3A-8756-59636C3A8911}" type="slidenum">
              <a:rPr lang="en-GB"/>
              <a:pPr/>
              <a:t>54</a:t>
            </a:fld>
            <a:endParaRPr lang="en-GB"/>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9714" name="Rectangle 2"/>
          <p:cNvSpPr>
            <a:spLocks noGrp="1" noChangeArrowheads="1"/>
          </p:cNvSpPr>
          <p:nvPr>
            <p:ph type="title"/>
          </p:nvPr>
        </p:nvSpPr>
        <p:spPr/>
        <p:txBody>
          <a:bodyPr/>
          <a:lstStyle/>
          <a:p>
            <a:r>
              <a:rPr lang="en-GB" smtClean="0"/>
              <a:t>Information Processing</a:t>
            </a:r>
            <a:endParaRPr lang="en-GB"/>
          </a:p>
        </p:txBody>
      </p:sp>
      <p:sp>
        <p:nvSpPr>
          <p:cNvPr id="1779715" name="Rectangle 3"/>
          <p:cNvSpPr>
            <a:spLocks noGrp="1" noChangeArrowheads="1"/>
          </p:cNvSpPr>
          <p:nvPr>
            <p:ph idx="1"/>
          </p:nvPr>
        </p:nvSpPr>
        <p:spPr/>
        <p:txBody>
          <a:bodyPr/>
          <a:lstStyle/>
          <a:p>
            <a:r>
              <a:rPr lang="en-GB" smtClean="0"/>
              <a:t>Information processing deals with several dimensions</a:t>
            </a:r>
          </a:p>
          <a:p>
            <a:pPr lvl="1"/>
            <a:r>
              <a:rPr lang="en-GB" smtClean="0"/>
              <a:t>Real time processing, Transactional processing, data storage, knowledge management, analytics, modelling, simulation and optimization, collaboration…</a:t>
            </a:r>
          </a:p>
          <a:p>
            <a:pPr lvl="1"/>
            <a:r>
              <a:rPr lang="en-GB" smtClean="0"/>
              <a:t>MRP, DBR or PID are examples of computational methods to achieve particular decision processes</a:t>
            </a:r>
          </a:p>
          <a:p>
            <a:pPr lvl="2"/>
            <a:r>
              <a:rPr lang="en-GB" smtClean="0"/>
              <a:t>Operations planning, Operations optimal scheduling, Physical measurement control</a:t>
            </a:r>
          </a:p>
          <a:p>
            <a:r>
              <a:rPr lang="en-GB" smtClean="0"/>
              <a:t>Information processing purpose</a:t>
            </a:r>
          </a:p>
          <a:p>
            <a:pPr lvl="1"/>
            <a:r>
              <a:rPr lang="en-GB" smtClean="0"/>
              <a:t>Acquire Knowledge, Learn from experience</a:t>
            </a:r>
          </a:p>
          <a:p>
            <a:pPr lvl="2"/>
            <a:r>
              <a:rPr lang="en-GB" smtClean="0"/>
              <a:t>Capture explicit and implicit knowledge</a:t>
            </a:r>
          </a:p>
          <a:p>
            <a:pPr lvl="2"/>
            <a:r>
              <a:rPr lang="en-GB" smtClean="0"/>
              <a:t>Detect events and correlations</a:t>
            </a:r>
          </a:p>
          <a:p>
            <a:pPr lvl="1"/>
            <a:r>
              <a:rPr lang="en-GB" smtClean="0"/>
              <a:t>Apply / enforce acquired knowledge</a:t>
            </a:r>
          </a:p>
          <a:p>
            <a:pPr lvl="1"/>
            <a:r>
              <a:rPr lang="en-GB" b="1" smtClean="0">
                <a:solidFill>
                  <a:srgbClr val="FF0000"/>
                </a:solidFill>
              </a:rPr>
              <a:t>Carry on Intelligence</a:t>
            </a:r>
            <a:endParaRPr lang="en-GB" smtClean="0"/>
          </a:p>
          <a:p>
            <a:pPr lvl="1"/>
            <a:endParaRPr lang="en-GB" smtClean="0"/>
          </a:p>
          <a:p>
            <a:endParaRPr lang="en-GB"/>
          </a:p>
        </p:txBody>
      </p:sp>
      <p:sp>
        <p:nvSpPr>
          <p:cNvPr id="10" name="Espace réservé du pied de page 9"/>
          <p:cNvSpPr>
            <a:spLocks noGrp="1"/>
          </p:cNvSpPr>
          <p:nvPr>
            <p:ph type="ftr" sz="quarter" idx="10"/>
          </p:nvPr>
        </p:nvSpPr>
        <p:spPr/>
        <p:txBody>
          <a:bodyPr/>
          <a:lstStyle/>
          <a:p>
            <a:pPr>
              <a:defRPr/>
            </a:pPr>
            <a:r>
              <a:rPr lang="en-GB" smtClean="0"/>
              <a:t>MI - Science for Enterprise Systems</a:t>
            </a:r>
            <a:endParaRPr lang="en-GB"/>
          </a:p>
        </p:txBody>
      </p:sp>
      <p:sp>
        <p:nvSpPr>
          <p:cNvPr id="6" name="Espace réservé du numéro de diapositive 5"/>
          <p:cNvSpPr>
            <a:spLocks noGrp="1"/>
          </p:cNvSpPr>
          <p:nvPr>
            <p:ph type="sldNum" sz="quarter" idx="11"/>
          </p:nvPr>
        </p:nvSpPr>
        <p:spPr>
          <a:xfrm>
            <a:off x="8243888" y="6308725"/>
            <a:ext cx="838200" cy="412750"/>
          </a:xfrm>
          <a:prstGeom prst="rect">
            <a:avLst/>
          </a:prstGeom>
        </p:spPr>
        <p:txBody>
          <a:bodyPr/>
          <a:lstStyle/>
          <a:p>
            <a:fld id="{AA149A38-20DA-4865-80C0-E56811D18A38}" type="slidenum">
              <a:rPr lang="en-GB"/>
              <a:pPr/>
              <a:t>55</a:t>
            </a:fld>
            <a:endParaRPr lang="en-GB"/>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mtClean="0"/>
              <a:t>Agenda</a:t>
            </a:r>
          </a:p>
        </p:txBody>
      </p:sp>
      <p:sp>
        <p:nvSpPr>
          <p:cNvPr id="29699" name="Rectangle 3"/>
          <p:cNvSpPr>
            <a:spLocks noGrp="1" noChangeArrowheads="1"/>
          </p:cNvSpPr>
          <p:nvPr>
            <p:ph idx="1"/>
          </p:nvPr>
        </p:nvSpPr>
        <p:spPr/>
        <p:txBody>
          <a:bodyPr/>
          <a:lstStyle/>
          <a:p>
            <a:r>
              <a:rPr lang="en-GB" dirty="0" smtClean="0"/>
              <a:t>Enterprise as a system </a:t>
            </a:r>
          </a:p>
          <a:p>
            <a:r>
              <a:rPr lang="en-GB" dirty="0" smtClean="0"/>
              <a:t>Entropy</a:t>
            </a:r>
          </a:p>
          <a:p>
            <a:r>
              <a:rPr lang="en-GB" dirty="0" smtClean="0"/>
              <a:t>Chaos</a:t>
            </a:r>
          </a:p>
          <a:p>
            <a:r>
              <a:rPr lang="en-GB" dirty="0" smtClean="0"/>
              <a:t>Complexity</a:t>
            </a:r>
          </a:p>
          <a:p>
            <a:r>
              <a:rPr lang="en-GB" dirty="0" smtClean="0"/>
              <a:t>Information</a:t>
            </a:r>
          </a:p>
          <a:p>
            <a:r>
              <a:rPr lang="en-GB" dirty="0" smtClean="0"/>
              <a:t>Linguistics</a:t>
            </a:r>
          </a:p>
        </p:txBody>
      </p:sp>
      <p:sp>
        <p:nvSpPr>
          <p:cNvPr id="29700" name="Espace réservé du pied de page 4"/>
          <p:cNvSpPr>
            <a:spLocks noGrp="1"/>
          </p:cNvSpPr>
          <p:nvPr>
            <p:ph type="ftr" sz="quarter" idx="10"/>
          </p:nvPr>
        </p:nvSpPr>
        <p:spPr>
          <a:noFill/>
        </p:spPr>
        <p:txBody>
          <a:bodyPr/>
          <a:lstStyle/>
          <a:p>
            <a:r>
              <a:rPr lang="en-GB" smtClean="0"/>
              <a:t>MI - Science for Enterprise Systems</a:t>
            </a:r>
          </a:p>
        </p:txBody>
      </p:sp>
      <p:sp>
        <p:nvSpPr>
          <p:cNvPr id="29701" name="Espace réservé du numéro de diapositive 5"/>
          <p:cNvSpPr>
            <a:spLocks noGrp="1"/>
          </p:cNvSpPr>
          <p:nvPr>
            <p:ph type="sldNum" sz="quarter" idx="11"/>
          </p:nvPr>
        </p:nvSpPr>
        <p:spPr>
          <a:noFill/>
        </p:spPr>
        <p:txBody>
          <a:bodyPr/>
          <a:lstStyle/>
          <a:p>
            <a:fld id="{4193D537-49F1-4F4F-83B3-E9824965D7D6}" type="slidenum">
              <a:rPr lang="en-GB" smtClean="0"/>
              <a:pPr/>
              <a:t>56</a:t>
            </a:fld>
            <a:endParaRPr lang="en-GB" smtClean="0"/>
          </a:p>
        </p:txBody>
      </p:sp>
      <p:sp>
        <p:nvSpPr>
          <p:cNvPr id="29702" name="Rectangle 4"/>
          <p:cNvSpPr>
            <a:spLocks noChangeArrowheads="1"/>
          </p:cNvSpPr>
          <p:nvPr/>
        </p:nvSpPr>
        <p:spPr bwMode="auto">
          <a:xfrm>
            <a:off x="-7875" y="2974974"/>
            <a:ext cx="9144000" cy="381000"/>
          </a:xfrm>
          <a:prstGeom prst="rect">
            <a:avLst/>
          </a:prstGeom>
          <a:solidFill>
            <a:srgbClr val="C0C0C0">
              <a:alpha val="50195"/>
            </a:srgbClr>
          </a:solidFill>
          <a:ln w="12700">
            <a:noFill/>
            <a:miter lim="800000"/>
            <a:headEnd/>
            <a:tailEnd/>
          </a:ln>
        </p:spPr>
        <p:txBody>
          <a:bodyPr wrap="none" lIns="90000" tIns="46800" rIns="90000" bIns="46800" anchor="ctr"/>
          <a:lstStyle/>
          <a:p>
            <a:pPr eaLnBrk="0" hangingPunct="0"/>
            <a:endParaRPr lang="fr-F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Language at the roots of knowledge and intelligence </a:t>
            </a:r>
            <a:endParaRPr lang="en-GB"/>
          </a:p>
        </p:txBody>
      </p:sp>
      <p:sp>
        <p:nvSpPr>
          <p:cNvPr id="3" name="Espace réservé du contenu 2"/>
          <p:cNvSpPr>
            <a:spLocks noGrp="1"/>
          </p:cNvSpPr>
          <p:nvPr>
            <p:ph idx="1"/>
          </p:nvPr>
        </p:nvSpPr>
        <p:spPr/>
        <p:txBody>
          <a:bodyPr/>
          <a:lstStyle/>
          <a:p>
            <a:r>
              <a:rPr lang="en-GB" smtClean="0"/>
              <a:t>Information is associated with different concepts</a:t>
            </a:r>
          </a:p>
          <a:p>
            <a:pPr lvl="1"/>
            <a:r>
              <a:rPr lang="en-GB" smtClean="0"/>
              <a:t>Bit and bytes flowing into electical wires or stored in an SSD drive</a:t>
            </a:r>
          </a:p>
          <a:p>
            <a:pPr lvl="1"/>
            <a:r>
              <a:rPr lang="en-GB" smtClean="0"/>
              <a:t>Meaningful messages exchanged between collaborative partners</a:t>
            </a:r>
          </a:p>
          <a:p>
            <a:pPr lvl="1"/>
            <a:r>
              <a:rPr lang="en-GB" smtClean="0"/>
              <a:t> Universal objective knowledge that can be stored, retrieved, developped independently of its users (Popper)</a:t>
            </a:r>
          </a:p>
          <a:p>
            <a:r>
              <a:rPr lang="en-GB" smtClean="0"/>
              <a:t>Between the physical, real world </a:t>
            </a:r>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57</a:t>
            </a:fld>
            <a:endParaRPr lang="en-GB"/>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Conditions of intelligence</a:t>
            </a:r>
            <a:endParaRPr lang="en-GB"/>
          </a:p>
        </p:txBody>
      </p:sp>
      <p:sp>
        <p:nvSpPr>
          <p:cNvPr id="3" name="Espace réservé du contenu 2"/>
          <p:cNvSpPr>
            <a:spLocks noGrp="1"/>
          </p:cNvSpPr>
          <p:nvPr>
            <p:ph idx="1"/>
          </p:nvPr>
        </p:nvSpPr>
        <p:spPr/>
        <p:txBody>
          <a:bodyPr/>
          <a:lstStyle/>
          <a:p>
            <a:r>
              <a:rPr lang="en-GB" smtClean="0"/>
              <a:t>A product of complexity, Intelligence raises from several factors</a:t>
            </a:r>
          </a:p>
          <a:p>
            <a:r>
              <a:rPr lang="en-GB" smtClean="0"/>
              <a:t>Ability to develop knowledge </a:t>
            </a:r>
          </a:p>
          <a:p>
            <a:pPr lvl="1"/>
            <a:r>
              <a:rPr lang="en-GB" smtClean="0"/>
              <a:t>Enabling cycling between subjective experience and objective knowledge</a:t>
            </a:r>
          </a:p>
          <a:p>
            <a:r>
              <a:rPr lang="en-GB" smtClean="0"/>
              <a:t>Ability to share knowledge</a:t>
            </a:r>
          </a:p>
          <a:p>
            <a:pPr lvl="1"/>
            <a:r>
              <a:rPr lang="en-GB" smtClean="0"/>
              <a:t>Enabling seamless storage and access to relevant knowledge</a:t>
            </a:r>
          </a:p>
          <a:p>
            <a:r>
              <a:rPr lang="en-GB" smtClean="0"/>
              <a:t>Ability to interact </a:t>
            </a:r>
          </a:p>
          <a:p>
            <a:pPr lvl="1"/>
            <a:r>
              <a:rPr lang="en-GB" smtClean="0"/>
              <a:t>Enabling understandable communication between components</a:t>
            </a:r>
          </a:p>
          <a:p>
            <a:r>
              <a:rPr lang="en-GB" smtClean="0"/>
              <a:t>Individual intelligence</a:t>
            </a:r>
          </a:p>
          <a:p>
            <a:pPr lvl="1"/>
            <a:r>
              <a:rPr lang="en-GB" smtClean="0"/>
              <a:t>Sophisticated components performing locally</a:t>
            </a:r>
          </a:p>
          <a:p>
            <a:pPr lvl="1"/>
            <a:r>
              <a:rPr lang="en-GB" smtClean="0"/>
              <a:t>At the advantage of the whole system</a:t>
            </a:r>
            <a:endParaRPr lang="en-GB"/>
          </a:p>
        </p:txBody>
      </p:sp>
      <p:sp>
        <p:nvSpPr>
          <p:cNvPr id="5" name="Espace réservé du pied de page 4"/>
          <p:cNvSpPr>
            <a:spLocks noGrp="1"/>
          </p:cNvSpPr>
          <p:nvPr>
            <p:ph type="ftr" sz="quarter" idx="10"/>
          </p:nvPr>
        </p:nvSpPr>
        <p:spPr/>
        <p:txBody>
          <a:bodyPr/>
          <a:lstStyle/>
          <a:p>
            <a:r>
              <a:rPr lang="en-GB" smtClean="0"/>
              <a:t>MI - Science for Enterprise Systems</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58</a:t>
            </a:fld>
            <a:endParaRPr lang="en-GB"/>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Language</a:t>
            </a:r>
            <a:endParaRPr lang="en-GB"/>
          </a:p>
        </p:txBody>
      </p:sp>
      <p:sp>
        <p:nvSpPr>
          <p:cNvPr id="3" name="Espace réservé du contenu 2"/>
          <p:cNvSpPr>
            <a:spLocks noGrp="1"/>
          </p:cNvSpPr>
          <p:nvPr>
            <p:ph idx="1"/>
          </p:nvPr>
        </p:nvSpPr>
        <p:spPr/>
        <p:txBody>
          <a:bodyPr/>
          <a:lstStyle/>
          <a:p>
            <a:r>
              <a:rPr lang="en-GB" smtClean="0"/>
              <a:t>Objective reality and knowledge are out of reach as such</a:t>
            </a:r>
          </a:p>
          <a:p>
            <a:pPr lvl="1"/>
            <a:r>
              <a:rPr lang="en-GB" smtClean="0"/>
              <a:t>Reality - Things and facts - cannot be directly captured and influenced </a:t>
            </a:r>
          </a:p>
          <a:p>
            <a:pPr lvl="1"/>
            <a:r>
              <a:rPr lang="en-GB" smtClean="0"/>
              <a:t>Knowledge exists independently of its actual understanding – by human, machines</a:t>
            </a:r>
          </a:p>
          <a:p>
            <a:r>
              <a:rPr lang="en-GB" smtClean="0"/>
              <a:t>Language is the means for handling  knowledge and reality</a:t>
            </a:r>
          </a:p>
          <a:p>
            <a:pPr lvl="1"/>
            <a:r>
              <a:rPr lang="en-GB" smtClean="0"/>
              <a:t>Language defines atomic symbols (number, alphabets), basic concepts (vocabulary, emoticons) and rules (grammar) for representing reality and expressing knowledge</a:t>
            </a:r>
          </a:p>
          <a:p>
            <a:r>
              <a:rPr lang="en-GB" smtClean="0"/>
              <a:t>Language is a pre-condition for intelligence</a:t>
            </a:r>
          </a:p>
          <a:p>
            <a:pPr lvl="1"/>
            <a:r>
              <a:rPr lang="en-GB" smtClean="0"/>
              <a:t>Enables individual intelligence – thinking, computing </a:t>
            </a:r>
          </a:p>
          <a:p>
            <a:pPr lvl="1"/>
            <a:r>
              <a:rPr lang="en-GB" smtClean="0"/>
              <a:t>Enables systemic intelligence – communications </a:t>
            </a:r>
          </a:p>
          <a:p>
            <a:r>
              <a:rPr lang="en-GB" smtClean="0"/>
              <a:t>« Natural » languages for handling by biological entities</a:t>
            </a:r>
          </a:p>
          <a:p>
            <a:r>
              <a:rPr lang="en-GB" smtClean="0"/>
              <a:t>« Computer » languages for handling by artificial entities</a:t>
            </a:r>
            <a:endParaRPr lang="en-GB"/>
          </a:p>
        </p:txBody>
      </p:sp>
      <p:sp>
        <p:nvSpPr>
          <p:cNvPr id="5" name="Espace réservé du pied de page 4"/>
          <p:cNvSpPr>
            <a:spLocks noGrp="1"/>
          </p:cNvSpPr>
          <p:nvPr>
            <p:ph type="ftr" sz="quarter" idx="10"/>
          </p:nvPr>
        </p:nvSpPr>
        <p:spPr/>
        <p:txBody>
          <a:bodyPr/>
          <a:lstStyle/>
          <a:p>
            <a:r>
              <a:rPr lang="en-GB" smtClean="0"/>
              <a:t>MI - Science for Enterprise Systems</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59</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A cosmic view of the World</a:t>
            </a:r>
            <a:endParaRPr lang="en-GB"/>
          </a:p>
        </p:txBody>
      </p:sp>
      <p:sp>
        <p:nvSpPr>
          <p:cNvPr id="3" name="Espace réservé du contenu 2"/>
          <p:cNvSpPr>
            <a:spLocks noGrp="1"/>
          </p:cNvSpPr>
          <p:nvPr>
            <p:ph idx="1"/>
          </p:nvPr>
        </p:nvSpPr>
        <p:spPr/>
        <p:txBody>
          <a:bodyPr/>
          <a:lstStyle/>
          <a:p>
            <a:r>
              <a:rPr lang="en-GB" smtClean="0"/>
              <a:t>We know nothing about where we come from, where we go</a:t>
            </a:r>
          </a:p>
          <a:p>
            <a:pPr lvl="1"/>
            <a:r>
              <a:rPr lang="en-GB" smtClean="0"/>
              <a:t>More we learn about Nature, more we become conscious of our understanding shortness</a:t>
            </a:r>
          </a:p>
          <a:p>
            <a:r>
              <a:rPr lang="en-GB" smtClean="0"/>
              <a:t>Different possible scales of the Unniverse</a:t>
            </a:r>
          </a:p>
          <a:p>
            <a:pPr lvl="1"/>
            <a:r>
              <a:rPr lang="en-GB" smtClean="0"/>
              <a:t>The human Era </a:t>
            </a:r>
          </a:p>
          <a:p>
            <a:pPr lvl="2"/>
            <a:r>
              <a:rPr lang="en-GB" smtClean="0"/>
              <a:t>from great apes evolution to final (eg. nuclear) self destruction</a:t>
            </a:r>
          </a:p>
          <a:p>
            <a:pPr lvl="1"/>
            <a:r>
              <a:rPr lang="en-GB" smtClean="0"/>
              <a:t>From Big Bang to Apocalypse</a:t>
            </a:r>
          </a:p>
          <a:p>
            <a:pPr lvl="2"/>
            <a:r>
              <a:rPr lang="en-GB" smtClean="0"/>
              <a:t>From energy soup to pure spirit</a:t>
            </a:r>
          </a:p>
          <a:p>
            <a:pPr lvl="1"/>
            <a:r>
              <a:rPr lang="en-GB" smtClean="0"/>
              <a:t>Part on an infinite cycle</a:t>
            </a:r>
          </a:p>
          <a:p>
            <a:pPr lvl="2"/>
            <a:r>
              <a:rPr lang="en-GB" smtClean="0"/>
              <a:t>Big bang succeeded to a previous cyle  </a:t>
            </a:r>
          </a:p>
          <a:p>
            <a:pPr lvl="1"/>
            <a:r>
              <a:rPr lang="en-GB" smtClean="0"/>
              <a:t>Multidimensional</a:t>
            </a:r>
          </a:p>
          <a:p>
            <a:pPr lvl="2"/>
            <a:r>
              <a:rPr lang="en-GB" smtClean="0"/>
              <a:t>Other +/- parallel Worlds </a:t>
            </a:r>
          </a:p>
          <a:p>
            <a:r>
              <a:rPr lang="en-GB" smtClean="0"/>
              <a:t>We evolve in a very narrow space-time spot!</a:t>
            </a:r>
          </a:p>
          <a:p>
            <a:pPr lvl="1"/>
            <a:r>
              <a:rPr lang="en-GB" smtClean="0"/>
              <a:t>Let’s build our own little story about industrial enterprises…</a:t>
            </a:r>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6</a:t>
            </a:fld>
            <a:endParaRPr lang="en-GB"/>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Enterprise knowledge</a:t>
            </a:r>
            <a:endParaRPr lang="en-GB"/>
          </a:p>
        </p:txBody>
      </p:sp>
      <p:sp>
        <p:nvSpPr>
          <p:cNvPr id="3" name="Espace réservé du contenu 2"/>
          <p:cNvSpPr>
            <a:spLocks noGrp="1"/>
          </p:cNvSpPr>
          <p:nvPr>
            <p:ph idx="1"/>
          </p:nvPr>
        </p:nvSpPr>
        <p:spPr/>
        <p:txBody>
          <a:bodyPr/>
          <a:lstStyle/>
          <a:p>
            <a:r>
              <a:rPr lang="en-GB" smtClean="0"/>
              <a:t>Covers many domains</a:t>
            </a:r>
          </a:p>
          <a:p>
            <a:r>
              <a:rPr lang="en-GB" smtClean="0"/>
              <a:t>Addresses tangible and intangible information.</a:t>
            </a:r>
          </a:p>
          <a:p>
            <a:r>
              <a:rPr lang="en-GB" smtClean="0"/>
              <a:t>For Industrial facilities operations</a:t>
            </a:r>
          </a:p>
          <a:p>
            <a:pPr lvl="1"/>
            <a:r>
              <a:rPr lang="en-GB" smtClean="0"/>
              <a:t>Tangible knowledge </a:t>
            </a:r>
          </a:p>
          <a:p>
            <a:pPr lvl="2"/>
            <a:r>
              <a:rPr lang="en-GB" smtClean="0"/>
              <a:t>Resources and capabilities (equipment, people, material, energy…) </a:t>
            </a:r>
          </a:p>
          <a:p>
            <a:pPr lvl="1"/>
            <a:r>
              <a:rPr lang="en-GB" smtClean="0"/>
              <a:t>Intangible knowledge </a:t>
            </a:r>
          </a:p>
          <a:p>
            <a:pPr lvl="2"/>
            <a:r>
              <a:rPr lang="en-GB" smtClean="0"/>
              <a:t>Know-how to handle resources in order deliver main or support product and services</a:t>
            </a:r>
          </a:p>
          <a:p>
            <a:endParaRPr lang="en-GB"/>
          </a:p>
        </p:txBody>
      </p:sp>
      <p:sp>
        <p:nvSpPr>
          <p:cNvPr id="5" name="Espace réservé du pied de page 4"/>
          <p:cNvSpPr>
            <a:spLocks noGrp="1"/>
          </p:cNvSpPr>
          <p:nvPr>
            <p:ph type="ftr" sz="quarter" idx="10"/>
          </p:nvPr>
        </p:nvSpPr>
        <p:spPr/>
        <p:txBody>
          <a:bodyPr/>
          <a:lstStyle/>
          <a:p>
            <a:r>
              <a:rPr lang="en-GB" smtClean="0"/>
              <a:t>MI - Science for Enterprise Systems</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60</a:t>
            </a:fld>
            <a:endParaRPr lang="en-GB"/>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Enterprise language</a:t>
            </a:r>
            <a:endParaRPr lang="en-GB"/>
          </a:p>
        </p:txBody>
      </p:sp>
      <p:sp>
        <p:nvSpPr>
          <p:cNvPr id="3" name="Espace réservé du contenu 2"/>
          <p:cNvSpPr>
            <a:spLocks noGrp="1"/>
          </p:cNvSpPr>
          <p:nvPr>
            <p:ph idx="1"/>
          </p:nvPr>
        </p:nvSpPr>
        <p:spPr/>
        <p:txBody>
          <a:bodyPr/>
          <a:lstStyle/>
          <a:p>
            <a:r>
              <a:rPr lang="en-GB" smtClean="0"/>
              <a:t>A language provides support for meaningful, non ambiguous representation for</a:t>
            </a:r>
          </a:p>
          <a:p>
            <a:pPr lvl="1"/>
            <a:r>
              <a:rPr lang="en-GB" smtClean="0"/>
              <a:t>Knowledge exchange, storage, retrieval</a:t>
            </a:r>
          </a:p>
          <a:p>
            <a:pPr lvl="1"/>
            <a:r>
              <a:rPr lang="en-GB" smtClean="0"/>
              <a:t>Describing enterprise structural and behavioral aspects on the time scale</a:t>
            </a:r>
          </a:p>
          <a:p>
            <a:r>
              <a:rPr lang="en-GB" smtClean="0"/>
              <a:t>Must serve both Human and IT relationship</a:t>
            </a:r>
          </a:p>
          <a:p>
            <a:pPr lvl="1"/>
            <a:r>
              <a:rPr lang="en-GB" smtClean="0"/>
              <a:t>Understandable by people and machines</a:t>
            </a:r>
          </a:p>
          <a:p>
            <a:pPr lvl="1"/>
            <a:r>
              <a:rPr lang="en-GB" smtClean="0"/>
              <a:t>Machine, being notably stupid, need extended, precise formalism to understand</a:t>
            </a:r>
            <a:endParaRPr lang="en-GB"/>
          </a:p>
        </p:txBody>
      </p:sp>
      <p:sp>
        <p:nvSpPr>
          <p:cNvPr id="5" name="Espace réservé du pied de page 4"/>
          <p:cNvSpPr>
            <a:spLocks noGrp="1"/>
          </p:cNvSpPr>
          <p:nvPr>
            <p:ph type="ftr" sz="quarter" idx="10"/>
          </p:nvPr>
        </p:nvSpPr>
        <p:spPr/>
        <p:txBody>
          <a:bodyPr/>
          <a:lstStyle/>
          <a:p>
            <a:r>
              <a:rPr lang="en-GB" smtClean="0"/>
              <a:t>MI - Science for Enterprise Systems</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61</a:t>
            </a:fld>
            <a:endParaRPr lang="en-GB"/>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Elements of the enterprise language</a:t>
            </a:r>
            <a:endParaRPr lang="en-GB"/>
          </a:p>
        </p:txBody>
      </p:sp>
      <p:sp>
        <p:nvSpPr>
          <p:cNvPr id="3" name="Espace réservé du contenu 2"/>
          <p:cNvSpPr>
            <a:spLocks noGrp="1"/>
          </p:cNvSpPr>
          <p:nvPr>
            <p:ph idx="1"/>
          </p:nvPr>
        </p:nvSpPr>
        <p:spPr/>
        <p:txBody>
          <a:bodyPr/>
          <a:lstStyle/>
          <a:p>
            <a:r>
              <a:rPr lang="en-GB" smtClean="0"/>
              <a:t>Natural language accommodates most of human interactions</a:t>
            </a:r>
          </a:p>
          <a:p>
            <a:pPr lvl="1"/>
            <a:r>
              <a:rPr lang="en-GB" smtClean="0"/>
              <a:t>Body language often completes the lexical message</a:t>
            </a:r>
          </a:p>
          <a:p>
            <a:r>
              <a:rPr lang="en-GB" smtClean="0"/>
              <a:t>Machines need more formalism</a:t>
            </a:r>
          </a:p>
          <a:p>
            <a:r>
              <a:rPr lang="en-GB" smtClean="0"/>
              <a:t>The enterprise language is a formal ontology</a:t>
            </a:r>
          </a:p>
          <a:p>
            <a:pPr lvl="1"/>
            <a:r>
              <a:rPr lang="en-GB" smtClean="0"/>
              <a:t>A semantic tree</a:t>
            </a:r>
          </a:p>
          <a:p>
            <a:pPr lvl="1"/>
            <a:r>
              <a:rPr lang="en-GB" smtClean="0"/>
              <a:t>Defining concepts associated with lexicon (translations, synonyms,)</a:t>
            </a:r>
          </a:p>
          <a:p>
            <a:pPr lvl="1"/>
            <a:r>
              <a:rPr lang="en-GB" smtClean="0"/>
              <a:t>Structured successively in</a:t>
            </a:r>
          </a:p>
          <a:p>
            <a:pPr lvl="2"/>
            <a:r>
              <a:rPr lang="en-GB" smtClean="0"/>
              <a:t>simple abstract concepts i.e. « Identifier » « Description »</a:t>
            </a:r>
          </a:p>
          <a:p>
            <a:pPr lvl="2"/>
            <a:r>
              <a:rPr lang="en-GB" smtClean="0"/>
              <a:t>General concepts i.e. « « activity », « Resource »</a:t>
            </a:r>
          </a:p>
          <a:p>
            <a:pPr lvl="2"/>
            <a:r>
              <a:rPr lang="en-GB" smtClean="0"/>
              <a:t>business concepts as references for actual business entities mentioned in messages  </a:t>
            </a:r>
          </a:p>
          <a:p>
            <a:pPr lvl="1"/>
            <a:r>
              <a:rPr lang="en-GB" smtClean="0"/>
              <a:t>Describing relationships and value domains</a:t>
            </a:r>
          </a:p>
        </p:txBody>
      </p:sp>
      <p:sp>
        <p:nvSpPr>
          <p:cNvPr id="5" name="Espace réservé du pied de page 4"/>
          <p:cNvSpPr>
            <a:spLocks noGrp="1"/>
          </p:cNvSpPr>
          <p:nvPr>
            <p:ph type="ftr" sz="quarter" idx="10"/>
          </p:nvPr>
        </p:nvSpPr>
        <p:spPr/>
        <p:txBody>
          <a:bodyPr/>
          <a:lstStyle/>
          <a:p>
            <a:r>
              <a:rPr lang="en-GB" smtClean="0"/>
              <a:t>MI - Science for Enterprise Systems</a:t>
            </a:r>
            <a:endParaRPr lang="en-GB"/>
          </a:p>
        </p:txBody>
      </p:sp>
      <p:sp>
        <p:nvSpPr>
          <p:cNvPr id="4" name="Espace réservé du numéro de diapositive 3"/>
          <p:cNvSpPr>
            <a:spLocks noGrp="1"/>
          </p:cNvSpPr>
          <p:nvPr>
            <p:ph type="sldNum" sz="quarter" idx="11"/>
          </p:nvPr>
        </p:nvSpPr>
        <p:spPr/>
        <p:txBody>
          <a:bodyPr/>
          <a:lstStyle/>
          <a:p>
            <a:fld id="{FC1717C7-1DE2-40FD-9AE7-09F447B69B04}" type="slidenum">
              <a:rPr lang="en-GB" smtClean="0"/>
              <a:pPr/>
              <a:t>62</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GB" sz="2400" smtClean="0"/>
              <a:t>Enterprise is an Open, Complex System</a:t>
            </a:r>
          </a:p>
        </p:txBody>
      </p:sp>
      <p:sp>
        <p:nvSpPr>
          <p:cNvPr id="48131" name="Rectangle 3"/>
          <p:cNvSpPr>
            <a:spLocks noGrp="1" noChangeArrowheads="1"/>
          </p:cNvSpPr>
          <p:nvPr>
            <p:ph idx="1"/>
          </p:nvPr>
        </p:nvSpPr>
        <p:spPr/>
        <p:txBody>
          <a:bodyPr/>
          <a:lstStyle/>
          <a:p>
            <a:pPr eaLnBrk="1" hangingPunct="1"/>
            <a:r>
              <a:rPr lang="en-GB" smtClean="0"/>
              <a:t>Physical interactions: </a:t>
            </a:r>
          </a:p>
          <a:p>
            <a:pPr lvl="1" eaLnBrk="1" hangingPunct="1"/>
            <a:r>
              <a:rPr lang="en-GB" smtClean="0"/>
              <a:t>Earth, other Enterprises, internal Resources </a:t>
            </a:r>
          </a:p>
          <a:p>
            <a:pPr eaLnBrk="1" hangingPunct="1"/>
            <a:r>
              <a:rPr lang="en-GB" smtClean="0"/>
              <a:t>Noospherical interactions: </a:t>
            </a:r>
          </a:p>
          <a:p>
            <a:pPr lvl="1" eaLnBrk="1" hangingPunct="1"/>
            <a:r>
              <a:rPr lang="en-GB" smtClean="0"/>
              <a:t>Goals of the World, Humanity, Humans, Owners, other enterprises</a:t>
            </a:r>
          </a:p>
          <a:p>
            <a:pPr eaLnBrk="1" hangingPunct="1"/>
            <a:r>
              <a:rPr lang="en-GB" smtClean="0"/>
              <a:t>Social interactions: </a:t>
            </a:r>
          </a:p>
          <a:p>
            <a:pPr lvl="1" eaLnBrk="1" hangingPunct="1"/>
            <a:r>
              <a:rPr lang="en-GB" smtClean="0"/>
              <a:t>Nations, NGOs, Trade unions, Family</a:t>
            </a:r>
          </a:p>
          <a:p>
            <a:pPr eaLnBrk="1" hangingPunct="1"/>
            <a:r>
              <a:rPr lang="en-GB" smtClean="0"/>
              <a:t>A thermodynamic entity</a:t>
            </a:r>
          </a:p>
          <a:p>
            <a:pPr lvl="1"/>
            <a:r>
              <a:rPr lang="en-GB" smtClean="0"/>
              <a:t>Consumes energy, applies it on matter</a:t>
            </a:r>
          </a:p>
          <a:p>
            <a:pPr lvl="1"/>
            <a:r>
              <a:rPr lang="en-GB" smtClean="0"/>
              <a:t>“Heat” (waste energy) when badly controlled (thermal entropy)</a:t>
            </a:r>
          </a:p>
          <a:p>
            <a:r>
              <a:rPr lang="en-GB" smtClean="0"/>
              <a:t>Industry is a major component in the Earth eco-system </a:t>
            </a:r>
          </a:p>
          <a:p>
            <a:r>
              <a:rPr lang="en-GB" smtClean="0"/>
              <a:t>Fast rise of enterprises « Social Responsibility » concern</a:t>
            </a:r>
          </a:p>
          <a:p>
            <a:pPr lvl="1"/>
            <a:r>
              <a:rPr lang="en-GB" smtClean="0"/>
              <a:t>Cares about social, environmental and economical footprints</a:t>
            </a:r>
          </a:p>
          <a:p>
            <a:pPr lvl="1"/>
            <a:r>
              <a:rPr lang="en-GB" smtClean="0"/>
              <a:t>Various motivations</a:t>
            </a:r>
          </a:p>
          <a:p>
            <a:pPr lvl="1"/>
            <a:endParaRPr lang="en-GB" smtClean="0"/>
          </a:p>
        </p:txBody>
      </p:sp>
      <p:sp>
        <p:nvSpPr>
          <p:cNvPr id="48132" name="Espace réservé du pied de page 4"/>
          <p:cNvSpPr>
            <a:spLocks noGrp="1"/>
          </p:cNvSpPr>
          <p:nvPr>
            <p:ph type="ftr" sz="quarter" idx="10"/>
          </p:nvPr>
        </p:nvSpPr>
        <p:spPr>
          <a:noFill/>
        </p:spPr>
        <p:txBody>
          <a:bodyPr/>
          <a:lstStyle/>
          <a:p>
            <a:r>
              <a:rPr lang="en-GB" smtClean="0"/>
              <a:t>MI - Science for Enterprise Systems</a:t>
            </a:r>
          </a:p>
        </p:txBody>
      </p:sp>
      <p:sp>
        <p:nvSpPr>
          <p:cNvPr id="48133" name="Espace réservé du numéro de diapositive 5"/>
          <p:cNvSpPr>
            <a:spLocks noGrp="1"/>
          </p:cNvSpPr>
          <p:nvPr>
            <p:ph type="sldNum" sz="quarter" idx="11"/>
          </p:nvPr>
        </p:nvSpPr>
        <p:spPr>
          <a:noFill/>
        </p:spPr>
        <p:txBody>
          <a:bodyPr/>
          <a:lstStyle/>
          <a:p>
            <a:fld id="{68CEDC6C-AAD9-4105-9EA9-7C9F1FBB5575}" type="slidenum">
              <a:rPr lang="en-GB" smtClean="0"/>
              <a:pPr/>
              <a:t>7</a:t>
            </a:fld>
            <a:endParaRPr lang="en-GB"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dirty="0" smtClean="0"/>
              <a:t>Industry eco-system (</a:t>
            </a:r>
            <a:r>
              <a:rPr lang="en-US" dirty="0" err="1" smtClean="0"/>
              <a:t>anthropo</a:t>
            </a:r>
            <a:r>
              <a:rPr lang="en-US" dirty="0" smtClean="0"/>
              <a:t>-centric!)</a:t>
            </a:r>
            <a:endParaRPr lang="en-GB" dirty="0" smtClean="0"/>
          </a:p>
        </p:txBody>
      </p:sp>
      <p:sp>
        <p:nvSpPr>
          <p:cNvPr id="49155" name="Espace réservé du pied de page 4"/>
          <p:cNvSpPr>
            <a:spLocks noGrp="1"/>
          </p:cNvSpPr>
          <p:nvPr>
            <p:ph type="ftr" sz="quarter" idx="10"/>
          </p:nvPr>
        </p:nvSpPr>
        <p:spPr>
          <a:noFill/>
        </p:spPr>
        <p:txBody>
          <a:bodyPr/>
          <a:lstStyle/>
          <a:p>
            <a:r>
              <a:rPr lang="en-GB" smtClean="0"/>
              <a:t>MI - Science for Enterprise Systems</a:t>
            </a:r>
          </a:p>
        </p:txBody>
      </p:sp>
      <p:sp>
        <p:nvSpPr>
          <p:cNvPr id="49156" name="Espace réservé du numéro de diapositive 5"/>
          <p:cNvSpPr>
            <a:spLocks noGrp="1"/>
          </p:cNvSpPr>
          <p:nvPr>
            <p:ph type="sldNum" sz="quarter" idx="11"/>
          </p:nvPr>
        </p:nvSpPr>
        <p:spPr>
          <a:noFill/>
        </p:spPr>
        <p:txBody>
          <a:bodyPr/>
          <a:lstStyle/>
          <a:p>
            <a:fld id="{3646D12F-1B93-484E-81AE-EE207DE32101}" type="slidenum">
              <a:rPr lang="en-GB" smtClean="0"/>
              <a:pPr/>
              <a:t>8</a:t>
            </a:fld>
            <a:endParaRPr lang="en-GB" smtClean="0"/>
          </a:p>
        </p:txBody>
      </p:sp>
      <p:pic>
        <p:nvPicPr>
          <p:cNvPr id="49157" name="Picture 4" descr="MCj04298150000[1]"/>
          <p:cNvPicPr>
            <a:picLocks noChangeAspect="1" noChangeArrowheads="1"/>
          </p:cNvPicPr>
          <p:nvPr/>
        </p:nvPicPr>
        <p:blipFill>
          <a:blip r:embed="rId3" cstate="print"/>
          <a:srcRect/>
          <a:stretch>
            <a:fillRect/>
          </a:stretch>
        </p:blipFill>
        <p:spPr bwMode="auto">
          <a:xfrm>
            <a:off x="71438" y="2641600"/>
            <a:ext cx="1905000" cy="2019300"/>
          </a:xfrm>
          <a:prstGeom prst="rect">
            <a:avLst/>
          </a:prstGeom>
          <a:noFill/>
          <a:ln w="9525">
            <a:noFill/>
            <a:miter lim="800000"/>
            <a:headEnd/>
            <a:tailEnd/>
          </a:ln>
        </p:spPr>
      </p:pic>
      <p:sp>
        <p:nvSpPr>
          <p:cNvPr id="172037" name="Oval 5"/>
          <p:cNvSpPr>
            <a:spLocks noChangeArrowheads="1"/>
          </p:cNvSpPr>
          <p:nvPr/>
        </p:nvSpPr>
        <p:spPr bwMode="auto">
          <a:xfrm>
            <a:off x="1296988" y="1165225"/>
            <a:ext cx="2159000" cy="935038"/>
          </a:xfrm>
          <a:prstGeom prst="ellipse">
            <a:avLst/>
          </a:prstGeom>
          <a:solidFill>
            <a:schemeClr val="accent1"/>
          </a:solidFill>
          <a:ln w="9525">
            <a:solidFill>
              <a:schemeClr val="tx1"/>
            </a:solidFill>
            <a:round/>
            <a:headEnd/>
            <a:tailEnd/>
          </a:ln>
        </p:spPr>
        <p:txBody>
          <a:bodyPr wrap="none" anchor="ctr"/>
          <a:lstStyle/>
          <a:p>
            <a:pPr algn="ctr" eaLnBrk="0" hangingPunct="0"/>
            <a:r>
              <a:rPr lang="en-GB"/>
              <a:t>Agriculture</a:t>
            </a:r>
          </a:p>
          <a:p>
            <a:pPr algn="ctr" eaLnBrk="0" hangingPunct="0"/>
            <a:r>
              <a:rPr lang="en-GB"/>
              <a:t>Food Industry</a:t>
            </a:r>
          </a:p>
        </p:txBody>
      </p:sp>
      <p:sp>
        <p:nvSpPr>
          <p:cNvPr id="172038" name="Oval 6"/>
          <p:cNvSpPr>
            <a:spLocks noChangeArrowheads="1"/>
          </p:cNvSpPr>
          <p:nvPr/>
        </p:nvSpPr>
        <p:spPr bwMode="auto">
          <a:xfrm>
            <a:off x="1258888" y="5019675"/>
            <a:ext cx="2159000" cy="935038"/>
          </a:xfrm>
          <a:prstGeom prst="ellipse">
            <a:avLst/>
          </a:prstGeom>
          <a:solidFill>
            <a:schemeClr val="accent1"/>
          </a:solidFill>
          <a:ln w="9525">
            <a:solidFill>
              <a:schemeClr val="tx1"/>
            </a:solidFill>
            <a:round/>
            <a:headEnd/>
            <a:tailEnd/>
          </a:ln>
        </p:spPr>
        <p:txBody>
          <a:bodyPr wrap="none" anchor="ctr"/>
          <a:lstStyle/>
          <a:p>
            <a:pPr algn="ctr" eaLnBrk="0" hangingPunct="0"/>
            <a:r>
              <a:rPr lang="en-GB"/>
              <a:t>Energy Industry</a:t>
            </a:r>
          </a:p>
          <a:p>
            <a:pPr algn="ctr" eaLnBrk="0" hangingPunct="0"/>
            <a:r>
              <a:rPr lang="en-GB" sz="1200"/>
              <a:t>Oil, Gas, Nuclear, </a:t>
            </a:r>
          </a:p>
          <a:p>
            <a:pPr algn="ctr" eaLnBrk="0" hangingPunct="0"/>
            <a:r>
              <a:rPr lang="en-GB" sz="1200"/>
              <a:t>Wind, Sun, hydraulic</a:t>
            </a:r>
          </a:p>
        </p:txBody>
      </p:sp>
      <p:sp>
        <p:nvSpPr>
          <p:cNvPr id="49160" name="AutoShape 7"/>
          <p:cNvSpPr>
            <a:spLocks noChangeArrowheads="1"/>
          </p:cNvSpPr>
          <p:nvPr/>
        </p:nvSpPr>
        <p:spPr bwMode="auto">
          <a:xfrm>
            <a:off x="3563938" y="1201738"/>
            <a:ext cx="1152525" cy="900112"/>
          </a:xfrm>
          <a:prstGeom prst="rightArrow">
            <a:avLst>
              <a:gd name="adj1" fmla="val 50000"/>
              <a:gd name="adj2" fmla="val 32011"/>
            </a:avLst>
          </a:prstGeom>
          <a:noFill/>
          <a:ln w="9525">
            <a:solidFill>
              <a:schemeClr val="tx1"/>
            </a:solidFill>
            <a:miter lim="800000"/>
            <a:headEnd/>
            <a:tailEnd/>
          </a:ln>
        </p:spPr>
        <p:txBody>
          <a:bodyPr wrap="none" anchor="ctr"/>
          <a:lstStyle/>
          <a:p>
            <a:pPr algn="ctr" eaLnBrk="0" hangingPunct="0"/>
            <a:r>
              <a:rPr lang="en-GB"/>
              <a:t>Food</a:t>
            </a:r>
          </a:p>
        </p:txBody>
      </p:sp>
      <p:sp>
        <p:nvSpPr>
          <p:cNvPr id="49161" name="AutoShape 8"/>
          <p:cNvSpPr>
            <a:spLocks noChangeArrowheads="1"/>
          </p:cNvSpPr>
          <p:nvPr/>
        </p:nvSpPr>
        <p:spPr bwMode="auto">
          <a:xfrm>
            <a:off x="3527425" y="5054600"/>
            <a:ext cx="1152525" cy="900113"/>
          </a:xfrm>
          <a:prstGeom prst="rightArrow">
            <a:avLst>
              <a:gd name="adj1" fmla="val 50000"/>
              <a:gd name="adj2" fmla="val 32011"/>
            </a:avLst>
          </a:prstGeom>
          <a:noFill/>
          <a:ln w="9525">
            <a:solidFill>
              <a:schemeClr val="tx1"/>
            </a:solidFill>
            <a:miter lim="800000"/>
            <a:headEnd/>
            <a:tailEnd/>
          </a:ln>
        </p:spPr>
        <p:txBody>
          <a:bodyPr wrap="none" anchor="ctr"/>
          <a:lstStyle/>
          <a:p>
            <a:pPr algn="ctr" eaLnBrk="0" hangingPunct="0"/>
            <a:r>
              <a:rPr lang="en-GB"/>
              <a:t>Usable</a:t>
            </a:r>
          </a:p>
          <a:p>
            <a:pPr algn="ctr" eaLnBrk="0" hangingPunct="0"/>
            <a:r>
              <a:rPr lang="en-GB"/>
              <a:t>energy</a:t>
            </a:r>
          </a:p>
        </p:txBody>
      </p:sp>
      <p:sp>
        <p:nvSpPr>
          <p:cNvPr id="49162" name="AutoShape 9"/>
          <p:cNvSpPr>
            <a:spLocks noChangeArrowheads="1"/>
          </p:cNvSpPr>
          <p:nvPr/>
        </p:nvSpPr>
        <p:spPr bwMode="auto">
          <a:xfrm>
            <a:off x="4787900" y="1203325"/>
            <a:ext cx="2159000" cy="935038"/>
          </a:xfrm>
          <a:prstGeom prst="roundRect">
            <a:avLst>
              <a:gd name="adj" fmla="val 16667"/>
            </a:avLst>
          </a:prstGeom>
          <a:noFill/>
          <a:ln w="9525">
            <a:solidFill>
              <a:schemeClr val="tx1"/>
            </a:solidFill>
            <a:round/>
            <a:headEnd/>
            <a:tailEnd/>
          </a:ln>
        </p:spPr>
        <p:txBody>
          <a:bodyPr wrap="none" anchor="ctr"/>
          <a:lstStyle/>
          <a:p>
            <a:pPr algn="ctr" eaLnBrk="0" hangingPunct="0"/>
            <a:r>
              <a:rPr lang="en-GB"/>
              <a:t>Biological-natural</a:t>
            </a:r>
          </a:p>
          <a:p>
            <a:pPr algn="ctr" eaLnBrk="0" hangingPunct="0"/>
            <a:r>
              <a:rPr lang="en-GB"/>
              <a:t> machinery</a:t>
            </a:r>
          </a:p>
        </p:txBody>
      </p:sp>
      <p:sp>
        <p:nvSpPr>
          <p:cNvPr id="49163" name="AutoShape 10"/>
          <p:cNvSpPr>
            <a:spLocks noChangeArrowheads="1"/>
          </p:cNvSpPr>
          <p:nvPr/>
        </p:nvSpPr>
        <p:spPr bwMode="auto">
          <a:xfrm>
            <a:off x="4787900" y="5054600"/>
            <a:ext cx="2159000" cy="935038"/>
          </a:xfrm>
          <a:prstGeom prst="roundRect">
            <a:avLst>
              <a:gd name="adj" fmla="val 16667"/>
            </a:avLst>
          </a:prstGeom>
          <a:noFill/>
          <a:ln w="9525">
            <a:solidFill>
              <a:schemeClr val="tx1"/>
            </a:solidFill>
            <a:round/>
            <a:headEnd/>
            <a:tailEnd/>
          </a:ln>
        </p:spPr>
        <p:txBody>
          <a:bodyPr wrap="none" anchor="ctr"/>
          <a:lstStyle/>
          <a:p>
            <a:pPr algn="ctr" eaLnBrk="0" hangingPunct="0"/>
            <a:r>
              <a:rPr lang="en-GB"/>
              <a:t>Mechanical-artificial</a:t>
            </a:r>
          </a:p>
          <a:p>
            <a:pPr algn="ctr" eaLnBrk="0" hangingPunct="0"/>
            <a:r>
              <a:rPr lang="en-GB"/>
              <a:t> machinery</a:t>
            </a:r>
          </a:p>
        </p:txBody>
      </p:sp>
      <p:sp>
        <p:nvSpPr>
          <p:cNvPr id="172043" name="AutoShape 11"/>
          <p:cNvSpPr>
            <a:spLocks noChangeArrowheads="1"/>
          </p:cNvSpPr>
          <p:nvPr/>
        </p:nvSpPr>
        <p:spPr bwMode="auto">
          <a:xfrm>
            <a:off x="5219700" y="3073400"/>
            <a:ext cx="1293813" cy="935038"/>
          </a:xfrm>
          <a:prstGeom prst="star24">
            <a:avLst>
              <a:gd name="adj" fmla="val 37500"/>
            </a:avLst>
          </a:prstGeom>
          <a:solidFill>
            <a:schemeClr val="accent1"/>
          </a:solidFill>
          <a:ln w="9525">
            <a:solidFill>
              <a:schemeClr val="tx1"/>
            </a:solidFill>
            <a:miter lim="800000"/>
            <a:headEnd/>
            <a:tailEnd/>
          </a:ln>
        </p:spPr>
        <p:txBody>
          <a:bodyPr wrap="none" anchor="ctr"/>
          <a:lstStyle/>
          <a:p>
            <a:pPr algn="ctr" eaLnBrk="0" hangingPunct="0"/>
            <a:r>
              <a:rPr lang="en-GB"/>
              <a:t>Work</a:t>
            </a:r>
          </a:p>
        </p:txBody>
      </p:sp>
      <p:sp>
        <p:nvSpPr>
          <p:cNvPr id="172044" name="Oval 12"/>
          <p:cNvSpPr>
            <a:spLocks noChangeArrowheads="1"/>
          </p:cNvSpPr>
          <p:nvPr/>
        </p:nvSpPr>
        <p:spPr bwMode="auto">
          <a:xfrm>
            <a:off x="6913563" y="3073400"/>
            <a:ext cx="2159000" cy="935038"/>
          </a:xfrm>
          <a:prstGeom prst="ellipse">
            <a:avLst/>
          </a:prstGeom>
          <a:solidFill>
            <a:schemeClr val="accent1"/>
          </a:solidFill>
          <a:ln w="9525">
            <a:solidFill>
              <a:schemeClr val="tx1"/>
            </a:solidFill>
            <a:round/>
            <a:headEnd/>
            <a:tailEnd/>
          </a:ln>
        </p:spPr>
        <p:txBody>
          <a:bodyPr wrap="none" anchor="ctr"/>
          <a:lstStyle/>
          <a:p>
            <a:pPr algn="ctr" eaLnBrk="0" hangingPunct="0"/>
            <a:r>
              <a:rPr lang="en-GB"/>
              <a:t>Maintenance of </a:t>
            </a:r>
          </a:p>
          <a:p>
            <a:pPr algn="ctr" eaLnBrk="0" hangingPunct="0"/>
            <a:r>
              <a:rPr lang="en-GB"/>
              <a:t>Social Organization</a:t>
            </a:r>
          </a:p>
          <a:p>
            <a:pPr algn="ctr" eaLnBrk="0" hangingPunct="0"/>
            <a:r>
              <a:rPr lang="en-GB"/>
              <a:t>Industry</a:t>
            </a:r>
          </a:p>
        </p:txBody>
      </p:sp>
      <p:sp>
        <p:nvSpPr>
          <p:cNvPr id="49166" name="AutoShape 13"/>
          <p:cNvSpPr>
            <a:spLocks noChangeArrowheads="1"/>
          </p:cNvSpPr>
          <p:nvPr/>
        </p:nvSpPr>
        <p:spPr bwMode="auto">
          <a:xfrm rot="3003613">
            <a:off x="1187450" y="4262438"/>
            <a:ext cx="649288" cy="900112"/>
          </a:xfrm>
          <a:prstGeom prst="rightArrow">
            <a:avLst>
              <a:gd name="adj1" fmla="val 50000"/>
              <a:gd name="adj2" fmla="val 25000"/>
            </a:avLst>
          </a:prstGeom>
          <a:solidFill>
            <a:srgbClr val="FFFF00"/>
          </a:solidFill>
          <a:ln w="9525">
            <a:solidFill>
              <a:schemeClr val="tx1"/>
            </a:solidFill>
            <a:miter lim="800000"/>
            <a:headEnd/>
            <a:tailEnd/>
          </a:ln>
        </p:spPr>
        <p:txBody>
          <a:bodyPr rot="10800000" vert="eaVert" wrap="none" anchor="ctr"/>
          <a:lstStyle/>
          <a:p>
            <a:pPr algn="ctr" eaLnBrk="0" hangingPunct="0"/>
            <a:endParaRPr lang="en-GB"/>
          </a:p>
        </p:txBody>
      </p:sp>
      <p:sp>
        <p:nvSpPr>
          <p:cNvPr id="49167" name="AutoShape 14"/>
          <p:cNvSpPr>
            <a:spLocks noChangeArrowheads="1"/>
          </p:cNvSpPr>
          <p:nvPr/>
        </p:nvSpPr>
        <p:spPr bwMode="auto">
          <a:xfrm rot="18596387" flipV="1">
            <a:off x="1168400" y="1974851"/>
            <a:ext cx="649287" cy="900112"/>
          </a:xfrm>
          <a:prstGeom prst="rightArrow">
            <a:avLst>
              <a:gd name="adj1" fmla="val 50000"/>
              <a:gd name="adj2" fmla="val 25000"/>
            </a:avLst>
          </a:prstGeom>
          <a:solidFill>
            <a:srgbClr val="FFFF00"/>
          </a:solidFill>
          <a:ln w="9525">
            <a:solidFill>
              <a:schemeClr val="tx1"/>
            </a:solidFill>
            <a:miter lim="800000"/>
            <a:headEnd/>
            <a:tailEnd/>
          </a:ln>
        </p:spPr>
        <p:txBody>
          <a:bodyPr rot="10800000" vert="eaVert" wrap="none" anchor="ctr"/>
          <a:lstStyle/>
          <a:p>
            <a:pPr algn="ctr" eaLnBrk="0" hangingPunct="0"/>
            <a:endParaRPr lang="en-GB"/>
          </a:p>
        </p:txBody>
      </p:sp>
      <p:cxnSp>
        <p:nvCxnSpPr>
          <p:cNvPr id="49168" name="AutoShape 17"/>
          <p:cNvCxnSpPr>
            <a:cxnSpLocks noChangeShapeType="1"/>
            <a:stCxn id="172043" idx="1"/>
            <a:endCxn id="172037" idx="5"/>
          </p:cNvCxnSpPr>
          <p:nvPr/>
        </p:nvCxnSpPr>
        <p:spPr bwMode="auto">
          <a:xfrm flipH="1" flipV="1">
            <a:off x="3140075" y="1963738"/>
            <a:ext cx="2079625" cy="1577975"/>
          </a:xfrm>
          <a:prstGeom prst="straightConnector1">
            <a:avLst/>
          </a:prstGeom>
          <a:noFill/>
          <a:ln w="25400">
            <a:solidFill>
              <a:srgbClr val="FF00FF"/>
            </a:solidFill>
            <a:prstDash val="sysDot"/>
            <a:round/>
            <a:headEnd/>
            <a:tailEnd type="triangle" w="lg" len="lg"/>
          </a:ln>
        </p:spPr>
      </p:cxnSp>
      <p:cxnSp>
        <p:nvCxnSpPr>
          <p:cNvPr id="49169" name="AutoShape 18"/>
          <p:cNvCxnSpPr>
            <a:cxnSpLocks noChangeShapeType="1"/>
            <a:stCxn id="172043" idx="1"/>
            <a:endCxn id="172038" idx="7"/>
          </p:cNvCxnSpPr>
          <p:nvPr/>
        </p:nvCxnSpPr>
        <p:spPr bwMode="auto">
          <a:xfrm flipH="1">
            <a:off x="3101975" y="3541713"/>
            <a:ext cx="2117725" cy="1614487"/>
          </a:xfrm>
          <a:prstGeom prst="straightConnector1">
            <a:avLst/>
          </a:prstGeom>
          <a:noFill/>
          <a:ln w="25400">
            <a:solidFill>
              <a:srgbClr val="FF00FF"/>
            </a:solidFill>
            <a:prstDash val="sysDot"/>
            <a:round/>
            <a:headEnd/>
            <a:tailEnd type="triangle" w="lg" len="lg"/>
          </a:ln>
        </p:spPr>
      </p:cxnSp>
      <p:cxnSp>
        <p:nvCxnSpPr>
          <p:cNvPr id="49170" name="AutoShape 19"/>
          <p:cNvCxnSpPr>
            <a:cxnSpLocks noChangeShapeType="1"/>
            <a:stCxn id="172043" idx="3"/>
            <a:endCxn id="172044" idx="2"/>
          </p:cNvCxnSpPr>
          <p:nvPr/>
        </p:nvCxnSpPr>
        <p:spPr bwMode="auto">
          <a:xfrm>
            <a:off x="6513513" y="3541713"/>
            <a:ext cx="400050" cy="0"/>
          </a:xfrm>
          <a:prstGeom prst="straightConnector1">
            <a:avLst/>
          </a:prstGeom>
          <a:noFill/>
          <a:ln w="25400">
            <a:solidFill>
              <a:srgbClr val="FF00FF"/>
            </a:solidFill>
            <a:prstDash val="sysDot"/>
            <a:round/>
            <a:headEnd/>
            <a:tailEnd type="triangle" w="lg" len="lg"/>
          </a:ln>
        </p:spPr>
      </p:cxnSp>
      <p:cxnSp>
        <p:nvCxnSpPr>
          <p:cNvPr id="49171" name="AutoShape 20"/>
          <p:cNvCxnSpPr>
            <a:cxnSpLocks noChangeShapeType="1"/>
            <a:stCxn id="49162" idx="2"/>
            <a:endCxn id="172043" idx="0"/>
          </p:cNvCxnSpPr>
          <p:nvPr/>
        </p:nvCxnSpPr>
        <p:spPr bwMode="auto">
          <a:xfrm>
            <a:off x="5867400" y="2138363"/>
            <a:ext cx="0" cy="935037"/>
          </a:xfrm>
          <a:prstGeom prst="straightConnector1">
            <a:avLst/>
          </a:prstGeom>
          <a:noFill/>
          <a:ln w="25400">
            <a:solidFill>
              <a:srgbClr val="FF00FF"/>
            </a:solidFill>
            <a:prstDash val="sysDot"/>
            <a:round/>
            <a:headEnd/>
            <a:tailEnd type="triangle" w="lg" len="lg"/>
          </a:ln>
        </p:spPr>
      </p:cxnSp>
      <p:cxnSp>
        <p:nvCxnSpPr>
          <p:cNvPr id="49172" name="AutoShape 21"/>
          <p:cNvCxnSpPr>
            <a:cxnSpLocks noChangeShapeType="1"/>
            <a:stCxn id="49163" idx="0"/>
            <a:endCxn id="172043" idx="2"/>
          </p:cNvCxnSpPr>
          <p:nvPr/>
        </p:nvCxnSpPr>
        <p:spPr bwMode="auto">
          <a:xfrm flipV="1">
            <a:off x="5867400" y="4008438"/>
            <a:ext cx="0" cy="1046162"/>
          </a:xfrm>
          <a:prstGeom prst="straightConnector1">
            <a:avLst/>
          </a:prstGeom>
          <a:noFill/>
          <a:ln w="25400">
            <a:solidFill>
              <a:srgbClr val="FF00FF"/>
            </a:solidFill>
            <a:prstDash val="sysDot"/>
            <a:round/>
            <a:headEnd/>
            <a:tailEnd type="triangle" w="lg" len="lg"/>
          </a:ln>
        </p:spPr>
      </p:cxnSp>
      <p:sp>
        <p:nvSpPr>
          <p:cNvPr id="49173" name="AutoShape 22"/>
          <p:cNvSpPr>
            <a:spLocks noChangeArrowheads="1"/>
          </p:cNvSpPr>
          <p:nvPr/>
        </p:nvSpPr>
        <p:spPr bwMode="auto">
          <a:xfrm>
            <a:off x="107950" y="5018088"/>
            <a:ext cx="1098550" cy="900112"/>
          </a:xfrm>
          <a:prstGeom prst="rightArrow">
            <a:avLst>
              <a:gd name="adj1" fmla="val 50000"/>
              <a:gd name="adj2" fmla="val 30511"/>
            </a:avLst>
          </a:prstGeom>
          <a:solidFill>
            <a:srgbClr val="FFCC00"/>
          </a:solidFill>
          <a:ln w="9525">
            <a:solidFill>
              <a:schemeClr val="tx1"/>
            </a:solidFill>
            <a:miter lim="800000"/>
            <a:headEnd/>
            <a:tailEnd/>
          </a:ln>
        </p:spPr>
        <p:txBody>
          <a:bodyPr wrap="none" anchor="ctr"/>
          <a:lstStyle/>
          <a:p>
            <a:pPr algn="ctr" eaLnBrk="0" hangingPunct="0"/>
            <a:r>
              <a:rPr lang="en-GB"/>
              <a:t>Uranium</a:t>
            </a:r>
          </a:p>
        </p:txBody>
      </p:sp>
      <p:sp>
        <p:nvSpPr>
          <p:cNvPr id="49174" name="Text Box 24"/>
          <p:cNvSpPr txBox="1">
            <a:spLocks noChangeArrowheads="1"/>
          </p:cNvSpPr>
          <p:nvPr/>
        </p:nvSpPr>
        <p:spPr bwMode="auto">
          <a:xfrm>
            <a:off x="7391400" y="5126038"/>
            <a:ext cx="1573213" cy="825500"/>
          </a:xfrm>
          <a:prstGeom prst="rect">
            <a:avLst/>
          </a:prstGeom>
          <a:noFill/>
          <a:ln w="9525">
            <a:noFill/>
            <a:miter lim="800000"/>
            <a:headEnd/>
            <a:tailEnd/>
          </a:ln>
        </p:spPr>
        <p:txBody>
          <a:bodyPr wrap="none">
            <a:spAutoFit/>
          </a:bodyPr>
          <a:lstStyle/>
          <a:p>
            <a:pPr eaLnBrk="0" hangingPunct="0"/>
            <a:r>
              <a:rPr lang="en-GB" sz="1600" i="1">
                <a:solidFill>
                  <a:srgbClr val="000000"/>
                </a:solidFill>
              </a:rPr>
              <a:t>Inspired by </a:t>
            </a:r>
          </a:p>
          <a:p>
            <a:pPr eaLnBrk="0" hangingPunct="0"/>
            <a:r>
              <a:rPr lang="en-GB" sz="1600" i="1">
                <a:solidFill>
                  <a:srgbClr val="000000"/>
                </a:solidFill>
              </a:rPr>
              <a:t>J. de Rosnay, </a:t>
            </a:r>
          </a:p>
          <a:p>
            <a:pPr eaLnBrk="0" hangingPunct="0"/>
            <a:r>
              <a:rPr lang="en-GB" sz="1600" i="1">
                <a:solidFill>
                  <a:srgbClr val="000000"/>
                </a:solidFill>
              </a:rPr>
              <a:t>Le Macroscope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172043"/>
                                        </p:tgtEl>
                                      </p:cBhvr>
                                      <p:by x="150000" y="150000"/>
                                    </p:animScale>
                                  </p:childTnLst>
                                </p:cTn>
                              </p:par>
                              <p:par>
                                <p:cTn id="7" presetID="6" presetClass="emph" presetSubtype="0" fill="hold" grpId="0" nodeType="withEffect">
                                  <p:stCondLst>
                                    <p:cond delay="0"/>
                                  </p:stCondLst>
                                  <p:childTnLst>
                                    <p:animScale>
                                      <p:cBhvr>
                                        <p:cTn id="8" dur="2000" fill="hold"/>
                                        <p:tgtEl>
                                          <p:spTgt spid="172038"/>
                                        </p:tgtEl>
                                      </p:cBhvr>
                                      <p:by x="150000" y="150000"/>
                                    </p:animScale>
                                  </p:childTnLst>
                                </p:cTn>
                              </p:par>
                              <p:par>
                                <p:cTn id="9" presetID="6" presetClass="emph" presetSubtype="0" fill="hold" grpId="0" nodeType="withEffect">
                                  <p:stCondLst>
                                    <p:cond delay="0"/>
                                  </p:stCondLst>
                                  <p:childTnLst>
                                    <p:animScale>
                                      <p:cBhvr>
                                        <p:cTn id="10" dur="2000" fill="hold"/>
                                        <p:tgtEl>
                                          <p:spTgt spid="172037"/>
                                        </p:tgtEl>
                                      </p:cBhvr>
                                      <p:by x="150000" y="150000"/>
                                    </p:animScale>
                                  </p:childTnLst>
                                </p:cTn>
                              </p:par>
                              <p:par>
                                <p:cTn id="11" presetID="6" presetClass="emph" presetSubtype="0" fill="hold" grpId="0" nodeType="withEffect">
                                  <p:stCondLst>
                                    <p:cond delay="0"/>
                                  </p:stCondLst>
                                  <p:childTnLst>
                                    <p:animScale>
                                      <p:cBhvr>
                                        <p:cTn id="12" dur="2000" fill="hold"/>
                                        <p:tgtEl>
                                          <p:spTgt spid="17204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7" grpId="0" animBg="1"/>
      <p:bldP spid="172038" grpId="0" animBg="1"/>
      <p:bldP spid="172043" grpId="0" animBg="1"/>
      <p:bldP spid="17204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smtClean="0"/>
              <a:t>Relevant sciences for Enterprise systems</a:t>
            </a:r>
            <a:endParaRPr lang="en-GB"/>
          </a:p>
        </p:txBody>
      </p:sp>
      <p:sp>
        <p:nvSpPr>
          <p:cNvPr id="3" name="Espace réservé du contenu 2"/>
          <p:cNvSpPr>
            <a:spLocks noGrp="1"/>
          </p:cNvSpPr>
          <p:nvPr>
            <p:ph idx="1"/>
          </p:nvPr>
        </p:nvSpPr>
        <p:spPr/>
        <p:txBody>
          <a:bodyPr/>
          <a:lstStyle/>
          <a:p>
            <a:r>
              <a:rPr lang="en-GB" smtClean="0"/>
              <a:t>An enterprise is a complex, dynamic system</a:t>
            </a:r>
          </a:p>
          <a:p>
            <a:r>
              <a:rPr lang="en-GB" smtClean="0"/>
              <a:t>As such, it is well covered by science and philosophy</a:t>
            </a:r>
          </a:p>
          <a:p>
            <a:pPr lvl="1"/>
            <a:r>
              <a:rPr lang="en-GB" smtClean="0"/>
              <a:t>applying for its understanding and control</a:t>
            </a:r>
          </a:p>
          <a:p>
            <a:r>
              <a:rPr lang="en-GB" smtClean="0"/>
              <a:t>Though the applicable knowledge is rather unlimited, we will concentrate on some significant topics</a:t>
            </a:r>
          </a:p>
          <a:p>
            <a:pPr lvl="1"/>
            <a:r>
              <a:rPr lang="en-GB" smtClean="0"/>
              <a:t>seemingly helping best in our search of supporting the enterprise as an evolving organism within a harsh, constraining environment</a:t>
            </a:r>
          </a:p>
          <a:p>
            <a:pPr lvl="1"/>
            <a:r>
              <a:rPr lang="en-GB" smtClean="0"/>
              <a:t>This is an ongoing discovery work to highlight and leverage existing knowledge for improving enterprise  sutainability</a:t>
            </a:r>
          </a:p>
          <a:p>
            <a:r>
              <a:rPr lang="en-GB" smtClean="0"/>
              <a:t>This study concerns only the system aspects of an enterprise</a:t>
            </a:r>
          </a:p>
          <a:p>
            <a:pPr lvl="1"/>
            <a:r>
              <a:rPr lang="en-GB" smtClean="0"/>
              <a:t>Does not address specific business related mechanics</a:t>
            </a:r>
          </a:p>
          <a:p>
            <a:pPr lvl="2"/>
            <a:r>
              <a:rPr lang="en-GB" smtClean="0"/>
              <a:t>Physical transformations</a:t>
            </a:r>
          </a:p>
          <a:p>
            <a:pPr lvl="2"/>
            <a:r>
              <a:rPr lang="en-GB" smtClean="0"/>
              <a:t>Marketing and sales theories</a:t>
            </a:r>
          </a:p>
          <a:p>
            <a:pPr lvl="2"/>
            <a:r>
              <a:rPr lang="en-GB" smtClean="0"/>
              <a:t>Scheduling and financial management technics</a:t>
            </a:r>
          </a:p>
          <a:p>
            <a:pPr lvl="2"/>
            <a:r>
              <a:rPr lang="en-GB" smtClean="0"/>
              <a:t>… </a:t>
            </a:r>
            <a:endParaRPr lang="en-GB"/>
          </a:p>
        </p:txBody>
      </p:sp>
      <p:sp>
        <p:nvSpPr>
          <p:cNvPr id="4" name="Espace réservé du pied de page 3"/>
          <p:cNvSpPr>
            <a:spLocks noGrp="1"/>
          </p:cNvSpPr>
          <p:nvPr>
            <p:ph type="ftr" sz="quarter" idx="10"/>
          </p:nvPr>
        </p:nvSpPr>
        <p:spPr/>
        <p:txBody>
          <a:bodyPr/>
          <a:lstStyle/>
          <a:p>
            <a:pPr>
              <a:defRPr/>
            </a:pPr>
            <a:r>
              <a:rPr lang="en-GB" smtClean="0"/>
              <a:t>MI - Science for Enterprise Systems</a:t>
            </a:r>
            <a:endParaRPr lang="en-GB"/>
          </a:p>
        </p:txBody>
      </p:sp>
      <p:sp>
        <p:nvSpPr>
          <p:cNvPr id="5" name="Espace réservé du numéro de diapositive 4"/>
          <p:cNvSpPr>
            <a:spLocks noGrp="1"/>
          </p:cNvSpPr>
          <p:nvPr>
            <p:ph type="sldNum" sz="quarter" idx="11"/>
          </p:nvPr>
        </p:nvSpPr>
        <p:spPr/>
        <p:txBody>
          <a:bodyPr/>
          <a:lstStyle/>
          <a:p>
            <a:pPr>
              <a:defRPr/>
            </a:pPr>
            <a:fld id="{DA593665-A919-46C7-B01E-E41B35DFF87C}" type="slidenum">
              <a:rPr lang="en-GB" smtClean="0"/>
              <a:pPr>
                <a:defRPr/>
              </a:pPr>
              <a:t>9</a:t>
            </a:fld>
            <a:endParaRPr lang="en-GB"/>
          </a:p>
        </p:txBody>
      </p:sp>
    </p:spTree>
  </p:cSld>
  <p:clrMapOvr>
    <a:masterClrMapping/>
  </p:clrMapOvr>
</p:sld>
</file>

<file path=ppt/theme/theme1.xml><?xml version="1.0" encoding="utf-8"?>
<a:theme xmlns:a="http://schemas.openxmlformats.org/drawingml/2006/main" name="ppt_model">
  <a:themeElements>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fontScheme name="CCM_Concep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CCM_Conception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
      <a:clrScheme name="CCM_Conception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800000"/>
        </a:folHlink>
      </a:clrScheme>
      <a:clrMap bg1="dk2" tx1="lt1" bg2="dk1" tx2="lt2" accent1="accent1" accent2="accent2" accent3="accent3" accent4="accent4" accent5="accent5" accent6="accent6" hlink="hlink" folHlink="folHlink"/>
    </a:extraClrScheme>
    <a:extraClrScheme>
      <a:clrScheme name="CCM_Conception 3">
        <a:dk1>
          <a:srgbClr val="000000"/>
        </a:dk1>
        <a:lt1>
          <a:srgbClr val="FFFFFF"/>
        </a:lt1>
        <a:dk2>
          <a:srgbClr val="000000"/>
        </a:dk2>
        <a:lt2>
          <a:srgbClr val="CBCBCB"/>
        </a:lt2>
        <a:accent1>
          <a:srgbClr val="B2B2B2"/>
        </a:accent1>
        <a:accent2>
          <a:srgbClr val="EAEAEA"/>
        </a:accent2>
        <a:accent3>
          <a:srgbClr val="FFFFFF"/>
        </a:accent3>
        <a:accent4>
          <a:srgbClr val="000000"/>
        </a:accent4>
        <a:accent5>
          <a:srgbClr val="D5D5D5"/>
        </a:accent5>
        <a:accent6>
          <a:srgbClr val="D4D4D4"/>
        </a:accent6>
        <a:hlink>
          <a:srgbClr val="B2B2B2"/>
        </a:hlink>
        <a:folHlink>
          <a:srgbClr val="DDDDDD"/>
        </a:folHlink>
      </a:clrScheme>
      <a:clrMap bg1="lt1" tx1="dk1" bg2="lt2" tx2="dk2" accent1="accent1" accent2="accent2" accent3="accent3" accent4="accent4" accent5="accent5" accent6="accent6" hlink="hlink" folHlink="folHlink"/>
    </a:extraClrScheme>
    <a:extraClrScheme>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C4_ISAF-JEV-1_FR_Cours_V2</Template>
  <TotalTime>37132</TotalTime>
  <Words>4568</Words>
  <Application>Microsoft Office PowerPoint</Application>
  <PresentationFormat>Affichage à l'écran (4:3)</PresentationFormat>
  <Paragraphs>947</Paragraphs>
  <Slides>62</Slides>
  <Notes>54</Notes>
  <HiddenSlides>0</HiddenSlides>
  <MMClips>0</MMClips>
  <ScaleCrop>false</ScaleCrop>
  <HeadingPairs>
    <vt:vector size="4" baseType="variant">
      <vt:variant>
        <vt:lpstr>Thème</vt:lpstr>
      </vt:variant>
      <vt:variant>
        <vt:i4>1</vt:i4>
      </vt:variant>
      <vt:variant>
        <vt:lpstr>Titres des diapositives</vt:lpstr>
      </vt:variant>
      <vt:variant>
        <vt:i4>62</vt:i4>
      </vt:variant>
    </vt:vector>
  </HeadingPairs>
  <TitlesOfParts>
    <vt:vector size="63" baseType="lpstr">
      <vt:lpstr>ppt_model</vt:lpstr>
      <vt:lpstr>MI - Science for Enterprise Systems</vt:lpstr>
      <vt:lpstr>Agenda</vt:lpstr>
      <vt:lpstr>Systems theory studies Open, Complex systems</vt:lpstr>
      <vt:lpstr>Types of systems</vt:lpstr>
      <vt:lpstr>The 10  commandments of Systems control </vt:lpstr>
      <vt:lpstr>A cosmic view of the World</vt:lpstr>
      <vt:lpstr>Enterprise is an Open, Complex System</vt:lpstr>
      <vt:lpstr>Industry eco-system (anthropo-centric!)</vt:lpstr>
      <vt:lpstr>Relevant sciences for Enterprise systems</vt:lpstr>
      <vt:lpstr>Enterprise as a scientific subject </vt:lpstr>
      <vt:lpstr>Agenda</vt:lpstr>
      <vt:lpstr>Entropy</vt:lpstr>
      <vt:lpstr>Entropy 1: Irreversibility (entropy macro observation)</vt:lpstr>
      <vt:lpstr>Entropy 2: Disorder (generalized entropy definition)</vt:lpstr>
      <vt:lpstr>Entropy 3: Information</vt:lpstr>
      <vt:lpstr>Entropy 3: Information</vt:lpstr>
      <vt:lpstr>Entropy 3: Information</vt:lpstr>
      <vt:lpstr>Information / Entropy relationship</vt:lpstr>
      <vt:lpstr>Discussion</vt:lpstr>
      <vt:lpstr>Enterprise entropy</vt:lpstr>
      <vt:lpstr>Jane Carbone’s criterias of Entropic IT (1)</vt:lpstr>
      <vt:lpstr>Jane Carbone’s criterias of Entropic IT (1)</vt:lpstr>
      <vt:lpstr>Sanidas’s Entropy-related factors/variables in conducting business</vt:lpstr>
      <vt:lpstr>Agenda</vt:lpstr>
      <vt:lpstr>3 types of systems</vt:lpstr>
      <vt:lpstr>Chaos</vt:lpstr>
      <vt:lpstr>History</vt:lpstr>
      <vt:lpstr>Chaotic system</vt:lpstr>
      <vt:lpstr>Lorentz’s strange attractor</vt:lpstr>
      <vt:lpstr>Discussion</vt:lpstr>
      <vt:lpstr>Chaos in Enterprise</vt:lpstr>
      <vt:lpstr>Chaos in Enterprise</vt:lpstr>
      <vt:lpstr>Events, Opportunity, Evolution and chaos</vt:lpstr>
      <vt:lpstr>Agenda</vt:lpstr>
      <vt:lpstr>Complexity</vt:lpstr>
      <vt:lpstr>Complex systems characteristics (1)</vt:lpstr>
      <vt:lpstr>Complex systems characteristics (2)</vt:lpstr>
      <vt:lpstr>Complex systems and Information</vt:lpstr>
      <vt:lpstr>Enterprise complexity</vt:lpstr>
      <vt:lpstr>Agenda</vt:lpstr>
      <vt:lpstr>Information Physics</vt:lpstr>
      <vt:lpstr>Information Physics </vt:lpstr>
      <vt:lpstr>Energy – Matter – Information trilogy</vt:lpstr>
      <vt:lpstr>Maxwell’s Demon</vt:lpstr>
      <vt:lpstr>Landauer’s principle</vt:lpstr>
      <vt:lpstr>Energy and Information</vt:lpstr>
      <vt:lpstr>Information / energy / matter relationship in complex system</vt:lpstr>
      <vt:lpstr>Information and Decision </vt:lpstr>
      <vt:lpstr>Information and Time</vt:lpstr>
      <vt:lpstr>Discussion</vt:lpstr>
      <vt:lpstr>Information in Industrial Enterprise </vt:lpstr>
      <vt:lpstr>Information and IT</vt:lpstr>
      <vt:lpstr>Relative importance of IT in Enterprises </vt:lpstr>
      <vt:lpstr>Information &amp; Systems in Industry</vt:lpstr>
      <vt:lpstr>Information Processing</vt:lpstr>
      <vt:lpstr>Agenda</vt:lpstr>
      <vt:lpstr>Language at the roots of knowledge and intelligence </vt:lpstr>
      <vt:lpstr>Conditions of intelligence</vt:lpstr>
      <vt:lpstr>Language</vt:lpstr>
      <vt:lpstr>Enterprise knowledge</vt:lpstr>
      <vt:lpstr>Enterprise language</vt:lpstr>
      <vt:lpstr>Elements of the enterprise language</vt:lpstr>
    </vt:vector>
  </TitlesOfParts>
  <Company>Control Chain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CCM2-03 (en) Manufacturing Architecture - Modelling Framework</dc:title>
  <dc:creator>Jean Vieille</dc:creator>
  <cp:lastModifiedBy>Jean Vieille</cp:lastModifiedBy>
  <cp:revision>491</cp:revision>
  <dcterms:created xsi:type="dcterms:W3CDTF">2003-05-29T15:53:55Z</dcterms:created>
  <dcterms:modified xsi:type="dcterms:W3CDTF">2011-04-22T16:09:55Z</dcterms:modified>
</cp:coreProperties>
</file>