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930" r:id="rId1"/>
  </p:sldMasterIdLst>
  <p:notesMasterIdLst>
    <p:notesMasterId r:id="rId22"/>
  </p:notesMasterIdLst>
  <p:handoutMasterIdLst>
    <p:handoutMasterId r:id="rId23"/>
  </p:handoutMasterIdLst>
  <p:sldIdLst>
    <p:sldId id="527" r:id="rId2"/>
    <p:sldId id="1203" r:id="rId3"/>
    <p:sldId id="1201" r:id="rId4"/>
    <p:sldId id="1218" r:id="rId5"/>
    <p:sldId id="1219" r:id="rId6"/>
    <p:sldId id="1204" r:id="rId7"/>
    <p:sldId id="1214" r:id="rId8"/>
    <p:sldId id="1215" r:id="rId9"/>
    <p:sldId id="1216" r:id="rId10"/>
    <p:sldId id="1217" r:id="rId11"/>
    <p:sldId id="1213" r:id="rId12"/>
    <p:sldId id="1206" r:id="rId13"/>
    <p:sldId id="1208" r:id="rId14"/>
    <p:sldId id="1209" r:id="rId15"/>
    <p:sldId id="1210" r:id="rId16"/>
    <p:sldId id="1211" r:id="rId17"/>
    <p:sldId id="1212" r:id="rId18"/>
    <p:sldId id="1205" r:id="rId19"/>
    <p:sldId id="1202" r:id="rId20"/>
    <p:sldId id="847" r:id="rId21"/>
  </p:sldIdLst>
  <p:sldSz cx="9144000" cy="6858000" type="screen4x3"/>
  <p:notesSz cx="7099300" cy="10234613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Times New Roman" pitchFamily="18" charset="0"/>
      </a:defRPr>
    </a:lvl1pPr>
    <a:lvl2pPr marL="4572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Times New Roman" pitchFamily="18" charset="0"/>
      </a:defRPr>
    </a:lvl2pPr>
    <a:lvl3pPr marL="9144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Times New Roman" pitchFamily="18" charset="0"/>
      </a:defRPr>
    </a:lvl3pPr>
    <a:lvl4pPr marL="13716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Times New Roman" pitchFamily="18" charset="0"/>
      </a:defRPr>
    </a:lvl4pPr>
    <a:lvl5pPr marL="18288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Times New Roman" pitchFamily="18" charset="0"/>
      </a:defRPr>
    </a:lvl5pPr>
    <a:lvl6pPr marL="22860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Times New Roman" pitchFamily="18" charset="0"/>
      </a:defRPr>
    </a:lvl6pPr>
    <a:lvl7pPr marL="27432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Times New Roman" pitchFamily="18" charset="0"/>
      </a:defRPr>
    </a:lvl7pPr>
    <a:lvl8pPr marL="32004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Times New Roman" pitchFamily="18" charset="0"/>
      </a:defRPr>
    </a:lvl8pPr>
    <a:lvl9pPr marL="36576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Times New Roman" pitchFamily="18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00"/>
    <a:srgbClr val="CC99FF"/>
    <a:srgbClr val="FF99CC"/>
    <a:srgbClr val="FF00FF"/>
    <a:srgbClr val="FF3300"/>
    <a:srgbClr val="FF6600"/>
    <a:srgbClr val="000000"/>
    <a:srgbClr val="FFFFFF"/>
    <a:srgbClr val="000066"/>
    <a:srgbClr val="EAEAEA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542" autoAdjust="0"/>
    <p:restoredTop sz="79298" autoAdjust="0"/>
  </p:normalViewPr>
  <p:slideViewPr>
    <p:cSldViewPr>
      <p:cViewPr varScale="1">
        <p:scale>
          <a:sx n="75" d="100"/>
          <a:sy n="75" d="100"/>
        </p:scale>
        <p:origin x="-1008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54486"/>
    </p:cViewPr>
  </p:sorterViewPr>
  <p:notesViewPr>
    <p:cSldViewPr>
      <p:cViewPr varScale="1">
        <p:scale>
          <a:sx n="50" d="100"/>
          <a:sy n="50" d="100"/>
        </p:scale>
        <p:origin x="-2358" y="-114"/>
      </p:cViewPr>
      <p:guideLst>
        <p:guide orient="horz" pos="3223"/>
        <p:guide pos="2236"/>
      </p:guideLst>
    </p:cSldViewPr>
  </p:notesViewPr>
  <p:gridSpacing cx="36868100" cy="368681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20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8758" name="Rectangle 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92075" y="111125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defTabSz="990600" eaLnBrk="1" hangingPunct="1">
              <a:defRPr sz="1000"/>
            </a:lvl1pPr>
          </a:lstStyle>
          <a:p>
            <a:pPr>
              <a:defRPr/>
            </a:pPr>
            <a:r>
              <a:rPr lang="en-GB" smtClean="0"/>
              <a:t>MI - Enterprise System Meta model and taxonomy</a:t>
            </a:r>
            <a:endParaRPr lang="en-GB"/>
          </a:p>
        </p:txBody>
      </p:sp>
      <p:sp>
        <p:nvSpPr>
          <p:cNvPr id="1098759" name="Rectangle 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30650" y="111125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algn="r" defTabSz="990600" eaLnBrk="1" hangingPunct="1">
              <a:defRPr sz="1000"/>
            </a:lvl1pPr>
          </a:lstStyle>
          <a:p>
            <a:pPr>
              <a:defRPr/>
            </a:pPr>
            <a:r>
              <a:rPr lang="fr-FR" smtClean="0"/>
              <a:t>03/2011</a:t>
            </a:r>
            <a:endParaRPr lang="en-GB"/>
          </a:p>
        </p:txBody>
      </p:sp>
      <p:sp>
        <p:nvSpPr>
          <p:cNvPr id="1098760" name="Rectangle 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92075" y="961390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defTabSz="990600" eaLnBrk="1" hangingPunct="1">
              <a:defRPr sz="1000"/>
            </a:lvl1pPr>
          </a:lstStyle>
          <a:p>
            <a:pPr>
              <a:defRPr/>
            </a:pPr>
            <a:r>
              <a:rPr lang="en-GB"/>
              <a:t>CCM (R) BOK</a:t>
            </a:r>
          </a:p>
        </p:txBody>
      </p:sp>
      <p:sp>
        <p:nvSpPr>
          <p:cNvPr id="1098761" name="Rectangle 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30650" y="961390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algn="r" defTabSz="990600" eaLnBrk="1" hangingPunct="1">
              <a:defRPr sz="1000"/>
            </a:lvl1pPr>
          </a:lstStyle>
          <a:p>
            <a:pPr>
              <a:defRPr/>
            </a:pPr>
            <a:fld id="{DB7A975C-F152-4C52-BE9F-51FF11C9E5E2}" type="slidenum">
              <a:rPr lang="en-GB"/>
              <a:pPr>
                <a:defRPr/>
              </a:pPr>
              <a:t>‹N°›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defTabSz="990600" eaLnBrk="1" hangingPunct="1"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r>
              <a:rPr lang="fr-FR" smtClean="0"/>
              <a:t>MI - Enterprise System Meta model and taxonomy</a:t>
            </a:r>
            <a:endParaRPr lang="fr-FR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2725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algn="r" defTabSz="990600" eaLnBrk="1" hangingPunct="1"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r>
              <a:rPr lang="fr-FR" smtClean="0"/>
              <a:t>03/2011</a:t>
            </a:r>
            <a:endParaRPr lang="fr-FR"/>
          </a:p>
        </p:txBody>
      </p:sp>
      <p:sp>
        <p:nvSpPr>
          <p:cNvPr id="890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0600" y="768350"/>
            <a:ext cx="5118100" cy="38369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1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46150" y="4860925"/>
            <a:ext cx="5207000" cy="4605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noProof="0" smtClean="0"/>
              <a:t>Cliquez pour modifier les styles du texte du masque</a:t>
            </a:r>
          </a:p>
          <a:p>
            <a:pPr lvl="1"/>
            <a:r>
              <a:rPr lang="fr-FR" noProof="0" smtClean="0"/>
              <a:t>Deuxième niveau</a:t>
            </a:r>
          </a:p>
          <a:p>
            <a:pPr lvl="2"/>
            <a:r>
              <a:rPr lang="fr-FR" noProof="0" smtClean="0"/>
              <a:t>Troisième niveau</a:t>
            </a:r>
          </a:p>
          <a:p>
            <a:pPr lvl="3"/>
            <a:r>
              <a:rPr lang="fr-FR" noProof="0" smtClean="0"/>
              <a:t>Quatrième niveau</a:t>
            </a:r>
          </a:p>
          <a:p>
            <a:pPr lvl="4"/>
            <a:r>
              <a:rPr lang="fr-FR" noProof="0" smtClean="0"/>
              <a:t>Cinquième niveau</a:t>
            </a:r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723438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defTabSz="990600" eaLnBrk="1" hangingPunct="1"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r>
              <a:rPr lang="fr-FR"/>
              <a:t>CCM (R) BOK</a:t>
            </a:r>
          </a:p>
        </p:txBody>
      </p:sp>
      <p:sp>
        <p:nvSpPr>
          <p:cNvPr id="71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2725" y="9723438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algn="r" defTabSz="990600" eaLnBrk="1" hangingPunct="1"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fld id="{6DF733FB-D6FB-4BAE-93D4-3FD8DCAAACE4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ftr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fr-FR" smtClean="0"/>
              <a:t>MI - Enterprise System Meta model and taxonomy</a:t>
            </a:r>
          </a:p>
        </p:txBody>
      </p:sp>
      <p:sp>
        <p:nvSpPr>
          <p:cNvPr id="90115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r>
              <a:rPr lang="fr-FR" smtClean="0"/>
              <a:t>03/2011</a:t>
            </a:r>
          </a:p>
        </p:txBody>
      </p:sp>
      <p:sp>
        <p:nvSpPr>
          <p:cNvPr id="9011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2456446-BE60-459C-A3D5-78C106B61927}" type="slidenum">
              <a:rPr lang="fr-FR" smtClean="0"/>
              <a:pPr/>
              <a:t>1</a:t>
            </a:fld>
            <a:endParaRPr lang="fr-FR" smtClean="0"/>
          </a:p>
        </p:txBody>
      </p:sp>
      <p:sp>
        <p:nvSpPr>
          <p:cNvPr id="901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9011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 dirty="0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66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fr-FR" smtClean="0"/>
              <a:t>MI - Enterprise System Meta model and taxonomy</a:t>
            </a:r>
          </a:p>
        </p:txBody>
      </p:sp>
      <p:sp>
        <p:nvSpPr>
          <p:cNvPr id="139267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r>
              <a:rPr lang="fr-FR" smtClean="0"/>
              <a:t>03/2011</a:t>
            </a:r>
          </a:p>
        </p:txBody>
      </p:sp>
      <p:sp>
        <p:nvSpPr>
          <p:cNvPr id="13926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E1E74C9-8AE3-4E1B-B08D-1D720FB7935E}" type="slidenum">
              <a:rPr lang="fr-FR" smtClean="0"/>
              <a:pPr/>
              <a:t>14</a:t>
            </a:fld>
            <a:endParaRPr lang="fr-FR" smtClean="0"/>
          </a:p>
        </p:txBody>
      </p:sp>
      <p:sp>
        <p:nvSpPr>
          <p:cNvPr id="1392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13927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290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fr-FR" smtClean="0"/>
              <a:t>MI - Enterprise System Meta model and taxonomy</a:t>
            </a:r>
          </a:p>
        </p:txBody>
      </p:sp>
      <p:sp>
        <p:nvSpPr>
          <p:cNvPr id="140291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r>
              <a:rPr lang="fr-FR" smtClean="0"/>
              <a:t>03/2011</a:t>
            </a:r>
          </a:p>
        </p:txBody>
      </p:sp>
      <p:sp>
        <p:nvSpPr>
          <p:cNvPr id="14029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76E9390-CA68-4B41-BCCC-ED23AB84EE69}" type="slidenum">
              <a:rPr lang="fr-FR" smtClean="0"/>
              <a:pPr/>
              <a:t>15</a:t>
            </a:fld>
            <a:endParaRPr lang="fr-FR" smtClean="0"/>
          </a:p>
        </p:txBody>
      </p:sp>
      <p:sp>
        <p:nvSpPr>
          <p:cNvPr id="1402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14029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314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fr-FR" smtClean="0"/>
              <a:t>MI - Enterprise System Meta model and taxonomy</a:t>
            </a:r>
          </a:p>
        </p:txBody>
      </p:sp>
      <p:sp>
        <p:nvSpPr>
          <p:cNvPr id="141315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r>
              <a:rPr lang="fr-FR" smtClean="0"/>
              <a:t>03/2011</a:t>
            </a:r>
          </a:p>
        </p:txBody>
      </p:sp>
      <p:sp>
        <p:nvSpPr>
          <p:cNvPr id="14131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F73ED51-8F53-47B0-AA2D-39ED8E327AF2}" type="slidenum">
              <a:rPr lang="fr-FR" smtClean="0"/>
              <a:pPr/>
              <a:t>16</a:t>
            </a:fld>
            <a:endParaRPr lang="fr-FR" smtClean="0"/>
          </a:p>
        </p:txBody>
      </p:sp>
      <p:sp>
        <p:nvSpPr>
          <p:cNvPr id="1413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14131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338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fr-FR" smtClean="0"/>
              <a:t>MI - Enterprise System Meta model and taxonomy</a:t>
            </a:r>
          </a:p>
        </p:txBody>
      </p:sp>
      <p:sp>
        <p:nvSpPr>
          <p:cNvPr id="142339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r>
              <a:rPr lang="fr-FR" smtClean="0"/>
              <a:t>03/2011</a:t>
            </a:r>
          </a:p>
        </p:txBody>
      </p:sp>
      <p:sp>
        <p:nvSpPr>
          <p:cNvPr id="14234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934D515-3483-4C9F-87FC-CA8273118D68}" type="slidenum">
              <a:rPr lang="fr-FR" smtClean="0"/>
              <a:pPr/>
              <a:t>17</a:t>
            </a:fld>
            <a:endParaRPr lang="fr-FR" smtClean="0"/>
          </a:p>
        </p:txBody>
      </p:sp>
      <p:sp>
        <p:nvSpPr>
          <p:cNvPr id="1423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14234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010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fr-FR" smtClean="0"/>
              <a:t>MI - Enterprise System Meta model and taxonomy</a:t>
            </a:r>
          </a:p>
        </p:txBody>
      </p:sp>
      <p:sp>
        <p:nvSpPr>
          <p:cNvPr id="171011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r>
              <a:rPr lang="fr-FR" smtClean="0"/>
              <a:t>03/2011</a:t>
            </a:r>
          </a:p>
        </p:txBody>
      </p:sp>
      <p:sp>
        <p:nvSpPr>
          <p:cNvPr id="17101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2DF8431-3050-468D-980E-086A816A9CAB}" type="slidenum">
              <a:rPr lang="fr-FR" smtClean="0"/>
              <a:pPr/>
              <a:t>20</a:t>
            </a:fld>
            <a:endParaRPr lang="fr-FR" smtClean="0"/>
          </a:p>
        </p:txBody>
      </p:sp>
      <p:sp>
        <p:nvSpPr>
          <p:cNvPr id="17101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46150" y="4691063"/>
            <a:ext cx="5207000" cy="4605337"/>
          </a:xfrm>
          <a:noFill/>
          <a:ln/>
        </p:spPr>
        <p:txBody>
          <a:bodyPr lIns="98017" tIns="48148" rIns="98017" bIns="48148"/>
          <a:lstStyle/>
          <a:p>
            <a:pPr eaLnBrk="1" hangingPunct="1"/>
            <a:endParaRPr lang="en-GB" smtClean="0"/>
          </a:p>
        </p:txBody>
      </p:sp>
      <p:sp>
        <p:nvSpPr>
          <p:cNvPr id="171015" name="Rectangle 3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652463" y="342900"/>
            <a:ext cx="5794375" cy="4346575"/>
          </a:xfrm>
          <a:ln w="12700" cap="flat">
            <a:solidFill>
              <a:schemeClr val="tx1"/>
            </a:solidFill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992188" y="768350"/>
            <a:ext cx="5114925" cy="3836988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Espace réservé de l'en-tête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fr-FR" smtClean="0"/>
              <a:t>MI - Enterprise System Meta model and taxonomy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>
              <a:defRPr/>
            </a:pPr>
            <a:r>
              <a:rPr lang="fr-FR" smtClean="0"/>
              <a:t>03/2011</a:t>
            </a: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6DF733FB-D6FB-4BAE-93D4-3FD8DCAAACE4}" type="slidenum">
              <a:rPr lang="fr-FR" smtClean="0"/>
              <a:pPr>
                <a:defRPr/>
              </a:pPr>
              <a:t>2</a:t>
            </a:fld>
            <a:endParaRPr lang="fr-F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50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 smtClean="0"/>
              <a:t>MI - Enterprise System Meta model and taxonomy</a:t>
            </a:r>
          </a:p>
        </p:txBody>
      </p:sp>
      <p:sp>
        <p:nvSpPr>
          <p:cNvPr id="130051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r>
              <a:rPr lang="fr-FR" smtClean="0"/>
              <a:t>03/2011</a:t>
            </a:r>
            <a:endParaRPr lang="en-US" smtClean="0"/>
          </a:p>
        </p:txBody>
      </p:sp>
      <p:sp>
        <p:nvSpPr>
          <p:cNvPr id="13005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5223ACF-C7A3-4ACA-BA01-0A2383EE6CCD}" type="slidenum">
              <a:rPr lang="en-US" smtClean="0"/>
              <a:pPr/>
              <a:t>7</a:t>
            </a:fld>
            <a:endParaRPr lang="en-US" smtClean="0"/>
          </a:p>
        </p:txBody>
      </p:sp>
      <p:sp>
        <p:nvSpPr>
          <p:cNvPr id="1300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13005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074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 smtClean="0"/>
              <a:t>MI - Enterprise System Meta model and taxonomy</a:t>
            </a:r>
          </a:p>
        </p:txBody>
      </p:sp>
      <p:sp>
        <p:nvSpPr>
          <p:cNvPr id="131075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r>
              <a:rPr lang="fr-FR" smtClean="0"/>
              <a:t>03/2011</a:t>
            </a:r>
            <a:endParaRPr lang="en-US" smtClean="0"/>
          </a:p>
        </p:txBody>
      </p:sp>
      <p:sp>
        <p:nvSpPr>
          <p:cNvPr id="13107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531259C-76E3-400F-BF23-5759E27FBD09}" type="slidenum">
              <a:rPr lang="en-US" smtClean="0"/>
              <a:pPr/>
              <a:t>8</a:t>
            </a:fld>
            <a:endParaRPr lang="en-US" smtClean="0"/>
          </a:p>
        </p:txBody>
      </p:sp>
      <p:sp>
        <p:nvSpPr>
          <p:cNvPr id="1310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13107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8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 smtClean="0"/>
              <a:t>MI - Enterprise System Meta model and taxonomy</a:t>
            </a:r>
          </a:p>
        </p:txBody>
      </p:sp>
      <p:sp>
        <p:nvSpPr>
          <p:cNvPr id="132099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r>
              <a:rPr lang="fr-FR" smtClean="0"/>
              <a:t>03/2011</a:t>
            </a:r>
            <a:endParaRPr lang="en-US" smtClean="0"/>
          </a:p>
        </p:txBody>
      </p:sp>
      <p:sp>
        <p:nvSpPr>
          <p:cNvPr id="13210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B229D0E-6240-48D3-9C83-DA421BFB400C}" type="slidenum">
              <a:rPr lang="en-US" smtClean="0"/>
              <a:pPr/>
              <a:t>9</a:t>
            </a:fld>
            <a:endParaRPr lang="en-US" smtClean="0"/>
          </a:p>
        </p:txBody>
      </p:sp>
      <p:sp>
        <p:nvSpPr>
          <p:cNvPr id="1321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13210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dirty="0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22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 smtClean="0"/>
              <a:t>MI - Enterprise System Meta model and taxonomy</a:t>
            </a:r>
          </a:p>
        </p:txBody>
      </p:sp>
      <p:sp>
        <p:nvSpPr>
          <p:cNvPr id="133123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r>
              <a:rPr lang="fr-FR" smtClean="0"/>
              <a:t>03/2011</a:t>
            </a:r>
            <a:endParaRPr lang="en-US" smtClean="0"/>
          </a:p>
        </p:txBody>
      </p:sp>
      <p:sp>
        <p:nvSpPr>
          <p:cNvPr id="13312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F101859-C797-4FF4-A19F-C9538C2803B0}" type="slidenum">
              <a:rPr lang="en-US" smtClean="0"/>
              <a:pPr/>
              <a:t>10</a:t>
            </a:fld>
            <a:endParaRPr lang="en-US" smtClean="0"/>
          </a:p>
        </p:txBody>
      </p:sp>
      <p:sp>
        <p:nvSpPr>
          <p:cNvPr id="1331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3775" y="768350"/>
            <a:ext cx="5113338" cy="3836988"/>
          </a:xfrm>
          <a:ln/>
        </p:spPr>
      </p:sp>
      <p:sp>
        <p:nvSpPr>
          <p:cNvPr id="13312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 smtClean="0"/>
              <a:t>MI - Enterprise System Meta model and taxonomy</a:t>
            </a:r>
          </a:p>
        </p:txBody>
      </p:sp>
      <p:sp>
        <p:nvSpPr>
          <p:cNvPr id="134147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r>
              <a:rPr lang="fr-FR" smtClean="0"/>
              <a:t>03/2011</a:t>
            </a:r>
            <a:endParaRPr lang="en-US" smtClean="0"/>
          </a:p>
        </p:txBody>
      </p:sp>
      <p:sp>
        <p:nvSpPr>
          <p:cNvPr id="13414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8EEFE89-7F7C-45F9-B096-15369CDBDFC9}" type="slidenum">
              <a:rPr lang="en-US" smtClean="0"/>
              <a:pPr/>
              <a:t>11</a:t>
            </a:fld>
            <a:endParaRPr lang="en-US" smtClean="0"/>
          </a:p>
        </p:txBody>
      </p:sp>
      <p:sp>
        <p:nvSpPr>
          <p:cNvPr id="1341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13415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4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fr-FR" smtClean="0"/>
              <a:t>MI - Enterprise System Meta model and taxonomy</a:t>
            </a:r>
          </a:p>
        </p:txBody>
      </p:sp>
      <p:sp>
        <p:nvSpPr>
          <p:cNvPr id="136195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r>
              <a:rPr lang="fr-FR" smtClean="0"/>
              <a:t>03/2011</a:t>
            </a:r>
          </a:p>
        </p:txBody>
      </p:sp>
      <p:sp>
        <p:nvSpPr>
          <p:cNvPr id="13619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2A370A9-D539-4590-9113-8FFFB16F4D2C}" type="slidenum">
              <a:rPr lang="fr-FR" smtClean="0"/>
              <a:pPr/>
              <a:t>12</a:t>
            </a:fld>
            <a:endParaRPr lang="fr-FR" smtClean="0"/>
          </a:p>
        </p:txBody>
      </p:sp>
      <p:sp>
        <p:nvSpPr>
          <p:cNvPr id="1361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13619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242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 smtClean="0"/>
              <a:t>MI - Enterprise System Meta model and taxonomy</a:t>
            </a:r>
          </a:p>
        </p:txBody>
      </p:sp>
      <p:sp>
        <p:nvSpPr>
          <p:cNvPr id="138243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r>
              <a:rPr lang="fr-FR" smtClean="0"/>
              <a:t>03/2011</a:t>
            </a:r>
            <a:endParaRPr lang="en-US" smtClean="0"/>
          </a:p>
        </p:txBody>
      </p:sp>
      <p:sp>
        <p:nvSpPr>
          <p:cNvPr id="13824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70CA8FD-9401-4A2F-A816-FF319A8DB9A2}" type="slidenum">
              <a:rPr lang="en-US" smtClean="0"/>
              <a:pPr/>
              <a:t>13</a:t>
            </a:fld>
            <a:endParaRPr lang="en-US" smtClean="0"/>
          </a:p>
        </p:txBody>
      </p:sp>
      <p:sp>
        <p:nvSpPr>
          <p:cNvPr id="1382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3775" y="768350"/>
            <a:ext cx="5113338" cy="3836988"/>
          </a:xfrm>
          <a:ln/>
        </p:spPr>
      </p:sp>
      <p:sp>
        <p:nvSpPr>
          <p:cNvPr id="13824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GB" dirty="0" smtClean="0"/>
              <a:t>Inventory includes Investment, Inventory and cash (FDR)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Relationship Id="rId6" Type="http://schemas.openxmlformats.org/officeDocument/2006/relationships/hyperlink" Target="http://creativecommons.org/licenses/by-sa/3.0/" TargetMode="External"/><Relationship Id="rId5" Type="http://schemas.openxmlformats.org/officeDocument/2006/relationships/image" Target="../media/image4.png"/><Relationship Id="rId4" Type="http://schemas.openxmlformats.org/officeDocument/2006/relationships/image" Target="../media/image1.jpe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Line 8"/>
          <p:cNvSpPr>
            <a:spLocks noChangeShapeType="1"/>
          </p:cNvSpPr>
          <p:nvPr/>
        </p:nvSpPr>
        <p:spPr bwMode="auto">
          <a:xfrm>
            <a:off x="9144000" y="0"/>
            <a:ext cx="0" cy="6858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0000" tIns="46800" rIns="90000" bIns="46800"/>
          <a:lstStyle/>
          <a:p>
            <a:pPr eaLnBrk="0" hangingPunct="0">
              <a:defRPr/>
            </a:pPr>
            <a:endParaRPr lang="fr-FR"/>
          </a:p>
        </p:txBody>
      </p:sp>
      <p:sp>
        <p:nvSpPr>
          <p:cNvPr id="6" name="Text Box 9"/>
          <p:cNvSpPr txBox="1">
            <a:spLocks noChangeArrowheads="1"/>
          </p:cNvSpPr>
          <p:nvPr/>
        </p:nvSpPr>
        <p:spPr bwMode="auto">
          <a:xfrm>
            <a:off x="1617969" y="5065000"/>
            <a:ext cx="6770455" cy="106401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 lIns="90000" tIns="46800" rIns="90000" bIns="46800">
            <a:spAutoFit/>
          </a:bodyPr>
          <a:lstStyle/>
          <a:p>
            <a:pPr algn="l" eaLnBrk="0" hangingPunct="0">
              <a:defRPr/>
            </a:pPr>
            <a:r>
              <a:rPr lang="en-GB" sz="1400" dirty="0" smtClean="0">
                <a:solidFill>
                  <a:srgbClr val="808080"/>
                </a:solidFill>
              </a:rPr>
              <a:t>Jean Vieille 	www.syntropicfactory.com j.vieille@syntropicfactory.com</a:t>
            </a:r>
          </a:p>
          <a:p>
            <a:pPr algn="l" eaLnBrk="0" hangingPunct="0">
              <a:defRPr/>
            </a:pPr>
            <a:endParaRPr lang="en-GB" sz="1400" dirty="0" smtClean="0">
              <a:solidFill>
                <a:srgbClr val="808080"/>
              </a:solidFill>
            </a:endParaRPr>
          </a:p>
          <a:p>
            <a:pPr algn="l" eaLnBrk="0" hangingPunct="0">
              <a:defRPr/>
            </a:pPr>
            <a:r>
              <a:rPr lang="en-GB" sz="1400" dirty="0" smtClean="0">
                <a:solidFill>
                  <a:srgbClr val="808080"/>
                </a:solidFill>
              </a:rPr>
              <a:t>Research community 	www.controlchainmanagement.org</a:t>
            </a:r>
          </a:p>
          <a:p>
            <a:pPr algn="l" eaLnBrk="0" hangingPunct="0">
              <a:lnSpc>
                <a:spcPct val="150000"/>
              </a:lnSpc>
              <a:defRPr/>
            </a:pPr>
            <a:r>
              <a:rPr lang="en-GB" sz="1400" dirty="0" smtClean="0">
                <a:solidFill>
                  <a:srgbClr val="808080"/>
                </a:solidFill>
              </a:rPr>
              <a:t>Consulting group:  	www.controlchaingroup.com </a:t>
            </a:r>
            <a:endParaRPr lang="en-GB" sz="1400" dirty="0">
              <a:solidFill>
                <a:srgbClr val="808080"/>
              </a:solidFill>
            </a:endParaRPr>
          </a:p>
        </p:txBody>
      </p:sp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1008063" y="419324"/>
            <a:ext cx="7056437" cy="6334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 algn="ctr" eaLnBrk="0" hangingPunct="0">
              <a:spcBef>
                <a:spcPct val="50000"/>
              </a:spcBef>
              <a:defRPr/>
            </a:pPr>
            <a:r>
              <a:rPr kumimoji="1" lang="en-GB" sz="1400" i="1" dirty="0">
                <a:solidFill>
                  <a:srgbClr val="990000"/>
                </a:solidFill>
              </a:rPr>
              <a:t>Industrial Operations / Information Processing Convergence</a:t>
            </a:r>
          </a:p>
          <a:p>
            <a:pPr algn="ctr" eaLnBrk="0" hangingPunct="0">
              <a:spcBef>
                <a:spcPct val="50000"/>
              </a:spcBef>
              <a:defRPr/>
            </a:pPr>
            <a:r>
              <a:rPr kumimoji="1" lang="en-GB" sz="1400" i="1" dirty="0">
                <a:solidFill>
                  <a:srgbClr val="990000"/>
                </a:solidFill>
              </a:rPr>
              <a:t>Control Chain Management Body Of Knowledge</a:t>
            </a:r>
          </a:p>
        </p:txBody>
      </p:sp>
      <p:cxnSp>
        <p:nvCxnSpPr>
          <p:cNvPr id="8" name="Connecteur droit 12"/>
          <p:cNvCxnSpPr>
            <a:cxnSpLocks noChangeShapeType="1"/>
          </p:cNvCxnSpPr>
          <p:nvPr/>
        </p:nvCxnSpPr>
        <p:spPr bwMode="auto">
          <a:xfrm>
            <a:off x="0" y="6143625"/>
            <a:ext cx="9144000" cy="1588"/>
          </a:xfrm>
          <a:prstGeom prst="line">
            <a:avLst/>
          </a:prstGeom>
          <a:noFill/>
          <a:ln w="9525" algn="ctr">
            <a:solidFill>
              <a:srgbClr val="002060"/>
            </a:solidFill>
            <a:round/>
            <a:headEnd/>
            <a:tailEnd/>
          </a:ln>
        </p:spPr>
      </p:cxnSp>
      <p:sp>
        <p:nvSpPr>
          <p:cNvPr id="1823746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31913" y="4113213"/>
            <a:ext cx="6400800" cy="684212"/>
          </a:xfrm>
        </p:spPr>
        <p:txBody>
          <a:bodyPr/>
          <a:lstStyle>
            <a:lvl1pPr marL="0" indent="0" algn="ctr">
              <a:buFont typeface="Arial" charset="0"/>
              <a:buNone/>
              <a:defRPr sz="1800">
                <a:latin typeface="Arial Narrow" pitchFamily="34" charset="0"/>
              </a:defRPr>
            </a:lvl1pPr>
          </a:lstStyle>
          <a:p>
            <a:r>
              <a:rPr lang="fr-FR" smtClean="0"/>
              <a:t>Cliquez pour modifier le style des sous-titres du masque</a:t>
            </a:r>
            <a:endParaRPr lang="en-GB"/>
          </a:p>
        </p:txBody>
      </p:sp>
      <p:sp>
        <p:nvSpPr>
          <p:cNvPr id="1823747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47700" y="2670175"/>
            <a:ext cx="7772400" cy="938213"/>
          </a:xfrm>
        </p:spPr>
        <p:txBody>
          <a:bodyPr/>
          <a:lstStyle>
            <a:lvl1pPr algn="ctr">
              <a:defRPr sz="2400">
                <a:latin typeface="Arial Black" pitchFamily="34" charset="0"/>
              </a:defRPr>
            </a:lvl1pPr>
          </a:lstStyle>
          <a:p>
            <a:r>
              <a:rPr lang="fr-FR" smtClean="0"/>
              <a:t>Cliquez pour modifier le style du titre</a:t>
            </a:r>
            <a:endParaRPr lang="en-GB"/>
          </a:p>
        </p:txBody>
      </p:sp>
      <p:sp>
        <p:nvSpPr>
          <p:cNvPr id="9" name="Rectangle 8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smtClean="0"/>
              <a:t>MI - Enterprise System Meta model and taxonomy</a:t>
            </a:r>
            <a:endParaRPr lang="en-GB" dirty="0"/>
          </a:p>
        </p:txBody>
      </p:sp>
      <p:sp>
        <p:nvSpPr>
          <p:cNvPr id="10" name="Rectangle 9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437A67-37F5-490A-A85F-93D1BCC704F3}" type="slidenum">
              <a:rPr lang="en-GB" smtClean="0"/>
              <a:pPr>
                <a:defRPr/>
              </a:pPr>
              <a:t>‹N°›</a:t>
            </a:fld>
            <a:endParaRPr lang="en-GB"/>
          </a:p>
        </p:txBody>
      </p:sp>
      <p:pic>
        <p:nvPicPr>
          <p:cNvPr id="15" name="Image 14" descr="Logo_CCM_simple_80x40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187624" y="5517232"/>
            <a:ext cx="473968" cy="236984"/>
          </a:xfrm>
          <a:prstGeom prst="rect">
            <a:avLst/>
          </a:prstGeom>
        </p:spPr>
      </p:pic>
      <p:pic>
        <p:nvPicPr>
          <p:cNvPr id="16" name="Image 15" descr="Logo_CCG_simple_80-40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187624" y="5805264"/>
            <a:ext cx="475200" cy="237600"/>
          </a:xfrm>
          <a:prstGeom prst="rect">
            <a:avLst/>
          </a:prstGeom>
        </p:spPr>
      </p:pic>
      <p:pic>
        <p:nvPicPr>
          <p:cNvPr id="13" name="Image 12" descr="Logo_SyFy_50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331640" y="5085184"/>
            <a:ext cx="288032" cy="288032"/>
          </a:xfrm>
          <a:prstGeom prst="rect">
            <a:avLst/>
          </a:prstGeom>
        </p:spPr>
      </p:pic>
      <p:pic>
        <p:nvPicPr>
          <p:cNvPr id="14" name="Image 13" descr="license.img"/>
          <p:cNvPicPr>
            <a:picLocks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12700" y="12700"/>
            <a:ext cx="591320" cy="267117"/>
          </a:xfrm>
          <a:prstGeom prst="rect">
            <a:avLst/>
          </a:prstGeom>
        </p:spPr>
      </p:pic>
      <p:sp>
        <p:nvSpPr>
          <p:cNvPr id="17" name="ZoneTexte 16"/>
          <p:cNvSpPr txBox="1"/>
          <p:nvPr/>
        </p:nvSpPr>
        <p:spPr>
          <a:xfrm>
            <a:off x="539552" y="55657"/>
            <a:ext cx="6719540" cy="276999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r>
              <a:rPr lang="en-US" sz="1200" dirty="0" smtClean="0"/>
              <a:t>This work is licensed under a </a:t>
            </a:r>
            <a:r>
              <a:rPr lang="en-US" sz="1200" dirty="0" smtClean="0">
                <a:hlinkClick r:id="rId6"/>
              </a:rPr>
              <a:t>Creative Commons Attribution-</a:t>
            </a:r>
            <a:r>
              <a:rPr lang="en-US" sz="1200" dirty="0" err="1" smtClean="0">
                <a:hlinkClick r:id="rId6"/>
              </a:rPr>
              <a:t>ShareAlike</a:t>
            </a:r>
            <a:r>
              <a:rPr lang="en-US" sz="1200" dirty="0" smtClean="0">
                <a:hlinkClick r:id="rId6"/>
              </a:rPr>
              <a:t> 3.0 </a:t>
            </a:r>
            <a:r>
              <a:rPr lang="en-US" sz="1200" dirty="0" err="1" smtClean="0">
                <a:hlinkClick r:id="rId6"/>
              </a:rPr>
              <a:t>Unported</a:t>
            </a:r>
            <a:r>
              <a:rPr lang="en-US" sz="1200" dirty="0" smtClean="0">
                <a:hlinkClick r:id="rId6"/>
              </a:rPr>
              <a:t> License</a:t>
            </a:r>
            <a:r>
              <a:rPr lang="en-US" sz="1200" dirty="0" smtClean="0"/>
              <a:t>.</a:t>
            </a:r>
            <a:endParaRPr lang="en-GB" sz="1200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smtClean="0"/>
              <a:t>MI - Enterprise System Meta model and taxonomy</a:t>
            </a:r>
            <a:endParaRPr lang="en-GB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496CAB-17AD-4D69-91A6-95095FA86F9D}" type="slidenum">
              <a:rPr lang="en-GB" smtClean="0"/>
              <a:pPr>
                <a:defRPr/>
              </a:pPr>
              <a:t>‹N°›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re et table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388" y="76200"/>
            <a:ext cx="8785225" cy="760413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ableau 2"/>
          <p:cNvSpPr>
            <a:spLocks noGrp="1"/>
          </p:cNvSpPr>
          <p:nvPr>
            <p:ph type="tbl" idx="1"/>
          </p:nvPr>
        </p:nvSpPr>
        <p:spPr>
          <a:xfrm>
            <a:off x="179388" y="1125538"/>
            <a:ext cx="8785225" cy="4895850"/>
          </a:xfrm>
        </p:spPr>
        <p:txBody>
          <a:bodyPr/>
          <a:lstStyle/>
          <a:p>
            <a:pPr lvl="0"/>
            <a:r>
              <a:rPr lang="fr-FR" noProof="0" smtClean="0"/>
              <a:t>Cliquez sur l'icône pour ajouter un tableau</a:t>
            </a:r>
            <a:endParaRPr lang="fr-FR" noProof="0" smtClean="0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smtClean="0"/>
              <a:t>MI - Enterprise System Meta model and taxonomy</a:t>
            </a:r>
            <a:endParaRPr lang="en-GB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2FA859B-73B8-49D3-A9C4-6E1FA12AB34B}" type="slidenum">
              <a:rPr lang="en-GB" smtClean="0"/>
              <a:pPr>
                <a:defRPr/>
              </a:pPr>
              <a:t>‹N°›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179388" y="1125538"/>
            <a:ext cx="4316412" cy="48958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125538"/>
            <a:ext cx="4316413" cy="48958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smtClean="0"/>
              <a:t>MI - Enterprise System Meta model and taxonomy</a:t>
            </a:r>
            <a:endParaRPr lang="en-GB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1A8367-56C2-4781-BB39-9AB07D3CE965}" type="slidenum">
              <a:rPr lang="en-GB" smtClean="0"/>
              <a:pPr>
                <a:defRPr/>
              </a:pPr>
              <a:t>‹N°›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 preserve="1">
  <p:cSld name="Titre et texte sur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388" y="76200"/>
            <a:ext cx="8785225" cy="760413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half" idx="1"/>
          </p:nvPr>
        </p:nvSpPr>
        <p:spPr>
          <a:xfrm>
            <a:off x="179388" y="1125538"/>
            <a:ext cx="8785225" cy="2371725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179388" y="3649663"/>
            <a:ext cx="8785225" cy="2371725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smtClean="0"/>
              <a:t>MI - Enterprise System Meta model and taxonomy</a:t>
            </a:r>
            <a:endParaRPr lang="en-GB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C92AA4-F894-4778-9B85-031AAF3A9847}" type="slidenum">
              <a:rPr lang="en-GB" smtClean="0"/>
              <a:pPr>
                <a:defRPr/>
              </a:pPr>
              <a:t>‹N°›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Rectangle 10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smtClean="0"/>
              <a:t>MI - Enterprise System Meta model and taxonomy</a:t>
            </a:r>
            <a:endParaRPr lang="en-GB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1FC806-DA36-47F3-845E-617974AB15D0}" type="slidenum">
              <a:rPr lang="en-GB" smtClean="0"/>
              <a:pPr>
                <a:defRPr/>
              </a:pPr>
              <a:t>‹N°›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0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smtClean="0"/>
              <a:t>MI - Enterprise System Meta model and taxonomy</a:t>
            </a:r>
            <a:endParaRPr lang="en-GB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7F8FD7-893C-4702-8B5A-70D62794B0DC}" type="slidenum">
              <a:rPr lang="en-GB" smtClean="0"/>
              <a:pPr>
                <a:defRPr/>
              </a:pPr>
              <a:t>‹N°›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179388" y="1125538"/>
            <a:ext cx="8785225" cy="4895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179388" y="76200"/>
            <a:ext cx="8785225" cy="760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Titre</a:t>
            </a:r>
            <a:br>
              <a:rPr lang="en-US" smtClean="0"/>
            </a:br>
            <a:r>
              <a:rPr lang="en-US" smtClean="0"/>
              <a:t>Titre</a:t>
            </a:r>
          </a:p>
        </p:txBody>
      </p:sp>
      <p:sp>
        <p:nvSpPr>
          <p:cNvPr id="1822730" name="Rectangle 1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547813" y="6308725"/>
            <a:ext cx="6596062" cy="412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/>
            </a:lvl1pPr>
          </a:lstStyle>
          <a:p>
            <a:pPr>
              <a:defRPr/>
            </a:pPr>
            <a:r>
              <a:rPr lang="en-GB" smtClean="0"/>
              <a:t>MI - Enterprise System Meta model and taxonomy</a:t>
            </a:r>
            <a:endParaRPr lang="en-GB"/>
          </a:p>
        </p:txBody>
      </p:sp>
      <p:sp>
        <p:nvSpPr>
          <p:cNvPr id="1822731" name="Rectangle 1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243888" y="6308725"/>
            <a:ext cx="838200" cy="412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2A0C44B9-C582-4A09-AA4C-E5DDE48E14FA}" type="slidenum">
              <a:rPr lang="en-GB" smtClean="0"/>
              <a:pPr>
                <a:defRPr/>
              </a:pPr>
              <a:t>‹N°›</a:t>
            </a:fld>
            <a:endParaRPr lang="en-GB"/>
          </a:p>
        </p:txBody>
      </p:sp>
      <p:cxnSp>
        <p:nvCxnSpPr>
          <p:cNvPr id="1032" name="Connecteur droit 13"/>
          <p:cNvCxnSpPr>
            <a:cxnSpLocks noChangeShapeType="1"/>
          </p:cNvCxnSpPr>
          <p:nvPr/>
        </p:nvCxnSpPr>
        <p:spPr bwMode="auto">
          <a:xfrm>
            <a:off x="0" y="6143625"/>
            <a:ext cx="9144000" cy="1588"/>
          </a:xfrm>
          <a:prstGeom prst="line">
            <a:avLst/>
          </a:prstGeom>
          <a:noFill/>
          <a:ln w="9525" algn="ctr">
            <a:solidFill>
              <a:srgbClr val="002060"/>
            </a:solidFill>
            <a:round/>
            <a:headEnd/>
            <a:tailEnd/>
          </a:ln>
        </p:spPr>
      </p:cxnSp>
      <p:pic>
        <p:nvPicPr>
          <p:cNvPr id="10" name="Image 9" descr="Logo_SyFy_50.jpg"/>
          <p:cNvPicPr>
            <a:picLocks noChangeAspect="1"/>
          </p:cNvPicPr>
          <p:nvPr/>
        </p:nvPicPr>
        <p:blipFill>
          <a:blip r:embed="rId9" cstate="print"/>
          <a:stretch>
            <a:fillRect/>
          </a:stretch>
        </p:blipFill>
        <p:spPr>
          <a:xfrm>
            <a:off x="179512" y="6237312"/>
            <a:ext cx="476250" cy="47625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931" r:id="rId1"/>
    <p:sldLayoutId id="2147483932" r:id="rId2"/>
    <p:sldLayoutId id="2147483933" r:id="rId3"/>
    <p:sldLayoutId id="2147483934" r:id="rId4"/>
    <p:sldLayoutId id="2147483935" r:id="rId5"/>
    <p:sldLayoutId id="2147483936" r:id="rId6"/>
    <p:sldLayoutId id="2147483937" r:id="rId7"/>
  </p:sldLayoutIdLst>
  <p:timing>
    <p:tnLst>
      <p:par>
        <p:cTn id="1" dur="indefinite" restart="never" nodeType="tmRoot"/>
      </p:par>
    </p:tnLst>
  </p:timing>
  <p:hf hdr="0" dt="0"/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kumimoji="1" sz="2800" b="1">
          <a:solidFill>
            <a:srgbClr val="990000"/>
          </a:solidFill>
          <a:latin typeface="+mj-lt"/>
          <a:ea typeface="+mj-ea"/>
          <a:cs typeface="+mj-cs"/>
        </a:defRPr>
      </a:lvl1pPr>
      <a:lvl2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kumimoji="1" sz="2800" b="1">
          <a:solidFill>
            <a:srgbClr val="990000"/>
          </a:solidFill>
          <a:latin typeface="Arial Narrow" pitchFamily="34" charset="0"/>
        </a:defRPr>
      </a:lvl2pPr>
      <a:lvl3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kumimoji="1" sz="2800" b="1">
          <a:solidFill>
            <a:srgbClr val="990000"/>
          </a:solidFill>
          <a:latin typeface="Arial Narrow" pitchFamily="34" charset="0"/>
        </a:defRPr>
      </a:lvl3pPr>
      <a:lvl4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kumimoji="1" sz="2800" b="1">
          <a:solidFill>
            <a:srgbClr val="990000"/>
          </a:solidFill>
          <a:latin typeface="Arial Narrow" pitchFamily="34" charset="0"/>
        </a:defRPr>
      </a:lvl4pPr>
      <a:lvl5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kumimoji="1" sz="2800" b="1">
          <a:solidFill>
            <a:srgbClr val="990000"/>
          </a:solidFill>
          <a:latin typeface="Arial Narrow" pitchFamily="34" charset="0"/>
        </a:defRPr>
      </a:lvl5pPr>
      <a:lvl6pPr marL="4572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kumimoji="1" sz="2800" b="1">
          <a:solidFill>
            <a:srgbClr val="990000"/>
          </a:solidFill>
          <a:latin typeface="Arial Narrow" pitchFamily="34" charset="0"/>
        </a:defRPr>
      </a:lvl6pPr>
      <a:lvl7pPr marL="9144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kumimoji="1" sz="2800" b="1">
          <a:solidFill>
            <a:srgbClr val="990000"/>
          </a:solidFill>
          <a:latin typeface="Arial Narrow" pitchFamily="34" charset="0"/>
        </a:defRPr>
      </a:lvl7pPr>
      <a:lvl8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kumimoji="1" sz="2800" b="1">
          <a:solidFill>
            <a:srgbClr val="990000"/>
          </a:solidFill>
          <a:latin typeface="Arial Narrow" pitchFamily="34" charset="0"/>
        </a:defRPr>
      </a:lvl8pPr>
      <a:lvl9pPr marL="1828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kumimoji="1" sz="2800" b="1">
          <a:solidFill>
            <a:srgbClr val="990000"/>
          </a:solidFill>
          <a:latin typeface="Arial Narrow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Font typeface="Arial" charset="0"/>
        <a:buChar char="■"/>
        <a:defRPr kumimoji="1" sz="2000" b="1">
          <a:solidFill>
            <a:schemeClr val="bg2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FF6600"/>
        </a:buClr>
        <a:buSzPct val="80000"/>
        <a:buFont typeface="Wingdings" pitchFamily="2" charset="2"/>
        <a:buChar char="Ø"/>
        <a:defRPr kumimoji="1" sz="2000">
          <a:solidFill>
            <a:schemeClr val="bg2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rgbClr val="FF6600"/>
        </a:buClr>
        <a:buSzPct val="80000"/>
        <a:buFont typeface="Wingdings" pitchFamily="2" charset="2"/>
        <a:buChar char="§"/>
        <a:defRPr kumimoji="1">
          <a:solidFill>
            <a:schemeClr val="bg2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rgbClr val="FF6600"/>
        </a:buClr>
        <a:buSzPct val="80000"/>
        <a:buFont typeface="Arial" charset="0"/>
        <a:buChar char="■"/>
        <a:defRPr kumimoji="1" i="1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rgbClr val="FF6600"/>
        </a:buClr>
        <a:buSzPct val="80000"/>
        <a:buFont typeface="Arial" charset="0"/>
        <a:buChar char="■"/>
        <a:defRPr kumimoji="1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rgbClr val="FF6600"/>
        </a:buClr>
        <a:buSzPct val="80000"/>
        <a:buFont typeface="Arial" charset="0"/>
        <a:buChar char="■"/>
        <a:defRPr kumimoji="1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rgbClr val="FF6600"/>
        </a:buClr>
        <a:buSzPct val="80000"/>
        <a:buFont typeface="Arial" charset="0"/>
        <a:buChar char="■"/>
        <a:defRPr kumimoji="1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rgbClr val="FF6600"/>
        </a:buClr>
        <a:buSzPct val="80000"/>
        <a:buFont typeface="Arial" charset="0"/>
        <a:buChar char="■"/>
        <a:defRPr kumimoji="1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rgbClr val="FF6600"/>
        </a:buClr>
        <a:buSzPct val="80000"/>
        <a:buFont typeface="Arial" charset="0"/>
        <a:buChar char="■"/>
        <a:defRPr kumimoji="1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19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04/2011</a:t>
            </a:r>
            <a:endParaRPr lang="fr-FR" dirty="0" smtClean="0"/>
          </a:p>
        </p:txBody>
      </p:sp>
      <p:sp>
        <p:nvSpPr>
          <p:cNvPr id="8195" name="Rectangle 18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GB" dirty="0" smtClean="0"/>
              <a:t>MI - Enterprise System </a:t>
            </a:r>
            <a:br>
              <a:rPr lang="en-GB" dirty="0" smtClean="0"/>
            </a:br>
            <a:r>
              <a:rPr lang="en-GB" dirty="0" smtClean="0"/>
              <a:t>Meta model and taxonomy</a:t>
            </a:r>
            <a:endParaRPr lang="fr-FR" sz="1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Freeform 2"/>
          <p:cNvSpPr>
            <a:spLocks/>
          </p:cNvSpPr>
          <p:nvPr/>
        </p:nvSpPr>
        <p:spPr bwMode="auto">
          <a:xfrm>
            <a:off x="-46038" y="2041506"/>
            <a:ext cx="9190038" cy="3670300"/>
          </a:xfrm>
          <a:custGeom>
            <a:avLst/>
            <a:gdLst>
              <a:gd name="T0" fmla="*/ 2147483647 w 5667"/>
              <a:gd name="T1" fmla="*/ 2147483647 h 2312"/>
              <a:gd name="T2" fmla="*/ 2147483647 w 5667"/>
              <a:gd name="T3" fmla="*/ 2147483647 h 2312"/>
              <a:gd name="T4" fmla="*/ 2147483647 w 5667"/>
              <a:gd name="T5" fmla="*/ 2147483647 h 2312"/>
              <a:gd name="T6" fmla="*/ 2147483647 w 5667"/>
              <a:gd name="T7" fmla="*/ 2147483647 h 2312"/>
              <a:gd name="T8" fmla="*/ 2147483647 w 5667"/>
              <a:gd name="T9" fmla="*/ 2147483647 h 2312"/>
              <a:gd name="T10" fmla="*/ 2147483647 w 5667"/>
              <a:gd name="T11" fmla="*/ 2147483647 h 2312"/>
              <a:gd name="T12" fmla="*/ 2147483647 w 5667"/>
              <a:gd name="T13" fmla="*/ 2147483647 h 2312"/>
              <a:gd name="T14" fmla="*/ 2147483647 w 5667"/>
              <a:gd name="T15" fmla="*/ 2147483647 h 2312"/>
              <a:gd name="T16" fmla="*/ 2147483647 w 5667"/>
              <a:gd name="T17" fmla="*/ 2147483647 h 2312"/>
              <a:gd name="T18" fmla="*/ 2147483647 w 5667"/>
              <a:gd name="T19" fmla="*/ 2147483647 h 2312"/>
              <a:gd name="T20" fmla="*/ 2147483647 w 5667"/>
              <a:gd name="T21" fmla="*/ 2147483647 h 2312"/>
              <a:gd name="T22" fmla="*/ 2147483647 w 5667"/>
              <a:gd name="T23" fmla="*/ 2147483647 h 2312"/>
              <a:gd name="T24" fmla="*/ 2147483647 w 5667"/>
              <a:gd name="T25" fmla="*/ 2147483647 h 2312"/>
              <a:gd name="T26" fmla="*/ 2147483647 w 5667"/>
              <a:gd name="T27" fmla="*/ 2147483647 h 2312"/>
              <a:gd name="T28" fmla="*/ 2147483647 w 5667"/>
              <a:gd name="T29" fmla="*/ 2147483647 h 2312"/>
              <a:gd name="T30" fmla="*/ 2147483647 w 5667"/>
              <a:gd name="T31" fmla="*/ 2147483647 h 2312"/>
              <a:gd name="T32" fmla="*/ 2147483647 w 5667"/>
              <a:gd name="T33" fmla="*/ 2147483647 h 2312"/>
              <a:gd name="T34" fmla="*/ 2147483647 w 5667"/>
              <a:gd name="T35" fmla="*/ 2147483647 h 2312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w 5667"/>
              <a:gd name="T55" fmla="*/ 0 h 2312"/>
              <a:gd name="T56" fmla="*/ 5667 w 5667"/>
              <a:gd name="T57" fmla="*/ 2312 h 2312"/>
            </a:gdLst>
            <a:ahLst/>
            <a:cxnLst>
              <a:cxn ang="T36">
                <a:pos x="T0" y="T1"/>
              </a:cxn>
              <a:cxn ang="T37">
                <a:pos x="T2" y="T3"/>
              </a:cxn>
              <a:cxn ang="T38">
                <a:pos x="T4" y="T5"/>
              </a:cxn>
              <a:cxn ang="T39">
                <a:pos x="T6" y="T7"/>
              </a:cxn>
              <a:cxn ang="T40">
                <a:pos x="T8" y="T9"/>
              </a:cxn>
              <a:cxn ang="T41">
                <a:pos x="T10" y="T11"/>
              </a:cxn>
              <a:cxn ang="T42">
                <a:pos x="T12" y="T13"/>
              </a:cxn>
              <a:cxn ang="T43">
                <a:pos x="T14" y="T15"/>
              </a:cxn>
              <a:cxn ang="T44">
                <a:pos x="T16" y="T17"/>
              </a:cxn>
              <a:cxn ang="T45">
                <a:pos x="T18" y="T19"/>
              </a:cxn>
              <a:cxn ang="T46">
                <a:pos x="T20" y="T21"/>
              </a:cxn>
              <a:cxn ang="T47">
                <a:pos x="T22" y="T23"/>
              </a:cxn>
              <a:cxn ang="T48">
                <a:pos x="T24" y="T25"/>
              </a:cxn>
              <a:cxn ang="T49">
                <a:pos x="T26" y="T27"/>
              </a:cxn>
              <a:cxn ang="T50">
                <a:pos x="T28" y="T29"/>
              </a:cxn>
              <a:cxn ang="T51">
                <a:pos x="T30" y="T31"/>
              </a:cxn>
              <a:cxn ang="T52">
                <a:pos x="T32" y="T33"/>
              </a:cxn>
              <a:cxn ang="T53">
                <a:pos x="T34" y="T35"/>
              </a:cxn>
            </a:cxnLst>
            <a:rect l="T54" t="T55" r="T56" b="T57"/>
            <a:pathLst>
              <a:path w="5667" h="2312">
                <a:moveTo>
                  <a:pt x="141" y="394"/>
                </a:moveTo>
                <a:cubicBezTo>
                  <a:pt x="239" y="237"/>
                  <a:pt x="498" y="178"/>
                  <a:pt x="665" y="147"/>
                </a:cubicBezTo>
                <a:cubicBezTo>
                  <a:pt x="832" y="116"/>
                  <a:pt x="986" y="230"/>
                  <a:pt x="1145" y="210"/>
                </a:cubicBezTo>
                <a:cubicBezTo>
                  <a:pt x="1304" y="190"/>
                  <a:pt x="1393" y="42"/>
                  <a:pt x="1617" y="29"/>
                </a:cubicBezTo>
                <a:cubicBezTo>
                  <a:pt x="1840" y="16"/>
                  <a:pt x="2225" y="134"/>
                  <a:pt x="2483" y="130"/>
                </a:cubicBezTo>
                <a:cubicBezTo>
                  <a:pt x="2741" y="126"/>
                  <a:pt x="2901" y="0"/>
                  <a:pt x="3166" y="9"/>
                </a:cubicBezTo>
                <a:cubicBezTo>
                  <a:pt x="3431" y="18"/>
                  <a:pt x="3764" y="156"/>
                  <a:pt x="4076" y="184"/>
                </a:cubicBezTo>
                <a:cubicBezTo>
                  <a:pt x="4388" y="212"/>
                  <a:pt x="4786" y="69"/>
                  <a:pt x="5041" y="177"/>
                </a:cubicBezTo>
                <a:cubicBezTo>
                  <a:pt x="5296" y="285"/>
                  <a:pt x="5547" y="546"/>
                  <a:pt x="5607" y="834"/>
                </a:cubicBezTo>
                <a:cubicBezTo>
                  <a:pt x="5667" y="1122"/>
                  <a:pt x="5579" y="1705"/>
                  <a:pt x="5400" y="1905"/>
                </a:cubicBezTo>
                <a:cubicBezTo>
                  <a:pt x="5221" y="2105"/>
                  <a:pt x="4809" y="1973"/>
                  <a:pt x="4532" y="2032"/>
                </a:cubicBezTo>
                <a:cubicBezTo>
                  <a:pt x="4255" y="2091"/>
                  <a:pt x="4032" y="2232"/>
                  <a:pt x="3739" y="2257"/>
                </a:cubicBezTo>
                <a:cubicBezTo>
                  <a:pt x="3446" y="2282"/>
                  <a:pt x="3120" y="2176"/>
                  <a:pt x="2771" y="2180"/>
                </a:cubicBezTo>
                <a:cubicBezTo>
                  <a:pt x="2422" y="2184"/>
                  <a:pt x="1937" y="2312"/>
                  <a:pt x="1643" y="2280"/>
                </a:cubicBezTo>
                <a:cubicBezTo>
                  <a:pt x="1349" y="2248"/>
                  <a:pt x="1257" y="2070"/>
                  <a:pt x="1009" y="1987"/>
                </a:cubicBezTo>
                <a:cubicBezTo>
                  <a:pt x="761" y="1904"/>
                  <a:pt x="312" y="1934"/>
                  <a:pt x="156" y="1785"/>
                </a:cubicBezTo>
                <a:cubicBezTo>
                  <a:pt x="0" y="1636"/>
                  <a:pt x="76" y="1322"/>
                  <a:pt x="74" y="1090"/>
                </a:cubicBezTo>
                <a:cubicBezTo>
                  <a:pt x="72" y="858"/>
                  <a:pt x="40" y="540"/>
                  <a:pt x="141" y="394"/>
                </a:cubicBezTo>
                <a:close/>
              </a:path>
            </a:pathLst>
          </a:custGeom>
          <a:solidFill>
            <a:srgbClr val="FFFF99"/>
          </a:solidFill>
          <a:ln w="12700">
            <a:solidFill>
              <a:schemeClr val="tx1"/>
            </a:solidFill>
            <a:prstDash val="dashDot"/>
            <a:round/>
            <a:headEnd/>
            <a:tailEnd/>
          </a:ln>
        </p:spPr>
        <p:txBody>
          <a:bodyPr wrap="none" lIns="90000" tIns="46800" rIns="90000" bIns="46800"/>
          <a:lstStyle/>
          <a:p>
            <a:pPr eaLnBrk="0" hangingPunct="0"/>
            <a:endParaRPr lang="en-GB"/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z="2400" smtClean="0"/>
              <a:t>The enterprise black box: </a:t>
            </a:r>
            <a:r>
              <a:rPr lang="en-GB" sz="2400" smtClean="0"/>
              <a:t>Energy </a:t>
            </a:r>
            <a:r>
              <a:rPr lang="en-GB" sz="2400" smtClean="0"/>
              <a:t>Chain</a:t>
            </a:r>
            <a:endParaRPr lang="en-GB" sz="2400" smtClean="0"/>
          </a:p>
        </p:txBody>
      </p:sp>
      <p:sp>
        <p:nvSpPr>
          <p:cNvPr id="51204" name="Espace réservé du pied de page 4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GB" smtClean="0"/>
              <a:t>MI - Enterprise System Meta model and taxonomy</a:t>
            </a:r>
          </a:p>
        </p:txBody>
      </p:sp>
      <p:sp>
        <p:nvSpPr>
          <p:cNvPr id="51205" name="Espace réservé du numéro de diapositive 5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75730FFC-A812-47C6-8679-9C5346A3EF3B}" type="slidenum">
              <a:rPr lang="en-GB" smtClean="0"/>
              <a:pPr/>
              <a:t>10</a:t>
            </a:fld>
            <a:endParaRPr lang="en-GB" smtClean="0"/>
          </a:p>
        </p:txBody>
      </p:sp>
      <p:sp>
        <p:nvSpPr>
          <p:cNvPr id="51206" name="Rectangle 4"/>
          <p:cNvSpPr>
            <a:spLocks noChangeArrowheads="1"/>
          </p:cNvSpPr>
          <p:nvPr/>
        </p:nvSpPr>
        <p:spPr bwMode="auto">
          <a:xfrm>
            <a:off x="1003296" y="3465513"/>
            <a:ext cx="1187450" cy="757237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lIns="90000" tIns="46800" rIns="90000" bIns="46800" anchor="ctr"/>
          <a:lstStyle/>
          <a:p>
            <a:pPr algn="ctr" eaLnBrk="0" hangingPunct="0"/>
            <a:r>
              <a:rPr lang="en-GB" smtClean="0"/>
              <a:t>Enterprise </a:t>
            </a:r>
            <a:endParaRPr lang="en-GB"/>
          </a:p>
        </p:txBody>
      </p:sp>
      <p:sp>
        <p:nvSpPr>
          <p:cNvPr id="51207" name="Rectangle 5"/>
          <p:cNvSpPr>
            <a:spLocks noChangeArrowheads="1"/>
          </p:cNvSpPr>
          <p:nvPr/>
        </p:nvSpPr>
        <p:spPr bwMode="auto">
          <a:xfrm>
            <a:off x="4927596" y="3432175"/>
            <a:ext cx="1187450" cy="757238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lIns="90000" tIns="46800" rIns="90000" bIns="46800" anchor="ctr"/>
          <a:lstStyle/>
          <a:p>
            <a:pPr algn="ctr" eaLnBrk="0" hangingPunct="0"/>
            <a:r>
              <a:rPr lang="en-GB" smtClean="0"/>
              <a:t>Enterprise </a:t>
            </a:r>
            <a:endParaRPr lang="en-GB"/>
          </a:p>
        </p:txBody>
      </p:sp>
      <p:sp>
        <p:nvSpPr>
          <p:cNvPr id="51210" name="AutoShape 8"/>
          <p:cNvSpPr>
            <a:spLocks noChangeArrowheads="1"/>
          </p:cNvSpPr>
          <p:nvPr/>
        </p:nvSpPr>
        <p:spPr bwMode="auto">
          <a:xfrm>
            <a:off x="1476340" y="3976695"/>
            <a:ext cx="539750" cy="504825"/>
          </a:xfrm>
          <a:prstGeom prst="irregularSeal2">
            <a:avLst/>
          </a:prstGeom>
          <a:solidFill>
            <a:srgbClr val="FF0000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lIns="90000" tIns="46800" rIns="90000" bIns="46800" anchor="ctr"/>
          <a:lstStyle/>
          <a:p>
            <a:pPr algn="ctr" eaLnBrk="0" hangingPunct="0"/>
            <a:r>
              <a:rPr lang="en-GB" smtClean="0"/>
              <a:t>Entropy</a:t>
            </a:r>
            <a:endParaRPr lang="en-GB"/>
          </a:p>
        </p:txBody>
      </p:sp>
      <p:sp>
        <p:nvSpPr>
          <p:cNvPr id="51213" name="Oval 11"/>
          <p:cNvSpPr>
            <a:spLocks noChangeArrowheads="1"/>
          </p:cNvSpPr>
          <p:nvPr/>
        </p:nvSpPr>
        <p:spPr bwMode="auto">
          <a:xfrm>
            <a:off x="3127371" y="3467100"/>
            <a:ext cx="936625" cy="7493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lIns="90000" tIns="46800" rIns="90000" bIns="46800" anchor="ctr"/>
          <a:lstStyle/>
          <a:p>
            <a:pPr algn="ctr" eaLnBrk="0" hangingPunct="0"/>
            <a:r>
              <a:rPr lang="en-GB" smtClean="0"/>
              <a:t>Logistics</a:t>
            </a:r>
            <a:endParaRPr lang="en-GB"/>
          </a:p>
        </p:txBody>
      </p:sp>
      <p:sp>
        <p:nvSpPr>
          <p:cNvPr id="51214" name="AutoShape 12"/>
          <p:cNvSpPr>
            <a:spLocks noChangeArrowheads="1"/>
          </p:cNvSpPr>
          <p:nvPr/>
        </p:nvSpPr>
        <p:spPr bwMode="auto">
          <a:xfrm>
            <a:off x="5456257" y="3976695"/>
            <a:ext cx="539750" cy="504825"/>
          </a:xfrm>
          <a:prstGeom prst="irregularSeal2">
            <a:avLst/>
          </a:prstGeom>
          <a:solidFill>
            <a:srgbClr val="FF0000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lIns="90000" tIns="46800" rIns="90000" bIns="46800" anchor="ctr"/>
          <a:lstStyle/>
          <a:p>
            <a:pPr algn="ctr" eaLnBrk="0" hangingPunct="0"/>
            <a:r>
              <a:rPr lang="en-GB" smtClean="0"/>
              <a:t>Entropy</a:t>
            </a:r>
            <a:endParaRPr lang="en-GB"/>
          </a:p>
        </p:txBody>
      </p:sp>
      <p:sp>
        <p:nvSpPr>
          <p:cNvPr id="51216" name="Text Box 14"/>
          <p:cNvSpPr txBox="1">
            <a:spLocks noChangeArrowheads="1"/>
          </p:cNvSpPr>
          <p:nvPr/>
        </p:nvSpPr>
        <p:spPr bwMode="auto">
          <a:xfrm>
            <a:off x="2965446" y="5153025"/>
            <a:ext cx="794105" cy="40229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 eaLnBrk="0" hangingPunct="0"/>
            <a:r>
              <a:rPr lang="en-GB" smtClean="0"/>
              <a:t>Earth</a:t>
            </a:r>
            <a:endParaRPr lang="en-GB"/>
          </a:p>
        </p:txBody>
      </p:sp>
      <p:sp>
        <p:nvSpPr>
          <p:cNvPr id="51217" name="AutoShape 19"/>
          <p:cNvSpPr>
            <a:spLocks noChangeArrowheads="1"/>
          </p:cNvSpPr>
          <p:nvPr/>
        </p:nvSpPr>
        <p:spPr bwMode="auto">
          <a:xfrm>
            <a:off x="6799258" y="3424238"/>
            <a:ext cx="1368425" cy="757237"/>
          </a:xfrm>
          <a:prstGeom prst="hexagon">
            <a:avLst>
              <a:gd name="adj" fmla="val 45178"/>
              <a:gd name="vf" fmla="val 115470"/>
            </a:avLst>
          </a:prstGeom>
          <a:solidFill>
            <a:schemeClr val="accent1"/>
          </a:solidFill>
          <a:ln w="12700">
            <a:solidFill>
              <a:schemeClr val="tx1"/>
            </a:solidFill>
            <a:prstDash val="dash"/>
            <a:miter lim="800000"/>
            <a:headEnd/>
            <a:tailEnd/>
          </a:ln>
        </p:spPr>
        <p:txBody>
          <a:bodyPr wrap="none" lIns="90000" tIns="46800" rIns="90000" bIns="46800" anchor="ctr"/>
          <a:lstStyle/>
          <a:p>
            <a:pPr algn="ctr" eaLnBrk="0" hangingPunct="0"/>
            <a:r>
              <a:rPr lang="en-GB" sz="1600"/>
              <a:t>Biological</a:t>
            </a:r>
          </a:p>
          <a:p>
            <a:pPr algn="ctr" eaLnBrk="0" hangingPunct="0"/>
            <a:r>
              <a:rPr lang="en-GB" sz="1600"/>
              <a:t>Consumption</a:t>
            </a:r>
          </a:p>
        </p:txBody>
      </p:sp>
      <p:sp>
        <p:nvSpPr>
          <p:cNvPr id="51218" name="AutoShape 20"/>
          <p:cNvSpPr>
            <a:spLocks noChangeArrowheads="1"/>
          </p:cNvSpPr>
          <p:nvPr/>
        </p:nvSpPr>
        <p:spPr bwMode="auto">
          <a:xfrm>
            <a:off x="8167683" y="3570288"/>
            <a:ext cx="576263" cy="468312"/>
          </a:xfrm>
          <a:prstGeom prst="rightArrow">
            <a:avLst>
              <a:gd name="adj1" fmla="val 50000"/>
              <a:gd name="adj2" fmla="val 30763"/>
            </a:avLst>
          </a:prstGeom>
          <a:solidFill>
            <a:srgbClr val="FF9900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lIns="90000" tIns="46800" rIns="90000" bIns="46800" anchor="ctr"/>
          <a:lstStyle/>
          <a:p>
            <a:pPr algn="ctr" eaLnBrk="0" hangingPunct="0"/>
            <a:r>
              <a:rPr lang="en-GB" sz="1400" smtClean="0"/>
              <a:t>Work</a:t>
            </a:r>
            <a:endParaRPr lang="en-GB" sz="1400"/>
          </a:p>
        </p:txBody>
      </p:sp>
      <p:sp>
        <p:nvSpPr>
          <p:cNvPr id="51219" name="AutoShape 21"/>
          <p:cNvSpPr>
            <a:spLocks noChangeArrowheads="1"/>
          </p:cNvSpPr>
          <p:nvPr/>
        </p:nvSpPr>
        <p:spPr bwMode="auto">
          <a:xfrm>
            <a:off x="7016746" y="3976695"/>
            <a:ext cx="539750" cy="504825"/>
          </a:xfrm>
          <a:prstGeom prst="irregularSeal2">
            <a:avLst/>
          </a:prstGeom>
          <a:solidFill>
            <a:srgbClr val="FF0000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lIns="90000" tIns="46800" rIns="90000" bIns="46800" anchor="ctr"/>
          <a:lstStyle/>
          <a:p>
            <a:pPr algn="ctr" eaLnBrk="0" hangingPunct="0"/>
            <a:r>
              <a:rPr lang="en-GB" smtClean="0"/>
              <a:t>Entropy</a:t>
            </a:r>
            <a:endParaRPr lang="en-GB"/>
          </a:p>
        </p:txBody>
      </p:sp>
      <p:sp>
        <p:nvSpPr>
          <p:cNvPr id="51220" name="AutoShape 23"/>
          <p:cNvSpPr>
            <a:spLocks noChangeArrowheads="1"/>
          </p:cNvSpPr>
          <p:nvPr/>
        </p:nvSpPr>
        <p:spPr bwMode="auto">
          <a:xfrm rot="-2546719">
            <a:off x="2082796" y="4178300"/>
            <a:ext cx="539750" cy="504825"/>
          </a:xfrm>
          <a:prstGeom prst="downArrow">
            <a:avLst>
              <a:gd name="adj1" fmla="val 50000"/>
              <a:gd name="adj2" fmla="val 25000"/>
            </a:avLst>
          </a:prstGeom>
          <a:gradFill flip="none" rotWithShape="1">
            <a:gsLst>
              <a:gs pos="33000">
                <a:srgbClr val="FF0000"/>
              </a:gs>
              <a:gs pos="66000">
                <a:srgbClr val="008000"/>
              </a:gs>
              <a:gs pos="100000">
                <a:srgbClr val="008000"/>
              </a:gs>
            </a:gsLst>
            <a:lin ang="0" scaled="1"/>
            <a:tileRect/>
          </a:gra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lIns="90000" tIns="46800" rIns="90000" bIns="46800" anchor="ctr"/>
          <a:lstStyle/>
          <a:p>
            <a:pPr algn="ctr" eaLnBrk="0" hangingPunct="0"/>
            <a:r>
              <a:rPr lang="en-GB" smtClean="0"/>
              <a:t>Losses</a:t>
            </a:r>
            <a:endParaRPr lang="en-GB"/>
          </a:p>
        </p:txBody>
      </p:sp>
      <p:sp>
        <p:nvSpPr>
          <p:cNvPr id="51221" name="AutoShape 24"/>
          <p:cNvSpPr>
            <a:spLocks noChangeArrowheads="1"/>
          </p:cNvSpPr>
          <p:nvPr/>
        </p:nvSpPr>
        <p:spPr bwMode="auto">
          <a:xfrm rot="-2546719">
            <a:off x="3848096" y="4037013"/>
            <a:ext cx="539750" cy="504825"/>
          </a:xfrm>
          <a:prstGeom prst="downArrow">
            <a:avLst>
              <a:gd name="adj1" fmla="val 50000"/>
              <a:gd name="adj2" fmla="val 25000"/>
            </a:avLst>
          </a:prstGeom>
          <a:gradFill flip="none" rotWithShape="1">
            <a:gsLst>
              <a:gs pos="33000">
                <a:srgbClr val="FF0000"/>
              </a:gs>
              <a:gs pos="66000">
                <a:srgbClr val="008000"/>
              </a:gs>
              <a:gs pos="100000">
                <a:srgbClr val="008000"/>
              </a:gs>
            </a:gsLst>
            <a:lin ang="0" scaled="1"/>
            <a:tileRect/>
          </a:gra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lIns="90000" tIns="46800" rIns="90000" bIns="46800" anchor="ctr"/>
          <a:lstStyle/>
          <a:p>
            <a:pPr algn="ctr" eaLnBrk="0" hangingPunct="0"/>
            <a:r>
              <a:rPr lang="en-GB" smtClean="0"/>
              <a:t>Losses</a:t>
            </a:r>
            <a:endParaRPr lang="en-GB"/>
          </a:p>
        </p:txBody>
      </p:sp>
      <p:sp>
        <p:nvSpPr>
          <p:cNvPr id="51222" name="AutoShape 25"/>
          <p:cNvSpPr>
            <a:spLocks noChangeArrowheads="1"/>
          </p:cNvSpPr>
          <p:nvPr/>
        </p:nvSpPr>
        <p:spPr bwMode="auto">
          <a:xfrm rot="-2546719">
            <a:off x="6007096" y="4108450"/>
            <a:ext cx="539750" cy="504825"/>
          </a:xfrm>
          <a:prstGeom prst="downArrow">
            <a:avLst>
              <a:gd name="adj1" fmla="val 50000"/>
              <a:gd name="adj2" fmla="val 25000"/>
            </a:avLst>
          </a:prstGeom>
          <a:gradFill flip="none" rotWithShape="1">
            <a:gsLst>
              <a:gs pos="33000">
                <a:srgbClr val="FF0000"/>
              </a:gs>
              <a:gs pos="66000">
                <a:srgbClr val="008000"/>
              </a:gs>
              <a:gs pos="100000">
                <a:srgbClr val="008000"/>
              </a:gs>
            </a:gsLst>
            <a:lin ang="0" scaled="1"/>
            <a:tileRect/>
          </a:gra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lIns="90000" tIns="46800" rIns="90000" bIns="46800" anchor="ctr"/>
          <a:lstStyle/>
          <a:p>
            <a:pPr algn="ctr" eaLnBrk="0" hangingPunct="0"/>
            <a:r>
              <a:rPr lang="en-GB" smtClean="0"/>
              <a:t>Losses</a:t>
            </a:r>
            <a:endParaRPr lang="en-GB"/>
          </a:p>
        </p:txBody>
      </p:sp>
      <p:sp>
        <p:nvSpPr>
          <p:cNvPr id="51223" name="AutoShape 26"/>
          <p:cNvSpPr>
            <a:spLocks noChangeArrowheads="1"/>
          </p:cNvSpPr>
          <p:nvPr/>
        </p:nvSpPr>
        <p:spPr bwMode="auto">
          <a:xfrm rot="-2546719">
            <a:off x="7880346" y="4002088"/>
            <a:ext cx="539750" cy="504825"/>
          </a:xfrm>
          <a:prstGeom prst="downArrow">
            <a:avLst>
              <a:gd name="adj1" fmla="val 50000"/>
              <a:gd name="adj2" fmla="val 25000"/>
            </a:avLst>
          </a:prstGeom>
          <a:gradFill flip="none" rotWithShape="1">
            <a:gsLst>
              <a:gs pos="33000">
                <a:srgbClr val="FF0000"/>
              </a:gs>
              <a:gs pos="66000">
                <a:srgbClr val="008000"/>
              </a:gs>
              <a:gs pos="100000">
                <a:srgbClr val="008000"/>
              </a:gs>
            </a:gsLst>
            <a:lin ang="0" scaled="1"/>
            <a:tileRect/>
          </a:gra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lIns="90000" tIns="46800" rIns="90000" bIns="46800" anchor="ctr"/>
          <a:lstStyle/>
          <a:p>
            <a:pPr algn="ctr" eaLnBrk="0" hangingPunct="0"/>
            <a:r>
              <a:rPr lang="en-GB" smtClean="0"/>
              <a:t>Losses</a:t>
            </a:r>
            <a:endParaRPr lang="en-GB"/>
          </a:p>
        </p:txBody>
      </p:sp>
      <p:sp>
        <p:nvSpPr>
          <p:cNvPr id="51224" name="AutoShape 28"/>
          <p:cNvSpPr>
            <a:spLocks noChangeArrowheads="1"/>
          </p:cNvSpPr>
          <p:nvPr/>
        </p:nvSpPr>
        <p:spPr bwMode="auto">
          <a:xfrm>
            <a:off x="1147758" y="3035304"/>
            <a:ext cx="971550" cy="684212"/>
          </a:xfrm>
          <a:prstGeom prst="sun">
            <a:avLst>
              <a:gd name="adj" fmla="val 25000"/>
            </a:avLst>
          </a:prstGeom>
          <a:solidFill>
            <a:srgbClr val="0070C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GB"/>
              <a:t>Negentropy</a:t>
            </a:r>
          </a:p>
        </p:txBody>
      </p:sp>
      <p:sp>
        <p:nvSpPr>
          <p:cNvPr id="51225" name="AutoShape 29"/>
          <p:cNvSpPr>
            <a:spLocks noChangeArrowheads="1"/>
          </p:cNvSpPr>
          <p:nvPr/>
        </p:nvSpPr>
        <p:spPr bwMode="auto">
          <a:xfrm>
            <a:off x="3092446" y="3036891"/>
            <a:ext cx="971550" cy="684213"/>
          </a:xfrm>
          <a:prstGeom prst="sun">
            <a:avLst>
              <a:gd name="adj" fmla="val 25000"/>
            </a:avLst>
          </a:prstGeom>
          <a:solidFill>
            <a:srgbClr val="0070C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GB"/>
              <a:t>Negentropy</a:t>
            </a:r>
          </a:p>
        </p:txBody>
      </p:sp>
      <p:sp>
        <p:nvSpPr>
          <p:cNvPr id="51226" name="AutoShape 30"/>
          <p:cNvSpPr>
            <a:spLocks noChangeArrowheads="1"/>
          </p:cNvSpPr>
          <p:nvPr/>
        </p:nvSpPr>
        <p:spPr bwMode="auto">
          <a:xfrm>
            <a:off x="5072058" y="3000379"/>
            <a:ext cx="971550" cy="684212"/>
          </a:xfrm>
          <a:prstGeom prst="sun">
            <a:avLst>
              <a:gd name="adj" fmla="val 25000"/>
            </a:avLst>
          </a:prstGeom>
          <a:solidFill>
            <a:srgbClr val="0070C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GB"/>
              <a:t>Negentropy</a:t>
            </a:r>
          </a:p>
        </p:txBody>
      </p:sp>
      <p:sp>
        <p:nvSpPr>
          <p:cNvPr id="51227" name="AutoShape 31"/>
          <p:cNvSpPr>
            <a:spLocks noChangeArrowheads="1"/>
          </p:cNvSpPr>
          <p:nvPr/>
        </p:nvSpPr>
        <p:spPr bwMode="auto">
          <a:xfrm>
            <a:off x="6980233" y="3000379"/>
            <a:ext cx="971550" cy="684212"/>
          </a:xfrm>
          <a:prstGeom prst="sun">
            <a:avLst>
              <a:gd name="adj" fmla="val 25000"/>
            </a:avLst>
          </a:prstGeom>
          <a:solidFill>
            <a:srgbClr val="0070C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GB"/>
              <a:t>Negentropy</a:t>
            </a:r>
          </a:p>
        </p:txBody>
      </p:sp>
      <p:sp>
        <p:nvSpPr>
          <p:cNvPr id="51228" name="AutoShape 32"/>
          <p:cNvSpPr>
            <a:spLocks noChangeArrowheads="1"/>
          </p:cNvSpPr>
          <p:nvPr/>
        </p:nvSpPr>
        <p:spPr bwMode="auto">
          <a:xfrm>
            <a:off x="6583358" y="5108598"/>
            <a:ext cx="1655763" cy="504825"/>
          </a:xfrm>
          <a:prstGeom prst="irregularSeal2">
            <a:avLst/>
          </a:prstGeom>
          <a:solidFill>
            <a:srgbClr val="FF0000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lIns="90000" tIns="46800" rIns="90000" bIns="46800" anchor="ctr"/>
          <a:lstStyle/>
          <a:p>
            <a:pPr algn="ctr" eaLnBrk="0" hangingPunct="0"/>
            <a:r>
              <a:rPr lang="en-GB" smtClean="0"/>
              <a:t>Entropy</a:t>
            </a:r>
            <a:endParaRPr lang="en-GB"/>
          </a:p>
        </p:txBody>
      </p:sp>
      <p:sp>
        <p:nvSpPr>
          <p:cNvPr id="51229" name="ZoneTexte 31"/>
          <p:cNvSpPr txBox="1">
            <a:spLocks noChangeArrowheads="1"/>
          </p:cNvSpPr>
          <p:nvPr/>
        </p:nvSpPr>
        <p:spPr bwMode="auto">
          <a:xfrm>
            <a:off x="157163" y="1128713"/>
            <a:ext cx="4313237" cy="83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GB" sz="1600" i="1" smtClean="0"/>
              <a:t>Simplification for Industrial enterprises : </a:t>
            </a:r>
          </a:p>
          <a:p>
            <a:pPr eaLnBrk="0" hangingPunct="0">
              <a:buFontTx/>
              <a:buChar char="-"/>
            </a:pPr>
            <a:r>
              <a:rPr lang="en-GB" sz="1600" i="1" smtClean="0"/>
              <a:t>Energy / material grouped into Energy </a:t>
            </a:r>
            <a:r>
              <a:rPr lang="en-GB" sz="1600" i="1" smtClean="0"/>
              <a:t>chain</a:t>
            </a:r>
            <a:endParaRPr lang="en-GB" sz="1600" i="1" smtClean="0"/>
          </a:p>
          <a:p>
            <a:pPr eaLnBrk="0" hangingPunct="0">
              <a:buFontTx/>
              <a:buChar char="-"/>
            </a:pPr>
            <a:r>
              <a:rPr lang="en-GB" sz="1600" i="1" smtClean="0"/>
              <a:t> Information not a managed </a:t>
            </a:r>
            <a:r>
              <a:rPr lang="en-GB" sz="1600" i="1" smtClean="0"/>
              <a:t>outcome</a:t>
            </a:r>
            <a:endParaRPr lang="en-GB" sz="1600" i="1"/>
          </a:p>
        </p:txBody>
      </p:sp>
      <p:sp>
        <p:nvSpPr>
          <p:cNvPr id="30" name="AutoShape 37"/>
          <p:cNvSpPr>
            <a:spLocks noChangeArrowheads="1"/>
          </p:cNvSpPr>
          <p:nvPr/>
        </p:nvSpPr>
        <p:spPr bwMode="auto">
          <a:xfrm rot="19137783">
            <a:off x="1970013" y="2677129"/>
            <a:ext cx="1511300" cy="647700"/>
          </a:xfrm>
          <a:prstGeom prst="leftRightArrow">
            <a:avLst/>
          </a:prstGeom>
          <a:solidFill>
            <a:srgbClr val="0070C0"/>
          </a:solidFill>
          <a:ln w="9525">
            <a:solidFill>
              <a:schemeClr val="tx1"/>
            </a:solidFill>
            <a:miter lim="800000"/>
            <a:headEnd type="none" w="lg" len="med"/>
            <a:tailEnd type="none" w="lg" len="med"/>
          </a:ln>
        </p:spPr>
        <p:txBody>
          <a:bodyPr wrap="none" anchor="ctr"/>
          <a:lstStyle/>
          <a:p>
            <a:pPr algn="ctr" eaLnBrk="0" hangingPunct="0"/>
            <a:r>
              <a:rPr lang="en-GB" smtClean="0"/>
              <a:t>Knowledge</a:t>
            </a:r>
            <a:endParaRPr lang="en-GB"/>
          </a:p>
        </p:txBody>
      </p:sp>
      <p:sp>
        <p:nvSpPr>
          <p:cNvPr id="31" name="AutoShape 37"/>
          <p:cNvSpPr>
            <a:spLocks noChangeArrowheads="1"/>
          </p:cNvSpPr>
          <p:nvPr/>
        </p:nvSpPr>
        <p:spPr bwMode="auto">
          <a:xfrm rot="19137783">
            <a:off x="5876902" y="2640615"/>
            <a:ext cx="1511300" cy="647700"/>
          </a:xfrm>
          <a:prstGeom prst="leftRightArrow">
            <a:avLst/>
          </a:prstGeom>
          <a:solidFill>
            <a:srgbClr val="0070C0"/>
          </a:solidFill>
          <a:ln w="9525">
            <a:solidFill>
              <a:schemeClr val="tx1"/>
            </a:solidFill>
            <a:miter lim="800000"/>
            <a:headEnd type="none" w="lg" len="med"/>
            <a:tailEnd type="none" w="lg" len="med"/>
          </a:ln>
        </p:spPr>
        <p:txBody>
          <a:bodyPr wrap="none" anchor="ctr"/>
          <a:lstStyle/>
          <a:p>
            <a:pPr algn="ctr" eaLnBrk="0" hangingPunct="0"/>
            <a:r>
              <a:rPr lang="en-GB" smtClean="0"/>
              <a:t>Knowledge</a:t>
            </a:r>
            <a:endParaRPr lang="en-GB"/>
          </a:p>
        </p:txBody>
      </p:sp>
      <p:sp>
        <p:nvSpPr>
          <p:cNvPr id="32" name="AutoShape 37"/>
          <p:cNvSpPr>
            <a:spLocks noChangeArrowheads="1"/>
          </p:cNvSpPr>
          <p:nvPr/>
        </p:nvSpPr>
        <p:spPr bwMode="auto">
          <a:xfrm rot="19137783">
            <a:off x="7666041" y="2693372"/>
            <a:ext cx="1511300" cy="647700"/>
          </a:xfrm>
          <a:prstGeom prst="leftRightArrow">
            <a:avLst/>
          </a:prstGeom>
          <a:solidFill>
            <a:srgbClr val="0070C0"/>
          </a:solidFill>
          <a:ln w="9525">
            <a:solidFill>
              <a:schemeClr val="tx1"/>
            </a:solidFill>
            <a:miter lim="800000"/>
            <a:headEnd type="none" w="lg" len="med"/>
            <a:tailEnd type="none" w="lg" len="med"/>
          </a:ln>
        </p:spPr>
        <p:txBody>
          <a:bodyPr wrap="none" anchor="ctr"/>
          <a:lstStyle/>
          <a:p>
            <a:pPr algn="ctr" eaLnBrk="0" hangingPunct="0"/>
            <a:r>
              <a:rPr lang="en-GB" smtClean="0"/>
              <a:t>Knowledge</a:t>
            </a:r>
            <a:endParaRPr lang="en-GB"/>
          </a:p>
        </p:txBody>
      </p:sp>
      <p:sp>
        <p:nvSpPr>
          <p:cNvPr id="33" name="Rectangle 4"/>
          <p:cNvSpPr>
            <a:spLocks noChangeArrowheads="1"/>
          </p:cNvSpPr>
          <p:nvPr/>
        </p:nvSpPr>
        <p:spPr bwMode="auto">
          <a:xfrm>
            <a:off x="80901" y="3538539"/>
            <a:ext cx="913428" cy="657234"/>
          </a:xfrm>
          <a:prstGeom prst="rightArrow">
            <a:avLst/>
          </a:prstGeom>
          <a:gradFill>
            <a:gsLst>
              <a:gs pos="0">
                <a:srgbClr val="0070C0"/>
              </a:gs>
              <a:gs pos="50000">
                <a:srgbClr val="FF0000"/>
              </a:gs>
              <a:gs pos="100000">
                <a:srgbClr val="008000"/>
              </a:gs>
            </a:gsLst>
            <a:lin ang="5400000" scaled="0"/>
          </a:gradFill>
          <a:ln w="9525">
            <a:solidFill>
              <a:schemeClr val="tx1"/>
            </a:solidFill>
            <a:miter lim="800000"/>
            <a:headEnd type="none" w="lg" len="med"/>
            <a:tailEnd type="none" w="lg" len="med"/>
          </a:ln>
        </p:spPr>
        <p:txBody>
          <a:bodyPr wrap="none" anchor="ctr"/>
          <a:lstStyle/>
          <a:p>
            <a:pPr algn="ctr" eaLnBrk="0" hangingPunct="0"/>
            <a:r>
              <a:rPr lang="en-GB" sz="1800" smtClean="0"/>
              <a:t>E/M/I</a:t>
            </a:r>
            <a:endParaRPr lang="en-GB" sz="1800"/>
          </a:p>
        </p:txBody>
      </p:sp>
      <p:sp>
        <p:nvSpPr>
          <p:cNvPr id="34" name="Rectangle 4"/>
          <p:cNvSpPr>
            <a:spLocks noChangeArrowheads="1"/>
          </p:cNvSpPr>
          <p:nvPr/>
        </p:nvSpPr>
        <p:spPr bwMode="auto">
          <a:xfrm>
            <a:off x="2198655" y="3538539"/>
            <a:ext cx="913428" cy="657234"/>
          </a:xfrm>
          <a:prstGeom prst="rightArrow">
            <a:avLst/>
          </a:prstGeom>
          <a:gradFill>
            <a:gsLst>
              <a:gs pos="0">
                <a:srgbClr val="0070C0"/>
              </a:gs>
              <a:gs pos="50000">
                <a:srgbClr val="FF0000"/>
              </a:gs>
              <a:gs pos="100000">
                <a:srgbClr val="008000"/>
              </a:gs>
            </a:gsLst>
            <a:lin ang="5400000" scaled="0"/>
          </a:gradFill>
          <a:ln w="9525">
            <a:solidFill>
              <a:schemeClr val="tx1"/>
            </a:solidFill>
            <a:miter lim="800000"/>
            <a:headEnd type="none" w="lg" len="med"/>
            <a:tailEnd type="none" w="lg" len="med"/>
          </a:ln>
        </p:spPr>
        <p:txBody>
          <a:bodyPr wrap="none" anchor="ctr"/>
          <a:lstStyle/>
          <a:p>
            <a:pPr algn="ctr" eaLnBrk="0" hangingPunct="0"/>
            <a:r>
              <a:rPr lang="en-GB" sz="1800" smtClean="0"/>
              <a:t>E/M/I</a:t>
            </a:r>
            <a:endParaRPr lang="en-GB" sz="1800"/>
          </a:p>
        </p:txBody>
      </p:sp>
      <p:sp>
        <p:nvSpPr>
          <p:cNvPr id="35" name="Rectangle 4"/>
          <p:cNvSpPr>
            <a:spLocks noChangeArrowheads="1"/>
          </p:cNvSpPr>
          <p:nvPr/>
        </p:nvSpPr>
        <p:spPr bwMode="auto">
          <a:xfrm>
            <a:off x="4060818" y="3502026"/>
            <a:ext cx="913428" cy="657234"/>
          </a:xfrm>
          <a:prstGeom prst="rightArrow">
            <a:avLst/>
          </a:prstGeom>
          <a:gradFill>
            <a:gsLst>
              <a:gs pos="0">
                <a:srgbClr val="0070C0"/>
              </a:gs>
              <a:gs pos="50000">
                <a:srgbClr val="FF0000"/>
              </a:gs>
              <a:gs pos="100000">
                <a:srgbClr val="008000"/>
              </a:gs>
            </a:gsLst>
            <a:lin ang="5400000" scaled="0"/>
          </a:gradFill>
          <a:ln w="9525">
            <a:solidFill>
              <a:schemeClr val="tx1"/>
            </a:solidFill>
            <a:miter lim="800000"/>
            <a:headEnd type="none" w="lg" len="med"/>
            <a:tailEnd type="none" w="lg" len="med"/>
          </a:ln>
        </p:spPr>
        <p:txBody>
          <a:bodyPr wrap="none" anchor="ctr"/>
          <a:lstStyle/>
          <a:p>
            <a:pPr algn="ctr" eaLnBrk="0" hangingPunct="0"/>
            <a:r>
              <a:rPr lang="en-GB" sz="1800" smtClean="0"/>
              <a:t>E/M/I</a:t>
            </a:r>
            <a:endParaRPr lang="en-GB" sz="1800"/>
          </a:p>
        </p:txBody>
      </p:sp>
      <p:sp>
        <p:nvSpPr>
          <p:cNvPr id="36" name="Rectangle 4"/>
          <p:cNvSpPr>
            <a:spLocks noChangeArrowheads="1"/>
          </p:cNvSpPr>
          <p:nvPr/>
        </p:nvSpPr>
        <p:spPr bwMode="auto">
          <a:xfrm>
            <a:off x="6105546" y="3502026"/>
            <a:ext cx="913428" cy="657234"/>
          </a:xfrm>
          <a:prstGeom prst="rightArrow">
            <a:avLst/>
          </a:prstGeom>
          <a:gradFill>
            <a:gsLst>
              <a:gs pos="0">
                <a:srgbClr val="0070C0"/>
              </a:gs>
              <a:gs pos="50000">
                <a:srgbClr val="FF0000"/>
              </a:gs>
              <a:gs pos="100000">
                <a:srgbClr val="008000"/>
              </a:gs>
            </a:gsLst>
            <a:lin ang="5400000" scaled="0"/>
          </a:gradFill>
          <a:ln w="9525">
            <a:solidFill>
              <a:schemeClr val="tx1"/>
            </a:solidFill>
            <a:miter lim="800000"/>
            <a:headEnd type="none" w="lg" len="med"/>
            <a:tailEnd type="none" w="lg" len="med"/>
          </a:ln>
        </p:spPr>
        <p:txBody>
          <a:bodyPr wrap="none" anchor="ctr"/>
          <a:lstStyle/>
          <a:p>
            <a:pPr algn="ctr" eaLnBrk="0" hangingPunct="0"/>
            <a:r>
              <a:rPr lang="en-GB" sz="1800" smtClean="0"/>
              <a:t>E/M/I</a:t>
            </a:r>
            <a:endParaRPr lang="en-GB" sz="1800"/>
          </a:p>
        </p:txBody>
      </p:sp>
      <p:sp>
        <p:nvSpPr>
          <p:cNvPr id="37" name="AutoShape 37"/>
          <p:cNvSpPr>
            <a:spLocks noChangeArrowheads="1"/>
          </p:cNvSpPr>
          <p:nvPr/>
        </p:nvSpPr>
        <p:spPr bwMode="auto">
          <a:xfrm rot="19137783">
            <a:off x="3690985" y="2766398"/>
            <a:ext cx="1511300" cy="647700"/>
          </a:xfrm>
          <a:prstGeom prst="leftRightArrow">
            <a:avLst/>
          </a:prstGeom>
          <a:solidFill>
            <a:srgbClr val="0070C0"/>
          </a:solidFill>
          <a:ln w="9525">
            <a:solidFill>
              <a:schemeClr val="tx1"/>
            </a:solidFill>
            <a:miter lim="800000"/>
            <a:headEnd type="none" w="lg" len="med"/>
            <a:tailEnd type="none" w="lg" len="med"/>
          </a:ln>
        </p:spPr>
        <p:txBody>
          <a:bodyPr wrap="none" anchor="ctr"/>
          <a:lstStyle/>
          <a:p>
            <a:pPr algn="ctr" eaLnBrk="0" hangingPunct="0"/>
            <a:r>
              <a:rPr lang="en-GB" smtClean="0"/>
              <a:t>Knowledge</a:t>
            </a:r>
            <a:endParaRPr lang="en-GB"/>
          </a:p>
        </p:txBody>
      </p:sp>
      <p:sp>
        <p:nvSpPr>
          <p:cNvPr id="51211" name="AutoShape 9"/>
          <p:cNvSpPr>
            <a:spLocks noChangeArrowheads="1"/>
          </p:cNvSpPr>
          <p:nvPr/>
        </p:nvSpPr>
        <p:spPr bwMode="auto">
          <a:xfrm>
            <a:off x="3306758" y="3983052"/>
            <a:ext cx="539750" cy="504825"/>
          </a:xfrm>
          <a:prstGeom prst="irregularSeal2">
            <a:avLst/>
          </a:prstGeom>
          <a:solidFill>
            <a:srgbClr val="FF0000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lIns="90000" tIns="46800" rIns="90000" bIns="46800" anchor="ctr"/>
          <a:lstStyle/>
          <a:p>
            <a:pPr algn="ctr" eaLnBrk="0" hangingPunct="0"/>
            <a:r>
              <a:rPr lang="en-GB" smtClean="0"/>
              <a:t>Entropy</a:t>
            </a:r>
            <a:endParaRPr lang="en-GB"/>
          </a:p>
        </p:txBody>
      </p:sp>
      <p:sp>
        <p:nvSpPr>
          <p:cNvPr id="39" name="Text Box 14"/>
          <p:cNvSpPr txBox="1">
            <a:spLocks noChangeArrowheads="1"/>
          </p:cNvSpPr>
          <p:nvPr/>
        </p:nvSpPr>
        <p:spPr bwMode="auto">
          <a:xfrm>
            <a:off x="3117846" y="5588035"/>
            <a:ext cx="5582403" cy="40229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 eaLnBrk="0" hangingPunct="0"/>
            <a:r>
              <a:rPr lang="en-GB" smtClean="0"/>
              <a:t>Solar</a:t>
            </a:r>
            <a:r>
              <a:rPr lang="en-GB" smtClean="0"/>
              <a:t> system / Milky Way Galawy / … </a:t>
            </a:r>
            <a:r>
              <a:rPr lang="en-GB" smtClean="0"/>
              <a:t>/Universe</a:t>
            </a:r>
            <a:endParaRPr lang="en-GB"/>
          </a:p>
        </p:txBody>
      </p:sp>
      <p:sp>
        <p:nvSpPr>
          <p:cNvPr id="40" name="AutoShape 28"/>
          <p:cNvSpPr>
            <a:spLocks noChangeArrowheads="1"/>
          </p:cNvSpPr>
          <p:nvPr/>
        </p:nvSpPr>
        <p:spPr bwMode="auto">
          <a:xfrm>
            <a:off x="5119694" y="1785915"/>
            <a:ext cx="1277955" cy="720725"/>
          </a:xfrm>
          <a:prstGeom prst="sun">
            <a:avLst>
              <a:gd name="adj" fmla="val 25000"/>
            </a:avLst>
          </a:prstGeom>
          <a:solidFill>
            <a:srgbClr val="0070C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GB"/>
              <a:t>Negentropy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z="2400" smtClean="0"/>
              <a:t>The enterprise black box</a:t>
            </a:r>
          </a:p>
        </p:txBody>
      </p:sp>
      <p:sp>
        <p:nvSpPr>
          <p:cNvPr id="52227" name="Espace réservé du pied de page 4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GB" smtClean="0"/>
              <a:t>MI - Enterprise System Meta model and taxonomy</a:t>
            </a:r>
            <a:endParaRPr lang="en-GB" dirty="0" smtClean="0"/>
          </a:p>
        </p:txBody>
      </p:sp>
      <p:sp>
        <p:nvSpPr>
          <p:cNvPr id="52228" name="Espace réservé du numéro de diapositive 5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56E1A7F0-E99F-43A9-9CAA-2EFA7157D5EB}" type="slidenum">
              <a:rPr lang="en-GB" smtClean="0"/>
              <a:pPr/>
              <a:t>11</a:t>
            </a:fld>
            <a:endParaRPr lang="en-GB" smtClean="0"/>
          </a:p>
        </p:txBody>
      </p:sp>
      <p:sp>
        <p:nvSpPr>
          <p:cNvPr id="52229" name="Rectangle 5"/>
          <p:cNvSpPr>
            <a:spLocks noChangeArrowheads="1"/>
          </p:cNvSpPr>
          <p:nvPr/>
        </p:nvSpPr>
        <p:spPr bwMode="auto">
          <a:xfrm>
            <a:off x="3476610" y="3063870"/>
            <a:ext cx="2438400" cy="2665449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GB" dirty="0" smtClean="0"/>
              <a:t>Enterprise</a:t>
            </a:r>
          </a:p>
          <a:p>
            <a:pPr algn="ctr" eaLnBrk="0" hangingPunct="0"/>
            <a:r>
              <a:rPr lang="en-GB" dirty="0" smtClean="0"/>
              <a:t>Manufacturing</a:t>
            </a:r>
          </a:p>
          <a:p>
            <a:pPr algn="ctr" eaLnBrk="0" hangingPunct="0"/>
            <a:r>
              <a:rPr lang="en-GB" dirty="0" smtClean="0"/>
              <a:t>System</a:t>
            </a:r>
            <a:endParaRPr lang="en-GB" dirty="0"/>
          </a:p>
        </p:txBody>
      </p:sp>
      <p:sp>
        <p:nvSpPr>
          <p:cNvPr id="52230" name="Text Box 12"/>
          <p:cNvSpPr txBox="1">
            <a:spLocks noChangeArrowheads="1"/>
          </p:cNvSpPr>
          <p:nvPr/>
        </p:nvSpPr>
        <p:spPr bwMode="auto">
          <a:xfrm>
            <a:off x="2916238" y="855647"/>
            <a:ext cx="1800225" cy="360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/>
          <a:lstStyle/>
          <a:p>
            <a:pPr eaLnBrk="0" hangingPunct="0"/>
            <a:r>
              <a:rPr lang="en-GB" dirty="0"/>
              <a:t>Government</a:t>
            </a:r>
          </a:p>
        </p:txBody>
      </p:sp>
      <p:sp>
        <p:nvSpPr>
          <p:cNvPr id="52231" name="Text Box 13"/>
          <p:cNvSpPr txBox="1">
            <a:spLocks noChangeArrowheads="1"/>
          </p:cNvSpPr>
          <p:nvPr/>
        </p:nvSpPr>
        <p:spPr bwMode="auto">
          <a:xfrm>
            <a:off x="4716463" y="855647"/>
            <a:ext cx="1800225" cy="360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/>
          <a:lstStyle/>
          <a:p>
            <a:pPr eaLnBrk="0" hangingPunct="0"/>
            <a:r>
              <a:rPr lang="en-GB"/>
              <a:t>Suppliers, Customers</a:t>
            </a:r>
          </a:p>
        </p:txBody>
      </p:sp>
      <p:sp>
        <p:nvSpPr>
          <p:cNvPr id="52232" name="Text Box 15"/>
          <p:cNvSpPr txBox="1">
            <a:spLocks noChangeArrowheads="1"/>
          </p:cNvSpPr>
          <p:nvPr/>
        </p:nvSpPr>
        <p:spPr bwMode="auto">
          <a:xfrm>
            <a:off x="2917825" y="1216010"/>
            <a:ext cx="1800225" cy="360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/>
          <a:lstStyle/>
          <a:p>
            <a:pPr eaLnBrk="0" hangingPunct="0"/>
            <a:r>
              <a:rPr lang="en-GB" dirty="0"/>
              <a:t>Employees</a:t>
            </a:r>
          </a:p>
        </p:txBody>
      </p:sp>
      <p:sp>
        <p:nvSpPr>
          <p:cNvPr id="52233" name="Text Box 16"/>
          <p:cNvSpPr txBox="1">
            <a:spLocks noChangeArrowheads="1"/>
          </p:cNvSpPr>
          <p:nvPr/>
        </p:nvSpPr>
        <p:spPr bwMode="auto">
          <a:xfrm>
            <a:off x="2917825" y="1576372"/>
            <a:ext cx="1800225" cy="360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/>
          <a:lstStyle/>
          <a:p>
            <a:pPr eaLnBrk="0" hangingPunct="0"/>
            <a:r>
              <a:rPr lang="en-GB"/>
              <a:t>Shareholders</a:t>
            </a:r>
          </a:p>
        </p:txBody>
      </p:sp>
      <p:sp>
        <p:nvSpPr>
          <p:cNvPr id="52234" name="Text Box 17"/>
          <p:cNvSpPr txBox="1">
            <a:spLocks noChangeArrowheads="1"/>
          </p:cNvSpPr>
          <p:nvPr/>
        </p:nvSpPr>
        <p:spPr bwMode="auto">
          <a:xfrm>
            <a:off x="2917825" y="1936735"/>
            <a:ext cx="1800225" cy="360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/>
          <a:lstStyle/>
          <a:p>
            <a:pPr eaLnBrk="0" hangingPunct="0"/>
            <a:r>
              <a:rPr lang="en-GB"/>
              <a:t>Environment</a:t>
            </a:r>
          </a:p>
        </p:txBody>
      </p:sp>
      <p:sp>
        <p:nvSpPr>
          <p:cNvPr id="52235" name="Text Box 18"/>
          <p:cNvSpPr txBox="1">
            <a:spLocks noChangeArrowheads="1"/>
          </p:cNvSpPr>
          <p:nvPr/>
        </p:nvSpPr>
        <p:spPr bwMode="auto">
          <a:xfrm>
            <a:off x="4716463" y="1217597"/>
            <a:ext cx="1800225" cy="360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/>
          <a:lstStyle/>
          <a:p>
            <a:pPr eaLnBrk="0" hangingPunct="0"/>
            <a:r>
              <a:rPr lang="en-GB"/>
              <a:t>Partners</a:t>
            </a:r>
          </a:p>
        </p:txBody>
      </p:sp>
      <p:sp>
        <p:nvSpPr>
          <p:cNvPr id="52236" name="Text Box 19"/>
          <p:cNvSpPr txBox="1">
            <a:spLocks noChangeArrowheads="1"/>
          </p:cNvSpPr>
          <p:nvPr/>
        </p:nvSpPr>
        <p:spPr bwMode="auto">
          <a:xfrm>
            <a:off x="4716463" y="1576372"/>
            <a:ext cx="1800225" cy="360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/>
          <a:lstStyle/>
          <a:p>
            <a:pPr eaLnBrk="0" hangingPunct="0"/>
            <a:r>
              <a:rPr lang="en-GB"/>
              <a:t>Subcontractors</a:t>
            </a:r>
          </a:p>
        </p:txBody>
      </p:sp>
      <p:sp>
        <p:nvSpPr>
          <p:cNvPr id="52237" name="Text Box 20"/>
          <p:cNvSpPr txBox="1">
            <a:spLocks noChangeArrowheads="1"/>
          </p:cNvSpPr>
          <p:nvPr/>
        </p:nvSpPr>
        <p:spPr bwMode="auto">
          <a:xfrm>
            <a:off x="4716463" y="1936735"/>
            <a:ext cx="1800225" cy="360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/>
          <a:lstStyle/>
          <a:p>
            <a:pPr eaLnBrk="0" hangingPunct="0"/>
            <a:r>
              <a:rPr lang="en-GB"/>
              <a:t>Bankers, Insurers</a:t>
            </a:r>
          </a:p>
        </p:txBody>
      </p:sp>
      <p:sp>
        <p:nvSpPr>
          <p:cNvPr id="52238" name="AutoShape 34"/>
          <p:cNvSpPr>
            <a:spLocks noChangeArrowheads="1"/>
          </p:cNvSpPr>
          <p:nvPr/>
        </p:nvSpPr>
        <p:spPr bwMode="auto">
          <a:xfrm flipH="1">
            <a:off x="1965310" y="4999059"/>
            <a:ext cx="1511300" cy="647700"/>
          </a:xfrm>
          <a:prstGeom prst="leftArrow">
            <a:avLst>
              <a:gd name="adj1" fmla="val 50000"/>
              <a:gd name="adj2" fmla="val 58333"/>
            </a:avLst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 type="none" w="lg" len="med"/>
            <a:tailEnd type="none" w="lg" len="med"/>
          </a:ln>
        </p:spPr>
        <p:txBody>
          <a:bodyPr wrap="none" anchor="ctr"/>
          <a:lstStyle/>
          <a:p>
            <a:pPr algn="ctr" eaLnBrk="0" hangingPunct="0"/>
            <a:r>
              <a:rPr lang="en-GB" dirty="0"/>
              <a:t>Energy</a:t>
            </a:r>
          </a:p>
        </p:txBody>
      </p:sp>
      <p:sp>
        <p:nvSpPr>
          <p:cNvPr id="52239" name="AutoShape 35"/>
          <p:cNvSpPr>
            <a:spLocks noChangeArrowheads="1"/>
          </p:cNvSpPr>
          <p:nvPr/>
        </p:nvSpPr>
        <p:spPr bwMode="auto">
          <a:xfrm>
            <a:off x="1965310" y="3721104"/>
            <a:ext cx="1511300" cy="647700"/>
          </a:xfrm>
          <a:prstGeom prst="rightArrow">
            <a:avLst>
              <a:gd name="adj1" fmla="val 50000"/>
              <a:gd name="adj2" fmla="val 58333"/>
            </a:avLst>
          </a:prstGeom>
          <a:solidFill>
            <a:srgbClr val="FF99CC"/>
          </a:solidFill>
          <a:ln w="9525">
            <a:solidFill>
              <a:schemeClr val="tx1"/>
            </a:solidFill>
            <a:miter lim="800000"/>
            <a:headEnd type="none" w="lg" len="med"/>
            <a:tailEnd type="none" w="lg" len="med"/>
          </a:ln>
        </p:spPr>
        <p:txBody>
          <a:bodyPr wrap="none" anchor="ctr"/>
          <a:lstStyle/>
          <a:p>
            <a:pPr algn="ctr" eaLnBrk="0" hangingPunct="0"/>
            <a:r>
              <a:rPr lang="en-GB" dirty="0"/>
              <a:t>Money</a:t>
            </a:r>
          </a:p>
        </p:txBody>
      </p:sp>
      <p:sp>
        <p:nvSpPr>
          <p:cNvPr id="52240" name="AutoShape 37"/>
          <p:cNvSpPr>
            <a:spLocks noChangeArrowheads="1"/>
          </p:cNvSpPr>
          <p:nvPr/>
        </p:nvSpPr>
        <p:spPr bwMode="auto">
          <a:xfrm>
            <a:off x="1965310" y="3063870"/>
            <a:ext cx="1511300" cy="647700"/>
          </a:xfrm>
          <a:prstGeom prst="rightArrow">
            <a:avLst>
              <a:gd name="adj1" fmla="val 50000"/>
              <a:gd name="adj2" fmla="val 58333"/>
            </a:avLst>
          </a:prstGeom>
          <a:solidFill>
            <a:srgbClr val="0070C0"/>
          </a:solidFill>
          <a:ln w="9525">
            <a:solidFill>
              <a:schemeClr val="tx1"/>
            </a:solidFill>
            <a:miter lim="800000"/>
            <a:headEnd type="none" w="lg" len="med"/>
            <a:tailEnd type="none" w="lg" len="med"/>
          </a:ln>
        </p:spPr>
        <p:txBody>
          <a:bodyPr wrap="none" anchor="ctr"/>
          <a:lstStyle/>
          <a:p>
            <a:pPr algn="ctr" eaLnBrk="0" hangingPunct="0"/>
            <a:r>
              <a:rPr lang="en-GB" dirty="0" smtClean="0"/>
              <a:t>Information</a:t>
            </a:r>
            <a:endParaRPr lang="en-GB" dirty="0"/>
          </a:p>
        </p:txBody>
      </p:sp>
      <p:sp>
        <p:nvSpPr>
          <p:cNvPr id="52244" name="AutoShape 43"/>
          <p:cNvSpPr>
            <a:spLocks noChangeArrowheads="1"/>
          </p:cNvSpPr>
          <p:nvPr/>
        </p:nvSpPr>
        <p:spPr bwMode="auto">
          <a:xfrm>
            <a:off x="4389435" y="4999059"/>
            <a:ext cx="539750" cy="504825"/>
          </a:xfrm>
          <a:prstGeom prst="irregularSeal2">
            <a:avLst/>
          </a:prstGeom>
          <a:solidFill>
            <a:srgbClr val="FF0000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lIns="90000" tIns="46800" rIns="90000" bIns="46800" anchor="ctr"/>
          <a:lstStyle/>
          <a:p>
            <a:pPr algn="ctr" eaLnBrk="0" hangingPunct="0"/>
            <a:r>
              <a:rPr lang="fr-FR" dirty="0" err="1"/>
              <a:t>Entropy</a:t>
            </a:r>
            <a:endParaRPr lang="fr-FR" dirty="0"/>
          </a:p>
        </p:txBody>
      </p:sp>
      <p:sp>
        <p:nvSpPr>
          <p:cNvPr id="52245" name="AutoShape 44"/>
          <p:cNvSpPr>
            <a:spLocks noChangeArrowheads="1"/>
          </p:cNvSpPr>
          <p:nvPr/>
        </p:nvSpPr>
        <p:spPr bwMode="auto">
          <a:xfrm>
            <a:off x="4097331" y="3173409"/>
            <a:ext cx="971550" cy="541338"/>
          </a:xfrm>
          <a:prstGeom prst="sun">
            <a:avLst>
              <a:gd name="adj" fmla="val 12500"/>
            </a:avLst>
          </a:prstGeom>
          <a:solidFill>
            <a:srgbClr val="0070C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GB" dirty="0" err="1"/>
              <a:t>Negentropy</a:t>
            </a:r>
            <a:endParaRPr lang="en-GB" dirty="0"/>
          </a:p>
        </p:txBody>
      </p:sp>
      <p:sp>
        <p:nvSpPr>
          <p:cNvPr id="52246" name="Rectangle 45"/>
          <p:cNvSpPr>
            <a:spLocks noChangeArrowheads="1"/>
          </p:cNvSpPr>
          <p:nvPr/>
        </p:nvSpPr>
        <p:spPr bwMode="auto">
          <a:xfrm>
            <a:off x="3492500" y="3643310"/>
            <a:ext cx="574675" cy="287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fr-FR"/>
          </a:p>
        </p:txBody>
      </p:sp>
      <p:sp>
        <p:nvSpPr>
          <p:cNvPr id="52248" name="AutoShape 48"/>
          <p:cNvSpPr>
            <a:spLocks noChangeArrowheads="1"/>
          </p:cNvSpPr>
          <p:nvPr/>
        </p:nvSpPr>
        <p:spPr bwMode="auto">
          <a:xfrm>
            <a:off x="4464050" y="2333610"/>
            <a:ext cx="468313" cy="720725"/>
          </a:xfrm>
          <a:prstGeom prst="upDownArrow">
            <a:avLst>
              <a:gd name="adj1" fmla="val 50000"/>
              <a:gd name="adj2" fmla="val 30780"/>
            </a:avLst>
          </a:prstGeom>
          <a:noFill/>
          <a:ln w="9525">
            <a:solidFill>
              <a:schemeClr val="tx1"/>
            </a:solidFill>
            <a:prstDash val="dash"/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fr-FR"/>
          </a:p>
        </p:txBody>
      </p:sp>
      <p:sp>
        <p:nvSpPr>
          <p:cNvPr id="52249" name="AutoShape 50"/>
          <p:cNvSpPr>
            <a:spLocks noChangeArrowheads="1"/>
          </p:cNvSpPr>
          <p:nvPr/>
        </p:nvSpPr>
        <p:spPr bwMode="auto">
          <a:xfrm>
            <a:off x="409517" y="763551"/>
            <a:ext cx="8142399" cy="5183221"/>
          </a:xfrm>
          <a:prstGeom prst="roundRect">
            <a:avLst>
              <a:gd name="adj" fmla="val 16667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eaLnBrk="0" hangingPunct="0"/>
            <a:endParaRPr lang="fr-FR"/>
          </a:p>
        </p:txBody>
      </p:sp>
      <p:sp>
        <p:nvSpPr>
          <p:cNvPr id="26" name="AutoShape 34"/>
          <p:cNvSpPr>
            <a:spLocks noChangeArrowheads="1"/>
          </p:cNvSpPr>
          <p:nvPr/>
        </p:nvSpPr>
        <p:spPr bwMode="auto">
          <a:xfrm flipH="1">
            <a:off x="1965310" y="4341825"/>
            <a:ext cx="1511300" cy="647700"/>
          </a:xfrm>
          <a:prstGeom prst="leftArrow">
            <a:avLst>
              <a:gd name="adj1" fmla="val 50000"/>
              <a:gd name="adj2" fmla="val 58333"/>
            </a:avLst>
          </a:prstGeom>
          <a:solidFill>
            <a:srgbClr val="008000"/>
          </a:solidFill>
          <a:ln w="9525">
            <a:solidFill>
              <a:schemeClr val="tx1"/>
            </a:solidFill>
            <a:miter lim="800000"/>
            <a:headEnd type="none" w="lg" len="med"/>
            <a:tailEnd type="none" w="lg" len="med"/>
          </a:ln>
        </p:spPr>
        <p:txBody>
          <a:bodyPr wrap="none" anchor="ctr"/>
          <a:lstStyle/>
          <a:p>
            <a:pPr algn="ctr" eaLnBrk="0" hangingPunct="0"/>
            <a:r>
              <a:rPr lang="en-GB" dirty="0" smtClean="0"/>
              <a:t>Matter</a:t>
            </a:r>
            <a:endParaRPr lang="en-GB" dirty="0"/>
          </a:p>
        </p:txBody>
      </p:sp>
      <p:sp>
        <p:nvSpPr>
          <p:cNvPr id="31" name="AutoShape 34"/>
          <p:cNvSpPr>
            <a:spLocks noChangeArrowheads="1"/>
          </p:cNvSpPr>
          <p:nvPr/>
        </p:nvSpPr>
        <p:spPr bwMode="auto">
          <a:xfrm flipH="1">
            <a:off x="5922981" y="4999059"/>
            <a:ext cx="1511300" cy="647700"/>
          </a:xfrm>
          <a:prstGeom prst="leftArrow">
            <a:avLst>
              <a:gd name="adj1" fmla="val 50000"/>
              <a:gd name="adj2" fmla="val 58333"/>
            </a:avLst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 type="none" w="lg" len="med"/>
            <a:tailEnd type="none" w="lg" len="med"/>
          </a:ln>
        </p:spPr>
        <p:txBody>
          <a:bodyPr wrap="none" anchor="ctr"/>
          <a:lstStyle/>
          <a:p>
            <a:pPr algn="ctr" eaLnBrk="0" hangingPunct="0"/>
            <a:r>
              <a:rPr lang="en-GB" dirty="0"/>
              <a:t>Energy</a:t>
            </a:r>
          </a:p>
        </p:txBody>
      </p:sp>
      <p:sp>
        <p:nvSpPr>
          <p:cNvPr id="32" name="AutoShape 35"/>
          <p:cNvSpPr>
            <a:spLocks noChangeArrowheads="1"/>
          </p:cNvSpPr>
          <p:nvPr/>
        </p:nvSpPr>
        <p:spPr bwMode="auto">
          <a:xfrm>
            <a:off x="5922981" y="3721104"/>
            <a:ext cx="1511300" cy="647700"/>
          </a:xfrm>
          <a:prstGeom prst="rightArrow">
            <a:avLst>
              <a:gd name="adj1" fmla="val 50000"/>
              <a:gd name="adj2" fmla="val 58333"/>
            </a:avLst>
          </a:prstGeom>
          <a:solidFill>
            <a:srgbClr val="FF99CC"/>
          </a:solidFill>
          <a:ln w="9525">
            <a:solidFill>
              <a:schemeClr val="tx1"/>
            </a:solidFill>
            <a:miter lim="800000"/>
            <a:headEnd type="none" w="lg" len="med"/>
            <a:tailEnd type="none" w="lg" len="med"/>
          </a:ln>
        </p:spPr>
        <p:txBody>
          <a:bodyPr wrap="none" anchor="ctr"/>
          <a:lstStyle/>
          <a:p>
            <a:pPr algn="ctr" eaLnBrk="0" hangingPunct="0"/>
            <a:r>
              <a:rPr lang="en-GB" dirty="0"/>
              <a:t>Money</a:t>
            </a:r>
          </a:p>
        </p:txBody>
      </p:sp>
      <p:sp>
        <p:nvSpPr>
          <p:cNvPr id="33" name="AutoShape 37"/>
          <p:cNvSpPr>
            <a:spLocks noChangeArrowheads="1"/>
          </p:cNvSpPr>
          <p:nvPr/>
        </p:nvSpPr>
        <p:spPr bwMode="auto">
          <a:xfrm>
            <a:off x="5922981" y="3063870"/>
            <a:ext cx="1511300" cy="647700"/>
          </a:xfrm>
          <a:prstGeom prst="rightArrow">
            <a:avLst>
              <a:gd name="adj1" fmla="val 50000"/>
              <a:gd name="adj2" fmla="val 58333"/>
            </a:avLst>
          </a:prstGeom>
          <a:solidFill>
            <a:srgbClr val="0070C0"/>
          </a:solidFill>
          <a:ln w="9525">
            <a:solidFill>
              <a:schemeClr val="tx1"/>
            </a:solidFill>
            <a:miter lim="800000"/>
            <a:headEnd type="none" w="lg" len="med"/>
            <a:tailEnd type="none" w="lg" len="med"/>
          </a:ln>
        </p:spPr>
        <p:txBody>
          <a:bodyPr wrap="none" anchor="ctr"/>
          <a:lstStyle/>
          <a:p>
            <a:pPr algn="ctr" eaLnBrk="0" hangingPunct="0"/>
            <a:r>
              <a:rPr lang="en-GB" dirty="0" smtClean="0"/>
              <a:t>Information</a:t>
            </a:r>
            <a:endParaRPr lang="en-GB" dirty="0"/>
          </a:p>
        </p:txBody>
      </p:sp>
      <p:sp>
        <p:nvSpPr>
          <p:cNvPr id="34" name="AutoShape 34"/>
          <p:cNvSpPr>
            <a:spLocks noChangeArrowheads="1"/>
          </p:cNvSpPr>
          <p:nvPr/>
        </p:nvSpPr>
        <p:spPr bwMode="auto">
          <a:xfrm flipH="1">
            <a:off x="5922981" y="4341825"/>
            <a:ext cx="1511300" cy="647700"/>
          </a:xfrm>
          <a:prstGeom prst="leftArrow">
            <a:avLst>
              <a:gd name="adj1" fmla="val 50000"/>
              <a:gd name="adj2" fmla="val 58333"/>
            </a:avLst>
          </a:prstGeom>
          <a:solidFill>
            <a:srgbClr val="008000"/>
          </a:solidFill>
          <a:ln w="9525">
            <a:solidFill>
              <a:schemeClr val="tx1"/>
            </a:solidFill>
            <a:miter lim="800000"/>
            <a:headEnd type="none" w="lg" len="med"/>
            <a:tailEnd type="none" w="lg" len="med"/>
          </a:ln>
        </p:spPr>
        <p:txBody>
          <a:bodyPr wrap="none" anchor="ctr"/>
          <a:lstStyle/>
          <a:p>
            <a:pPr algn="ctr" eaLnBrk="0" hangingPunct="0"/>
            <a:r>
              <a:rPr lang="en-GB" dirty="0" smtClean="0"/>
              <a:t>Matter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dirty="0" smtClean="0"/>
              <a:t>Industrial Enterprise System</a:t>
            </a:r>
          </a:p>
        </p:txBody>
      </p:sp>
      <p:sp>
        <p:nvSpPr>
          <p:cNvPr id="5427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GB" dirty="0" smtClean="0"/>
              <a:t>An industrial enterprise’s purpose is to make money by selling products </a:t>
            </a:r>
          </a:p>
          <a:p>
            <a:pPr lvl="1" eaLnBrk="1" hangingPunct="1"/>
            <a:r>
              <a:rPr lang="en-GB" dirty="0" smtClean="0"/>
              <a:t>as goods, energy, services (workforce or information)</a:t>
            </a:r>
          </a:p>
          <a:p>
            <a:r>
              <a:rPr lang="en-GB" dirty="0" smtClean="0"/>
              <a:t>An industrial enterprise interacts with many external “parties”</a:t>
            </a:r>
          </a:p>
          <a:p>
            <a:pPr lvl="1"/>
            <a:r>
              <a:rPr lang="en-GB" dirty="0" smtClean="0"/>
              <a:t> Employees as “workforce contractors” – not exclusive part of the enterprise</a:t>
            </a:r>
          </a:p>
          <a:p>
            <a:pPr lvl="1"/>
            <a:r>
              <a:rPr lang="en-GB" dirty="0" smtClean="0"/>
              <a:t>Government imposing regulations, collecting taxes</a:t>
            </a:r>
          </a:p>
          <a:p>
            <a:pPr lvl="1"/>
            <a:r>
              <a:rPr lang="en-GB" dirty="0" smtClean="0"/>
              <a:t>Shareholders investing capital and retrieving interests</a:t>
            </a:r>
          </a:p>
          <a:p>
            <a:pPr lvl="1"/>
            <a:r>
              <a:rPr lang="en-GB" dirty="0" smtClean="0"/>
              <a:t>Nature providing free resources and bearing nuisances</a:t>
            </a:r>
          </a:p>
          <a:p>
            <a:pPr lvl="1"/>
            <a:r>
              <a:rPr lang="en-GB" dirty="0" smtClean="0"/>
              <a:t>Other enterprises as suppliers, customers, contractors, banks, insurance</a:t>
            </a:r>
          </a:p>
          <a:p>
            <a:r>
              <a:rPr lang="en-GB" dirty="0" smtClean="0"/>
              <a:t>An industrial enterprise has 3 main interaction domains </a:t>
            </a:r>
          </a:p>
          <a:p>
            <a:pPr lvl="1"/>
            <a:r>
              <a:rPr lang="en-GB" dirty="0" smtClean="0"/>
              <a:t>Measurable input/outputs of the system</a:t>
            </a:r>
          </a:p>
          <a:p>
            <a:pPr lvl="1"/>
            <a:r>
              <a:rPr lang="en-GB" dirty="0" smtClean="0"/>
              <a:t>Product (matter, energy, information), Money, Knowledge</a:t>
            </a:r>
          </a:p>
          <a:p>
            <a:pPr lvl="1"/>
            <a:endParaRPr lang="en-GB" dirty="0" smtClean="0"/>
          </a:p>
          <a:p>
            <a:pPr lvl="1"/>
            <a:endParaRPr lang="en-GB" dirty="0" smtClean="0"/>
          </a:p>
          <a:p>
            <a:pPr lvl="1"/>
            <a:endParaRPr lang="en-GB" dirty="0" smtClean="0"/>
          </a:p>
          <a:p>
            <a:endParaRPr lang="en-GB" dirty="0" smtClean="0"/>
          </a:p>
          <a:p>
            <a:pPr lvl="1" eaLnBrk="1" hangingPunct="1"/>
            <a:endParaRPr lang="en-GB" dirty="0" smtClean="0"/>
          </a:p>
        </p:txBody>
      </p:sp>
      <p:sp>
        <p:nvSpPr>
          <p:cNvPr id="54276" name="Espace réservé du pied de page 4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GB" smtClean="0"/>
              <a:t>MI - Enterprise System Meta model and taxonomy</a:t>
            </a:r>
          </a:p>
        </p:txBody>
      </p:sp>
      <p:sp>
        <p:nvSpPr>
          <p:cNvPr id="54277" name="Espace réservé du numéro de diapositive 5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FCABBD9A-1CAE-4B20-86A9-41DA5F5063DF}" type="slidenum">
              <a:rPr lang="en-GB" smtClean="0"/>
              <a:pPr/>
              <a:t>12</a:t>
            </a:fld>
            <a:endParaRPr lang="en-GB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ChangeArrowheads="1"/>
          </p:cNvSpPr>
          <p:nvPr/>
        </p:nvSpPr>
        <p:spPr bwMode="auto">
          <a:xfrm>
            <a:off x="2808288" y="763552"/>
            <a:ext cx="3600450" cy="4089428"/>
          </a:xfrm>
          <a:prstGeom prst="rect">
            <a:avLst/>
          </a:prstGeom>
          <a:solidFill>
            <a:srgbClr val="CCFFCC"/>
          </a:solidFill>
          <a:ln w="6350">
            <a:solidFill>
              <a:schemeClr val="tx1"/>
            </a:solidFill>
            <a:prstDash val="dash"/>
            <a:miter lim="800000"/>
            <a:headEnd/>
            <a:tailEnd/>
          </a:ln>
        </p:spPr>
        <p:txBody>
          <a:bodyPr wrap="none" lIns="90000" tIns="46800" rIns="90000" bIns="46800"/>
          <a:lstStyle/>
          <a:p>
            <a:pPr algn="ctr" eaLnBrk="0" hangingPunct="0"/>
            <a:r>
              <a:rPr lang="en-GB" sz="1800" b="1" dirty="0" smtClean="0">
                <a:solidFill>
                  <a:srgbClr val="000066"/>
                </a:solidFill>
              </a:rPr>
              <a:t>Enterprise</a:t>
            </a:r>
            <a:endParaRPr lang="en-GB" sz="1800" b="1" dirty="0">
              <a:solidFill>
                <a:srgbClr val="000066"/>
              </a:solidFill>
            </a:endParaRPr>
          </a:p>
        </p:txBody>
      </p:sp>
      <p:sp>
        <p:nvSpPr>
          <p:cNvPr id="38" name="AutoShape 6"/>
          <p:cNvSpPr>
            <a:spLocks noChangeArrowheads="1"/>
          </p:cNvSpPr>
          <p:nvPr/>
        </p:nvSpPr>
        <p:spPr bwMode="auto">
          <a:xfrm>
            <a:off x="1614447" y="4305312"/>
            <a:ext cx="1681905" cy="487363"/>
          </a:xfrm>
          <a:prstGeom prst="leftArrow">
            <a:avLst>
              <a:gd name="adj1" fmla="val 50000"/>
              <a:gd name="adj2" fmla="val 58343"/>
            </a:avLst>
          </a:prstGeom>
          <a:solidFill>
            <a:srgbClr val="008000"/>
          </a:solidFill>
          <a:ln w="9525">
            <a:solidFill>
              <a:schemeClr val="tx1"/>
            </a:solidFill>
            <a:miter lim="800000"/>
            <a:headEnd type="none" w="lg" len="med"/>
            <a:tailEnd type="none" w="lg" len="med"/>
          </a:ln>
        </p:spPr>
        <p:txBody>
          <a:bodyPr wrap="none" anchor="ctr"/>
          <a:lstStyle/>
          <a:p>
            <a:pPr algn="ctr" eaLnBrk="0" hangingPunct="0"/>
            <a:r>
              <a:rPr lang="en-GB" sz="1800" dirty="0" smtClean="0"/>
              <a:t>Matter</a:t>
            </a:r>
            <a:endParaRPr lang="en-GB" sz="1800" dirty="0"/>
          </a:p>
        </p:txBody>
      </p:sp>
      <p:sp>
        <p:nvSpPr>
          <p:cNvPr id="40" name="AutoShape 6"/>
          <p:cNvSpPr>
            <a:spLocks noChangeArrowheads="1"/>
          </p:cNvSpPr>
          <p:nvPr/>
        </p:nvSpPr>
        <p:spPr bwMode="auto">
          <a:xfrm>
            <a:off x="5849957" y="4305312"/>
            <a:ext cx="1643083" cy="487363"/>
          </a:xfrm>
          <a:prstGeom prst="leftArrow">
            <a:avLst>
              <a:gd name="adj1" fmla="val 50000"/>
              <a:gd name="adj2" fmla="val 58343"/>
            </a:avLst>
          </a:prstGeom>
          <a:solidFill>
            <a:srgbClr val="008000"/>
          </a:solidFill>
          <a:ln w="9525">
            <a:solidFill>
              <a:schemeClr val="tx1"/>
            </a:solidFill>
            <a:miter lim="800000"/>
            <a:headEnd type="none" w="lg" len="med"/>
            <a:tailEnd type="none" w="lg" len="med"/>
          </a:ln>
        </p:spPr>
        <p:txBody>
          <a:bodyPr wrap="none" anchor="ctr"/>
          <a:lstStyle/>
          <a:p>
            <a:pPr algn="ctr" eaLnBrk="0" hangingPunct="0"/>
            <a:r>
              <a:rPr lang="en-GB" sz="1800" dirty="0" smtClean="0"/>
              <a:t>Matter</a:t>
            </a:r>
            <a:endParaRPr lang="en-GB" sz="1800" dirty="0"/>
          </a:p>
        </p:txBody>
      </p:sp>
      <p:sp>
        <p:nvSpPr>
          <p:cNvPr id="56323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z="2400" dirty="0" smtClean="0"/>
              <a:t>Industrial Enterprise System – Main processing domains</a:t>
            </a:r>
          </a:p>
        </p:txBody>
      </p:sp>
      <p:sp>
        <p:nvSpPr>
          <p:cNvPr id="56324" name="Espace réservé du pied de page 4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GB" smtClean="0"/>
              <a:t>MI - Enterprise System Meta model and taxonomy</a:t>
            </a:r>
          </a:p>
        </p:txBody>
      </p:sp>
      <p:sp>
        <p:nvSpPr>
          <p:cNvPr id="56325" name="Espace réservé du numéro de diapositive 5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72042394-1E55-46C6-A920-BE4D5D1F90FC}" type="slidenum">
              <a:rPr lang="en-GB" smtClean="0"/>
              <a:pPr/>
              <a:t>13</a:t>
            </a:fld>
            <a:endParaRPr lang="en-GB" smtClean="0"/>
          </a:p>
        </p:txBody>
      </p:sp>
      <p:sp>
        <p:nvSpPr>
          <p:cNvPr id="56326" name="Rectangle 4"/>
          <p:cNvSpPr>
            <a:spLocks noChangeArrowheads="1"/>
          </p:cNvSpPr>
          <p:nvPr/>
        </p:nvSpPr>
        <p:spPr bwMode="auto">
          <a:xfrm>
            <a:off x="3294045" y="3830644"/>
            <a:ext cx="2520000" cy="876312"/>
          </a:xfrm>
          <a:prstGeom prst="rect">
            <a:avLst/>
          </a:prstGeom>
          <a:gradFill>
            <a:gsLst>
              <a:gs pos="0">
                <a:srgbClr val="0070C0"/>
              </a:gs>
              <a:gs pos="50000">
                <a:srgbClr val="FF0000"/>
              </a:gs>
              <a:gs pos="100000">
                <a:srgbClr val="008000"/>
              </a:gs>
            </a:gsLst>
            <a:lin ang="5400000" scaled="0"/>
          </a:gradFill>
          <a:ln w="9525">
            <a:solidFill>
              <a:schemeClr val="tx1"/>
            </a:solidFill>
            <a:miter lim="800000"/>
            <a:headEnd type="none" w="lg" len="med"/>
            <a:tailEnd type="none" w="lg" len="med"/>
          </a:ln>
        </p:spPr>
        <p:txBody>
          <a:bodyPr wrap="none" anchor="ctr"/>
          <a:lstStyle/>
          <a:p>
            <a:pPr algn="ctr" eaLnBrk="0" hangingPunct="0"/>
            <a:r>
              <a:rPr lang="en-GB" sz="1800" dirty="0" smtClean="0"/>
              <a:t>Product Processing</a:t>
            </a:r>
            <a:endParaRPr lang="en-GB" sz="1800" dirty="0"/>
          </a:p>
        </p:txBody>
      </p:sp>
      <p:sp>
        <p:nvSpPr>
          <p:cNvPr id="56327" name="AutoShape 6"/>
          <p:cNvSpPr>
            <a:spLocks noChangeArrowheads="1"/>
          </p:cNvSpPr>
          <p:nvPr/>
        </p:nvSpPr>
        <p:spPr bwMode="auto">
          <a:xfrm>
            <a:off x="1614474" y="4095740"/>
            <a:ext cx="1681905" cy="487363"/>
          </a:xfrm>
          <a:prstGeom prst="leftArrow">
            <a:avLst>
              <a:gd name="adj1" fmla="val 50000"/>
              <a:gd name="adj2" fmla="val 58343"/>
            </a:avLst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 type="none" w="lg" len="med"/>
            <a:tailEnd type="none" w="lg" len="med"/>
          </a:ln>
        </p:spPr>
        <p:txBody>
          <a:bodyPr wrap="none" anchor="ctr"/>
          <a:lstStyle/>
          <a:p>
            <a:pPr algn="ctr" eaLnBrk="0" hangingPunct="0"/>
            <a:r>
              <a:rPr lang="en-GB" sz="1800" dirty="0" smtClean="0"/>
              <a:t>Energy</a:t>
            </a:r>
            <a:endParaRPr lang="en-GB" sz="1800" dirty="0"/>
          </a:p>
        </p:txBody>
      </p:sp>
      <p:sp>
        <p:nvSpPr>
          <p:cNvPr id="56328" name="Rectangle 7"/>
          <p:cNvSpPr>
            <a:spLocks noChangeArrowheads="1"/>
          </p:cNvSpPr>
          <p:nvPr/>
        </p:nvSpPr>
        <p:spPr bwMode="auto">
          <a:xfrm>
            <a:off x="3294045" y="2630478"/>
            <a:ext cx="2520000" cy="652470"/>
          </a:xfrm>
          <a:prstGeom prst="rect">
            <a:avLst/>
          </a:prstGeom>
          <a:solidFill>
            <a:srgbClr val="FF99CC"/>
          </a:solidFill>
          <a:ln w="9525">
            <a:solidFill>
              <a:schemeClr val="tx1"/>
            </a:solidFill>
            <a:miter lim="800000"/>
            <a:headEnd type="none" w="lg" len="med"/>
            <a:tailEnd type="none" w="lg" len="med"/>
          </a:ln>
        </p:spPr>
        <p:txBody>
          <a:bodyPr wrap="none" anchor="ctr"/>
          <a:lstStyle/>
          <a:p>
            <a:pPr algn="ctr" eaLnBrk="0" hangingPunct="0"/>
            <a:r>
              <a:rPr lang="en-GB" sz="1800" dirty="0"/>
              <a:t>Money </a:t>
            </a:r>
            <a:r>
              <a:rPr lang="en-GB" sz="1800" dirty="0" smtClean="0"/>
              <a:t>Processing</a:t>
            </a:r>
            <a:endParaRPr lang="en-GB" sz="1800" dirty="0"/>
          </a:p>
        </p:txBody>
      </p:sp>
      <p:sp>
        <p:nvSpPr>
          <p:cNvPr id="56329" name="AutoShape 8"/>
          <p:cNvSpPr>
            <a:spLocks noChangeArrowheads="1"/>
          </p:cNvSpPr>
          <p:nvPr/>
        </p:nvSpPr>
        <p:spPr bwMode="auto">
          <a:xfrm>
            <a:off x="1615244" y="2705091"/>
            <a:ext cx="1695446" cy="487362"/>
          </a:xfrm>
          <a:prstGeom prst="rightArrow">
            <a:avLst>
              <a:gd name="adj1" fmla="val 50000"/>
              <a:gd name="adj2" fmla="val 58360"/>
            </a:avLst>
          </a:prstGeom>
          <a:solidFill>
            <a:srgbClr val="FF99CC"/>
          </a:solidFill>
          <a:ln w="9525">
            <a:solidFill>
              <a:schemeClr val="tx1"/>
            </a:solidFill>
            <a:miter lim="800000"/>
            <a:headEnd type="none" w="lg" len="med"/>
            <a:tailEnd type="none" w="lg" len="med"/>
          </a:ln>
        </p:spPr>
        <p:txBody>
          <a:bodyPr wrap="none" anchor="ctr"/>
          <a:lstStyle/>
          <a:p>
            <a:pPr algn="ctr" eaLnBrk="0" hangingPunct="0"/>
            <a:r>
              <a:rPr lang="en-GB" sz="1800" dirty="0" smtClean="0"/>
              <a:t>Money</a:t>
            </a:r>
            <a:endParaRPr lang="en-GB" sz="1800" dirty="0"/>
          </a:p>
        </p:txBody>
      </p:sp>
      <p:sp>
        <p:nvSpPr>
          <p:cNvPr id="56330" name="AutoShape 9"/>
          <p:cNvSpPr>
            <a:spLocks noChangeArrowheads="1"/>
          </p:cNvSpPr>
          <p:nvPr/>
        </p:nvSpPr>
        <p:spPr bwMode="auto">
          <a:xfrm>
            <a:off x="5813442" y="2725728"/>
            <a:ext cx="1655856" cy="487363"/>
          </a:xfrm>
          <a:prstGeom prst="rightArrow">
            <a:avLst>
              <a:gd name="adj1" fmla="val 50000"/>
              <a:gd name="adj2" fmla="val 58341"/>
            </a:avLst>
          </a:prstGeom>
          <a:solidFill>
            <a:srgbClr val="FF99CC"/>
          </a:solidFill>
          <a:ln w="9525">
            <a:solidFill>
              <a:schemeClr val="tx1"/>
            </a:solidFill>
            <a:miter lim="800000"/>
            <a:headEnd type="none" w="lg" len="med"/>
            <a:tailEnd type="none" w="lg" len="med"/>
          </a:ln>
        </p:spPr>
        <p:txBody>
          <a:bodyPr wrap="none" anchor="ctr"/>
          <a:lstStyle/>
          <a:p>
            <a:pPr algn="ctr" eaLnBrk="0" hangingPunct="0"/>
            <a:r>
              <a:rPr lang="en-GB" sz="1800" dirty="0" smtClean="0"/>
              <a:t>Money</a:t>
            </a:r>
            <a:endParaRPr lang="en-GB" sz="1800" dirty="0"/>
          </a:p>
        </p:txBody>
      </p:sp>
      <p:sp>
        <p:nvSpPr>
          <p:cNvPr id="56335" name="Rectangle 14"/>
          <p:cNvSpPr>
            <a:spLocks noChangeArrowheads="1"/>
          </p:cNvSpPr>
          <p:nvPr/>
        </p:nvSpPr>
        <p:spPr bwMode="auto">
          <a:xfrm flipH="1">
            <a:off x="60335" y="3721104"/>
            <a:ext cx="1541421" cy="1241414"/>
          </a:xfrm>
          <a:prstGeom prst="rect">
            <a:avLst/>
          </a:prstGeom>
          <a:noFill/>
          <a:ln w="6350">
            <a:solidFill>
              <a:schemeClr val="tx1"/>
            </a:solidFill>
            <a:prstDash val="dash"/>
            <a:miter lim="800000"/>
            <a:headEnd/>
            <a:tailEnd/>
          </a:ln>
        </p:spPr>
        <p:txBody>
          <a:bodyPr vert="eaVert" wrap="none" lIns="90000" tIns="46800" rIns="90000" bIns="46800" anchor="ctr"/>
          <a:lstStyle/>
          <a:p>
            <a:pPr algn="ctr" eaLnBrk="0" hangingPunct="0"/>
            <a:r>
              <a:rPr lang="en-GB" sz="1800" dirty="0" smtClean="0">
                <a:solidFill>
                  <a:srgbClr val="000066"/>
                </a:solidFill>
              </a:rPr>
              <a:t>Customers</a:t>
            </a:r>
          </a:p>
          <a:p>
            <a:pPr algn="ctr" eaLnBrk="0" hangingPunct="0"/>
            <a:r>
              <a:rPr lang="en-GB" sz="1800" dirty="0" smtClean="0">
                <a:solidFill>
                  <a:srgbClr val="000066"/>
                </a:solidFill>
              </a:rPr>
              <a:t>Nature </a:t>
            </a:r>
            <a:endParaRPr lang="en-GB" sz="1800" dirty="0">
              <a:solidFill>
                <a:srgbClr val="000066"/>
              </a:solidFill>
            </a:endParaRPr>
          </a:p>
        </p:txBody>
      </p:sp>
      <p:sp>
        <p:nvSpPr>
          <p:cNvPr id="56337" name="Rectangle 16"/>
          <p:cNvSpPr>
            <a:spLocks noChangeArrowheads="1"/>
          </p:cNvSpPr>
          <p:nvPr/>
        </p:nvSpPr>
        <p:spPr bwMode="auto">
          <a:xfrm flipH="1">
            <a:off x="60335" y="2217742"/>
            <a:ext cx="1541421" cy="1503362"/>
          </a:xfrm>
          <a:prstGeom prst="rect">
            <a:avLst/>
          </a:prstGeom>
          <a:noFill/>
          <a:ln w="6350">
            <a:solidFill>
              <a:schemeClr val="tx1"/>
            </a:solidFill>
            <a:prstDash val="dash"/>
            <a:miter lim="800000"/>
            <a:headEnd/>
            <a:tailEnd/>
          </a:ln>
        </p:spPr>
        <p:txBody>
          <a:bodyPr vert="eaVert" lIns="90000" tIns="46800" rIns="90000" bIns="46800" anchor="ctr"/>
          <a:lstStyle/>
          <a:p>
            <a:pPr algn="ctr" eaLnBrk="0" hangingPunct="0">
              <a:lnSpc>
                <a:spcPct val="90000"/>
              </a:lnSpc>
            </a:pPr>
            <a:r>
              <a:rPr lang="en-GB" sz="1800" dirty="0" smtClean="0">
                <a:solidFill>
                  <a:srgbClr val="000066"/>
                </a:solidFill>
              </a:rPr>
              <a:t>Shareholders Customers</a:t>
            </a:r>
          </a:p>
          <a:p>
            <a:pPr algn="ctr" eaLnBrk="0" hangingPunct="0">
              <a:lnSpc>
                <a:spcPct val="90000"/>
              </a:lnSpc>
            </a:pPr>
            <a:r>
              <a:rPr lang="en-GB" sz="1800" dirty="0" smtClean="0">
                <a:solidFill>
                  <a:srgbClr val="000066"/>
                </a:solidFill>
              </a:rPr>
              <a:t>Bank, Insurance Government</a:t>
            </a:r>
          </a:p>
        </p:txBody>
      </p:sp>
      <p:sp>
        <p:nvSpPr>
          <p:cNvPr id="56342" name="Rectangle 23"/>
          <p:cNvSpPr>
            <a:spLocks noChangeArrowheads="1"/>
          </p:cNvSpPr>
          <p:nvPr/>
        </p:nvSpPr>
        <p:spPr bwMode="auto">
          <a:xfrm flipH="1">
            <a:off x="7499474" y="2216154"/>
            <a:ext cx="1541421" cy="1503363"/>
          </a:xfrm>
          <a:prstGeom prst="rect">
            <a:avLst/>
          </a:prstGeom>
          <a:noFill/>
          <a:ln w="6350">
            <a:solidFill>
              <a:schemeClr val="tx1"/>
            </a:solidFill>
            <a:prstDash val="dash"/>
            <a:miter lim="800000"/>
            <a:headEnd/>
            <a:tailEnd/>
          </a:ln>
        </p:spPr>
        <p:txBody>
          <a:bodyPr vert="eaVert" lIns="90000" tIns="46800" rIns="90000" bIns="46800" anchor="ctr"/>
          <a:lstStyle/>
          <a:p>
            <a:pPr algn="ctr" eaLnBrk="0" hangingPunct="0">
              <a:lnSpc>
                <a:spcPct val="90000"/>
              </a:lnSpc>
            </a:pPr>
            <a:r>
              <a:rPr lang="en-GB" sz="1800" dirty="0" smtClean="0">
                <a:solidFill>
                  <a:srgbClr val="000066"/>
                </a:solidFill>
              </a:rPr>
              <a:t>Shareholders Suppliers Employees Bank, Insurance</a:t>
            </a:r>
          </a:p>
          <a:p>
            <a:pPr algn="ctr" eaLnBrk="0" hangingPunct="0">
              <a:lnSpc>
                <a:spcPct val="90000"/>
              </a:lnSpc>
            </a:pPr>
            <a:r>
              <a:rPr lang="en-GB" sz="1800" dirty="0" smtClean="0">
                <a:solidFill>
                  <a:srgbClr val="000066"/>
                </a:solidFill>
              </a:rPr>
              <a:t>Government</a:t>
            </a:r>
          </a:p>
        </p:txBody>
      </p:sp>
      <p:sp>
        <p:nvSpPr>
          <p:cNvPr id="56354" name="AutoShape 33"/>
          <p:cNvSpPr>
            <a:spLocks noChangeArrowheads="1"/>
          </p:cNvSpPr>
          <p:nvPr/>
        </p:nvSpPr>
        <p:spPr bwMode="auto">
          <a:xfrm>
            <a:off x="5849933" y="4068753"/>
            <a:ext cx="1643101" cy="487362"/>
          </a:xfrm>
          <a:prstGeom prst="leftArrow">
            <a:avLst>
              <a:gd name="adj1" fmla="val 50000"/>
              <a:gd name="adj2" fmla="val 58332"/>
            </a:avLst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 type="none" w="lg" len="med"/>
            <a:tailEnd type="none" w="lg" len="med"/>
          </a:ln>
        </p:spPr>
        <p:txBody>
          <a:bodyPr wrap="none" anchor="ctr"/>
          <a:lstStyle/>
          <a:p>
            <a:pPr algn="ctr" eaLnBrk="0" hangingPunct="0"/>
            <a:r>
              <a:rPr lang="en-GB" sz="1800" dirty="0" smtClean="0"/>
              <a:t>Energy</a:t>
            </a:r>
            <a:endParaRPr lang="en-GB" sz="1800" dirty="0"/>
          </a:p>
        </p:txBody>
      </p:sp>
      <p:sp>
        <p:nvSpPr>
          <p:cNvPr id="56355" name="AutoShape 35"/>
          <p:cNvSpPr>
            <a:spLocks noChangeArrowheads="1"/>
          </p:cNvSpPr>
          <p:nvPr/>
        </p:nvSpPr>
        <p:spPr bwMode="auto">
          <a:xfrm rot="-5400000">
            <a:off x="4214019" y="4791897"/>
            <a:ext cx="788988" cy="647700"/>
          </a:xfrm>
          <a:prstGeom prst="leftArrow">
            <a:avLst>
              <a:gd name="adj1" fmla="val 50000"/>
              <a:gd name="adj2" fmla="val 33273"/>
            </a:avLst>
          </a:prstGeom>
          <a:gradFill>
            <a:gsLst>
              <a:gs pos="0">
                <a:srgbClr val="FF0000"/>
              </a:gs>
              <a:gs pos="100000">
                <a:srgbClr val="008000"/>
              </a:gs>
            </a:gsLst>
          </a:gradFill>
          <a:ln w="9525">
            <a:solidFill>
              <a:schemeClr val="tx1"/>
            </a:solidFill>
            <a:miter lim="800000"/>
            <a:headEnd type="none" w="lg" len="med"/>
            <a:tailEnd type="none" w="lg" len="med"/>
          </a:ln>
        </p:spPr>
        <p:txBody>
          <a:bodyPr wrap="none" anchor="ctr"/>
          <a:lstStyle/>
          <a:p>
            <a:pPr algn="ctr" eaLnBrk="0" hangingPunct="0"/>
            <a:r>
              <a:rPr lang="en-GB" sz="1800" dirty="0"/>
              <a:t>Waste</a:t>
            </a:r>
          </a:p>
        </p:txBody>
      </p:sp>
      <p:sp>
        <p:nvSpPr>
          <p:cNvPr id="41" name="AutoShape 6"/>
          <p:cNvSpPr>
            <a:spLocks noChangeArrowheads="1"/>
          </p:cNvSpPr>
          <p:nvPr/>
        </p:nvSpPr>
        <p:spPr bwMode="auto">
          <a:xfrm>
            <a:off x="1614447" y="3854462"/>
            <a:ext cx="1681905" cy="487363"/>
          </a:xfrm>
          <a:prstGeom prst="leftArrow">
            <a:avLst>
              <a:gd name="adj1" fmla="val 50000"/>
              <a:gd name="adj2" fmla="val 58343"/>
            </a:avLst>
          </a:prstGeom>
          <a:solidFill>
            <a:srgbClr val="0070C0"/>
          </a:solidFill>
          <a:ln w="9525">
            <a:solidFill>
              <a:schemeClr val="tx1"/>
            </a:solidFill>
            <a:miter lim="800000"/>
            <a:headEnd type="none" w="lg" len="med"/>
            <a:tailEnd type="none" w="lg" len="med"/>
          </a:ln>
        </p:spPr>
        <p:txBody>
          <a:bodyPr wrap="none" anchor="ctr"/>
          <a:lstStyle/>
          <a:p>
            <a:pPr algn="ctr" eaLnBrk="0" hangingPunct="0"/>
            <a:r>
              <a:rPr lang="en-GB" sz="1800" dirty="0" smtClean="0"/>
              <a:t>Information</a:t>
            </a:r>
            <a:endParaRPr lang="en-GB" sz="1800" dirty="0"/>
          </a:p>
        </p:txBody>
      </p:sp>
      <p:sp>
        <p:nvSpPr>
          <p:cNvPr id="42" name="AutoShape 6"/>
          <p:cNvSpPr>
            <a:spLocks noChangeArrowheads="1"/>
          </p:cNvSpPr>
          <p:nvPr/>
        </p:nvSpPr>
        <p:spPr bwMode="auto">
          <a:xfrm>
            <a:off x="5849957" y="3854462"/>
            <a:ext cx="1643083" cy="487363"/>
          </a:xfrm>
          <a:prstGeom prst="leftArrow">
            <a:avLst>
              <a:gd name="adj1" fmla="val 50000"/>
              <a:gd name="adj2" fmla="val 58343"/>
            </a:avLst>
          </a:prstGeom>
          <a:solidFill>
            <a:srgbClr val="0070C0"/>
          </a:solidFill>
          <a:ln w="9525">
            <a:solidFill>
              <a:schemeClr val="tx1"/>
            </a:solidFill>
            <a:miter lim="800000"/>
            <a:headEnd type="none" w="lg" len="med"/>
            <a:tailEnd type="none" w="lg" len="med"/>
          </a:ln>
        </p:spPr>
        <p:txBody>
          <a:bodyPr wrap="none" anchor="ctr"/>
          <a:lstStyle/>
          <a:p>
            <a:pPr algn="ctr" eaLnBrk="0" hangingPunct="0"/>
            <a:r>
              <a:rPr lang="en-GB" sz="1800" dirty="0" smtClean="0"/>
              <a:t>Information</a:t>
            </a:r>
            <a:endParaRPr lang="en-GB" sz="1800" dirty="0"/>
          </a:p>
        </p:txBody>
      </p:sp>
      <p:sp>
        <p:nvSpPr>
          <p:cNvPr id="56336" name="Rectangle 15"/>
          <p:cNvSpPr>
            <a:spLocks noChangeArrowheads="1"/>
          </p:cNvSpPr>
          <p:nvPr/>
        </p:nvSpPr>
        <p:spPr bwMode="auto">
          <a:xfrm flipH="1">
            <a:off x="7499473" y="3721104"/>
            <a:ext cx="1541421" cy="1241414"/>
          </a:xfrm>
          <a:prstGeom prst="rect">
            <a:avLst/>
          </a:prstGeom>
          <a:noFill/>
          <a:ln w="6350">
            <a:solidFill>
              <a:schemeClr val="tx1"/>
            </a:solidFill>
            <a:prstDash val="dash"/>
            <a:miter lim="800000"/>
            <a:headEnd/>
            <a:tailEnd/>
          </a:ln>
        </p:spPr>
        <p:txBody>
          <a:bodyPr vert="eaVert" wrap="none" lIns="90000" tIns="46800" rIns="90000" bIns="46800" anchor="ctr"/>
          <a:lstStyle/>
          <a:p>
            <a:pPr algn="ctr" eaLnBrk="0" hangingPunct="0"/>
            <a:r>
              <a:rPr lang="en-GB" sz="1800" dirty="0" smtClean="0">
                <a:solidFill>
                  <a:srgbClr val="000066"/>
                </a:solidFill>
              </a:rPr>
              <a:t>Suppliers</a:t>
            </a:r>
          </a:p>
          <a:p>
            <a:pPr algn="ctr" eaLnBrk="0" hangingPunct="0"/>
            <a:r>
              <a:rPr lang="en-GB" sz="1800" dirty="0" smtClean="0">
                <a:solidFill>
                  <a:srgbClr val="000066"/>
                </a:solidFill>
              </a:rPr>
              <a:t>Nature</a:t>
            </a:r>
            <a:endParaRPr lang="en-GB" sz="1800" dirty="0">
              <a:solidFill>
                <a:srgbClr val="000066"/>
              </a:solidFill>
            </a:endParaRPr>
          </a:p>
        </p:txBody>
      </p:sp>
      <p:sp>
        <p:nvSpPr>
          <p:cNvPr id="44" name="Rectangle 7"/>
          <p:cNvSpPr>
            <a:spLocks noChangeArrowheads="1"/>
          </p:cNvSpPr>
          <p:nvPr/>
        </p:nvSpPr>
        <p:spPr bwMode="auto">
          <a:xfrm>
            <a:off x="3294045" y="1347759"/>
            <a:ext cx="2520000" cy="652470"/>
          </a:xfrm>
          <a:prstGeom prst="rect">
            <a:avLst/>
          </a:prstGeom>
          <a:solidFill>
            <a:srgbClr val="0070C0"/>
          </a:solidFill>
          <a:ln w="9525">
            <a:solidFill>
              <a:schemeClr val="tx1"/>
            </a:solidFill>
            <a:miter lim="800000"/>
            <a:headEnd type="none" w="lg" len="med"/>
            <a:tailEnd type="none" w="lg" len="med"/>
          </a:ln>
        </p:spPr>
        <p:txBody>
          <a:bodyPr wrap="none" anchor="ctr"/>
          <a:lstStyle/>
          <a:p>
            <a:pPr algn="ctr" eaLnBrk="0" hangingPunct="0"/>
            <a:r>
              <a:rPr lang="en-GB" sz="1800" dirty="0" smtClean="0"/>
              <a:t>Knowledge Processing</a:t>
            </a:r>
            <a:endParaRPr lang="en-GB" sz="1800" dirty="0"/>
          </a:p>
        </p:txBody>
      </p:sp>
      <p:sp>
        <p:nvSpPr>
          <p:cNvPr id="45" name="AutoShape 8"/>
          <p:cNvSpPr>
            <a:spLocks noChangeArrowheads="1"/>
          </p:cNvSpPr>
          <p:nvPr/>
        </p:nvSpPr>
        <p:spPr bwMode="auto">
          <a:xfrm>
            <a:off x="1616782" y="1422372"/>
            <a:ext cx="1695446" cy="487362"/>
          </a:xfrm>
          <a:prstGeom prst="rightArrow">
            <a:avLst>
              <a:gd name="adj1" fmla="val 50000"/>
              <a:gd name="adj2" fmla="val 58360"/>
            </a:avLst>
          </a:prstGeom>
          <a:solidFill>
            <a:srgbClr val="0070C0"/>
          </a:solidFill>
          <a:ln w="9525">
            <a:solidFill>
              <a:schemeClr val="tx1"/>
            </a:solidFill>
            <a:miter lim="800000"/>
            <a:headEnd type="none" w="lg" len="med"/>
            <a:tailEnd type="none" w="lg" len="med"/>
          </a:ln>
        </p:spPr>
        <p:txBody>
          <a:bodyPr wrap="none" anchor="ctr"/>
          <a:lstStyle/>
          <a:p>
            <a:pPr algn="ctr" eaLnBrk="0" hangingPunct="0"/>
            <a:r>
              <a:rPr lang="en-GB" sz="1800" dirty="0" smtClean="0"/>
              <a:t>Information</a:t>
            </a:r>
            <a:endParaRPr lang="en-GB" sz="1800" dirty="0"/>
          </a:p>
        </p:txBody>
      </p:sp>
      <p:sp>
        <p:nvSpPr>
          <p:cNvPr id="46" name="AutoShape 9"/>
          <p:cNvSpPr>
            <a:spLocks noChangeArrowheads="1"/>
          </p:cNvSpPr>
          <p:nvPr/>
        </p:nvSpPr>
        <p:spPr bwMode="auto">
          <a:xfrm>
            <a:off x="5813442" y="1443009"/>
            <a:ext cx="1655856" cy="487363"/>
          </a:xfrm>
          <a:prstGeom prst="rightArrow">
            <a:avLst>
              <a:gd name="adj1" fmla="val 50000"/>
              <a:gd name="adj2" fmla="val 58341"/>
            </a:avLst>
          </a:prstGeom>
          <a:solidFill>
            <a:srgbClr val="0070C0"/>
          </a:solidFill>
          <a:ln w="9525">
            <a:solidFill>
              <a:schemeClr val="tx1"/>
            </a:solidFill>
            <a:miter lim="800000"/>
            <a:headEnd type="none" w="lg" len="med"/>
            <a:tailEnd type="none" w="lg" len="med"/>
          </a:ln>
        </p:spPr>
        <p:txBody>
          <a:bodyPr wrap="none" anchor="ctr"/>
          <a:lstStyle/>
          <a:p>
            <a:pPr algn="ctr" eaLnBrk="0" hangingPunct="0"/>
            <a:r>
              <a:rPr lang="en-GB" sz="1800" dirty="0" smtClean="0"/>
              <a:t>Information</a:t>
            </a:r>
            <a:endParaRPr lang="en-GB" sz="1800" dirty="0"/>
          </a:p>
        </p:txBody>
      </p:sp>
      <p:sp>
        <p:nvSpPr>
          <p:cNvPr id="47" name="Rectangle 16"/>
          <p:cNvSpPr>
            <a:spLocks noChangeArrowheads="1"/>
          </p:cNvSpPr>
          <p:nvPr/>
        </p:nvSpPr>
        <p:spPr bwMode="auto">
          <a:xfrm flipH="1">
            <a:off x="60335" y="947703"/>
            <a:ext cx="1541421" cy="1277955"/>
          </a:xfrm>
          <a:prstGeom prst="rect">
            <a:avLst/>
          </a:prstGeom>
          <a:noFill/>
          <a:ln w="6350">
            <a:solidFill>
              <a:schemeClr val="tx1"/>
            </a:solidFill>
            <a:prstDash val="dash"/>
            <a:miter lim="800000"/>
            <a:headEnd/>
            <a:tailEnd/>
          </a:ln>
        </p:spPr>
        <p:txBody>
          <a:bodyPr vert="eaVert" lIns="90000" tIns="46800" rIns="90000" bIns="46800" anchor="ctr"/>
          <a:lstStyle/>
          <a:p>
            <a:pPr algn="ctr" eaLnBrk="0" hangingPunct="0">
              <a:lnSpc>
                <a:spcPct val="90000"/>
              </a:lnSpc>
            </a:pPr>
            <a:r>
              <a:rPr lang="en-GB" sz="1800" dirty="0" smtClean="0">
                <a:solidFill>
                  <a:srgbClr val="000066"/>
                </a:solidFill>
              </a:rPr>
              <a:t>Public / Private knowledge</a:t>
            </a:r>
            <a:endParaRPr lang="en-GB" sz="1800" dirty="0">
              <a:solidFill>
                <a:srgbClr val="000066"/>
              </a:solidFill>
            </a:endParaRPr>
          </a:p>
        </p:txBody>
      </p:sp>
      <p:sp>
        <p:nvSpPr>
          <p:cNvPr id="48" name="Rectangle 23"/>
          <p:cNvSpPr>
            <a:spLocks noChangeArrowheads="1"/>
          </p:cNvSpPr>
          <p:nvPr/>
        </p:nvSpPr>
        <p:spPr bwMode="auto">
          <a:xfrm flipH="1">
            <a:off x="7499474" y="946116"/>
            <a:ext cx="1541421" cy="1277956"/>
          </a:xfrm>
          <a:prstGeom prst="rect">
            <a:avLst/>
          </a:prstGeom>
          <a:noFill/>
          <a:ln w="6350">
            <a:solidFill>
              <a:schemeClr val="tx1"/>
            </a:solidFill>
            <a:prstDash val="dash"/>
            <a:miter lim="800000"/>
            <a:headEnd/>
            <a:tailEnd/>
          </a:ln>
        </p:spPr>
        <p:txBody>
          <a:bodyPr vert="eaVert" lIns="90000" tIns="46800" rIns="90000" bIns="46800" anchor="ctr"/>
          <a:lstStyle/>
          <a:p>
            <a:pPr algn="ctr" eaLnBrk="0" hangingPunct="0">
              <a:lnSpc>
                <a:spcPct val="90000"/>
              </a:lnSpc>
            </a:pPr>
            <a:r>
              <a:rPr lang="en-GB" sz="1800" dirty="0" smtClean="0">
                <a:solidFill>
                  <a:srgbClr val="000066"/>
                </a:solidFill>
              </a:rPr>
              <a:t>Public / Private knowledge</a:t>
            </a:r>
            <a:endParaRPr lang="en-GB" sz="1800" dirty="0">
              <a:solidFill>
                <a:srgbClr val="000066"/>
              </a:solidFill>
            </a:endParaRPr>
          </a:p>
        </p:txBody>
      </p:sp>
      <p:sp>
        <p:nvSpPr>
          <p:cNvPr id="37" name="Rectangle 14"/>
          <p:cNvSpPr>
            <a:spLocks noChangeArrowheads="1"/>
          </p:cNvSpPr>
          <p:nvPr/>
        </p:nvSpPr>
        <p:spPr bwMode="auto">
          <a:xfrm rot="16200000" flipH="1">
            <a:off x="4320389" y="5104619"/>
            <a:ext cx="612763" cy="1424008"/>
          </a:xfrm>
          <a:prstGeom prst="rect">
            <a:avLst/>
          </a:prstGeom>
          <a:noFill/>
          <a:ln w="6350">
            <a:solidFill>
              <a:schemeClr val="tx1"/>
            </a:solidFill>
            <a:prstDash val="dash"/>
            <a:miter lim="800000"/>
            <a:headEnd/>
            <a:tailEnd/>
          </a:ln>
        </p:spPr>
        <p:txBody>
          <a:bodyPr vert="eaVert" wrap="none" lIns="90000" tIns="46800" rIns="90000" bIns="46800" anchor="ctr"/>
          <a:lstStyle/>
          <a:p>
            <a:pPr algn="ctr" eaLnBrk="0" hangingPunct="0"/>
            <a:r>
              <a:rPr lang="en-GB" sz="1800" dirty="0" smtClean="0">
                <a:solidFill>
                  <a:srgbClr val="000066"/>
                </a:solidFill>
              </a:rPr>
              <a:t>Nature</a:t>
            </a:r>
            <a:endParaRPr lang="en-GB" sz="1800" dirty="0">
              <a:solidFill>
                <a:srgbClr val="000066"/>
              </a:solidFill>
            </a:endParaRPr>
          </a:p>
        </p:txBody>
      </p:sp>
      <p:cxnSp>
        <p:nvCxnSpPr>
          <p:cNvPr id="43" name="Connecteur droit avec flèche 42"/>
          <p:cNvCxnSpPr>
            <a:stCxn id="56328" idx="2"/>
            <a:endCxn id="56326" idx="0"/>
          </p:cNvCxnSpPr>
          <p:nvPr/>
        </p:nvCxnSpPr>
        <p:spPr bwMode="auto">
          <a:xfrm rot="5400000">
            <a:off x="4280197" y="3556796"/>
            <a:ext cx="547696" cy="1588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0070C0"/>
            </a:solidFill>
            <a:prstDash val="solid"/>
            <a:round/>
            <a:headEnd type="triangle" w="lg" len="med"/>
            <a:tailEnd type="triangle" w="lg" len="med"/>
          </a:ln>
          <a:effectLst/>
        </p:spPr>
      </p:cxnSp>
      <p:cxnSp>
        <p:nvCxnSpPr>
          <p:cNvPr id="49" name="Connecteur droit avec flèche 48"/>
          <p:cNvCxnSpPr/>
          <p:nvPr/>
        </p:nvCxnSpPr>
        <p:spPr bwMode="auto">
          <a:xfrm rot="5400000">
            <a:off x="3459148" y="2314559"/>
            <a:ext cx="620721" cy="1588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0070C0"/>
            </a:solidFill>
            <a:prstDash val="solid"/>
            <a:round/>
            <a:headEnd type="triangle" w="lg" len="med"/>
            <a:tailEnd type="triangle" w="lg" len="med"/>
          </a:ln>
          <a:effectLst/>
        </p:spPr>
      </p:cxnSp>
      <p:cxnSp>
        <p:nvCxnSpPr>
          <p:cNvPr id="51" name="Connecteur droit avec flèche 50"/>
          <p:cNvCxnSpPr/>
          <p:nvPr/>
        </p:nvCxnSpPr>
        <p:spPr bwMode="auto">
          <a:xfrm rot="5400000">
            <a:off x="4353715" y="2917025"/>
            <a:ext cx="1825652" cy="1588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0070C0"/>
            </a:solidFill>
            <a:prstDash val="solid"/>
            <a:round/>
            <a:headEnd type="triangle" w="lg" len="med"/>
            <a:tailEnd type="triangle" w="lg" len="med"/>
          </a:ln>
          <a:effectLst/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r-FR" smtClean="0"/>
              <a:t>Production system lifecycles</a:t>
            </a:r>
            <a:endParaRPr lang="en-US" smtClean="0"/>
          </a:p>
        </p:txBody>
      </p:sp>
      <p:sp>
        <p:nvSpPr>
          <p:cNvPr id="57347" name="Espace réservé du pied de page 4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GB" smtClean="0"/>
              <a:t>MI - Enterprise System Meta model and taxonomy</a:t>
            </a:r>
          </a:p>
        </p:txBody>
      </p:sp>
      <p:sp>
        <p:nvSpPr>
          <p:cNvPr id="57348" name="Espace réservé du numéro de diapositive 5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0A2234AB-B6A8-4B30-80D1-1A3E35DC8E9B}" type="slidenum">
              <a:rPr lang="en-GB" smtClean="0"/>
              <a:pPr/>
              <a:t>14</a:t>
            </a:fld>
            <a:endParaRPr lang="en-GB" smtClean="0"/>
          </a:p>
        </p:txBody>
      </p:sp>
      <p:sp>
        <p:nvSpPr>
          <p:cNvPr id="24" name="Oval 5"/>
          <p:cNvSpPr>
            <a:spLocks noChangeArrowheads="1"/>
          </p:cNvSpPr>
          <p:nvPr/>
        </p:nvSpPr>
        <p:spPr bwMode="auto">
          <a:xfrm>
            <a:off x="4097331" y="2260584"/>
            <a:ext cx="2482884" cy="1549416"/>
          </a:xfrm>
          <a:prstGeom prst="ellipse">
            <a:avLst/>
          </a:prstGeom>
          <a:solidFill>
            <a:srgbClr val="FF99CC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lIns="0" rIns="0" anchor="ctr"/>
          <a:lstStyle/>
          <a:p>
            <a:pPr algn="ctr" eaLnBrk="0" hangingPunct="0"/>
            <a:r>
              <a:rPr lang="fr-FR" b="1" dirty="0" err="1" smtClean="0">
                <a:solidFill>
                  <a:srgbClr val="003366"/>
                </a:solidFill>
              </a:rPr>
              <a:t>Manufacturing</a:t>
            </a:r>
            <a:endParaRPr lang="fr-FR" b="1" dirty="0">
              <a:solidFill>
                <a:srgbClr val="003366"/>
              </a:solidFill>
            </a:endParaRPr>
          </a:p>
        </p:txBody>
      </p:sp>
      <p:grpSp>
        <p:nvGrpSpPr>
          <p:cNvPr id="25" name="Group 19"/>
          <p:cNvGrpSpPr>
            <a:grpSpLocks/>
          </p:cNvGrpSpPr>
          <p:nvPr/>
        </p:nvGrpSpPr>
        <p:grpSpPr bwMode="auto">
          <a:xfrm>
            <a:off x="117408" y="434935"/>
            <a:ext cx="8763125" cy="5622966"/>
            <a:chOff x="427" y="2614"/>
            <a:chExt cx="4880" cy="1202"/>
          </a:xfrm>
        </p:grpSpPr>
        <p:sp>
          <p:nvSpPr>
            <p:cNvPr id="26" name="Oval 17"/>
            <p:cNvSpPr>
              <a:spLocks noChangeArrowheads="1"/>
            </p:cNvSpPr>
            <p:nvPr/>
          </p:nvSpPr>
          <p:spPr bwMode="auto">
            <a:xfrm>
              <a:off x="752" y="2614"/>
              <a:ext cx="4555" cy="1202"/>
            </a:xfrm>
            <a:prstGeom prst="ellipse">
              <a:avLst/>
            </a:prstGeom>
            <a:solidFill>
              <a:srgbClr val="CCFFCC">
                <a:alpha val="50195"/>
              </a:srgbClr>
            </a:solidFill>
            <a:ln w="38100">
              <a:solidFill>
                <a:srgbClr val="339966"/>
              </a:solidFill>
              <a:prstDash val="dash"/>
              <a:round/>
              <a:headEnd/>
              <a:tailEnd/>
            </a:ln>
          </p:spPr>
          <p:txBody>
            <a:bodyPr wrap="none" lIns="90000" tIns="46800" rIns="90000" bIns="46800" anchor="ctr"/>
            <a:lstStyle/>
            <a:p>
              <a:pPr eaLnBrk="0" hangingPunct="0"/>
              <a:endParaRPr lang="fr-FR"/>
            </a:p>
          </p:txBody>
        </p:sp>
        <p:sp>
          <p:nvSpPr>
            <p:cNvPr id="27" name="AutoShape 18"/>
            <p:cNvSpPr>
              <a:spLocks/>
            </p:cNvSpPr>
            <p:nvPr/>
          </p:nvSpPr>
          <p:spPr bwMode="auto">
            <a:xfrm>
              <a:off x="427" y="2637"/>
              <a:ext cx="825" cy="141"/>
            </a:xfrm>
            <a:prstGeom prst="callout1">
              <a:avLst>
                <a:gd name="adj1" fmla="val 8334"/>
                <a:gd name="adj2" fmla="val 99996"/>
                <a:gd name="adj3" fmla="val 65659"/>
                <a:gd name="adj4" fmla="val 141796"/>
              </a:avLst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/>
            <a:lstStyle/>
            <a:p>
              <a:pPr algn="r" eaLnBrk="0" hangingPunct="0"/>
              <a:r>
                <a:rPr lang="en-GB" sz="1600" dirty="0" smtClean="0"/>
                <a:t>Knowledge Processing</a:t>
              </a:r>
              <a:endParaRPr lang="en-GB" sz="1600" dirty="0"/>
            </a:p>
          </p:txBody>
        </p:sp>
      </p:grpSp>
      <p:sp>
        <p:nvSpPr>
          <p:cNvPr id="28" name="Oval 3"/>
          <p:cNvSpPr>
            <a:spLocks noChangeArrowheads="1"/>
          </p:cNvSpPr>
          <p:nvPr/>
        </p:nvSpPr>
        <p:spPr bwMode="auto">
          <a:xfrm>
            <a:off x="2032000" y="3860800"/>
            <a:ext cx="2209800" cy="1676400"/>
          </a:xfrm>
          <a:prstGeom prst="ellipse">
            <a:avLst/>
          </a:prstGeom>
          <a:solidFill>
            <a:srgbClr val="CCFFCC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0" rIns="0" anchor="ctr"/>
          <a:lstStyle/>
          <a:p>
            <a:pPr algn="ctr" eaLnBrk="0" hangingPunct="0"/>
            <a:r>
              <a:rPr lang="fr-FR" b="1" dirty="0" smtClean="0">
                <a:solidFill>
                  <a:srgbClr val="003366"/>
                </a:solidFill>
              </a:rPr>
              <a:t>Product R&amp;D</a:t>
            </a:r>
          </a:p>
        </p:txBody>
      </p:sp>
      <p:sp>
        <p:nvSpPr>
          <p:cNvPr id="29" name="Oval 4"/>
          <p:cNvSpPr>
            <a:spLocks noChangeArrowheads="1"/>
          </p:cNvSpPr>
          <p:nvPr/>
        </p:nvSpPr>
        <p:spPr bwMode="auto">
          <a:xfrm>
            <a:off x="5703903" y="4005263"/>
            <a:ext cx="2220897" cy="1676400"/>
          </a:xfrm>
          <a:prstGeom prst="ellipse">
            <a:avLst/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lIns="0" rIns="0" anchor="ctr"/>
          <a:lstStyle/>
          <a:p>
            <a:pPr algn="ctr" eaLnBrk="0" hangingPunct="0"/>
            <a:r>
              <a:rPr lang="fr-FR" b="1" dirty="0" smtClean="0">
                <a:solidFill>
                  <a:srgbClr val="003366"/>
                </a:solidFill>
              </a:rPr>
              <a:t>Engineering</a:t>
            </a:r>
            <a:endParaRPr lang="en-US" b="1" dirty="0">
              <a:solidFill>
                <a:srgbClr val="003366"/>
              </a:solidFill>
            </a:endParaRPr>
          </a:p>
        </p:txBody>
      </p:sp>
      <p:sp>
        <p:nvSpPr>
          <p:cNvPr id="30" name="Oval 6"/>
          <p:cNvSpPr>
            <a:spLocks noChangeArrowheads="1"/>
          </p:cNvSpPr>
          <p:nvPr/>
        </p:nvSpPr>
        <p:spPr bwMode="auto">
          <a:xfrm>
            <a:off x="1651000" y="1143000"/>
            <a:ext cx="2057400" cy="16764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lIns="0" rIns="0" anchor="ctr"/>
          <a:lstStyle/>
          <a:p>
            <a:pPr algn="ctr" eaLnBrk="0" hangingPunct="0"/>
            <a:r>
              <a:rPr lang="fr-FR" b="1" dirty="0" err="1">
                <a:solidFill>
                  <a:srgbClr val="003366"/>
                </a:solidFill>
              </a:rPr>
              <a:t>Market</a:t>
            </a:r>
            <a:r>
              <a:rPr lang="fr-FR" b="1" dirty="0">
                <a:solidFill>
                  <a:srgbClr val="003366"/>
                </a:solidFill>
              </a:rPr>
              <a:t> Expectation</a:t>
            </a:r>
          </a:p>
          <a:p>
            <a:pPr algn="ctr" eaLnBrk="0" hangingPunct="0"/>
            <a:r>
              <a:rPr lang="fr-FR" b="1" dirty="0">
                <a:solidFill>
                  <a:srgbClr val="003366"/>
                </a:solidFill>
              </a:rPr>
              <a:t>Customer</a:t>
            </a:r>
          </a:p>
          <a:p>
            <a:pPr algn="ctr" eaLnBrk="0" hangingPunct="0"/>
            <a:r>
              <a:rPr lang="fr-FR" b="1" dirty="0" err="1">
                <a:solidFill>
                  <a:srgbClr val="003366"/>
                </a:solidFill>
              </a:rPr>
              <a:t>Demand</a:t>
            </a:r>
            <a:endParaRPr lang="fr-FR" b="1" dirty="0">
              <a:solidFill>
                <a:srgbClr val="003366"/>
              </a:solidFill>
            </a:endParaRPr>
          </a:p>
        </p:txBody>
      </p:sp>
      <p:cxnSp>
        <p:nvCxnSpPr>
          <p:cNvPr id="31" name="AutoShape 7"/>
          <p:cNvCxnSpPr>
            <a:cxnSpLocks noChangeShapeType="1"/>
            <a:stCxn id="30" idx="2"/>
            <a:endCxn id="28" idx="2"/>
          </p:cNvCxnSpPr>
          <p:nvPr/>
        </p:nvCxnSpPr>
        <p:spPr bwMode="auto">
          <a:xfrm rot="10800000" flipH="1" flipV="1">
            <a:off x="1651000" y="1981200"/>
            <a:ext cx="381000" cy="2717800"/>
          </a:xfrm>
          <a:prstGeom prst="curvedConnector3">
            <a:avLst>
              <a:gd name="adj1" fmla="val -60000"/>
            </a:avLst>
          </a:prstGeom>
          <a:noFill/>
          <a:ln w="19050">
            <a:solidFill>
              <a:schemeClr val="tx1"/>
            </a:solidFill>
            <a:round/>
            <a:headEnd/>
            <a:tailEnd type="triangle" w="lg" len="lg"/>
          </a:ln>
        </p:spPr>
      </p:cxnSp>
      <p:cxnSp>
        <p:nvCxnSpPr>
          <p:cNvPr id="32" name="AutoShape 8"/>
          <p:cNvCxnSpPr>
            <a:cxnSpLocks noChangeShapeType="1"/>
            <a:stCxn id="30" idx="6"/>
            <a:endCxn id="24" idx="0"/>
          </p:cNvCxnSpPr>
          <p:nvPr/>
        </p:nvCxnSpPr>
        <p:spPr bwMode="auto">
          <a:xfrm>
            <a:off x="3708400" y="1981200"/>
            <a:ext cx="1630373" cy="279384"/>
          </a:xfrm>
          <a:prstGeom prst="curvedConnector2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lg" len="lg"/>
          </a:ln>
        </p:spPr>
      </p:cxnSp>
      <p:cxnSp>
        <p:nvCxnSpPr>
          <p:cNvPr id="33" name="AutoShape 9"/>
          <p:cNvCxnSpPr>
            <a:cxnSpLocks noChangeShapeType="1"/>
            <a:stCxn id="28" idx="6"/>
            <a:endCxn id="24" idx="4"/>
          </p:cNvCxnSpPr>
          <p:nvPr/>
        </p:nvCxnSpPr>
        <p:spPr bwMode="auto">
          <a:xfrm flipV="1">
            <a:off x="4241800" y="3810000"/>
            <a:ext cx="1096973" cy="889000"/>
          </a:xfrm>
          <a:prstGeom prst="curvedConnector2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lg" len="lg"/>
          </a:ln>
        </p:spPr>
      </p:cxnSp>
      <p:cxnSp>
        <p:nvCxnSpPr>
          <p:cNvPr id="34" name="AutoShape 10"/>
          <p:cNvCxnSpPr>
            <a:cxnSpLocks noChangeShapeType="1"/>
            <a:stCxn id="28" idx="4"/>
            <a:endCxn id="29" idx="4"/>
          </p:cNvCxnSpPr>
          <p:nvPr/>
        </p:nvCxnSpPr>
        <p:spPr bwMode="auto">
          <a:xfrm rot="16200000" flipH="1">
            <a:off x="4903395" y="3770705"/>
            <a:ext cx="144463" cy="3677452"/>
          </a:xfrm>
          <a:prstGeom prst="curvedConnector3">
            <a:avLst>
              <a:gd name="adj1" fmla="val 258241"/>
            </a:avLst>
          </a:prstGeom>
          <a:noFill/>
          <a:ln w="19050">
            <a:solidFill>
              <a:schemeClr val="tx1"/>
            </a:solidFill>
            <a:round/>
            <a:headEnd/>
            <a:tailEnd type="triangle" w="lg" len="lg"/>
          </a:ln>
        </p:spPr>
      </p:cxnSp>
      <p:cxnSp>
        <p:nvCxnSpPr>
          <p:cNvPr id="35" name="AutoShape 11"/>
          <p:cNvCxnSpPr>
            <a:cxnSpLocks noChangeShapeType="1"/>
            <a:stCxn id="29" idx="0"/>
            <a:endCxn id="24" idx="6"/>
          </p:cNvCxnSpPr>
          <p:nvPr/>
        </p:nvCxnSpPr>
        <p:spPr bwMode="auto">
          <a:xfrm rot="16200000" flipV="1">
            <a:off x="6212299" y="3403209"/>
            <a:ext cx="969971" cy="234137"/>
          </a:xfrm>
          <a:prstGeom prst="curvedConnector2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lg" len="lg"/>
          </a:ln>
        </p:spPr>
      </p:cxnSp>
      <p:cxnSp>
        <p:nvCxnSpPr>
          <p:cNvPr id="36" name="AutoShape 12"/>
          <p:cNvCxnSpPr>
            <a:cxnSpLocks noChangeShapeType="1"/>
            <a:stCxn id="24" idx="2"/>
            <a:endCxn id="30" idx="4"/>
          </p:cNvCxnSpPr>
          <p:nvPr/>
        </p:nvCxnSpPr>
        <p:spPr bwMode="auto">
          <a:xfrm rot="10800000">
            <a:off x="2679701" y="2819400"/>
            <a:ext cx="1417631" cy="215892"/>
          </a:xfrm>
          <a:prstGeom prst="curvedConnector2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lg" len="lg"/>
          </a:ln>
        </p:spPr>
      </p:cxnSp>
      <p:sp>
        <p:nvSpPr>
          <p:cNvPr id="37" name="Oval 13"/>
          <p:cNvSpPr>
            <a:spLocks noChangeArrowheads="1"/>
          </p:cNvSpPr>
          <p:nvPr/>
        </p:nvSpPr>
        <p:spPr bwMode="auto">
          <a:xfrm>
            <a:off x="1212804" y="836577"/>
            <a:ext cx="7229574" cy="4821270"/>
          </a:xfrm>
          <a:prstGeom prst="ellipse">
            <a:avLst/>
          </a:prstGeom>
          <a:solidFill>
            <a:srgbClr val="FF00FF">
              <a:alpha val="50195"/>
            </a:srgbClr>
          </a:solidFill>
          <a:ln w="38100">
            <a:solidFill>
              <a:srgbClr val="FF00FF"/>
            </a:solidFill>
            <a:prstDash val="dash"/>
            <a:round/>
            <a:headEnd/>
            <a:tailEnd/>
          </a:ln>
        </p:spPr>
        <p:txBody>
          <a:bodyPr wrap="none" lIns="90000" tIns="46800" rIns="90000" bIns="46800" anchor="ctr"/>
          <a:lstStyle/>
          <a:p>
            <a:pPr eaLnBrk="0" hangingPunct="0"/>
            <a:endParaRPr lang="fr-FR" dirty="0"/>
          </a:p>
        </p:txBody>
      </p:sp>
      <p:sp>
        <p:nvSpPr>
          <p:cNvPr id="38" name="AutoShape 15"/>
          <p:cNvSpPr>
            <a:spLocks/>
          </p:cNvSpPr>
          <p:nvPr/>
        </p:nvSpPr>
        <p:spPr bwMode="auto">
          <a:xfrm>
            <a:off x="7593074" y="288882"/>
            <a:ext cx="1506538" cy="925123"/>
          </a:xfrm>
          <a:prstGeom prst="callout1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/>
          <a:lstStyle/>
          <a:p>
            <a:pPr eaLnBrk="0" hangingPunct="0"/>
            <a:r>
              <a:rPr lang="en-GB" sz="1600" dirty="0"/>
              <a:t>Money </a:t>
            </a:r>
            <a:r>
              <a:rPr lang="en-GB" sz="1600" dirty="0" smtClean="0"/>
              <a:t>Processing</a:t>
            </a:r>
            <a:endParaRPr lang="en-GB" sz="1600" dirty="0"/>
          </a:p>
        </p:txBody>
      </p:sp>
      <p:sp>
        <p:nvSpPr>
          <p:cNvPr id="39" name="Oval 14"/>
          <p:cNvSpPr>
            <a:spLocks noChangeArrowheads="1"/>
          </p:cNvSpPr>
          <p:nvPr/>
        </p:nvSpPr>
        <p:spPr bwMode="auto">
          <a:xfrm>
            <a:off x="2782863" y="3125809"/>
            <a:ext cx="4826000" cy="1836737"/>
          </a:xfrm>
          <a:prstGeom prst="ellipse">
            <a:avLst/>
          </a:prstGeom>
          <a:solidFill>
            <a:srgbClr val="FFCC00">
              <a:alpha val="50195"/>
            </a:srgbClr>
          </a:solidFill>
          <a:ln w="38100">
            <a:solidFill>
              <a:srgbClr val="FF9900"/>
            </a:solidFill>
            <a:prstDash val="dash"/>
            <a:round/>
            <a:headEnd/>
            <a:tailEnd/>
          </a:ln>
        </p:spPr>
        <p:txBody>
          <a:bodyPr wrap="none" lIns="90000" tIns="46800" rIns="90000" bIns="46800" anchor="ctr"/>
          <a:lstStyle/>
          <a:p>
            <a:pPr eaLnBrk="0" hangingPunct="0"/>
            <a:endParaRPr lang="fr-FR"/>
          </a:p>
        </p:txBody>
      </p:sp>
      <p:sp>
        <p:nvSpPr>
          <p:cNvPr id="40" name="AutoShape 16"/>
          <p:cNvSpPr>
            <a:spLocks/>
          </p:cNvSpPr>
          <p:nvPr/>
        </p:nvSpPr>
        <p:spPr bwMode="auto">
          <a:xfrm>
            <a:off x="7785144" y="5413411"/>
            <a:ext cx="1241425" cy="608012"/>
          </a:xfrm>
          <a:prstGeom prst="accentCallout1">
            <a:avLst>
              <a:gd name="adj1" fmla="val -27237"/>
              <a:gd name="adj2" fmla="val 56305"/>
              <a:gd name="adj3" fmla="val -252956"/>
              <a:gd name="adj4" fmla="val -21276"/>
            </a:avLst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/>
          <a:lstStyle/>
          <a:p>
            <a:pPr eaLnBrk="0" hangingPunct="0"/>
            <a:r>
              <a:rPr lang="en-GB" sz="1600" dirty="0" smtClean="0"/>
              <a:t>Product processing</a:t>
            </a:r>
            <a:endParaRPr lang="en-GB" sz="1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Product </a:t>
            </a:r>
            <a:r>
              <a:rPr lang="en-GB" smtClean="0"/>
              <a:t>processing</a:t>
            </a:r>
            <a:endParaRPr lang="en-GB" smtClean="0"/>
          </a:p>
        </p:txBody>
      </p:sp>
      <p:sp>
        <p:nvSpPr>
          <p:cNvPr id="5837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GB" smtClean="0"/>
              <a:t>Creates Objective syntropic Value </a:t>
            </a:r>
            <a:endParaRPr lang="en-GB" smtClean="0"/>
          </a:p>
          <a:p>
            <a:pPr lvl="1"/>
            <a:r>
              <a:rPr lang="en-GB" smtClean="0"/>
              <a:t>by combining simple elements of matter/energy/information into more complex elements of higher potential usage / energy / </a:t>
            </a:r>
            <a:r>
              <a:rPr lang="en-GB" smtClean="0"/>
              <a:t>information</a:t>
            </a:r>
            <a:endParaRPr lang="en-GB" smtClean="0"/>
          </a:p>
          <a:p>
            <a:pPr lvl="2"/>
            <a:r>
              <a:rPr lang="en-GB" smtClean="0"/>
              <a:t>Saleable </a:t>
            </a:r>
            <a:r>
              <a:rPr lang="en-GB" smtClean="0"/>
              <a:t>products</a:t>
            </a:r>
            <a:endParaRPr lang="en-GB" smtClean="0"/>
          </a:p>
          <a:p>
            <a:r>
              <a:rPr lang="en-GB" smtClean="0"/>
              <a:t>Handles physical flows and </a:t>
            </a:r>
            <a:r>
              <a:rPr lang="en-GB" smtClean="0"/>
              <a:t>transformation</a:t>
            </a:r>
            <a:r>
              <a:rPr lang="en-GB" smtClean="0"/>
              <a:t>, </a:t>
            </a:r>
            <a:r>
              <a:rPr lang="en-GB" smtClean="0"/>
              <a:t>includes</a:t>
            </a:r>
            <a:endParaRPr lang="en-GB" smtClean="0"/>
          </a:p>
          <a:p>
            <a:pPr lvl="1"/>
            <a:r>
              <a:rPr lang="en-GB" smtClean="0"/>
              <a:t>Facilities engineering providing processing </a:t>
            </a:r>
            <a:r>
              <a:rPr lang="en-GB" smtClean="0"/>
              <a:t>capabilities</a:t>
            </a:r>
            <a:endParaRPr lang="en-GB" smtClean="0"/>
          </a:p>
          <a:p>
            <a:pPr lvl="1"/>
            <a:r>
              <a:rPr lang="en-GB" smtClean="0"/>
              <a:t>Sourcing</a:t>
            </a:r>
            <a:r>
              <a:rPr lang="en-GB" smtClean="0"/>
              <a:t>, </a:t>
            </a:r>
            <a:r>
              <a:rPr lang="en-GB" smtClean="0"/>
              <a:t>subcontracting</a:t>
            </a:r>
            <a:r>
              <a:rPr lang="en-GB" smtClean="0"/>
              <a:t>, </a:t>
            </a:r>
            <a:r>
              <a:rPr lang="en-GB" smtClean="0"/>
              <a:t>delivery</a:t>
            </a:r>
            <a:endParaRPr lang="en-GB" smtClean="0"/>
          </a:p>
          <a:p>
            <a:pPr lvl="1"/>
            <a:r>
              <a:rPr lang="en-GB" smtClean="0"/>
              <a:t>Operations </a:t>
            </a:r>
            <a:r>
              <a:rPr lang="en-GB" smtClean="0"/>
              <a:t>(</a:t>
            </a:r>
            <a:r>
              <a:rPr lang="en-GB" smtClean="0"/>
              <a:t>production</a:t>
            </a:r>
            <a:r>
              <a:rPr lang="en-GB" smtClean="0"/>
              <a:t>, </a:t>
            </a:r>
            <a:r>
              <a:rPr lang="en-GB" smtClean="0"/>
              <a:t>Utilities</a:t>
            </a:r>
            <a:r>
              <a:rPr lang="en-GB" smtClean="0"/>
              <a:t>, </a:t>
            </a:r>
            <a:r>
              <a:rPr lang="en-GB" smtClean="0"/>
              <a:t>Logistics</a:t>
            </a:r>
            <a:r>
              <a:rPr lang="en-GB" smtClean="0"/>
              <a:t>, </a:t>
            </a:r>
            <a:r>
              <a:rPr lang="en-GB" smtClean="0"/>
              <a:t>maintenance</a:t>
            </a:r>
            <a:r>
              <a:rPr lang="en-GB" smtClean="0"/>
              <a:t>, quality ..) </a:t>
            </a:r>
            <a:endParaRPr lang="en-GB" smtClean="0"/>
          </a:p>
          <a:p>
            <a:r>
              <a:rPr lang="en-GB" smtClean="0"/>
              <a:t>Domain of </a:t>
            </a:r>
            <a:r>
              <a:rPr lang="en-GB" smtClean="0"/>
              <a:t>responsibility</a:t>
            </a:r>
            <a:endParaRPr lang="en-GB" smtClean="0"/>
          </a:p>
          <a:p>
            <a:pPr lvl="1"/>
            <a:r>
              <a:rPr lang="en-GB" smtClean="0"/>
              <a:t>To serve the Money processing </a:t>
            </a:r>
            <a:r>
              <a:rPr lang="en-GB" smtClean="0"/>
              <a:t>diligently</a:t>
            </a:r>
            <a:endParaRPr lang="en-GB" smtClean="0"/>
          </a:p>
          <a:p>
            <a:pPr lvl="1"/>
            <a:r>
              <a:rPr lang="en-GB" smtClean="0"/>
              <a:t>To manage its resources </a:t>
            </a:r>
            <a:r>
              <a:rPr lang="en-GB" smtClean="0"/>
              <a:t>efficiently</a:t>
            </a:r>
            <a:endParaRPr lang="en-GB" smtClean="0"/>
          </a:p>
          <a:p>
            <a:pPr lvl="2"/>
            <a:r>
              <a:rPr lang="en-GB" smtClean="0"/>
              <a:t>Avoiding </a:t>
            </a:r>
            <a:r>
              <a:rPr lang="en-GB" smtClean="0"/>
              <a:t>waste</a:t>
            </a:r>
            <a:endParaRPr lang="en-GB" smtClean="0"/>
          </a:p>
          <a:p>
            <a:pPr lvl="2"/>
            <a:r>
              <a:rPr lang="en-GB" smtClean="0"/>
              <a:t>Minimizing </a:t>
            </a:r>
            <a:r>
              <a:rPr lang="en-GB" smtClean="0"/>
              <a:t>entropy</a:t>
            </a:r>
            <a:endParaRPr lang="en-GB" smtClean="0"/>
          </a:p>
          <a:p>
            <a:pPr lvl="2"/>
            <a:endParaRPr lang="en-GB" smtClean="0"/>
          </a:p>
          <a:p>
            <a:endParaRPr lang="en-GB" smtClean="0"/>
          </a:p>
        </p:txBody>
      </p:sp>
      <p:sp>
        <p:nvSpPr>
          <p:cNvPr id="58372" name="Espace réservé du pied de page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smtClean="0"/>
              <a:t>MI - Enterprise System Meta model </a:t>
            </a:r>
            <a:r>
              <a:rPr lang="en-GB" smtClean="0"/>
              <a:t>and </a:t>
            </a:r>
            <a:r>
              <a:rPr lang="en-GB" smtClean="0"/>
              <a:t>taxonomy</a:t>
            </a:r>
            <a:endParaRPr lang="en-GB" smtClean="0"/>
          </a:p>
        </p:txBody>
      </p:sp>
      <p:sp>
        <p:nvSpPr>
          <p:cNvPr id="58373" name="Espace réservé du numéro de diapositive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E0F38A0-25F8-44D5-8A1C-E39A8DFA831C}" type="slidenum">
              <a:rPr lang="en-GB" smtClean="0"/>
              <a:pPr/>
              <a:t>15</a:t>
            </a:fld>
            <a:endParaRPr lang="en-GB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Money Processing</a:t>
            </a:r>
            <a:endParaRPr lang="en-GB" dirty="0" smtClean="0"/>
          </a:p>
        </p:txBody>
      </p:sp>
      <p:sp>
        <p:nvSpPr>
          <p:cNvPr id="5939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Creates Economic Value </a:t>
            </a:r>
          </a:p>
          <a:p>
            <a:pPr lvl="1"/>
            <a:r>
              <a:rPr lang="en-GB" dirty="0" smtClean="0"/>
              <a:t>for shareholders, employees, government</a:t>
            </a:r>
          </a:p>
          <a:p>
            <a:pPr lvl="1"/>
            <a:r>
              <a:rPr lang="en-GB" dirty="0" smtClean="0"/>
              <a:t>by connecting the product processing capabilities to the Market, </a:t>
            </a:r>
          </a:p>
          <a:p>
            <a:pPr lvl="1"/>
            <a:r>
              <a:rPr lang="en-GB" dirty="0" smtClean="0"/>
              <a:t>By creating Economic “subjective” value perceivable by customers</a:t>
            </a:r>
          </a:p>
          <a:p>
            <a:r>
              <a:rPr lang="en-GB" dirty="0" smtClean="0"/>
              <a:t>Includes activities not related to product processing</a:t>
            </a:r>
          </a:p>
          <a:p>
            <a:pPr lvl="1"/>
            <a:r>
              <a:rPr lang="en-GB" dirty="0" smtClean="0"/>
              <a:t>Marketing, Sales, Purchasing</a:t>
            </a:r>
          </a:p>
          <a:p>
            <a:pPr lvl="1"/>
            <a:r>
              <a:rPr lang="en-GB" dirty="0" smtClean="0"/>
              <a:t>Planning</a:t>
            </a:r>
          </a:p>
          <a:p>
            <a:r>
              <a:rPr lang="en-GB" dirty="0" smtClean="0"/>
              <a:t>Directs the (product) Knowledge processing</a:t>
            </a:r>
          </a:p>
          <a:p>
            <a:pPr lvl="1"/>
            <a:r>
              <a:rPr lang="en-GB" dirty="0" smtClean="0"/>
              <a:t>Translating the Market expectations into saleable products in terms of features, cost and timing</a:t>
            </a:r>
          </a:p>
          <a:p>
            <a:r>
              <a:rPr lang="en-GB" dirty="0" smtClean="0"/>
              <a:t>Directs the Product Processing </a:t>
            </a:r>
          </a:p>
          <a:p>
            <a:pPr lvl="1"/>
            <a:r>
              <a:rPr lang="en-GB" dirty="0" smtClean="0"/>
              <a:t>Defining its mission (what to do, how to do, what to use) </a:t>
            </a:r>
          </a:p>
          <a:p>
            <a:pPr lvl="1"/>
            <a:r>
              <a:rPr lang="en-GB" dirty="0" smtClean="0"/>
              <a:t>Supervising its activities and Monitoring its performance </a:t>
            </a:r>
          </a:p>
          <a:p>
            <a:pPr lvl="2"/>
            <a:r>
              <a:rPr lang="en-GB" dirty="0" smtClean="0"/>
              <a:t>for what it is important for the money perspective</a:t>
            </a:r>
          </a:p>
          <a:p>
            <a:endParaRPr lang="en-GB" dirty="0" smtClean="0"/>
          </a:p>
        </p:txBody>
      </p:sp>
      <p:sp>
        <p:nvSpPr>
          <p:cNvPr id="59396" name="Espace réservé du pied de page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smtClean="0"/>
              <a:t>MI - Enterprise System Meta model and taxonomy</a:t>
            </a:r>
          </a:p>
        </p:txBody>
      </p:sp>
      <p:sp>
        <p:nvSpPr>
          <p:cNvPr id="59397" name="Espace réservé du numéro de diapositive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630EAD3-1459-4FF7-8A7F-1594C7B1190A}" type="slidenum">
              <a:rPr lang="en-GB" smtClean="0"/>
              <a:pPr/>
              <a:t>16</a:t>
            </a:fld>
            <a:endParaRPr lang="en-GB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dirty="0" smtClean="0"/>
              <a:t>Knowledge processing</a:t>
            </a:r>
          </a:p>
        </p:txBody>
      </p:sp>
      <p:sp>
        <p:nvSpPr>
          <p:cNvPr id="6041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GB" dirty="0" smtClean="0"/>
              <a:t>Exploit available knowledge, develop internal </a:t>
            </a:r>
            <a:r>
              <a:rPr lang="en-GB" dirty="0" smtClean="0"/>
              <a:t>knowledge</a:t>
            </a:r>
            <a:endParaRPr lang="en-GB" dirty="0" smtClean="0"/>
          </a:p>
          <a:p>
            <a:pPr lvl="1"/>
            <a:r>
              <a:rPr lang="en-GB" dirty="0" smtClean="0"/>
              <a:t>to improve Money processing and sustainability</a:t>
            </a:r>
          </a:p>
          <a:p>
            <a:pPr eaLnBrk="1" hangingPunct="1"/>
            <a:r>
              <a:rPr lang="en-GB" dirty="0" smtClean="0"/>
              <a:t>Encompass knowledge about</a:t>
            </a:r>
          </a:p>
          <a:p>
            <a:pPr lvl="1" eaLnBrk="1" hangingPunct="1"/>
            <a:r>
              <a:rPr lang="en-GB" dirty="0" smtClean="0"/>
              <a:t>Marketing, Product, Facilities engineering</a:t>
            </a:r>
          </a:p>
          <a:p>
            <a:pPr lvl="1" eaLnBrk="1" hangingPunct="1"/>
            <a:r>
              <a:rPr lang="en-GB" dirty="0" smtClean="0"/>
              <a:t>Operations, Organization</a:t>
            </a:r>
          </a:p>
          <a:p>
            <a:r>
              <a:rPr lang="en-GB" dirty="0" smtClean="0"/>
              <a:t>Knowledge is developed and used by</a:t>
            </a:r>
          </a:p>
          <a:p>
            <a:pPr lvl="1"/>
            <a:r>
              <a:rPr lang="en-GB" dirty="0" smtClean="0"/>
              <a:t>People (methods, theories</a:t>
            </a:r>
          </a:p>
          <a:p>
            <a:pPr lvl="1"/>
            <a:r>
              <a:rPr lang="en-GB" dirty="0" smtClean="0"/>
              <a:t>Machines (mechanics engineering, electronic computing algorithms) </a:t>
            </a:r>
          </a:p>
          <a:p>
            <a:pPr eaLnBrk="1" hangingPunct="1"/>
            <a:r>
              <a:rPr lang="en-GB" dirty="0" smtClean="0"/>
              <a:t>Supports the Money processing</a:t>
            </a:r>
          </a:p>
          <a:p>
            <a:pPr lvl="1" eaLnBrk="1" hangingPunct="1"/>
            <a:r>
              <a:rPr lang="en-GB" dirty="0" smtClean="0"/>
              <a:t>Process market requirements for feasibility and costing </a:t>
            </a:r>
          </a:p>
          <a:p>
            <a:pPr lvl="1" eaLnBrk="1" hangingPunct="1"/>
            <a:r>
              <a:rPr lang="en-GB" dirty="0" smtClean="0"/>
              <a:t>Implements new products development</a:t>
            </a:r>
          </a:p>
          <a:p>
            <a:pPr eaLnBrk="1" hangingPunct="1"/>
            <a:r>
              <a:rPr lang="en-GB" dirty="0" smtClean="0"/>
              <a:t>Supports the Product processing</a:t>
            </a:r>
          </a:p>
          <a:p>
            <a:pPr lvl="1" eaLnBrk="1" hangingPunct="1"/>
            <a:r>
              <a:rPr lang="en-GB" dirty="0" smtClean="0"/>
              <a:t>Operating procedures and continuous improvement support  </a:t>
            </a:r>
          </a:p>
        </p:txBody>
      </p:sp>
      <p:sp>
        <p:nvSpPr>
          <p:cNvPr id="60420" name="Espace réservé du pied de page 4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GB" smtClean="0"/>
              <a:t>MI - Enterprise System Meta model and taxonomy</a:t>
            </a:r>
          </a:p>
        </p:txBody>
      </p:sp>
      <p:sp>
        <p:nvSpPr>
          <p:cNvPr id="60421" name="Espace réservé du numéro de diapositive 5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4D95BE75-410F-4D6C-90B7-0D5877E771F1}" type="slidenum">
              <a:rPr lang="en-GB" smtClean="0"/>
              <a:pPr/>
              <a:t>17</a:t>
            </a:fld>
            <a:endParaRPr lang="en-GB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mtClean="0"/>
              <a:t>Introduction</a:t>
            </a:r>
          </a:p>
          <a:p>
            <a:r>
              <a:rPr lang="en-GB" smtClean="0"/>
              <a:t>Enterprise system macro meta </a:t>
            </a:r>
            <a:r>
              <a:rPr lang="en-GB" smtClean="0"/>
              <a:t>model</a:t>
            </a:r>
            <a:endParaRPr lang="en-GB" smtClean="0"/>
          </a:p>
          <a:p>
            <a:r>
              <a:rPr lang="en-GB" smtClean="0"/>
              <a:t>Enterprise system </a:t>
            </a:r>
            <a:r>
              <a:rPr lang="en-GB" smtClean="0"/>
              <a:t>taxonomy</a:t>
            </a:r>
            <a:endParaRPr lang="en-GB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MI - Enterprise System Meta model and taxonomy</a:t>
            </a:r>
            <a:endParaRPr lang="en-GB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43496CAB-17AD-4D69-91A6-95095FA86F9D}" type="slidenum">
              <a:rPr lang="en-GB" smtClean="0"/>
              <a:pPr>
                <a:defRPr/>
              </a:pPr>
              <a:t>18</a:t>
            </a:fld>
            <a:endParaRPr lang="en-GB"/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0" y="1879584"/>
            <a:ext cx="9144000" cy="381000"/>
          </a:xfrm>
          <a:prstGeom prst="rect">
            <a:avLst/>
          </a:prstGeom>
          <a:solidFill>
            <a:srgbClr val="C0C0C0">
              <a:alpha val="50195"/>
            </a:srgbClr>
          </a:solidFill>
          <a:ln w="12700">
            <a:noFill/>
            <a:miter lim="800000"/>
            <a:headEnd/>
            <a:tailEnd/>
          </a:ln>
        </p:spPr>
        <p:txBody>
          <a:bodyPr wrap="none" lIns="90000" tIns="46800" rIns="90000" bIns="46800" anchor="ctr"/>
          <a:lstStyle/>
          <a:p>
            <a:pPr eaLnBrk="0" hangingPunct="0"/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Development of an enterprise system taxonomy </a:t>
            </a:r>
            <a:endParaRPr lang="en-GB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err="1" smtClean="0"/>
              <a:t>Discussing</a:t>
            </a:r>
            <a:r>
              <a:rPr lang="fr-FR" dirty="0" smtClean="0"/>
              <a:t> the CCM </a:t>
            </a:r>
            <a:r>
              <a:rPr lang="fr-FR" dirty="0" err="1" smtClean="0"/>
              <a:t>taxonomy</a:t>
            </a:r>
            <a:r>
              <a:rPr lang="fr-FR" dirty="0" smtClean="0"/>
              <a:t> </a:t>
            </a:r>
            <a:r>
              <a:rPr lang="fr-FR" dirty="0" err="1" smtClean="0"/>
              <a:t>development</a:t>
            </a: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MI - Enterprise System Meta model and taxonomy</a:t>
            </a:r>
            <a:endParaRPr lang="en-GB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43496CAB-17AD-4D69-91A6-95095FA86F9D}" type="slidenum">
              <a:rPr lang="en-GB" smtClean="0"/>
              <a:pPr>
                <a:defRPr/>
              </a:pPr>
              <a:t>19</a:t>
            </a:fld>
            <a:endParaRPr lang="en-GB"/>
          </a:p>
        </p:txBody>
      </p:sp>
      <p:pic>
        <p:nvPicPr>
          <p:cNvPr id="7" name="Image 6" descr="CCM Taxonomy.bmp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530760"/>
            <a:ext cx="9144000" cy="633046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mtClean="0"/>
              <a:t>Introduction</a:t>
            </a:r>
          </a:p>
          <a:p>
            <a:r>
              <a:rPr lang="en-GB" smtClean="0"/>
              <a:t>Enterprise system macro meta </a:t>
            </a:r>
            <a:r>
              <a:rPr lang="en-GB" smtClean="0"/>
              <a:t>model</a:t>
            </a:r>
            <a:endParaRPr lang="en-GB" smtClean="0"/>
          </a:p>
          <a:p>
            <a:r>
              <a:rPr lang="en-GB" smtClean="0"/>
              <a:t>Enterprise system </a:t>
            </a:r>
            <a:r>
              <a:rPr lang="en-GB" smtClean="0"/>
              <a:t>taxonomy</a:t>
            </a:r>
            <a:endParaRPr lang="en-GB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MI - Enterprise System Meta model and taxonomy</a:t>
            </a:r>
            <a:endParaRPr lang="en-GB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43496CAB-17AD-4D69-91A6-95095FA86F9D}" type="slidenum">
              <a:rPr lang="en-GB" smtClean="0"/>
              <a:pPr>
                <a:defRPr/>
              </a:pPr>
              <a:t>2</a:t>
            </a:fld>
            <a:endParaRPr lang="en-GB"/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0" y="1128681"/>
            <a:ext cx="9144000" cy="381000"/>
          </a:xfrm>
          <a:prstGeom prst="rect">
            <a:avLst/>
          </a:prstGeom>
          <a:solidFill>
            <a:srgbClr val="C0C0C0">
              <a:alpha val="50195"/>
            </a:srgbClr>
          </a:solidFill>
          <a:ln w="12700">
            <a:noFill/>
            <a:miter lim="800000"/>
            <a:headEnd/>
            <a:tailEnd/>
          </a:ln>
        </p:spPr>
        <p:txBody>
          <a:bodyPr wrap="none" lIns="90000" tIns="46800" rIns="90000" bIns="46800" anchor="ctr"/>
          <a:lstStyle/>
          <a:p>
            <a:pPr eaLnBrk="0" hangingPunct="0"/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Espace réservé du pied de page 2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GB" smtClean="0"/>
              <a:t>MI - Enterprise System Meta model and taxonomy</a:t>
            </a:r>
          </a:p>
        </p:txBody>
      </p:sp>
      <p:sp>
        <p:nvSpPr>
          <p:cNvPr id="88067" name="Espace réservé du numéro de diapositive 3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255F4442-BE98-4038-8B79-D84CFA445BFE}" type="slidenum">
              <a:rPr lang="en-GB" smtClean="0"/>
              <a:pPr/>
              <a:t>20</a:t>
            </a:fld>
            <a:endParaRPr lang="en-GB" smtClean="0"/>
          </a:p>
        </p:txBody>
      </p:sp>
      <p:sp>
        <p:nvSpPr>
          <p:cNvPr id="88068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2493963"/>
            <a:ext cx="8785225" cy="2089150"/>
          </a:xfrm>
        </p:spPr>
        <p:txBody>
          <a:bodyPr lIns="0" tIns="0" rIns="0" bIns="0"/>
          <a:lstStyle/>
          <a:p>
            <a:pPr algn="ctr" eaLnBrk="1" hangingPunct="1">
              <a:buFont typeface="Arial" charset="0"/>
              <a:buNone/>
            </a:pPr>
            <a:r>
              <a:rPr lang="en-US" sz="4800" smtClean="0">
                <a:solidFill>
                  <a:schemeClr val="folHlink"/>
                </a:solidFill>
              </a:rPr>
              <a:t>Thank You !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System </a:t>
            </a:r>
            <a:r>
              <a:rPr lang="en-GB" smtClean="0"/>
              <a:t>view</a:t>
            </a:r>
            <a:endParaRPr lang="en-GB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mtClean="0"/>
              <a:t>Traditional views of an enterprise</a:t>
            </a:r>
          </a:p>
          <a:p>
            <a:pPr lvl="1"/>
            <a:r>
              <a:rPr lang="en-GB" smtClean="0"/>
              <a:t>Describe the actual shape of the </a:t>
            </a:r>
            <a:r>
              <a:rPr lang="en-GB" smtClean="0"/>
              <a:t>enterprise</a:t>
            </a:r>
            <a:endParaRPr lang="en-GB" smtClean="0"/>
          </a:p>
          <a:p>
            <a:pPr lvl="1"/>
            <a:r>
              <a:rPr lang="en-GB" smtClean="0"/>
              <a:t>Identify main </a:t>
            </a:r>
            <a:r>
              <a:rPr lang="en-GB" smtClean="0"/>
              <a:t>processes</a:t>
            </a:r>
            <a:endParaRPr lang="en-GB" smtClean="0"/>
          </a:p>
          <a:p>
            <a:pPr lvl="2"/>
            <a:r>
              <a:rPr lang="en-GB" smtClean="0"/>
              <a:t>Marketing</a:t>
            </a:r>
            <a:r>
              <a:rPr lang="en-GB" smtClean="0"/>
              <a:t>, </a:t>
            </a:r>
            <a:r>
              <a:rPr lang="en-GB" smtClean="0"/>
              <a:t>Sales</a:t>
            </a:r>
            <a:r>
              <a:rPr lang="en-GB" smtClean="0"/>
              <a:t>, </a:t>
            </a:r>
            <a:r>
              <a:rPr lang="en-GB" smtClean="0"/>
              <a:t>R&amp;D</a:t>
            </a:r>
            <a:endParaRPr lang="en-GB" smtClean="0"/>
          </a:p>
          <a:p>
            <a:pPr lvl="2"/>
            <a:r>
              <a:rPr lang="en-GB" smtClean="0"/>
              <a:t>Planning and </a:t>
            </a:r>
            <a:r>
              <a:rPr lang="en-GB" smtClean="0"/>
              <a:t>Logistics</a:t>
            </a:r>
            <a:r>
              <a:rPr lang="en-GB" smtClean="0"/>
              <a:t>, sourcing and </a:t>
            </a:r>
            <a:r>
              <a:rPr lang="en-GB" smtClean="0"/>
              <a:t>delivery</a:t>
            </a:r>
            <a:endParaRPr lang="en-GB" smtClean="0"/>
          </a:p>
          <a:p>
            <a:pPr lvl="2"/>
            <a:r>
              <a:rPr lang="en-GB" smtClean="0"/>
              <a:t>Production</a:t>
            </a:r>
            <a:r>
              <a:rPr lang="en-GB" smtClean="0"/>
              <a:t>, </a:t>
            </a:r>
            <a:r>
              <a:rPr lang="en-GB" smtClean="0"/>
              <a:t>Quality</a:t>
            </a:r>
            <a:r>
              <a:rPr lang="en-GB" smtClean="0"/>
              <a:t>, </a:t>
            </a:r>
            <a:r>
              <a:rPr lang="en-GB" smtClean="0"/>
              <a:t>maintenance</a:t>
            </a:r>
            <a:r>
              <a:rPr lang="en-GB" smtClean="0"/>
              <a:t>, </a:t>
            </a:r>
            <a:r>
              <a:rPr lang="en-GB" smtClean="0"/>
              <a:t>Engineering…</a:t>
            </a:r>
            <a:endParaRPr lang="en-GB" smtClean="0"/>
          </a:p>
          <a:p>
            <a:pPr lvl="1"/>
            <a:r>
              <a:rPr lang="en-GB" smtClean="0"/>
              <a:t>Example</a:t>
            </a:r>
            <a:r>
              <a:rPr lang="en-GB" smtClean="0"/>
              <a:t>: </a:t>
            </a:r>
            <a:r>
              <a:rPr lang="en-GB" smtClean="0"/>
              <a:t>SCOR</a:t>
            </a:r>
            <a:r>
              <a:rPr lang="en-GB" smtClean="0"/>
              <a:t>, </a:t>
            </a:r>
            <a:r>
              <a:rPr lang="en-GB" smtClean="0"/>
              <a:t>VRM</a:t>
            </a:r>
            <a:r>
              <a:rPr lang="en-GB" smtClean="0"/>
              <a:t>, PERA </a:t>
            </a:r>
            <a:endParaRPr lang="en-GB" smtClean="0"/>
          </a:p>
          <a:p>
            <a:r>
              <a:rPr lang="en-GB" smtClean="0"/>
              <a:t>System </a:t>
            </a:r>
            <a:r>
              <a:rPr lang="en-GB" smtClean="0"/>
              <a:t>view</a:t>
            </a:r>
            <a:endParaRPr lang="en-GB" smtClean="0"/>
          </a:p>
          <a:p>
            <a:pPr lvl="1"/>
            <a:r>
              <a:rPr lang="en-GB" smtClean="0"/>
              <a:t>Does not care about the actual shape and inner </a:t>
            </a:r>
            <a:r>
              <a:rPr lang="en-GB" smtClean="0"/>
              <a:t>functioning</a:t>
            </a:r>
            <a:endParaRPr lang="en-GB" smtClean="0"/>
          </a:p>
          <a:p>
            <a:pPr lvl="1"/>
            <a:r>
              <a:rPr lang="en-GB" smtClean="0"/>
              <a:t>Only considers a high level meta model to map the main external </a:t>
            </a:r>
            <a:r>
              <a:rPr lang="en-GB" smtClean="0"/>
              <a:t>interactions</a:t>
            </a:r>
            <a:endParaRPr lang="en-GB" smtClean="0"/>
          </a:p>
          <a:p>
            <a:pPr lvl="1"/>
            <a:r>
              <a:rPr lang="en-GB" smtClean="0"/>
              <a:t>Focuses on the what influences this shape </a:t>
            </a:r>
            <a:endParaRPr lang="en-GB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MI - Enterprise System Meta model and taxonomy</a:t>
            </a:r>
            <a:endParaRPr lang="en-GB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43496CAB-17AD-4D69-91A6-95095FA86F9D}" type="slidenum">
              <a:rPr lang="en-GB" smtClean="0"/>
              <a:pPr>
                <a:defRPr/>
              </a:pPr>
              <a:t>3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r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System approach: « understand » the whole</a:t>
            </a:r>
            <a:endParaRPr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An enterprise is an extraordinary complex system</a:t>
            </a:r>
          </a:p>
          <a:p>
            <a:pPr lvl="1"/>
            <a:r>
              <a:rPr lang="en-US" smtClean="0"/>
              <a:t>No way to understand and figure out every aspect</a:t>
            </a:r>
          </a:p>
          <a:p>
            <a:pPr lvl="1"/>
            <a:r>
              <a:rPr lang="en-US" smtClean="0"/>
              <a:t>Many aspects can be handled and seen differently</a:t>
            </a:r>
          </a:p>
          <a:p>
            <a:pPr lvl="1"/>
            <a:r>
              <a:rPr lang="en-US" smtClean="0"/>
              <a:t>Beyond the specific product related knowledge, apparently trivial activities might be organized and taken differently</a:t>
            </a:r>
          </a:p>
          <a:p>
            <a:pPr lvl="2"/>
            <a:r>
              <a:rPr lang="en-US" smtClean="0"/>
              <a:t>Maketing, sales, production scheduling, facility maintenance, research…  are critical activities that might have unic approach in a given enterprise</a:t>
            </a:r>
          </a:p>
          <a:p>
            <a:pPr lvl="3"/>
            <a:r>
              <a:rPr lang="en-US" smtClean="0"/>
              <a:t>Public methods and theories offer basis for their handling. Example: TOC, Lean and 6 Sigma in Production. However, implementation is always specific given the particular organization and context.</a:t>
            </a:r>
          </a:p>
          <a:p>
            <a:r>
              <a:rPr lang="en-US" smtClean="0"/>
              <a:t>However, its I/O can be more easily captured and classifed</a:t>
            </a:r>
          </a:p>
          <a:p>
            <a:pPr lvl="1"/>
            <a:r>
              <a:rPr lang="en-US" smtClean="0"/>
              <a:t>The Cybernetics introduced the concept of « Black Bok »</a:t>
            </a:r>
          </a:p>
          <a:p>
            <a:pPr lvl="2"/>
            <a:r>
              <a:rPr lang="en-US" smtClean="0"/>
              <a:t>Giving up understanding the inner complexity of a system</a:t>
            </a:r>
          </a:p>
          <a:p>
            <a:pPr lvl="2"/>
            <a:r>
              <a:rPr lang="en-US" smtClean="0"/>
              <a:t>Analyszing its external behaviour</a:t>
            </a:r>
          </a:p>
          <a:p>
            <a:pPr lvl="2"/>
            <a:endParaRPr lang="en-US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MI - Enterprise System Meta model and taxonomy</a:t>
            </a:r>
            <a:endParaRPr lang="en-US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3496CAB-17AD-4D69-91A6-95095FA86F9D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System approach: acting locally for global results </a:t>
            </a:r>
            <a:endParaRPr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The system approach consist in</a:t>
            </a:r>
          </a:p>
          <a:p>
            <a:pPr lvl="1"/>
            <a:r>
              <a:rPr lang="en-US" smtClean="0"/>
              <a:t>Defining and measuring the right enterprise metrics based on its external interactions</a:t>
            </a:r>
          </a:p>
          <a:p>
            <a:pPr lvl="1"/>
            <a:r>
              <a:rPr lang="en-US" smtClean="0"/>
              <a:t>Finding internal weaknesses and fixing them to improve is external – gloobal – behaviour</a:t>
            </a:r>
          </a:p>
          <a:p>
            <a:r>
              <a:rPr lang="en-US" smtClean="0"/>
              <a:t>The intial steps are</a:t>
            </a:r>
          </a:p>
          <a:p>
            <a:pPr lvl="1"/>
            <a:r>
              <a:rPr lang="en-US" smtClean="0"/>
              <a:t>Identifying the enterprise system I/Os</a:t>
            </a:r>
          </a:p>
          <a:p>
            <a:pPr lvl="2"/>
            <a:r>
              <a:rPr lang="en-US" smtClean="0"/>
              <a:t>To help developping appropriate metrics</a:t>
            </a:r>
          </a:p>
          <a:p>
            <a:pPr lvl="2"/>
            <a:r>
              <a:rPr lang="en-US" smtClean="0"/>
              <a:t>A high level meta model of the enterprise</a:t>
            </a:r>
          </a:p>
          <a:p>
            <a:pPr lvl="1"/>
            <a:r>
              <a:rPr lang="en-US" smtClean="0"/>
              <a:t>Defining a classification framework for systemic improvement</a:t>
            </a:r>
          </a:p>
          <a:p>
            <a:pPr lvl="2"/>
            <a:r>
              <a:rPr lang="en-US" smtClean="0"/>
              <a:t>To identify the key system components acting on its behaviour</a:t>
            </a:r>
          </a:p>
          <a:p>
            <a:pPr lvl="2"/>
            <a:endParaRPr lang="en-US" smtClean="0"/>
          </a:p>
          <a:p>
            <a:pPr lvl="1"/>
            <a:endParaRPr lang="en-US" smtClean="0"/>
          </a:p>
          <a:p>
            <a:pPr lvl="1"/>
            <a:endParaRPr lang="en-US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MI - Enterprise System Meta model and taxonomy</a:t>
            </a:r>
            <a:endParaRPr lang="en-US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43496CAB-17AD-4D69-91A6-95095FA86F9D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mtClean="0"/>
              <a:t>Introduction</a:t>
            </a:r>
          </a:p>
          <a:p>
            <a:r>
              <a:rPr lang="en-GB" smtClean="0"/>
              <a:t>Enterprise system macro meta </a:t>
            </a:r>
            <a:r>
              <a:rPr lang="en-GB" smtClean="0"/>
              <a:t>model</a:t>
            </a:r>
            <a:endParaRPr lang="en-GB" smtClean="0"/>
          </a:p>
          <a:p>
            <a:r>
              <a:rPr lang="en-GB" smtClean="0"/>
              <a:t>Enterprise system </a:t>
            </a:r>
            <a:r>
              <a:rPr lang="en-GB" smtClean="0"/>
              <a:t>taxonomy</a:t>
            </a:r>
            <a:endParaRPr lang="en-GB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MI - Enterprise System Meta model and taxonomy</a:t>
            </a:r>
            <a:endParaRPr lang="en-GB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43496CAB-17AD-4D69-91A6-95095FA86F9D}" type="slidenum">
              <a:rPr lang="en-GB" smtClean="0"/>
              <a:pPr>
                <a:defRPr/>
              </a:pPr>
              <a:t>6</a:t>
            </a:fld>
            <a:endParaRPr lang="en-GB"/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0" y="1477941"/>
            <a:ext cx="9144000" cy="381000"/>
          </a:xfrm>
          <a:prstGeom prst="rect">
            <a:avLst/>
          </a:prstGeom>
          <a:solidFill>
            <a:srgbClr val="C0C0C0">
              <a:alpha val="50195"/>
            </a:srgbClr>
          </a:solidFill>
          <a:ln w="12700">
            <a:noFill/>
            <a:miter lim="800000"/>
            <a:headEnd/>
            <a:tailEnd/>
          </a:ln>
        </p:spPr>
        <p:txBody>
          <a:bodyPr wrap="none" lIns="90000" tIns="46800" rIns="90000" bIns="46800" anchor="ctr"/>
          <a:lstStyle/>
          <a:p>
            <a:pPr eaLnBrk="0" hangingPunct="0"/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2400" smtClean="0"/>
              <a:t>Enterprise is an Open, Complex System</a:t>
            </a:r>
          </a:p>
        </p:txBody>
      </p:sp>
      <p:sp>
        <p:nvSpPr>
          <p:cNvPr id="4813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Physical interactions: </a:t>
            </a:r>
          </a:p>
          <a:p>
            <a:pPr lvl="1" eaLnBrk="1" hangingPunct="1"/>
            <a:r>
              <a:rPr lang="en-US" smtClean="0"/>
              <a:t>Earth, other Enterprises, internal Resources </a:t>
            </a:r>
          </a:p>
          <a:p>
            <a:pPr eaLnBrk="1" hangingPunct="1"/>
            <a:r>
              <a:rPr lang="en-US" smtClean="0"/>
              <a:t>Noospherical interactions: </a:t>
            </a:r>
          </a:p>
          <a:p>
            <a:pPr lvl="1" eaLnBrk="1" hangingPunct="1"/>
            <a:r>
              <a:rPr lang="en-US" smtClean="0"/>
              <a:t>Goals of the World, Humanity, Humans, Owners, other enterprises</a:t>
            </a:r>
          </a:p>
          <a:p>
            <a:pPr eaLnBrk="1" hangingPunct="1"/>
            <a:r>
              <a:rPr lang="en-US" smtClean="0"/>
              <a:t>Social interactions: </a:t>
            </a:r>
          </a:p>
          <a:p>
            <a:pPr lvl="1" eaLnBrk="1" hangingPunct="1"/>
            <a:r>
              <a:rPr lang="en-US" smtClean="0"/>
              <a:t>Nations, NGOs, Trade unions, Family</a:t>
            </a:r>
          </a:p>
          <a:p>
            <a:pPr eaLnBrk="1" hangingPunct="1"/>
            <a:r>
              <a:rPr lang="en-US" smtClean="0"/>
              <a:t>Complies with cybernetics’ laws...</a:t>
            </a:r>
          </a:p>
          <a:p>
            <a:pPr lvl="1"/>
            <a:r>
              <a:rPr lang="en-US" smtClean="0"/>
              <a:t>Statistical behaviour on input change</a:t>
            </a:r>
          </a:p>
          <a:p>
            <a:pPr eaLnBrk="1" hangingPunct="1"/>
            <a:r>
              <a:rPr lang="en-US" smtClean="0"/>
              <a:t>...Not always</a:t>
            </a:r>
          </a:p>
          <a:p>
            <a:pPr lvl="1"/>
            <a:r>
              <a:rPr lang="en-US" smtClean="0"/>
              <a:t>Unpredictable reactions to unexpected events </a:t>
            </a:r>
          </a:p>
          <a:p>
            <a:pPr eaLnBrk="1" hangingPunct="1"/>
            <a:r>
              <a:rPr lang="en-US" smtClean="0"/>
              <a:t>A thermodynamic entity</a:t>
            </a:r>
          </a:p>
          <a:p>
            <a:pPr lvl="1"/>
            <a:r>
              <a:rPr lang="en-US" smtClean="0"/>
              <a:t>Consumes energy, applies it on matter</a:t>
            </a:r>
          </a:p>
          <a:p>
            <a:pPr lvl="1"/>
            <a:r>
              <a:rPr lang="en-US" smtClean="0"/>
              <a:t>“Heat” (waste energy) when badly controlled (thermal entropy)</a:t>
            </a:r>
          </a:p>
        </p:txBody>
      </p:sp>
      <p:sp>
        <p:nvSpPr>
          <p:cNvPr id="48132" name="Espace réservé du pied de page 4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MI - Enterprise System Meta model and taxonomy</a:t>
            </a:r>
          </a:p>
        </p:txBody>
      </p:sp>
      <p:sp>
        <p:nvSpPr>
          <p:cNvPr id="48133" name="Espace réservé du numéro de diapositive 5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68CEDC6C-AAD9-4105-9EA9-7C9F1FBB5575}" type="slidenum">
              <a:rPr lang="en-US" smtClean="0"/>
              <a:pPr/>
              <a:t>7</a:t>
            </a:fld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Industry eco-system (</a:t>
            </a:r>
            <a:r>
              <a:rPr lang="en-US" dirty="0" err="1" smtClean="0"/>
              <a:t>anthropo</a:t>
            </a:r>
            <a:r>
              <a:rPr lang="en-US" dirty="0" smtClean="0"/>
              <a:t>-centric!)</a:t>
            </a:r>
            <a:endParaRPr lang="en-GB" dirty="0" smtClean="0"/>
          </a:p>
        </p:txBody>
      </p:sp>
      <p:sp>
        <p:nvSpPr>
          <p:cNvPr id="49155" name="Espace réservé du pied de page 4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GB" smtClean="0"/>
              <a:t>MI - Enterprise System Meta model and taxonomy</a:t>
            </a:r>
          </a:p>
        </p:txBody>
      </p:sp>
      <p:sp>
        <p:nvSpPr>
          <p:cNvPr id="49156" name="Espace réservé du numéro de diapositive 5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3646D12F-1B93-484E-81AE-EE207DE32101}" type="slidenum">
              <a:rPr lang="en-GB" smtClean="0"/>
              <a:pPr/>
              <a:t>8</a:t>
            </a:fld>
            <a:endParaRPr lang="en-GB" smtClean="0"/>
          </a:p>
        </p:txBody>
      </p:sp>
      <p:pic>
        <p:nvPicPr>
          <p:cNvPr id="49157" name="Picture 4" descr="MCj04298150000[1]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1438" y="2641600"/>
            <a:ext cx="1905000" cy="2019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2037" name="Oval 5"/>
          <p:cNvSpPr>
            <a:spLocks noChangeArrowheads="1"/>
          </p:cNvSpPr>
          <p:nvPr/>
        </p:nvSpPr>
        <p:spPr bwMode="auto">
          <a:xfrm>
            <a:off x="1296988" y="1165225"/>
            <a:ext cx="2159000" cy="93503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GB"/>
              <a:t>Agriculture</a:t>
            </a:r>
          </a:p>
          <a:p>
            <a:pPr algn="ctr" eaLnBrk="0" hangingPunct="0"/>
            <a:r>
              <a:rPr lang="en-GB"/>
              <a:t>Food Industry</a:t>
            </a:r>
          </a:p>
        </p:txBody>
      </p:sp>
      <p:sp>
        <p:nvSpPr>
          <p:cNvPr id="172038" name="Oval 6"/>
          <p:cNvSpPr>
            <a:spLocks noChangeArrowheads="1"/>
          </p:cNvSpPr>
          <p:nvPr/>
        </p:nvSpPr>
        <p:spPr bwMode="auto">
          <a:xfrm>
            <a:off x="1258888" y="5019675"/>
            <a:ext cx="2159000" cy="93503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GB"/>
              <a:t>Energy Industry</a:t>
            </a:r>
          </a:p>
          <a:p>
            <a:pPr algn="ctr" eaLnBrk="0" hangingPunct="0"/>
            <a:r>
              <a:rPr lang="en-GB" sz="1200"/>
              <a:t>Oil, Gas, Nuclear, </a:t>
            </a:r>
          </a:p>
          <a:p>
            <a:pPr algn="ctr" eaLnBrk="0" hangingPunct="0"/>
            <a:r>
              <a:rPr lang="en-GB" sz="1200"/>
              <a:t>Wind, Sun, hydraulic</a:t>
            </a:r>
          </a:p>
        </p:txBody>
      </p:sp>
      <p:sp>
        <p:nvSpPr>
          <p:cNvPr id="49160" name="AutoShape 7"/>
          <p:cNvSpPr>
            <a:spLocks noChangeArrowheads="1"/>
          </p:cNvSpPr>
          <p:nvPr/>
        </p:nvSpPr>
        <p:spPr bwMode="auto">
          <a:xfrm>
            <a:off x="3563938" y="1201738"/>
            <a:ext cx="1152525" cy="900112"/>
          </a:xfrm>
          <a:prstGeom prst="rightArrow">
            <a:avLst>
              <a:gd name="adj1" fmla="val 50000"/>
              <a:gd name="adj2" fmla="val 32011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GB"/>
              <a:t>Food</a:t>
            </a:r>
          </a:p>
        </p:txBody>
      </p:sp>
      <p:sp>
        <p:nvSpPr>
          <p:cNvPr id="49161" name="AutoShape 8"/>
          <p:cNvSpPr>
            <a:spLocks noChangeArrowheads="1"/>
          </p:cNvSpPr>
          <p:nvPr/>
        </p:nvSpPr>
        <p:spPr bwMode="auto">
          <a:xfrm>
            <a:off x="3527425" y="5054600"/>
            <a:ext cx="1152525" cy="900113"/>
          </a:xfrm>
          <a:prstGeom prst="rightArrow">
            <a:avLst>
              <a:gd name="adj1" fmla="val 50000"/>
              <a:gd name="adj2" fmla="val 32011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GB"/>
              <a:t>Usable</a:t>
            </a:r>
          </a:p>
          <a:p>
            <a:pPr algn="ctr" eaLnBrk="0" hangingPunct="0"/>
            <a:r>
              <a:rPr lang="en-GB"/>
              <a:t>energy</a:t>
            </a:r>
          </a:p>
        </p:txBody>
      </p:sp>
      <p:sp>
        <p:nvSpPr>
          <p:cNvPr id="49162" name="AutoShape 9"/>
          <p:cNvSpPr>
            <a:spLocks noChangeArrowheads="1"/>
          </p:cNvSpPr>
          <p:nvPr/>
        </p:nvSpPr>
        <p:spPr bwMode="auto">
          <a:xfrm>
            <a:off x="4787900" y="1203325"/>
            <a:ext cx="2159000" cy="935038"/>
          </a:xfrm>
          <a:prstGeom prst="roundRect">
            <a:avLst>
              <a:gd name="adj" fmla="val 16667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GB"/>
              <a:t>Biological-natural</a:t>
            </a:r>
          </a:p>
          <a:p>
            <a:pPr algn="ctr" eaLnBrk="0" hangingPunct="0"/>
            <a:r>
              <a:rPr lang="en-GB"/>
              <a:t> machinery</a:t>
            </a:r>
          </a:p>
        </p:txBody>
      </p:sp>
      <p:sp>
        <p:nvSpPr>
          <p:cNvPr id="49163" name="AutoShape 10"/>
          <p:cNvSpPr>
            <a:spLocks noChangeArrowheads="1"/>
          </p:cNvSpPr>
          <p:nvPr/>
        </p:nvSpPr>
        <p:spPr bwMode="auto">
          <a:xfrm>
            <a:off x="4787900" y="5054600"/>
            <a:ext cx="2159000" cy="935038"/>
          </a:xfrm>
          <a:prstGeom prst="roundRect">
            <a:avLst>
              <a:gd name="adj" fmla="val 16667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GB"/>
              <a:t>Mechanical-artificial</a:t>
            </a:r>
          </a:p>
          <a:p>
            <a:pPr algn="ctr" eaLnBrk="0" hangingPunct="0"/>
            <a:r>
              <a:rPr lang="en-GB"/>
              <a:t> machinery</a:t>
            </a:r>
          </a:p>
        </p:txBody>
      </p:sp>
      <p:sp>
        <p:nvSpPr>
          <p:cNvPr id="172043" name="AutoShape 11"/>
          <p:cNvSpPr>
            <a:spLocks noChangeArrowheads="1"/>
          </p:cNvSpPr>
          <p:nvPr/>
        </p:nvSpPr>
        <p:spPr bwMode="auto">
          <a:xfrm>
            <a:off x="5219700" y="3073400"/>
            <a:ext cx="1293813" cy="935038"/>
          </a:xfrm>
          <a:prstGeom prst="star24">
            <a:avLst>
              <a:gd name="adj" fmla="val 375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GB"/>
              <a:t>Work</a:t>
            </a:r>
          </a:p>
        </p:txBody>
      </p:sp>
      <p:sp>
        <p:nvSpPr>
          <p:cNvPr id="172044" name="Oval 12"/>
          <p:cNvSpPr>
            <a:spLocks noChangeArrowheads="1"/>
          </p:cNvSpPr>
          <p:nvPr/>
        </p:nvSpPr>
        <p:spPr bwMode="auto">
          <a:xfrm>
            <a:off x="6913563" y="3073400"/>
            <a:ext cx="2159000" cy="93503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GB" dirty="0"/>
              <a:t>Maintenance of </a:t>
            </a:r>
          </a:p>
          <a:p>
            <a:pPr algn="ctr" eaLnBrk="0" hangingPunct="0"/>
            <a:r>
              <a:rPr lang="en-GB" dirty="0"/>
              <a:t>Social </a:t>
            </a:r>
            <a:r>
              <a:rPr lang="en-GB" dirty="0" smtClean="0"/>
              <a:t>Organization</a:t>
            </a:r>
            <a:endParaRPr lang="en-GB" dirty="0"/>
          </a:p>
        </p:txBody>
      </p:sp>
      <p:sp>
        <p:nvSpPr>
          <p:cNvPr id="49166" name="AutoShape 13"/>
          <p:cNvSpPr>
            <a:spLocks noChangeArrowheads="1"/>
          </p:cNvSpPr>
          <p:nvPr/>
        </p:nvSpPr>
        <p:spPr bwMode="auto">
          <a:xfrm rot="3003613">
            <a:off x="1187450" y="4262438"/>
            <a:ext cx="649288" cy="900112"/>
          </a:xfrm>
          <a:prstGeom prst="rightArrow">
            <a:avLst>
              <a:gd name="adj1" fmla="val 50000"/>
              <a:gd name="adj2" fmla="val 25000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rot="10800000" vert="eaVert" wrap="none" anchor="ctr"/>
          <a:lstStyle/>
          <a:p>
            <a:pPr algn="ctr" eaLnBrk="0" hangingPunct="0"/>
            <a:endParaRPr lang="en-GB"/>
          </a:p>
        </p:txBody>
      </p:sp>
      <p:sp>
        <p:nvSpPr>
          <p:cNvPr id="49167" name="AutoShape 14"/>
          <p:cNvSpPr>
            <a:spLocks noChangeArrowheads="1"/>
          </p:cNvSpPr>
          <p:nvPr/>
        </p:nvSpPr>
        <p:spPr bwMode="auto">
          <a:xfrm rot="18596387" flipV="1">
            <a:off x="1168400" y="1974851"/>
            <a:ext cx="649287" cy="900112"/>
          </a:xfrm>
          <a:prstGeom prst="rightArrow">
            <a:avLst>
              <a:gd name="adj1" fmla="val 50000"/>
              <a:gd name="adj2" fmla="val 25000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rot="10800000" vert="eaVert" wrap="none" anchor="ctr"/>
          <a:lstStyle/>
          <a:p>
            <a:pPr algn="ctr" eaLnBrk="0" hangingPunct="0"/>
            <a:endParaRPr lang="en-GB"/>
          </a:p>
        </p:txBody>
      </p:sp>
      <p:cxnSp>
        <p:nvCxnSpPr>
          <p:cNvPr id="49168" name="AutoShape 17"/>
          <p:cNvCxnSpPr>
            <a:cxnSpLocks noChangeShapeType="1"/>
            <a:stCxn id="172043" idx="1"/>
            <a:endCxn id="172037" idx="5"/>
          </p:cNvCxnSpPr>
          <p:nvPr/>
        </p:nvCxnSpPr>
        <p:spPr bwMode="auto">
          <a:xfrm flipH="1" flipV="1">
            <a:off x="3140075" y="1963738"/>
            <a:ext cx="2079625" cy="1577975"/>
          </a:xfrm>
          <a:prstGeom prst="straightConnector1">
            <a:avLst/>
          </a:prstGeom>
          <a:noFill/>
          <a:ln w="25400">
            <a:solidFill>
              <a:srgbClr val="FF00FF"/>
            </a:solidFill>
            <a:prstDash val="sysDot"/>
            <a:round/>
            <a:headEnd/>
            <a:tailEnd type="triangle" w="lg" len="lg"/>
          </a:ln>
        </p:spPr>
      </p:cxnSp>
      <p:cxnSp>
        <p:nvCxnSpPr>
          <p:cNvPr id="49169" name="AutoShape 18"/>
          <p:cNvCxnSpPr>
            <a:cxnSpLocks noChangeShapeType="1"/>
            <a:stCxn id="172043" idx="1"/>
            <a:endCxn id="172038" idx="7"/>
          </p:cNvCxnSpPr>
          <p:nvPr/>
        </p:nvCxnSpPr>
        <p:spPr bwMode="auto">
          <a:xfrm flipH="1">
            <a:off x="3101975" y="3541713"/>
            <a:ext cx="2117725" cy="1614487"/>
          </a:xfrm>
          <a:prstGeom prst="straightConnector1">
            <a:avLst/>
          </a:prstGeom>
          <a:noFill/>
          <a:ln w="25400">
            <a:solidFill>
              <a:srgbClr val="FF00FF"/>
            </a:solidFill>
            <a:prstDash val="sysDot"/>
            <a:round/>
            <a:headEnd/>
            <a:tailEnd type="triangle" w="lg" len="lg"/>
          </a:ln>
        </p:spPr>
      </p:cxnSp>
      <p:cxnSp>
        <p:nvCxnSpPr>
          <p:cNvPr id="49170" name="AutoShape 19"/>
          <p:cNvCxnSpPr>
            <a:cxnSpLocks noChangeShapeType="1"/>
            <a:stCxn id="172043" idx="3"/>
            <a:endCxn id="172044" idx="2"/>
          </p:cNvCxnSpPr>
          <p:nvPr/>
        </p:nvCxnSpPr>
        <p:spPr bwMode="auto">
          <a:xfrm>
            <a:off x="6513513" y="3541713"/>
            <a:ext cx="400050" cy="0"/>
          </a:xfrm>
          <a:prstGeom prst="straightConnector1">
            <a:avLst/>
          </a:prstGeom>
          <a:noFill/>
          <a:ln w="25400">
            <a:solidFill>
              <a:srgbClr val="FF00FF"/>
            </a:solidFill>
            <a:prstDash val="sysDot"/>
            <a:round/>
            <a:headEnd/>
            <a:tailEnd type="triangle" w="lg" len="lg"/>
          </a:ln>
        </p:spPr>
      </p:cxnSp>
      <p:cxnSp>
        <p:nvCxnSpPr>
          <p:cNvPr id="49171" name="AutoShape 20"/>
          <p:cNvCxnSpPr>
            <a:cxnSpLocks noChangeShapeType="1"/>
            <a:stCxn id="49162" idx="2"/>
            <a:endCxn id="172043" idx="0"/>
          </p:cNvCxnSpPr>
          <p:nvPr/>
        </p:nvCxnSpPr>
        <p:spPr bwMode="auto">
          <a:xfrm>
            <a:off x="5867400" y="2138363"/>
            <a:ext cx="0" cy="935037"/>
          </a:xfrm>
          <a:prstGeom prst="straightConnector1">
            <a:avLst/>
          </a:prstGeom>
          <a:noFill/>
          <a:ln w="25400">
            <a:solidFill>
              <a:srgbClr val="FF00FF"/>
            </a:solidFill>
            <a:prstDash val="sysDot"/>
            <a:round/>
            <a:headEnd/>
            <a:tailEnd type="triangle" w="lg" len="lg"/>
          </a:ln>
        </p:spPr>
      </p:cxnSp>
      <p:cxnSp>
        <p:nvCxnSpPr>
          <p:cNvPr id="49172" name="AutoShape 21"/>
          <p:cNvCxnSpPr>
            <a:cxnSpLocks noChangeShapeType="1"/>
            <a:stCxn id="49163" idx="0"/>
            <a:endCxn id="172043" idx="2"/>
          </p:cNvCxnSpPr>
          <p:nvPr/>
        </p:nvCxnSpPr>
        <p:spPr bwMode="auto">
          <a:xfrm flipV="1">
            <a:off x="5867400" y="4008438"/>
            <a:ext cx="0" cy="1046162"/>
          </a:xfrm>
          <a:prstGeom prst="straightConnector1">
            <a:avLst/>
          </a:prstGeom>
          <a:noFill/>
          <a:ln w="25400">
            <a:solidFill>
              <a:srgbClr val="FF00FF"/>
            </a:solidFill>
            <a:prstDash val="sysDot"/>
            <a:round/>
            <a:headEnd/>
            <a:tailEnd type="triangle" w="lg" len="lg"/>
          </a:ln>
        </p:spPr>
      </p:cxnSp>
      <p:sp>
        <p:nvSpPr>
          <p:cNvPr id="49173" name="AutoShape 22"/>
          <p:cNvSpPr>
            <a:spLocks noChangeArrowheads="1"/>
          </p:cNvSpPr>
          <p:nvPr/>
        </p:nvSpPr>
        <p:spPr bwMode="auto">
          <a:xfrm>
            <a:off x="107950" y="5018088"/>
            <a:ext cx="1098550" cy="900112"/>
          </a:xfrm>
          <a:prstGeom prst="rightArrow">
            <a:avLst>
              <a:gd name="adj1" fmla="val 50000"/>
              <a:gd name="adj2" fmla="val 30511"/>
            </a:avLst>
          </a:prstGeom>
          <a:solidFill>
            <a:srgbClr val="FFCC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GB"/>
              <a:t>Uranium</a:t>
            </a:r>
          </a:p>
        </p:txBody>
      </p:sp>
      <p:sp>
        <p:nvSpPr>
          <p:cNvPr id="49174" name="Text Box 24"/>
          <p:cNvSpPr txBox="1">
            <a:spLocks noChangeArrowheads="1"/>
          </p:cNvSpPr>
          <p:nvPr/>
        </p:nvSpPr>
        <p:spPr bwMode="auto">
          <a:xfrm>
            <a:off x="7391400" y="5126038"/>
            <a:ext cx="1573213" cy="825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GB" sz="1600" i="1">
                <a:solidFill>
                  <a:srgbClr val="000000"/>
                </a:solidFill>
              </a:rPr>
              <a:t>Inspired by </a:t>
            </a:r>
          </a:p>
          <a:p>
            <a:pPr eaLnBrk="0" hangingPunct="0"/>
            <a:r>
              <a:rPr lang="en-GB" sz="1600" i="1">
                <a:solidFill>
                  <a:srgbClr val="000000"/>
                </a:solidFill>
              </a:rPr>
              <a:t>J. de Rosnay, </a:t>
            </a:r>
          </a:p>
          <a:p>
            <a:pPr eaLnBrk="0" hangingPunct="0"/>
            <a:r>
              <a:rPr lang="en-GB" sz="1600" i="1">
                <a:solidFill>
                  <a:srgbClr val="000000"/>
                </a:solidFill>
              </a:rPr>
              <a:t>Le Macroscope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172043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7" presetID="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8" dur="2000" fill="hold"/>
                                        <p:tgtEl>
                                          <p:spTgt spid="17203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9" presetID="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0" dur="2000" fill="hold"/>
                                        <p:tgtEl>
                                          <p:spTgt spid="172037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1" presetID="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2" dur="2000" fill="hold"/>
                                        <p:tgtEl>
                                          <p:spTgt spid="17204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2037" grpId="0" animBg="1"/>
      <p:bldP spid="172038" grpId="0" animBg="1"/>
      <p:bldP spid="172043" grpId="0" animBg="1"/>
      <p:bldP spid="17204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mtClean="0"/>
              <a:t>Industry Economics</a:t>
            </a:r>
          </a:p>
        </p:txBody>
      </p:sp>
      <p:sp>
        <p:nvSpPr>
          <p:cNvPr id="50179" name="Espace réservé du pied de page 4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GB" smtClean="0"/>
              <a:t>MI - Enterprise System Meta model and taxonomy</a:t>
            </a:r>
          </a:p>
        </p:txBody>
      </p:sp>
      <p:sp>
        <p:nvSpPr>
          <p:cNvPr id="50180" name="Espace réservé du numéro de diapositive 5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DD3D52EE-F8EB-4605-B287-08898F958FB3}" type="slidenum">
              <a:rPr lang="en-GB" smtClean="0"/>
              <a:pPr/>
              <a:t>9</a:t>
            </a:fld>
            <a:endParaRPr lang="en-GB" smtClean="0"/>
          </a:p>
        </p:txBody>
      </p:sp>
      <p:pic>
        <p:nvPicPr>
          <p:cNvPr id="50181" name="Picture 4" descr="MacroscFig1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325" y="1019142"/>
            <a:ext cx="8759825" cy="5802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0182" name="Text Box 6"/>
          <p:cNvSpPr txBox="1">
            <a:spLocks noChangeArrowheads="1"/>
          </p:cNvSpPr>
          <p:nvPr/>
        </p:nvSpPr>
        <p:spPr bwMode="auto">
          <a:xfrm>
            <a:off x="6653241" y="6170658"/>
            <a:ext cx="2016125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GB" sz="1600" i="1" dirty="0">
                <a:solidFill>
                  <a:srgbClr val="000000"/>
                </a:solidFill>
              </a:rPr>
              <a:t>From J. de </a:t>
            </a:r>
            <a:r>
              <a:rPr lang="en-GB" sz="1600" i="1" dirty="0" err="1">
                <a:solidFill>
                  <a:srgbClr val="000000"/>
                </a:solidFill>
              </a:rPr>
              <a:t>Rosnay</a:t>
            </a:r>
            <a:r>
              <a:rPr lang="en-GB" sz="1600" i="1" dirty="0">
                <a:solidFill>
                  <a:srgbClr val="000000"/>
                </a:solidFill>
              </a:rPr>
              <a:t>, </a:t>
            </a:r>
          </a:p>
          <a:p>
            <a:pPr eaLnBrk="0" hangingPunct="0"/>
            <a:r>
              <a:rPr lang="en-GB" sz="1600" i="1" dirty="0">
                <a:solidFill>
                  <a:srgbClr val="000000"/>
                </a:solidFill>
              </a:rPr>
              <a:t>Le </a:t>
            </a:r>
            <a:r>
              <a:rPr lang="en-GB" sz="1600" i="1" dirty="0" err="1">
                <a:solidFill>
                  <a:srgbClr val="000000"/>
                </a:solidFill>
              </a:rPr>
              <a:t>Macroscope</a:t>
            </a:r>
            <a:endParaRPr lang="en-GB" sz="1600" i="1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097331" y="0"/>
            <a:ext cx="5046669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800" i="1" dirty="0" smtClean="0"/>
              <a:t>Note : JDR represents only 2 flows: money and “energy” - Energy represents actually the 3 entities Energy / Matter / Information</a:t>
            </a:r>
            <a:endParaRPr lang="fr-FR" sz="1800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pt_model">
  <a:themeElements>
    <a:clrScheme name="CCM_Conception 4">
      <a:dk1>
        <a:srgbClr val="000000"/>
      </a:dk1>
      <a:lt1>
        <a:srgbClr val="FFFFFF"/>
      </a:lt1>
      <a:dk2>
        <a:srgbClr val="336699"/>
      </a:dk2>
      <a:lt2>
        <a:srgbClr val="010000"/>
      </a:lt2>
      <a:accent1>
        <a:srgbClr val="CCECFF"/>
      </a:accent1>
      <a:accent2>
        <a:srgbClr val="FFFFCC"/>
      </a:accent2>
      <a:accent3>
        <a:srgbClr val="FFFFFF"/>
      </a:accent3>
      <a:accent4>
        <a:srgbClr val="000000"/>
      </a:accent4>
      <a:accent5>
        <a:srgbClr val="E2F4FF"/>
      </a:accent5>
      <a:accent6>
        <a:srgbClr val="E7E7B9"/>
      </a:accent6>
      <a:hlink>
        <a:srgbClr val="FF9966"/>
      </a:hlink>
      <a:folHlink>
        <a:srgbClr val="009999"/>
      </a:folHlink>
    </a:clrScheme>
    <a:fontScheme name="CCM_Conception">
      <a:majorFont>
        <a:latin typeface="Arial Narrow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0000" tIns="46800" rIns="90000" bIns="4680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0000" tIns="46800" rIns="90000" bIns="4680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Times New Roman" pitchFamily="18" charset="0"/>
          </a:defRPr>
        </a:defPPr>
      </a:lstStyle>
    </a:lnDef>
  </a:objectDefaults>
  <a:extraClrSchemeLst>
    <a:extraClrScheme>
      <a:clrScheme name="CCM_Conception 1">
        <a:dk1>
          <a:srgbClr val="009999"/>
        </a:dk1>
        <a:lt1>
          <a:srgbClr val="FFFFFF"/>
        </a:lt1>
        <a:dk2>
          <a:srgbClr val="336699"/>
        </a:dk2>
        <a:lt2>
          <a:srgbClr val="010000"/>
        </a:lt2>
        <a:accent1>
          <a:srgbClr val="CCECFF"/>
        </a:accent1>
        <a:accent2>
          <a:srgbClr val="FFFFCC"/>
        </a:accent2>
        <a:accent3>
          <a:srgbClr val="FFFFFF"/>
        </a:accent3>
        <a:accent4>
          <a:srgbClr val="008282"/>
        </a:accent4>
        <a:accent5>
          <a:srgbClr val="E2F4FF"/>
        </a:accent5>
        <a:accent6>
          <a:srgbClr val="E7E7B9"/>
        </a:accent6>
        <a:hlink>
          <a:srgbClr val="FF9966"/>
        </a:hlink>
        <a:folHlink>
          <a:srgbClr val="0099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CM_Conception 2">
        <a:dk1>
          <a:srgbClr val="800000"/>
        </a:dk1>
        <a:lt1>
          <a:srgbClr val="FFFFFF"/>
        </a:lt1>
        <a:dk2>
          <a:srgbClr val="000000"/>
        </a:dk2>
        <a:lt2>
          <a:srgbClr val="FFFFCC"/>
        </a:lt2>
        <a:accent1>
          <a:srgbClr val="000000"/>
        </a:accent1>
        <a:accent2>
          <a:srgbClr val="000099"/>
        </a:accent2>
        <a:accent3>
          <a:srgbClr val="AAAAAA"/>
        </a:accent3>
        <a:accent4>
          <a:srgbClr val="DADADA"/>
        </a:accent4>
        <a:accent5>
          <a:srgbClr val="AAAAAA"/>
        </a:accent5>
        <a:accent6>
          <a:srgbClr val="00008A"/>
        </a:accent6>
        <a:hlink>
          <a:srgbClr val="800000"/>
        </a:hlink>
        <a:folHlink>
          <a:srgbClr val="80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CM_Conception 3">
        <a:dk1>
          <a:srgbClr val="000000"/>
        </a:dk1>
        <a:lt1>
          <a:srgbClr val="FFFFFF"/>
        </a:lt1>
        <a:dk2>
          <a:srgbClr val="000000"/>
        </a:dk2>
        <a:lt2>
          <a:srgbClr val="CBCBCB"/>
        </a:lt2>
        <a:accent1>
          <a:srgbClr val="B2B2B2"/>
        </a:accent1>
        <a:accent2>
          <a:srgbClr val="EAEAEA"/>
        </a:accent2>
        <a:accent3>
          <a:srgbClr val="FFFFFF"/>
        </a:accent3>
        <a:accent4>
          <a:srgbClr val="000000"/>
        </a:accent4>
        <a:accent5>
          <a:srgbClr val="D5D5D5"/>
        </a:accent5>
        <a:accent6>
          <a:srgbClr val="D4D4D4"/>
        </a:accent6>
        <a:hlink>
          <a:srgbClr val="B2B2B2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CM_Conception 4">
        <a:dk1>
          <a:srgbClr val="000000"/>
        </a:dk1>
        <a:lt1>
          <a:srgbClr val="FFFFFF"/>
        </a:lt1>
        <a:dk2>
          <a:srgbClr val="336699"/>
        </a:dk2>
        <a:lt2>
          <a:srgbClr val="010000"/>
        </a:lt2>
        <a:accent1>
          <a:srgbClr val="CCECFF"/>
        </a:accent1>
        <a:accent2>
          <a:srgbClr val="FFFFCC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E7E7B9"/>
        </a:accent6>
        <a:hlink>
          <a:srgbClr val="FF9966"/>
        </a:hlink>
        <a:folHlink>
          <a:srgbClr val="0099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39126</TotalTime>
  <Words>1320</Words>
  <Application>Microsoft Office PowerPoint</Application>
  <PresentationFormat>Affichage à l'écran (4:3)</PresentationFormat>
  <Paragraphs>316</Paragraphs>
  <Slides>20</Slides>
  <Notes>14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20</vt:i4>
      </vt:variant>
    </vt:vector>
  </HeadingPairs>
  <TitlesOfParts>
    <vt:vector size="21" baseType="lpstr">
      <vt:lpstr>ppt_model</vt:lpstr>
      <vt:lpstr>MI - Enterprise System  Meta model and taxonomy</vt:lpstr>
      <vt:lpstr>Diapositive 2</vt:lpstr>
      <vt:lpstr>System view</vt:lpstr>
      <vt:lpstr>System approach: « understand » the whole</vt:lpstr>
      <vt:lpstr>System approach: acting locally for global results </vt:lpstr>
      <vt:lpstr>Diapositive 6</vt:lpstr>
      <vt:lpstr>Enterprise is an Open, Complex System</vt:lpstr>
      <vt:lpstr>Industry eco-system (anthropo-centric!)</vt:lpstr>
      <vt:lpstr>Industry Economics</vt:lpstr>
      <vt:lpstr>The enterprise black box: Energy Chain</vt:lpstr>
      <vt:lpstr>The enterprise black box</vt:lpstr>
      <vt:lpstr>Industrial Enterprise System</vt:lpstr>
      <vt:lpstr>Industrial Enterprise System – Main processing domains</vt:lpstr>
      <vt:lpstr>Production system lifecycles</vt:lpstr>
      <vt:lpstr>Product processing</vt:lpstr>
      <vt:lpstr>Money Processing</vt:lpstr>
      <vt:lpstr>Knowledge processing</vt:lpstr>
      <vt:lpstr>Diapositive 18</vt:lpstr>
      <vt:lpstr>Development of an enterprise system taxonomy </vt:lpstr>
      <vt:lpstr>Diapositive 20</vt:lpstr>
    </vt:vector>
  </TitlesOfParts>
  <Company>Control Chain Group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CCM00-0 - CCM Overview</dc:title>
  <dc:creator>J. Vieille</dc:creator>
  <cp:lastModifiedBy>Jean Vieille</cp:lastModifiedBy>
  <cp:revision>565</cp:revision>
  <dcterms:created xsi:type="dcterms:W3CDTF">2003-05-29T15:53:55Z</dcterms:created>
  <dcterms:modified xsi:type="dcterms:W3CDTF">2011-04-22T16:07:59Z</dcterms:modified>
</cp:coreProperties>
</file>