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legacyDocTextInfo.bin" ContentType="application/vnd.ms-office.legacyDocTextInfo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0" r:id="rId1"/>
  </p:sldMasterIdLst>
  <p:notesMasterIdLst>
    <p:notesMasterId r:id="rId74"/>
  </p:notesMasterIdLst>
  <p:handoutMasterIdLst>
    <p:handoutMasterId r:id="rId75"/>
  </p:handoutMasterIdLst>
  <p:sldIdLst>
    <p:sldId id="527" r:id="rId2"/>
    <p:sldId id="1291" r:id="rId3"/>
    <p:sldId id="1337" r:id="rId4"/>
    <p:sldId id="1338" r:id="rId5"/>
    <p:sldId id="1339" r:id="rId6"/>
    <p:sldId id="1340" r:id="rId7"/>
    <p:sldId id="1335" r:id="rId8"/>
    <p:sldId id="1336" r:id="rId9"/>
    <p:sldId id="1288" r:id="rId10"/>
    <p:sldId id="1287" r:id="rId11"/>
    <p:sldId id="1242" r:id="rId12"/>
    <p:sldId id="1293" r:id="rId13"/>
    <p:sldId id="1307" r:id="rId14"/>
    <p:sldId id="1308" r:id="rId15"/>
    <p:sldId id="1294" r:id="rId16"/>
    <p:sldId id="1309" r:id="rId17"/>
    <p:sldId id="1310" r:id="rId18"/>
    <p:sldId id="1292" r:id="rId19"/>
    <p:sldId id="1327" r:id="rId20"/>
    <p:sldId id="1330" r:id="rId21"/>
    <p:sldId id="1331" r:id="rId22"/>
    <p:sldId id="1332" r:id="rId23"/>
    <p:sldId id="1334" r:id="rId24"/>
    <p:sldId id="1328" r:id="rId25"/>
    <p:sldId id="1303" r:id="rId26"/>
    <p:sldId id="1289" r:id="rId27"/>
    <p:sldId id="1311" r:id="rId28"/>
    <p:sldId id="1300" r:id="rId29"/>
    <p:sldId id="1290" r:id="rId30"/>
    <p:sldId id="1295" r:id="rId31"/>
    <p:sldId id="1319" r:id="rId32"/>
    <p:sldId id="1320" r:id="rId33"/>
    <p:sldId id="1326" r:id="rId34"/>
    <p:sldId id="1323" r:id="rId35"/>
    <p:sldId id="1318" r:id="rId36"/>
    <p:sldId id="1321" r:id="rId37"/>
    <p:sldId id="1322" r:id="rId38"/>
    <p:sldId id="1304" r:id="rId39"/>
    <p:sldId id="1312" r:id="rId40"/>
    <p:sldId id="1313" r:id="rId41"/>
    <p:sldId id="1314" r:id="rId42"/>
    <p:sldId id="1315" r:id="rId43"/>
    <p:sldId id="1316" r:id="rId44"/>
    <p:sldId id="1317" r:id="rId45"/>
    <p:sldId id="1244" r:id="rId46"/>
    <p:sldId id="1250" r:id="rId47"/>
    <p:sldId id="1251" r:id="rId48"/>
    <p:sldId id="1254" r:id="rId49"/>
    <p:sldId id="1263" r:id="rId50"/>
    <p:sldId id="1267" r:id="rId51"/>
    <p:sldId id="1268" r:id="rId52"/>
    <p:sldId id="1269" r:id="rId53"/>
    <p:sldId id="1270" r:id="rId54"/>
    <p:sldId id="1271" r:id="rId55"/>
    <p:sldId id="1272" r:id="rId56"/>
    <p:sldId id="1273" r:id="rId57"/>
    <p:sldId id="1274" r:id="rId58"/>
    <p:sldId id="1275" r:id="rId59"/>
    <p:sldId id="1279" r:id="rId60"/>
    <p:sldId id="1281" r:id="rId61"/>
    <p:sldId id="1282" r:id="rId62"/>
    <p:sldId id="1283" r:id="rId63"/>
    <p:sldId id="1284" r:id="rId64"/>
    <p:sldId id="1286" r:id="rId65"/>
    <p:sldId id="1246" r:id="rId66"/>
    <p:sldId id="1324" r:id="rId67"/>
    <p:sldId id="1305" r:id="rId68"/>
    <p:sldId id="1306" r:id="rId69"/>
    <p:sldId id="1325" r:id="rId70"/>
    <p:sldId id="1341" r:id="rId71"/>
    <p:sldId id="1342" r:id="rId72"/>
    <p:sldId id="847" r:id="rId73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00FF"/>
    <a:srgbClr val="FF6600"/>
    <a:srgbClr val="008000"/>
    <a:srgbClr val="CC99FF"/>
    <a:srgbClr val="FF3300"/>
    <a:srgbClr val="000000"/>
    <a:srgbClr val="FFFFFF"/>
    <a:srgbClr val="000066"/>
    <a:srgbClr val="EAEAEA"/>
  </p:clrMru>
</p:presentationPr>
</file>

<file path=ppt/tableStyles.xml><?xml version="1.0" encoding="utf-8"?>
<a:tblStyleLst xmlns:a="http://schemas.openxmlformats.org/drawingml/2006/main" def="{ED083AE6-46FA-4A59-8FB0-9F97EB10719F}"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65" autoAdjust="0"/>
    <p:restoredTop sz="86491" autoAdjust="0"/>
  </p:normalViewPr>
  <p:slideViewPr>
    <p:cSldViewPr>
      <p:cViewPr varScale="1">
        <p:scale>
          <a:sx n="75" d="100"/>
          <a:sy n="75" d="100"/>
        </p:scale>
        <p:origin x="-7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34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 varScale="1">
        <p:scale>
          <a:sx n="50" d="100"/>
          <a:sy n="50" d="100"/>
        </p:scale>
        <p:origin x="-2358" y="-114"/>
      </p:cViewPr>
      <p:guideLst>
        <p:guide orient="horz" pos="3223"/>
        <p:guide pos="2236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microsoft.com/office/2006/relationships/legacyDocTextInfo" Target="legacyDocTextInfo.bin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2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drawings/_rels/vmlDrawing10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9.bin"/><Relationship Id="rId2" Type="http://schemas.microsoft.com/office/2006/relationships/legacyDiagramText" Target="legacyDiagramText38.bin"/><Relationship Id="rId1" Type="http://schemas.microsoft.com/office/2006/relationships/legacyDiagramText" Target="legacyDiagramText37.bin"/><Relationship Id="rId4" Type="http://schemas.microsoft.com/office/2006/relationships/legacyDiagramText" Target="legacyDiagramText40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7.bin"/><Relationship Id="rId2" Type="http://schemas.microsoft.com/office/2006/relationships/legacyDiagramText" Target="legacyDiagramText6.bin"/><Relationship Id="rId1" Type="http://schemas.microsoft.com/office/2006/relationships/legacyDiagramText" Target="legacyDiagramText5.bin"/><Relationship Id="rId4" Type="http://schemas.microsoft.com/office/2006/relationships/legacyDiagramText" Target="legacyDiagramText8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1.bin"/><Relationship Id="rId2" Type="http://schemas.microsoft.com/office/2006/relationships/legacyDiagramText" Target="legacyDiagramText10.bin"/><Relationship Id="rId1" Type="http://schemas.microsoft.com/office/2006/relationships/legacyDiagramText" Target="legacyDiagramText9.bin"/><Relationship Id="rId4" Type="http://schemas.microsoft.com/office/2006/relationships/legacyDiagramText" Target="legacyDiagramText12.bin"/></Relationships>
</file>

<file path=ppt/drawings/_rels/vmlDrawing4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5.bin"/><Relationship Id="rId2" Type="http://schemas.microsoft.com/office/2006/relationships/legacyDiagramText" Target="legacyDiagramText14.bin"/><Relationship Id="rId1" Type="http://schemas.microsoft.com/office/2006/relationships/legacyDiagramText" Target="legacyDiagramText13.bin"/><Relationship Id="rId4" Type="http://schemas.microsoft.com/office/2006/relationships/legacyDiagramText" Target="legacyDiagramText16.bin"/></Relationships>
</file>

<file path=ppt/drawings/_rels/vmlDrawing5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9.bin"/><Relationship Id="rId2" Type="http://schemas.microsoft.com/office/2006/relationships/legacyDiagramText" Target="legacyDiagramText18.bin"/><Relationship Id="rId1" Type="http://schemas.microsoft.com/office/2006/relationships/legacyDiagramText" Target="legacyDiagramText17.bin"/><Relationship Id="rId4" Type="http://schemas.microsoft.com/office/2006/relationships/legacyDiagramText" Target="legacyDiagramText20.bin"/></Relationships>
</file>

<file path=ppt/drawings/_rels/vmlDrawing6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3.bin"/><Relationship Id="rId2" Type="http://schemas.microsoft.com/office/2006/relationships/legacyDiagramText" Target="legacyDiagramText22.bin"/><Relationship Id="rId1" Type="http://schemas.microsoft.com/office/2006/relationships/legacyDiagramText" Target="legacyDiagramText21.bin"/><Relationship Id="rId4" Type="http://schemas.microsoft.com/office/2006/relationships/legacyDiagramText" Target="legacyDiagramText24.bin"/></Relationships>
</file>

<file path=ppt/drawings/_rels/vmlDrawing7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7.bin"/><Relationship Id="rId2" Type="http://schemas.microsoft.com/office/2006/relationships/legacyDiagramText" Target="legacyDiagramText26.bin"/><Relationship Id="rId1" Type="http://schemas.microsoft.com/office/2006/relationships/legacyDiagramText" Target="legacyDiagramText25.bin"/><Relationship Id="rId4" Type="http://schemas.microsoft.com/office/2006/relationships/legacyDiagramText" Target="legacyDiagramText28.bin"/></Relationships>
</file>

<file path=ppt/drawings/_rels/vmlDrawing8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1.bin"/><Relationship Id="rId2" Type="http://schemas.microsoft.com/office/2006/relationships/legacyDiagramText" Target="legacyDiagramText30.bin"/><Relationship Id="rId1" Type="http://schemas.microsoft.com/office/2006/relationships/legacyDiagramText" Target="legacyDiagramText29.bin"/><Relationship Id="rId4" Type="http://schemas.microsoft.com/office/2006/relationships/legacyDiagramText" Target="legacyDiagramText32.bin"/></Relationships>
</file>

<file path=ppt/drawings/_rels/vmlDrawing9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5.bin"/><Relationship Id="rId2" Type="http://schemas.microsoft.com/office/2006/relationships/legacyDiagramText" Target="legacyDiagramText34.bin"/><Relationship Id="rId1" Type="http://schemas.microsoft.com/office/2006/relationships/legacyDiagramText" Target="legacyDiagramText33.bin"/><Relationship Id="rId4" Type="http://schemas.microsoft.com/office/2006/relationships/legacyDiagramText" Target="legacyDiagramText36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075" y="1111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109875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650" y="1111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03/2011</a:t>
            </a:r>
            <a:endParaRPr lang="en-GB"/>
          </a:p>
        </p:txBody>
      </p:sp>
      <p:sp>
        <p:nvSpPr>
          <p:cNvPr id="1098760" name="Rectangle 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92075" y="961390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pPr>
              <a:defRPr/>
            </a:pPr>
            <a:r>
              <a:rPr lang="en-GB"/>
              <a:t>CCM (R) BOK</a:t>
            </a:r>
          </a:p>
        </p:txBody>
      </p:sp>
      <p:sp>
        <p:nvSpPr>
          <p:cNvPr id="109876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650" y="961390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pPr>
              <a:defRPr/>
            </a:pPr>
            <a:fld id="{DB7A975C-F152-4C52-BE9F-51FF11C9E5E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03/2011</a:t>
            </a:r>
            <a:endParaRPr lang="fr-FR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/>
              <a:t>CCM (R) BOK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DF733FB-D6FB-4BAE-93D4-3FD8DCAAA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901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56446-BE60-459C-A3D5-78C106B61927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901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01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471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6ECECB-F378-48B8-86B8-0D8DC1355D63}" type="slidenum">
              <a:rPr lang="fr-FR"/>
              <a:pPr/>
              <a:t>52</a:t>
            </a:fld>
            <a:endParaRPr lang="fr-FR"/>
          </a:p>
        </p:txBody>
      </p:sp>
      <p:sp>
        <p:nvSpPr>
          <p:cNvPr id="471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1313"/>
            <a:ext cx="5795963" cy="4348162"/>
          </a:xfrm>
          <a:ln/>
        </p:spPr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4716463"/>
            <a:ext cx="5205412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7111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481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7CDACF-F094-40FC-A1EF-EEC52A007620}" type="slidenum">
              <a:rPr lang="fr-FR"/>
              <a:pPr/>
              <a:t>53</a:t>
            </a:fld>
            <a:endParaRPr lang="fr-FR"/>
          </a:p>
        </p:txBody>
      </p:sp>
      <p:sp>
        <p:nvSpPr>
          <p:cNvPr id="481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8135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491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67E150-8F21-44AA-9A62-036058E0B859}" type="slidenum">
              <a:rPr lang="fr-FR"/>
              <a:pPr/>
              <a:t>54</a:t>
            </a:fld>
            <a:endParaRPr lang="fr-FR"/>
          </a:p>
        </p:txBody>
      </p:sp>
      <p:sp>
        <p:nvSpPr>
          <p:cNvPr id="491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1313"/>
            <a:ext cx="5795963" cy="4348162"/>
          </a:xfrm>
          <a:ln/>
        </p:spPr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4716463"/>
            <a:ext cx="5205412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9159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501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64F1C6-FBFD-44D0-B861-2145B62E5B5D}" type="slidenum">
              <a:rPr lang="fr-FR"/>
              <a:pPr/>
              <a:t>55</a:t>
            </a:fld>
            <a:endParaRPr lang="fr-FR"/>
          </a:p>
        </p:txBody>
      </p:sp>
      <p:sp>
        <p:nvSpPr>
          <p:cNvPr id="501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1313"/>
            <a:ext cx="5795963" cy="4348162"/>
          </a:xfrm>
          <a:ln/>
        </p:spPr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4716463"/>
            <a:ext cx="5205412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0183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512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FD4037-AA01-4346-B7BB-7FE89590D996}" type="slidenum">
              <a:rPr lang="fr-FR"/>
              <a:pPr/>
              <a:t>56</a:t>
            </a:fld>
            <a:endParaRPr lang="fr-FR"/>
          </a:p>
        </p:txBody>
      </p:sp>
      <p:sp>
        <p:nvSpPr>
          <p:cNvPr id="512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120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522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3EADCA-4E7D-4C37-A16E-5975B0406FDA}" type="slidenum">
              <a:rPr lang="fr-FR"/>
              <a:pPr/>
              <a:t>57</a:t>
            </a:fld>
            <a:endParaRPr lang="fr-FR"/>
          </a:p>
        </p:txBody>
      </p:sp>
      <p:sp>
        <p:nvSpPr>
          <p:cNvPr id="522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1313"/>
            <a:ext cx="5795963" cy="4348162"/>
          </a:xfrm>
          <a:ln/>
        </p:spPr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4716463"/>
            <a:ext cx="5205412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2231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532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84083F-0C82-4529-8928-E30C2E183019}" type="slidenum">
              <a:rPr lang="fr-FR"/>
              <a:pPr/>
              <a:t>58</a:t>
            </a:fld>
            <a:endParaRPr lang="fr-FR"/>
          </a:p>
        </p:txBody>
      </p:sp>
      <p:sp>
        <p:nvSpPr>
          <p:cNvPr id="532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768350"/>
            <a:ext cx="5795963" cy="4346575"/>
          </a:xfrm>
          <a:ln/>
        </p:spPr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0575" y="5118100"/>
            <a:ext cx="5205413" cy="46037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53255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573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2303FA-4EF6-426A-81CD-256A580FF908}" type="slidenum">
              <a:rPr lang="fr-FR"/>
              <a:pPr/>
              <a:t>59</a:t>
            </a:fld>
            <a:endParaRPr lang="fr-FR"/>
          </a:p>
        </p:txBody>
      </p:sp>
      <p:sp>
        <p:nvSpPr>
          <p:cNvPr id="573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7351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624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98E642-6E6A-4C8B-AEF0-814F1A83F33D}" type="slidenum">
              <a:rPr lang="fr-FR"/>
              <a:pPr/>
              <a:t>60</a:t>
            </a:fld>
            <a:endParaRPr lang="fr-FR"/>
          </a:p>
        </p:txBody>
      </p:sp>
      <p:sp>
        <p:nvSpPr>
          <p:cNvPr id="624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/>
        </p:spPr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62471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501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BEEC79-42AA-41C9-845E-86A19DA03212}" type="slidenum">
              <a:rPr lang="fr-FR"/>
              <a:pPr/>
              <a:t>61</a:t>
            </a:fld>
            <a:endParaRPr lang="fr-FR"/>
          </a:p>
        </p:txBody>
      </p:sp>
      <p:sp>
        <p:nvSpPr>
          <p:cNvPr id="501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/>
        </p:spPr>
      </p:sp>
      <p:sp>
        <p:nvSpPr>
          <p:cNvPr id="501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DF733FB-D6FB-4BAE-93D4-3FD8DCAAACE4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583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576A6E-1386-4EB5-8167-115CC300F925}" type="slidenum">
              <a:rPr lang="fr-FR"/>
              <a:pPr/>
              <a:t>62</a:t>
            </a:fld>
            <a:endParaRPr lang="fr-FR"/>
          </a:p>
        </p:txBody>
      </p:sp>
      <p:sp>
        <p:nvSpPr>
          <p:cNvPr id="583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8375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634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196BE8-B988-429E-BBD5-E6505A8B6B8F}" type="slidenum">
              <a:rPr lang="fr-FR"/>
              <a:pPr/>
              <a:t>63</a:t>
            </a:fld>
            <a:endParaRPr lang="fr-FR"/>
          </a:p>
        </p:txBody>
      </p:sp>
      <p:sp>
        <p:nvSpPr>
          <p:cNvPr id="634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63495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604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0E6A52-C7FF-445C-90DF-B2B1F60EF792}" type="slidenum">
              <a:rPr lang="fr-FR"/>
              <a:pPr/>
              <a:t>64</a:t>
            </a:fld>
            <a:endParaRPr lang="fr-FR"/>
          </a:p>
        </p:txBody>
      </p:sp>
      <p:sp>
        <p:nvSpPr>
          <p:cNvPr id="604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</p:txBody>
      </p:sp>
      <p:sp>
        <p:nvSpPr>
          <p:cNvPr id="60423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2188" y="768350"/>
            <a:ext cx="511492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A05B77-C4FF-45BC-9F71-8725AA997DA0}" type="slidenum">
              <a:rPr lang="fr-FR" smtClean="0"/>
              <a:pPr>
                <a:defRPr/>
              </a:pPr>
              <a:t>67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2188" y="768350"/>
            <a:ext cx="511492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9B1764-A7C9-4ABD-BB8C-FCE4153EADEB}" type="slidenum">
              <a:rPr lang="fr-FR" smtClean="0"/>
              <a:pPr>
                <a:defRPr/>
              </a:pPr>
              <a:t>68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1710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F8431-3050-468D-980E-086A816A9CAB}" type="slidenum">
              <a:rPr lang="fr-FR" smtClean="0"/>
              <a:pPr/>
              <a:t>72</a:t>
            </a:fld>
            <a:endParaRPr lang="fr-FR" smtClean="0"/>
          </a:p>
        </p:txBody>
      </p:sp>
      <p:sp>
        <p:nvSpPr>
          <p:cNvPr id="1710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noFill/>
          <a:ln/>
        </p:spPr>
        <p:txBody>
          <a:bodyPr lIns="98017" tIns="48148" rIns="98017" bIns="48148"/>
          <a:lstStyle/>
          <a:p>
            <a:pPr eaLnBrk="1" hangingPunct="1"/>
            <a:endParaRPr lang="en-GB" smtClean="0"/>
          </a:p>
        </p:txBody>
      </p:sp>
      <p:sp>
        <p:nvSpPr>
          <p:cNvPr id="1710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4375" cy="434657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2188" y="768350"/>
            <a:ext cx="511492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CF5B24-80D5-42C3-B4EF-6CB5DADEFD39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358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D79127-649E-4793-BFAA-F8701F7DCDB3}" type="slidenum">
              <a:rPr lang="fr-FR"/>
              <a:pPr/>
              <a:t>46</a:t>
            </a:fld>
            <a:endParaRPr lang="fr-FR"/>
          </a:p>
        </p:txBody>
      </p:sp>
      <p:sp>
        <p:nvSpPr>
          <p:cNvPr id="358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 w="12700" cap="flat">
            <a:solidFill>
              <a:schemeClr val="tx1"/>
            </a:solidFill>
          </a:ln>
        </p:spPr>
      </p:sp>
      <p:sp>
        <p:nvSpPr>
          <p:cNvPr id="358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noFill/>
          <a:ln/>
        </p:spPr>
        <p:txBody>
          <a:bodyPr lIns="101409" tIns="50706" rIns="101409" bIns="5070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368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2F1CA-31D9-42CE-920D-5E5C39E5C64D}" type="slidenum">
              <a:rPr lang="fr-FR"/>
              <a:pPr/>
              <a:t>47</a:t>
            </a:fld>
            <a:endParaRPr lang="fr-FR"/>
          </a:p>
        </p:txBody>
      </p:sp>
      <p:sp>
        <p:nvSpPr>
          <p:cNvPr id="368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68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  <p:sp>
        <p:nvSpPr>
          <p:cNvPr id="399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81396-9A37-4104-A87A-A095EC4C6C0C}" type="slidenum">
              <a:rPr lang="fr-FR"/>
              <a:pPr/>
              <a:t>48</a:t>
            </a:fld>
            <a:endParaRPr lang="fr-FR"/>
          </a:p>
        </p:txBody>
      </p:sp>
      <p:sp>
        <p:nvSpPr>
          <p:cNvPr id="399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9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409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7139F2-4E32-4F17-8D05-60B03241139C}" type="slidenum">
              <a:rPr lang="fr-FR"/>
              <a:pPr/>
              <a:t>49</a:t>
            </a:fld>
            <a:endParaRPr lang="fr-FR"/>
          </a:p>
        </p:txBody>
      </p:sp>
      <p:sp>
        <p:nvSpPr>
          <p:cNvPr id="409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096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450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E32B3D-2B4D-4522-8D8B-24D5B6D938C4}" type="slidenum">
              <a:rPr lang="fr-FR"/>
              <a:pPr/>
              <a:t>50</a:t>
            </a:fld>
            <a:endParaRPr lang="fr-FR"/>
          </a:p>
        </p:txBody>
      </p:sp>
      <p:sp>
        <p:nvSpPr>
          <p:cNvPr id="450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5063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Language Standards</a:t>
            </a:r>
            <a:endParaRPr lang="fr-FR"/>
          </a:p>
        </p:txBody>
      </p:sp>
      <p:sp>
        <p:nvSpPr>
          <p:cNvPr id="460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3B5E2D-4D88-4CA1-A2D7-CC7AAFC9DBB1}" type="slidenum">
              <a:rPr lang="fr-FR"/>
              <a:pPr/>
              <a:t>51</a:t>
            </a:fld>
            <a:endParaRPr lang="fr-FR"/>
          </a:p>
        </p:txBody>
      </p:sp>
      <p:sp>
        <p:nvSpPr>
          <p:cNvPr id="460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608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www.syntropicfactory.com j.vieille@syntropicfactory.com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group: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Language Standards</a:t>
            </a:r>
            <a:endParaRPr lang="en-GB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37A67-37F5-490A-A85F-93D1BCC704F3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A859B-73B8-49D3-A9C4-6E1FA12AB34B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A8367-56C2-4781-BB39-9AB07D3CE965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2AA4-F894-4778-9B85-031AAF3A9847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F8FD7-893C-4702-8B5A-70D62794B0DC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0C44B9-C582-4A09-AA4C-E5DDE48E14FA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7.e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em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04/2011</a:t>
            </a:r>
            <a:endParaRPr lang="fr-FR" dirty="0" smtClean="0"/>
          </a:p>
        </p:txBody>
      </p:sp>
      <p:sp>
        <p:nvSpPr>
          <p:cNvPr id="8195" name="Rectangle 1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MI - Enterprise Language Standards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Applicable standards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42844" y="571480"/>
          <a:ext cx="8858312" cy="4724400"/>
        </p:xfrm>
        <a:graphic>
          <a:graphicData uri="http://schemas.openxmlformats.org/drawingml/2006/table">
            <a:tbl>
              <a:tblPr firstRow="1">
                <a:tableStyleId>{ED083AE6-46FA-4A59-8FB0-9F97EB10719F}</a:tableStyleId>
              </a:tblPr>
              <a:tblGrid>
                <a:gridCol w="1478280"/>
                <a:gridCol w="4484422"/>
                <a:gridCol w="2895610"/>
              </a:tblGrid>
              <a:tr h="301655"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Reference</a:t>
                      </a:r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Title</a:t>
                      </a:r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Domains</a:t>
                      </a:r>
                      <a:endParaRPr lang="en-GB" sz="1600" noProof="0"/>
                    </a:p>
                  </a:txBody>
                  <a:tcPr/>
                </a:tc>
              </a:tr>
              <a:tr h="301655"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ISO15000-5</a:t>
                      </a:r>
                    </a:p>
                    <a:p>
                      <a:r>
                        <a:rPr lang="en-GB" sz="1600" noProof="0" smtClean="0"/>
                        <a:t>UN/Cefact CC</a:t>
                      </a:r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ebXML - Core Componenet Technical Specification</a:t>
                      </a:r>
                      <a:endParaRPr lang="en-GB" sz="1600" noProof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ULO - Data structures for elementary concepts</a:t>
                      </a:r>
                      <a:endParaRPr lang="en-GB" sz="1600" noProof="0"/>
                    </a:p>
                  </a:txBody>
                  <a:tcPr/>
                </a:tc>
              </a:tr>
              <a:tr h="520665"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OPC UA</a:t>
                      </a:r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>
                          <a:latin typeface="+mj-lt"/>
                        </a:rPr>
                        <a:t>OPC Unified Architecture</a:t>
                      </a:r>
                      <a:endParaRPr lang="en-GB" sz="1600" noProof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ULO - Neutral</a:t>
                      </a:r>
                      <a:r>
                        <a:rPr lang="en-GB" sz="1600" baseline="0" noProof="0" smtClean="0"/>
                        <a:t> </a:t>
                      </a:r>
                      <a:r>
                        <a:rPr lang="en-GB" sz="1600" noProof="0" smtClean="0"/>
                        <a:t>Upper level ontology</a:t>
                      </a:r>
                      <a:endParaRPr lang="en-GB" sz="1600" noProof="0"/>
                    </a:p>
                  </a:txBody>
                  <a:tcPr/>
                </a:tc>
              </a:tr>
              <a:tr h="520665"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ISO15926</a:t>
                      </a:r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Industrial automation systems and integration – Integration of lifecycle data for process plants</a:t>
                      </a:r>
                      <a:endParaRPr lang="en-GB" sz="1600" noProof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ULO - Upper level ontology of enterprise concepts</a:t>
                      </a:r>
                      <a:endParaRPr lang="en-GB" sz="1600" noProof="0"/>
                    </a:p>
                  </a:txBody>
                  <a:tcPr/>
                </a:tc>
              </a:tr>
              <a:tr h="301655"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ISO15414</a:t>
                      </a:r>
                      <a:endParaRPr lang="en-GB" sz="1600" noProof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Information Processing – Open Distributed Processing – Reference model – Enterprise language</a:t>
                      </a:r>
                      <a:endParaRPr lang="en-GB" sz="1600" noProof="0"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ULO - Generic enterprise concepts</a:t>
                      </a:r>
                    </a:p>
                    <a:p>
                      <a:r>
                        <a:rPr lang="en-GB" sz="1600" noProof="0" smtClean="0"/>
                        <a:t>Upper level ontology</a:t>
                      </a:r>
                      <a:endParaRPr lang="en-GB" sz="1600" noProof="0"/>
                    </a:p>
                  </a:txBody>
                  <a:tcPr>
                    <a:noFill/>
                  </a:tcPr>
                </a:tc>
              </a:tr>
              <a:tr h="301655"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ISO19440</a:t>
                      </a:r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aseline="0" noProof="0" smtClean="0"/>
                        <a:t>Contructs for enterprise modelling</a:t>
                      </a:r>
                      <a:endParaRPr lang="en-GB" sz="1600" noProof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Generic enteprise concepts</a:t>
                      </a:r>
                      <a:endParaRPr lang="en-GB" sz="1600" noProof="0"/>
                    </a:p>
                  </a:txBody>
                  <a:tcPr/>
                </a:tc>
              </a:tr>
              <a:tr h="301655"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ISO62264  IEC61512</a:t>
                      </a:r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Enterprise-control system integration</a:t>
                      </a:r>
                    </a:p>
                    <a:p>
                      <a:r>
                        <a:rPr lang="en-GB" sz="1600" noProof="0" smtClean="0">
                          <a:latin typeface="+mj-lt"/>
                        </a:rPr>
                        <a:t>Batch Control</a:t>
                      </a:r>
                      <a:endParaRPr lang="en-GB" sz="1600" noProof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Manufacturing operations specific</a:t>
                      </a:r>
                      <a:r>
                        <a:rPr lang="en-GB" sz="1600" baseline="0" noProof="0" smtClean="0"/>
                        <a:t> concepts</a:t>
                      </a:r>
                      <a:endParaRPr lang="en-GB" sz="1600" noProof="0"/>
                    </a:p>
                  </a:txBody>
                  <a:tcPr/>
                </a:tc>
              </a:tr>
              <a:tr h="301655"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ISO15531</a:t>
                      </a:r>
                    </a:p>
                    <a:p>
                      <a:r>
                        <a:rPr lang="en-GB" sz="1600" noProof="0" smtClean="0"/>
                        <a:t>(not studied)</a:t>
                      </a:r>
                      <a:endParaRPr lang="en-GB" sz="1600" noProof="0"/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Industrial automation systems and integration – industrial manufacturing</a:t>
                      </a:r>
                      <a:r>
                        <a:rPr lang="en-GB" sz="1600" baseline="0" noProof="0" smtClean="0"/>
                        <a:t> management data</a:t>
                      </a:r>
                      <a:endParaRPr lang="en-GB" sz="1600" noProof="0">
                        <a:latin typeface="+mj-lt"/>
                      </a:endParaRPr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Manufacturing specific concepts</a:t>
                      </a:r>
                      <a:endParaRPr lang="en-GB" sz="1600" noProof="0"/>
                    </a:p>
                  </a:txBody>
                  <a:tcPr>
                    <a:solidFill>
                      <a:srgbClr val="FF99CC"/>
                    </a:solidFill>
                  </a:tcPr>
                </a:tc>
              </a:tr>
              <a:tr h="301655"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ISO11179</a:t>
                      </a:r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Information Technology – Metadata registries</a:t>
                      </a:r>
                      <a:endParaRPr lang="en-GB" sz="1600" noProof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Semantic registry</a:t>
                      </a:r>
                      <a:endParaRPr lang="en-GB" sz="1600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MI - Enterprise Language Standards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47794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ISO15000-5 UN/CEFACT CCTS</a:t>
            </a:r>
          </a:p>
          <a:p>
            <a:r>
              <a:rPr lang="fr-FR" dirty="0" smtClean="0"/>
              <a:t>OPC UA</a:t>
            </a:r>
          </a:p>
          <a:p>
            <a:r>
              <a:rPr lang="fr-FR" dirty="0" smtClean="0"/>
              <a:t>ISO15926</a:t>
            </a:r>
          </a:p>
          <a:p>
            <a:r>
              <a:rPr lang="fr-FR" dirty="0" smtClean="0"/>
              <a:t>ISO15414</a:t>
            </a:r>
          </a:p>
          <a:p>
            <a:r>
              <a:rPr lang="fr-FR" dirty="0" smtClean="0"/>
              <a:t>ISO19440</a:t>
            </a:r>
          </a:p>
          <a:p>
            <a:r>
              <a:rPr lang="fr-FR" dirty="0" smtClean="0"/>
              <a:t>ISO62264/ISA-95 + IEC61512/ISA-88</a:t>
            </a:r>
          </a:p>
          <a:p>
            <a:r>
              <a:rPr lang="fr-FR" dirty="0" smtClean="0"/>
              <a:t>ISO11179</a:t>
            </a:r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ISO15000-5 UN/CEFACT CCTS</a:t>
            </a:r>
            <a:br>
              <a:rPr lang="en-GB" smtClean="0"/>
            </a:b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ISO 15000 : Electronic business eXtensible Markup Language (ebXML)  </a:t>
            </a:r>
          </a:p>
          <a:p>
            <a:pPr lvl="1"/>
            <a:r>
              <a:rPr lang="en-GB" smtClean="0"/>
              <a:t>Part 5 is the UN/CEFACT Core Components Technical Specification (CCTS)</a:t>
            </a:r>
          </a:p>
          <a:p>
            <a:r>
              <a:rPr lang="en-GB" smtClean="0"/>
              <a:t>UN Cefact relevant work:</a:t>
            </a:r>
          </a:p>
          <a:p>
            <a:pPr lvl="1"/>
            <a:r>
              <a:rPr lang="en-GB" smtClean="0"/>
              <a:t>Core Components Data Type Catalogue</a:t>
            </a:r>
          </a:p>
          <a:p>
            <a:pPr lvl="1"/>
            <a:r>
              <a:rPr lang="en-GB" smtClean="0"/>
              <a:t>Core Components Technical Specification</a:t>
            </a:r>
          </a:p>
          <a:p>
            <a:pPr lvl="1"/>
            <a:r>
              <a:rPr lang="en-GB" smtClean="0"/>
              <a:t>XML Naming and Design Rules Technical Specification</a:t>
            </a:r>
          </a:p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Core</a:t>
            </a:r>
            <a:r>
              <a:rPr lang="fr-FR" dirty="0" smtClean="0"/>
              <a:t> Components Data Type Catalogue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785226" cy="502920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4392613"/>
                <a:gridCol w="439261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Amount</a:t>
                      </a:r>
                      <a:endParaRPr lang="en-GB" sz="2400" kern="1200" baseline="0" noProof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Ordinal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Binary Object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Percent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Code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Picture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Date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Quantity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Date Time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Rate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Duration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Ratio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Graphic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Sound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Identifier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Text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Indicator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Time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Measure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Value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noProof="0" smtClean="0"/>
                        <a:t>Name </a:t>
                      </a:r>
                      <a:endParaRPr lang="en-GB" sz="2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kern="1200" baseline="0" noProof="0" dirty="0" smtClean="0"/>
                        <a:t>Video</a:t>
                      </a:r>
                      <a:endParaRPr lang="en-GB" sz="2400" noProof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fr-FR" dirty="0" err="1" smtClean="0"/>
              <a:t>Core</a:t>
            </a:r>
            <a:r>
              <a:rPr lang="fr-FR" dirty="0" smtClean="0"/>
              <a:t> Components </a:t>
            </a:r>
            <a:r>
              <a:rPr lang="fr-FR" dirty="0" err="1" smtClean="0"/>
              <a:t>Technical</a:t>
            </a:r>
            <a:r>
              <a:rPr lang="fr-FR" dirty="0" smtClean="0"/>
              <a:t> </a:t>
            </a:r>
            <a:r>
              <a:rPr lang="fr-FR" dirty="0" err="1" smtClean="0"/>
              <a:t>Specification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Provides a way to identify, capture and maximize the re-use of business information to support and enhance information interoperability. </a:t>
            </a:r>
          </a:p>
          <a:p>
            <a:r>
              <a:rPr lang="en-GB" dirty="0" smtClean="0"/>
              <a:t>Focuses both on human-readable and machine </a:t>
            </a:r>
            <a:r>
              <a:rPr lang="en-GB" dirty="0" err="1" smtClean="0"/>
              <a:t>processable</a:t>
            </a:r>
            <a:r>
              <a:rPr lang="en-GB" dirty="0" smtClean="0"/>
              <a:t> representations of this information.</a:t>
            </a:r>
          </a:p>
          <a:p>
            <a:r>
              <a:rPr lang="en-GB" dirty="0" smtClean="0"/>
              <a:t>Semantic standardization is done in a syntax-neutral fashion. </a:t>
            </a:r>
          </a:p>
          <a:p>
            <a:pPr lvl="1"/>
            <a:r>
              <a:rPr lang="en-GB" dirty="0" smtClean="0"/>
              <a:t>allows for the richness inherent in natural language to be used to create data and information exchange models that are devoid of computer-driven syntax limitations and requirements.</a:t>
            </a:r>
          </a:p>
          <a:p>
            <a:r>
              <a:rPr lang="en-GB" dirty="0" smtClean="0"/>
              <a:t>Captures a wealth of information about the business reasons for variation in data model and message semantics and structure. </a:t>
            </a:r>
          </a:p>
          <a:p>
            <a:pPr lvl="1"/>
            <a:r>
              <a:rPr lang="en-GB" dirty="0" smtClean="0"/>
              <a:t>In the past, these variations have led to incompatible models and a subsequent lack of interoperability. The core components mechanism will allow identification of similarities and differences between these models.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UN/CEFACT CCTS Standards Stack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43" name="Espace réservé du numéro de diapositive 4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44500" y="3967163"/>
            <a:ext cx="7346950" cy="6683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Ctr="1"/>
          <a:lstStyle/>
          <a:p>
            <a:r>
              <a:rPr lang="en-US" sz="1800" i="1">
                <a:solidFill>
                  <a:schemeClr val="hlink"/>
                </a:solidFill>
              </a:rPr>
              <a:t>     Core Components Technical Specification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979613" y="4332288"/>
            <a:ext cx="1751012" cy="303212"/>
          </a:xfrm>
          <a:prstGeom prst="rect">
            <a:avLst/>
          </a:prstGeom>
          <a:solidFill>
            <a:srgbClr val="5781AE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300" i="1">
                <a:solidFill>
                  <a:schemeClr val="bg1"/>
                </a:solidFill>
              </a:rPr>
              <a:t>Data Type Catalogue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54675" y="4332288"/>
            <a:ext cx="1741488" cy="30321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i="1">
                <a:solidFill>
                  <a:schemeClr val="bg1"/>
                </a:solidFill>
              </a:rPr>
              <a:t>Context Categories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858838" y="3317875"/>
            <a:ext cx="6924675" cy="661988"/>
          </a:xfrm>
          <a:prstGeom prst="rect">
            <a:avLst/>
          </a:prstGeom>
          <a:solidFill>
            <a:srgbClr val="EDDC8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Ctr="1"/>
          <a:lstStyle/>
          <a:p>
            <a:r>
              <a:rPr lang="en-US" sz="1800" i="1">
                <a:solidFill>
                  <a:schemeClr val="hlink"/>
                </a:solidFill>
              </a:rPr>
              <a:t>Component Library ISO15000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595688" y="3667125"/>
            <a:ext cx="2076450" cy="303213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i="1">
                <a:solidFill>
                  <a:schemeClr val="bg1"/>
                </a:solidFill>
              </a:rPr>
              <a:t>Business Data Types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177925" y="2674938"/>
            <a:ext cx="6605588" cy="638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800" i="1">
                <a:solidFill>
                  <a:schemeClr val="hlink"/>
                </a:solidFill>
              </a:rPr>
              <a:t>Message Assembly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4595813" y="1363663"/>
            <a:ext cx="3187700" cy="657225"/>
          </a:xfrm>
          <a:prstGeom prst="rect">
            <a:avLst/>
          </a:prstGeom>
          <a:solidFill>
            <a:srgbClr val="5781A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800" i="1">
                <a:solidFill>
                  <a:schemeClr val="hlink"/>
                </a:solidFill>
              </a:rPr>
              <a:t>XML NDR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2557463" y="719138"/>
            <a:ext cx="5226050" cy="641350"/>
          </a:xfrm>
          <a:prstGeom prst="rect">
            <a:avLst/>
          </a:prstGeom>
          <a:solidFill>
            <a:srgbClr val="EDDC8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800" i="1">
                <a:solidFill>
                  <a:schemeClr val="hlink"/>
                </a:solidFill>
              </a:rPr>
              <a:t>Business Transactions</a:t>
            </a:r>
          </a:p>
        </p:txBody>
      </p: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4768850" y="1668463"/>
            <a:ext cx="2335213" cy="346075"/>
            <a:chOff x="1701" y="1051"/>
            <a:chExt cx="2459" cy="218"/>
          </a:xfrm>
        </p:grpSpPr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3452" y="1051"/>
              <a:ext cx="708" cy="218"/>
            </a:xfrm>
            <a:prstGeom prst="rect">
              <a:avLst/>
            </a:prstGeom>
            <a:solidFill>
              <a:srgbClr val="99FF33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i="1"/>
                <a:t>XML</a:t>
              </a: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1701" y="1051"/>
              <a:ext cx="708" cy="218"/>
            </a:xfrm>
            <a:prstGeom prst="rect">
              <a:avLst/>
            </a:prstGeom>
            <a:solidFill>
              <a:srgbClr val="99FF33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i="1"/>
                <a:t>XSD</a:t>
              </a:r>
            </a:p>
          </p:txBody>
        </p:sp>
      </p:grp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5589588" y="1666875"/>
            <a:ext cx="717550" cy="346075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i="1">
                <a:solidFill>
                  <a:schemeClr val="bg1"/>
                </a:solidFill>
              </a:rPr>
              <a:t>XCDT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4348163" y="4852988"/>
            <a:ext cx="400367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Note: </a:t>
            </a:r>
          </a:p>
          <a:p>
            <a:r>
              <a:rPr lang="en-US" sz="1000"/>
              <a:t>UML = Unified Modeling Language</a:t>
            </a:r>
          </a:p>
          <a:p>
            <a:r>
              <a:rPr lang="en-US" sz="1000"/>
              <a:t>UMM = UN/CEFACT Modelling Methodology</a:t>
            </a:r>
          </a:p>
          <a:p>
            <a:r>
              <a:rPr lang="en-US" sz="1000"/>
              <a:t>XSD = XML Schema Definition Language</a:t>
            </a:r>
          </a:p>
          <a:p>
            <a:r>
              <a:rPr lang="en-US" sz="1000"/>
              <a:t>XML = Extensible Markup Language</a:t>
            </a:r>
          </a:p>
          <a:p>
            <a:r>
              <a:rPr lang="en-US" sz="1000"/>
              <a:t>XMI = XML Metadata Interchange</a:t>
            </a:r>
          </a:p>
          <a:p>
            <a:r>
              <a:rPr lang="en-US" sz="1000"/>
              <a:t>XCDT = XML Expressed Core Data Types</a:t>
            </a:r>
          </a:p>
          <a:p>
            <a:r>
              <a:rPr lang="en-US" sz="1000"/>
              <a:t>BCSS = Business Collaboration Specification Schema</a:t>
            </a:r>
          </a:p>
          <a:p>
            <a:r>
              <a:rPr lang="en-US" sz="1000"/>
              <a:t>UCM = Unified Context Methodology</a:t>
            </a:r>
          </a:p>
          <a:p>
            <a:r>
              <a:rPr lang="en-US" sz="1000"/>
              <a:t>SBDH = Standard Business Document Header</a:t>
            </a: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3811588" y="4332288"/>
            <a:ext cx="1639887" cy="303212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i="1"/>
              <a:t>ISO 11179</a:t>
            </a: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3595688" y="3006725"/>
            <a:ext cx="2076450" cy="303213"/>
          </a:xfrm>
          <a:prstGeom prst="rect">
            <a:avLst/>
          </a:prstGeom>
          <a:solidFill>
            <a:srgbClr val="5781AE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400" i="1">
                <a:solidFill>
                  <a:schemeClr val="bg1"/>
                </a:solidFill>
              </a:rPr>
              <a:t>SBDH</a:t>
            </a: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657225" y="4910138"/>
            <a:ext cx="195263" cy="17621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647700" y="5154613"/>
            <a:ext cx="195263" cy="176212"/>
          </a:xfrm>
          <a:prstGeom prst="rect">
            <a:avLst/>
          </a:prstGeom>
          <a:solidFill>
            <a:srgbClr val="EDDC8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Ctr="1"/>
          <a:lstStyle/>
          <a:p>
            <a:endParaRPr lang="fr-FR"/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647700" y="5408613"/>
            <a:ext cx="195263" cy="176212"/>
          </a:xfrm>
          <a:prstGeom prst="rect">
            <a:avLst/>
          </a:prstGeom>
          <a:solidFill>
            <a:srgbClr val="5781AE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fr-FR"/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947738" y="4875213"/>
            <a:ext cx="2894012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000"/>
              <a:t>TMG (Techniques and Methodologies Group)</a:t>
            </a: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944563" y="5119688"/>
            <a:ext cx="192722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000"/>
              <a:t>TBG (Trade Business Group)</a:t>
            </a: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941388" y="5373688"/>
            <a:ext cx="230187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000"/>
              <a:t>ATG (Applied Technologies Group)</a:t>
            </a: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647700" y="5865813"/>
            <a:ext cx="195263" cy="176212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941388" y="5830888"/>
            <a:ext cx="2547937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000"/>
              <a:t>Implicit parts of UN/CEFACT Standards</a:t>
            </a:r>
          </a:p>
        </p:txBody>
      </p: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647700" y="6132513"/>
            <a:ext cx="195263" cy="176212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941388" y="6097588"/>
            <a:ext cx="1852612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000"/>
              <a:t>Non UN/CEFACT Standards</a:t>
            </a:r>
          </a:p>
        </p:txBody>
      </p:sp>
      <p:sp>
        <p:nvSpPr>
          <p:cNvPr id="32" name="Rectangle 28"/>
          <p:cNvSpPr>
            <a:spLocks noChangeArrowheads="1"/>
          </p:cNvSpPr>
          <p:nvPr/>
        </p:nvSpPr>
        <p:spPr bwMode="auto">
          <a:xfrm>
            <a:off x="3595688" y="1050925"/>
            <a:ext cx="2076450" cy="30321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i="1">
                <a:solidFill>
                  <a:schemeClr val="bg1"/>
                </a:solidFill>
              </a:rPr>
              <a:t>UMM</a:t>
            </a:r>
          </a:p>
        </p:txBody>
      </p:sp>
      <p:sp>
        <p:nvSpPr>
          <p:cNvPr id="33" name="Rectangle 29"/>
          <p:cNvSpPr>
            <a:spLocks noChangeArrowheads="1"/>
          </p:cNvSpPr>
          <p:nvPr/>
        </p:nvSpPr>
        <p:spPr bwMode="auto">
          <a:xfrm>
            <a:off x="1206500" y="2801938"/>
            <a:ext cx="690563" cy="1693862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r>
              <a:rPr lang="en-US" sz="1800" i="1">
                <a:solidFill>
                  <a:schemeClr val="hlink"/>
                </a:solidFill>
              </a:rPr>
              <a:t>UCM</a:t>
            </a:r>
          </a:p>
        </p:txBody>
      </p:sp>
      <p:sp>
        <p:nvSpPr>
          <p:cNvPr id="34" name="Rectangle 30"/>
          <p:cNvSpPr>
            <a:spLocks noChangeArrowheads="1"/>
          </p:cNvSpPr>
          <p:nvPr/>
        </p:nvSpPr>
        <p:spPr bwMode="auto">
          <a:xfrm>
            <a:off x="1606550" y="2027238"/>
            <a:ext cx="6176963" cy="638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800" i="1">
                <a:solidFill>
                  <a:schemeClr val="hlink"/>
                </a:solidFill>
              </a:rPr>
              <a:t>UML Profile for CCTS</a:t>
            </a:r>
          </a:p>
        </p:txBody>
      </p:sp>
      <p:sp>
        <p:nvSpPr>
          <p:cNvPr id="35" name="Rectangle 31"/>
          <p:cNvSpPr>
            <a:spLocks noChangeArrowheads="1"/>
          </p:cNvSpPr>
          <p:nvPr/>
        </p:nvSpPr>
        <p:spPr bwMode="auto">
          <a:xfrm>
            <a:off x="4251325" y="2359025"/>
            <a:ext cx="1044575" cy="303213"/>
          </a:xfrm>
          <a:prstGeom prst="rect">
            <a:avLst/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i="1"/>
              <a:t>UML</a:t>
            </a:r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1971675" y="1368425"/>
            <a:ext cx="2609850" cy="657225"/>
          </a:xfrm>
          <a:prstGeom prst="rect">
            <a:avLst/>
          </a:prstGeom>
          <a:solidFill>
            <a:srgbClr val="5781A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sz="1800" i="1">
                <a:solidFill>
                  <a:schemeClr val="hlink"/>
                </a:solidFill>
              </a:rPr>
              <a:t>EDIFACT</a:t>
            </a:r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2516188" y="1657350"/>
            <a:ext cx="1428750" cy="346075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i="1" dirty="0">
                <a:solidFill>
                  <a:schemeClr val="bg1"/>
                </a:solidFill>
              </a:rPr>
              <a:t>EDIFACT Syntax</a:t>
            </a:r>
          </a:p>
        </p:txBody>
      </p:sp>
      <p:grpSp>
        <p:nvGrpSpPr>
          <p:cNvPr id="38" name="Group 35"/>
          <p:cNvGrpSpPr>
            <a:grpSpLocks/>
          </p:cNvGrpSpPr>
          <p:nvPr/>
        </p:nvGrpSpPr>
        <p:grpSpPr bwMode="auto">
          <a:xfrm>
            <a:off x="7781925" y="711200"/>
            <a:ext cx="609600" cy="3921125"/>
            <a:chOff x="4902" y="448"/>
            <a:chExt cx="384" cy="2470"/>
          </a:xfrm>
        </p:grpSpPr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4902" y="448"/>
              <a:ext cx="384" cy="247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US" sz="3200"/>
            </a:p>
          </p:txBody>
        </p:sp>
        <p:sp>
          <p:nvSpPr>
            <p:cNvPr id="40" name="Text Box 37"/>
            <p:cNvSpPr txBox="1">
              <a:spLocks noChangeArrowheads="1"/>
            </p:cNvSpPr>
            <p:nvPr/>
          </p:nvSpPr>
          <p:spPr bwMode="auto">
            <a:xfrm>
              <a:off x="4939" y="682"/>
              <a:ext cx="299" cy="189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r>
                <a:rPr lang="en-US"/>
                <a:t>R</a:t>
              </a:r>
            </a:p>
            <a:p>
              <a:r>
                <a:rPr lang="en-US"/>
                <a:t>e</a:t>
              </a:r>
            </a:p>
            <a:p>
              <a:r>
                <a:rPr lang="en-US"/>
                <a:t>g</a:t>
              </a:r>
            </a:p>
            <a:p>
              <a:r>
                <a:rPr lang="en-US"/>
                <a:t>i</a:t>
              </a:r>
            </a:p>
            <a:p>
              <a:r>
                <a:rPr lang="en-US"/>
                <a:t>s</a:t>
              </a:r>
            </a:p>
            <a:p>
              <a:r>
                <a:rPr lang="en-US"/>
                <a:t>t</a:t>
              </a:r>
            </a:p>
            <a:p>
              <a:r>
                <a:rPr lang="en-US"/>
                <a:t>r</a:t>
              </a:r>
            </a:p>
            <a:p>
              <a:r>
                <a:rPr lang="en-US"/>
                <a:t>y</a:t>
              </a:r>
            </a:p>
          </p:txBody>
        </p:sp>
      </p:grpSp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641350" y="5630863"/>
            <a:ext cx="195263" cy="176212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fr-FR"/>
          </a:p>
        </p:txBody>
      </p:sp>
      <p:sp>
        <p:nvSpPr>
          <p:cNvPr id="42" name="Text Box 39"/>
          <p:cNvSpPr txBox="1">
            <a:spLocks noChangeArrowheads="1"/>
          </p:cNvSpPr>
          <p:nvPr/>
        </p:nvSpPr>
        <p:spPr bwMode="auto">
          <a:xfrm>
            <a:off x="963613" y="5581650"/>
            <a:ext cx="40640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000"/>
              <a:t>ICG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20" grpId="0" animBg="1"/>
      <p:bldP spid="2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Relationship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core</a:t>
            </a:r>
            <a:r>
              <a:rPr lang="fr-FR" dirty="0" smtClean="0"/>
              <a:t> abstract and business types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957263"/>
            <a:ext cx="7839075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7" name="Picture 3"/>
          <p:cNvPicPr>
            <a:picLocks noChangeAspect="1" noChangeArrowheads="1"/>
          </p:cNvPicPr>
          <p:nvPr/>
        </p:nvPicPr>
        <p:blipFill>
          <a:blip r:embed="rId2" cstate="print"/>
          <a:srcRect l="2015" r="5313"/>
          <a:stretch>
            <a:fillRect/>
          </a:stretch>
        </p:blipFill>
        <p:spPr bwMode="auto">
          <a:xfrm>
            <a:off x="3878253" y="471447"/>
            <a:ext cx="5148333" cy="561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GB" smtClean="0"/>
              <a:t>XML Naming and Design Rules Technical Specification</a:t>
            </a:r>
            <a:endParaRPr lang="en-GB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3552813" cy="4895850"/>
          </a:xfrm>
        </p:spPr>
        <p:txBody>
          <a:bodyPr/>
          <a:lstStyle/>
          <a:p>
            <a:r>
              <a:rPr lang="en-GB" smtClean="0"/>
              <a:t>Good Design Practices for XML Schemas</a:t>
            </a:r>
          </a:p>
          <a:p>
            <a:pPr lvl="1"/>
            <a:r>
              <a:rPr lang="en-GB" smtClean="0"/>
              <a:t>XML Schemas architecture principles</a:t>
            </a:r>
          </a:p>
          <a:p>
            <a:pPr lvl="1"/>
            <a:r>
              <a:rPr lang="en-GB" smtClean="0"/>
              <a:t>Recommended usage of XSD primitives</a:t>
            </a:r>
          </a:p>
          <a:p>
            <a:pPr lvl="1"/>
            <a:r>
              <a:rPr lang="en-GB" smtClean="0"/>
              <a:t>XML Schema files handling</a:t>
            </a:r>
          </a:p>
          <a:p>
            <a:pPr lvl="1"/>
            <a:r>
              <a:rPr lang="en-GB" smtClean="0"/>
              <a:t>XML instances handling</a:t>
            </a:r>
          </a:p>
          <a:p>
            <a:pPr lvl="1"/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41A8367-56C2-4781-BB39-9AB07D3CE965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85894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ISO15000-5 UN/CEFACT CCTS</a:t>
            </a:r>
          </a:p>
          <a:p>
            <a:r>
              <a:rPr lang="fr-FR" dirty="0" smtClean="0"/>
              <a:t>OPC UA</a:t>
            </a:r>
          </a:p>
          <a:p>
            <a:r>
              <a:rPr lang="fr-FR" dirty="0" smtClean="0"/>
              <a:t>ISO15926</a:t>
            </a:r>
          </a:p>
          <a:p>
            <a:r>
              <a:rPr lang="fr-FR" dirty="0" smtClean="0"/>
              <a:t>ISO15414</a:t>
            </a:r>
          </a:p>
          <a:p>
            <a:r>
              <a:rPr lang="fr-FR" dirty="0" smtClean="0"/>
              <a:t>ISO19440</a:t>
            </a:r>
          </a:p>
          <a:p>
            <a:r>
              <a:rPr lang="fr-FR" dirty="0" smtClean="0"/>
              <a:t>ISO62264/ISA-95 + IEC61512/ISA-88</a:t>
            </a:r>
          </a:p>
          <a:p>
            <a:r>
              <a:rPr lang="fr-FR" dirty="0" smtClean="0"/>
              <a:t>ISO11179</a:t>
            </a:r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OPC UA main modelling concepts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OPC UA offers an infrastructure to facilitate information exchange</a:t>
            </a:r>
          </a:p>
          <a:p>
            <a:pPr lvl="1"/>
            <a:r>
              <a:rPr lang="en-GB" smtClean="0"/>
              <a:t>In industrial application areas </a:t>
            </a:r>
          </a:p>
          <a:p>
            <a:pPr lvl="2"/>
            <a:r>
              <a:rPr lang="en-GB" smtClean="0"/>
              <a:t>Field devices, Control systems, MES systems, ERP systems</a:t>
            </a:r>
          </a:p>
          <a:p>
            <a:pPr lvl="1"/>
            <a:r>
              <a:rPr lang="en-GB" smtClean="0"/>
              <a:t>Addressing</a:t>
            </a:r>
          </a:p>
          <a:p>
            <a:pPr lvl="2"/>
            <a:r>
              <a:rPr lang="en-GB" smtClean="0"/>
              <a:t>Modeling language for describing structures, behaviour, semantics</a:t>
            </a:r>
          </a:p>
          <a:p>
            <a:pPr lvl="3"/>
            <a:r>
              <a:rPr lang="en-GB" smtClean="0"/>
              <a:t>Standard, extensible models </a:t>
            </a:r>
          </a:p>
          <a:p>
            <a:pPr lvl="2"/>
            <a:r>
              <a:rPr lang="en-GB" smtClean="0"/>
              <a:t>Messaging concepts to interact between applications </a:t>
            </a:r>
          </a:p>
          <a:p>
            <a:pPr lvl="2"/>
            <a:r>
              <a:rPr lang="en-GB" smtClean="0"/>
              <a:t>Communication concepts to handle data transfer</a:t>
            </a:r>
          </a:p>
          <a:p>
            <a:r>
              <a:rPr lang="en-GB" smtClean="0"/>
              <a:t>OPC UA provides</a:t>
            </a:r>
          </a:p>
          <a:p>
            <a:pPr lvl="1"/>
            <a:r>
              <a:rPr lang="en-GB" smtClean="0"/>
              <a:t>Data modelling framework</a:t>
            </a:r>
          </a:p>
          <a:p>
            <a:pPr lvl="1"/>
            <a:r>
              <a:rPr lang="en-GB" smtClean="0"/>
              <a:t>Service set for accessing data  </a:t>
            </a:r>
          </a:p>
          <a:p>
            <a:pPr lvl="1"/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11281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ISO15000-5 UN/CEFACT CCTS</a:t>
            </a:r>
          </a:p>
          <a:p>
            <a:r>
              <a:rPr lang="fr-FR" dirty="0" smtClean="0"/>
              <a:t>OPC UA</a:t>
            </a:r>
          </a:p>
          <a:p>
            <a:r>
              <a:rPr lang="fr-FR" dirty="0" smtClean="0"/>
              <a:t>ISO15926</a:t>
            </a:r>
          </a:p>
          <a:p>
            <a:r>
              <a:rPr lang="fr-FR" dirty="0" smtClean="0"/>
              <a:t>ISO15414</a:t>
            </a:r>
          </a:p>
          <a:p>
            <a:r>
              <a:rPr lang="fr-FR" dirty="0" smtClean="0"/>
              <a:t>ISO19440</a:t>
            </a:r>
          </a:p>
          <a:p>
            <a:r>
              <a:rPr lang="fr-FR" dirty="0" smtClean="0"/>
              <a:t>ISO62264/ISA-95 + IEC61512/ISA-88</a:t>
            </a:r>
          </a:p>
          <a:p>
            <a:r>
              <a:rPr lang="fr-FR" dirty="0" smtClean="0"/>
              <a:t>ISO11179</a:t>
            </a:r>
          </a:p>
          <a:p>
            <a:pPr>
              <a:buNone/>
            </a:pPr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Elements of OPC UA (Node classes)</a:t>
            </a:r>
            <a:endParaRPr lang="en-GB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80901" y="1125538"/>
          <a:ext cx="8958009" cy="4063752"/>
        </p:xfrm>
        <a:graphic>
          <a:graphicData uri="http://schemas.openxmlformats.org/drawingml/2006/table">
            <a:tbl>
              <a:tblPr firstRow="1">
                <a:tableStyleId>{ED083AE6-46FA-4A59-8FB0-9F97EB10719F}</a:tableStyleId>
              </a:tblPr>
              <a:tblGrid>
                <a:gridCol w="1656080"/>
                <a:gridCol w="1855216"/>
                <a:gridCol w="1694180"/>
                <a:gridCol w="1465644"/>
                <a:gridCol w="2286889"/>
              </a:tblGrid>
              <a:tr h="260275">
                <a:tc>
                  <a:txBody>
                    <a:bodyPr/>
                    <a:lstStyle/>
                    <a:p>
                      <a:r>
                        <a:rPr lang="en-GB" noProof="0" smtClean="0"/>
                        <a:t>Main</a:t>
                      </a:r>
                      <a:r>
                        <a:rPr lang="en-GB" baseline="0" noProof="0" smtClean="0"/>
                        <a:t> </a:t>
                      </a:r>
                      <a:r>
                        <a:rPr lang="en-GB" noProof="0" smtClean="0"/>
                        <a:t>classes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subclasses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subclasses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Defined by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Predefined</a:t>
                      </a:r>
                      <a:endParaRPr lang="en-GB" noProof="0"/>
                    </a:p>
                  </a:txBody>
                  <a:tcPr/>
                </a:tc>
              </a:tr>
              <a:tr h="195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noProof="0" smtClean="0"/>
                        <a:t>View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</a:tr>
              <a:tr h="195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noProof="0" smtClean="0"/>
                        <a:t>Object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noProof="0" smtClean="0"/>
                        <a:t>ObjectType 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</a:tr>
              <a:tr h="390413">
                <a:tc>
                  <a:txBody>
                    <a:bodyPr/>
                    <a:lstStyle/>
                    <a:p>
                      <a:r>
                        <a:rPr lang="en-GB" noProof="0" smtClean="0"/>
                        <a:t>Type</a:t>
                      </a:r>
                    </a:p>
                    <a:p>
                      <a:r>
                        <a:rPr lang="en-GB" noProof="0" smtClean="0"/>
                        <a:t>Definition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noProof="0" smtClean="0"/>
                        <a:t>ObjectType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noProof="0" smtClean="0"/>
                        <a:t>Folder type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DataTypeSystem</a:t>
                      </a:r>
                      <a:endParaRPr lang="en-GB" noProof="0"/>
                    </a:p>
                  </a:txBody>
                  <a:tcPr marT="0" marB="0"/>
                </a:tc>
              </a:tr>
              <a:tr h="195207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ModellingRule</a:t>
                      </a:r>
                    </a:p>
                    <a:p>
                      <a:r>
                        <a:rPr lang="en-GB" noProof="0" smtClean="0"/>
                        <a:t>Type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smtClean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</a:tr>
              <a:tr h="318264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EventType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smtClean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noProof="0" smtClean="0"/>
                        <a:t>Next slides</a:t>
                      </a:r>
                    </a:p>
                  </a:txBody>
                  <a:tcPr marT="0" marB="0"/>
                </a:tc>
              </a:tr>
              <a:tr h="318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noProof="0" smtClean="0"/>
                        <a:t>DataType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i="1" noProof="0" smtClean="0"/>
                        <a:t>Next slides</a:t>
                      </a:r>
                      <a:endParaRPr lang="en-GB" i="1" noProof="0"/>
                    </a:p>
                  </a:txBody>
                  <a:tcPr marT="0" marB="0"/>
                </a:tc>
              </a:tr>
              <a:tr h="2394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smtClean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VariableType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smtClean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Data Types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DataTypeDictionary,</a:t>
                      </a:r>
                      <a:endParaRPr lang="en-GB" noProof="0"/>
                    </a:p>
                  </a:txBody>
                  <a:tcPr marT="0" marB="0"/>
                </a:tc>
              </a:tr>
              <a:tr h="318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Reference Type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smtClean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noProof="0" smtClean="0"/>
                        <a:t>Next slides</a:t>
                      </a:r>
                    </a:p>
                  </a:txBody>
                  <a:tcPr marT="0" marB="0"/>
                </a:tc>
              </a:tr>
              <a:tr h="195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noProof="0" smtClean="0"/>
                        <a:t>Variable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Property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smtClean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Data Types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</a:tr>
              <a:tr h="195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DataVariable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smtClean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Data Types</a:t>
                      </a: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</a:tr>
              <a:tr h="195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noProof="0" smtClean="0"/>
                        <a:t>Methods</a:t>
                      </a: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smtClean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smtClean="0"/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noProof="0" dirty="0"/>
                    </a:p>
                  </a:txBody>
                  <a:tcPr marT="0" marB="0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OPC UA standard </a:t>
            </a:r>
            <a:r>
              <a:rPr lang="fr-FR" dirty="0" err="1" smtClean="0"/>
              <a:t>Attributes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4937760" cy="407924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2062480"/>
                <a:gridCol w="287528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AccessLevel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IsAbstract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ArrayDimensions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MinimumSamplingInterval</a:t>
                      </a:r>
                      <a:endParaRPr lang="pt-B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BrowseName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NodeClass</a:t>
                      </a:r>
                      <a:endParaRPr lang="pt-B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ContainsNoLoops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NodeId</a:t>
                      </a:r>
                      <a:endParaRPr lang="pt-B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Symmetric</a:t>
                      </a:r>
                      <a:endParaRPr lang="pt-B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UserAccessLevel</a:t>
                      </a:r>
                      <a:endParaRPr lang="pt-B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DisplayName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UserExecutable</a:t>
                      </a:r>
                      <a:endParaRPr lang="pt-B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EventNotifier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UserWriteMask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Executable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Value</a:t>
                      </a:r>
                      <a:endParaRPr lang="pt-B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Historizing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ValueRank</a:t>
                      </a:r>
                      <a:endParaRPr lang="pt-B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InverseName</a:t>
                      </a:r>
                      <a:endParaRPr lang="fr-FR" sz="18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WriteMask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OPC UA Standard </a:t>
            </a:r>
            <a:r>
              <a:rPr lang="fr-FR" dirty="0" err="1" smtClean="0"/>
              <a:t>Reference</a:t>
            </a:r>
            <a:r>
              <a:rPr lang="fr-FR" dirty="0" smtClean="0"/>
              <a:t> types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7960"/>
            <a:ext cx="9144000" cy="6550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OPC UA standard </a:t>
            </a:r>
            <a:r>
              <a:rPr lang="fr-FR" dirty="0" err="1" smtClean="0"/>
              <a:t>event</a:t>
            </a:r>
            <a:r>
              <a:rPr lang="fr-FR" dirty="0" smtClean="0"/>
              <a:t> types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74" y="617500"/>
            <a:ext cx="9136125" cy="624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OPC UA standard Services 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518581" cy="4578840"/>
        </p:xfrm>
        <a:graphic>
          <a:graphicData uri="http://schemas.openxmlformats.org/drawingml/2006/table">
            <a:tbl>
              <a:tblPr firstRow="1">
                <a:tableStyleId>{ED083AE6-46FA-4A59-8FB0-9F97EB10719F}</a:tableStyleId>
              </a:tblPr>
              <a:tblGrid>
                <a:gridCol w="2189480"/>
                <a:gridCol w="6329101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Service set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Discovery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1800" noProof="0"/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smtClean="0"/>
                        <a:t>Discover Servers: FindServers, GetEndpoints, RegisterServer</a:t>
                      </a:r>
                      <a:endParaRPr lang="en-GB" sz="1800" b="1" noProof="0" smtClean="0"/>
                    </a:p>
                  </a:txBody>
                  <a:tcPr marL="72000" marR="72000" marT="36000" marB="3600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SecureChannel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smtClean="0"/>
                        <a:t>Open / close secure communication (lower level – protocol dependent)</a:t>
                      </a:r>
                    </a:p>
                  </a:txBody>
                  <a:tcPr marL="72000" marR="72000" marT="36000" marB="3600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Session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Open / close Session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Attribute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Read / write data (including history)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Subscription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Subscribe to data (receive data)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MonitoredItem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Subscribe to data (specifying which data to subscribe to)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View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smtClean="0"/>
                        <a:t>Browsing</a:t>
                      </a:r>
                    </a:p>
                  </a:txBody>
                  <a:tcPr marL="72000" marR="72000" marT="36000" marB="3600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Query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smtClean="0"/>
                        <a:t>Querying</a:t>
                      </a:r>
                    </a:p>
                  </a:txBody>
                  <a:tcPr marL="72000" marR="72000" marT="36000" marB="3600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NodeManagement</a:t>
                      </a:r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Add / delete Nodes and References</a:t>
                      </a:r>
                      <a:endParaRPr lang="en-GB" sz="1800" noProof="0"/>
                    </a:p>
                  </a:txBody>
                  <a:tcPr marL="72000" marR="72000" marT="36000" marB="3600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smtClean="0"/>
                        <a:t>Method</a:t>
                      </a:r>
                    </a:p>
                  </a:txBody>
                  <a:tcPr marL="72000" marR="72000" marT="36000" marB="36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800" noProof="0" dirty="0" smtClean="0"/>
                        <a:t>Method calls</a:t>
                      </a:r>
                      <a:endParaRPr lang="en-GB" sz="1800" noProof="0" dirty="0"/>
                    </a:p>
                  </a:txBody>
                  <a:tcPr marL="72000" marR="72000" marT="36000" marB="36000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2407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ISO15000-5 UN/CEFACT CCTS</a:t>
            </a:r>
          </a:p>
          <a:p>
            <a:r>
              <a:rPr lang="fr-FR" dirty="0" smtClean="0"/>
              <a:t>OPC UA</a:t>
            </a:r>
          </a:p>
          <a:p>
            <a:r>
              <a:rPr lang="fr-FR" dirty="0" smtClean="0"/>
              <a:t>ISO15926</a:t>
            </a:r>
          </a:p>
          <a:p>
            <a:r>
              <a:rPr lang="fr-FR" dirty="0" smtClean="0"/>
              <a:t>ISO15414</a:t>
            </a:r>
          </a:p>
          <a:p>
            <a:r>
              <a:rPr lang="fr-FR" dirty="0" smtClean="0"/>
              <a:t>ISO19440</a:t>
            </a:r>
          </a:p>
          <a:p>
            <a:r>
              <a:rPr lang="fr-FR" dirty="0" smtClean="0"/>
              <a:t>ISO62264/ISA-95 + IEC61512/ISA-88</a:t>
            </a:r>
          </a:p>
          <a:p>
            <a:r>
              <a:rPr lang="fr-FR" dirty="0" smtClean="0"/>
              <a:t>ISO11179</a:t>
            </a:r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ISO15926 background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ISO 15926 “Industrial automation systems and integration—Integration of life-cycle data for process plants including oil and gas production facilities“</a:t>
            </a:r>
          </a:p>
          <a:p>
            <a:pPr lvl="1"/>
            <a:r>
              <a:rPr lang="en-GB" smtClean="0"/>
              <a:t>Part of the European community program « ESPRIT »</a:t>
            </a:r>
          </a:p>
          <a:p>
            <a:pPr lvl="1"/>
            <a:r>
              <a:rPr lang="en-GB" smtClean="0"/>
              <a:t>EPISTLE consortium</a:t>
            </a:r>
          </a:p>
          <a:p>
            <a:pPr lvl="1"/>
            <a:r>
              <a:rPr lang="en-GB" smtClean="0"/>
              <a:t>Supported by POSC Caesar Association </a:t>
            </a:r>
          </a:p>
          <a:p>
            <a:pPr lvl="2"/>
            <a:r>
              <a:rPr lang="en-GB" smtClean="0"/>
              <a:t>Petrotechnical Open Software Corporation </a:t>
            </a:r>
          </a:p>
          <a:p>
            <a:pPr lvl="2"/>
            <a:r>
              <a:rPr lang="en-GB" smtClean="0"/>
              <a:t>Oil &amp; Gas, Norway</a:t>
            </a:r>
          </a:p>
          <a:p>
            <a:pPr lvl="1"/>
            <a:r>
              <a:rPr lang="en-GB" smtClean="0"/>
              <a:t>OWL implementation</a:t>
            </a:r>
          </a:p>
          <a:p>
            <a:r>
              <a:rPr lang="en-GB" smtClean="0"/>
              <a:t>Focused on reference data lifecycle</a:t>
            </a:r>
          </a:p>
          <a:p>
            <a:r>
              <a:rPr lang="en-GB" smtClean="0"/>
              <a:t>Wide applicability</a:t>
            </a:r>
          </a:p>
          <a:p>
            <a:pPr lvl="1"/>
            <a:r>
              <a:rPr lang="en-GB" smtClean="0"/>
              <a:t>Focuses on describing industrial facilities</a:t>
            </a:r>
          </a:p>
          <a:p>
            <a:pPr lvl="1"/>
            <a:r>
              <a:rPr lang="en-GB" smtClean="0"/>
              <a:t>Based on an upper level ontology of large expressiveness </a:t>
            </a:r>
          </a:p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ISO15926 - Upper level types</a:t>
            </a:r>
            <a:endParaRPr lang="en-GB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737659" cy="49530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855980"/>
                <a:gridCol w="1211580"/>
                <a:gridCol w="2024380"/>
                <a:gridCol w="1757045"/>
                <a:gridCol w="2888674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Class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Thing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Possible</a:t>
                      </a:r>
                    </a:p>
                    <a:p>
                      <a:r>
                        <a:rPr lang="en-GB" noProof="0" smtClean="0"/>
                        <a:t>Individual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Pump #1234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Abstract</a:t>
                      </a:r>
                    </a:p>
                    <a:p>
                      <a:r>
                        <a:rPr lang="en-GB" noProof="0" smtClean="0"/>
                        <a:t>object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Class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Pump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Relationship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Pump #1234 is member of Pump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Composition of Individual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Connection of Individual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Multi-dimensional</a:t>
                      </a:r>
                    </a:p>
                    <a:p>
                      <a:r>
                        <a:rPr lang="en-GB" noProof="0" smtClean="0"/>
                        <a:t> object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List of « Things »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ISO15926 - examples</a:t>
            </a:r>
          </a:p>
        </p:txBody>
      </p:sp>
      <p:sp>
        <p:nvSpPr>
          <p:cNvPr id="3686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Upper level types </a:t>
            </a:r>
          </a:p>
          <a:p>
            <a:r>
              <a:rPr lang="en-GB" smtClean="0"/>
              <a:t>Physical object</a:t>
            </a:r>
          </a:p>
          <a:p>
            <a:r>
              <a:rPr lang="en-GB" smtClean="0"/>
              <a:t>Material organization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  <p:pic>
        <p:nvPicPr>
          <p:cNvPr id="36869" name="Picture 2"/>
          <p:cNvPicPr>
            <a:picLocks noChangeAspect="1" noChangeArrowheads="1"/>
          </p:cNvPicPr>
          <p:nvPr/>
        </p:nvPicPr>
        <p:blipFill>
          <a:blip r:embed="rId3" cstate="print"/>
          <a:srcRect l="4895" t="3305" r="4895" b="3755"/>
          <a:stretch>
            <a:fillRect/>
          </a:stretch>
        </p:blipFill>
        <p:spPr bwMode="auto">
          <a:xfrm>
            <a:off x="1541421" y="3100383"/>
            <a:ext cx="4710177" cy="361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4"/>
          <p:cNvPicPr>
            <a:picLocks noChangeAspect="1" noChangeArrowheads="1"/>
          </p:cNvPicPr>
          <p:nvPr/>
        </p:nvPicPr>
        <p:blipFill>
          <a:blip r:embed="rId4" cstate="print"/>
          <a:srcRect l="4982" t="3036" r="6148" b="4170"/>
          <a:stretch>
            <a:fillRect/>
          </a:stretch>
        </p:blipFill>
        <p:spPr bwMode="auto">
          <a:xfrm>
            <a:off x="3708853" y="36513"/>
            <a:ext cx="5390759" cy="3502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3"/>
          <p:cNvPicPr>
            <a:picLocks noChangeAspect="1" noChangeArrowheads="1"/>
          </p:cNvPicPr>
          <p:nvPr/>
        </p:nvPicPr>
        <p:blipFill>
          <a:blip r:embed="rId5" cstate="print"/>
          <a:srcRect l="4210" t="3070" r="11579" b="6462"/>
          <a:stretch>
            <a:fillRect/>
          </a:stretch>
        </p:blipFill>
        <p:spPr bwMode="auto">
          <a:xfrm>
            <a:off x="6215085" y="3757617"/>
            <a:ext cx="2921040" cy="3067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ISO15926 </a:t>
            </a:r>
            <a:r>
              <a:rPr lang="fr-FR" dirty="0" err="1" smtClean="0"/>
              <a:t>Example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  <p:pic>
        <p:nvPicPr>
          <p:cNvPr id="6" name="Image 3" descr="WalkingTheDog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7513" y="1201738"/>
            <a:ext cx="6864350" cy="473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Enterprise organism keeps morphing itself</a:t>
            </a:r>
          </a:p>
          <a:p>
            <a:pPr lvl="1"/>
            <a:r>
              <a:rPr lang="en-US" dirty="0" smtClean="0"/>
              <a:t>Achieving the Darwinian process of its existence by developing objective knowledge to its advantage</a:t>
            </a:r>
          </a:p>
          <a:p>
            <a:pPr lvl="1"/>
            <a:r>
              <a:rPr lang="en-US" dirty="0" smtClean="0"/>
              <a:t>Fighting entropy, securing survival, enabling progress</a:t>
            </a:r>
          </a:p>
          <a:p>
            <a:pPr lvl="1"/>
            <a:r>
              <a:rPr lang="en-US" dirty="0" smtClean="0"/>
              <a:t>Ensuring that thinking people and machines understand each other and the system they live in</a:t>
            </a:r>
          </a:p>
          <a:p>
            <a:r>
              <a:rPr lang="en-US" dirty="0" smtClean="0"/>
              <a:t>Hypercritical complexity</a:t>
            </a:r>
          </a:p>
          <a:p>
            <a:pPr lvl="1"/>
            <a:r>
              <a:rPr lang="en-US" dirty="0" smtClean="0"/>
              <a:t>quantity and quality of interactions </a:t>
            </a:r>
          </a:p>
          <a:p>
            <a:pPr lvl="1"/>
            <a:r>
              <a:rPr lang="en-US" dirty="0" smtClean="0"/>
              <a:t>spouts  “emerging properties”, Culture, Intelligence, Auto-organization</a:t>
            </a:r>
          </a:p>
          <a:p>
            <a:pPr lvl="1"/>
            <a:r>
              <a:rPr lang="en-US" dirty="0" smtClean="0"/>
              <a:t>Developing new, higher ranking behavior</a:t>
            </a:r>
          </a:p>
          <a:p>
            <a:pPr lvl="1"/>
            <a:r>
              <a:rPr lang="en-US" dirty="0" smtClean="0"/>
              <a:t>Not deductible from their individual components </a:t>
            </a:r>
          </a:p>
          <a:p>
            <a:r>
              <a:rPr lang="en-US" dirty="0" smtClean="0"/>
              <a:t>The Syntropic Factory focuses on becoming a smarter organism </a:t>
            </a:r>
          </a:p>
          <a:p>
            <a:pPr lvl="1"/>
            <a:r>
              <a:rPr lang="en-US" dirty="0" smtClean="0"/>
              <a:t>Developing its “intelligence”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MI - Enterprise Language Standards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58920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ISO15000-5 UN/CEFACT CCTS</a:t>
            </a:r>
          </a:p>
          <a:p>
            <a:r>
              <a:rPr lang="fr-FR" dirty="0" smtClean="0"/>
              <a:t>OPC UA</a:t>
            </a:r>
          </a:p>
          <a:p>
            <a:r>
              <a:rPr lang="fr-FR" dirty="0" smtClean="0"/>
              <a:t>ISO15926</a:t>
            </a:r>
          </a:p>
          <a:p>
            <a:r>
              <a:rPr lang="fr-FR" dirty="0" smtClean="0"/>
              <a:t>ISO15414</a:t>
            </a:r>
          </a:p>
          <a:p>
            <a:r>
              <a:rPr lang="fr-FR" dirty="0" smtClean="0"/>
              <a:t>ISO19440</a:t>
            </a:r>
          </a:p>
          <a:p>
            <a:r>
              <a:rPr lang="fr-FR" dirty="0" smtClean="0"/>
              <a:t>ISO62264/ISA-95 + IEC61512/ISA-88</a:t>
            </a:r>
          </a:p>
          <a:p>
            <a:r>
              <a:rPr lang="fr-FR" dirty="0" smtClean="0"/>
              <a:t>ISO11179</a:t>
            </a:r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ISO15414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« Information Technology – Open Distributed Processing Reference model – Enteprise Language »</a:t>
            </a:r>
          </a:p>
          <a:p>
            <a:r>
              <a:rPr lang="en-GB" smtClean="0"/>
              <a:t>Developed by ITU</a:t>
            </a:r>
          </a:p>
          <a:p>
            <a:pPr lvl="1"/>
            <a:r>
              <a:rPr lang="en-GB" smtClean="0"/>
              <a:t>International Telecommunication Union – ITU-T X.911</a:t>
            </a:r>
          </a:p>
          <a:p>
            <a:r>
              <a:rPr lang="en-GB" smtClean="0"/>
              <a:t>Proposed « Enterprise language » in the more global context of RM-ODP</a:t>
            </a:r>
          </a:p>
          <a:p>
            <a:pPr lvl="1"/>
            <a:r>
              <a:rPr lang="en-GB" smtClean="0"/>
              <a:t>Reference Model of Open Distributed Processing</a:t>
            </a:r>
          </a:p>
          <a:p>
            <a:pPr lvl="1"/>
            <a:r>
              <a:rPr lang="en-GB" smtClean="0"/>
              <a:t>ISO10746-1/2/3/4  -  ITU-T X901/2/3/4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ISO15414 concepts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System concepts</a:t>
            </a:r>
          </a:p>
          <a:p>
            <a:pPr lvl="1"/>
            <a:r>
              <a:rPr lang="en-GB" smtClean="0"/>
              <a:t>Scope, Field of Application</a:t>
            </a:r>
          </a:p>
          <a:p>
            <a:r>
              <a:rPr lang="en-GB" smtClean="0"/>
              <a:t>Community concepts</a:t>
            </a:r>
          </a:p>
          <a:p>
            <a:pPr lvl="1"/>
            <a:r>
              <a:rPr lang="en-GB" smtClean="0"/>
              <a:t>Onjective, Community object</a:t>
            </a:r>
          </a:p>
          <a:p>
            <a:r>
              <a:rPr lang="en-GB" smtClean="0"/>
              <a:t>Behaviour concepts </a:t>
            </a:r>
          </a:p>
          <a:p>
            <a:pPr lvl="1"/>
            <a:r>
              <a:rPr lang="en-GB" smtClean="0"/>
              <a:t>Actor, Artefact, Resource, Interface Role, Process, Step</a:t>
            </a:r>
          </a:p>
          <a:p>
            <a:r>
              <a:rPr lang="en-GB" smtClean="0"/>
              <a:t>Policy concepts</a:t>
            </a:r>
          </a:p>
          <a:p>
            <a:pPr lvl="1"/>
            <a:r>
              <a:rPr lang="en-GB" smtClean="0"/>
              <a:t>Policy, Authorization, Violation</a:t>
            </a:r>
          </a:p>
          <a:p>
            <a:r>
              <a:rPr lang="en-GB" smtClean="0"/>
              <a:t>Accountability concepts.</a:t>
            </a:r>
          </a:p>
          <a:p>
            <a:pPr lvl="1"/>
            <a:r>
              <a:rPr lang="en-GB" smtClean="0"/>
              <a:t>Party, Commitment, Declaration, Delegation, Evaluation, Prescription, Agent, Principal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ISO15414 Structuring rules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Community rules</a:t>
            </a:r>
          </a:p>
          <a:p>
            <a:r>
              <a:rPr lang="en-GB" smtClean="0"/>
              <a:t>Enterprise object rules</a:t>
            </a:r>
          </a:p>
          <a:p>
            <a:r>
              <a:rPr lang="en-GB" smtClean="0"/>
              <a:t>Common community types</a:t>
            </a:r>
          </a:p>
          <a:p>
            <a:r>
              <a:rPr lang="en-GB" smtClean="0"/>
              <a:t>Lifecycle of a community</a:t>
            </a:r>
          </a:p>
          <a:p>
            <a:r>
              <a:rPr lang="en-GB" smtClean="0"/>
              <a:t>Objective rules</a:t>
            </a:r>
          </a:p>
          <a:p>
            <a:r>
              <a:rPr lang="en-GB" smtClean="0"/>
              <a:t>Behaviour rules</a:t>
            </a:r>
          </a:p>
          <a:p>
            <a:r>
              <a:rPr lang="en-GB" smtClean="0"/>
              <a:t>Policy rules</a:t>
            </a:r>
          </a:p>
          <a:p>
            <a:r>
              <a:rPr lang="en-GB" smtClean="0"/>
              <a:t>Accountability rules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System concepts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  <p:pic>
        <p:nvPicPr>
          <p:cNvPr id="870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88" y="1420785"/>
            <a:ext cx="9099612" cy="3675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ISO15414 – </a:t>
            </a:r>
            <a:r>
              <a:rPr lang="fr-FR" dirty="0" err="1" smtClean="0"/>
              <a:t>Community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and </a:t>
            </a:r>
            <a:r>
              <a:rPr lang="fr-FR" dirty="0" err="1" smtClean="0"/>
              <a:t>Behaviour</a:t>
            </a:r>
            <a:r>
              <a:rPr lang="fr-FR" dirty="0" smtClean="0"/>
              <a:t> concepts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35</a:t>
            </a:fld>
            <a:endParaRPr lang="en-GB"/>
          </a:p>
        </p:txBody>
      </p:sp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23" y="1"/>
            <a:ext cx="910520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Policy concepts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36</a:t>
            </a:fld>
            <a:endParaRPr lang="en-GB"/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3" y="1757363"/>
            <a:ext cx="894397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Accountability</a:t>
            </a:r>
            <a:r>
              <a:rPr lang="fr-FR" dirty="0" smtClean="0"/>
              <a:t> concepts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75" y="434935"/>
            <a:ext cx="9136125" cy="64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974974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ISO15000-5 UN/CEFACT CCTS</a:t>
            </a:r>
          </a:p>
          <a:p>
            <a:r>
              <a:rPr lang="fr-FR" dirty="0" smtClean="0"/>
              <a:t>OPC UA</a:t>
            </a:r>
          </a:p>
          <a:p>
            <a:r>
              <a:rPr lang="fr-FR" dirty="0" smtClean="0"/>
              <a:t>ISO15926</a:t>
            </a:r>
          </a:p>
          <a:p>
            <a:r>
              <a:rPr lang="fr-FR" dirty="0" smtClean="0"/>
              <a:t>ISO15414</a:t>
            </a:r>
          </a:p>
          <a:p>
            <a:r>
              <a:rPr lang="fr-FR" dirty="0" smtClean="0"/>
              <a:t>ISO19440</a:t>
            </a:r>
          </a:p>
          <a:p>
            <a:r>
              <a:rPr lang="fr-FR" dirty="0" smtClean="0"/>
              <a:t>ISO62264/ISA-95 + IEC61512/ISA-88</a:t>
            </a:r>
          </a:p>
          <a:p>
            <a:r>
              <a:rPr lang="fr-FR" dirty="0" smtClean="0"/>
              <a:t>ISO11179</a:t>
            </a:r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ISO19440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Defines the generic concepts for enterprise models</a:t>
            </a:r>
          </a:p>
          <a:p>
            <a:pPr lvl="1"/>
            <a:r>
              <a:rPr lang="en-GB" smtClean="0"/>
              <a:t>provides common semantics</a:t>
            </a:r>
          </a:p>
          <a:p>
            <a:pPr lvl="1"/>
            <a:r>
              <a:rPr lang="en-GB" smtClean="0"/>
              <a:t>enables the unification of models developed by different stakeholders </a:t>
            </a:r>
          </a:p>
          <a:p>
            <a:r>
              <a:rPr lang="en-GB" smtClean="0"/>
              <a:t>These concepts can be </a:t>
            </a:r>
          </a:p>
          <a:p>
            <a:pPr lvl="1"/>
            <a:r>
              <a:rPr lang="en-GB" smtClean="0"/>
              <a:t>specialized / organized for specific purposes, </a:t>
            </a:r>
          </a:p>
          <a:p>
            <a:pPr lvl="1"/>
            <a:r>
              <a:rPr lang="en-GB" smtClean="0"/>
              <a:t>used for developing particular models for a particular enterprise. </a:t>
            </a:r>
          </a:p>
          <a:p>
            <a:r>
              <a:rPr lang="en-GB" smtClean="0"/>
              <a:t>General requirements computer supported enterprise modeling</a:t>
            </a:r>
          </a:p>
          <a:p>
            <a:pPr lvl="1"/>
            <a:r>
              <a:rPr lang="en-GB" smtClean="0"/>
              <a:t>Business Processes model (dynamics, functions, information, resources, organization and responsibilities)</a:t>
            </a:r>
          </a:p>
          <a:p>
            <a:pPr lvl="1"/>
            <a:r>
              <a:rPr lang="en-GB" smtClean="0"/>
              <a:t>Detailing and qualification of enterprise components for a specific enterprise,</a:t>
            </a:r>
          </a:p>
          <a:p>
            <a:pPr lvl="1"/>
            <a:r>
              <a:rPr lang="en-GB" smtClean="0"/>
              <a:t>Support for management of change, </a:t>
            </a:r>
          </a:p>
          <a:p>
            <a:pPr lvl="1"/>
            <a:r>
              <a:rPr lang="en-GB" smtClean="0"/>
              <a:t>end-user-oriented representation to enable operational use.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39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Conditions of intelligence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product of complexity, Intelligence raises from </a:t>
            </a:r>
          </a:p>
          <a:p>
            <a:pPr lvl="1"/>
            <a:r>
              <a:rPr lang="en-US" dirty="0" smtClean="0"/>
              <a:t>Ability to develop knowledge </a:t>
            </a:r>
          </a:p>
          <a:p>
            <a:pPr lvl="2"/>
            <a:r>
              <a:rPr lang="en-US" dirty="0" smtClean="0"/>
              <a:t>Enabling cycling between subjective experience and objective knowledge</a:t>
            </a:r>
          </a:p>
          <a:p>
            <a:pPr lvl="1"/>
            <a:r>
              <a:rPr lang="en-US" dirty="0" smtClean="0"/>
              <a:t>Ability to share knowledge</a:t>
            </a:r>
          </a:p>
          <a:p>
            <a:pPr lvl="2"/>
            <a:r>
              <a:rPr lang="en-US" dirty="0" smtClean="0"/>
              <a:t>Enabling seamless storage and access to relevant knowledge</a:t>
            </a:r>
          </a:p>
          <a:p>
            <a:pPr lvl="1"/>
            <a:r>
              <a:rPr lang="en-US" dirty="0" smtClean="0"/>
              <a:t>Ability to interact </a:t>
            </a:r>
          </a:p>
          <a:p>
            <a:pPr lvl="2"/>
            <a:r>
              <a:rPr lang="en-US" dirty="0" smtClean="0"/>
              <a:t>Enabling understandable communications between components</a:t>
            </a:r>
          </a:p>
          <a:p>
            <a:pPr lvl="1"/>
            <a:r>
              <a:rPr lang="en-US" dirty="0" smtClean="0"/>
              <a:t>Individual intelligence</a:t>
            </a:r>
          </a:p>
          <a:p>
            <a:pPr lvl="2"/>
            <a:r>
              <a:rPr lang="en-US" dirty="0" smtClean="0"/>
              <a:t>Sophisticated components performing locally</a:t>
            </a:r>
          </a:p>
          <a:p>
            <a:pPr lvl="2"/>
            <a:r>
              <a:rPr lang="en-US" dirty="0" smtClean="0"/>
              <a:t>At the advantage of the whole system</a:t>
            </a:r>
          </a:p>
          <a:p>
            <a:r>
              <a:rPr lang="en-US" dirty="0" smtClean="0"/>
              <a:t>Secondary level behavior </a:t>
            </a:r>
          </a:p>
          <a:p>
            <a:pPr lvl="1"/>
            <a:r>
              <a:rPr lang="en-US" dirty="0" smtClean="0"/>
              <a:t>Creativity</a:t>
            </a:r>
          </a:p>
          <a:p>
            <a:pPr lvl="1"/>
            <a:r>
              <a:rPr lang="en-US" dirty="0" smtClean="0"/>
              <a:t>Risk assessment and management</a:t>
            </a:r>
          </a:p>
          <a:p>
            <a:pPr lvl="2"/>
            <a:r>
              <a:rPr lang="en-US" dirty="0" smtClean="0"/>
              <a:t>Securing actions against uncertainty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MI - Enterprise Language Standards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ISO19440 « </a:t>
            </a:r>
            <a:r>
              <a:rPr lang="fr-FR" dirty="0" err="1" smtClean="0"/>
              <a:t>constructs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standard describes in detail the following concepts</a:t>
            </a:r>
          </a:p>
          <a:p>
            <a:pPr lvl="1"/>
            <a:r>
              <a:rPr lang="en-US" dirty="0" smtClean="0"/>
              <a:t>Function- and process-related: </a:t>
            </a:r>
          </a:p>
          <a:p>
            <a:pPr lvl="2"/>
            <a:r>
              <a:rPr lang="en-US" dirty="0" smtClean="0"/>
              <a:t>Domain, Business Process, Enterprise Activity, Event</a:t>
            </a:r>
          </a:p>
          <a:p>
            <a:pPr lvl="1"/>
            <a:r>
              <a:rPr lang="en-US" dirty="0" smtClean="0"/>
              <a:t>Information-related: </a:t>
            </a:r>
          </a:p>
          <a:p>
            <a:pPr lvl="2"/>
            <a:r>
              <a:rPr lang="en-US" dirty="0" smtClean="0"/>
              <a:t>Enterprise Object, Enterprise Object View, Order, Product</a:t>
            </a:r>
          </a:p>
          <a:p>
            <a:pPr lvl="1"/>
            <a:r>
              <a:rPr lang="en-US" dirty="0" smtClean="0"/>
              <a:t>Resource-related: </a:t>
            </a:r>
          </a:p>
          <a:p>
            <a:pPr lvl="2"/>
            <a:r>
              <a:rPr lang="en-US" dirty="0" smtClean="0"/>
              <a:t>Capability, Operational Role, Resource, Functional Entity</a:t>
            </a:r>
          </a:p>
          <a:p>
            <a:pPr lvl="1"/>
            <a:r>
              <a:rPr lang="en-US" dirty="0" smtClean="0"/>
              <a:t>Organization-related: </a:t>
            </a:r>
          </a:p>
          <a:p>
            <a:pPr lvl="2"/>
            <a:r>
              <a:rPr lang="en-US" dirty="0" smtClean="0"/>
              <a:t>Person Profile, Organizational Role, Organization Unit, and Decision Centre.</a:t>
            </a:r>
          </a:p>
          <a:p>
            <a:r>
              <a:rPr lang="en-US" dirty="0" smtClean="0"/>
              <a:t>These concepts can be specialized</a:t>
            </a:r>
          </a:p>
          <a:p>
            <a:pPr lvl="1"/>
            <a:r>
              <a:rPr lang="en-US" dirty="0" smtClean="0"/>
              <a:t>Any enterprise concept shall be derivable from this list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40</a:t>
            </a:fld>
            <a:endParaRPr lang="en-GB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Example</a:t>
            </a:r>
            <a:r>
              <a:rPr lang="fr-FR" dirty="0" smtClean="0"/>
              <a:t> of « Business Process » - Header 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810685" cy="420624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392873"/>
                <a:gridCol w="7417812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Construct label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Calibri"/>
                          <a:ea typeface="Calibri"/>
                          <a:cs typeface="Times New Roman"/>
                        </a:rPr>
                        <a:t>[‘BP‘]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Calibri"/>
                          <a:ea typeface="Calibri"/>
                          <a:cs typeface="Times New Roman"/>
                        </a:rPr>
                        <a:t>Identifier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Calibri"/>
                          <a:ea typeface="Calibri"/>
                          <a:cs typeface="Times New Roman"/>
                        </a:rPr>
                        <a:t>[&lt;model-unique string&gt;]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Calibri"/>
                          <a:ea typeface="Calibri"/>
                          <a:cs typeface="Times New Roman"/>
                        </a:rPr>
                        <a:t>Name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Calibri"/>
                          <a:ea typeface="Calibri"/>
                          <a:cs typeface="Times New Roman"/>
                        </a:rPr>
                        <a:t>[name of Business Process instance in the form: &lt;adjective&gt; &lt;noun&gt;, where &lt;noun&gt; relates to the scope of the Business Process, &lt;adjective&gt; qualifies the business Process instance]]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latin typeface="Calibri"/>
                          <a:ea typeface="Calibri"/>
                          <a:cs typeface="Times New Roman"/>
                        </a:rPr>
                        <a:t>Design Authority</a:t>
                      </a:r>
                      <a:endParaRPr lang="fr-F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[&lt;identifier&gt; / &lt;name&gt; of Organisational Unit or Organisational Cell with the authority to design/maintain this particular instance]</a:t>
                      </a:r>
                      <a:endParaRPr lang="fr-F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41</a:t>
            </a:fld>
            <a:endParaRPr lang="en-GB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Example</a:t>
            </a:r>
            <a:r>
              <a:rPr lang="fr-FR" dirty="0" smtClean="0"/>
              <a:t> of « Business Process » - Descriptives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737659" cy="494792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797050"/>
                <a:gridCol w="694060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DESCRIPTION</a:t>
                      </a:r>
                      <a:endParaRPr lang="fr-F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[textual description]</a:t>
                      </a:r>
                      <a:endParaRPr lang="fr-F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OBJECTIVES</a:t>
                      </a:r>
                      <a:endParaRPr lang="fr-F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[non-empty list of Objectives to be fulfilled by the Business Process instance</a:t>
                      </a:r>
                      <a:endParaRPr lang="fr-F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CONSTRAINTS</a:t>
                      </a:r>
                      <a:endParaRPr lang="fr-F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['NIL' or list of Constraints imposed on the </a:t>
                      </a:r>
                      <a:r>
                        <a:rPr lang="en-GB" sz="2000" dirty="0" smtClean="0">
                          <a:latin typeface="Calibri"/>
                          <a:ea typeface="Calibri"/>
                          <a:cs typeface="Times New Roman"/>
                        </a:rPr>
                        <a:t>BP </a:t>
                      </a: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instance]</a:t>
                      </a:r>
                      <a:endParaRPr lang="fr-F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PERFORMANCE</a:t>
                      </a:r>
                      <a:endParaRPr lang="fr-FR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INDICATORS</a:t>
                      </a:r>
                      <a:endParaRPr lang="fr-F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['NIL' or list of the metrics or measures by which achievement of the objectives can be assessed]</a:t>
                      </a:r>
                      <a:endParaRPr lang="fr-F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Calibri"/>
                          <a:ea typeface="Calibri"/>
                          <a:cs typeface="Times New Roman"/>
                        </a:rPr>
                        <a:t>DECLARATIVE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latin typeface="Calibri"/>
                          <a:ea typeface="Calibri"/>
                          <a:cs typeface="Times New Roman"/>
                        </a:rPr>
                        <a:t>RULES</a:t>
                      </a:r>
                      <a:endParaRPr lang="fr-F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Calibri"/>
                          <a:ea typeface="Calibri"/>
                          <a:cs typeface="Times New Roman"/>
                        </a:rPr>
                        <a:t>['NIL' or list of Declarative Rules applicable to this Business Process instance]</a:t>
                      </a:r>
                      <a:endParaRPr lang="fr-F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INPUTS</a:t>
                      </a:r>
                      <a:endParaRPr lang="fr-F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[non-empty list of &lt;identifier&gt; / &lt;name&gt; of all Object View instances, occurrences of which can be received by occurrences of the Business Process instance]</a:t>
                      </a:r>
                      <a:endParaRPr lang="fr-FR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[non-empty list of &lt;identifier&gt; / &lt;name&gt; / &lt;source domain&gt; of all Events , instances of which can be received by occurrences of the Business Process instance]</a:t>
                      </a:r>
                      <a:endParaRPr lang="fr-F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42</a:t>
            </a:fld>
            <a:endParaRPr lang="en-GB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Example</a:t>
            </a:r>
            <a:r>
              <a:rPr lang="fr-FR" dirty="0" smtClean="0"/>
              <a:t> of « Business Process » - Descriptives</a:t>
            </a:r>
            <a:endParaRPr lang="fr-FR" dirty="0"/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785226" cy="385572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289007"/>
                <a:gridCol w="749621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latin typeface="Calibri" pitchFamily="34" charset="0"/>
                          <a:ea typeface="Calibri"/>
                          <a:cs typeface="Times New Roman"/>
                        </a:rPr>
                        <a:t>OUTPUTS</a:t>
                      </a:r>
                      <a:endParaRPr lang="fr-FR" sz="20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[non-empty list of &lt;identifier&gt; / &lt;name&gt; of all Object View instances, occurrences of which can be sent by occurrences of the Business Process instance]</a:t>
                      </a:r>
                      <a:endParaRPr lang="fr-FR" sz="2000" b="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[non-empty list of &lt;identifier&gt; / &lt;name&gt; / &lt;sink domain&gt; of all Events, instances of which can be sent by occurrences of the Business Process instance]</a:t>
                      </a:r>
                      <a:endParaRPr lang="fr-FR" sz="2000" b="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Calibri"/>
                          <a:ea typeface="Calibri"/>
                          <a:cs typeface="Times New Roman"/>
                        </a:rPr>
                        <a:t>PROCESS BEHAVIOUR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[non-empty set of Behavioural Rules expressed using the syntax defined for Process Behaviour as defined in 6.3.3]</a:t>
                      </a:r>
                      <a:endParaRPr lang="fr-F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latin typeface="Calibri"/>
                          <a:ea typeface="Calibri"/>
                          <a:cs typeface="Times New Roman"/>
                        </a:rPr>
                        <a:t>PRIORITY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[Integer in a range &lt;min, max&gt; where min and max are integers representing the lowest and highest priorities respectively]</a:t>
                      </a:r>
                      <a:endParaRPr lang="fr-F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43</a:t>
            </a:fld>
            <a:endParaRPr lang="en-GB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« Business Process » - Relationships</a:t>
            </a:r>
            <a:endParaRPr lang="en-GB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445555" cy="350520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623378"/>
                <a:gridCol w="6822177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smtClean="0">
                          <a:latin typeface="Calibri"/>
                          <a:ea typeface="Calibri"/>
                          <a:cs typeface="Times New Roman"/>
                        </a:rPr>
                        <a:t>WHERE USED</a:t>
                      </a:r>
                      <a:endParaRPr lang="en-GB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smtClean="0">
                          <a:latin typeface="Calibri"/>
                          <a:ea typeface="Calibri"/>
                          <a:cs typeface="Times New Roman"/>
                        </a:rPr>
                        <a:t>[&lt;identifier&gt; / &lt;name&gt; of the Domain employing this Business Process instance]</a:t>
                      </a:r>
                      <a:endParaRPr lang="en-GB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smtClean="0">
                          <a:latin typeface="Calibri"/>
                          <a:ea typeface="Calibri"/>
                          <a:cs typeface="Times New Roman"/>
                        </a:rPr>
                        <a:t>CONSISTSOF</a:t>
                      </a:r>
                      <a:endParaRPr lang="en-GB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smtClean="0">
                          <a:latin typeface="Calibri"/>
                          <a:ea typeface="Calibri"/>
                          <a:cs typeface="Times New Roman"/>
                        </a:rPr>
                        <a:t>[non-empty list of &lt;identifier&gt; / &lt;name&gt; of all Business Process and Enterprise Activity instances that are employed directly (i.e. at the next level of decomposition) by this Business Process instance]</a:t>
                      </a:r>
                      <a:endParaRPr lang="en-GB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smtClean="0">
                          <a:latin typeface="Calibri"/>
                          <a:ea typeface="Calibri"/>
                          <a:cs typeface="Times New Roman"/>
                        </a:rPr>
                        <a:t>Operation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smtClean="0">
                          <a:latin typeface="Calibri"/>
                          <a:ea typeface="Calibri"/>
                          <a:cs typeface="Times New Roman"/>
                        </a:rPr>
                        <a:t>Responsibility</a:t>
                      </a:r>
                      <a:endParaRPr lang="en-GB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smtClean="0">
                          <a:latin typeface="Calibri"/>
                          <a:ea typeface="Calibri"/>
                          <a:cs typeface="Times New Roman"/>
                        </a:rPr>
                        <a:t>[&lt;identifier&gt; / &lt;name&gt; of Organisational Unit or Organisational Cell with responsibility for operation of this instance</a:t>
                      </a:r>
                      <a:endParaRPr lang="en-GB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smtClean="0">
                          <a:latin typeface="Calibri"/>
                          <a:ea typeface="Calibri"/>
                          <a:cs typeface="Times New Roman"/>
                        </a:rPr>
                        <a:t>Operation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smtClean="0">
                          <a:latin typeface="Calibri"/>
                          <a:ea typeface="Calibri"/>
                          <a:cs typeface="Times New Roman"/>
                        </a:rPr>
                        <a:t>Authority</a:t>
                      </a:r>
                      <a:endParaRPr lang="en-GB" sz="20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noProof="0" dirty="0" smtClean="0">
                          <a:latin typeface="Calibri"/>
                          <a:ea typeface="Calibri"/>
                          <a:cs typeface="Times New Roman"/>
                        </a:rPr>
                        <a:t>[&lt;identifier&gt; / &lt;name&gt; of Organisational Unit or Organisational Cell with authority for operation of this instance]</a:t>
                      </a:r>
                      <a:endParaRPr lang="en-GB" sz="20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44</a:t>
            </a:fld>
            <a:endParaRPr lang="en-GB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330359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ISO15000-5 UN/CEFACT CCTS</a:t>
            </a:r>
          </a:p>
          <a:p>
            <a:r>
              <a:rPr lang="fr-FR" dirty="0" smtClean="0"/>
              <a:t>OPC UA</a:t>
            </a:r>
          </a:p>
          <a:p>
            <a:r>
              <a:rPr lang="fr-FR" dirty="0" smtClean="0"/>
              <a:t>ISO15926</a:t>
            </a:r>
          </a:p>
          <a:p>
            <a:r>
              <a:rPr lang="fr-FR" dirty="0" smtClean="0"/>
              <a:t>ISO15414</a:t>
            </a:r>
          </a:p>
          <a:p>
            <a:r>
              <a:rPr lang="fr-FR" dirty="0" smtClean="0"/>
              <a:t>ISO19440</a:t>
            </a:r>
          </a:p>
          <a:p>
            <a:r>
              <a:rPr lang="fr-FR" dirty="0" smtClean="0"/>
              <a:t>ISO62264/ISA-95 + IEC61512/ISA-88</a:t>
            </a:r>
          </a:p>
          <a:p>
            <a:r>
              <a:rPr lang="fr-FR" dirty="0" smtClean="0"/>
              <a:t>ISO11179</a:t>
            </a:r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ISA-88/ISA-95 set of standards</a:t>
            </a:r>
          </a:p>
        </p:txBody>
      </p:sp>
      <p:sp>
        <p:nvSpPr>
          <p:cNvPr id="13315" name="Espace réservé du pied de page 4"/>
          <p:cNvSpPr>
            <a:spLocks noGrp="1"/>
          </p:cNvSpPr>
          <p:nvPr>
            <p:ph type="ftr" sz="quarter" idx="10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46</a:t>
            </a:fld>
            <a:endParaRPr lang="en-GB"/>
          </a:p>
        </p:txBody>
      </p:sp>
      <p:graphicFrame>
        <p:nvGraphicFramePr>
          <p:cNvPr id="1885188" name="Group 4"/>
          <p:cNvGraphicFramePr>
            <a:graphicFrameLocks noGrp="1"/>
          </p:cNvGraphicFramePr>
          <p:nvPr/>
        </p:nvGraphicFramePr>
        <p:xfrm>
          <a:off x="158216" y="836577"/>
          <a:ext cx="8795344" cy="4736360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2515108"/>
                <a:gridCol w="2373345"/>
                <a:gridCol w="390689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US standard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INTL Standard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Sub Title</a:t>
                      </a:r>
                      <a:endParaRPr kumimoji="0" lang="en-GB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/>
                </a:tc>
              </a:tr>
              <a:tr h="145177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ANSI/ISA-88.00.01: 1995 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IEC61512-1: 1997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Models and Terminology”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205531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ANSI/ISA-88.00.02: 2001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IEC61512-2: 2001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Data structures and guidelines for languages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205531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ANSI/ISA-88.00.03: 2003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IEC61512-3: 2008 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General and Site Recipe - Models and Representation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206075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ANSI/ISA-88.00.04: 2006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IEC61512-4: 2009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Batch Production Records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205531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ISA Draft88.00.05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Implementation Models &amp; Terminology for Modular Equipment Control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20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ANSI/ISA-95.00.01: 2000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IEC/ISO62264-1: 2003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Models and Terminology”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</a:tr>
              <a:tr h="20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ANSI/ISA-95.00.02: 2001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IEC/ISO62264-2: 2004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Data Structures and Attributes”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</a:tr>
              <a:tr h="20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ANSI/ISA-95.00.03: 2005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IEC/ISO62264-3: 2006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Activity Models of Manufacturing Operations Management 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</a:tr>
              <a:tr h="20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ISA draft 95.00.04 </a:t>
                      </a:r>
                      <a:endParaRPr kumimoji="0" lang="en-US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</a:t>
                      </a:r>
                      <a:endParaRPr kumimoji="0" lang="en-GB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smtClean="0">
                          <a:ln>
                            <a:noFill/>
                          </a:ln>
                          <a:effectLst/>
                        </a:rPr>
                        <a:t>Object Models and Attributes of Manufacturing Operations Management)</a:t>
                      </a:r>
                      <a:endParaRPr kumimoji="0" lang="en-GB" sz="1600" b="0" i="1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</a:tr>
              <a:tr h="20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ASNI/ISA-95.00.05: 2007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IEC/ISO62264-5: </a:t>
                      </a: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2009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Business to Manufacturing Transactions </a:t>
                      </a:r>
                      <a:endParaRPr kumimoji="0" lang="en-GB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solidFill>
                      <a:schemeClr val="accent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ISA88 snapshot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1800" smtClean="0"/>
              <a:t>Object Design of automation applications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Reuse, Knowledge Management, Robustness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smtClean="0"/>
              <a:t>Flexible Design of automation applications - No programming required for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Modification of recipes, making different products with the same facility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Using alternate equipment for the same production step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Sequencing production runs for different products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smtClean="0"/>
              <a:t>Interoperability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Assembling software components from different origins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smtClean="0"/>
              <a:t>Product Industrialization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Neutral specification of product physico-chemical transformations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Conversion of this specification into operating procedure for target facilities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smtClean="0"/>
              <a:t>Production Information 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Data structures for production information history 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Includes several ISA95 models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smtClean="0"/>
              <a:t>Applications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Initially designed for Batch processes, but applicable to any type of process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smtClean="0"/>
              <a:t>Functional specification, batch managers, historians, PDM/PLM</a:t>
            </a:r>
          </a:p>
        </p:txBody>
      </p:sp>
      <p:sp>
        <p:nvSpPr>
          <p:cNvPr id="14339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ISA95 snapshot</a:t>
            </a:r>
          </a:p>
        </p:txBody>
      </p:sp>
      <p:sp>
        <p:nvSpPr>
          <p:cNvPr id="1741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B2M: Collaboration Business / Execution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Communication between execution systems (MES/MOM, DCS, MMS, LIMS, WES, SCADA,…) and business systems (ERP, SCM)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Master data management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MES/MOM : Functional definition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Data and Activity models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Description of resources, capability, products, work order requests and reports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Definition of operation management activities (MES)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Applications: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User requirements and functional specification of MES and B2M interfaces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Native B2M connectors - </a:t>
            </a:r>
            <a:r>
              <a:rPr lang="fr-FR" smtClean="0"/>
              <a:t>MES/ERP </a:t>
            </a:r>
            <a:r>
              <a:rPr lang="en-GB" smtClean="0"/>
              <a:t>(B2MML)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Possible basis for developing MES applications and software…</a:t>
            </a:r>
          </a:p>
        </p:txBody>
      </p:sp>
      <p:sp>
        <p:nvSpPr>
          <p:cNvPr id="17411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ISA-88/ISA-95 </a:t>
            </a:r>
            <a:r>
              <a:rPr lang="en-US" dirty="0" err="1" smtClean="0"/>
              <a:t>modelling</a:t>
            </a:r>
            <a:r>
              <a:rPr lang="en-US" dirty="0" smtClean="0"/>
              <a:t> overview</a:t>
            </a:r>
            <a:endParaRPr lang="en-GB" dirty="0" smtClean="0"/>
          </a:p>
        </p:txBody>
      </p:sp>
      <p:graphicFrame>
        <p:nvGraphicFramePr>
          <p:cNvPr id="1026" name="Diagram 18"/>
          <p:cNvGraphicFramePr>
            <a:graphicFrameLocks/>
          </p:cNvGraphicFramePr>
          <p:nvPr>
            <p:ph idx="1"/>
          </p:nvPr>
        </p:nvGraphicFramePr>
        <p:xfrm>
          <a:off x="1403350" y="1052513"/>
          <a:ext cx="4897438" cy="5076825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  <p:sp>
        <p:nvSpPr>
          <p:cNvPr id="1046" name="Espace réservé du pied de page 18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49</a:t>
            </a:fld>
            <a:endParaRPr lang="en-GB"/>
          </a:p>
        </p:txBody>
      </p:sp>
      <p:sp>
        <p:nvSpPr>
          <p:cNvPr id="1034" name="Rectangle 24"/>
          <p:cNvSpPr>
            <a:spLocks noChangeArrowheads="1"/>
          </p:cNvSpPr>
          <p:nvPr/>
        </p:nvSpPr>
        <p:spPr bwMode="auto">
          <a:xfrm rot="-5400000">
            <a:off x="4529137" y="3294063"/>
            <a:ext cx="4175125" cy="3429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Product Asset Management </a:t>
            </a:r>
          </a:p>
        </p:txBody>
      </p:sp>
      <p:sp>
        <p:nvSpPr>
          <p:cNvPr id="1035" name="Text Box 25"/>
          <p:cNvSpPr txBox="1">
            <a:spLocks noChangeArrowheads="1"/>
          </p:cNvSpPr>
          <p:nvPr/>
        </p:nvSpPr>
        <p:spPr bwMode="auto">
          <a:xfrm>
            <a:off x="250825" y="4391025"/>
            <a:ext cx="849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ISA-88</a:t>
            </a:r>
          </a:p>
        </p:txBody>
      </p:sp>
      <p:sp>
        <p:nvSpPr>
          <p:cNvPr id="1036" name="AutoShape 26"/>
          <p:cNvSpPr>
            <a:spLocks/>
          </p:cNvSpPr>
          <p:nvPr/>
        </p:nvSpPr>
        <p:spPr bwMode="auto">
          <a:xfrm>
            <a:off x="1158875" y="3575050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37" name="AutoShape 27"/>
          <p:cNvSpPr>
            <a:spLocks/>
          </p:cNvSpPr>
          <p:nvPr/>
        </p:nvSpPr>
        <p:spPr bwMode="auto">
          <a:xfrm>
            <a:off x="1158875" y="1558925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38" name="Text Box 28"/>
          <p:cNvSpPr txBox="1">
            <a:spLocks noChangeArrowheads="1"/>
          </p:cNvSpPr>
          <p:nvPr/>
        </p:nvSpPr>
        <p:spPr bwMode="auto">
          <a:xfrm>
            <a:off x="277813" y="2327275"/>
            <a:ext cx="849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ISA-95</a:t>
            </a:r>
          </a:p>
        </p:txBody>
      </p:sp>
      <p:sp>
        <p:nvSpPr>
          <p:cNvPr id="1039" name="Rectangle 29"/>
          <p:cNvSpPr>
            <a:spLocks noChangeArrowheads="1"/>
          </p:cNvSpPr>
          <p:nvPr/>
        </p:nvSpPr>
        <p:spPr bwMode="auto">
          <a:xfrm rot="-5400000">
            <a:off x="5499894" y="3294856"/>
            <a:ext cx="4175125" cy="341313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Physical Asset Management</a:t>
            </a:r>
          </a:p>
        </p:txBody>
      </p:sp>
      <p:sp>
        <p:nvSpPr>
          <p:cNvPr id="1040" name="Rectangle 30"/>
          <p:cNvSpPr>
            <a:spLocks noChangeArrowheads="1"/>
          </p:cNvSpPr>
          <p:nvPr/>
        </p:nvSpPr>
        <p:spPr bwMode="auto">
          <a:xfrm rot="-5400000">
            <a:off x="5985669" y="3294856"/>
            <a:ext cx="4175125" cy="341313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Human Asset Management</a:t>
            </a:r>
          </a:p>
        </p:txBody>
      </p:sp>
      <p:sp>
        <p:nvSpPr>
          <p:cNvPr id="1041" name="Text Box 31"/>
          <p:cNvSpPr txBox="1">
            <a:spLocks noChangeArrowheads="1"/>
          </p:cNvSpPr>
          <p:nvPr/>
        </p:nvSpPr>
        <p:spPr bwMode="auto">
          <a:xfrm>
            <a:off x="6589713" y="5757863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 sz="1600">
                <a:latin typeface="Tahoma" pitchFamily="34" charset="0"/>
              </a:rPr>
              <a:t>ISA-88 + ISA-95</a:t>
            </a:r>
          </a:p>
        </p:txBody>
      </p:sp>
      <p:sp>
        <p:nvSpPr>
          <p:cNvPr id="1042" name="AutoShape 32"/>
          <p:cNvSpPr>
            <a:spLocks/>
          </p:cNvSpPr>
          <p:nvPr/>
        </p:nvSpPr>
        <p:spPr bwMode="auto">
          <a:xfrm rot="-5400000">
            <a:off x="7200900" y="4762500"/>
            <a:ext cx="285750" cy="1873250"/>
          </a:xfrm>
          <a:prstGeom prst="leftBrace">
            <a:avLst>
              <a:gd name="adj1" fmla="val 54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43" name="Rectangle 33"/>
          <p:cNvSpPr>
            <a:spLocks noChangeArrowheads="1"/>
          </p:cNvSpPr>
          <p:nvPr/>
        </p:nvSpPr>
        <p:spPr bwMode="auto">
          <a:xfrm rot="-5400000">
            <a:off x="6468269" y="3294856"/>
            <a:ext cx="4175125" cy="34131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IT Asset Management</a:t>
            </a:r>
          </a:p>
        </p:txBody>
      </p:sp>
      <p:sp>
        <p:nvSpPr>
          <p:cNvPr id="1044" name="Text Box 34"/>
          <p:cNvSpPr txBox="1">
            <a:spLocks noChangeArrowheads="1"/>
          </p:cNvSpPr>
          <p:nvPr/>
        </p:nvSpPr>
        <p:spPr bwMode="auto">
          <a:xfrm>
            <a:off x="8315325" y="5589588"/>
            <a:ext cx="7191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ctr" eaLnBrk="1" hangingPunct="1"/>
            <a:r>
              <a:rPr lang="en-GB" sz="1600">
                <a:latin typeface="Tahoma" pitchFamily="34" charset="0"/>
              </a:rPr>
              <a:t>TOGAF</a:t>
            </a:r>
          </a:p>
          <a:p>
            <a:pPr algn="ctr" eaLnBrk="1" hangingPunct="1"/>
            <a:r>
              <a:rPr lang="en-GB" sz="1600">
                <a:latin typeface="Tahoma" pitchFamily="34" charset="0"/>
              </a:rPr>
              <a:t>ITIL</a:t>
            </a:r>
          </a:p>
        </p:txBody>
      </p:sp>
      <p:sp>
        <p:nvSpPr>
          <p:cNvPr id="1045" name="Rectangle 35"/>
          <p:cNvSpPr>
            <a:spLocks noChangeArrowheads="1"/>
          </p:cNvSpPr>
          <p:nvPr/>
        </p:nvSpPr>
        <p:spPr bwMode="auto">
          <a:xfrm rot="-5400000">
            <a:off x="5030787" y="3294063"/>
            <a:ext cx="4175125" cy="3429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Inventory Asset Management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Objective knowledge is out of reach</a:t>
            </a:r>
          </a:p>
          <a:p>
            <a:pPr lvl="1"/>
            <a:r>
              <a:rPr lang="en-US" smtClean="0"/>
              <a:t>It exists independently of its actual understanding – by human, machines</a:t>
            </a:r>
          </a:p>
          <a:p>
            <a:r>
              <a:rPr lang="en-US" smtClean="0"/>
              <a:t>Language is the means for handling  knowledge </a:t>
            </a:r>
          </a:p>
          <a:p>
            <a:pPr lvl="1"/>
            <a:r>
              <a:rPr lang="en-US" smtClean="0"/>
              <a:t>Language defines basic concepts (vocabulary) and rules (grammar) for expressing knowledge</a:t>
            </a:r>
          </a:p>
          <a:p>
            <a:r>
              <a:rPr lang="en-US" smtClean="0"/>
              <a:t>Existence of a language is a pre-condition for intelligence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MI - Enterprise Language Standards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ISA88 Product model* (Processing Requirement)</a:t>
            </a:r>
          </a:p>
        </p:txBody>
      </p:sp>
      <p:sp>
        <p:nvSpPr>
          <p:cNvPr id="3113" name="Espace réservé du pied de page 42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41" name="Espace réservé du numéro de diapositive 4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50</a:t>
            </a:fld>
            <a:endParaRPr lang="en-GB"/>
          </a:p>
        </p:txBody>
      </p:sp>
      <p:sp>
        <p:nvSpPr>
          <p:cNvPr id="1826820" name="Rectangle 4"/>
          <p:cNvSpPr>
            <a:spLocks noChangeArrowheads="1"/>
          </p:cNvSpPr>
          <p:nvPr/>
        </p:nvSpPr>
        <p:spPr bwMode="auto">
          <a:xfrm>
            <a:off x="755650" y="1449388"/>
            <a:ext cx="1220788" cy="665162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Process</a:t>
            </a:r>
          </a:p>
        </p:txBody>
      </p:sp>
      <p:sp>
        <p:nvSpPr>
          <p:cNvPr id="1826821" name="Rectangle 5"/>
          <p:cNvSpPr>
            <a:spLocks noChangeArrowheads="1"/>
          </p:cNvSpPr>
          <p:nvPr/>
        </p:nvSpPr>
        <p:spPr bwMode="auto">
          <a:xfrm>
            <a:off x="1700213" y="2336800"/>
            <a:ext cx="1220787" cy="666750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2" name="Rectangle 6"/>
          <p:cNvSpPr>
            <a:spLocks noChangeArrowheads="1"/>
          </p:cNvSpPr>
          <p:nvPr/>
        </p:nvSpPr>
        <p:spPr bwMode="auto">
          <a:xfrm>
            <a:off x="1811338" y="2447925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3" name="Rectangle 7"/>
          <p:cNvSpPr>
            <a:spLocks noChangeArrowheads="1"/>
          </p:cNvSpPr>
          <p:nvPr/>
        </p:nvSpPr>
        <p:spPr bwMode="auto">
          <a:xfrm>
            <a:off x="1922463" y="2559050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4" name="Rectangle 8"/>
          <p:cNvSpPr>
            <a:spLocks noChangeArrowheads="1"/>
          </p:cNvSpPr>
          <p:nvPr/>
        </p:nvSpPr>
        <p:spPr bwMode="auto">
          <a:xfrm>
            <a:off x="2033588" y="2725738"/>
            <a:ext cx="1219200" cy="665162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Process</a:t>
            </a:r>
          </a:p>
          <a:p>
            <a:pPr algn="ctr">
              <a:defRPr/>
            </a:pPr>
            <a:r>
              <a:rPr lang="en-US"/>
              <a:t>Stage</a:t>
            </a:r>
          </a:p>
        </p:txBody>
      </p:sp>
      <p:cxnSp>
        <p:nvCxnSpPr>
          <p:cNvPr id="3087" name="AutoShape 9"/>
          <p:cNvCxnSpPr>
            <a:cxnSpLocks noChangeShapeType="1"/>
            <a:stCxn id="1826820" idx="3"/>
            <a:endCxn id="1826824" idx="0"/>
          </p:cNvCxnSpPr>
          <p:nvPr/>
        </p:nvCxnSpPr>
        <p:spPr bwMode="auto">
          <a:xfrm>
            <a:off x="1976438" y="1782763"/>
            <a:ext cx="666750" cy="94297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26826" name="Rectangle 10"/>
          <p:cNvSpPr>
            <a:spLocks noChangeArrowheads="1"/>
          </p:cNvSpPr>
          <p:nvPr/>
        </p:nvSpPr>
        <p:spPr bwMode="auto">
          <a:xfrm>
            <a:off x="3032125" y="3613150"/>
            <a:ext cx="1219200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7" name="Rectangle 11"/>
          <p:cNvSpPr>
            <a:spLocks noChangeArrowheads="1"/>
          </p:cNvSpPr>
          <p:nvPr/>
        </p:nvSpPr>
        <p:spPr bwMode="auto">
          <a:xfrm>
            <a:off x="3143250" y="3724275"/>
            <a:ext cx="1219200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8" name="Rectangle 12"/>
          <p:cNvSpPr>
            <a:spLocks noChangeArrowheads="1"/>
          </p:cNvSpPr>
          <p:nvPr/>
        </p:nvSpPr>
        <p:spPr bwMode="auto">
          <a:xfrm>
            <a:off x="3252788" y="3835400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9" name="Rectangle 13"/>
          <p:cNvSpPr>
            <a:spLocks noChangeArrowheads="1"/>
          </p:cNvSpPr>
          <p:nvPr/>
        </p:nvSpPr>
        <p:spPr bwMode="auto">
          <a:xfrm>
            <a:off x="3363913" y="3946525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Process</a:t>
            </a:r>
          </a:p>
          <a:p>
            <a:pPr algn="ctr">
              <a:defRPr/>
            </a:pPr>
            <a:r>
              <a:rPr lang="en-US"/>
              <a:t>Operation</a:t>
            </a:r>
          </a:p>
        </p:txBody>
      </p:sp>
      <p:sp>
        <p:nvSpPr>
          <p:cNvPr id="1826830" name="Rectangle 14"/>
          <p:cNvSpPr>
            <a:spLocks noChangeArrowheads="1"/>
          </p:cNvSpPr>
          <p:nvPr/>
        </p:nvSpPr>
        <p:spPr bwMode="auto">
          <a:xfrm>
            <a:off x="4362450" y="4778375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31" name="Rectangle 15"/>
          <p:cNvSpPr>
            <a:spLocks noChangeArrowheads="1"/>
          </p:cNvSpPr>
          <p:nvPr/>
        </p:nvSpPr>
        <p:spPr bwMode="auto">
          <a:xfrm>
            <a:off x="4473575" y="4889500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32" name="Rectangle 16"/>
          <p:cNvSpPr>
            <a:spLocks noChangeArrowheads="1"/>
          </p:cNvSpPr>
          <p:nvPr/>
        </p:nvSpPr>
        <p:spPr bwMode="auto">
          <a:xfrm>
            <a:off x="4584700" y="5000625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33" name="Rectangle 17"/>
          <p:cNvSpPr>
            <a:spLocks noChangeArrowheads="1"/>
          </p:cNvSpPr>
          <p:nvPr/>
        </p:nvSpPr>
        <p:spPr bwMode="auto">
          <a:xfrm>
            <a:off x="4695825" y="5111750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Process</a:t>
            </a:r>
          </a:p>
          <a:p>
            <a:pPr algn="ctr">
              <a:defRPr/>
            </a:pPr>
            <a:r>
              <a:rPr lang="en-US"/>
              <a:t>Action</a:t>
            </a:r>
          </a:p>
        </p:txBody>
      </p:sp>
      <p:cxnSp>
        <p:nvCxnSpPr>
          <p:cNvPr id="3096" name="AutoShape 18"/>
          <p:cNvCxnSpPr>
            <a:cxnSpLocks noChangeShapeType="1"/>
            <a:stCxn id="1826824" idx="3"/>
            <a:endCxn id="1826829" idx="0"/>
          </p:cNvCxnSpPr>
          <p:nvPr/>
        </p:nvCxnSpPr>
        <p:spPr bwMode="auto">
          <a:xfrm>
            <a:off x="3252788" y="3059113"/>
            <a:ext cx="722312" cy="88741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97" name="AutoShape 19"/>
          <p:cNvCxnSpPr>
            <a:cxnSpLocks noChangeShapeType="1"/>
            <a:stCxn id="1826829" idx="3"/>
            <a:endCxn id="1826833" idx="0"/>
          </p:cNvCxnSpPr>
          <p:nvPr/>
        </p:nvCxnSpPr>
        <p:spPr bwMode="auto">
          <a:xfrm>
            <a:off x="4584700" y="4278313"/>
            <a:ext cx="720725" cy="8334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98" name="Text Box 20"/>
          <p:cNvSpPr txBox="1">
            <a:spLocks noChangeArrowheads="1"/>
          </p:cNvSpPr>
          <p:nvPr/>
        </p:nvSpPr>
        <p:spPr bwMode="auto">
          <a:xfrm>
            <a:off x="2409825" y="1449388"/>
            <a:ext cx="6591300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 </a:t>
            </a:r>
            <a:r>
              <a:rPr lang="en-US" sz="1600" b="1"/>
              <a:t>Process</a:t>
            </a:r>
            <a:r>
              <a:rPr lang="en-US" sz="1600"/>
              <a:t> is made up of an ordered set of one or more </a:t>
            </a:r>
            <a:r>
              <a:rPr lang="en-US" sz="1600" b="1"/>
              <a:t>Process Stages</a:t>
            </a:r>
          </a:p>
        </p:txBody>
      </p:sp>
      <p:sp>
        <p:nvSpPr>
          <p:cNvPr id="3099" name="Text Box 21"/>
          <p:cNvSpPr txBox="1">
            <a:spLocks noChangeArrowheads="1"/>
          </p:cNvSpPr>
          <p:nvPr/>
        </p:nvSpPr>
        <p:spPr bwMode="auto">
          <a:xfrm>
            <a:off x="3783013" y="2668588"/>
            <a:ext cx="5181600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 </a:t>
            </a:r>
            <a:r>
              <a:rPr lang="en-US" sz="1600" b="1"/>
              <a:t>Process Stage</a:t>
            </a:r>
            <a:r>
              <a:rPr lang="en-US" sz="1600"/>
              <a:t> is made up of an ordered set of one or more </a:t>
            </a:r>
            <a:r>
              <a:rPr lang="en-US" sz="1600" b="1"/>
              <a:t>Process Operations</a:t>
            </a:r>
          </a:p>
        </p:txBody>
      </p:sp>
      <p:sp>
        <p:nvSpPr>
          <p:cNvPr id="3100" name="Text Box 22"/>
          <p:cNvSpPr txBox="1">
            <a:spLocks noChangeArrowheads="1"/>
          </p:cNvSpPr>
          <p:nvPr/>
        </p:nvSpPr>
        <p:spPr bwMode="auto">
          <a:xfrm>
            <a:off x="5032375" y="3663950"/>
            <a:ext cx="38608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 </a:t>
            </a:r>
            <a:r>
              <a:rPr lang="en-US" sz="1600" b="1"/>
              <a:t>Process Operation</a:t>
            </a:r>
            <a:r>
              <a:rPr lang="en-US" sz="1600"/>
              <a:t> is made up of an ordered set of one or more </a:t>
            </a:r>
            <a:r>
              <a:rPr lang="en-US" sz="1600" b="1"/>
              <a:t>Process Actions</a:t>
            </a:r>
          </a:p>
        </p:txBody>
      </p:sp>
      <p:cxnSp>
        <p:nvCxnSpPr>
          <p:cNvPr id="3101" name="AutoShape 23"/>
          <p:cNvCxnSpPr>
            <a:cxnSpLocks noChangeShapeType="1"/>
            <a:stCxn id="1826820" idx="3"/>
            <a:endCxn id="1826823" idx="0"/>
          </p:cNvCxnSpPr>
          <p:nvPr/>
        </p:nvCxnSpPr>
        <p:spPr bwMode="auto">
          <a:xfrm>
            <a:off x="1976438" y="1782763"/>
            <a:ext cx="557212" cy="7762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2" name="AutoShape 24"/>
          <p:cNvCxnSpPr>
            <a:cxnSpLocks noChangeShapeType="1"/>
            <a:stCxn id="1826820" idx="3"/>
            <a:endCxn id="1826822" idx="0"/>
          </p:cNvCxnSpPr>
          <p:nvPr/>
        </p:nvCxnSpPr>
        <p:spPr bwMode="auto">
          <a:xfrm>
            <a:off x="1976438" y="1782763"/>
            <a:ext cx="446087" cy="6651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3" name="AutoShape 25"/>
          <p:cNvCxnSpPr>
            <a:cxnSpLocks noChangeShapeType="1"/>
            <a:stCxn id="1826820" idx="3"/>
            <a:endCxn id="1826821" idx="0"/>
          </p:cNvCxnSpPr>
          <p:nvPr/>
        </p:nvCxnSpPr>
        <p:spPr bwMode="auto">
          <a:xfrm>
            <a:off x="1976438" y="1782763"/>
            <a:ext cx="334962" cy="5540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4" name="AutoShape 26"/>
          <p:cNvCxnSpPr>
            <a:cxnSpLocks noChangeShapeType="1"/>
            <a:stCxn id="1826824" idx="3"/>
            <a:endCxn id="1826828" idx="0"/>
          </p:cNvCxnSpPr>
          <p:nvPr/>
        </p:nvCxnSpPr>
        <p:spPr bwMode="auto">
          <a:xfrm>
            <a:off x="3252788" y="3059113"/>
            <a:ext cx="611187" cy="7762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5" name="AutoShape 27"/>
          <p:cNvCxnSpPr>
            <a:cxnSpLocks noChangeShapeType="1"/>
            <a:stCxn id="1826824" idx="3"/>
            <a:endCxn id="1826827" idx="0"/>
          </p:cNvCxnSpPr>
          <p:nvPr/>
        </p:nvCxnSpPr>
        <p:spPr bwMode="auto">
          <a:xfrm>
            <a:off x="3252788" y="3059113"/>
            <a:ext cx="500062" cy="6651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6" name="AutoShape 28"/>
          <p:cNvCxnSpPr>
            <a:cxnSpLocks noChangeShapeType="1"/>
            <a:stCxn id="1826824" idx="3"/>
            <a:endCxn id="1826826" idx="0"/>
          </p:cNvCxnSpPr>
          <p:nvPr/>
        </p:nvCxnSpPr>
        <p:spPr bwMode="auto">
          <a:xfrm>
            <a:off x="3252788" y="3059113"/>
            <a:ext cx="388937" cy="5540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7" name="AutoShape 29"/>
          <p:cNvCxnSpPr>
            <a:cxnSpLocks noChangeShapeType="1"/>
            <a:stCxn id="1826829" idx="3"/>
            <a:endCxn id="1826832" idx="0"/>
          </p:cNvCxnSpPr>
          <p:nvPr/>
        </p:nvCxnSpPr>
        <p:spPr bwMode="auto">
          <a:xfrm>
            <a:off x="4584700" y="4278313"/>
            <a:ext cx="611188" cy="72231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8" name="AutoShape 30"/>
          <p:cNvCxnSpPr>
            <a:cxnSpLocks noChangeShapeType="1"/>
            <a:stCxn id="1826829" idx="3"/>
            <a:endCxn id="1826831" idx="0"/>
          </p:cNvCxnSpPr>
          <p:nvPr/>
        </p:nvCxnSpPr>
        <p:spPr bwMode="auto">
          <a:xfrm>
            <a:off x="4584700" y="4278313"/>
            <a:ext cx="500063" cy="6111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9" name="AutoShape 31"/>
          <p:cNvCxnSpPr>
            <a:cxnSpLocks noChangeShapeType="1"/>
            <a:stCxn id="1826829" idx="3"/>
            <a:endCxn id="1826830" idx="0"/>
          </p:cNvCxnSpPr>
          <p:nvPr/>
        </p:nvCxnSpPr>
        <p:spPr bwMode="auto">
          <a:xfrm>
            <a:off x="4584700" y="4278313"/>
            <a:ext cx="388938" cy="5000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10" name="Text Box 55"/>
          <p:cNvSpPr txBox="1">
            <a:spLocks noChangeArrowheads="1"/>
          </p:cNvSpPr>
          <p:nvPr/>
        </p:nvSpPr>
        <p:spPr bwMode="auto">
          <a:xfrm>
            <a:off x="304800" y="4922838"/>
            <a:ext cx="282733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en-GB" i="1"/>
              <a:t>*Nota : called “Process Model” in ISA88</a:t>
            </a: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7164388" y="4508500"/>
            <a:ext cx="1873250" cy="1838325"/>
            <a:chOff x="4649" y="2840"/>
            <a:chExt cx="1180" cy="1158"/>
          </a:xfrm>
        </p:grpSpPr>
        <p:graphicFrame>
          <p:nvGraphicFramePr>
            <p:cNvPr id="3074" name="Diagram 57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4098"/>
            </a:graphicData>
          </a:graphic>
        </p:graphicFrame>
        <p:sp>
          <p:nvSpPr>
            <p:cNvPr id="3114" name="Rectangle 63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3115" name="Rectangle 64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3116" name="Rectangle 65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3117" name="Rectangle 67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3118" name="Rectangle 68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3112" name="Oval 66"/>
          <p:cNvSpPr>
            <a:spLocks noChangeArrowheads="1"/>
          </p:cNvSpPr>
          <p:nvPr/>
        </p:nvSpPr>
        <p:spPr bwMode="auto">
          <a:xfrm>
            <a:off x="7885113" y="4689475"/>
            <a:ext cx="395287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Resource models (Structural description)</a:t>
            </a:r>
          </a:p>
        </p:txBody>
      </p:sp>
      <p:sp>
        <p:nvSpPr>
          <p:cNvPr id="41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The resource asset models (Personnel, Equipment, and Material) are based on the ISA95 breakdown.</a:t>
            </a:r>
          </a:p>
          <a:p>
            <a:r>
              <a:rPr lang="en-GB" smtClean="0"/>
              <a:t>All these resources share a similar pattern. Equipment and Material are indeed the same entity: A “machine” can be: </a:t>
            </a:r>
          </a:p>
          <a:p>
            <a:pPr lvl="1"/>
            <a:r>
              <a:rPr lang="en-GB" smtClean="0"/>
              <a:t>A “Physical Asset” for the company that  makes products with it, </a:t>
            </a:r>
          </a:p>
          <a:p>
            <a:pPr lvl="1"/>
            <a:r>
              <a:rPr lang="en-GB" smtClean="0"/>
              <a:t>An “Inventory Asset” for the company that makes them (finish product) or sell / distributes it</a:t>
            </a:r>
          </a:p>
          <a:p>
            <a:endParaRPr lang="en-GB" smtClean="0"/>
          </a:p>
        </p:txBody>
      </p:sp>
      <p:sp>
        <p:nvSpPr>
          <p:cNvPr id="4107" name="Espace réservé du pied de page 6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51</a:t>
            </a:fld>
            <a:endParaRPr lang="en-GB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7162800" y="4508500"/>
            <a:ext cx="1873250" cy="1838325"/>
            <a:chOff x="4649" y="2840"/>
            <a:chExt cx="1180" cy="1158"/>
          </a:xfrm>
        </p:grpSpPr>
        <p:graphicFrame>
          <p:nvGraphicFramePr>
            <p:cNvPr id="4098" name="Diagram 4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5122"/>
            </a:graphicData>
          </a:graphic>
        </p:graphicFrame>
        <p:sp>
          <p:nvSpPr>
            <p:cNvPr id="4110" name="Rectangle 37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4111" name="Rectangle 38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4112" name="Rectangle 39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4113" name="Rectangle 40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4114" name="Rectangle 41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4109" name="Oval 29"/>
          <p:cNvSpPr>
            <a:spLocks noChangeArrowheads="1"/>
          </p:cNvSpPr>
          <p:nvPr/>
        </p:nvSpPr>
        <p:spPr bwMode="auto">
          <a:xfrm>
            <a:off x="8156575" y="4656138"/>
            <a:ext cx="723900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ISA95 </a:t>
            </a:r>
            <a:r>
              <a:rPr lang="en-US" dirty="0" smtClean="0"/>
              <a:t>Material Model</a:t>
            </a:r>
          </a:p>
        </p:txBody>
      </p:sp>
      <p:sp>
        <p:nvSpPr>
          <p:cNvPr id="5133" name="Espace réservé du pied de page 1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52</a:t>
            </a:fld>
            <a:endParaRPr lang="en-GB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7162800" y="4508500"/>
            <a:ext cx="1873250" cy="1838325"/>
            <a:chOff x="4649" y="2840"/>
            <a:chExt cx="1180" cy="1158"/>
          </a:xfrm>
        </p:grpSpPr>
        <p:graphicFrame>
          <p:nvGraphicFramePr>
            <p:cNvPr id="5122" name="Diagram 31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6146"/>
            </a:graphicData>
          </a:graphic>
        </p:graphicFrame>
        <p:sp>
          <p:nvSpPr>
            <p:cNvPr id="5134" name="Rectangle 37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5135" name="Rectangle 38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5136" name="Rectangle 39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5137" name="Rectangle 40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5138" name="Rectangle 41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5132" name="Oval 29"/>
          <p:cNvSpPr>
            <a:spLocks noChangeArrowheads="1"/>
          </p:cNvSpPr>
          <p:nvPr/>
        </p:nvSpPr>
        <p:spPr bwMode="auto">
          <a:xfrm>
            <a:off x="8064500" y="4656138"/>
            <a:ext cx="395288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7875" y="763551"/>
            <a:ext cx="9144000" cy="510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ISA95 extended physical model (Actual Facility layout)</a:t>
            </a:r>
            <a:endParaRPr lang="en-GB" dirty="0" smtClean="0"/>
          </a:p>
        </p:txBody>
      </p:sp>
      <p:sp>
        <p:nvSpPr>
          <p:cNvPr id="6184" name="Espace réservé du pied de page 55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4" name="Espace réservé du numéro de diapositive 5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53</a:t>
            </a:fld>
            <a:endParaRPr lang="en-GB"/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7162800" y="4508500"/>
            <a:ext cx="1873250" cy="1838325"/>
            <a:chOff x="4649" y="2840"/>
            <a:chExt cx="1180" cy="1158"/>
          </a:xfrm>
        </p:grpSpPr>
        <p:graphicFrame>
          <p:nvGraphicFramePr>
            <p:cNvPr id="6146" name="Diagram 58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7170"/>
            </a:graphicData>
          </a:graphic>
        </p:graphicFrame>
        <p:sp>
          <p:nvSpPr>
            <p:cNvPr id="6199" name="Rectangle 64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6200" name="Rectangle 65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6201" name="Rectangle 66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6202" name="Rectangle 67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6203" name="Rectangle 68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09600" y="2635250"/>
            <a:ext cx="8077200" cy="1828800"/>
            <a:chOff x="384" y="1920"/>
            <a:chExt cx="5088" cy="1152"/>
          </a:xfrm>
        </p:grpSpPr>
        <p:sp>
          <p:nvSpPr>
            <p:cNvPr id="6197" name="AutoShape 3"/>
            <p:cNvSpPr>
              <a:spLocks noChangeArrowheads="1"/>
            </p:cNvSpPr>
            <p:nvPr/>
          </p:nvSpPr>
          <p:spPr bwMode="auto">
            <a:xfrm>
              <a:off x="384" y="2592"/>
              <a:ext cx="5088" cy="48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198" name="AutoShape 4"/>
            <p:cNvSpPr>
              <a:spLocks noChangeArrowheads="1"/>
            </p:cNvSpPr>
            <p:nvPr/>
          </p:nvSpPr>
          <p:spPr bwMode="auto">
            <a:xfrm>
              <a:off x="384" y="1920"/>
              <a:ext cx="5088" cy="48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cxnSp>
        <p:nvCxnSpPr>
          <p:cNvPr id="6156" name="AutoShape 6"/>
          <p:cNvCxnSpPr>
            <a:cxnSpLocks noChangeShapeType="1"/>
            <a:stCxn id="6158" idx="2"/>
            <a:endCxn id="6159" idx="0"/>
          </p:cNvCxnSpPr>
          <p:nvPr/>
        </p:nvCxnSpPr>
        <p:spPr bwMode="auto">
          <a:xfrm>
            <a:off x="1447800" y="1430338"/>
            <a:ext cx="0" cy="201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cxnSp>
        <p:nvCxnSpPr>
          <p:cNvPr id="6157" name="AutoShape 7"/>
          <p:cNvCxnSpPr>
            <a:cxnSpLocks noChangeShapeType="1"/>
            <a:stCxn id="6159" idx="2"/>
            <a:endCxn id="6160" idx="0"/>
          </p:cNvCxnSpPr>
          <p:nvPr/>
        </p:nvCxnSpPr>
        <p:spPr bwMode="auto">
          <a:xfrm>
            <a:off x="1447800" y="1938338"/>
            <a:ext cx="0" cy="217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58" name="Rectangle 8"/>
          <p:cNvSpPr>
            <a:spLocks noChangeArrowheads="1"/>
          </p:cNvSpPr>
          <p:nvPr/>
        </p:nvSpPr>
        <p:spPr bwMode="auto">
          <a:xfrm>
            <a:off x="762000" y="1125538"/>
            <a:ext cx="1371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ENTERPRISE</a:t>
            </a:r>
          </a:p>
        </p:txBody>
      </p:sp>
      <p:sp>
        <p:nvSpPr>
          <p:cNvPr id="6159" name="Rectangle 9"/>
          <p:cNvSpPr>
            <a:spLocks noChangeArrowheads="1"/>
          </p:cNvSpPr>
          <p:nvPr/>
        </p:nvSpPr>
        <p:spPr bwMode="auto">
          <a:xfrm>
            <a:off x="762000" y="1631950"/>
            <a:ext cx="1371600" cy="3063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SITE</a:t>
            </a:r>
          </a:p>
        </p:txBody>
      </p:sp>
      <p:sp>
        <p:nvSpPr>
          <p:cNvPr id="6160" name="Rectangle 10"/>
          <p:cNvSpPr>
            <a:spLocks noChangeArrowheads="1"/>
          </p:cNvSpPr>
          <p:nvPr/>
        </p:nvSpPr>
        <p:spPr bwMode="auto">
          <a:xfrm>
            <a:off x="762000" y="2155825"/>
            <a:ext cx="1371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AREA</a:t>
            </a:r>
          </a:p>
        </p:txBody>
      </p:sp>
      <p:sp>
        <p:nvSpPr>
          <p:cNvPr id="6161" name="AutoShape 11"/>
          <p:cNvSpPr>
            <a:spLocks noChangeArrowheads="1"/>
          </p:cNvSpPr>
          <p:nvPr/>
        </p:nvSpPr>
        <p:spPr bwMode="auto">
          <a:xfrm>
            <a:off x="1406525" y="1425575"/>
            <a:ext cx="74613" cy="133350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sp>
        <p:nvSpPr>
          <p:cNvPr id="6162" name="AutoShape 12"/>
          <p:cNvSpPr>
            <a:spLocks noChangeArrowheads="1"/>
          </p:cNvSpPr>
          <p:nvPr/>
        </p:nvSpPr>
        <p:spPr bwMode="auto">
          <a:xfrm>
            <a:off x="1406525" y="1943100"/>
            <a:ext cx="74613" cy="134938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63" name="AutoShape 13"/>
          <p:cNvCxnSpPr>
            <a:cxnSpLocks noChangeShapeType="1"/>
            <a:stCxn id="6164" idx="2"/>
            <a:endCxn id="6165" idx="0"/>
          </p:cNvCxnSpPr>
          <p:nvPr/>
        </p:nvCxnSpPr>
        <p:spPr bwMode="auto">
          <a:xfrm>
            <a:off x="1450975" y="3244850"/>
            <a:ext cx="0" cy="552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64" name="Rectangle 14"/>
          <p:cNvSpPr>
            <a:spLocks noChangeArrowheads="1"/>
          </p:cNvSpPr>
          <p:nvPr/>
        </p:nvSpPr>
        <p:spPr bwMode="auto">
          <a:xfrm>
            <a:off x="766763" y="2770188"/>
            <a:ext cx="1366837" cy="47466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WORK</a:t>
            </a:r>
          </a:p>
          <a:p>
            <a:pPr algn="ctr" defTabSz="820738"/>
            <a:r>
              <a:rPr lang="en-US" sz="1400"/>
              <a:t>CENTER</a:t>
            </a:r>
          </a:p>
        </p:txBody>
      </p:sp>
      <p:sp>
        <p:nvSpPr>
          <p:cNvPr id="6165" name="Rectangle 15"/>
          <p:cNvSpPr>
            <a:spLocks noChangeArrowheads="1"/>
          </p:cNvSpPr>
          <p:nvPr/>
        </p:nvSpPr>
        <p:spPr bwMode="auto">
          <a:xfrm>
            <a:off x="766763" y="3816350"/>
            <a:ext cx="1366837" cy="473075"/>
          </a:xfrm>
          <a:prstGeom prst="rect">
            <a:avLst/>
          </a:prstGeom>
          <a:solidFill>
            <a:srgbClr val="00FFFF"/>
          </a:solidFill>
          <a:ln w="381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 b="1"/>
              <a:t>WORK UNIT</a:t>
            </a:r>
          </a:p>
        </p:txBody>
      </p:sp>
      <p:sp>
        <p:nvSpPr>
          <p:cNvPr id="6166" name="AutoShape 16"/>
          <p:cNvSpPr>
            <a:spLocks noChangeArrowheads="1"/>
          </p:cNvSpPr>
          <p:nvPr/>
        </p:nvSpPr>
        <p:spPr bwMode="auto">
          <a:xfrm>
            <a:off x="1406525" y="3249613"/>
            <a:ext cx="74613" cy="134937"/>
          </a:xfrm>
          <a:prstGeom prst="flowChartDecision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sp>
        <p:nvSpPr>
          <p:cNvPr id="6167" name="Rectangle 17"/>
          <p:cNvSpPr>
            <a:spLocks noChangeArrowheads="1"/>
          </p:cNvSpPr>
          <p:nvPr/>
        </p:nvSpPr>
        <p:spPr bwMode="auto">
          <a:xfrm>
            <a:off x="762000" y="4600575"/>
            <a:ext cx="1366838" cy="4730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EQUIPMENT</a:t>
            </a:r>
          </a:p>
          <a:p>
            <a:pPr algn="ctr" defTabSz="820738"/>
            <a:r>
              <a:rPr lang="en-US" sz="1400"/>
              <a:t>MODULE</a:t>
            </a:r>
          </a:p>
        </p:txBody>
      </p:sp>
      <p:sp>
        <p:nvSpPr>
          <p:cNvPr id="6168" name="Rectangle 18"/>
          <p:cNvSpPr>
            <a:spLocks noChangeArrowheads="1"/>
          </p:cNvSpPr>
          <p:nvPr/>
        </p:nvSpPr>
        <p:spPr bwMode="auto">
          <a:xfrm>
            <a:off x="762000" y="5362575"/>
            <a:ext cx="1366838" cy="473075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 b="1"/>
              <a:t>CONTROL</a:t>
            </a:r>
          </a:p>
          <a:p>
            <a:pPr algn="ctr" defTabSz="820738"/>
            <a:r>
              <a:rPr lang="en-US" sz="1400" b="1"/>
              <a:t>MODULE</a:t>
            </a:r>
          </a:p>
        </p:txBody>
      </p:sp>
      <p:cxnSp>
        <p:nvCxnSpPr>
          <p:cNvPr id="6169" name="AutoShape 19"/>
          <p:cNvCxnSpPr>
            <a:cxnSpLocks noChangeShapeType="1"/>
            <a:stCxn id="6165" idx="2"/>
            <a:endCxn id="6167" idx="0"/>
          </p:cNvCxnSpPr>
          <p:nvPr/>
        </p:nvCxnSpPr>
        <p:spPr bwMode="auto">
          <a:xfrm flipH="1">
            <a:off x="1446213" y="4308475"/>
            <a:ext cx="4762" cy="292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70" name="AutoShape 20"/>
          <p:cNvSpPr>
            <a:spLocks noChangeArrowheads="1"/>
          </p:cNvSpPr>
          <p:nvPr/>
        </p:nvSpPr>
        <p:spPr bwMode="auto">
          <a:xfrm>
            <a:off x="1406525" y="4278313"/>
            <a:ext cx="74613" cy="134937"/>
          </a:xfrm>
          <a:prstGeom prst="flowChartDecision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71" name="AutoShape 21"/>
          <p:cNvCxnSpPr>
            <a:cxnSpLocks noChangeShapeType="1"/>
            <a:stCxn id="6167" idx="2"/>
            <a:endCxn id="6168" idx="0"/>
          </p:cNvCxnSpPr>
          <p:nvPr/>
        </p:nvCxnSpPr>
        <p:spPr bwMode="auto">
          <a:xfrm>
            <a:off x="1446213" y="5073650"/>
            <a:ext cx="0" cy="269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72" name="AutoShape 22"/>
          <p:cNvSpPr>
            <a:spLocks noChangeArrowheads="1"/>
          </p:cNvSpPr>
          <p:nvPr/>
        </p:nvSpPr>
        <p:spPr bwMode="auto">
          <a:xfrm>
            <a:off x="1409700" y="5056188"/>
            <a:ext cx="74613" cy="134937"/>
          </a:xfrm>
          <a:prstGeom prst="flowChartDecision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73" name="AutoShape 23"/>
          <p:cNvCxnSpPr>
            <a:cxnSpLocks noChangeShapeType="1"/>
            <a:endCxn id="6174" idx="2"/>
          </p:cNvCxnSpPr>
          <p:nvPr/>
        </p:nvCxnSpPr>
        <p:spPr bwMode="auto">
          <a:xfrm flipH="1">
            <a:off x="1739900" y="4832350"/>
            <a:ext cx="393700" cy="393700"/>
          </a:xfrm>
          <a:prstGeom prst="bentConnector4">
            <a:avLst>
              <a:gd name="adj1" fmla="val -58065"/>
              <a:gd name="adj2" fmla="val 11209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174" name="AutoShape 24"/>
          <p:cNvSpPr>
            <a:spLocks noChangeArrowheads="1"/>
          </p:cNvSpPr>
          <p:nvPr/>
        </p:nvSpPr>
        <p:spPr bwMode="auto">
          <a:xfrm>
            <a:off x="1697038" y="5091113"/>
            <a:ext cx="84137" cy="134937"/>
          </a:xfrm>
          <a:prstGeom prst="flowChartDecision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75" name="AutoShape 25"/>
          <p:cNvCxnSpPr>
            <a:cxnSpLocks noChangeShapeType="1"/>
            <a:endCxn id="6176" idx="2"/>
          </p:cNvCxnSpPr>
          <p:nvPr/>
        </p:nvCxnSpPr>
        <p:spPr bwMode="auto">
          <a:xfrm flipH="1">
            <a:off x="1719263" y="5594350"/>
            <a:ext cx="393700" cy="393700"/>
          </a:xfrm>
          <a:prstGeom prst="bentConnector4">
            <a:avLst>
              <a:gd name="adj1" fmla="val -58065"/>
              <a:gd name="adj2" fmla="val 11209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176" name="AutoShape 26"/>
          <p:cNvSpPr>
            <a:spLocks noChangeArrowheads="1"/>
          </p:cNvSpPr>
          <p:nvPr/>
        </p:nvSpPr>
        <p:spPr bwMode="auto">
          <a:xfrm>
            <a:off x="1676400" y="5853113"/>
            <a:ext cx="84138" cy="134937"/>
          </a:xfrm>
          <a:prstGeom prst="flowChartDecision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77" name="AutoShape 27"/>
          <p:cNvCxnSpPr>
            <a:cxnSpLocks noChangeShapeType="1"/>
            <a:stCxn id="6160" idx="2"/>
            <a:endCxn id="6164" idx="0"/>
          </p:cNvCxnSpPr>
          <p:nvPr/>
        </p:nvCxnSpPr>
        <p:spPr bwMode="auto">
          <a:xfrm>
            <a:off x="1447800" y="2460625"/>
            <a:ext cx="3175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78" name="AutoShape 28"/>
          <p:cNvSpPr>
            <a:spLocks noChangeArrowheads="1"/>
          </p:cNvSpPr>
          <p:nvPr/>
        </p:nvSpPr>
        <p:spPr bwMode="auto">
          <a:xfrm>
            <a:off x="1406525" y="2468563"/>
            <a:ext cx="68263" cy="134937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438400" y="1416050"/>
            <a:ext cx="1371600" cy="3048000"/>
            <a:chOff x="1536" y="1152"/>
            <a:chExt cx="864" cy="1920"/>
          </a:xfrm>
        </p:grpSpPr>
        <p:sp>
          <p:nvSpPr>
            <p:cNvPr id="6194" name="Rectangle 30"/>
            <p:cNvSpPr>
              <a:spLocks noChangeArrowheads="1"/>
            </p:cNvSpPr>
            <p:nvPr/>
          </p:nvSpPr>
          <p:spPr bwMode="auto">
            <a:xfrm>
              <a:off x="1632" y="2005"/>
              <a:ext cx="700" cy="2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PROCESS</a:t>
              </a:r>
            </a:p>
            <a:p>
              <a:pPr algn="ctr" defTabSz="820738"/>
              <a:r>
                <a:rPr lang="en-US" sz="1400"/>
                <a:t>CELL</a:t>
              </a:r>
            </a:p>
          </p:txBody>
        </p:sp>
        <p:sp>
          <p:nvSpPr>
            <p:cNvPr id="6195" name="Rectangle 31"/>
            <p:cNvSpPr>
              <a:spLocks noChangeArrowheads="1"/>
            </p:cNvSpPr>
            <p:nvPr/>
          </p:nvSpPr>
          <p:spPr bwMode="auto">
            <a:xfrm>
              <a:off x="1632" y="2640"/>
              <a:ext cx="700" cy="298"/>
            </a:xfrm>
            <a:prstGeom prst="rect">
              <a:avLst/>
            </a:prstGeom>
            <a:solidFill>
              <a:srgbClr val="CCFFFF"/>
            </a:solidFill>
            <a:ln w="38100" cmpd="dbl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UNIT</a:t>
              </a:r>
            </a:p>
          </p:txBody>
        </p:sp>
        <p:sp>
          <p:nvSpPr>
            <p:cNvPr id="6196" name="AutoShape 32"/>
            <p:cNvSpPr>
              <a:spLocks noChangeArrowheads="1"/>
            </p:cNvSpPr>
            <p:nvPr/>
          </p:nvSpPr>
          <p:spPr bwMode="auto">
            <a:xfrm>
              <a:off x="1536" y="1152"/>
              <a:ext cx="864" cy="1920"/>
            </a:xfrm>
            <a:prstGeom prst="roundRect">
              <a:avLst>
                <a:gd name="adj" fmla="val 16667"/>
              </a:avLst>
            </a:prstGeom>
            <a:solidFill>
              <a:srgbClr val="FF99CC">
                <a:alpha val="4509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eaLnBrk="1" hangingPunct="1"/>
              <a:r>
                <a:rPr lang="en-US" sz="1400" b="1"/>
                <a:t>BATCH</a:t>
              </a:r>
            </a:p>
            <a:p>
              <a:pPr algn="ctr" eaLnBrk="1" hangingPunct="1"/>
              <a:r>
                <a:rPr lang="en-US" sz="1400" b="1"/>
                <a:t>PROCESS</a:t>
              </a:r>
            </a:p>
            <a:p>
              <a:pPr algn="ctr" eaLnBrk="1" hangingPunct="1"/>
              <a:r>
                <a:rPr lang="en-US" sz="1400" b="1"/>
                <a:t>(ISA88)</a:t>
              </a:r>
              <a:endParaRPr lang="en-GB" sz="1400" b="1"/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4038600" y="1416050"/>
            <a:ext cx="1371600" cy="3048000"/>
            <a:chOff x="2544" y="1152"/>
            <a:chExt cx="864" cy="1920"/>
          </a:xfrm>
        </p:grpSpPr>
        <p:sp>
          <p:nvSpPr>
            <p:cNvPr id="6191" name="Rectangle 34"/>
            <p:cNvSpPr>
              <a:spLocks noChangeArrowheads="1"/>
            </p:cNvSpPr>
            <p:nvPr/>
          </p:nvSpPr>
          <p:spPr bwMode="auto">
            <a:xfrm>
              <a:off x="2640" y="2005"/>
              <a:ext cx="700" cy="2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PRODUCTION</a:t>
              </a:r>
            </a:p>
            <a:p>
              <a:pPr algn="ctr" defTabSz="820738"/>
              <a:r>
                <a:rPr lang="en-US" sz="1400"/>
                <a:t>UNIT</a:t>
              </a:r>
            </a:p>
          </p:txBody>
        </p:sp>
        <p:sp>
          <p:nvSpPr>
            <p:cNvPr id="6192" name="Rectangle 35"/>
            <p:cNvSpPr>
              <a:spLocks noChangeArrowheads="1"/>
            </p:cNvSpPr>
            <p:nvPr/>
          </p:nvSpPr>
          <p:spPr bwMode="auto">
            <a:xfrm>
              <a:off x="2640" y="2640"/>
              <a:ext cx="700" cy="298"/>
            </a:xfrm>
            <a:prstGeom prst="rect">
              <a:avLst/>
            </a:prstGeom>
            <a:solidFill>
              <a:srgbClr val="CCFFFF"/>
            </a:solidFill>
            <a:ln w="38100" cmpd="dbl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UNIT</a:t>
              </a:r>
            </a:p>
          </p:txBody>
        </p:sp>
        <p:sp>
          <p:nvSpPr>
            <p:cNvPr id="6193" name="AutoShape 36"/>
            <p:cNvSpPr>
              <a:spLocks noChangeArrowheads="1"/>
            </p:cNvSpPr>
            <p:nvPr/>
          </p:nvSpPr>
          <p:spPr bwMode="auto">
            <a:xfrm>
              <a:off x="2544" y="1152"/>
              <a:ext cx="864" cy="1920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4509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eaLnBrk="1" hangingPunct="1"/>
              <a:r>
                <a:rPr lang="en-US" sz="1400" b="1"/>
                <a:t>CONTINUOUS</a:t>
              </a:r>
            </a:p>
            <a:p>
              <a:pPr algn="ctr" eaLnBrk="1" hangingPunct="1"/>
              <a:r>
                <a:rPr lang="en-US" sz="1400" b="1"/>
                <a:t>PROCESS</a:t>
              </a:r>
              <a:endParaRPr lang="en-GB" sz="1400" b="1"/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5638800" y="1416050"/>
            <a:ext cx="1371600" cy="3048000"/>
            <a:chOff x="3552" y="1152"/>
            <a:chExt cx="864" cy="1920"/>
          </a:xfrm>
        </p:grpSpPr>
        <p:sp>
          <p:nvSpPr>
            <p:cNvPr id="6188" name="Rectangle 38"/>
            <p:cNvSpPr>
              <a:spLocks noChangeArrowheads="1"/>
            </p:cNvSpPr>
            <p:nvPr/>
          </p:nvSpPr>
          <p:spPr bwMode="auto">
            <a:xfrm>
              <a:off x="3587" y="2005"/>
              <a:ext cx="781" cy="2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PRODUCTION</a:t>
              </a:r>
            </a:p>
            <a:p>
              <a:pPr algn="ctr" defTabSz="820738"/>
              <a:r>
                <a:rPr lang="en-US" sz="1400"/>
                <a:t>LINE</a:t>
              </a:r>
            </a:p>
          </p:txBody>
        </p:sp>
        <p:sp>
          <p:nvSpPr>
            <p:cNvPr id="6189" name="Rectangle 39"/>
            <p:cNvSpPr>
              <a:spLocks noChangeArrowheads="1"/>
            </p:cNvSpPr>
            <p:nvPr/>
          </p:nvSpPr>
          <p:spPr bwMode="auto">
            <a:xfrm>
              <a:off x="3600" y="2640"/>
              <a:ext cx="781" cy="298"/>
            </a:xfrm>
            <a:prstGeom prst="rect">
              <a:avLst/>
            </a:prstGeom>
            <a:solidFill>
              <a:srgbClr val="CCFFFF"/>
            </a:solidFill>
            <a:ln w="38100" cmpd="dbl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WORK CELL</a:t>
              </a:r>
            </a:p>
          </p:txBody>
        </p:sp>
        <p:sp>
          <p:nvSpPr>
            <p:cNvPr id="6190" name="AutoShape 40"/>
            <p:cNvSpPr>
              <a:spLocks noChangeArrowheads="1"/>
            </p:cNvSpPr>
            <p:nvPr/>
          </p:nvSpPr>
          <p:spPr bwMode="auto">
            <a:xfrm>
              <a:off x="3552" y="1152"/>
              <a:ext cx="864" cy="1920"/>
            </a:xfrm>
            <a:prstGeom prst="roundRect">
              <a:avLst>
                <a:gd name="adj" fmla="val 16667"/>
              </a:avLst>
            </a:prstGeom>
            <a:solidFill>
              <a:srgbClr val="FFFF99">
                <a:alpha val="4509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eaLnBrk="1" hangingPunct="1"/>
              <a:r>
                <a:rPr lang="en-US" sz="1400" b="1"/>
                <a:t>DISCRETE</a:t>
              </a:r>
            </a:p>
            <a:p>
              <a:pPr algn="ctr" eaLnBrk="1" hangingPunct="1"/>
              <a:r>
                <a:rPr lang="en-US" sz="1400" b="1"/>
                <a:t>PROCESS</a:t>
              </a:r>
              <a:endParaRPr lang="en-GB" sz="1400" b="1"/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7239000" y="1416050"/>
            <a:ext cx="1371600" cy="3048000"/>
            <a:chOff x="4560" y="1152"/>
            <a:chExt cx="864" cy="1920"/>
          </a:xfrm>
        </p:grpSpPr>
        <p:sp>
          <p:nvSpPr>
            <p:cNvPr id="6185" name="Rectangle 42"/>
            <p:cNvSpPr>
              <a:spLocks noChangeArrowheads="1"/>
            </p:cNvSpPr>
            <p:nvPr/>
          </p:nvSpPr>
          <p:spPr bwMode="auto">
            <a:xfrm>
              <a:off x="4608" y="1968"/>
              <a:ext cx="780" cy="2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STORAGE</a:t>
              </a:r>
            </a:p>
            <a:p>
              <a:pPr algn="ctr" defTabSz="820738"/>
              <a:r>
                <a:rPr lang="en-US" sz="1400"/>
                <a:t>ZONE</a:t>
              </a:r>
            </a:p>
          </p:txBody>
        </p:sp>
        <p:sp>
          <p:nvSpPr>
            <p:cNvPr id="6186" name="Rectangle 43"/>
            <p:cNvSpPr>
              <a:spLocks noChangeArrowheads="1"/>
            </p:cNvSpPr>
            <p:nvPr/>
          </p:nvSpPr>
          <p:spPr bwMode="auto">
            <a:xfrm>
              <a:off x="4596" y="2640"/>
              <a:ext cx="780" cy="298"/>
            </a:xfrm>
            <a:prstGeom prst="rect">
              <a:avLst/>
            </a:prstGeom>
            <a:solidFill>
              <a:srgbClr val="CCFFFF"/>
            </a:solidFill>
            <a:ln w="38100" cmpd="dbl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STORAGE</a:t>
              </a:r>
            </a:p>
            <a:p>
              <a:pPr algn="ctr" defTabSz="820738"/>
              <a:r>
                <a:rPr lang="en-US" sz="1400"/>
                <a:t>UNIT</a:t>
              </a:r>
            </a:p>
          </p:txBody>
        </p:sp>
        <p:sp>
          <p:nvSpPr>
            <p:cNvPr id="6187" name="AutoShape 44"/>
            <p:cNvSpPr>
              <a:spLocks noChangeArrowheads="1"/>
            </p:cNvSpPr>
            <p:nvPr/>
          </p:nvSpPr>
          <p:spPr bwMode="auto">
            <a:xfrm>
              <a:off x="4560" y="1152"/>
              <a:ext cx="864" cy="1920"/>
            </a:xfrm>
            <a:prstGeom prst="roundRect">
              <a:avLst>
                <a:gd name="adj" fmla="val 16667"/>
              </a:avLst>
            </a:prstGeom>
            <a:solidFill>
              <a:srgbClr val="CCFFCC">
                <a:alpha val="4509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eaLnBrk="1" hangingPunct="1"/>
              <a:r>
                <a:rPr lang="en-US" sz="1400" b="1"/>
                <a:t>WAREHOUSE</a:t>
              </a:r>
              <a:endParaRPr lang="en-GB" sz="1400" b="1"/>
            </a:p>
          </p:txBody>
        </p:sp>
      </p:grpSp>
      <p:sp>
        <p:nvSpPr>
          <p:cNvPr id="6183" name="Oval 54"/>
          <p:cNvSpPr>
            <a:spLocks noChangeArrowheads="1"/>
          </p:cNvSpPr>
          <p:nvPr/>
        </p:nvSpPr>
        <p:spPr bwMode="auto">
          <a:xfrm>
            <a:off x="8316913" y="4689475"/>
            <a:ext cx="395287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ISA95 </a:t>
            </a:r>
            <a:r>
              <a:rPr lang="en-US" dirty="0" smtClean="0"/>
              <a:t>Equipment Model</a:t>
            </a:r>
          </a:p>
        </p:txBody>
      </p:sp>
      <p:sp>
        <p:nvSpPr>
          <p:cNvPr id="7305" name="Espace réservé du pied de page 211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54</a:t>
            </a:fld>
            <a:endParaRPr lang="en-GB"/>
          </a:p>
        </p:txBody>
      </p:sp>
      <p:sp>
        <p:nvSpPr>
          <p:cNvPr id="7178" name="AutoShape 8"/>
          <p:cNvSpPr>
            <a:spLocks noChangeAspect="1" noChangeArrowheads="1" noTextEdit="1"/>
          </p:cNvSpPr>
          <p:nvPr/>
        </p:nvSpPr>
        <p:spPr bwMode="auto">
          <a:xfrm>
            <a:off x="611188" y="1116013"/>
            <a:ext cx="8316912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2" name="Group 327"/>
          <p:cNvGrpSpPr>
            <a:grpSpLocks/>
          </p:cNvGrpSpPr>
          <p:nvPr/>
        </p:nvGrpSpPr>
        <p:grpSpPr bwMode="auto">
          <a:xfrm>
            <a:off x="7164388" y="4508500"/>
            <a:ext cx="1873250" cy="1838325"/>
            <a:chOff x="4649" y="2840"/>
            <a:chExt cx="1180" cy="1158"/>
          </a:xfrm>
        </p:grpSpPr>
        <p:graphicFrame>
          <p:nvGraphicFramePr>
            <p:cNvPr id="7170" name="Diagram 328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8194"/>
            </a:graphicData>
          </a:graphic>
        </p:graphicFrame>
        <p:sp>
          <p:nvSpPr>
            <p:cNvPr id="7306" name="Rectangle 334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7307" name="Rectangle 335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7308" name="Rectangle 336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7309" name="Rectangle 337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7310" name="Rectangle 338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7304" name="Oval 339"/>
          <p:cNvSpPr>
            <a:spLocks noChangeArrowheads="1"/>
          </p:cNvSpPr>
          <p:nvPr/>
        </p:nvSpPr>
        <p:spPr bwMode="auto">
          <a:xfrm>
            <a:off x="8318500" y="4689475"/>
            <a:ext cx="395288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pic>
        <p:nvPicPr>
          <p:cNvPr id="2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6355" y="617499"/>
            <a:ext cx="8161153" cy="5751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ISA95 </a:t>
            </a:r>
            <a:r>
              <a:rPr lang="en-US" dirty="0" smtClean="0"/>
              <a:t>Personnel</a:t>
            </a:r>
            <a:r>
              <a:rPr lang="en-GB" dirty="0" smtClean="0"/>
              <a:t> Model</a:t>
            </a:r>
            <a:endParaRPr lang="en-US" dirty="0" smtClean="0"/>
          </a:p>
        </p:txBody>
      </p:sp>
      <p:sp>
        <p:nvSpPr>
          <p:cNvPr id="8205" name="Espace réservé du pied de page 1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2" name="Espace réservé du numéro de diapositive 5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55</a:t>
            </a:fld>
            <a:endParaRPr lang="en-GB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7164388" y="4508500"/>
            <a:ext cx="1873250" cy="1838325"/>
            <a:chOff x="4649" y="2840"/>
            <a:chExt cx="1180" cy="1158"/>
          </a:xfrm>
        </p:grpSpPr>
        <p:graphicFrame>
          <p:nvGraphicFramePr>
            <p:cNvPr id="8194" name="Diagram 44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9218"/>
            </a:graphicData>
          </a:graphic>
        </p:graphicFrame>
        <p:sp>
          <p:nvSpPr>
            <p:cNvPr id="8206" name="Rectangle 50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8207" name="Rectangle 51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8208" name="Rectangle 52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8209" name="Rectangle 53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8210" name="Rectangle 54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8204" name="Oval 55"/>
          <p:cNvSpPr>
            <a:spLocks noChangeArrowheads="1"/>
          </p:cNvSpPr>
          <p:nvPr/>
        </p:nvSpPr>
        <p:spPr bwMode="auto">
          <a:xfrm>
            <a:off x="8532813" y="4689475"/>
            <a:ext cx="395287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354513" y="2087531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Is tested</a:t>
            </a:r>
          </a:p>
          <a:p>
            <a:r>
              <a:rPr lang="en-US" sz="1200">
                <a:solidFill>
                  <a:srgbClr val="000000"/>
                </a:solidFill>
              </a:rPr>
              <a:t>by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728913" y="2981293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/>
            <a:r>
              <a:rPr lang="en-US"/>
              <a:t>Qualification</a:t>
            </a:r>
          </a:p>
          <a:p>
            <a:pPr algn="ctr"/>
            <a:r>
              <a:rPr lang="en-US"/>
              <a:t>Test</a:t>
            </a:r>
          </a:p>
          <a:p>
            <a:pPr algn="ctr"/>
            <a:r>
              <a:rPr lang="en-US"/>
              <a:t>Specification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02313" y="2049431"/>
            <a:ext cx="97313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Has</a:t>
            </a:r>
          </a:p>
          <a:p>
            <a:r>
              <a:rPr lang="en-US" sz="1200">
                <a:solidFill>
                  <a:srgbClr val="000000"/>
                </a:solidFill>
              </a:rPr>
              <a:t>values for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4362450" y="3863943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5294313" y="4481481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545013" y="1244568"/>
            <a:ext cx="4365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28675" y="4481481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2446338" y="3863943"/>
            <a:ext cx="4365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7197725" y="3679793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/>
            <a:r>
              <a:rPr lang="en-US"/>
              <a:t>Qualification</a:t>
            </a:r>
          </a:p>
          <a:p>
            <a:pPr algn="ctr"/>
            <a:r>
              <a:rPr lang="en-US"/>
              <a:t>Test</a:t>
            </a:r>
          </a:p>
          <a:p>
            <a:pPr algn="ctr"/>
            <a:r>
              <a:rPr lang="en-US"/>
              <a:t>Result</a:t>
            </a:r>
          </a:p>
        </p:txBody>
      </p:sp>
      <p:cxnSp>
        <p:nvCxnSpPr>
          <p:cNvPr id="23" name="AutoShape 12"/>
          <p:cNvCxnSpPr>
            <a:cxnSpLocks noChangeShapeType="1"/>
            <a:stCxn id="51" idx="2"/>
            <a:endCxn id="50" idx="0"/>
          </p:cNvCxnSpPr>
          <p:nvPr/>
        </p:nvCxnSpPr>
        <p:spPr bwMode="auto">
          <a:xfrm>
            <a:off x="1341438" y="1981168"/>
            <a:ext cx="0" cy="287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4" name="AutoShape 13"/>
          <p:cNvCxnSpPr>
            <a:cxnSpLocks noChangeShapeType="1"/>
            <a:stCxn id="49" idx="1"/>
            <a:endCxn id="51" idx="3"/>
          </p:cNvCxnSpPr>
          <p:nvPr/>
        </p:nvCxnSpPr>
        <p:spPr bwMode="auto">
          <a:xfrm flipH="1">
            <a:off x="2238375" y="1536668"/>
            <a:ext cx="2679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5" name="AutoShape 14"/>
          <p:cNvCxnSpPr>
            <a:cxnSpLocks noChangeShapeType="1"/>
            <a:stCxn id="49" idx="2"/>
            <a:endCxn id="48" idx="0"/>
          </p:cNvCxnSpPr>
          <p:nvPr/>
        </p:nvCxnSpPr>
        <p:spPr bwMode="auto">
          <a:xfrm>
            <a:off x="5815013" y="1981168"/>
            <a:ext cx="0" cy="287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6" name="AutoShape 15"/>
          <p:cNvCxnSpPr>
            <a:cxnSpLocks noChangeShapeType="1"/>
            <a:stCxn id="48" idx="1"/>
            <a:endCxn id="50" idx="3"/>
          </p:cNvCxnSpPr>
          <p:nvPr/>
        </p:nvCxnSpPr>
        <p:spPr bwMode="auto">
          <a:xfrm flipH="1">
            <a:off x="2238375" y="5295868"/>
            <a:ext cx="2679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2312988" y="1274731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H="1">
            <a:off x="4354513" y="4256056"/>
            <a:ext cx="28432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" name="AutoShape 18"/>
          <p:cNvSpPr>
            <a:spLocks noChangeArrowheads="1"/>
          </p:cNvSpPr>
          <p:nvPr/>
        </p:nvSpPr>
        <p:spPr bwMode="auto">
          <a:xfrm>
            <a:off x="5681663" y="1981168"/>
            <a:ext cx="255587" cy="2540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AutoShape 19"/>
          <p:cNvSpPr>
            <a:spLocks noChangeArrowheads="1"/>
          </p:cNvSpPr>
          <p:nvPr/>
        </p:nvSpPr>
        <p:spPr bwMode="auto">
          <a:xfrm>
            <a:off x="1212850" y="1981168"/>
            <a:ext cx="257175" cy="2540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4389438" y="4905343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2147888" y="4930743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511175" y="2049431"/>
            <a:ext cx="8588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Has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properties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 of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2160588" y="1930368"/>
            <a:ext cx="760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Is tested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by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4024313" y="5283168"/>
            <a:ext cx="857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&lt; Maps to</a:t>
            </a:r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3773488" y="1501743"/>
            <a:ext cx="1082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 &lt; Defined by</a:t>
            </a:r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6029325" y="3700431"/>
            <a:ext cx="113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&lt; Records the</a:t>
            </a:r>
          </a:p>
          <a:p>
            <a:pPr algn="ctr"/>
            <a:r>
              <a:rPr lang="en-US" sz="1200">
                <a:solidFill>
                  <a:srgbClr val="000000"/>
                </a:solidFill>
              </a:rPr>
              <a:t>execution of</a:t>
            </a:r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auto">
          <a:xfrm>
            <a:off x="3089275" y="4136993"/>
            <a:ext cx="108743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Defines a</a:t>
            </a:r>
          </a:p>
          <a:p>
            <a:r>
              <a:rPr lang="en-US" sz="1200">
                <a:solidFill>
                  <a:srgbClr val="000000"/>
                </a:solidFill>
              </a:rPr>
              <a:t>procedure for</a:t>
            </a:r>
          </a:p>
          <a:p>
            <a:r>
              <a:rPr lang="en-US" sz="1200">
                <a:solidFill>
                  <a:srgbClr val="000000"/>
                </a:solidFill>
              </a:rPr>
              <a:t>obtaining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39" name="Freeform 28"/>
          <p:cNvSpPr>
            <a:spLocks/>
          </p:cNvSpPr>
          <p:nvPr/>
        </p:nvSpPr>
        <p:spPr bwMode="auto">
          <a:xfrm>
            <a:off x="2198688" y="1889093"/>
            <a:ext cx="658812" cy="1087438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2286000" y="1655731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1" name="Rectangle 30"/>
          <p:cNvSpPr>
            <a:spLocks noChangeArrowheads="1"/>
          </p:cNvSpPr>
          <p:nvPr/>
        </p:nvSpPr>
        <p:spPr bwMode="auto">
          <a:xfrm>
            <a:off x="2438400" y="2720943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 flipH="1">
            <a:off x="4368800" y="1889093"/>
            <a:ext cx="581025" cy="1087438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530725" y="1854168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4" name="Rectangle 33"/>
          <p:cNvSpPr>
            <a:spLocks noChangeArrowheads="1"/>
          </p:cNvSpPr>
          <p:nvPr/>
        </p:nvSpPr>
        <p:spPr bwMode="auto">
          <a:xfrm>
            <a:off x="4373563" y="2720943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5" name="Freeform 34"/>
          <p:cNvSpPr>
            <a:spLocks/>
          </p:cNvSpPr>
          <p:nvPr/>
        </p:nvSpPr>
        <p:spPr bwMode="auto">
          <a:xfrm flipV="1">
            <a:off x="2211388" y="3871881"/>
            <a:ext cx="658812" cy="1087437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6" name="Freeform 35"/>
          <p:cNvSpPr>
            <a:spLocks/>
          </p:cNvSpPr>
          <p:nvPr/>
        </p:nvSpPr>
        <p:spPr bwMode="auto">
          <a:xfrm flipH="1" flipV="1">
            <a:off x="4354513" y="3871881"/>
            <a:ext cx="582612" cy="1087437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7" name="Rectangle 36"/>
          <p:cNvSpPr>
            <a:spLocks noChangeArrowheads="1"/>
          </p:cNvSpPr>
          <p:nvPr/>
        </p:nvSpPr>
        <p:spPr bwMode="auto">
          <a:xfrm>
            <a:off x="2152650" y="4340193"/>
            <a:ext cx="76041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Is tested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by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48" name="Rectangle 37"/>
          <p:cNvSpPr>
            <a:spLocks noChangeArrowheads="1"/>
          </p:cNvSpPr>
          <p:nvPr/>
        </p:nvSpPr>
        <p:spPr bwMode="auto">
          <a:xfrm>
            <a:off x="4918075" y="4851368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</a:t>
            </a:r>
          </a:p>
          <a:p>
            <a:pPr algn="ctr"/>
            <a:r>
              <a:rPr lang="en-US"/>
              <a:t>Property</a:t>
            </a:r>
          </a:p>
        </p:txBody>
      </p:sp>
      <p:sp>
        <p:nvSpPr>
          <p:cNvPr id="49" name="Rectangle 38"/>
          <p:cNvSpPr>
            <a:spLocks noChangeArrowheads="1"/>
          </p:cNvSpPr>
          <p:nvPr/>
        </p:nvSpPr>
        <p:spPr bwMode="auto">
          <a:xfrm>
            <a:off x="4918075" y="1092168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</a:t>
            </a:r>
          </a:p>
        </p:txBody>
      </p:sp>
      <p:sp>
        <p:nvSpPr>
          <p:cNvPr id="50" name="Rectangle 39"/>
          <p:cNvSpPr>
            <a:spLocks noChangeArrowheads="1"/>
          </p:cNvSpPr>
          <p:nvPr/>
        </p:nvSpPr>
        <p:spPr bwMode="auto">
          <a:xfrm>
            <a:off x="444500" y="4851368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Personnel</a:t>
            </a:r>
          </a:p>
          <a:p>
            <a:pPr algn="ctr"/>
            <a:r>
              <a:rPr lang="en-US"/>
              <a:t>Class Property</a:t>
            </a:r>
          </a:p>
        </p:txBody>
      </p:sp>
      <p:sp>
        <p:nvSpPr>
          <p:cNvPr id="51" name="Rectangle 40"/>
          <p:cNvSpPr>
            <a:spLocks noChangeArrowheads="1"/>
          </p:cNvSpPr>
          <p:nvPr/>
        </p:nvSpPr>
        <p:spPr bwMode="auto">
          <a:xfrm>
            <a:off x="444500" y="1092168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Personnel</a:t>
            </a:r>
          </a:p>
          <a:p>
            <a:pPr algn="ctr"/>
            <a:r>
              <a:rPr lang="en-US"/>
              <a:t>Class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ISA88 Procedural model (Equipment/Product Interactions)</a:t>
            </a:r>
          </a:p>
        </p:txBody>
      </p:sp>
      <p:sp>
        <p:nvSpPr>
          <p:cNvPr id="9256" name="Espace réservé du pied de page 41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40" name="Espace réservé du numéro de diapositive 3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56</a:t>
            </a:fld>
            <a:endParaRPr lang="en-GB"/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7162800" y="4508500"/>
            <a:ext cx="1873250" cy="1838325"/>
            <a:chOff x="4649" y="2840"/>
            <a:chExt cx="1180" cy="1158"/>
          </a:xfrm>
        </p:grpSpPr>
        <p:graphicFrame>
          <p:nvGraphicFramePr>
            <p:cNvPr id="9218" name="Diagram 56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10242"/>
            </a:graphicData>
          </a:graphic>
        </p:graphicFrame>
        <p:sp>
          <p:nvSpPr>
            <p:cNvPr id="9257" name="Rectangle 62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9258" name="Rectangle 63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9259" name="Rectangle 64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9260" name="Rectangle 65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9261" name="Rectangle 66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1882115" name="Rectangle 3"/>
          <p:cNvSpPr>
            <a:spLocks noChangeArrowheads="1"/>
          </p:cNvSpPr>
          <p:nvPr/>
        </p:nvSpPr>
        <p:spPr bwMode="auto">
          <a:xfrm>
            <a:off x="792163" y="1449388"/>
            <a:ext cx="1220787" cy="665162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Procedure</a:t>
            </a:r>
          </a:p>
        </p:txBody>
      </p:sp>
      <p:sp>
        <p:nvSpPr>
          <p:cNvPr id="1882116" name="Rectangle 4"/>
          <p:cNvSpPr>
            <a:spLocks noChangeArrowheads="1"/>
          </p:cNvSpPr>
          <p:nvPr/>
        </p:nvSpPr>
        <p:spPr bwMode="auto">
          <a:xfrm>
            <a:off x="1736725" y="2336800"/>
            <a:ext cx="1220788" cy="666750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17" name="Rectangle 5"/>
          <p:cNvSpPr>
            <a:spLocks noChangeArrowheads="1"/>
          </p:cNvSpPr>
          <p:nvPr/>
        </p:nvSpPr>
        <p:spPr bwMode="auto">
          <a:xfrm>
            <a:off x="1847850" y="2447925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18" name="Rectangle 6"/>
          <p:cNvSpPr>
            <a:spLocks noChangeArrowheads="1"/>
          </p:cNvSpPr>
          <p:nvPr/>
        </p:nvSpPr>
        <p:spPr bwMode="auto">
          <a:xfrm>
            <a:off x="1958975" y="2559050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19" name="Rectangle 7"/>
          <p:cNvSpPr>
            <a:spLocks noChangeArrowheads="1"/>
          </p:cNvSpPr>
          <p:nvPr/>
        </p:nvSpPr>
        <p:spPr bwMode="auto">
          <a:xfrm>
            <a:off x="2070100" y="2725738"/>
            <a:ext cx="1219200" cy="665162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Unit</a:t>
            </a:r>
          </a:p>
          <a:p>
            <a:pPr algn="ctr">
              <a:defRPr/>
            </a:pPr>
            <a:r>
              <a:rPr lang="en-US"/>
              <a:t>Procedure</a:t>
            </a:r>
          </a:p>
        </p:txBody>
      </p:sp>
      <p:cxnSp>
        <p:nvCxnSpPr>
          <p:cNvPr id="9232" name="AutoShape 8"/>
          <p:cNvCxnSpPr>
            <a:cxnSpLocks noChangeShapeType="1"/>
            <a:stCxn id="1882115" idx="3"/>
            <a:endCxn id="1882119" idx="0"/>
          </p:cNvCxnSpPr>
          <p:nvPr/>
        </p:nvCxnSpPr>
        <p:spPr bwMode="auto">
          <a:xfrm>
            <a:off x="2012950" y="1782763"/>
            <a:ext cx="666750" cy="94297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82121" name="Rectangle 9"/>
          <p:cNvSpPr>
            <a:spLocks noChangeArrowheads="1"/>
          </p:cNvSpPr>
          <p:nvPr/>
        </p:nvSpPr>
        <p:spPr bwMode="auto">
          <a:xfrm>
            <a:off x="3068638" y="3613150"/>
            <a:ext cx="1219200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2" name="Rectangle 10"/>
          <p:cNvSpPr>
            <a:spLocks noChangeArrowheads="1"/>
          </p:cNvSpPr>
          <p:nvPr/>
        </p:nvSpPr>
        <p:spPr bwMode="auto">
          <a:xfrm>
            <a:off x="3179763" y="3724275"/>
            <a:ext cx="1219200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3" name="Rectangle 11"/>
          <p:cNvSpPr>
            <a:spLocks noChangeArrowheads="1"/>
          </p:cNvSpPr>
          <p:nvPr/>
        </p:nvSpPr>
        <p:spPr bwMode="auto">
          <a:xfrm>
            <a:off x="3289300" y="3835400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4" name="Rectangle 12"/>
          <p:cNvSpPr>
            <a:spLocks noChangeArrowheads="1"/>
          </p:cNvSpPr>
          <p:nvPr/>
        </p:nvSpPr>
        <p:spPr bwMode="auto">
          <a:xfrm>
            <a:off x="3400425" y="3946525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Operation</a:t>
            </a:r>
          </a:p>
        </p:txBody>
      </p:sp>
      <p:sp>
        <p:nvSpPr>
          <p:cNvPr id="1882125" name="Rectangle 13"/>
          <p:cNvSpPr>
            <a:spLocks noChangeArrowheads="1"/>
          </p:cNvSpPr>
          <p:nvPr/>
        </p:nvSpPr>
        <p:spPr bwMode="auto">
          <a:xfrm>
            <a:off x="4398963" y="4778375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6" name="Rectangle 14"/>
          <p:cNvSpPr>
            <a:spLocks noChangeArrowheads="1"/>
          </p:cNvSpPr>
          <p:nvPr/>
        </p:nvSpPr>
        <p:spPr bwMode="auto">
          <a:xfrm>
            <a:off x="4510088" y="4889500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7" name="Rectangle 15"/>
          <p:cNvSpPr>
            <a:spLocks noChangeArrowheads="1"/>
          </p:cNvSpPr>
          <p:nvPr/>
        </p:nvSpPr>
        <p:spPr bwMode="auto">
          <a:xfrm>
            <a:off x="4621213" y="5000625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8" name="Rectangle 16"/>
          <p:cNvSpPr>
            <a:spLocks noChangeArrowheads="1"/>
          </p:cNvSpPr>
          <p:nvPr/>
        </p:nvSpPr>
        <p:spPr bwMode="auto">
          <a:xfrm>
            <a:off x="4732338" y="5111750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Phase</a:t>
            </a:r>
          </a:p>
        </p:txBody>
      </p:sp>
      <p:cxnSp>
        <p:nvCxnSpPr>
          <p:cNvPr id="9241" name="AutoShape 17"/>
          <p:cNvCxnSpPr>
            <a:cxnSpLocks noChangeShapeType="1"/>
            <a:stCxn id="1882119" idx="3"/>
            <a:endCxn id="1882124" idx="0"/>
          </p:cNvCxnSpPr>
          <p:nvPr/>
        </p:nvCxnSpPr>
        <p:spPr bwMode="auto">
          <a:xfrm>
            <a:off x="3289300" y="3059113"/>
            <a:ext cx="722313" cy="88741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42" name="AutoShape 18"/>
          <p:cNvCxnSpPr>
            <a:cxnSpLocks noChangeShapeType="1"/>
            <a:stCxn id="1882124" idx="3"/>
            <a:endCxn id="1882128" idx="0"/>
          </p:cNvCxnSpPr>
          <p:nvPr/>
        </p:nvCxnSpPr>
        <p:spPr bwMode="auto">
          <a:xfrm>
            <a:off x="4621213" y="4278313"/>
            <a:ext cx="720725" cy="8334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243" name="Text Box 19"/>
          <p:cNvSpPr txBox="1">
            <a:spLocks noChangeArrowheads="1"/>
          </p:cNvSpPr>
          <p:nvPr/>
        </p:nvSpPr>
        <p:spPr bwMode="auto">
          <a:xfrm>
            <a:off x="2446338" y="1449388"/>
            <a:ext cx="6438900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 </a:t>
            </a:r>
            <a:r>
              <a:rPr lang="en-US" sz="1600" b="1"/>
              <a:t>Procedure</a:t>
            </a:r>
            <a:r>
              <a:rPr lang="en-US" sz="1600"/>
              <a:t> is made up of an ordered set of one or more </a:t>
            </a:r>
            <a:r>
              <a:rPr lang="en-US" sz="1600" b="1"/>
              <a:t>Unit Procedures</a:t>
            </a:r>
          </a:p>
        </p:txBody>
      </p:sp>
      <p:sp>
        <p:nvSpPr>
          <p:cNvPr id="9244" name="Text Box 20"/>
          <p:cNvSpPr txBox="1">
            <a:spLocks noChangeArrowheads="1"/>
          </p:cNvSpPr>
          <p:nvPr/>
        </p:nvSpPr>
        <p:spPr bwMode="auto">
          <a:xfrm>
            <a:off x="3819525" y="2668588"/>
            <a:ext cx="5065713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A </a:t>
            </a:r>
            <a:r>
              <a:rPr lang="en-GB" sz="1600" b="1"/>
              <a:t>Unit Procedure</a:t>
            </a:r>
            <a:r>
              <a:rPr lang="en-GB" sz="1600"/>
              <a:t> is made up of an ordered set of one or more </a:t>
            </a:r>
            <a:r>
              <a:rPr lang="en-GB" sz="1600" b="1"/>
              <a:t>Operations</a:t>
            </a:r>
            <a:endParaRPr lang="en-US" sz="1600" b="1"/>
          </a:p>
        </p:txBody>
      </p:sp>
      <p:sp>
        <p:nvSpPr>
          <p:cNvPr id="9245" name="Text Box 21"/>
          <p:cNvSpPr txBox="1">
            <a:spLocks noChangeArrowheads="1"/>
          </p:cNvSpPr>
          <p:nvPr/>
        </p:nvSpPr>
        <p:spPr bwMode="auto">
          <a:xfrm>
            <a:off x="5068888" y="3663950"/>
            <a:ext cx="3779837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An </a:t>
            </a:r>
            <a:r>
              <a:rPr lang="en-GB" sz="1600" b="1"/>
              <a:t>Operation</a:t>
            </a:r>
            <a:r>
              <a:rPr lang="en-GB" sz="1600"/>
              <a:t> is made up of an ordered set of one or more </a:t>
            </a:r>
            <a:r>
              <a:rPr lang="en-GB" sz="1600" b="1"/>
              <a:t>Phases</a:t>
            </a:r>
            <a:endParaRPr lang="en-US" sz="1600" b="1"/>
          </a:p>
        </p:txBody>
      </p:sp>
      <p:cxnSp>
        <p:nvCxnSpPr>
          <p:cNvPr id="9246" name="AutoShape 22"/>
          <p:cNvCxnSpPr>
            <a:cxnSpLocks noChangeShapeType="1"/>
            <a:stCxn id="1882115" idx="3"/>
            <a:endCxn id="1882118" idx="0"/>
          </p:cNvCxnSpPr>
          <p:nvPr/>
        </p:nvCxnSpPr>
        <p:spPr bwMode="auto">
          <a:xfrm>
            <a:off x="2012950" y="1782763"/>
            <a:ext cx="557213" cy="7762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47" name="AutoShape 23"/>
          <p:cNvCxnSpPr>
            <a:cxnSpLocks noChangeShapeType="1"/>
            <a:stCxn id="1882115" idx="3"/>
            <a:endCxn id="1882117" idx="0"/>
          </p:cNvCxnSpPr>
          <p:nvPr/>
        </p:nvCxnSpPr>
        <p:spPr bwMode="auto">
          <a:xfrm>
            <a:off x="2012950" y="1782763"/>
            <a:ext cx="446088" cy="6651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48" name="AutoShape 24"/>
          <p:cNvCxnSpPr>
            <a:cxnSpLocks noChangeShapeType="1"/>
            <a:stCxn id="1882115" idx="3"/>
            <a:endCxn id="1882116" idx="0"/>
          </p:cNvCxnSpPr>
          <p:nvPr/>
        </p:nvCxnSpPr>
        <p:spPr bwMode="auto">
          <a:xfrm>
            <a:off x="2012950" y="1782763"/>
            <a:ext cx="334963" cy="5540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49" name="AutoShape 25"/>
          <p:cNvCxnSpPr>
            <a:cxnSpLocks noChangeShapeType="1"/>
            <a:stCxn id="1882119" idx="3"/>
            <a:endCxn id="1882123" idx="0"/>
          </p:cNvCxnSpPr>
          <p:nvPr/>
        </p:nvCxnSpPr>
        <p:spPr bwMode="auto">
          <a:xfrm>
            <a:off x="3289300" y="3059113"/>
            <a:ext cx="611188" cy="7762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0" name="AutoShape 26"/>
          <p:cNvCxnSpPr>
            <a:cxnSpLocks noChangeShapeType="1"/>
            <a:stCxn id="1882119" idx="3"/>
            <a:endCxn id="1882122" idx="0"/>
          </p:cNvCxnSpPr>
          <p:nvPr/>
        </p:nvCxnSpPr>
        <p:spPr bwMode="auto">
          <a:xfrm>
            <a:off x="3289300" y="3059113"/>
            <a:ext cx="500063" cy="6651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1" name="AutoShape 27"/>
          <p:cNvCxnSpPr>
            <a:cxnSpLocks noChangeShapeType="1"/>
            <a:stCxn id="1882119" idx="3"/>
            <a:endCxn id="1882121" idx="0"/>
          </p:cNvCxnSpPr>
          <p:nvPr/>
        </p:nvCxnSpPr>
        <p:spPr bwMode="auto">
          <a:xfrm>
            <a:off x="3289300" y="3059113"/>
            <a:ext cx="388938" cy="5540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2" name="AutoShape 28"/>
          <p:cNvCxnSpPr>
            <a:cxnSpLocks noChangeShapeType="1"/>
            <a:stCxn id="1882124" idx="3"/>
            <a:endCxn id="1882127" idx="0"/>
          </p:cNvCxnSpPr>
          <p:nvPr/>
        </p:nvCxnSpPr>
        <p:spPr bwMode="auto">
          <a:xfrm>
            <a:off x="4621213" y="4278313"/>
            <a:ext cx="611187" cy="72231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3" name="AutoShape 29"/>
          <p:cNvCxnSpPr>
            <a:cxnSpLocks noChangeShapeType="1"/>
            <a:stCxn id="1882124" idx="3"/>
            <a:endCxn id="1882126" idx="0"/>
          </p:cNvCxnSpPr>
          <p:nvPr/>
        </p:nvCxnSpPr>
        <p:spPr bwMode="auto">
          <a:xfrm>
            <a:off x="4621213" y="4278313"/>
            <a:ext cx="500062" cy="6111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4" name="AutoShape 30"/>
          <p:cNvCxnSpPr>
            <a:cxnSpLocks noChangeShapeType="1"/>
            <a:stCxn id="1882124" idx="3"/>
            <a:endCxn id="1882125" idx="0"/>
          </p:cNvCxnSpPr>
          <p:nvPr/>
        </p:nvCxnSpPr>
        <p:spPr bwMode="auto">
          <a:xfrm>
            <a:off x="4621213" y="4278313"/>
            <a:ext cx="388937" cy="5000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255" name="Oval 54"/>
          <p:cNvSpPr>
            <a:spLocks noChangeArrowheads="1"/>
          </p:cNvSpPr>
          <p:nvPr/>
        </p:nvSpPr>
        <p:spPr bwMode="auto">
          <a:xfrm>
            <a:off x="6985000" y="5335588"/>
            <a:ext cx="1042988" cy="757237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ISA95 </a:t>
            </a:r>
            <a:r>
              <a:rPr lang="en-US" dirty="0" smtClean="0"/>
              <a:t>Segment Model</a:t>
            </a:r>
          </a:p>
        </p:txBody>
      </p:sp>
      <p:sp>
        <p:nvSpPr>
          <p:cNvPr id="10253" name="Espace réservé du pied de page 1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100" name="Espace réservé du numéro de diapositive 9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57</a:t>
            </a:fld>
            <a:endParaRPr lang="en-GB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7164388" y="4508500"/>
            <a:ext cx="1873250" cy="1838325"/>
            <a:chOff x="4649" y="2840"/>
            <a:chExt cx="1180" cy="1158"/>
          </a:xfrm>
        </p:grpSpPr>
        <p:graphicFrame>
          <p:nvGraphicFramePr>
            <p:cNvPr id="10242" name="Diagram 31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11266"/>
            </a:graphicData>
          </a:graphic>
        </p:graphicFrame>
        <p:sp>
          <p:nvSpPr>
            <p:cNvPr id="10254" name="Rectangle 37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10255" name="Rectangle 38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10256" name="Rectangle 39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10257" name="Rectangle 40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10258" name="Rectangle 41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10252" name="Oval 29"/>
          <p:cNvSpPr>
            <a:spLocks noChangeArrowheads="1"/>
          </p:cNvSpPr>
          <p:nvPr/>
        </p:nvSpPr>
        <p:spPr bwMode="auto">
          <a:xfrm>
            <a:off x="7056438" y="5049838"/>
            <a:ext cx="1042987" cy="468312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422467" y="4386229"/>
            <a:ext cx="769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703579" y="4386229"/>
            <a:ext cx="769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121342" y="4386229"/>
            <a:ext cx="769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911292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900">
                <a:latin typeface="Arial" charset="0"/>
              </a:rPr>
              <a:t>Personnel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206692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Equipment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20654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Process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Parameter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917767" y="12112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900">
                <a:latin typeface="Arial" charset="0"/>
              </a:rPr>
              <a:t>Process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262504" y="3287679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22" name="AutoShape 12"/>
          <p:cNvCxnSpPr>
            <a:cxnSpLocks noChangeShapeType="1"/>
            <a:stCxn id="17" idx="0"/>
            <a:endCxn id="20" idx="2"/>
          </p:cNvCxnSpPr>
          <p:nvPr/>
        </p:nvCxnSpPr>
        <p:spPr bwMode="auto">
          <a:xfrm rot="16200000">
            <a:off x="2427230" y="1762091"/>
            <a:ext cx="1041400" cy="10064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23" name="AutoShape 13"/>
          <p:cNvCxnSpPr>
            <a:cxnSpLocks noChangeShapeType="1"/>
            <a:stCxn id="18" idx="0"/>
            <a:endCxn id="20" idx="2"/>
          </p:cNvCxnSpPr>
          <p:nvPr/>
        </p:nvCxnSpPr>
        <p:spPr bwMode="auto">
          <a:xfrm rot="5400000" flipH="1">
            <a:off x="3074930" y="2120866"/>
            <a:ext cx="1041400" cy="2889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24" name="AutoShape 14"/>
          <p:cNvCxnSpPr>
            <a:cxnSpLocks noChangeShapeType="1"/>
            <a:stCxn id="94" idx="0"/>
            <a:endCxn id="20" idx="2"/>
          </p:cNvCxnSpPr>
          <p:nvPr/>
        </p:nvCxnSpPr>
        <p:spPr bwMode="auto">
          <a:xfrm rot="5400000" flipH="1">
            <a:off x="4283811" y="911985"/>
            <a:ext cx="1041400" cy="27066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25" name="AutoShape 15"/>
          <p:cNvCxnSpPr>
            <a:cxnSpLocks noChangeShapeType="1"/>
            <a:stCxn id="19" idx="0"/>
            <a:endCxn id="20" idx="2"/>
          </p:cNvCxnSpPr>
          <p:nvPr/>
        </p:nvCxnSpPr>
        <p:spPr bwMode="auto">
          <a:xfrm rot="16200000">
            <a:off x="1781911" y="1116772"/>
            <a:ext cx="1041400" cy="2297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26" name="AutoShape 16"/>
          <p:cNvCxnSpPr>
            <a:cxnSpLocks noChangeShapeType="1"/>
            <a:stCxn id="17" idx="2"/>
          </p:cNvCxnSpPr>
          <p:nvPr/>
        </p:nvCxnSpPr>
        <p:spPr bwMode="auto">
          <a:xfrm>
            <a:off x="2444692" y="33194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7" name="AutoShape 17"/>
          <p:cNvCxnSpPr>
            <a:cxnSpLocks noChangeShapeType="1"/>
            <a:stCxn id="18" idx="2"/>
            <a:endCxn id="62" idx="0"/>
          </p:cNvCxnSpPr>
          <p:nvPr/>
        </p:nvCxnSpPr>
        <p:spPr bwMode="auto">
          <a:xfrm>
            <a:off x="3740092" y="3319429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8" name="AutoShape 18"/>
          <p:cNvCxnSpPr>
            <a:cxnSpLocks noChangeShapeType="1"/>
            <a:stCxn id="94" idx="2"/>
            <a:endCxn id="63" idx="0"/>
          </p:cNvCxnSpPr>
          <p:nvPr/>
        </p:nvCxnSpPr>
        <p:spPr bwMode="auto">
          <a:xfrm>
            <a:off x="6157854" y="3319429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9" name="AutoShape 19"/>
          <p:cNvSpPr>
            <a:spLocks noChangeArrowheads="1"/>
          </p:cNvSpPr>
          <p:nvPr/>
        </p:nvSpPr>
        <p:spPr bwMode="auto">
          <a:xfrm>
            <a:off x="3374967" y="17446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822517" y="3287679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527117" y="3287679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535179" y="1820829"/>
            <a:ext cx="9112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is a collection of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849254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878454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3435292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2139892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107054" y="36385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3689292" y="3624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2393892" y="3624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40" name="AutoShape 32"/>
          <p:cNvSpPr>
            <a:spLocks noChangeArrowheads="1"/>
          </p:cNvSpPr>
          <p:nvPr/>
        </p:nvSpPr>
        <p:spPr bwMode="auto">
          <a:xfrm>
            <a:off x="2368492" y="33194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1" name="AutoShape 33"/>
          <p:cNvSpPr>
            <a:spLocks noChangeArrowheads="1"/>
          </p:cNvSpPr>
          <p:nvPr/>
        </p:nvSpPr>
        <p:spPr bwMode="auto">
          <a:xfrm>
            <a:off x="3663892" y="33194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2" name="AutoShape 34"/>
          <p:cNvSpPr>
            <a:spLocks noChangeArrowheads="1"/>
          </p:cNvSpPr>
          <p:nvPr/>
        </p:nvSpPr>
        <p:spPr bwMode="auto">
          <a:xfrm>
            <a:off x="6081654" y="33194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1911292" y="4767229"/>
            <a:ext cx="1066800" cy="762000"/>
            <a:chOff x="480" y="3072"/>
            <a:chExt cx="672" cy="480"/>
          </a:xfrm>
        </p:grpSpPr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Personnel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45" name="Rectangle 39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3206692" y="4767229"/>
            <a:ext cx="1066800" cy="762000"/>
            <a:chOff x="480" y="3072"/>
            <a:chExt cx="672" cy="480"/>
          </a:xfrm>
        </p:grpSpPr>
        <p:sp>
          <p:nvSpPr>
            <p:cNvPr id="47" name="Rectangle 41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Equipment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48" name="Rectangle 42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624454" y="4767229"/>
            <a:ext cx="1066800" cy="762000"/>
            <a:chOff x="480" y="3072"/>
            <a:chExt cx="672" cy="480"/>
          </a:xfrm>
        </p:grpSpPr>
        <p:sp>
          <p:nvSpPr>
            <p:cNvPr id="50" name="Rectangle 44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Material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51" name="Rectangle 45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cxnSp>
        <p:nvCxnSpPr>
          <p:cNvPr id="52" name="AutoShape 46"/>
          <p:cNvCxnSpPr>
            <a:cxnSpLocks noChangeShapeType="1"/>
            <a:stCxn id="61" idx="2"/>
          </p:cNvCxnSpPr>
          <p:nvPr/>
        </p:nvCxnSpPr>
        <p:spPr bwMode="auto">
          <a:xfrm>
            <a:off x="2444692" y="43862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cxnSp>
        <p:nvCxnSpPr>
          <p:cNvPr id="53" name="AutoShape 47"/>
          <p:cNvCxnSpPr>
            <a:cxnSpLocks noChangeShapeType="1"/>
            <a:stCxn id="62" idx="2"/>
          </p:cNvCxnSpPr>
          <p:nvPr/>
        </p:nvCxnSpPr>
        <p:spPr bwMode="auto">
          <a:xfrm>
            <a:off x="3740092" y="43862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cxnSp>
        <p:nvCxnSpPr>
          <p:cNvPr id="54" name="AutoShape 48"/>
          <p:cNvCxnSpPr>
            <a:cxnSpLocks noChangeShapeType="1"/>
            <a:stCxn id="63" idx="2"/>
          </p:cNvCxnSpPr>
          <p:nvPr/>
        </p:nvCxnSpPr>
        <p:spPr bwMode="auto">
          <a:xfrm>
            <a:off x="6157854" y="43862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55" name="Rectangle 49"/>
          <p:cNvSpPr>
            <a:spLocks noChangeArrowheads="1"/>
          </p:cNvSpPr>
          <p:nvPr/>
        </p:nvSpPr>
        <p:spPr bwMode="auto">
          <a:xfrm>
            <a:off x="2139892" y="4386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56" name="Rectangle 50"/>
          <p:cNvSpPr>
            <a:spLocks noChangeArrowheads="1"/>
          </p:cNvSpPr>
          <p:nvPr/>
        </p:nvSpPr>
        <p:spPr bwMode="auto">
          <a:xfrm>
            <a:off x="3460692" y="4386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57" name="Rectangle 51"/>
          <p:cNvSpPr>
            <a:spLocks noChangeArrowheads="1"/>
          </p:cNvSpPr>
          <p:nvPr/>
        </p:nvSpPr>
        <p:spPr bwMode="auto">
          <a:xfrm>
            <a:off x="5878454" y="4386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58" name="Rectangle 52"/>
          <p:cNvSpPr>
            <a:spLocks noChangeArrowheads="1"/>
          </p:cNvSpPr>
          <p:nvPr/>
        </p:nvSpPr>
        <p:spPr bwMode="auto">
          <a:xfrm>
            <a:off x="6107054" y="47815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59" name="Rectangle 53"/>
          <p:cNvSpPr>
            <a:spLocks noChangeArrowheads="1"/>
          </p:cNvSpPr>
          <p:nvPr/>
        </p:nvSpPr>
        <p:spPr bwMode="auto">
          <a:xfrm>
            <a:off x="3689292" y="4767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60" name="Rectangle 54"/>
          <p:cNvSpPr>
            <a:spLocks noChangeArrowheads="1"/>
          </p:cNvSpPr>
          <p:nvPr/>
        </p:nvSpPr>
        <p:spPr bwMode="auto">
          <a:xfrm>
            <a:off x="2393892" y="4767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61" name="Rectangle 55"/>
          <p:cNvSpPr>
            <a:spLocks noChangeArrowheads="1"/>
          </p:cNvSpPr>
          <p:nvPr/>
        </p:nvSpPr>
        <p:spPr bwMode="auto">
          <a:xfrm>
            <a:off x="1911292" y="38528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Personnel 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3206692" y="38528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Equipment 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63" name="Rectangle 57"/>
          <p:cNvSpPr>
            <a:spLocks noChangeArrowheads="1"/>
          </p:cNvSpPr>
          <p:nvPr/>
        </p:nvSpPr>
        <p:spPr bwMode="auto">
          <a:xfrm>
            <a:off x="5624454" y="38528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Material 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64" name="Freeform 58"/>
          <p:cNvSpPr>
            <a:spLocks/>
          </p:cNvSpPr>
          <p:nvPr/>
        </p:nvSpPr>
        <p:spPr bwMode="auto">
          <a:xfrm>
            <a:off x="3832167" y="982629"/>
            <a:ext cx="2743200" cy="4572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0" y="0"/>
              </a:cxn>
              <a:cxn ang="0">
                <a:pos x="1728" y="0"/>
              </a:cxn>
              <a:cxn ang="0">
                <a:pos x="1728" y="288"/>
              </a:cxn>
              <a:cxn ang="0">
                <a:pos x="96" y="288"/>
              </a:cxn>
            </a:cxnLst>
            <a:rect l="0" t="0" r="r" b="b"/>
            <a:pathLst>
              <a:path w="1728" h="288">
                <a:moveTo>
                  <a:pt x="0" y="144"/>
                </a:moveTo>
                <a:lnTo>
                  <a:pt x="0" y="0"/>
                </a:lnTo>
                <a:lnTo>
                  <a:pt x="1728" y="0"/>
                </a:lnTo>
                <a:lnTo>
                  <a:pt x="1728" y="288"/>
                </a:lnTo>
                <a:lnTo>
                  <a:pt x="96" y="28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" name="Rectangle 59"/>
          <p:cNvSpPr>
            <a:spLocks noChangeArrowheads="1"/>
          </p:cNvSpPr>
          <p:nvPr/>
        </p:nvSpPr>
        <p:spPr bwMode="auto">
          <a:xfrm>
            <a:off x="3933767" y="12763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66" name="Rectangle 60"/>
          <p:cNvSpPr>
            <a:spLocks noChangeArrowheads="1"/>
          </p:cNvSpPr>
          <p:nvPr/>
        </p:nvSpPr>
        <p:spPr bwMode="auto">
          <a:xfrm>
            <a:off x="3832167" y="9969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67" name="Rectangle 61"/>
          <p:cNvSpPr>
            <a:spLocks noChangeArrowheads="1"/>
          </p:cNvSpPr>
          <p:nvPr/>
        </p:nvSpPr>
        <p:spPr bwMode="auto">
          <a:xfrm>
            <a:off x="4089342" y="982629"/>
            <a:ext cx="17176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an execution dependency on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8" name="Rectangle 62"/>
          <p:cNvSpPr>
            <a:spLocks noChangeArrowheads="1"/>
          </p:cNvSpPr>
          <p:nvPr/>
        </p:nvSpPr>
        <p:spPr bwMode="auto">
          <a:xfrm>
            <a:off x="5508567" y="16684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Process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Dependency</a:t>
            </a:r>
          </a:p>
        </p:txBody>
      </p:sp>
      <p:sp>
        <p:nvSpPr>
          <p:cNvPr id="69" name="Line 63"/>
          <p:cNvSpPr>
            <a:spLocks noChangeShapeType="1"/>
          </p:cNvSpPr>
          <p:nvPr/>
        </p:nvSpPr>
        <p:spPr bwMode="auto">
          <a:xfrm flipV="1">
            <a:off x="6041967" y="1439829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6" name="Group 67"/>
          <p:cNvGrpSpPr>
            <a:grpSpLocks/>
          </p:cNvGrpSpPr>
          <p:nvPr/>
        </p:nvGrpSpPr>
        <p:grpSpPr bwMode="auto">
          <a:xfrm flipV="1">
            <a:off x="474604" y="2967004"/>
            <a:ext cx="685800" cy="342900"/>
            <a:chOff x="4139" y="1991"/>
            <a:chExt cx="432" cy="216"/>
          </a:xfrm>
        </p:grpSpPr>
        <p:cxnSp>
          <p:nvCxnSpPr>
            <p:cNvPr id="71" name="AutoShape 64"/>
            <p:cNvCxnSpPr>
              <a:cxnSpLocks noChangeShapeType="1"/>
            </p:cNvCxnSpPr>
            <p:nvPr/>
          </p:nvCxnSpPr>
          <p:spPr bwMode="auto">
            <a:xfrm rot="10800000" flipH="1">
              <a:off x="4235" y="1991"/>
              <a:ext cx="336" cy="168"/>
            </a:xfrm>
            <a:prstGeom prst="bentConnector4">
              <a:avLst>
                <a:gd name="adj1" fmla="val -42856"/>
                <a:gd name="adj2" fmla="val 18571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sp>
          <p:nvSpPr>
            <p:cNvPr id="72" name="AutoShape 65"/>
            <p:cNvSpPr>
              <a:spLocks noChangeArrowheads="1"/>
            </p:cNvSpPr>
            <p:nvPr/>
          </p:nvSpPr>
          <p:spPr bwMode="auto">
            <a:xfrm>
              <a:off x="4139" y="2111"/>
              <a:ext cx="96" cy="96"/>
            </a:xfrm>
            <a:prstGeom prst="diamond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73" name="Rectangle 66"/>
          <p:cNvSpPr>
            <a:spLocks noChangeArrowheads="1"/>
          </p:cNvSpPr>
          <p:nvPr/>
        </p:nvSpPr>
        <p:spPr bwMode="auto">
          <a:xfrm>
            <a:off x="336492" y="3505166"/>
            <a:ext cx="10604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May be made up of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4" name="Rectangle 68"/>
          <p:cNvSpPr>
            <a:spLocks noChangeArrowheads="1"/>
          </p:cNvSpPr>
          <p:nvPr/>
        </p:nvSpPr>
        <p:spPr bwMode="auto">
          <a:xfrm>
            <a:off x="849254" y="331307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75" name="Rectangle 69"/>
          <p:cNvSpPr>
            <a:spLocks noChangeArrowheads="1"/>
          </p:cNvSpPr>
          <p:nvPr/>
        </p:nvSpPr>
        <p:spPr bwMode="auto">
          <a:xfrm>
            <a:off x="4941829" y="4386229"/>
            <a:ext cx="769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76" name="Rectangle 70"/>
          <p:cNvSpPr>
            <a:spLocks noChangeArrowheads="1"/>
          </p:cNvSpPr>
          <p:nvPr/>
        </p:nvSpPr>
        <p:spPr bwMode="auto">
          <a:xfrm>
            <a:off x="4444942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Physical Asset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cxnSp>
        <p:nvCxnSpPr>
          <p:cNvPr id="77" name="AutoShape 71"/>
          <p:cNvCxnSpPr>
            <a:cxnSpLocks noChangeShapeType="1"/>
            <a:stCxn id="76" idx="0"/>
            <a:endCxn id="20" idx="2"/>
          </p:cNvCxnSpPr>
          <p:nvPr/>
        </p:nvCxnSpPr>
        <p:spPr bwMode="auto">
          <a:xfrm rot="5400000" flipH="1">
            <a:off x="3694055" y="1501741"/>
            <a:ext cx="1041400" cy="15271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8" name="AutoShape 72"/>
          <p:cNvCxnSpPr>
            <a:cxnSpLocks noChangeShapeType="1"/>
            <a:stCxn id="76" idx="2"/>
            <a:endCxn id="89" idx="0"/>
          </p:cNvCxnSpPr>
          <p:nvPr/>
        </p:nvCxnSpPr>
        <p:spPr bwMode="auto">
          <a:xfrm>
            <a:off x="4978342" y="3319429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9" name="Rectangle 73"/>
          <p:cNvSpPr>
            <a:spLocks noChangeArrowheads="1"/>
          </p:cNvSpPr>
          <p:nvPr/>
        </p:nvSpPr>
        <p:spPr bwMode="auto">
          <a:xfrm>
            <a:off x="4060767" y="3287679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80" name="Rectangle 74"/>
          <p:cNvSpPr>
            <a:spLocks noChangeArrowheads="1"/>
          </p:cNvSpPr>
          <p:nvPr/>
        </p:nvSpPr>
        <p:spPr bwMode="auto">
          <a:xfrm>
            <a:off x="4673542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81" name="Rectangle 75"/>
          <p:cNvSpPr>
            <a:spLocks noChangeArrowheads="1"/>
          </p:cNvSpPr>
          <p:nvPr/>
        </p:nvSpPr>
        <p:spPr bwMode="auto">
          <a:xfrm>
            <a:off x="4927542" y="3624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82" name="AutoShape 76"/>
          <p:cNvSpPr>
            <a:spLocks noChangeArrowheads="1"/>
          </p:cNvSpPr>
          <p:nvPr/>
        </p:nvSpPr>
        <p:spPr bwMode="auto">
          <a:xfrm>
            <a:off x="4902142" y="33194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7" name="Group 77"/>
          <p:cNvGrpSpPr>
            <a:grpSpLocks/>
          </p:cNvGrpSpPr>
          <p:nvPr/>
        </p:nvGrpSpPr>
        <p:grpSpPr bwMode="auto">
          <a:xfrm>
            <a:off x="4444942" y="4767229"/>
            <a:ext cx="1066800" cy="762000"/>
            <a:chOff x="480" y="3072"/>
            <a:chExt cx="672" cy="480"/>
          </a:xfrm>
        </p:grpSpPr>
        <p:sp>
          <p:nvSpPr>
            <p:cNvPr id="84" name="Rectangle 78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Physical Asset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85" name="Rectangle 79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cxnSp>
        <p:nvCxnSpPr>
          <p:cNvPr id="86" name="AutoShape 80"/>
          <p:cNvCxnSpPr>
            <a:cxnSpLocks noChangeShapeType="1"/>
            <a:stCxn id="89" idx="2"/>
          </p:cNvCxnSpPr>
          <p:nvPr/>
        </p:nvCxnSpPr>
        <p:spPr bwMode="auto">
          <a:xfrm>
            <a:off x="4978342" y="43862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87" name="Rectangle 81"/>
          <p:cNvSpPr>
            <a:spLocks noChangeArrowheads="1"/>
          </p:cNvSpPr>
          <p:nvPr/>
        </p:nvSpPr>
        <p:spPr bwMode="auto">
          <a:xfrm>
            <a:off x="4698942" y="4386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88" name="Rectangle 82"/>
          <p:cNvSpPr>
            <a:spLocks noChangeArrowheads="1"/>
          </p:cNvSpPr>
          <p:nvPr/>
        </p:nvSpPr>
        <p:spPr bwMode="auto">
          <a:xfrm>
            <a:off x="4927542" y="4767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89" name="Rectangle 83"/>
          <p:cNvSpPr>
            <a:spLocks noChangeArrowheads="1"/>
          </p:cNvSpPr>
          <p:nvPr/>
        </p:nvSpPr>
        <p:spPr bwMode="auto">
          <a:xfrm>
            <a:off x="4444942" y="38528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Physical Asset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90" name="Freeform 84"/>
          <p:cNvSpPr>
            <a:spLocks/>
          </p:cNvSpPr>
          <p:nvPr/>
        </p:nvSpPr>
        <p:spPr bwMode="auto">
          <a:xfrm flipV="1">
            <a:off x="3908367" y="1641441"/>
            <a:ext cx="422275" cy="307975"/>
          </a:xfrm>
          <a:custGeom>
            <a:avLst/>
            <a:gdLst/>
            <a:ahLst/>
            <a:cxnLst>
              <a:cxn ang="0">
                <a:pos x="0" y="121"/>
              </a:cxn>
              <a:cxn ang="0">
                <a:pos x="0" y="0"/>
              </a:cxn>
              <a:cxn ang="0">
                <a:pos x="266" y="0"/>
              </a:cxn>
              <a:cxn ang="0">
                <a:pos x="266" y="194"/>
              </a:cxn>
              <a:cxn ang="0">
                <a:pos x="49" y="194"/>
              </a:cxn>
            </a:cxnLst>
            <a:rect l="0" t="0" r="r" b="b"/>
            <a:pathLst>
              <a:path w="266" h="194">
                <a:moveTo>
                  <a:pt x="0" y="121"/>
                </a:moveTo>
                <a:lnTo>
                  <a:pt x="0" y="0"/>
                </a:lnTo>
                <a:lnTo>
                  <a:pt x="266" y="0"/>
                </a:lnTo>
                <a:lnTo>
                  <a:pt x="266" y="194"/>
                </a:lnTo>
                <a:lnTo>
                  <a:pt x="49" y="19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1" name="AutoShape 85"/>
          <p:cNvSpPr>
            <a:spLocks noChangeArrowheads="1"/>
          </p:cNvSpPr>
          <p:nvPr/>
        </p:nvSpPr>
        <p:spPr bwMode="auto">
          <a:xfrm>
            <a:off x="3986154" y="1555716"/>
            <a:ext cx="152400" cy="1524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" name="Rectangle 86"/>
          <p:cNvSpPr>
            <a:spLocks noChangeArrowheads="1"/>
          </p:cNvSpPr>
          <p:nvPr/>
        </p:nvSpPr>
        <p:spPr bwMode="auto">
          <a:xfrm>
            <a:off x="3836929" y="172557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93" name="Rectangle 87"/>
          <p:cNvSpPr>
            <a:spLocks noChangeArrowheads="1"/>
          </p:cNvSpPr>
          <p:nvPr/>
        </p:nvSpPr>
        <p:spPr bwMode="auto">
          <a:xfrm>
            <a:off x="3638492" y="1916079"/>
            <a:ext cx="10604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May be made up of</a:t>
            </a:r>
          </a:p>
        </p:txBody>
      </p:sp>
      <p:sp>
        <p:nvSpPr>
          <p:cNvPr id="94" name="Rectangle 8"/>
          <p:cNvSpPr>
            <a:spLocks noChangeArrowheads="1"/>
          </p:cNvSpPr>
          <p:nvPr/>
        </p:nvSpPr>
        <p:spPr bwMode="auto">
          <a:xfrm>
            <a:off x="5624454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900">
                <a:latin typeface="Arial" charset="0"/>
              </a:rPr>
              <a:t>Material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6645263" y="2851122"/>
            <a:ext cx="812800" cy="720725"/>
            <a:chOff x="4501" y="1991"/>
            <a:chExt cx="512" cy="454"/>
          </a:xfrm>
        </p:grpSpPr>
        <p:sp>
          <p:nvSpPr>
            <p:cNvPr id="96" name="Rectangle 3"/>
            <p:cNvSpPr>
              <a:spLocks noChangeArrowheads="1"/>
            </p:cNvSpPr>
            <p:nvPr/>
          </p:nvSpPr>
          <p:spPr bwMode="auto">
            <a:xfrm>
              <a:off x="4501" y="2112"/>
              <a:ext cx="22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0..n</a:t>
              </a:r>
            </a:p>
          </p:txBody>
        </p:sp>
        <p:sp>
          <p:nvSpPr>
            <p:cNvPr id="97" name="Rectangle 4"/>
            <p:cNvSpPr>
              <a:spLocks noChangeArrowheads="1"/>
            </p:cNvSpPr>
            <p:nvPr/>
          </p:nvSpPr>
          <p:spPr bwMode="auto">
            <a:xfrm>
              <a:off x="4518" y="2233"/>
              <a:ext cx="49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Is assembled</a:t>
              </a:r>
            </a:p>
            <a:p>
              <a:pPr eaLnBrk="0" hangingPunct="0"/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from</a:t>
              </a:r>
            </a:p>
          </p:txBody>
        </p:sp>
        <p:sp>
          <p:nvSpPr>
            <p:cNvPr id="98" name="AutoShape 5"/>
            <p:cNvSpPr>
              <a:spLocks noChangeArrowheads="1"/>
            </p:cNvSpPr>
            <p:nvPr/>
          </p:nvSpPr>
          <p:spPr bwMode="auto">
            <a:xfrm>
              <a:off x="4549" y="1991"/>
              <a:ext cx="96" cy="96"/>
            </a:xfrm>
            <a:prstGeom prst="diamond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9" name="Freeform 6"/>
            <p:cNvSpPr>
              <a:spLocks/>
            </p:cNvSpPr>
            <p:nvPr/>
          </p:nvSpPr>
          <p:spPr bwMode="auto">
            <a:xfrm>
              <a:off x="4534" y="2039"/>
              <a:ext cx="266" cy="194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266" y="0"/>
                </a:cxn>
                <a:cxn ang="0">
                  <a:pos x="266" y="194"/>
                </a:cxn>
                <a:cxn ang="0">
                  <a:pos x="0" y="194"/>
                </a:cxn>
              </a:cxnLst>
              <a:rect l="0" t="0" r="r" b="b"/>
              <a:pathLst>
                <a:path w="266" h="194">
                  <a:moveTo>
                    <a:pt x="121" y="0"/>
                  </a:moveTo>
                  <a:lnTo>
                    <a:pt x="266" y="0"/>
                  </a:lnTo>
                  <a:lnTo>
                    <a:pt x="266" y="194"/>
                  </a:lnTo>
                  <a:lnTo>
                    <a:pt x="0" y="19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ISA95 Operational Activity Model</a:t>
            </a:r>
            <a:endParaRPr lang="en-US" dirty="0" smtClean="0"/>
          </a:p>
        </p:txBody>
      </p:sp>
      <p:sp>
        <p:nvSpPr>
          <p:cNvPr id="11288" name="Espace réservé du pied de page 46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45" name="Espace réservé du numéro de diapositive 4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58</a:t>
            </a:fld>
            <a:endParaRPr lang="en-GB"/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7164388" y="4506913"/>
            <a:ext cx="1873250" cy="1838325"/>
            <a:chOff x="4649" y="2840"/>
            <a:chExt cx="1180" cy="1158"/>
          </a:xfrm>
        </p:grpSpPr>
        <p:graphicFrame>
          <p:nvGraphicFramePr>
            <p:cNvPr id="11266" name="Diagram 63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12290"/>
            </a:graphicData>
          </a:graphic>
        </p:graphicFrame>
        <p:sp>
          <p:nvSpPr>
            <p:cNvPr id="11310" name="Rectangle 69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11311" name="Rectangle 70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11312" name="Rectangle 71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11313" name="Rectangle 72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11314" name="Rectangle 73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538288" y="1089025"/>
            <a:ext cx="5365750" cy="3563938"/>
            <a:chOff x="1392" y="889"/>
            <a:chExt cx="3663" cy="2245"/>
          </a:xfrm>
        </p:grpSpPr>
        <p:sp>
          <p:nvSpPr>
            <p:cNvPr id="11289" name="Oval 5"/>
            <p:cNvSpPr>
              <a:spLocks noChangeArrowheads="1"/>
            </p:cNvSpPr>
            <p:nvPr/>
          </p:nvSpPr>
          <p:spPr bwMode="auto">
            <a:xfrm>
              <a:off x="3314" y="2243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4. Data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1290" name="Oval 6"/>
            <p:cNvSpPr>
              <a:spLocks noChangeArrowheads="1"/>
            </p:cNvSpPr>
            <p:nvPr/>
          </p:nvSpPr>
          <p:spPr bwMode="auto">
            <a:xfrm>
              <a:off x="2355" y="2667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3. Execution</a:t>
              </a:r>
            </a:p>
          </p:txBody>
        </p:sp>
        <p:sp>
          <p:nvSpPr>
            <p:cNvPr id="11291" name="Oval 7"/>
            <p:cNvSpPr>
              <a:spLocks noChangeArrowheads="1"/>
            </p:cNvSpPr>
            <p:nvPr/>
          </p:nvSpPr>
          <p:spPr bwMode="auto">
            <a:xfrm>
              <a:off x="1392" y="1354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8. Resource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management</a:t>
              </a:r>
            </a:p>
          </p:txBody>
        </p:sp>
        <p:sp>
          <p:nvSpPr>
            <p:cNvPr id="11292" name="Oval 8"/>
            <p:cNvSpPr>
              <a:spLocks noChangeArrowheads="1"/>
            </p:cNvSpPr>
            <p:nvPr/>
          </p:nvSpPr>
          <p:spPr bwMode="auto">
            <a:xfrm>
              <a:off x="2326" y="1801"/>
              <a:ext cx="937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2. Dispatching</a:t>
              </a:r>
            </a:p>
          </p:txBody>
        </p:sp>
        <p:sp>
          <p:nvSpPr>
            <p:cNvPr id="11293" name="Oval 9"/>
            <p:cNvSpPr>
              <a:spLocks noChangeArrowheads="1"/>
            </p:cNvSpPr>
            <p:nvPr/>
          </p:nvSpPr>
          <p:spPr bwMode="auto">
            <a:xfrm>
              <a:off x="3314" y="1354"/>
              <a:ext cx="880" cy="4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5. Tracking</a:t>
              </a:r>
            </a:p>
          </p:txBody>
        </p:sp>
        <p:sp>
          <p:nvSpPr>
            <p:cNvPr id="11294" name="Oval 10"/>
            <p:cNvSpPr>
              <a:spLocks noChangeArrowheads="1"/>
            </p:cNvSpPr>
            <p:nvPr/>
          </p:nvSpPr>
          <p:spPr bwMode="auto">
            <a:xfrm>
              <a:off x="2355" y="889"/>
              <a:ext cx="880" cy="4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1.Detailed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scheduling</a:t>
              </a:r>
            </a:p>
          </p:txBody>
        </p:sp>
        <p:sp>
          <p:nvSpPr>
            <p:cNvPr id="11295" name="Oval 11"/>
            <p:cNvSpPr>
              <a:spLocks noChangeArrowheads="1"/>
            </p:cNvSpPr>
            <p:nvPr/>
          </p:nvSpPr>
          <p:spPr bwMode="auto">
            <a:xfrm>
              <a:off x="1410" y="2244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7. Definition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1296" name="AutoShape 12"/>
            <p:cNvCxnSpPr>
              <a:cxnSpLocks noChangeShapeType="1"/>
              <a:stCxn id="11291" idx="0"/>
              <a:endCxn id="11294" idx="2"/>
            </p:cNvCxnSpPr>
            <p:nvPr/>
          </p:nvCxnSpPr>
          <p:spPr bwMode="auto">
            <a:xfrm rot="-5400000">
              <a:off x="1978" y="976"/>
              <a:ext cx="232" cy="523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297" name="AutoShape 13"/>
            <p:cNvCxnSpPr>
              <a:cxnSpLocks noChangeShapeType="1"/>
              <a:stCxn id="11293" idx="0"/>
              <a:endCxn id="11294" idx="6"/>
            </p:cNvCxnSpPr>
            <p:nvPr/>
          </p:nvCxnSpPr>
          <p:spPr bwMode="auto">
            <a:xfrm rot="5400000" flipH="1">
              <a:off x="3379" y="978"/>
              <a:ext cx="232" cy="519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298" name="AutoShape 14"/>
            <p:cNvCxnSpPr>
              <a:cxnSpLocks noChangeShapeType="1"/>
              <a:stCxn id="11294" idx="4"/>
              <a:endCxn id="11292" idx="0"/>
            </p:cNvCxnSpPr>
            <p:nvPr/>
          </p:nvCxnSpPr>
          <p:spPr bwMode="auto">
            <a:xfrm>
              <a:off x="2795" y="1355"/>
              <a:ext cx="0" cy="44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299" name="AutoShape 15"/>
            <p:cNvCxnSpPr>
              <a:cxnSpLocks noChangeShapeType="1"/>
              <a:stCxn id="11291" idx="4"/>
              <a:endCxn id="11292" idx="2"/>
            </p:cNvCxnSpPr>
            <p:nvPr/>
          </p:nvCxnSpPr>
          <p:spPr bwMode="auto">
            <a:xfrm rot="16200000" flipH="1">
              <a:off x="1972" y="1681"/>
              <a:ext cx="214" cy="494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0" name="AutoShape 16"/>
            <p:cNvCxnSpPr>
              <a:cxnSpLocks noChangeShapeType="1"/>
              <a:stCxn id="11295" idx="0"/>
              <a:endCxn id="11292" idx="2"/>
            </p:cNvCxnSpPr>
            <p:nvPr/>
          </p:nvCxnSpPr>
          <p:spPr bwMode="auto">
            <a:xfrm rot="-5400000">
              <a:off x="1983" y="1902"/>
              <a:ext cx="209" cy="476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1" name="AutoShape 17"/>
            <p:cNvCxnSpPr>
              <a:cxnSpLocks noChangeShapeType="1"/>
              <a:stCxn id="11292" idx="4"/>
              <a:endCxn id="11290" idx="0"/>
            </p:cNvCxnSpPr>
            <p:nvPr/>
          </p:nvCxnSpPr>
          <p:spPr bwMode="auto">
            <a:xfrm>
              <a:off x="2795" y="2268"/>
              <a:ext cx="0" cy="39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2" name="AutoShape 18"/>
            <p:cNvCxnSpPr>
              <a:cxnSpLocks noChangeShapeType="1"/>
              <a:stCxn id="11295" idx="4"/>
              <a:endCxn id="11290" idx="2"/>
            </p:cNvCxnSpPr>
            <p:nvPr/>
          </p:nvCxnSpPr>
          <p:spPr bwMode="auto">
            <a:xfrm rot="16200000" flipH="1">
              <a:off x="2008" y="2553"/>
              <a:ext cx="190" cy="505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3" name="AutoShape 19"/>
            <p:cNvCxnSpPr>
              <a:cxnSpLocks noChangeShapeType="1"/>
              <a:stCxn id="11289" idx="0"/>
              <a:endCxn id="11293" idx="4"/>
            </p:cNvCxnSpPr>
            <p:nvPr/>
          </p:nvCxnSpPr>
          <p:spPr bwMode="auto">
            <a:xfrm flipV="1">
              <a:off x="3754" y="1820"/>
              <a:ext cx="0" cy="42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4" name="AutoShape 20"/>
            <p:cNvCxnSpPr>
              <a:cxnSpLocks noChangeShapeType="1"/>
              <a:stCxn id="11290" idx="6"/>
              <a:endCxn id="11289" idx="4"/>
            </p:cNvCxnSpPr>
            <p:nvPr/>
          </p:nvCxnSpPr>
          <p:spPr bwMode="auto">
            <a:xfrm flipV="1">
              <a:off x="3235" y="2710"/>
              <a:ext cx="519" cy="191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5" name="AutoShape 21"/>
            <p:cNvCxnSpPr>
              <a:cxnSpLocks noChangeShapeType="1"/>
              <a:stCxn id="11292" idx="6"/>
              <a:endCxn id="11293" idx="3"/>
            </p:cNvCxnSpPr>
            <p:nvPr/>
          </p:nvCxnSpPr>
          <p:spPr bwMode="auto">
            <a:xfrm flipV="1">
              <a:off x="3263" y="1752"/>
              <a:ext cx="180" cy="283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6" name="AutoShape 22"/>
            <p:cNvCxnSpPr>
              <a:cxnSpLocks noChangeShapeType="1"/>
              <a:stCxn id="11290" idx="7"/>
              <a:endCxn id="11293" idx="4"/>
            </p:cNvCxnSpPr>
            <p:nvPr/>
          </p:nvCxnSpPr>
          <p:spPr bwMode="auto">
            <a:xfrm rot="-5400000">
              <a:off x="2972" y="1954"/>
              <a:ext cx="915" cy="648"/>
            </a:xfrm>
            <a:prstGeom prst="curvedConnector3">
              <a:avLst>
                <a:gd name="adj1" fmla="val 53662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sp>
          <p:nvSpPr>
            <p:cNvPr id="11307" name="Oval 23"/>
            <p:cNvSpPr>
              <a:spLocks noChangeArrowheads="1"/>
            </p:cNvSpPr>
            <p:nvPr/>
          </p:nvSpPr>
          <p:spPr bwMode="auto">
            <a:xfrm>
              <a:off x="4175" y="1801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6. Analysis</a:t>
              </a:r>
            </a:p>
          </p:txBody>
        </p:sp>
        <p:cxnSp>
          <p:nvCxnSpPr>
            <p:cNvPr id="11308" name="AutoShape 24"/>
            <p:cNvCxnSpPr>
              <a:cxnSpLocks noChangeShapeType="1"/>
              <a:stCxn id="11289" idx="6"/>
              <a:endCxn id="11307" idx="4"/>
            </p:cNvCxnSpPr>
            <p:nvPr/>
          </p:nvCxnSpPr>
          <p:spPr bwMode="auto">
            <a:xfrm flipV="1">
              <a:off x="4194" y="2268"/>
              <a:ext cx="421" cy="209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9" name="AutoShape 25"/>
            <p:cNvCxnSpPr>
              <a:cxnSpLocks noChangeShapeType="1"/>
              <a:stCxn id="11307" idx="0"/>
              <a:endCxn id="11293" idx="6"/>
            </p:cNvCxnSpPr>
            <p:nvPr/>
          </p:nvCxnSpPr>
          <p:spPr bwMode="auto">
            <a:xfrm rot="5400000" flipH="1">
              <a:off x="4298" y="1483"/>
              <a:ext cx="214" cy="421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</p:grpSp>
      <p:sp>
        <p:nvSpPr>
          <p:cNvPr id="11276" name="Text Box 28"/>
          <p:cNvSpPr txBox="1">
            <a:spLocks noChangeArrowheads="1"/>
          </p:cNvSpPr>
          <p:nvPr/>
        </p:nvSpPr>
        <p:spPr bwMode="auto">
          <a:xfrm>
            <a:off x="539750" y="4976813"/>
            <a:ext cx="139541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Production</a:t>
            </a:r>
          </a:p>
        </p:txBody>
      </p:sp>
      <p:sp>
        <p:nvSpPr>
          <p:cNvPr id="11277" name="Text Box 29"/>
          <p:cNvSpPr txBox="1">
            <a:spLocks noChangeArrowheads="1"/>
          </p:cNvSpPr>
          <p:nvPr/>
        </p:nvSpPr>
        <p:spPr bwMode="auto">
          <a:xfrm>
            <a:off x="1574800" y="5300663"/>
            <a:ext cx="18605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Quality Control</a:t>
            </a:r>
          </a:p>
        </p:txBody>
      </p:sp>
      <p:sp>
        <p:nvSpPr>
          <p:cNvPr id="11278" name="Text Box 30"/>
          <p:cNvSpPr txBox="1">
            <a:spLocks noChangeArrowheads="1"/>
          </p:cNvSpPr>
          <p:nvPr/>
        </p:nvSpPr>
        <p:spPr bwMode="auto">
          <a:xfrm>
            <a:off x="2762250" y="5624513"/>
            <a:ext cx="16351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Maintenance</a:t>
            </a:r>
          </a:p>
        </p:txBody>
      </p:sp>
      <p:sp>
        <p:nvSpPr>
          <p:cNvPr id="11279" name="Text Box 31"/>
          <p:cNvSpPr txBox="1">
            <a:spLocks noChangeArrowheads="1"/>
          </p:cNvSpPr>
          <p:nvPr/>
        </p:nvSpPr>
        <p:spPr bwMode="auto">
          <a:xfrm>
            <a:off x="3879850" y="5300663"/>
            <a:ext cx="12239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Inventory</a:t>
            </a:r>
          </a:p>
        </p:txBody>
      </p:sp>
      <p:sp>
        <p:nvSpPr>
          <p:cNvPr id="11280" name="Text Box 32"/>
          <p:cNvSpPr txBox="1">
            <a:spLocks noChangeArrowheads="1"/>
          </p:cNvSpPr>
          <p:nvPr/>
        </p:nvSpPr>
        <p:spPr bwMode="auto">
          <a:xfrm>
            <a:off x="5116513" y="4976813"/>
            <a:ext cx="81438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Other</a:t>
            </a:r>
          </a:p>
        </p:txBody>
      </p:sp>
      <p:cxnSp>
        <p:nvCxnSpPr>
          <p:cNvPr id="11281" name="AutoShape 33"/>
          <p:cNvCxnSpPr>
            <a:cxnSpLocks noChangeShapeType="1"/>
            <a:stCxn id="11282" idx="2"/>
            <a:endCxn id="11276" idx="3"/>
          </p:cNvCxnSpPr>
          <p:nvPr/>
        </p:nvCxnSpPr>
        <p:spPr bwMode="auto">
          <a:xfrm flipH="1">
            <a:off x="1935163" y="4941888"/>
            <a:ext cx="1638300" cy="2333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282" name="Rectangle 34"/>
          <p:cNvSpPr>
            <a:spLocks noChangeArrowheads="1"/>
          </p:cNvSpPr>
          <p:nvPr/>
        </p:nvSpPr>
        <p:spPr bwMode="auto">
          <a:xfrm>
            <a:off x="2871788" y="4652963"/>
            <a:ext cx="1403350" cy="288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11283" name="AutoShape 35"/>
          <p:cNvCxnSpPr>
            <a:cxnSpLocks noChangeShapeType="1"/>
            <a:stCxn id="11282" idx="2"/>
            <a:endCxn id="11277" idx="0"/>
          </p:cNvCxnSpPr>
          <p:nvPr/>
        </p:nvCxnSpPr>
        <p:spPr bwMode="auto">
          <a:xfrm flipH="1">
            <a:off x="2505075" y="4941888"/>
            <a:ext cx="1068388" cy="3587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4" name="AutoShape 36"/>
          <p:cNvCxnSpPr>
            <a:cxnSpLocks noChangeShapeType="1"/>
            <a:stCxn id="11282" idx="2"/>
            <a:endCxn id="11278" idx="0"/>
          </p:cNvCxnSpPr>
          <p:nvPr/>
        </p:nvCxnSpPr>
        <p:spPr bwMode="auto">
          <a:xfrm>
            <a:off x="3573463" y="4941888"/>
            <a:ext cx="6350" cy="6826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5" name="AutoShape 37"/>
          <p:cNvCxnSpPr>
            <a:cxnSpLocks noChangeShapeType="1"/>
            <a:stCxn id="11282" idx="2"/>
            <a:endCxn id="11279" idx="0"/>
          </p:cNvCxnSpPr>
          <p:nvPr/>
        </p:nvCxnSpPr>
        <p:spPr bwMode="auto">
          <a:xfrm>
            <a:off x="3573463" y="4941888"/>
            <a:ext cx="919162" cy="3587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6" name="AutoShape 38"/>
          <p:cNvCxnSpPr>
            <a:cxnSpLocks noChangeShapeType="1"/>
            <a:stCxn id="11282" idx="2"/>
            <a:endCxn id="11280" idx="1"/>
          </p:cNvCxnSpPr>
          <p:nvPr/>
        </p:nvCxnSpPr>
        <p:spPr bwMode="auto">
          <a:xfrm>
            <a:off x="3573463" y="4941888"/>
            <a:ext cx="1543050" cy="2333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287" name="Oval 61"/>
          <p:cNvSpPr>
            <a:spLocks noChangeArrowheads="1"/>
          </p:cNvSpPr>
          <p:nvPr/>
        </p:nvSpPr>
        <p:spPr bwMode="auto">
          <a:xfrm>
            <a:off x="7019925" y="4797425"/>
            <a:ext cx="1042988" cy="468313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0" name="Rectangle 32"/>
          <p:cNvSpPr>
            <a:spLocks noChangeArrowheads="1"/>
          </p:cNvSpPr>
          <p:nvPr/>
        </p:nvSpPr>
        <p:spPr bwMode="auto">
          <a:xfrm>
            <a:off x="2868624" y="5300663"/>
            <a:ext cx="3456000" cy="830299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 dirty="0" err="1">
                <a:solidFill>
                  <a:srgbClr val="000066"/>
                </a:solidFill>
              </a:rPr>
              <a:t>Resources</a:t>
            </a:r>
            <a:endParaRPr lang="fr-FR" sz="1800" dirty="0">
              <a:solidFill>
                <a:srgbClr val="000066"/>
              </a:solidFill>
            </a:endParaRPr>
          </a:p>
          <a:p>
            <a:pPr algn="ctr"/>
            <a:r>
              <a:rPr lang="fr-FR" sz="1800" dirty="0" smtClean="0">
                <a:solidFill>
                  <a:srgbClr val="000066"/>
                </a:solidFill>
              </a:rPr>
              <a:t>Personnel/Equipment/</a:t>
            </a:r>
            <a:r>
              <a:rPr lang="fr-FR" sz="1800" dirty="0" err="1" smtClean="0">
                <a:solidFill>
                  <a:srgbClr val="000066"/>
                </a:solidFill>
              </a:rPr>
              <a:t>Material</a:t>
            </a:r>
            <a:endParaRPr lang="fr-FR" sz="1800" dirty="0" smtClean="0">
              <a:solidFill>
                <a:srgbClr val="000066"/>
              </a:solidFill>
            </a:endParaRPr>
          </a:p>
          <a:p>
            <a:pPr algn="ctr"/>
            <a:r>
              <a:rPr lang="fr-FR" sz="1800" dirty="0" smtClean="0">
                <a:solidFill>
                  <a:srgbClr val="FF6600"/>
                </a:solidFill>
              </a:rPr>
              <a:t>Equipment </a:t>
            </a:r>
            <a:r>
              <a:rPr lang="fr-FR" sz="1800" dirty="0" err="1" smtClean="0">
                <a:solidFill>
                  <a:srgbClr val="FF6600"/>
                </a:solidFill>
              </a:rPr>
              <a:t>entity</a:t>
            </a:r>
            <a:r>
              <a:rPr lang="fr-FR" sz="1800" dirty="0" smtClean="0">
                <a:solidFill>
                  <a:srgbClr val="FF6600"/>
                </a:solidFill>
              </a:rPr>
              <a:t> / Formula</a:t>
            </a:r>
            <a:endParaRPr lang="en-US" sz="1800" dirty="0">
              <a:solidFill>
                <a:srgbClr val="FF6600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ISA88 &amp; ISA95 Objects in Production Lifecycles</a:t>
            </a:r>
          </a:p>
        </p:txBody>
      </p:sp>
      <p:sp>
        <p:nvSpPr>
          <p:cNvPr id="25627" name="Espace réservé du pied de page 28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59</a:t>
            </a:fld>
            <a:endParaRPr lang="en-GB"/>
          </a:p>
        </p:txBody>
      </p:sp>
      <p:cxnSp>
        <p:nvCxnSpPr>
          <p:cNvPr id="25605" name="AutoShape 27"/>
          <p:cNvCxnSpPr>
            <a:cxnSpLocks noChangeShapeType="1"/>
            <a:stCxn id="25610" idx="1"/>
            <a:endCxn id="25604" idx="2"/>
          </p:cNvCxnSpPr>
          <p:nvPr/>
        </p:nvCxnSpPr>
        <p:spPr bwMode="auto">
          <a:xfrm rot="10800000">
            <a:off x="1512094" y="4795839"/>
            <a:ext cx="1356530" cy="919975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5609" name="AutoShape 31"/>
          <p:cNvCxnSpPr>
            <a:cxnSpLocks noChangeShapeType="1"/>
            <a:stCxn id="25610" idx="3"/>
            <a:endCxn id="25608" idx="2"/>
          </p:cNvCxnSpPr>
          <p:nvPr/>
        </p:nvCxnSpPr>
        <p:spPr bwMode="auto">
          <a:xfrm flipV="1">
            <a:off x="6324624" y="4795838"/>
            <a:ext cx="1226320" cy="919975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5612" name="AutoShape 34"/>
          <p:cNvCxnSpPr>
            <a:cxnSpLocks noChangeShapeType="1"/>
            <a:stCxn id="25611" idx="2"/>
            <a:endCxn id="25610" idx="0"/>
          </p:cNvCxnSpPr>
          <p:nvPr/>
        </p:nvCxnSpPr>
        <p:spPr bwMode="auto">
          <a:xfrm rot="5400000">
            <a:off x="4979204" y="4413259"/>
            <a:ext cx="504825" cy="126998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5616" name="AutoShape 38"/>
          <p:cNvCxnSpPr>
            <a:cxnSpLocks noChangeShapeType="1"/>
            <a:stCxn id="25607" idx="2"/>
            <a:endCxn id="25610" idx="0"/>
          </p:cNvCxnSpPr>
          <p:nvPr/>
        </p:nvCxnSpPr>
        <p:spPr bwMode="auto">
          <a:xfrm rot="16200000" flipH="1">
            <a:off x="3629828" y="4333866"/>
            <a:ext cx="504825" cy="142876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5618" name="AutoShape 40"/>
          <p:cNvCxnSpPr>
            <a:cxnSpLocks noChangeShapeType="1"/>
            <a:stCxn id="25607" idx="0"/>
            <a:endCxn id="25617" idx="1"/>
          </p:cNvCxnSpPr>
          <p:nvPr/>
        </p:nvCxnSpPr>
        <p:spPr bwMode="auto">
          <a:xfrm rot="5400000" flipH="1" flipV="1">
            <a:off x="2886069" y="3449646"/>
            <a:ext cx="908843" cy="345266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5621" name="AutoShape 43"/>
          <p:cNvCxnSpPr>
            <a:cxnSpLocks noChangeShapeType="1"/>
            <a:stCxn id="25611" idx="0"/>
            <a:endCxn id="25617" idx="3"/>
          </p:cNvCxnSpPr>
          <p:nvPr/>
        </p:nvCxnSpPr>
        <p:spPr bwMode="auto">
          <a:xfrm rot="16200000" flipV="1">
            <a:off x="5315444" y="3525537"/>
            <a:ext cx="908843" cy="193484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5624" name="Oval 46"/>
          <p:cNvSpPr>
            <a:spLocks noChangeArrowheads="1"/>
          </p:cNvSpPr>
          <p:nvPr/>
        </p:nvSpPr>
        <p:spPr bwMode="auto">
          <a:xfrm>
            <a:off x="2049496" y="981075"/>
            <a:ext cx="4968875" cy="2735263"/>
          </a:xfrm>
          <a:prstGeom prst="ellipse">
            <a:avLst/>
          </a:prstGeom>
          <a:solidFill>
            <a:srgbClr val="FF99CC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rIns="0"/>
          <a:lstStyle/>
          <a:p>
            <a:pPr algn="r"/>
            <a:endParaRPr lang="fr-FR" dirty="0">
              <a:solidFill>
                <a:srgbClr val="CF0E30"/>
              </a:solidFill>
            </a:endParaRPr>
          </a:p>
          <a:p>
            <a:r>
              <a:rPr lang="fr-FR" dirty="0">
                <a:solidFill>
                  <a:srgbClr val="CF0E30"/>
                </a:solidFill>
                <a:latin typeface="Arial Black" pitchFamily="34" charset="0"/>
              </a:rPr>
              <a:t>3. Operations</a:t>
            </a:r>
            <a:endParaRPr lang="en-US" dirty="0">
              <a:solidFill>
                <a:srgbClr val="CF0E30"/>
              </a:solidFill>
              <a:latin typeface="Arial Black" pitchFamily="34" charset="0"/>
            </a:endParaRPr>
          </a:p>
        </p:txBody>
      </p:sp>
      <p:sp>
        <p:nvSpPr>
          <p:cNvPr id="25625" name="Oval 47"/>
          <p:cNvSpPr>
            <a:spLocks noChangeArrowheads="1"/>
          </p:cNvSpPr>
          <p:nvPr/>
        </p:nvSpPr>
        <p:spPr bwMode="auto">
          <a:xfrm>
            <a:off x="38100" y="3644900"/>
            <a:ext cx="5038725" cy="2520950"/>
          </a:xfrm>
          <a:prstGeom prst="ellipse">
            <a:avLst/>
          </a:prstGeom>
          <a:solidFill>
            <a:srgbClr val="CCFFCC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rIns="0" anchor="b"/>
          <a:lstStyle/>
          <a:p>
            <a:r>
              <a:rPr lang="fr-FR">
                <a:solidFill>
                  <a:srgbClr val="008000"/>
                </a:solidFill>
                <a:latin typeface="Arial Black" pitchFamily="34" charset="0"/>
              </a:rPr>
              <a:t>1. Product </a:t>
            </a:r>
          </a:p>
          <a:p>
            <a:r>
              <a:rPr lang="fr-FR">
                <a:solidFill>
                  <a:srgbClr val="008000"/>
                </a:solidFill>
                <a:latin typeface="Arial Black" pitchFamily="34" charset="0"/>
              </a:rPr>
              <a:t>Dévelopment</a:t>
            </a:r>
            <a:endParaRPr lang="en-US">
              <a:solidFill>
                <a:srgbClr val="008000"/>
              </a:solidFill>
              <a:latin typeface="Arial Black" pitchFamily="34" charset="0"/>
            </a:endParaRPr>
          </a:p>
        </p:txBody>
      </p:sp>
      <p:sp>
        <p:nvSpPr>
          <p:cNvPr id="25626" name="Oval 48"/>
          <p:cNvSpPr>
            <a:spLocks noChangeArrowheads="1"/>
          </p:cNvSpPr>
          <p:nvPr/>
        </p:nvSpPr>
        <p:spPr bwMode="auto">
          <a:xfrm>
            <a:off x="4067175" y="3646488"/>
            <a:ext cx="5038725" cy="2519362"/>
          </a:xfrm>
          <a:prstGeom prst="ellipse">
            <a:avLst/>
          </a:prstGeom>
          <a:solidFill>
            <a:srgbClr val="CCFFFF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rIns="0" anchor="b"/>
          <a:lstStyle/>
          <a:p>
            <a:pPr algn="r"/>
            <a:r>
              <a:rPr lang="fr-FR">
                <a:solidFill>
                  <a:srgbClr val="00467A"/>
                </a:solidFill>
                <a:latin typeface="Arial Black" pitchFamily="34" charset="0"/>
              </a:rPr>
              <a:t>2. Engineering</a:t>
            </a:r>
            <a:endParaRPr lang="en-US">
              <a:solidFill>
                <a:srgbClr val="00467A"/>
              </a:solidFill>
              <a:latin typeface="Arial Black" pitchFamily="34" charset="0"/>
            </a:endParaRPr>
          </a:p>
        </p:txBody>
      </p:sp>
      <p:sp>
        <p:nvSpPr>
          <p:cNvPr id="25604" name="Rectangle 26"/>
          <p:cNvSpPr>
            <a:spLocks noChangeArrowheads="1"/>
          </p:cNvSpPr>
          <p:nvPr/>
        </p:nvSpPr>
        <p:spPr bwMode="auto">
          <a:xfrm>
            <a:off x="900113" y="4076700"/>
            <a:ext cx="1223962" cy="7191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 dirty="0">
                <a:solidFill>
                  <a:srgbClr val="000066"/>
                </a:solidFill>
              </a:rPr>
              <a:t>Product </a:t>
            </a:r>
            <a:r>
              <a:rPr lang="fr-FR" sz="1800" dirty="0" err="1" smtClean="0">
                <a:solidFill>
                  <a:srgbClr val="000066"/>
                </a:solidFill>
              </a:rPr>
              <a:t>Definition</a:t>
            </a:r>
            <a:endParaRPr lang="fr-FR" sz="1800" dirty="0" smtClean="0">
              <a:solidFill>
                <a:srgbClr val="000066"/>
              </a:solidFill>
            </a:endParaRPr>
          </a:p>
          <a:p>
            <a:pPr algn="ctr"/>
            <a:r>
              <a:rPr lang="fr-FR" sz="1800" dirty="0" err="1" smtClean="0">
                <a:solidFill>
                  <a:srgbClr val="FF6600"/>
                </a:solidFill>
              </a:rPr>
              <a:t>Recipe</a:t>
            </a:r>
            <a:endParaRPr lang="en-US" sz="1800" dirty="0">
              <a:solidFill>
                <a:srgbClr val="FF6600"/>
              </a:solidFill>
            </a:endParaRPr>
          </a:p>
        </p:txBody>
      </p:sp>
      <p:cxnSp>
        <p:nvCxnSpPr>
          <p:cNvPr id="25606" name="AutoShape 28"/>
          <p:cNvCxnSpPr>
            <a:cxnSpLocks noChangeShapeType="1"/>
            <a:stCxn id="25604" idx="3"/>
            <a:endCxn id="25607" idx="1"/>
          </p:cNvCxnSpPr>
          <p:nvPr/>
        </p:nvCxnSpPr>
        <p:spPr bwMode="auto">
          <a:xfrm>
            <a:off x="2124075" y="4437063"/>
            <a:ext cx="4318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5607" name="Rectangle 29"/>
          <p:cNvSpPr>
            <a:spLocks noChangeArrowheads="1"/>
          </p:cNvSpPr>
          <p:nvPr/>
        </p:nvSpPr>
        <p:spPr bwMode="auto">
          <a:xfrm>
            <a:off x="2555875" y="4076700"/>
            <a:ext cx="1223963" cy="7191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 dirty="0">
                <a:solidFill>
                  <a:srgbClr val="000066"/>
                </a:solidFill>
              </a:rPr>
              <a:t>Segments</a:t>
            </a:r>
          </a:p>
          <a:p>
            <a:pPr algn="ctr"/>
            <a:r>
              <a:rPr lang="fr-FR" sz="1800" dirty="0">
                <a:solidFill>
                  <a:srgbClr val="FF6600"/>
                </a:solidFill>
              </a:rPr>
              <a:t>PE/RPE</a:t>
            </a:r>
            <a:endParaRPr lang="en-US" sz="1800" dirty="0">
              <a:solidFill>
                <a:srgbClr val="FF6600"/>
              </a:solidFill>
            </a:endParaRPr>
          </a:p>
        </p:txBody>
      </p:sp>
      <p:sp>
        <p:nvSpPr>
          <p:cNvPr id="25608" name="Rectangle 30"/>
          <p:cNvSpPr>
            <a:spLocks noChangeArrowheads="1"/>
          </p:cNvSpPr>
          <p:nvPr/>
        </p:nvSpPr>
        <p:spPr bwMode="auto">
          <a:xfrm>
            <a:off x="6938963" y="4076700"/>
            <a:ext cx="1223962" cy="719138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Capability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25611" name="Rectangle 33"/>
          <p:cNvSpPr>
            <a:spLocks noChangeArrowheads="1"/>
          </p:cNvSpPr>
          <p:nvPr/>
        </p:nvSpPr>
        <p:spPr bwMode="auto">
          <a:xfrm>
            <a:off x="5254625" y="4076700"/>
            <a:ext cx="1223963" cy="719138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 dirty="0">
                <a:solidFill>
                  <a:srgbClr val="000066"/>
                </a:solidFill>
              </a:rPr>
              <a:t>Segments</a:t>
            </a:r>
          </a:p>
          <a:p>
            <a:pPr algn="ctr"/>
            <a:r>
              <a:rPr lang="fr-FR" sz="1800" dirty="0">
                <a:solidFill>
                  <a:srgbClr val="FF6600"/>
                </a:solidFill>
              </a:rPr>
              <a:t>EPE</a:t>
            </a:r>
            <a:endParaRPr lang="en-US" sz="1800" dirty="0">
              <a:solidFill>
                <a:srgbClr val="FF6600"/>
              </a:solidFill>
            </a:endParaRPr>
          </a:p>
        </p:txBody>
      </p:sp>
      <p:cxnSp>
        <p:nvCxnSpPr>
          <p:cNvPr id="25613" name="AutoShape 35"/>
          <p:cNvCxnSpPr>
            <a:cxnSpLocks noChangeShapeType="1"/>
            <a:stCxn id="25607" idx="3"/>
            <a:endCxn id="25611" idx="1"/>
          </p:cNvCxnSpPr>
          <p:nvPr/>
        </p:nvCxnSpPr>
        <p:spPr bwMode="auto">
          <a:xfrm>
            <a:off x="3779838" y="4437063"/>
            <a:ext cx="147478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5614" name="AutoShape 36"/>
          <p:cNvCxnSpPr>
            <a:cxnSpLocks noChangeShapeType="1"/>
            <a:stCxn id="25608" idx="1"/>
            <a:endCxn id="25611" idx="3"/>
          </p:cNvCxnSpPr>
          <p:nvPr/>
        </p:nvCxnSpPr>
        <p:spPr bwMode="auto">
          <a:xfrm rot="10800000">
            <a:off x="6478588" y="4437063"/>
            <a:ext cx="4603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5615" name="Rectangle 37"/>
          <p:cNvSpPr>
            <a:spLocks noChangeArrowheads="1"/>
          </p:cNvSpPr>
          <p:nvPr/>
        </p:nvSpPr>
        <p:spPr bwMode="auto">
          <a:xfrm>
            <a:off x="3507390" y="1172376"/>
            <a:ext cx="2160000" cy="504000"/>
          </a:xfrm>
          <a:prstGeom prst="rect">
            <a:avLst/>
          </a:prstGeom>
          <a:solidFill>
            <a:srgbClr val="FF99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 dirty="0" smtClean="0">
                <a:solidFill>
                  <a:srgbClr val="000066"/>
                </a:solidFill>
              </a:rPr>
              <a:t>Schedule</a:t>
            </a:r>
          </a:p>
          <a:p>
            <a:pPr algn="ctr"/>
            <a:r>
              <a:rPr lang="fr-FR" sz="1800" dirty="0" smtClean="0">
                <a:solidFill>
                  <a:srgbClr val="FF6600"/>
                </a:solidFill>
              </a:rPr>
              <a:t>Batch </a:t>
            </a:r>
            <a:r>
              <a:rPr lang="fr-FR" sz="1800" dirty="0" err="1" smtClean="0">
                <a:solidFill>
                  <a:srgbClr val="FF6600"/>
                </a:solidFill>
              </a:rPr>
              <a:t>list</a:t>
            </a:r>
            <a:endParaRPr lang="en-US" sz="1800" dirty="0">
              <a:solidFill>
                <a:srgbClr val="FF6600"/>
              </a:solidFill>
            </a:endParaRPr>
          </a:p>
        </p:txBody>
      </p:sp>
      <p:sp>
        <p:nvSpPr>
          <p:cNvPr id="25617" name="Rectangle 39"/>
          <p:cNvSpPr>
            <a:spLocks noChangeArrowheads="1"/>
          </p:cNvSpPr>
          <p:nvPr/>
        </p:nvSpPr>
        <p:spPr bwMode="auto">
          <a:xfrm>
            <a:off x="3513123" y="2978150"/>
            <a:ext cx="2160000" cy="379413"/>
          </a:xfrm>
          <a:prstGeom prst="rect">
            <a:avLst/>
          </a:prstGeom>
          <a:solidFill>
            <a:srgbClr val="FF99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 dirty="0">
                <a:solidFill>
                  <a:srgbClr val="000066"/>
                </a:solidFill>
              </a:rPr>
              <a:t>Segments / </a:t>
            </a:r>
            <a:r>
              <a:rPr lang="fr-FR" sz="1800" dirty="0">
                <a:solidFill>
                  <a:srgbClr val="FF6600"/>
                </a:solidFill>
              </a:rPr>
              <a:t>RPE</a:t>
            </a:r>
            <a:endParaRPr lang="en-US" sz="1800" dirty="0">
              <a:solidFill>
                <a:srgbClr val="FF6600"/>
              </a:solidFill>
            </a:endParaRPr>
          </a:p>
        </p:txBody>
      </p:sp>
      <p:cxnSp>
        <p:nvCxnSpPr>
          <p:cNvPr id="25619" name="AutoShape 41"/>
          <p:cNvCxnSpPr>
            <a:cxnSpLocks noChangeShapeType="1"/>
            <a:stCxn id="25622" idx="2"/>
            <a:endCxn id="25617" idx="0"/>
          </p:cNvCxnSpPr>
          <p:nvPr/>
        </p:nvCxnSpPr>
        <p:spPr bwMode="auto">
          <a:xfrm rot="5400000">
            <a:off x="4386748" y="2771775"/>
            <a:ext cx="412750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5622" name="Rectangle 44"/>
          <p:cNvSpPr>
            <a:spLocks noChangeArrowheads="1"/>
          </p:cNvSpPr>
          <p:nvPr/>
        </p:nvSpPr>
        <p:spPr bwMode="auto">
          <a:xfrm>
            <a:off x="3513123" y="2060575"/>
            <a:ext cx="2160000" cy="504825"/>
          </a:xfrm>
          <a:prstGeom prst="rect">
            <a:avLst/>
          </a:prstGeom>
          <a:solidFill>
            <a:srgbClr val="FF99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 dirty="0" err="1">
                <a:solidFill>
                  <a:srgbClr val="000066"/>
                </a:solidFill>
              </a:rPr>
              <a:t>Requests</a:t>
            </a:r>
            <a:r>
              <a:rPr lang="fr-FR" sz="1800" dirty="0">
                <a:solidFill>
                  <a:srgbClr val="000066"/>
                </a:solidFill>
              </a:rPr>
              <a:t> / </a:t>
            </a:r>
            <a:r>
              <a:rPr lang="fr-FR" sz="1800" dirty="0" smtClean="0">
                <a:solidFill>
                  <a:srgbClr val="FF6600"/>
                </a:solidFill>
              </a:rPr>
              <a:t>Control</a:t>
            </a:r>
            <a:r>
              <a:rPr lang="fr-FR" sz="1800" dirty="0" smtClean="0">
                <a:solidFill>
                  <a:srgbClr val="000066"/>
                </a:solidFill>
              </a:rPr>
              <a:t> </a:t>
            </a:r>
            <a:r>
              <a:rPr lang="fr-FR" sz="1800" dirty="0" err="1" smtClean="0">
                <a:solidFill>
                  <a:srgbClr val="FF6600"/>
                </a:solidFill>
              </a:rPr>
              <a:t>Recipes</a:t>
            </a:r>
            <a:endParaRPr lang="en-US" sz="1800" dirty="0">
              <a:solidFill>
                <a:srgbClr val="FF6600"/>
              </a:solidFill>
            </a:endParaRPr>
          </a:p>
        </p:txBody>
      </p:sp>
      <p:cxnSp>
        <p:nvCxnSpPr>
          <p:cNvPr id="25623" name="AutoShape 45"/>
          <p:cNvCxnSpPr>
            <a:cxnSpLocks noChangeShapeType="1"/>
            <a:stCxn id="25615" idx="2"/>
            <a:endCxn id="25622" idx="0"/>
          </p:cNvCxnSpPr>
          <p:nvPr/>
        </p:nvCxnSpPr>
        <p:spPr bwMode="auto">
          <a:xfrm rot="16200000" flipH="1">
            <a:off x="4398157" y="1865608"/>
            <a:ext cx="384199" cy="573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5620" name="AutoShape 42"/>
          <p:cNvCxnSpPr>
            <a:cxnSpLocks noChangeShapeType="1"/>
            <a:stCxn id="25617" idx="2"/>
            <a:endCxn id="25610" idx="0"/>
          </p:cNvCxnSpPr>
          <p:nvPr/>
        </p:nvCxnSpPr>
        <p:spPr bwMode="auto">
          <a:xfrm rot="16200000" flipH="1">
            <a:off x="3623323" y="4327362"/>
            <a:ext cx="1943100" cy="350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Enterprise knowledge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Covers many domains</a:t>
            </a:r>
          </a:p>
          <a:p>
            <a:r>
              <a:rPr lang="en-GB" smtClean="0"/>
              <a:t>Addresses tangible and intangible information.</a:t>
            </a:r>
          </a:p>
          <a:p>
            <a:pPr>
              <a:buNone/>
            </a:pPr>
            <a:r>
              <a:rPr lang="en-GB" smtClean="0"/>
              <a:t>For Industrial facilities operations</a:t>
            </a:r>
          </a:p>
          <a:p>
            <a:pPr lvl="1"/>
            <a:r>
              <a:rPr lang="en-GB" smtClean="0"/>
              <a:t>Tangible knowledge </a:t>
            </a:r>
          </a:p>
          <a:p>
            <a:pPr lvl="2"/>
            <a:r>
              <a:rPr lang="en-GB" smtClean="0"/>
              <a:t>Resources and capabilities (equipment, people, material, energy…) </a:t>
            </a:r>
          </a:p>
          <a:p>
            <a:pPr lvl="1"/>
            <a:r>
              <a:rPr lang="en-GB" smtClean="0"/>
              <a:t>Intangible knowledge </a:t>
            </a:r>
          </a:p>
          <a:p>
            <a:pPr lvl="2"/>
            <a:r>
              <a:rPr lang="en-GB" smtClean="0"/>
              <a:t>Know-how not formalized</a:t>
            </a:r>
          </a:p>
          <a:p>
            <a:r>
              <a:rPr lang="en-GB" smtClean="0"/>
              <a:t>Enterprise knowledge covers</a:t>
            </a:r>
          </a:p>
          <a:p>
            <a:pPr lvl="1"/>
            <a:r>
              <a:rPr lang="en-GB" smtClean="0"/>
              <a:t>Public knowledge </a:t>
            </a:r>
          </a:p>
          <a:p>
            <a:pPr lvl="2"/>
            <a:r>
              <a:rPr lang="en-GB" smtClean="0"/>
              <a:t>Readily available </a:t>
            </a:r>
          </a:p>
          <a:p>
            <a:pPr lvl="1"/>
            <a:r>
              <a:rPr lang="en-GB" smtClean="0"/>
              <a:t>Private knowledge</a:t>
            </a:r>
          </a:p>
          <a:p>
            <a:pPr lvl="2"/>
            <a:r>
              <a:rPr lang="en-GB" smtClean="0"/>
              <a:t>Represents the enterprise essence</a:t>
            </a:r>
          </a:p>
          <a:p>
            <a:pPr lvl="2"/>
            <a:r>
              <a:rPr lang="en-GB" smtClean="0"/>
              <a:t>Might need to be protected from competitors’ eyes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modeling workflow</a:t>
            </a:r>
          </a:p>
        </p:txBody>
      </p:sp>
      <p:sp>
        <p:nvSpPr>
          <p:cNvPr id="30761" name="Espace réservé du pied de page 42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41" name="Espace réservé du numéro de diapositive 4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60</a:t>
            </a:fld>
            <a:endParaRPr lang="en-GB"/>
          </a:p>
        </p:txBody>
      </p:sp>
      <p:sp>
        <p:nvSpPr>
          <p:cNvPr id="30724" name="AutoShape 98"/>
          <p:cNvSpPr>
            <a:spLocks noChangeArrowheads="1"/>
          </p:cNvSpPr>
          <p:nvPr/>
        </p:nvSpPr>
        <p:spPr bwMode="auto">
          <a:xfrm>
            <a:off x="71438" y="1989138"/>
            <a:ext cx="1042987" cy="33845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600"/>
              <a:t>CCM</a:t>
            </a:r>
          </a:p>
          <a:p>
            <a:pPr algn="ctr"/>
            <a:r>
              <a:rPr lang="fr-FR" sz="1600"/>
              <a:t>Rules &amp; Tools</a:t>
            </a:r>
          </a:p>
          <a:p>
            <a:pPr algn="ctr"/>
            <a:endParaRPr lang="fr-FR" sz="1600"/>
          </a:p>
          <a:p>
            <a:pPr algn="ctr"/>
            <a:r>
              <a:rPr lang="fr-FR" sz="1600" b="1"/>
              <a:t>Use</a:t>
            </a:r>
          </a:p>
          <a:p>
            <a:pPr algn="ctr"/>
            <a:r>
              <a:rPr lang="fr-FR" sz="1600" b="1"/>
              <a:t>Build</a:t>
            </a:r>
          </a:p>
          <a:p>
            <a:pPr algn="ctr"/>
            <a:r>
              <a:rPr lang="fr-FR" sz="1600" b="1"/>
              <a:t>Improve</a:t>
            </a:r>
            <a:endParaRPr lang="fr-FR" sz="1600"/>
          </a:p>
          <a:p>
            <a:pPr algn="ctr"/>
            <a:endParaRPr lang="fr-FR" sz="1600"/>
          </a:p>
        </p:txBody>
      </p:sp>
      <p:sp>
        <p:nvSpPr>
          <p:cNvPr id="30725" name="AutoShape 99"/>
          <p:cNvSpPr>
            <a:spLocks noChangeArrowheads="1"/>
          </p:cNvSpPr>
          <p:nvPr/>
        </p:nvSpPr>
        <p:spPr bwMode="auto">
          <a:xfrm>
            <a:off x="1511300" y="1989138"/>
            <a:ext cx="1439863" cy="503237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1b. Physical</a:t>
            </a:r>
          </a:p>
          <a:p>
            <a:pPr algn="ctr"/>
            <a:r>
              <a:rPr lang="en-US" sz="1800"/>
              <a:t>Modelling</a:t>
            </a:r>
          </a:p>
        </p:txBody>
      </p:sp>
      <p:sp>
        <p:nvSpPr>
          <p:cNvPr id="30726" name="AutoShape 100"/>
          <p:cNvSpPr>
            <a:spLocks noChangeArrowheads="1"/>
          </p:cNvSpPr>
          <p:nvPr/>
        </p:nvSpPr>
        <p:spPr bwMode="auto">
          <a:xfrm>
            <a:off x="3348038" y="1989138"/>
            <a:ext cx="1476375" cy="503237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1a. Product</a:t>
            </a:r>
          </a:p>
          <a:p>
            <a:pPr algn="ctr"/>
            <a:r>
              <a:rPr lang="en-US" sz="1800"/>
              <a:t> Modelling</a:t>
            </a:r>
          </a:p>
        </p:txBody>
      </p:sp>
      <p:sp>
        <p:nvSpPr>
          <p:cNvPr id="30727" name="AutoShape 101"/>
          <p:cNvSpPr>
            <a:spLocks noChangeArrowheads="1"/>
          </p:cNvSpPr>
          <p:nvPr/>
        </p:nvSpPr>
        <p:spPr bwMode="auto">
          <a:xfrm>
            <a:off x="1511300" y="2852738"/>
            <a:ext cx="1439863" cy="79057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2. Equipment Control Modelling</a:t>
            </a:r>
          </a:p>
        </p:txBody>
      </p:sp>
      <p:sp>
        <p:nvSpPr>
          <p:cNvPr id="30728" name="AutoShape 102"/>
          <p:cNvSpPr>
            <a:spLocks noChangeArrowheads="1"/>
          </p:cNvSpPr>
          <p:nvPr/>
        </p:nvSpPr>
        <p:spPr bwMode="auto">
          <a:xfrm>
            <a:off x="3346450" y="2852738"/>
            <a:ext cx="1477963" cy="7905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3. Process Procedural Modelling</a:t>
            </a:r>
          </a:p>
        </p:txBody>
      </p:sp>
      <p:sp>
        <p:nvSpPr>
          <p:cNvPr id="30729" name="AutoShape 103"/>
          <p:cNvSpPr>
            <a:spLocks noChangeArrowheads="1"/>
          </p:cNvSpPr>
          <p:nvPr/>
        </p:nvSpPr>
        <p:spPr bwMode="auto">
          <a:xfrm>
            <a:off x="3348038" y="3935413"/>
            <a:ext cx="1476375" cy="50323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4. Segments Modelling</a:t>
            </a:r>
          </a:p>
        </p:txBody>
      </p:sp>
      <p:sp>
        <p:nvSpPr>
          <p:cNvPr id="30730" name="AutoShape 104"/>
          <p:cNvSpPr>
            <a:spLocks noChangeArrowheads="1"/>
          </p:cNvSpPr>
          <p:nvPr/>
        </p:nvSpPr>
        <p:spPr bwMode="auto">
          <a:xfrm>
            <a:off x="3348038" y="4654550"/>
            <a:ext cx="1476375" cy="757238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5. Operation Process </a:t>
            </a:r>
          </a:p>
          <a:p>
            <a:pPr algn="ctr"/>
            <a:r>
              <a:rPr lang="en-US" sz="1800"/>
              <a:t>Modelling</a:t>
            </a:r>
          </a:p>
        </p:txBody>
      </p:sp>
      <p:sp>
        <p:nvSpPr>
          <p:cNvPr id="30731" name="AutoShape 105"/>
          <p:cNvSpPr>
            <a:spLocks noChangeArrowheads="1"/>
          </p:cNvSpPr>
          <p:nvPr/>
        </p:nvSpPr>
        <p:spPr bwMode="auto">
          <a:xfrm>
            <a:off x="4319588" y="1125538"/>
            <a:ext cx="827087" cy="252412"/>
          </a:xfrm>
          <a:prstGeom prst="flowChartTerminator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30732" name="AutoShape 106"/>
          <p:cNvCxnSpPr>
            <a:cxnSpLocks noChangeShapeType="1"/>
            <a:stCxn id="30731" idx="2"/>
            <a:endCxn id="30725" idx="0"/>
          </p:cNvCxnSpPr>
          <p:nvPr/>
        </p:nvCxnSpPr>
        <p:spPr bwMode="auto">
          <a:xfrm rot="5400000">
            <a:off x="3177381" y="432594"/>
            <a:ext cx="611188" cy="25019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3" name="AutoShape 107"/>
          <p:cNvCxnSpPr>
            <a:cxnSpLocks noChangeShapeType="1"/>
            <a:stCxn id="30731" idx="2"/>
            <a:endCxn id="30726" idx="0"/>
          </p:cNvCxnSpPr>
          <p:nvPr/>
        </p:nvCxnSpPr>
        <p:spPr bwMode="auto">
          <a:xfrm rot="5400000">
            <a:off x="4104481" y="1359694"/>
            <a:ext cx="611188" cy="6477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4" name="AutoShape 108"/>
          <p:cNvCxnSpPr>
            <a:cxnSpLocks noChangeShapeType="1"/>
            <a:stCxn id="30725" idx="2"/>
            <a:endCxn id="30727" idx="0"/>
          </p:cNvCxnSpPr>
          <p:nvPr/>
        </p:nvCxnSpPr>
        <p:spPr bwMode="auto">
          <a:xfrm rot="5400000">
            <a:off x="2051843" y="2672557"/>
            <a:ext cx="360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5" name="AutoShape 109"/>
          <p:cNvCxnSpPr>
            <a:cxnSpLocks noChangeShapeType="1"/>
            <a:stCxn id="30726" idx="2"/>
            <a:endCxn id="30728" idx="0"/>
          </p:cNvCxnSpPr>
          <p:nvPr/>
        </p:nvCxnSpPr>
        <p:spPr bwMode="auto">
          <a:xfrm rot="5400000">
            <a:off x="3906043" y="2672557"/>
            <a:ext cx="360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6" name="AutoShape 110"/>
          <p:cNvCxnSpPr>
            <a:cxnSpLocks noChangeShapeType="1"/>
            <a:stCxn id="30725" idx="1"/>
            <a:endCxn id="30729" idx="1"/>
          </p:cNvCxnSpPr>
          <p:nvPr/>
        </p:nvCxnSpPr>
        <p:spPr bwMode="auto">
          <a:xfrm rot="10800000" flipH="1" flipV="1">
            <a:off x="1511300" y="2241550"/>
            <a:ext cx="1836738" cy="1946275"/>
          </a:xfrm>
          <a:prstGeom prst="bentConnector3">
            <a:avLst>
              <a:gd name="adj1" fmla="val -12444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7" name="AutoShape 111"/>
          <p:cNvCxnSpPr>
            <a:cxnSpLocks noChangeShapeType="1"/>
            <a:stCxn id="30726" idx="1"/>
            <a:endCxn id="30729" idx="1"/>
          </p:cNvCxnSpPr>
          <p:nvPr/>
        </p:nvCxnSpPr>
        <p:spPr bwMode="auto">
          <a:xfrm rot="10800000" flipH="1" flipV="1">
            <a:off x="3348038" y="2241550"/>
            <a:ext cx="1587" cy="1946275"/>
          </a:xfrm>
          <a:prstGeom prst="bentConnector3">
            <a:avLst>
              <a:gd name="adj1" fmla="val -14400005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8" name="AutoShape 112"/>
          <p:cNvCxnSpPr>
            <a:cxnSpLocks noChangeShapeType="1"/>
            <a:stCxn id="30728" idx="2"/>
            <a:endCxn id="30729" idx="0"/>
          </p:cNvCxnSpPr>
          <p:nvPr/>
        </p:nvCxnSpPr>
        <p:spPr bwMode="auto">
          <a:xfrm rot="5400000">
            <a:off x="3940175" y="3789363"/>
            <a:ext cx="2921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9" name="AutoShape 113"/>
          <p:cNvCxnSpPr>
            <a:cxnSpLocks noChangeShapeType="1"/>
            <a:stCxn id="30729" idx="2"/>
            <a:endCxn id="30730" idx="0"/>
          </p:cNvCxnSpPr>
          <p:nvPr/>
        </p:nvCxnSpPr>
        <p:spPr bwMode="auto">
          <a:xfrm rot="5400000">
            <a:off x="3978275" y="4546600"/>
            <a:ext cx="2159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740" name="AutoShape 114"/>
          <p:cNvSpPr>
            <a:spLocks noChangeArrowheads="1"/>
          </p:cNvSpPr>
          <p:nvPr/>
        </p:nvSpPr>
        <p:spPr bwMode="auto">
          <a:xfrm>
            <a:off x="8027988" y="1989138"/>
            <a:ext cx="1044575" cy="338613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600"/>
              <a:t>Object classes and models repository</a:t>
            </a:r>
          </a:p>
          <a:p>
            <a:pPr algn="ctr"/>
            <a:endParaRPr lang="fr-FR" sz="1600"/>
          </a:p>
          <a:p>
            <a:pPr algn="ctr"/>
            <a:r>
              <a:rPr lang="fr-FR" sz="1600" b="1"/>
              <a:t>Use</a:t>
            </a:r>
          </a:p>
          <a:p>
            <a:pPr algn="ctr"/>
            <a:r>
              <a:rPr lang="fr-FR" sz="1600" b="1"/>
              <a:t>Build</a:t>
            </a:r>
          </a:p>
          <a:p>
            <a:pPr algn="ctr"/>
            <a:r>
              <a:rPr lang="fr-FR" sz="1600" b="1"/>
              <a:t>Improve</a:t>
            </a:r>
          </a:p>
        </p:txBody>
      </p:sp>
      <p:sp>
        <p:nvSpPr>
          <p:cNvPr id="30741" name="AutoShape 115"/>
          <p:cNvSpPr>
            <a:spLocks noChangeArrowheads="1"/>
          </p:cNvSpPr>
          <p:nvPr/>
        </p:nvSpPr>
        <p:spPr bwMode="auto">
          <a:xfrm>
            <a:off x="3671888" y="5697538"/>
            <a:ext cx="827087" cy="252412"/>
          </a:xfrm>
          <a:prstGeom prst="flowChartTerminator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30742" name="AutoShape 116"/>
          <p:cNvCxnSpPr>
            <a:cxnSpLocks noChangeShapeType="1"/>
            <a:stCxn id="30724" idx="2"/>
            <a:endCxn id="30741" idx="0"/>
          </p:cNvCxnSpPr>
          <p:nvPr/>
        </p:nvCxnSpPr>
        <p:spPr bwMode="auto">
          <a:xfrm rot="16200000" flipH="1">
            <a:off x="2178050" y="3789363"/>
            <a:ext cx="323850" cy="3492500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43" name="AutoShape 117"/>
          <p:cNvCxnSpPr>
            <a:cxnSpLocks noChangeShapeType="1"/>
            <a:stCxn id="30740" idx="2"/>
            <a:endCxn id="30741" idx="0"/>
          </p:cNvCxnSpPr>
          <p:nvPr/>
        </p:nvCxnSpPr>
        <p:spPr bwMode="auto">
          <a:xfrm rot="5400000">
            <a:off x="6157118" y="3304382"/>
            <a:ext cx="322263" cy="4464050"/>
          </a:xfrm>
          <a:prstGeom prst="bentConnector3">
            <a:avLst>
              <a:gd name="adj1" fmla="val 49755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44" name="AutoShape 118"/>
          <p:cNvCxnSpPr>
            <a:cxnSpLocks noChangeShapeType="1"/>
            <a:stCxn id="30730" idx="2"/>
            <a:endCxn id="30741" idx="0"/>
          </p:cNvCxnSpPr>
          <p:nvPr/>
        </p:nvCxnSpPr>
        <p:spPr bwMode="auto">
          <a:xfrm rot="5400000">
            <a:off x="3943350" y="5554663"/>
            <a:ext cx="2857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45" name="AutoShape 119"/>
          <p:cNvCxnSpPr>
            <a:cxnSpLocks noChangeShapeType="1"/>
            <a:stCxn id="30731" idx="2"/>
            <a:endCxn id="30724" idx="0"/>
          </p:cNvCxnSpPr>
          <p:nvPr/>
        </p:nvCxnSpPr>
        <p:spPr bwMode="auto">
          <a:xfrm rot="5400000">
            <a:off x="2358231" y="-386556"/>
            <a:ext cx="611188" cy="41402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46" name="AutoShape 120"/>
          <p:cNvCxnSpPr>
            <a:cxnSpLocks noChangeShapeType="1"/>
            <a:stCxn id="30731" idx="2"/>
            <a:endCxn id="30740" idx="0"/>
          </p:cNvCxnSpPr>
          <p:nvPr/>
        </p:nvCxnSpPr>
        <p:spPr bwMode="auto">
          <a:xfrm rot="16200000" flipH="1">
            <a:off x="6336506" y="-224631"/>
            <a:ext cx="611188" cy="381635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0747" name="Text Box 121"/>
          <p:cNvSpPr txBox="1">
            <a:spLocks noChangeArrowheads="1"/>
          </p:cNvSpPr>
          <p:nvPr/>
        </p:nvSpPr>
        <p:spPr bwMode="auto">
          <a:xfrm>
            <a:off x="71438" y="1089025"/>
            <a:ext cx="1079500" cy="2873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600" b="1"/>
              <a:t>P&amp;ID</a:t>
            </a:r>
          </a:p>
        </p:txBody>
      </p:sp>
      <p:sp>
        <p:nvSpPr>
          <p:cNvPr id="30748" name="Text Box 122"/>
          <p:cNvSpPr txBox="1">
            <a:spLocks noChangeArrowheads="1"/>
          </p:cNvSpPr>
          <p:nvPr/>
        </p:nvSpPr>
        <p:spPr bwMode="auto">
          <a:xfrm>
            <a:off x="8029575" y="1125538"/>
            <a:ext cx="1079500" cy="2873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600" b="1"/>
              <a:t>R&amp;D</a:t>
            </a:r>
          </a:p>
        </p:txBody>
      </p:sp>
      <p:cxnSp>
        <p:nvCxnSpPr>
          <p:cNvPr id="30749" name="AutoShape 123"/>
          <p:cNvCxnSpPr>
            <a:cxnSpLocks noChangeShapeType="1"/>
            <a:stCxn id="30747" idx="3"/>
            <a:endCxn id="30725" idx="0"/>
          </p:cNvCxnSpPr>
          <p:nvPr/>
        </p:nvCxnSpPr>
        <p:spPr bwMode="auto">
          <a:xfrm>
            <a:off x="1150938" y="1233488"/>
            <a:ext cx="1081087" cy="755650"/>
          </a:xfrm>
          <a:prstGeom prst="straightConnector1">
            <a:avLst/>
          </a:prstGeom>
          <a:noFill/>
          <a:ln w="6350">
            <a:solidFill>
              <a:srgbClr val="00008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30750" name="AutoShape 124"/>
          <p:cNvCxnSpPr>
            <a:cxnSpLocks noChangeShapeType="1"/>
            <a:stCxn id="30748" idx="1"/>
            <a:endCxn id="30726" idx="0"/>
          </p:cNvCxnSpPr>
          <p:nvPr/>
        </p:nvCxnSpPr>
        <p:spPr bwMode="auto">
          <a:xfrm flipH="1">
            <a:off x="4086225" y="1270000"/>
            <a:ext cx="3943350" cy="719138"/>
          </a:xfrm>
          <a:prstGeom prst="straightConnector1">
            <a:avLst/>
          </a:prstGeom>
          <a:noFill/>
          <a:ln w="6350">
            <a:solidFill>
              <a:srgbClr val="00330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30751" name="AutoShape 125"/>
          <p:cNvCxnSpPr>
            <a:cxnSpLocks noChangeShapeType="1"/>
            <a:stCxn id="30727" idx="3"/>
            <a:endCxn id="30728" idx="1"/>
          </p:cNvCxnSpPr>
          <p:nvPr/>
        </p:nvCxnSpPr>
        <p:spPr bwMode="auto">
          <a:xfrm>
            <a:off x="2951163" y="3248025"/>
            <a:ext cx="39528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752" name="AutoShape 126"/>
          <p:cNvSpPr>
            <a:spLocks noChangeArrowheads="1"/>
          </p:cNvSpPr>
          <p:nvPr/>
        </p:nvSpPr>
        <p:spPr bwMode="auto">
          <a:xfrm>
            <a:off x="6586538" y="1989138"/>
            <a:ext cx="1225550" cy="503237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1c. Human</a:t>
            </a:r>
          </a:p>
          <a:p>
            <a:pPr algn="ctr"/>
            <a:r>
              <a:rPr lang="en-US" sz="1800"/>
              <a:t>Modelling</a:t>
            </a:r>
          </a:p>
        </p:txBody>
      </p:sp>
      <p:cxnSp>
        <p:nvCxnSpPr>
          <p:cNvPr id="30753" name="AutoShape 127"/>
          <p:cNvCxnSpPr>
            <a:cxnSpLocks noChangeShapeType="1"/>
            <a:stCxn id="30731" idx="2"/>
            <a:endCxn id="30752" idx="0"/>
          </p:cNvCxnSpPr>
          <p:nvPr/>
        </p:nvCxnSpPr>
        <p:spPr bwMode="auto">
          <a:xfrm rot="16200000" flipH="1">
            <a:off x="5661025" y="450850"/>
            <a:ext cx="611188" cy="2465388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54" name="AutoShape 128"/>
          <p:cNvCxnSpPr>
            <a:cxnSpLocks noChangeShapeType="1"/>
            <a:stCxn id="30752" idx="2"/>
            <a:endCxn id="30729" idx="3"/>
          </p:cNvCxnSpPr>
          <p:nvPr/>
        </p:nvCxnSpPr>
        <p:spPr bwMode="auto">
          <a:xfrm rot="5400000">
            <a:off x="5164138" y="2152650"/>
            <a:ext cx="1695450" cy="237490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55" name="AutoShape 129"/>
          <p:cNvCxnSpPr>
            <a:cxnSpLocks noChangeShapeType="1"/>
            <a:stCxn id="30752" idx="2"/>
            <a:endCxn id="30728" idx="3"/>
          </p:cNvCxnSpPr>
          <p:nvPr/>
        </p:nvCxnSpPr>
        <p:spPr bwMode="auto">
          <a:xfrm rot="5400000">
            <a:off x="5634038" y="1682750"/>
            <a:ext cx="755650" cy="237490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56" name="AutoShape 136"/>
          <p:cNvCxnSpPr>
            <a:cxnSpLocks noChangeShapeType="1"/>
            <a:stCxn id="30741" idx="1"/>
            <a:endCxn id="30731" idx="1"/>
          </p:cNvCxnSpPr>
          <p:nvPr/>
        </p:nvCxnSpPr>
        <p:spPr bwMode="auto">
          <a:xfrm rot="10800000" flipH="1">
            <a:off x="3671888" y="1252538"/>
            <a:ext cx="647700" cy="4572000"/>
          </a:xfrm>
          <a:prstGeom prst="bentConnector3">
            <a:avLst>
              <a:gd name="adj1" fmla="val -35296"/>
            </a:avLst>
          </a:prstGeom>
          <a:noFill/>
          <a:ln w="25400" cap="rnd">
            <a:solidFill>
              <a:schemeClr val="tx2"/>
            </a:solidFill>
            <a:prstDash val="sysDot"/>
            <a:miter lim="800000"/>
            <a:headEnd/>
            <a:tailEnd type="triangle" w="med" len="med"/>
          </a:ln>
        </p:spPr>
      </p:cxnSp>
      <p:sp>
        <p:nvSpPr>
          <p:cNvPr id="30757" name="AutoShape 137"/>
          <p:cNvSpPr>
            <a:spLocks noChangeArrowheads="1"/>
          </p:cNvSpPr>
          <p:nvPr/>
        </p:nvSpPr>
        <p:spPr bwMode="auto">
          <a:xfrm>
            <a:off x="5041900" y="1989138"/>
            <a:ext cx="1474788" cy="5032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1a. Inventory</a:t>
            </a:r>
          </a:p>
          <a:p>
            <a:pPr algn="ctr"/>
            <a:r>
              <a:rPr lang="en-US" sz="1800"/>
              <a:t> Modelling</a:t>
            </a:r>
          </a:p>
        </p:txBody>
      </p:sp>
      <p:cxnSp>
        <p:nvCxnSpPr>
          <p:cNvPr id="30758" name="AutoShape 138"/>
          <p:cNvCxnSpPr>
            <a:cxnSpLocks noChangeShapeType="1"/>
            <a:stCxn id="30757" idx="2"/>
            <a:endCxn id="30728" idx="3"/>
          </p:cNvCxnSpPr>
          <p:nvPr/>
        </p:nvCxnSpPr>
        <p:spPr bwMode="auto">
          <a:xfrm rot="5400000">
            <a:off x="4924426" y="2392362"/>
            <a:ext cx="755650" cy="9556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59" name="AutoShape 139"/>
          <p:cNvCxnSpPr>
            <a:cxnSpLocks noChangeShapeType="1"/>
            <a:stCxn id="30731" idx="2"/>
            <a:endCxn id="30757" idx="0"/>
          </p:cNvCxnSpPr>
          <p:nvPr/>
        </p:nvCxnSpPr>
        <p:spPr bwMode="auto">
          <a:xfrm rot="16200000" flipH="1">
            <a:off x="4951413" y="1160462"/>
            <a:ext cx="611188" cy="1046163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0760" name="AutoShape 146"/>
          <p:cNvSpPr>
            <a:spLocks noChangeArrowheads="1"/>
          </p:cNvSpPr>
          <p:nvPr/>
        </p:nvSpPr>
        <p:spPr bwMode="auto">
          <a:xfrm>
            <a:off x="6265863" y="4510088"/>
            <a:ext cx="1225550" cy="5032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IT modelling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8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modeling workflow</a:t>
            </a:r>
          </a:p>
        </p:txBody>
      </p:sp>
      <p:sp>
        <p:nvSpPr>
          <p:cNvPr id="25603" name="Espace réservé du pied de page 3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4" name="Espace réservé du numéro de diapositive 5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61</a:t>
            </a:fld>
            <a:endParaRPr lang="en-GB"/>
          </a:p>
        </p:txBody>
      </p:sp>
      <p:sp>
        <p:nvSpPr>
          <p:cNvPr id="25605" name="AutoShape 2"/>
          <p:cNvSpPr>
            <a:spLocks noChangeArrowheads="1"/>
          </p:cNvSpPr>
          <p:nvPr/>
        </p:nvSpPr>
        <p:spPr bwMode="auto">
          <a:xfrm>
            <a:off x="1441450" y="1089025"/>
            <a:ext cx="6478588" cy="4932363"/>
          </a:xfrm>
          <a:prstGeom prst="roundRect">
            <a:avLst>
              <a:gd name="adj" fmla="val 16667"/>
            </a:avLst>
          </a:prstGeom>
          <a:noFill/>
          <a:ln w="635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endParaRPr lang="en-GB"/>
          </a:p>
        </p:txBody>
      </p:sp>
      <p:sp>
        <p:nvSpPr>
          <p:cNvPr id="25606" name="AutoShape 3"/>
          <p:cNvSpPr>
            <a:spLocks noChangeArrowheads="1"/>
          </p:cNvSpPr>
          <p:nvPr/>
        </p:nvSpPr>
        <p:spPr bwMode="auto">
          <a:xfrm>
            <a:off x="71438" y="1989138"/>
            <a:ext cx="1042987" cy="33845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600" b="1" dirty="0" err="1" smtClean="0">
                <a:solidFill>
                  <a:srgbClr val="002060"/>
                </a:solidFill>
                <a:latin typeface="+mj-lt"/>
              </a:rPr>
              <a:t>Goverance</a:t>
            </a:r>
            <a:endParaRPr lang="fr-FR" sz="1600" b="1" dirty="0" smtClean="0">
              <a:solidFill>
                <a:srgbClr val="002060"/>
              </a:solidFill>
              <a:latin typeface="+mj-lt"/>
            </a:endParaRPr>
          </a:p>
          <a:p>
            <a:pPr algn="ctr"/>
            <a:r>
              <a:rPr lang="fr-FR" sz="1600" b="1" dirty="0" err="1" smtClean="0">
                <a:solidFill>
                  <a:srgbClr val="002060"/>
                </a:solidFill>
                <a:latin typeface="+mj-lt"/>
              </a:rPr>
              <a:t>Enabling</a:t>
            </a:r>
            <a:endParaRPr lang="fr-FR" sz="1600" b="1" dirty="0" smtClean="0">
              <a:solidFill>
                <a:srgbClr val="002060"/>
              </a:solidFill>
              <a:latin typeface="+mj-lt"/>
            </a:endParaRPr>
          </a:p>
          <a:p>
            <a:pPr algn="ctr"/>
            <a:endParaRPr lang="fr-FR" sz="1600" dirty="0" smtClean="0"/>
          </a:p>
          <a:p>
            <a:pPr algn="ctr"/>
            <a:r>
              <a:rPr lang="fr-FR" sz="1600" dirty="0" smtClean="0">
                <a:latin typeface="+mj-lt"/>
              </a:rPr>
              <a:t>CCM</a:t>
            </a:r>
            <a:endParaRPr lang="fr-FR" sz="1600" dirty="0">
              <a:latin typeface="+mj-lt"/>
            </a:endParaRPr>
          </a:p>
          <a:p>
            <a:pPr algn="ctr"/>
            <a:r>
              <a:rPr lang="fr-FR" sz="1600" dirty="0" err="1">
                <a:latin typeface="+mj-lt"/>
              </a:rPr>
              <a:t>Rules</a:t>
            </a:r>
            <a:r>
              <a:rPr lang="fr-FR" sz="1600" dirty="0">
                <a:latin typeface="+mj-lt"/>
              </a:rPr>
              <a:t> &amp; Tools</a:t>
            </a:r>
          </a:p>
          <a:p>
            <a:pPr algn="ctr"/>
            <a:endParaRPr lang="fr-FR" sz="1600" dirty="0">
              <a:latin typeface="+mj-lt"/>
            </a:endParaRPr>
          </a:p>
          <a:p>
            <a:pPr algn="ctr"/>
            <a:r>
              <a:rPr lang="fr-FR" sz="1600" b="1" dirty="0">
                <a:latin typeface="+mj-lt"/>
              </a:rPr>
              <a:t>Use</a:t>
            </a:r>
          </a:p>
          <a:p>
            <a:pPr algn="ctr"/>
            <a:r>
              <a:rPr lang="fr-FR" sz="1600" b="1" dirty="0" err="1">
                <a:latin typeface="+mj-lt"/>
              </a:rPr>
              <a:t>Build</a:t>
            </a:r>
            <a:endParaRPr lang="fr-FR" sz="1600" b="1" dirty="0">
              <a:latin typeface="+mj-lt"/>
            </a:endParaRPr>
          </a:p>
          <a:p>
            <a:pPr algn="ctr"/>
            <a:r>
              <a:rPr lang="fr-FR" sz="1600" b="1" dirty="0" err="1">
                <a:latin typeface="+mj-lt"/>
              </a:rPr>
              <a:t>Improve</a:t>
            </a:r>
            <a:endParaRPr lang="fr-FR" sz="1600" dirty="0">
              <a:latin typeface="+mj-lt"/>
            </a:endParaRPr>
          </a:p>
          <a:p>
            <a:pPr algn="ctr"/>
            <a:endParaRPr lang="fr-FR" sz="1600" dirty="0"/>
          </a:p>
        </p:txBody>
      </p:sp>
      <p:sp>
        <p:nvSpPr>
          <p:cNvPr id="25607" name="AutoShape 4"/>
          <p:cNvSpPr>
            <a:spLocks noChangeArrowheads="1"/>
          </p:cNvSpPr>
          <p:nvPr/>
        </p:nvSpPr>
        <p:spPr bwMode="auto">
          <a:xfrm>
            <a:off x="1511300" y="1989138"/>
            <a:ext cx="1439863" cy="503237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1b. Physical</a:t>
            </a:r>
          </a:p>
          <a:p>
            <a:pPr algn="ctr"/>
            <a:r>
              <a:rPr lang="en-US" sz="1800"/>
              <a:t>Modelling</a:t>
            </a:r>
          </a:p>
        </p:txBody>
      </p:sp>
      <p:sp>
        <p:nvSpPr>
          <p:cNvPr id="25608" name="AutoShape 5"/>
          <p:cNvSpPr>
            <a:spLocks noChangeArrowheads="1"/>
          </p:cNvSpPr>
          <p:nvPr/>
        </p:nvSpPr>
        <p:spPr bwMode="auto">
          <a:xfrm>
            <a:off x="3348038" y="1989138"/>
            <a:ext cx="1476375" cy="503237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1a. Product</a:t>
            </a:r>
          </a:p>
          <a:p>
            <a:pPr algn="ctr"/>
            <a:r>
              <a:rPr lang="en-US" sz="1800"/>
              <a:t> Modelling</a:t>
            </a:r>
          </a:p>
        </p:txBody>
      </p:sp>
      <p:sp>
        <p:nvSpPr>
          <p:cNvPr id="25609" name="AutoShape 6"/>
          <p:cNvSpPr>
            <a:spLocks noChangeArrowheads="1"/>
          </p:cNvSpPr>
          <p:nvPr/>
        </p:nvSpPr>
        <p:spPr bwMode="auto">
          <a:xfrm>
            <a:off x="1511300" y="2852738"/>
            <a:ext cx="1439863" cy="79057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2. Equipment Control Modelling</a:t>
            </a:r>
          </a:p>
        </p:txBody>
      </p:sp>
      <p:sp>
        <p:nvSpPr>
          <p:cNvPr id="25610" name="AutoShape 7"/>
          <p:cNvSpPr>
            <a:spLocks noChangeArrowheads="1"/>
          </p:cNvSpPr>
          <p:nvPr/>
        </p:nvSpPr>
        <p:spPr bwMode="auto">
          <a:xfrm>
            <a:off x="3346450" y="2852738"/>
            <a:ext cx="1477963" cy="7905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3. Process Procedural Modelling</a:t>
            </a:r>
          </a:p>
        </p:txBody>
      </p:sp>
      <p:sp>
        <p:nvSpPr>
          <p:cNvPr id="25611" name="AutoShape 8"/>
          <p:cNvSpPr>
            <a:spLocks noChangeArrowheads="1"/>
          </p:cNvSpPr>
          <p:nvPr/>
        </p:nvSpPr>
        <p:spPr bwMode="auto">
          <a:xfrm>
            <a:off x="3348038" y="3935413"/>
            <a:ext cx="1476375" cy="50323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4. Segments Modelling</a:t>
            </a:r>
          </a:p>
        </p:txBody>
      </p:sp>
      <p:sp>
        <p:nvSpPr>
          <p:cNvPr id="25612" name="AutoShape 9"/>
          <p:cNvSpPr>
            <a:spLocks noChangeArrowheads="1"/>
          </p:cNvSpPr>
          <p:nvPr/>
        </p:nvSpPr>
        <p:spPr bwMode="auto">
          <a:xfrm>
            <a:off x="3348038" y="4654550"/>
            <a:ext cx="1476375" cy="757238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5. Operation Process </a:t>
            </a:r>
          </a:p>
          <a:p>
            <a:pPr algn="ctr"/>
            <a:r>
              <a:rPr lang="en-US" sz="1800"/>
              <a:t>Modelling</a:t>
            </a:r>
          </a:p>
        </p:txBody>
      </p:sp>
      <p:sp>
        <p:nvSpPr>
          <p:cNvPr id="25613" name="AutoShape 10"/>
          <p:cNvSpPr>
            <a:spLocks noChangeArrowheads="1"/>
          </p:cNvSpPr>
          <p:nvPr/>
        </p:nvSpPr>
        <p:spPr bwMode="auto">
          <a:xfrm>
            <a:off x="4319588" y="1125538"/>
            <a:ext cx="827087" cy="252412"/>
          </a:xfrm>
          <a:prstGeom prst="flowChartTerminator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25614" name="AutoShape 11"/>
          <p:cNvCxnSpPr>
            <a:cxnSpLocks noChangeShapeType="1"/>
            <a:stCxn id="25613" idx="2"/>
            <a:endCxn id="25607" idx="0"/>
          </p:cNvCxnSpPr>
          <p:nvPr/>
        </p:nvCxnSpPr>
        <p:spPr bwMode="auto">
          <a:xfrm rot="5400000">
            <a:off x="3177381" y="432594"/>
            <a:ext cx="611188" cy="25019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5" name="AutoShape 12"/>
          <p:cNvCxnSpPr>
            <a:cxnSpLocks noChangeShapeType="1"/>
            <a:stCxn id="25613" idx="2"/>
            <a:endCxn id="25608" idx="0"/>
          </p:cNvCxnSpPr>
          <p:nvPr/>
        </p:nvCxnSpPr>
        <p:spPr bwMode="auto">
          <a:xfrm rot="5400000">
            <a:off x="4104481" y="1359694"/>
            <a:ext cx="611188" cy="6477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6" name="AutoShape 13"/>
          <p:cNvCxnSpPr>
            <a:cxnSpLocks noChangeShapeType="1"/>
            <a:stCxn id="25607" idx="2"/>
            <a:endCxn id="25609" idx="0"/>
          </p:cNvCxnSpPr>
          <p:nvPr/>
        </p:nvCxnSpPr>
        <p:spPr bwMode="auto">
          <a:xfrm rot="5400000">
            <a:off x="2051843" y="2672557"/>
            <a:ext cx="360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7" name="AutoShape 14"/>
          <p:cNvCxnSpPr>
            <a:cxnSpLocks noChangeShapeType="1"/>
            <a:stCxn id="25608" idx="2"/>
            <a:endCxn id="25610" idx="0"/>
          </p:cNvCxnSpPr>
          <p:nvPr/>
        </p:nvCxnSpPr>
        <p:spPr bwMode="auto">
          <a:xfrm rot="5400000">
            <a:off x="3906043" y="2672557"/>
            <a:ext cx="360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8" name="AutoShape 15"/>
          <p:cNvCxnSpPr>
            <a:cxnSpLocks noChangeShapeType="1"/>
            <a:stCxn id="25607" idx="1"/>
            <a:endCxn id="25611" idx="1"/>
          </p:cNvCxnSpPr>
          <p:nvPr/>
        </p:nvCxnSpPr>
        <p:spPr bwMode="auto">
          <a:xfrm rot="10800000" flipH="1" flipV="1">
            <a:off x="1511300" y="2241550"/>
            <a:ext cx="1836738" cy="1946275"/>
          </a:xfrm>
          <a:prstGeom prst="bentConnector3">
            <a:avLst>
              <a:gd name="adj1" fmla="val -12444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9" name="AutoShape 16"/>
          <p:cNvCxnSpPr>
            <a:cxnSpLocks noChangeShapeType="1"/>
            <a:stCxn id="25608" idx="1"/>
            <a:endCxn id="25611" idx="1"/>
          </p:cNvCxnSpPr>
          <p:nvPr/>
        </p:nvCxnSpPr>
        <p:spPr bwMode="auto">
          <a:xfrm rot="10800000" flipH="1" flipV="1">
            <a:off x="3348038" y="2241550"/>
            <a:ext cx="1587" cy="1946275"/>
          </a:xfrm>
          <a:prstGeom prst="bentConnector3">
            <a:avLst>
              <a:gd name="adj1" fmla="val -14400005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20" name="AutoShape 17"/>
          <p:cNvCxnSpPr>
            <a:cxnSpLocks noChangeShapeType="1"/>
            <a:stCxn id="25610" idx="2"/>
            <a:endCxn id="25611" idx="0"/>
          </p:cNvCxnSpPr>
          <p:nvPr/>
        </p:nvCxnSpPr>
        <p:spPr bwMode="auto">
          <a:xfrm rot="5400000">
            <a:off x="3940175" y="3789363"/>
            <a:ext cx="2921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21" name="AutoShape 18"/>
          <p:cNvCxnSpPr>
            <a:cxnSpLocks noChangeShapeType="1"/>
            <a:stCxn id="25611" idx="2"/>
            <a:endCxn id="25612" idx="0"/>
          </p:cNvCxnSpPr>
          <p:nvPr/>
        </p:nvCxnSpPr>
        <p:spPr bwMode="auto">
          <a:xfrm rot="5400000">
            <a:off x="3978275" y="4546600"/>
            <a:ext cx="2159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22" name="AutoShape 19"/>
          <p:cNvSpPr>
            <a:spLocks noChangeArrowheads="1"/>
          </p:cNvSpPr>
          <p:nvPr/>
        </p:nvSpPr>
        <p:spPr bwMode="auto">
          <a:xfrm>
            <a:off x="8027988" y="1989138"/>
            <a:ext cx="1044575" cy="338613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600" b="1" dirty="0" err="1" smtClean="0">
                <a:solidFill>
                  <a:srgbClr val="002060"/>
                </a:solidFill>
                <a:latin typeface="+mj-lt"/>
              </a:rPr>
              <a:t>Persistence</a:t>
            </a:r>
            <a:endParaRPr lang="fr-FR" sz="1600" b="1" dirty="0" smtClean="0">
              <a:solidFill>
                <a:srgbClr val="002060"/>
              </a:solidFill>
              <a:latin typeface="+mj-lt"/>
            </a:endParaRPr>
          </a:p>
          <a:p>
            <a:pPr algn="ctr"/>
            <a:endParaRPr lang="fr-FR" sz="1600" dirty="0" smtClean="0"/>
          </a:p>
          <a:p>
            <a:pPr algn="ctr"/>
            <a:r>
              <a:rPr lang="fr-FR" sz="1600" dirty="0" smtClean="0">
                <a:latin typeface="+mj-lt"/>
              </a:rPr>
              <a:t>Object </a:t>
            </a:r>
            <a:r>
              <a:rPr lang="fr-FR" sz="1600" dirty="0">
                <a:latin typeface="+mj-lt"/>
              </a:rPr>
              <a:t>classes and </a:t>
            </a:r>
            <a:r>
              <a:rPr lang="fr-FR" sz="1600" dirty="0" err="1">
                <a:latin typeface="+mj-lt"/>
              </a:rPr>
              <a:t>models</a:t>
            </a:r>
            <a:r>
              <a:rPr lang="fr-FR" sz="1600" dirty="0">
                <a:latin typeface="+mj-lt"/>
              </a:rPr>
              <a:t> </a:t>
            </a:r>
            <a:r>
              <a:rPr lang="fr-FR" sz="1600" dirty="0" err="1">
                <a:latin typeface="+mj-lt"/>
              </a:rPr>
              <a:t>repository</a:t>
            </a:r>
            <a:endParaRPr lang="fr-FR" sz="1600" dirty="0">
              <a:latin typeface="+mj-lt"/>
            </a:endParaRPr>
          </a:p>
          <a:p>
            <a:pPr algn="ctr"/>
            <a:endParaRPr lang="fr-FR" sz="1600" dirty="0">
              <a:latin typeface="+mj-lt"/>
            </a:endParaRPr>
          </a:p>
          <a:p>
            <a:pPr algn="ctr"/>
            <a:r>
              <a:rPr lang="fr-FR" sz="1600" b="1" dirty="0">
                <a:latin typeface="+mj-lt"/>
              </a:rPr>
              <a:t>Use</a:t>
            </a:r>
          </a:p>
          <a:p>
            <a:pPr algn="ctr"/>
            <a:r>
              <a:rPr lang="fr-FR" sz="1600" b="1" dirty="0" err="1">
                <a:latin typeface="+mj-lt"/>
              </a:rPr>
              <a:t>Build</a:t>
            </a:r>
            <a:endParaRPr lang="fr-FR" sz="1600" b="1" dirty="0">
              <a:latin typeface="+mj-lt"/>
            </a:endParaRPr>
          </a:p>
          <a:p>
            <a:pPr algn="ctr"/>
            <a:r>
              <a:rPr lang="fr-FR" sz="1600" b="1" dirty="0" err="1">
                <a:latin typeface="+mj-lt"/>
              </a:rPr>
              <a:t>Improve</a:t>
            </a:r>
            <a:endParaRPr lang="fr-FR" sz="1600" b="1" dirty="0">
              <a:latin typeface="+mj-lt"/>
            </a:endParaRPr>
          </a:p>
        </p:txBody>
      </p:sp>
      <p:sp>
        <p:nvSpPr>
          <p:cNvPr id="25623" name="AutoShape 20"/>
          <p:cNvSpPr>
            <a:spLocks noChangeArrowheads="1"/>
          </p:cNvSpPr>
          <p:nvPr/>
        </p:nvSpPr>
        <p:spPr bwMode="auto">
          <a:xfrm>
            <a:off x="3671888" y="5697538"/>
            <a:ext cx="827087" cy="252412"/>
          </a:xfrm>
          <a:prstGeom prst="flowChartTerminator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25624" name="AutoShape 21"/>
          <p:cNvCxnSpPr>
            <a:cxnSpLocks noChangeShapeType="1"/>
            <a:stCxn id="25606" idx="2"/>
            <a:endCxn id="25623" idx="0"/>
          </p:cNvCxnSpPr>
          <p:nvPr/>
        </p:nvCxnSpPr>
        <p:spPr bwMode="auto">
          <a:xfrm rot="16200000" flipH="1">
            <a:off x="2178050" y="3789363"/>
            <a:ext cx="323850" cy="3492500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25" name="AutoShape 22"/>
          <p:cNvCxnSpPr>
            <a:cxnSpLocks noChangeShapeType="1"/>
            <a:stCxn id="25622" idx="2"/>
            <a:endCxn id="25623" idx="0"/>
          </p:cNvCxnSpPr>
          <p:nvPr/>
        </p:nvCxnSpPr>
        <p:spPr bwMode="auto">
          <a:xfrm rot="5400000">
            <a:off x="6157118" y="3304382"/>
            <a:ext cx="322263" cy="4464050"/>
          </a:xfrm>
          <a:prstGeom prst="bentConnector3">
            <a:avLst>
              <a:gd name="adj1" fmla="val 49755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26" name="AutoShape 23"/>
          <p:cNvCxnSpPr>
            <a:cxnSpLocks noChangeShapeType="1"/>
            <a:stCxn id="25612" idx="2"/>
            <a:endCxn id="25623" idx="0"/>
          </p:cNvCxnSpPr>
          <p:nvPr/>
        </p:nvCxnSpPr>
        <p:spPr bwMode="auto">
          <a:xfrm rot="5400000">
            <a:off x="3943350" y="5554663"/>
            <a:ext cx="2857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27" name="AutoShape 24"/>
          <p:cNvCxnSpPr>
            <a:cxnSpLocks noChangeShapeType="1"/>
            <a:stCxn id="25613" idx="2"/>
            <a:endCxn id="25606" idx="0"/>
          </p:cNvCxnSpPr>
          <p:nvPr/>
        </p:nvCxnSpPr>
        <p:spPr bwMode="auto">
          <a:xfrm rot="5400000">
            <a:off x="2358231" y="-386556"/>
            <a:ext cx="611188" cy="41402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28" name="AutoShape 25"/>
          <p:cNvCxnSpPr>
            <a:cxnSpLocks noChangeShapeType="1"/>
            <a:stCxn id="25613" idx="2"/>
            <a:endCxn id="25622" idx="0"/>
          </p:cNvCxnSpPr>
          <p:nvPr/>
        </p:nvCxnSpPr>
        <p:spPr bwMode="auto">
          <a:xfrm rot="16200000" flipH="1">
            <a:off x="6336506" y="-224631"/>
            <a:ext cx="611188" cy="381635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29" name="Text Box 26"/>
          <p:cNvSpPr txBox="1">
            <a:spLocks noChangeArrowheads="1"/>
          </p:cNvSpPr>
          <p:nvPr/>
        </p:nvSpPr>
        <p:spPr bwMode="auto">
          <a:xfrm>
            <a:off x="71438" y="1089025"/>
            <a:ext cx="1079500" cy="2873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600" b="1"/>
              <a:t>P&amp;ID</a:t>
            </a:r>
          </a:p>
        </p:txBody>
      </p:sp>
      <p:sp>
        <p:nvSpPr>
          <p:cNvPr id="25630" name="Text Box 27"/>
          <p:cNvSpPr txBox="1">
            <a:spLocks noChangeArrowheads="1"/>
          </p:cNvSpPr>
          <p:nvPr/>
        </p:nvSpPr>
        <p:spPr bwMode="auto">
          <a:xfrm>
            <a:off x="8029575" y="1125538"/>
            <a:ext cx="1079500" cy="2873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600" b="1"/>
              <a:t>R&amp;D</a:t>
            </a:r>
          </a:p>
        </p:txBody>
      </p:sp>
      <p:cxnSp>
        <p:nvCxnSpPr>
          <p:cNvPr id="25631" name="AutoShape 28"/>
          <p:cNvCxnSpPr>
            <a:cxnSpLocks noChangeShapeType="1"/>
            <a:stCxn id="25629" idx="3"/>
            <a:endCxn id="25607" idx="0"/>
          </p:cNvCxnSpPr>
          <p:nvPr/>
        </p:nvCxnSpPr>
        <p:spPr bwMode="auto">
          <a:xfrm>
            <a:off x="1150938" y="1233488"/>
            <a:ext cx="1081087" cy="755650"/>
          </a:xfrm>
          <a:prstGeom prst="straightConnector1">
            <a:avLst/>
          </a:prstGeom>
          <a:noFill/>
          <a:ln w="6350">
            <a:solidFill>
              <a:srgbClr val="00008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25632" name="AutoShape 29"/>
          <p:cNvCxnSpPr>
            <a:cxnSpLocks noChangeShapeType="1"/>
            <a:stCxn id="25630" idx="1"/>
            <a:endCxn id="25608" idx="0"/>
          </p:cNvCxnSpPr>
          <p:nvPr/>
        </p:nvCxnSpPr>
        <p:spPr bwMode="auto">
          <a:xfrm flipH="1">
            <a:off x="4086225" y="1270000"/>
            <a:ext cx="3943350" cy="719138"/>
          </a:xfrm>
          <a:prstGeom prst="straightConnector1">
            <a:avLst/>
          </a:prstGeom>
          <a:noFill/>
          <a:ln w="6350">
            <a:solidFill>
              <a:srgbClr val="00330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25633" name="AutoShape 30"/>
          <p:cNvCxnSpPr>
            <a:cxnSpLocks noChangeShapeType="1"/>
            <a:stCxn id="25609" idx="3"/>
            <a:endCxn id="25610" idx="1"/>
          </p:cNvCxnSpPr>
          <p:nvPr/>
        </p:nvCxnSpPr>
        <p:spPr bwMode="auto">
          <a:xfrm>
            <a:off x="2951163" y="3248025"/>
            <a:ext cx="39528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34" name="AutoShape 31"/>
          <p:cNvSpPr>
            <a:spLocks noChangeArrowheads="1"/>
          </p:cNvSpPr>
          <p:nvPr/>
        </p:nvSpPr>
        <p:spPr bwMode="auto">
          <a:xfrm>
            <a:off x="6586538" y="1989138"/>
            <a:ext cx="1225550" cy="503237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1c. Human</a:t>
            </a:r>
          </a:p>
          <a:p>
            <a:pPr algn="ctr"/>
            <a:r>
              <a:rPr lang="en-US" sz="1800"/>
              <a:t>Modelling</a:t>
            </a:r>
          </a:p>
        </p:txBody>
      </p:sp>
      <p:cxnSp>
        <p:nvCxnSpPr>
          <p:cNvPr id="25635" name="AutoShape 32"/>
          <p:cNvCxnSpPr>
            <a:cxnSpLocks noChangeShapeType="1"/>
            <a:stCxn id="25613" idx="2"/>
            <a:endCxn id="25634" idx="0"/>
          </p:cNvCxnSpPr>
          <p:nvPr/>
        </p:nvCxnSpPr>
        <p:spPr bwMode="auto">
          <a:xfrm rot="16200000" flipH="1">
            <a:off x="5661025" y="450850"/>
            <a:ext cx="611188" cy="2465388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36" name="AutoShape 33"/>
          <p:cNvCxnSpPr>
            <a:cxnSpLocks noChangeShapeType="1"/>
            <a:stCxn id="25634" idx="2"/>
            <a:endCxn id="25611" idx="3"/>
          </p:cNvCxnSpPr>
          <p:nvPr/>
        </p:nvCxnSpPr>
        <p:spPr bwMode="auto">
          <a:xfrm rot="5400000">
            <a:off x="5164138" y="2152650"/>
            <a:ext cx="1695450" cy="237490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37" name="AutoShape 34"/>
          <p:cNvCxnSpPr>
            <a:cxnSpLocks noChangeShapeType="1"/>
            <a:stCxn id="25634" idx="2"/>
            <a:endCxn id="25610" idx="3"/>
          </p:cNvCxnSpPr>
          <p:nvPr/>
        </p:nvCxnSpPr>
        <p:spPr bwMode="auto">
          <a:xfrm rot="5400000">
            <a:off x="5634038" y="1682750"/>
            <a:ext cx="755650" cy="237490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403350" y="2781300"/>
            <a:ext cx="3492500" cy="971550"/>
            <a:chOff x="1338" y="1162"/>
            <a:chExt cx="2948" cy="1270"/>
          </a:xfrm>
        </p:grpSpPr>
        <p:sp>
          <p:nvSpPr>
            <p:cNvPr id="25654" name="AutoShape 37"/>
            <p:cNvSpPr>
              <a:spLocks noChangeArrowheads="1"/>
            </p:cNvSpPr>
            <p:nvPr/>
          </p:nvSpPr>
          <p:spPr bwMode="auto">
            <a:xfrm>
              <a:off x="1338" y="1162"/>
              <a:ext cx="2948" cy="1270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50195"/>
              </a:srgbClr>
            </a:solidFill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25655" name="WordArt 38"/>
            <p:cNvSpPr>
              <a:spLocks noChangeArrowheads="1" noChangeShapeType="1" noTextEdit="1"/>
            </p:cNvSpPr>
            <p:nvPr/>
          </p:nvSpPr>
          <p:spPr bwMode="auto">
            <a:xfrm rot="-1186030">
              <a:off x="2313" y="1548"/>
              <a:ext cx="9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ISA88</a:t>
              </a:r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3025775" y="3862388"/>
            <a:ext cx="2195513" cy="1727200"/>
            <a:chOff x="1973" y="2500"/>
            <a:chExt cx="1655" cy="1066"/>
          </a:xfrm>
        </p:grpSpPr>
        <p:sp>
          <p:nvSpPr>
            <p:cNvPr id="25652" name="AutoShape 40"/>
            <p:cNvSpPr>
              <a:spLocks noChangeArrowheads="1"/>
            </p:cNvSpPr>
            <p:nvPr/>
          </p:nvSpPr>
          <p:spPr bwMode="auto">
            <a:xfrm>
              <a:off x="1973" y="2500"/>
              <a:ext cx="1655" cy="1066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50195"/>
              </a:srgbClr>
            </a:solidFill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25653" name="WordArt 41"/>
            <p:cNvSpPr>
              <a:spLocks noChangeArrowheads="1" noChangeShapeType="1" noTextEdit="1"/>
            </p:cNvSpPr>
            <p:nvPr/>
          </p:nvSpPr>
          <p:spPr bwMode="auto">
            <a:xfrm rot="-1186030">
              <a:off x="2336" y="2773"/>
              <a:ext cx="9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ISA95</a:t>
              </a:r>
            </a:p>
          </p:txBody>
        </p:sp>
      </p:grpSp>
      <p:cxnSp>
        <p:nvCxnSpPr>
          <p:cNvPr id="25641" name="AutoShape 42"/>
          <p:cNvCxnSpPr>
            <a:cxnSpLocks noChangeShapeType="1"/>
            <a:stCxn id="25623" idx="1"/>
            <a:endCxn id="25613" idx="1"/>
          </p:cNvCxnSpPr>
          <p:nvPr/>
        </p:nvCxnSpPr>
        <p:spPr bwMode="auto">
          <a:xfrm rot="10800000" flipH="1">
            <a:off x="3671888" y="1252538"/>
            <a:ext cx="647700" cy="4572000"/>
          </a:xfrm>
          <a:prstGeom prst="bentConnector3">
            <a:avLst>
              <a:gd name="adj1" fmla="val -35296"/>
            </a:avLst>
          </a:prstGeom>
          <a:noFill/>
          <a:ln w="25400" cap="rnd">
            <a:solidFill>
              <a:schemeClr val="tx2"/>
            </a:solidFill>
            <a:prstDash val="sysDot"/>
            <a:miter lim="800000"/>
            <a:headEnd/>
            <a:tailEnd type="triangle" w="med" len="med"/>
          </a:ln>
        </p:spPr>
      </p:cxnSp>
      <p:sp>
        <p:nvSpPr>
          <p:cNvPr id="25642" name="AutoShape 43"/>
          <p:cNvSpPr>
            <a:spLocks noChangeArrowheads="1"/>
          </p:cNvSpPr>
          <p:nvPr/>
        </p:nvSpPr>
        <p:spPr bwMode="auto">
          <a:xfrm>
            <a:off x="5041900" y="1989138"/>
            <a:ext cx="1474788" cy="5032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1a. Inventory</a:t>
            </a:r>
          </a:p>
          <a:p>
            <a:pPr algn="ctr"/>
            <a:r>
              <a:rPr lang="en-US" sz="1800"/>
              <a:t> Modelling</a:t>
            </a:r>
          </a:p>
        </p:txBody>
      </p:sp>
      <p:cxnSp>
        <p:nvCxnSpPr>
          <p:cNvPr id="25643" name="AutoShape 44"/>
          <p:cNvCxnSpPr>
            <a:cxnSpLocks noChangeShapeType="1"/>
            <a:stCxn id="25642" idx="2"/>
            <a:endCxn id="25610" idx="3"/>
          </p:cNvCxnSpPr>
          <p:nvPr/>
        </p:nvCxnSpPr>
        <p:spPr bwMode="auto">
          <a:xfrm rot="5400000">
            <a:off x="4924426" y="2392362"/>
            <a:ext cx="755650" cy="9556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44" name="AutoShape 45"/>
          <p:cNvCxnSpPr>
            <a:cxnSpLocks noChangeShapeType="1"/>
            <a:stCxn id="25613" idx="2"/>
            <a:endCxn id="25642" idx="0"/>
          </p:cNvCxnSpPr>
          <p:nvPr/>
        </p:nvCxnSpPr>
        <p:spPr bwMode="auto">
          <a:xfrm rot="16200000" flipH="1">
            <a:off x="4951413" y="1160462"/>
            <a:ext cx="611188" cy="1046163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4968875" y="1809750"/>
            <a:ext cx="2879725" cy="863600"/>
            <a:chOff x="1973" y="2500"/>
            <a:chExt cx="1655" cy="1066"/>
          </a:xfrm>
        </p:grpSpPr>
        <p:sp>
          <p:nvSpPr>
            <p:cNvPr id="25650" name="AutoShape 47"/>
            <p:cNvSpPr>
              <a:spLocks noChangeArrowheads="1"/>
            </p:cNvSpPr>
            <p:nvPr/>
          </p:nvSpPr>
          <p:spPr bwMode="auto">
            <a:xfrm>
              <a:off x="1973" y="2500"/>
              <a:ext cx="1655" cy="1066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50195"/>
              </a:srgbClr>
            </a:solidFill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25651" name="WordArt 48"/>
            <p:cNvSpPr>
              <a:spLocks noChangeArrowheads="1" noChangeShapeType="1" noTextEdit="1"/>
            </p:cNvSpPr>
            <p:nvPr/>
          </p:nvSpPr>
          <p:spPr bwMode="auto">
            <a:xfrm rot="-1186030">
              <a:off x="2336" y="2773"/>
              <a:ext cx="9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ISA95</a:t>
              </a:r>
            </a:p>
          </p:txBody>
        </p:sp>
      </p:grp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1441450" y="1808163"/>
            <a:ext cx="3492500" cy="865187"/>
            <a:chOff x="1338" y="1162"/>
            <a:chExt cx="2948" cy="1270"/>
          </a:xfrm>
        </p:grpSpPr>
        <p:sp>
          <p:nvSpPr>
            <p:cNvPr id="25648" name="AutoShape 50"/>
            <p:cNvSpPr>
              <a:spLocks noChangeArrowheads="1"/>
            </p:cNvSpPr>
            <p:nvPr/>
          </p:nvSpPr>
          <p:spPr bwMode="auto">
            <a:xfrm>
              <a:off x="1338" y="1162"/>
              <a:ext cx="2948" cy="1270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50195"/>
              </a:srgbClr>
            </a:solidFill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25649" name="WordArt 51"/>
            <p:cNvSpPr>
              <a:spLocks noChangeArrowheads="1" noChangeShapeType="1" noTextEdit="1"/>
            </p:cNvSpPr>
            <p:nvPr/>
          </p:nvSpPr>
          <p:spPr bwMode="auto">
            <a:xfrm rot="-1186030">
              <a:off x="2313" y="1548"/>
              <a:ext cx="9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ISA88/95</a:t>
              </a:r>
            </a:p>
          </p:txBody>
        </p:sp>
      </p:grpSp>
      <p:sp>
        <p:nvSpPr>
          <p:cNvPr id="25647" name="AutoShape 52"/>
          <p:cNvSpPr>
            <a:spLocks noChangeArrowheads="1"/>
          </p:cNvSpPr>
          <p:nvPr/>
        </p:nvSpPr>
        <p:spPr bwMode="auto">
          <a:xfrm>
            <a:off x="6265863" y="4510088"/>
            <a:ext cx="1225550" cy="5032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IT modelling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 Hierarchy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6641" name="Espace réservé du pied de page 18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62</a:t>
            </a:fld>
            <a:endParaRPr lang="en-GB"/>
          </a:p>
        </p:txBody>
      </p:sp>
      <p:sp>
        <p:nvSpPr>
          <p:cNvPr id="26628" name="AutoShape 3"/>
          <p:cNvSpPr>
            <a:spLocks noChangeArrowheads="1"/>
          </p:cNvSpPr>
          <p:nvPr/>
        </p:nvSpPr>
        <p:spPr bwMode="auto">
          <a:xfrm>
            <a:off x="2844800" y="984250"/>
            <a:ext cx="6146800" cy="1676400"/>
          </a:xfrm>
          <a:prstGeom prst="flowChartAlternateProcess">
            <a:avLst/>
          </a:prstGeom>
          <a:solidFill>
            <a:srgbClr val="FF99CC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r"/>
            <a:r>
              <a:rPr lang="en-US" sz="2400" b="1">
                <a:solidFill>
                  <a:srgbClr val="FF3399"/>
                </a:solidFill>
              </a:rPr>
              <a:t>Business Processes</a:t>
            </a:r>
          </a:p>
        </p:txBody>
      </p:sp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2830513" y="4149725"/>
            <a:ext cx="6161087" cy="2016125"/>
          </a:xfrm>
          <a:prstGeom prst="flowChartAlternateProcess">
            <a:avLst/>
          </a:prstGeom>
          <a:solidFill>
            <a:srgbClr val="CCFFFF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0" rIns="90000" bIns="46800" anchor="b"/>
          <a:lstStyle/>
          <a:p>
            <a:pPr algn="r"/>
            <a:r>
              <a:rPr lang="en-US" sz="2400" b="1">
                <a:solidFill>
                  <a:srgbClr val="000099"/>
                </a:solidFill>
              </a:rPr>
              <a:t>Physical Processes</a:t>
            </a:r>
          </a:p>
          <a:p>
            <a:pPr algn="r"/>
            <a:r>
              <a:rPr lang="en-US" b="1">
                <a:solidFill>
                  <a:srgbClr val="000099"/>
                </a:solidFill>
              </a:rPr>
              <a:t>Recipes, routing</a:t>
            </a:r>
          </a:p>
        </p:txBody>
      </p:sp>
      <p:sp>
        <p:nvSpPr>
          <p:cNvPr id="2011141" name="Text Box 5"/>
          <p:cNvSpPr txBox="1">
            <a:spLocks noChangeArrowheads="1"/>
          </p:cNvSpPr>
          <p:nvPr/>
        </p:nvSpPr>
        <p:spPr bwMode="auto">
          <a:xfrm>
            <a:off x="1347788" y="4851400"/>
            <a:ext cx="1395412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r"/>
            <a:r>
              <a:rPr lang="en-US"/>
              <a:t>(ISA-88, </a:t>
            </a:r>
          </a:p>
          <a:p>
            <a:pPr algn="r"/>
            <a:r>
              <a:rPr lang="en-US"/>
              <a:t>Equipment</a:t>
            </a:r>
          </a:p>
          <a:p>
            <a:pPr algn="r"/>
            <a:r>
              <a:rPr lang="en-US"/>
              <a:t>Control)</a:t>
            </a:r>
          </a:p>
        </p:txBody>
      </p:sp>
      <p:sp>
        <p:nvSpPr>
          <p:cNvPr id="26631" name="AutoShape 6"/>
          <p:cNvSpPr>
            <a:spLocks noChangeArrowheads="1"/>
          </p:cNvSpPr>
          <p:nvPr/>
        </p:nvSpPr>
        <p:spPr bwMode="auto">
          <a:xfrm>
            <a:off x="2971800" y="5251450"/>
            <a:ext cx="2571750" cy="762000"/>
          </a:xfrm>
          <a:prstGeom prst="flowChartAlternateProcess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/>
              <a:t>Operating Instructions</a:t>
            </a:r>
          </a:p>
          <a:p>
            <a:pPr algn="ctr"/>
            <a:r>
              <a:rPr lang="en-US"/>
              <a:t>Procedural Elements</a:t>
            </a:r>
          </a:p>
        </p:txBody>
      </p:sp>
      <p:sp>
        <p:nvSpPr>
          <p:cNvPr id="26632" name="AutoShape 7"/>
          <p:cNvSpPr>
            <a:spLocks noChangeArrowheads="1"/>
          </p:cNvSpPr>
          <p:nvPr/>
        </p:nvSpPr>
        <p:spPr bwMode="auto">
          <a:xfrm>
            <a:off x="2819400" y="2127250"/>
            <a:ext cx="6172200" cy="2514600"/>
          </a:xfrm>
          <a:prstGeom prst="flowChartAlternateProcess">
            <a:avLst/>
          </a:prstGeom>
          <a:solidFill>
            <a:srgbClr val="CCFFCC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r>
              <a:rPr lang="en-US" sz="2400" b="1" dirty="0" smtClean="0">
                <a:solidFill>
                  <a:srgbClr val="009900"/>
                </a:solidFill>
              </a:rPr>
              <a:t>Operations </a:t>
            </a:r>
            <a:r>
              <a:rPr lang="en-US" sz="2400" b="1" dirty="0">
                <a:solidFill>
                  <a:srgbClr val="009900"/>
                </a:solidFill>
              </a:rPr>
              <a:t>Processes</a:t>
            </a:r>
            <a:endParaRPr lang="en-US" sz="2400" b="1" i="1" dirty="0">
              <a:solidFill>
                <a:srgbClr val="009900"/>
              </a:solidFill>
            </a:endParaRPr>
          </a:p>
        </p:txBody>
      </p:sp>
      <p:sp>
        <p:nvSpPr>
          <p:cNvPr id="26633" name="AutoShape 8"/>
          <p:cNvSpPr>
            <a:spLocks noChangeArrowheads="1"/>
          </p:cNvSpPr>
          <p:nvPr/>
        </p:nvSpPr>
        <p:spPr bwMode="auto">
          <a:xfrm>
            <a:off x="6551613" y="3956050"/>
            <a:ext cx="2300287" cy="838200"/>
          </a:xfrm>
          <a:prstGeom prst="flowChartAlternateProcess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dirty="0" smtClean="0"/>
              <a:t>Operations </a:t>
            </a:r>
            <a:r>
              <a:rPr lang="en-US" dirty="0"/>
              <a:t>Activities</a:t>
            </a:r>
            <a:endParaRPr lang="en-US" i="1" dirty="0"/>
          </a:p>
        </p:txBody>
      </p:sp>
      <p:sp>
        <p:nvSpPr>
          <p:cNvPr id="2011145" name="Text Box 9"/>
          <p:cNvSpPr txBox="1">
            <a:spLocks noChangeArrowheads="1"/>
          </p:cNvSpPr>
          <p:nvPr/>
        </p:nvSpPr>
        <p:spPr bwMode="auto">
          <a:xfrm>
            <a:off x="1657350" y="3279775"/>
            <a:ext cx="11811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(ISA-95, </a:t>
            </a:r>
          </a:p>
          <a:p>
            <a:r>
              <a:rPr lang="en-US"/>
              <a:t>MES)</a:t>
            </a:r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>
            <a:off x="685800" y="2365375"/>
            <a:ext cx="8458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lIns="90000" tIns="46800" rIns="90000" bIns="46800"/>
          <a:lstStyle/>
          <a:p>
            <a:endParaRPr lang="fr-FR"/>
          </a:p>
        </p:txBody>
      </p:sp>
      <p:sp>
        <p:nvSpPr>
          <p:cNvPr id="26636" name="AutoShape 11"/>
          <p:cNvSpPr>
            <a:spLocks/>
          </p:cNvSpPr>
          <p:nvPr/>
        </p:nvSpPr>
        <p:spPr bwMode="auto">
          <a:xfrm>
            <a:off x="533400" y="984250"/>
            <a:ext cx="582613" cy="1365250"/>
          </a:xfrm>
          <a:prstGeom prst="leftBrace">
            <a:avLst>
              <a:gd name="adj1" fmla="val 19528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26637" name="AutoShape 12"/>
          <p:cNvSpPr>
            <a:spLocks/>
          </p:cNvSpPr>
          <p:nvPr/>
        </p:nvSpPr>
        <p:spPr bwMode="auto">
          <a:xfrm>
            <a:off x="533400" y="2420938"/>
            <a:ext cx="509588" cy="3744912"/>
          </a:xfrm>
          <a:prstGeom prst="leftBrace">
            <a:avLst>
              <a:gd name="adj1" fmla="val 6124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26638" name="Text Box 13"/>
          <p:cNvSpPr txBox="1">
            <a:spLocks noChangeArrowheads="1"/>
          </p:cNvSpPr>
          <p:nvPr/>
        </p:nvSpPr>
        <p:spPr bwMode="auto">
          <a:xfrm rot="-5400000">
            <a:off x="-404813" y="1519238"/>
            <a:ext cx="14192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fr-FR" sz="2400"/>
              <a:t>Business</a:t>
            </a:r>
          </a:p>
        </p:txBody>
      </p:sp>
      <p:sp>
        <p:nvSpPr>
          <p:cNvPr id="26639" name="Text Box 14"/>
          <p:cNvSpPr txBox="1">
            <a:spLocks noChangeArrowheads="1"/>
          </p:cNvSpPr>
          <p:nvPr/>
        </p:nvSpPr>
        <p:spPr bwMode="auto">
          <a:xfrm rot="-5400000">
            <a:off x="-455613" y="4108451"/>
            <a:ext cx="1520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fr-FR" sz="2400"/>
              <a:t>Exécution</a:t>
            </a:r>
          </a:p>
        </p:txBody>
      </p:sp>
      <p:sp>
        <p:nvSpPr>
          <p:cNvPr id="26640" name="AutoShape 15"/>
          <p:cNvSpPr>
            <a:spLocks noChangeArrowheads="1"/>
          </p:cNvSpPr>
          <p:nvPr/>
        </p:nvSpPr>
        <p:spPr bwMode="auto">
          <a:xfrm>
            <a:off x="3049588" y="1441450"/>
            <a:ext cx="2049462" cy="838200"/>
          </a:xfrm>
          <a:prstGeom prst="flowChartAlternateProcess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en-US"/>
              <a:t>Business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1141" grpId="0" autoUpdateAnimBg="0"/>
      <p:bldP spid="2011145" grpId="0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4"/>
          <p:cNvSpPr>
            <a:spLocks noChangeArrowheads="1"/>
          </p:cNvSpPr>
          <p:nvPr/>
        </p:nvSpPr>
        <p:spPr bwMode="auto">
          <a:xfrm>
            <a:off x="1547813" y="981075"/>
            <a:ext cx="6119812" cy="4464050"/>
          </a:xfrm>
          <a:prstGeom prst="roundRect">
            <a:avLst>
              <a:gd name="adj" fmla="val 16667"/>
            </a:avLst>
          </a:prstGeom>
          <a:solidFill>
            <a:srgbClr val="FF99CC">
              <a:alpha val="50195"/>
            </a:srgbClr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0" rIns="90000" bIns="46800"/>
          <a:lstStyle/>
          <a:p>
            <a:pPr algn="ctr"/>
            <a:r>
              <a:rPr lang="fr-FR">
                <a:solidFill>
                  <a:srgbClr val="FF3399"/>
                </a:solidFill>
              </a:rPr>
              <a:t>Business / Operation process Description: </a:t>
            </a:r>
          </a:p>
          <a:p>
            <a:pPr algn="ctr"/>
            <a:r>
              <a:rPr lang="fr-FR">
                <a:solidFill>
                  <a:srgbClr val="FF3399"/>
                </a:solidFill>
              </a:rPr>
              <a:t>BPMN, OSSAD, UML</a:t>
            </a:r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Examples</a:t>
            </a:r>
            <a:r>
              <a:rPr lang="fr-FR" dirty="0" smtClean="0"/>
              <a:t> of Description standards</a:t>
            </a:r>
          </a:p>
        </p:txBody>
      </p:sp>
      <p:sp>
        <p:nvSpPr>
          <p:cNvPr id="31771" name="Espace réservé du pied de page 28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63</a:t>
            </a:fld>
            <a:endParaRPr lang="en-GB"/>
          </a:p>
        </p:txBody>
      </p:sp>
      <p:sp>
        <p:nvSpPr>
          <p:cNvPr id="31749" name="AutoShape 2"/>
          <p:cNvSpPr>
            <a:spLocks noChangeArrowheads="1"/>
          </p:cNvSpPr>
          <p:nvPr/>
        </p:nvSpPr>
        <p:spPr bwMode="auto">
          <a:xfrm>
            <a:off x="5219700" y="2819400"/>
            <a:ext cx="3848100" cy="3346450"/>
          </a:xfrm>
          <a:prstGeom prst="roundRect">
            <a:avLst>
              <a:gd name="adj" fmla="val 16667"/>
            </a:avLst>
          </a:prstGeom>
          <a:solidFill>
            <a:srgbClr val="CCFFFF">
              <a:alpha val="50195"/>
            </a:srgbClr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0" rIns="90000" bIns="46800"/>
          <a:lstStyle/>
          <a:p>
            <a:pPr algn="ctr"/>
            <a:r>
              <a:rPr lang="fr-FR">
                <a:solidFill>
                  <a:srgbClr val="000099"/>
                </a:solidFill>
              </a:rPr>
              <a:t>Physical Process</a:t>
            </a:r>
          </a:p>
          <a:p>
            <a:pPr algn="ctr"/>
            <a:r>
              <a:rPr lang="fr-FR">
                <a:solidFill>
                  <a:srgbClr val="000099"/>
                </a:solidFill>
              </a:rPr>
              <a:t>Description</a:t>
            </a:r>
          </a:p>
          <a:p>
            <a:pPr algn="ctr"/>
            <a:r>
              <a:rPr lang="fr-FR">
                <a:solidFill>
                  <a:srgbClr val="000099"/>
                </a:solidFill>
              </a:rPr>
              <a:t>: PFC</a:t>
            </a:r>
          </a:p>
        </p:txBody>
      </p:sp>
      <p:sp>
        <p:nvSpPr>
          <p:cNvPr id="31750" name="AutoShape 3"/>
          <p:cNvSpPr>
            <a:spLocks noChangeArrowheads="1"/>
          </p:cNvSpPr>
          <p:nvPr/>
        </p:nvSpPr>
        <p:spPr bwMode="auto">
          <a:xfrm>
            <a:off x="76200" y="2819400"/>
            <a:ext cx="3990975" cy="3346450"/>
          </a:xfrm>
          <a:prstGeom prst="roundRect">
            <a:avLst>
              <a:gd name="adj" fmla="val 16667"/>
            </a:avLst>
          </a:prstGeom>
          <a:solidFill>
            <a:srgbClr val="CCFFCC">
              <a:alpha val="50195"/>
            </a:srgbClr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0" rIns="90000" bIns="46800"/>
          <a:lstStyle/>
          <a:p>
            <a:pPr algn="ctr"/>
            <a:r>
              <a:rPr lang="fr-FR">
                <a:solidFill>
                  <a:srgbClr val="008000"/>
                </a:solidFill>
              </a:rPr>
              <a:t>Product Definition: </a:t>
            </a:r>
          </a:p>
          <a:p>
            <a:pPr algn="ctr"/>
            <a:r>
              <a:rPr lang="fr-FR">
                <a:solidFill>
                  <a:srgbClr val="008000"/>
                </a:solidFill>
              </a:rPr>
              <a:t>PPC</a:t>
            </a:r>
          </a:p>
        </p:txBody>
      </p:sp>
      <p:sp>
        <p:nvSpPr>
          <p:cNvPr id="31751" name="Rectangle 6"/>
          <p:cNvSpPr>
            <a:spLocks noChangeArrowheads="1"/>
          </p:cNvSpPr>
          <p:nvPr/>
        </p:nvSpPr>
        <p:spPr bwMode="auto">
          <a:xfrm>
            <a:off x="1042988" y="4076700"/>
            <a:ext cx="1241425" cy="7191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Product Definition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52" name="AutoShape 7"/>
          <p:cNvCxnSpPr>
            <a:cxnSpLocks noChangeShapeType="1"/>
            <a:stCxn id="31757" idx="1"/>
            <a:endCxn id="31751" idx="2"/>
          </p:cNvCxnSpPr>
          <p:nvPr/>
        </p:nvCxnSpPr>
        <p:spPr bwMode="auto">
          <a:xfrm rot="10800000">
            <a:off x="1663700" y="4795838"/>
            <a:ext cx="1539875" cy="8651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53" name="AutoShape 8"/>
          <p:cNvCxnSpPr>
            <a:cxnSpLocks noChangeShapeType="1"/>
            <a:stCxn id="31751" idx="3"/>
            <a:endCxn id="31754" idx="1"/>
          </p:cNvCxnSpPr>
          <p:nvPr/>
        </p:nvCxnSpPr>
        <p:spPr bwMode="auto">
          <a:xfrm>
            <a:off x="2284413" y="4437063"/>
            <a:ext cx="4143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754" name="Rectangle 9"/>
          <p:cNvSpPr>
            <a:spLocks noChangeArrowheads="1"/>
          </p:cNvSpPr>
          <p:nvPr/>
        </p:nvSpPr>
        <p:spPr bwMode="auto">
          <a:xfrm>
            <a:off x="2698750" y="4076700"/>
            <a:ext cx="1260475" cy="7191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Segments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PE/RPE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31755" name="Rectangle 10"/>
          <p:cNvSpPr>
            <a:spLocks noChangeArrowheads="1"/>
          </p:cNvSpPr>
          <p:nvPr/>
        </p:nvSpPr>
        <p:spPr bwMode="auto">
          <a:xfrm>
            <a:off x="7010400" y="4076700"/>
            <a:ext cx="1306513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Capability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56" name="AutoShape 11"/>
          <p:cNvCxnSpPr>
            <a:cxnSpLocks noChangeShapeType="1"/>
            <a:stCxn id="31757" idx="3"/>
            <a:endCxn id="31755" idx="2"/>
          </p:cNvCxnSpPr>
          <p:nvPr/>
        </p:nvCxnSpPr>
        <p:spPr bwMode="auto">
          <a:xfrm flipV="1">
            <a:off x="6011863" y="4795838"/>
            <a:ext cx="1652587" cy="8651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1757" name="Rectangle 12"/>
          <p:cNvSpPr>
            <a:spLocks noChangeArrowheads="1"/>
          </p:cNvSpPr>
          <p:nvPr/>
        </p:nvSpPr>
        <p:spPr bwMode="auto">
          <a:xfrm>
            <a:off x="3203575" y="5300663"/>
            <a:ext cx="280828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Resources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Personnel / Equipment / Material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31758" name="Rectangle 13"/>
          <p:cNvSpPr>
            <a:spLocks noChangeArrowheads="1"/>
          </p:cNvSpPr>
          <p:nvPr/>
        </p:nvSpPr>
        <p:spPr bwMode="auto">
          <a:xfrm>
            <a:off x="5334000" y="4076700"/>
            <a:ext cx="1227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Segments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EPE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59" name="AutoShape 14"/>
          <p:cNvCxnSpPr>
            <a:cxnSpLocks noChangeShapeType="1"/>
            <a:stCxn id="31758" idx="2"/>
            <a:endCxn id="31757" idx="0"/>
          </p:cNvCxnSpPr>
          <p:nvPr/>
        </p:nvCxnSpPr>
        <p:spPr bwMode="auto">
          <a:xfrm rot="5400000">
            <a:off x="5026025" y="4378326"/>
            <a:ext cx="504825" cy="1339850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60" name="AutoShape 15"/>
          <p:cNvCxnSpPr>
            <a:cxnSpLocks noChangeShapeType="1"/>
            <a:stCxn id="31754" idx="3"/>
            <a:endCxn id="31758" idx="1"/>
          </p:cNvCxnSpPr>
          <p:nvPr/>
        </p:nvCxnSpPr>
        <p:spPr bwMode="auto">
          <a:xfrm>
            <a:off x="3959225" y="4437063"/>
            <a:ext cx="1374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31761" name="AutoShape 16"/>
          <p:cNvCxnSpPr>
            <a:cxnSpLocks noChangeShapeType="1"/>
            <a:stCxn id="31755" idx="1"/>
            <a:endCxn id="31758" idx="3"/>
          </p:cNvCxnSpPr>
          <p:nvPr/>
        </p:nvCxnSpPr>
        <p:spPr bwMode="auto">
          <a:xfrm rot="10800000">
            <a:off x="6561138" y="4437063"/>
            <a:ext cx="449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762" name="Rectangle 17"/>
          <p:cNvSpPr>
            <a:spLocks noChangeArrowheads="1"/>
          </p:cNvSpPr>
          <p:nvPr/>
        </p:nvSpPr>
        <p:spPr bwMode="auto">
          <a:xfrm>
            <a:off x="3581400" y="1933575"/>
            <a:ext cx="2070100" cy="379413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Schedule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63" name="AutoShape 18"/>
          <p:cNvCxnSpPr>
            <a:cxnSpLocks noChangeShapeType="1"/>
            <a:stCxn id="31754" idx="2"/>
            <a:endCxn id="31757" idx="0"/>
          </p:cNvCxnSpPr>
          <p:nvPr/>
        </p:nvCxnSpPr>
        <p:spPr bwMode="auto">
          <a:xfrm rot="16200000" flipH="1">
            <a:off x="3716338" y="4408488"/>
            <a:ext cx="504825" cy="1279525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1764" name="Rectangle 19"/>
          <p:cNvSpPr>
            <a:spLocks noChangeArrowheads="1"/>
          </p:cNvSpPr>
          <p:nvPr/>
        </p:nvSpPr>
        <p:spPr bwMode="auto">
          <a:xfrm>
            <a:off x="3581400" y="3481388"/>
            <a:ext cx="2070100" cy="379412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Segments / RPE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65" name="AutoShape 20"/>
          <p:cNvCxnSpPr>
            <a:cxnSpLocks noChangeShapeType="1"/>
            <a:stCxn id="31754" idx="0"/>
            <a:endCxn id="31764" idx="1"/>
          </p:cNvCxnSpPr>
          <p:nvPr/>
        </p:nvCxnSpPr>
        <p:spPr bwMode="auto">
          <a:xfrm rot="-5400000">
            <a:off x="3252788" y="3748088"/>
            <a:ext cx="404812" cy="2524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66" name="AutoShape 21"/>
          <p:cNvCxnSpPr>
            <a:cxnSpLocks noChangeShapeType="1"/>
            <a:stCxn id="31769" idx="2"/>
            <a:endCxn id="31764" idx="0"/>
          </p:cNvCxnSpPr>
          <p:nvPr/>
        </p:nvCxnSpPr>
        <p:spPr bwMode="auto">
          <a:xfrm rot="5400000">
            <a:off x="4410075" y="3275013"/>
            <a:ext cx="4127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67" name="AutoShape 22"/>
          <p:cNvCxnSpPr>
            <a:cxnSpLocks noChangeShapeType="1"/>
            <a:stCxn id="31764" idx="2"/>
            <a:endCxn id="31757" idx="0"/>
          </p:cNvCxnSpPr>
          <p:nvPr/>
        </p:nvCxnSpPr>
        <p:spPr bwMode="auto">
          <a:xfrm rot="5400000">
            <a:off x="3892550" y="4576763"/>
            <a:ext cx="1439863" cy="7937"/>
          </a:xfrm>
          <a:prstGeom prst="bentConnector3">
            <a:avLst>
              <a:gd name="adj1" fmla="val 4994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68" name="AutoShape 23"/>
          <p:cNvCxnSpPr>
            <a:cxnSpLocks noChangeShapeType="1"/>
            <a:stCxn id="31758" idx="0"/>
            <a:endCxn id="31764" idx="3"/>
          </p:cNvCxnSpPr>
          <p:nvPr/>
        </p:nvCxnSpPr>
        <p:spPr bwMode="auto">
          <a:xfrm rot="5400000" flipH="1">
            <a:off x="5597526" y="3725862"/>
            <a:ext cx="404812" cy="2968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1769" name="Rectangle 24"/>
          <p:cNvSpPr>
            <a:spLocks noChangeArrowheads="1"/>
          </p:cNvSpPr>
          <p:nvPr/>
        </p:nvSpPr>
        <p:spPr bwMode="auto">
          <a:xfrm>
            <a:off x="3581400" y="2563813"/>
            <a:ext cx="2070100" cy="504825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Requests / Recipes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70" name="AutoShape 25"/>
          <p:cNvCxnSpPr>
            <a:cxnSpLocks noChangeShapeType="1"/>
            <a:stCxn id="31762" idx="2"/>
            <a:endCxn id="31769" idx="0"/>
          </p:cNvCxnSpPr>
          <p:nvPr/>
        </p:nvCxnSpPr>
        <p:spPr bwMode="auto">
          <a:xfrm rot="5400000">
            <a:off x="4491037" y="2438401"/>
            <a:ext cx="250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ISA-88/95 </a:t>
            </a:r>
            <a:r>
              <a:rPr lang="en-GB" dirty="0" err="1" smtClean="0"/>
              <a:t>Modeling</a:t>
            </a:r>
            <a:r>
              <a:rPr lang="en-GB" dirty="0" smtClean="0"/>
              <a:t> elements</a:t>
            </a:r>
          </a:p>
        </p:txBody>
      </p:sp>
      <p:graphicFrame>
        <p:nvGraphicFramePr>
          <p:cNvPr id="1883307" name="Group 171"/>
          <p:cNvGraphicFramePr>
            <a:graphicFrameLocks noGrp="1"/>
          </p:cNvGraphicFramePr>
          <p:nvPr>
            <p:ph type="tbl" idx="1"/>
          </p:nvPr>
        </p:nvGraphicFramePr>
        <p:xfrm>
          <a:off x="142875" y="1211263"/>
          <a:ext cx="8847198" cy="4902336"/>
        </p:xfrm>
        <a:graphic>
          <a:graphicData uri="http://schemas.openxmlformats.org/drawingml/2006/table">
            <a:tbl>
              <a:tblPr/>
              <a:tblGrid>
                <a:gridCol w="2783500"/>
                <a:gridCol w="1331912"/>
                <a:gridCol w="866775"/>
                <a:gridCol w="3865011"/>
              </a:tblGrid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Domain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Model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Std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Information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Definition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Inventory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Human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Functional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Procedural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Processes / Procedural Elements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Transform Components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Activity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Activities / Tasks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  <p:sp>
        <p:nvSpPr>
          <p:cNvPr id="28728" name="Espace réservé du pied de page 57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FA859B-73B8-49D3-A9C4-6E1FA12AB34B}" type="slidenum">
              <a:rPr lang="en-GB" smtClean="0"/>
              <a:pPr>
                <a:defRPr/>
              </a:pPr>
              <a:t>64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366872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ISO15000-5 UN/CEFACT CCTS</a:t>
            </a:r>
          </a:p>
          <a:p>
            <a:r>
              <a:rPr lang="fr-FR" dirty="0" smtClean="0"/>
              <a:t>OPC UA</a:t>
            </a:r>
          </a:p>
          <a:p>
            <a:r>
              <a:rPr lang="fr-FR" dirty="0" smtClean="0"/>
              <a:t>ISO15926</a:t>
            </a:r>
          </a:p>
          <a:p>
            <a:r>
              <a:rPr lang="fr-FR" dirty="0" smtClean="0"/>
              <a:t>ISO15414</a:t>
            </a:r>
          </a:p>
          <a:p>
            <a:r>
              <a:rPr lang="fr-FR" dirty="0" smtClean="0"/>
              <a:t>ISO19440</a:t>
            </a:r>
          </a:p>
          <a:p>
            <a:r>
              <a:rPr lang="fr-FR" dirty="0" smtClean="0"/>
              <a:t>ISO62264/ISA-95 + IEC61512/ISA-88</a:t>
            </a:r>
          </a:p>
          <a:p>
            <a:r>
              <a:rPr lang="fr-FR" dirty="0" smtClean="0"/>
              <a:t>ISO11179</a:t>
            </a:r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65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ISO11179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semantic registry records all concepts as lexicon of unique terms</a:t>
            </a:r>
          </a:p>
          <a:p>
            <a:r>
              <a:rPr lang="en-US" dirty="0" smtClean="0"/>
              <a:t>They can be categorized i.e.</a:t>
            </a:r>
          </a:p>
          <a:p>
            <a:pPr lvl="1"/>
            <a:r>
              <a:rPr lang="en-US" dirty="0" smtClean="0"/>
              <a:t>Basic vocabulary</a:t>
            </a:r>
          </a:p>
          <a:p>
            <a:pPr lvl="1"/>
            <a:r>
              <a:rPr lang="en-US" dirty="0" smtClean="0"/>
              <a:t>Abstract concepts (not specific to a particular business context)</a:t>
            </a:r>
          </a:p>
          <a:p>
            <a:pPr lvl="2"/>
            <a:r>
              <a:rPr lang="en-US" dirty="0" smtClean="0"/>
              <a:t>Simple, Enumerated or Non enumerated</a:t>
            </a:r>
          </a:p>
          <a:p>
            <a:pPr lvl="2"/>
            <a:r>
              <a:rPr lang="en-US" dirty="0" smtClean="0"/>
              <a:t>Complex</a:t>
            </a:r>
          </a:p>
          <a:p>
            <a:pPr lvl="1"/>
            <a:r>
              <a:rPr lang="en-US" dirty="0" smtClean="0"/>
              <a:t>Business concepts (meaningful  in specific situations)</a:t>
            </a:r>
          </a:p>
          <a:p>
            <a:r>
              <a:rPr lang="en-US" dirty="0" smtClean="0"/>
              <a:t>ISO11179  </a:t>
            </a:r>
          </a:p>
          <a:p>
            <a:pPr lvl="1"/>
            <a:r>
              <a:rPr lang="en-US" dirty="0" smtClean="0"/>
              <a:t>Supports semantic definition</a:t>
            </a:r>
          </a:p>
          <a:p>
            <a:pPr lvl="1"/>
            <a:r>
              <a:rPr lang="en-US" dirty="0" smtClean="0"/>
              <a:t>Also register data representation </a:t>
            </a:r>
          </a:p>
          <a:p>
            <a:pPr lvl="2"/>
            <a:r>
              <a:rPr lang="en-US" dirty="0" smtClean="0"/>
              <a:t>occurrences of concepts in actual situations – IT solution, local terminologies</a:t>
            </a:r>
          </a:p>
          <a:p>
            <a:pPr lvl="1"/>
            <a:r>
              <a:rPr lang="en-US" dirty="0" smtClean="0"/>
              <a:t>Handles reference data management</a:t>
            </a:r>
          </a:p>
          <a:p>
            <a:pPr lvl="1"/>
            <a:r>
              <a:rPr lang="en-US" dirty="0" smtClean="0"/>
              <a:t>Define principles for consistent naming and clear descriptions</a:t>
            </a:r>
          </a:p>
          <a:p>
            <a:pPr lvl="1"/>
            <a:endParaRPr lang="en-US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66</a:t>
            </a:fld>
            <a:endParaRPr lang="en-GB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ISO 11179</a:t>
            </a:r>
          </a:p>
        </p:txBody>
      </p:sp>
      <p:sp>
        <p:nvSpPr>
          <p:cNvPr id="1741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Titre: Information technology — Metadata registries (MDR)</a:t>
            </a:r>
            <a:endParaRPr lang="en-US" smtClean="0"/>
          </a:p>
          <a:p>
            <a:pPr lvl="1"/>
            <a:r>
              <a:rPr lang="en-US" smtClean="0"/>
              <a:t>Part 1: Framework </a:t>
            </a:r>
          </a:p>
          <a:p>
            <a:pPr lvl="2"/>
            <a:r>
              <a:rPr lang="en-US" smtClean="0"/>
              <a:t>Vue d’ensemble</a:t>
            </a:r>
          </a:p>
          <a:p>
            <a:pPr lvl="1"/>
            <a:r>
              <a:rPr lang="en-US" smtClean="0"/>
              <a:t>Part 2: Classification</a:t>
            </a:r>
          </a:p>
          <a:p>
            <a:pPr lvl="2"/>
            <a:r>
              <a:rPr lang="en-US" smtClean="0"/>
              <a:t>Extrait du méta-modèle partie 3 concernant la classification</a:t>
            </a:r>
          </a:p>
          <a:p>
            <a:pPr lvl="1"/>
            <a:r>
              <a:rPr lang="en-US" smtClean="0"/>
              <a:t>Part 3: Registry metamodel and basic attributes</a:t>
            </a:r>
          </a:p>
          <a:p>
            <a:pPr lvl="2"/>
            <a:r>
              <a:rPr lang="en-US" smtClean="0"/>
              <a:t>Définit le meta-modèle pour gérer les données de référence</a:t>
            </a:r>
          </a:p>
          <a:p>
            <a:pPr lvl="1"/>
            <a:r>
              <a:rPr lang="en-US" smtClean="0"/>
              <a:t>Part 4: Formulation of data definitions</a:t>
            </a:r>
          </a:p>
          <a:p>
            <a:pPr lvl="2"/>
            <a:r>
              <a:rPr lang="en-US" smtClean="0"/>
              <a:t>Définit des principe pour exprimer clairement les définitions</a:t>
            </a:r>
          </a:p>
          <a:p>
            <a:pPr lvl="1"/>
            <a:r>
              <a:rPr lang="en-US" smtClean="0"/>
              <a:t>Part 5: Naming and identification principles</a:t>
            </a:r>
          </a:p>
          <a:p>
            <a:pPr lvl="2"/>
            <a:r>
              <a:rPr lang="en-US" smtClean="0"/>
              <a:t>Définit des principes d’identification et de nommage</a:t>
            </a:r>
          </a:p>
          <a:p>
            <a:pPr lvl="1"/>
            <a:r>
              <a:rPr lang="en-US" smtClean="0"/>
              <a:t>Part 6: Registration</a:t>
            </a:r>
          </a:p>
          <a:p>
            <a:pPr lvl="2"/>
            <a:r>
              <a:rPr lang="en-US" smtClean="0"/>
              <a:t>Définit le processus d’enregistrement des méta-données</a:t>
            </a:r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67</a:t>
            </a:fld>
            <a:endParaRPr lang="en-GB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ISO11179 </a:t>
            </a:r>
            <a:r>
              <a:rPr lang="fr-FR" dirty="0" err="1" smtClean="0"/>
              <a:t>meta</a:t>
            </a:r>
            <a:r>
              <a:rPr lang="fr-FR" dirty="0" smtClean="0"/>
              <a:t> model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68</a:t>
            </a:fld>
            <a:endParaRPr lang="en-GB"/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1075" y="1319213"/>
            <a:ext cx="7181850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ZoneTexte 4"/>
          <p:cNvSpPr txBox="1">
            <a:spLocks noChangeArrowheads="1"/>
          </p:cNvSpPr>
          <p:nvPr/>
        </p:nvSpPr>
        <p:spPr bwMode="auto">
          <a:xfrm>
            <a:off x="7493040" y="2114532"/>
            <a:ext cx="1608133" cy="40011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/>
              <a:t>« </a:t>
            </a:r>
            <a:r>
              <a:rPr lang="fr-FR" dirty="0" err="1" smtClean="0"/>
              <a:t>Measure</a:t>
            </a:r>
            <a:r>
              <a:rPr lang="fr-FR" dirty="0"/>
              <a:t> »</a:t>
            </a:r>
          </a:p>
        </p:txBody>
      </p:sp>
      <p:sp>
        <p:nvSpPr>
          <p:cNvPr id="18438" name="ZoneTexte 5"/>
          <p:cNvSpPr txBox="1">
            <a:spLocks noChangeArrowheads="1"/>
          </p:cNvSpPr>
          <p:nvPr/>
        </p:nvSpPr>
        <p:spPr bwMode="auto">
          <a:xfrm>
            <a:off x="7054884" y="4852988"/>
            <a:ext cx="2044791" cy="40011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/>
              <a:t>« </a:t>
            </a:r>
            <a:r>
              <a:rPr lang="fr-FR" dirty="0" err="1" smtClean="0"/>
              <a:t>Temperature</a:t>
            </a:r>
            <a:r>
              <a:rPr lang="fr-FR" dirty="0"/>
              <a:t> »</a:t>
            </a:r>
          </a:p>
        </p:txBody>
      </p:sp>
      <p:sp>
        <p:nvSpPr>
          <p:cNvPr id="18439" name="ZoneTexte 6"/>
          <p:cNvSpPr txBox="1">
            <a:spLocks noChangeArrowheads="1"/>
          </p:cNvSpPr>
          <p:nvPr/>
        </p:nvSpPr>
        <p:spPr bwMode="auto">
          <a:xfrm>
            <a:off x="0" y="1931988"/>
            <a:ext cx="1249253" cy="40011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/>
              <a:t>« </a:t>
            </a:r>
            <a:r>
              <a:rPr lang="fr-FR" dirty="0" smtClean="0"/>
              <a:t>Value</a:t>
            </a:r>
            <a:r>
              <a:rPr lang="fr-FR" dirty="0"/>
              <a:t> »</a:t>
            </a:r>
          </a:p>
        </p:txBody>
      </p:sp>
      <p:sp>
        <p:nvSpPr>
          <p:cNvPr id="18440" name="ZoneTexte 8"/>
          <p:cNvSpPr txBox="1">
            <a:spLocks noChangeArrowheads="1"/>
          </p:cNvSpPr>
          <p:nvPr/>
        </p:nvSpPr>
        <p:spPr bwMode="auto">
          <a:xfrm>
            <a:off x="0" y="4524375"/>
            <a:ext cx="1249363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« PT104 »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ISO11179 data administration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69</a:t>
            </a:fld>
            <a:endParaRPr lang="en-GB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2488" y="842963"/>
            <a:ext cx="7439025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Enterprise language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Tangible outcome of the language: </a:t>
            </a:r>
          </a:p>
          <a:p>
            <a:pPr lvl="1"/>
            <a:r>
              <a:rPr lang="en-US" dirty="0" smtClean="0"/>
              <a:t>meaningful, non ambiguous messages for knowledge exchange, storage, retrieval</a:t>
            </a:r>
          </a:p>
          <a:p>
            <a:pPr lvl="1"/>
            <a:r>
              <a:rPr lang="en-US" dirty="0" smtClean="0"/>
              <a:t>Support the description of enterprise structural and behavioral aspects on the time scale</a:t>
            </a:r>
          </a:p>
          <a:p>
            <a:r>
              <a:rPr lang="en-US" dirty="0" smtClean="0"/>
              <a:t>Must serve both Human and IT relationship</a:t>
            </a:r>
          </a:p>
          <a:p>
            <a:pPr lvl="1"/>
            <a:r>
              <a:rPr lang="en-US" dirty="0" smtClean="0"/>
              <a:t>Understandable by people and machines</a:t>
            </a:r>
          </a:p>
          <a:p>
            <a:pPr lvl="1"/>
            <a:r>
              <a:rPr lang="en-US" dirty="0" smtClean="0"/>
              <a:t>Machine, being notably stupid, need extended, precise formalism to understand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MI - Enterprise Language Standards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4070364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ISO15000-5 UN/CEFACT CCTS</a:t>
            </a:r>
          </a:p>
          <a:p>
            <a:r>
              <a:rPr lang="fr-FR" dirty="0" smtClean="0"/>
              <a:t>OPC UA</a:t>
            </a:r>
          </a:p>
          <a:p>
            <a:r>
              <a:rPr lang="fr-FR" dirty="0" smtClean="0"/>
              <a:t>ISO15926</a:t>
            </a:r>
          </a:p>
          <a:p>
            <a:r>
              <a:rPr lang="fr-FR" dirty="0" smtClean="0"/>
              <a:t>ISO15414</a:t>
            </a:r>
          </a:p>
          <a:p>
            <a:r>
              <a:rPr lang="fr-FR" dirty="0" smtClean="0"/>
              <a:t>ISO19440</a:t>
            </a:r>
          </a:p>
          <a:p>
            <a:r>
              <a:rPr lang="fr-FR" dirty="0" smtClean="0"/>
              <a:t>ISO62264/ISA-95 + IEC61512/ISA-88</a:t>
            </a:r>
          </a:p>
          <a:p>
            <a:r>
              <a:rPr lang="fr-FR" dirty="0" smtClean="0"/>
              <a:t>ISO11179</a:t>
            </a:r>
          </a:p>
          <a:p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endParaRPr lang="fr-FR" dirty="0" smtClean="0"/>
          </a:p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70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Interoperability is a key element for enabling interactions</a:t>
            </a:r>
          </a:p>
          <a:p>
            <a:pPr lvl="1"/>
            <a:r>
              <a:rPr lang="en-GB" smtClean="0"/>
              <a:t>Developing knowledge and systemic intelligence of the enterprise</a:t>
            </a:r>
          </a:p>
          <a:p>
            <a:r>
              <a:rPr lang="en-GB" smtClean="0"/>
              <a:t>Language </a:t>
            </a:r>
          </a:p>
          <a:p>
            <a:pPr lvl="1"/>
            <a:r>
              <a:rPr lang="en-GB" smtClean="0"/>
              <a:t>Is the precondition for intelligence</a:t>
            </a:r>
          </a:p>
          <a:p>
            <a:pPr lvl="1"/>
            <a:r>
              <a:rPr lang="en-GB" smtClean="0"/>
              <a:t>Transform interfaces in intereactions</a:t>
            </a:r>
          </a:p>
          <a:p>
            <a:r>
              <a:rPr lang="en-GB" smtClean="0"/>
              <a:t>A significant public knowledge is available</a:t>
            </a:r>
          </a:p>
          <a:p>
            <a:pPr lvl="1"/>
            <a:r>
              <a:rPr lang="en-GB" smtClean="0"/>
              <a:t>From ISO and other standardization bodies</a:t>
            </a:r>
          </a:p>
          <a:p>
            <a:pPr lvl="1"/>
            <a:r>
              <a:rPr lang="en-GB" smtClean="0"/>
              <a:t>Helping to set a consistent basis for an Enterprise language</a:t>
            </a:r>
          </a:p>
          <a:p>
            <a:r>
              <a:rPr lang="en-GB" smtClean="0"/>
              <a:t>Enterprise language</a:t>
            </a:r>
          </a:p>
          <a:p>
            <a:pPr lvl="1"/>
            <a:r>
              <a:rPr lang="en-GB" smtClean="0"/>
              <a:t>Allows to manage and leverage enterprise knowledge</a:t>
            </a:r>
          </a:p>
          <a:p>
            <a:pPr lvl="2"/>
            <a:r>
              <a:rPr lang="en-GB" smtClean="0"/>
              <a:t>Including Master Data  </a:t>
            </a:r>
          </a:p>
          <a:p>
            <a:pPr lvl="1"/>
            <a:r>
              <a:rPr lang="en-GB" smtClean="0"/>
              <a:t>Provides global semantic reference refered to in collaboration</a:t>
            </a:r>
          </a:p>
          <a:p>
            <a:pPr lvl="1"/>
            <a:r>
              <a:rPr lang="en-GB" smtClean="0"/>
              <a:t>Provides formal concepts for interoperability</a:t>
            </a:r>
          </a:p>
          <a:p>
            <a:pPr lvl="2"/>
            <a:r>
              <a:rPr lang="en-GB" smtClean="0"/>
              <a:t>Meaningful messages between actors – People and IT </a:t>
            </a:r>
          </a:p>
          <a:p>
            <a:pPr lvl="1"/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Language Standards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71</a:t>
            </a:fld>
            <a:endParaRPr lang="en-GB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ce réservé du pied de page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Language Standards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7F8FD7-893C-4702-8B5A-70D62794B0DC}" type="slidenum">
              <a:rPr lang="en-GB" smtClean="0"/>
              <a:pPr>
                <a:defRPr/>
              </a:pPr>
              <a:t>72</a:t>
            </a:fld>
            <a:endParaRPr lang="en-GB"/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93963"/>
            <a:ext cx="8785225" cy="2089150"/>
          </a:xfrm>
        </p:spPr>
        <p:txBody>
          <a:bodyPr lIns="0" tIns="0" rIns="0" bIns="0"/>
          <a:lstStyle/>
          <a:p>
            <a:pPr algn="ctr" eaLnBrk="1" hangingPunct="1">
              <a:buFont typeface="Arial" charset="0"/>
              <a:buNone/>
            </a:pPr>
            <a:r>
              <a:rPr lang="en-US" sz="4800" smtClean="0">
                <a:solidFill>
                  <a:schemeClr val="folHlink"/>
                </a:solidFill>
              </a:rPr>
              <a:t>Thank You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Elements of the enterprise language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Natural language accommodate most of human interactions</a:t>
            </a:r>
          </a:p>
          <a:p>
            <a:r>
              <a:rPr lang="en-US" dirty="0" smtClean="0"/>
              <a:t>Machines need more formalism</a:t>
            </a:r>
          </a:p>
          <a:p>
            <a:r>
              <a:rPr lang="en-US" dirty="0" smtClean="0"/>
              <a:t>The enterprise language is a formal ontology</a:t>
            </a:r>
          </a:p>
          <a:p>
            <a:pPr lvl="1"/>
            <a:r>
              <a:rPr lang="en-US" dirty="0" smtClean="0"/>
              <a:t>A semantic tree</a:t>
            </a:r>
          </a:p>
          <a:p>
            <a:pPr lvl="1"/>
            <a:r>
              <a:rPr lang="en-US" dirty="0" smtClean="0"/>
              <a:t>Defining concepts associated with lexicon (translations, synonyms,)</a:t>
            </a:r>
          </a:p>
          <a:p>
            <a:pPr lvl="1"/>
            <a:r>
              <a:rPr lang="en-US" dirty="0" smtClean="0"/>
              <a:t>Structured successively in</a:t>
            </a:r>
          </a:p>
          <a:p>
            <a:pPr lvl="2"/>
            <a:r>
              <a:rPr lang="en-US" dirty="0" smtClean="0"/>
              <a:t>simple abstract concepts i.e. « Identifier » « Description »</a:t>
            </a:r>
          </a:p>
          <a:p>
            <a:pPr lvl="2"/>
            <a:r>
              <a:rPr lang="en-US" dirty="0" smtClean="0"/>
              <a:t>General concepts i.e. « « activity », « Resource »</a:t>
            </a:r>
          </a:p>
          <a:p>
            <a:pPr lvl="2"/>
            <a:r>
              <a:rPr lang="en-US" dirty="0" smtClean="0"/>
              <a:t>business concepts as references for actual business entities mentioned in messages  </a:t>
            </a:r>
          </a:p>
          <a:p>
            <a:pPr lvl="1"/>
            <a:r>
              <a:rPr lang="en-US" dirty="0" smtClean="0"/>
              <a:t>Describing relationships and value domains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MI - Enterprise Language Standards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knowledge and standards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Standards expose public knowledge</a:t>
            </a:r>
          </a:p>
          <a:p>
            <a:pPr lvl="1"/>
            <a:r>
              <a:rPr lang="en-US" dirty="0" smtClean="0"/>
              <a:t>Enterprise generic concepts (public knowledge) is well covered by available standards</a:t>
            </a:r>
          </a:p>
          <a:p>
            <a:r>
              <a:rPr lang="en-US" dirty="0" smtClean="0"/>
              <a:t>Acquiring appropriate public knowledge is part of the enterprise knowledge / intelligence development </a:t>
            </a:r>
          </a:p>
          <a:p>
            <a:pPr lvl="1"/>
            <a:r>
              <a:rPr lang="en-US" dirty="0" smtClean="0"/>
              <a:t>Ignoring public knowledge forces to reinvent the wheel</a:t>
            </a:r>
          </a:p>
          <a:p>
            <a:pPr lvl="1"/>
            <a:r>
              <a:rPr lang="en-US" dirty="0" smtClean="0"/>
              <a:t>Leveraging public knowledge </a:t>
            </a:r>
          </a:p>
          <a:p>
            <a:pPr lvl="2"/>
            <a:r>
              <a:rPr lang="en-US" dirty="0" smtClean="0"/>
              <a:t>Saves effort and time, </a:t>
            </a:r>
          </a:p>
          <a:p>
            <a:pPr lvl="2"/>
            <a:r>
              <a:rPr lang="en-US" dirty="0" smtClean="0"/>
              <a:t>Catalyze private knowledge development, </a:t>
            </a:r>
          </a:p>
          <a:p>
            <a:pPr lvl="2"/>
            <a:r>
              <a:rPr lang="en-US" dirty="0" smtClean="0"/>
              <a:t>Accelerates  intelligence development</a:t>
            </a:r>
          </a:p>
          <a:p>
            <a:r>
              <a:rPr lang="en-US" dirty="0" smtClean="0"/>
              <a:t>Many overlapping standards, more or less focused</a:t>
            </a:r>
          </a:p>
          <a:p>
            <a:r>
              <a:rPr lang="en-US" dirty="0" smtClean="0"/>
              <a:t>This study present some relevant standards to establish an enterprise language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MI - Enterprise Language Standards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40860</TotalTime>
  <Words>4200</Words>
  <Application>Microsoft Office PowerPoint</Application>
  <PresentationFormat>Affichage à l'écran (4:3)</PresentationFormat>
  <Paragraphs>1290</Paragraphs>
  <Slides>72</Slides>
  <Notes>25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72</vt:i4>
      </vt:variant>
    </vt:vector>
  </HeadingPairs>
  <TitlesOfParts>
    <vt:vector size="73" baseType="lpstr">
      <vt:lpstr>ppt_model</vt:lpstr>
      <vt:lpstr>MI - Enterprise Language Standards</vt:lpstr>
      <vt:lpstr>Diapositive 2</vt:lpstr>
      <vt:lpstr>Introduction</vt:lpstr>
      <vt:lpstr>Conditions of intelligence</vt:lpstr>
      <vt:lpstr>Language</vt:lpstr>
      <vt:lpstr>Enterprise knowledge</vt:lpstr>
      <vt:lpstr>Enterprise language</vt:lpstr>
      <vt:lpstr>Elements of the enterprise language</vt:lpstr>
      <vt:lpstr>Public knowledge and standards</vt:lpstr>
      <vt:lpstr>Applicable standards</vt:lpstr>
      <vt:lpstr>Diapositive 11</vt:lpstr>
      <vt:lpstr>ISO15000-5 UN/CEFACT CCTS </vt:lpstr>
      <vt:lpstr>Core Components Data Type Catalogue</vt:lpstr>
      <vt:lpstr>Core Components Technical Specification </vt:lpstr>
      <vt:lpstr>UN/CEFACT CCTS Standards Stack</vt:lpstr>
      <vt:lpstr>Relationship between core abstract and business types</vt:lpstr>
      <vt:lpstr>XML Naming and Design Rules Technical Specification</vt:lpstr>
      <vt:lpstr>Diapositive 18</vt:lpstr>
      <vt:lpstr>OPC UA main modelling concepts</vt:lpstr>
      <vt:lpstr>Elements of OPC UA (Node classes)</vt:lpstr>
      <vt:lpstr>OPC UA standard Attributes</vt:lpstr>
      <vt:lpstr>OPC UA Standard Reference types</vt:lpstr>
      <vt:lpstr>OPC UA standard event types</vt:lpstr>
      <vt:lpstr>OPC UA standard Services </vt:lpstr>
      <vt:lpstr>Diapositive 25</vt:lpstr>
      <vt:lpstr>ISO15926 background</vt:lpstr>
      <vt:lpstr>ISO15926 - Upper level types</vt:lpstr>
      <vt:lpstr>ISO15926 - examples</vt:lpstr>
      <vt:lpstr>ISO15926 Example</vt:lpstr>
      <vt:lpstr>Diapositive 30</vt:lpstr>
      <vt:lpstr>ISO15414</vt:lpstr>
      <vt:lpstr>ISO15414 concepts</vt:lpstr>
      <vt:lpstr>ISO15414 Structuring rules</vt:lpstr>
      <vt:lpstr>System concepts</vt:lpstr>
      <vt:lpstr>ISO15414 – Community  and Behaviour concepts</vt:lpstr>
      <vt:lpstr>Policy concepts</vt:lpstr>
      <vt:lpstr>Accountability concepts</vt:lpstr>
      <vt:lpstr>Diapositive 38</vt:lpstr>
      <vt:lpstr>ISO19440</vt:lpstr>
      <vt:lpstr>ISO19440 « constructs »</vt:lpstr>
      <vt:lpstr>Example of « Business Process » - Header </vt:lpstr>
      <vt:lpstr>Example of « Business Process » - Descriptives</vt:lpstr>
      <vt:lpstr>Example of « Business Process » - Descriptives</vt:lpstr>
      <vt:lpstr>Example of « Business Process » - Relationships</vt:lpstr>
      <vt:lpstr>Diapositive 45</vt:lpstr>
      <vt:lpstr>ISA-88/ISA-95 set of standards</vt:lpstr>
      <vt:lpstr>ISA88 snapshot</vt:lpstr>
      <vt:lpstr>ISA95 snapshot</vt:lpstr>
      <vt:lpstr>ISA-88/ISA-95 modelling overview</vt:lpstr>
      <vt:lpstr>ISA88 Product model* (Processing Requirement)</vt:lpstr>
      <vt:lpstr>Resource models (Structural description)</vt:lpstr>
      <vt:lpstr>ISA95 Material Model</vt:lpstr>
      <vt:lpstr>ISA95 extended physical model (Actual Facility layout)</vt:lpstr>
      <vt:lpstr>ISA95 Equipment Model</vt:lpstr>
      <vt:lpstr>ISA95 Personnel Model</vt:lpstr>
      <vt:lpstr>ISA88 Procedural model (Equipment/Product Interactions)</vt:lpstr>
      <vt:lpstr>ISA95 Segment Model</vt:lpstr>
      <vt:lpstr>ISA95 Operational Activity Model</vt:lpstr>
      <vt:lpstr>ISA88 &amp; ISA95 Objects in Production Lifecycles</vt:lpstr>
      <vt:lpstr>Continuous modeling workflow</vt:lpstr>
      <vt:lpstr>Continuous modeling workflow</vt:lpstr>
      <vt:lpstr>Interactions Hierarchy </vt:lpstr>
      <vt:lpstr>Examples of Description standards</vt:lpstr>
      <vt:lpstr>ISA-88/95 Modeling elements</vt:lpstr>
      <vt:lpstr>Diapositive 65</vt:lpstr>
      <vt:lpstr>ISO11179</vt:lpstr>
      <vt:lpstr>ISO 11179</vt:lpstr>
      <vt:lpstr>ISO11179 meta model</vt:lpstr>
      <vt:lpstr>ISO11179 data administration</vt:lpstr>
      <vt:lpstr>Diapositive 70</vt:lpstr>
      <vt:lpstr>Diapositive 71</vt:lpstr>
      <vt:lpstr>Diapositive 72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CCM00-0 - CCM Overview</dc:title>
  <dc:creator>J. Vieille</dc:creator>
  <cp:lastModifiedBy>Jean Vieille</cp:lastModifiedBy>
  <cp:revision>582</cp:revision>
  <dcterms:created xsi:type="dcterms:W3CDTF">2003-05-29T15:53:55Z</dcterms:created>
  <dcterms:modified xsi:type="dcterms:W3CDTF">2011-04-22T16:04:35Z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iveCommonsLicenseID">
    <vt:lpwstr>standard&amp;commercial=n&amp;derivatives=sa&amp;jurisdiction=</vt:lpwstr>
  </property>
  <property fmtid="{D5CDD505-2E9C-101B-9397-08002B2CF9AE}" pid="3" name="CreativeCommonsLicenseURL">
    <vt:lpwstr>http://creativecommons.org/licenses/by-nc-sa/3.0/</vt:lpwstr>
  </property>
  <property fmtid="{D5CDD505-2E9C-101B-9397-08002B2CF9AE}" pid="4" name="CreativeCommonsLicenseXml">
    <vt:lpwstr>&lt;?xml version="1.0" encoding="utf-8"?&gt;&lt;result&gt;&lt;license-uri&gt;http://creativecommons.org/licenses/by-nc-sa/3.0/&lt;/license-uri&gt;&lt;license-name&gt;Paternité-Pas d'Utilisation Commerciale-Partage des Conditions Initiales à l'Identique 3.0 Unported&lt;/license-name&gt;&lt;rdf&gt;</vt:lpwstr>
  </property>
</Properties>
</file>