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8" r:id="rId1"/>
  </p:sldMasterIdLst>
  <p:notesMasterIdLst>
    <p:notesMasterId r:id="rId15"/>
  </p:notesMasterIdLst>
  <p:handoutMasterIdLst>
    <p:handoutMasterId r:id="rId16"/>
  </p:handoutMasterIdLst>
  <p:sldIdLst>
    <p:sldId id="527" r:id="rId2"/>
    <p:sldId id="1291" r:id="rId3"/>
    <p:sldId id="1295" r:id="rId4"/>
    <p:sldId id="1289" r:id="rId5"/>
    <p:sldId id="1290" r:id="rId6"/>
    <p:sldId id="1292" r:id="rId7"/>
    <p:sldId id="1294" r:id="rId8"/>
    <p:sldId id="1296" r:id="rId9"/>
    <p:sldId id="1297" r:id="rId10"/>
    <p:sldId id="1299" r:id="rId11"/>
    <p:sldId id="1300" r:id="rId12"/>
    <p:sldId id="1301" r:id="rId13"/>
    <p:sldId id="1302" r:id="rId14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8000"/>
    <a:srgbClr val="CC99FF"/>
    <a:srgbClr val="FF99CC"/>
    <a:srgbClr val="FF00FF"/>
    <a:srgbClr val="FF3300"/>
    <a:srgbClr val="000000"/>
    <a:srgbClr val="FFFFFF"/>
    <a:srgbClr val="000066"/>
    <a:srgbClr val="EAEAEA"/>
  </p:clrMru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2" autoAdjust="0"/>
    <p:restoredTop sz="83158" autoAdjust="0"/>
  </p:normalViewPr>
  <p:slideViewPr>
    <p:cSldViewPr>
      <p:cViewPr varScale="1">
        <p:scale>
          <a:sx n="75" d="100"/>
          <a:sy n="75" d="100"/>
        </p:scale>
        <p:origin x="-100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486"/>
    </p:cViewPr>
  </p:sorterViewPr>
  <p:notesViewPr>
    <p:cSldViewPr>
      <p:cViewPr varScale="1">
        <p:scale>
          <a:sx n="50" d="100"/>
          <a:sy n="50" d="100"/>
        </p:scale>
        <p:origin x="-2358" y="-114"/>
      </p:cViewPr>
      <p:guideLst>
        <p:guide orient="horz" pos="3223"/>
        <p:guide pos="2236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8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2075" y="111125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/>
            </a:lvl1pPr>
          </a:lstStyle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1098759" name="Rectangle 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0650" y="111125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03/2011</a:t>
            </a:r>
            <a:endParaRPr lang="en-GB"/>
          </a:p>
        </p:txBody>
      </p:sp>
      <p:sp>
        <p:nvSpPr>
          <p:cNvPr id="1098760" name="Rectangle 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92075" y="961390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/>
            </a:lvl1pPr>
          </a:lstStyle>
          <a:p>
            <a:pPr>
              <a:defRPr/>
            </a:pPr>
            <a:r>
              <a:rPr lang="en-GB"/>
              <a:t>CCM (R) BOK</a:t>
            </a:r>
          </a:p>
        </p:txBody>
      </p:sp>
      <p:sp>
        <p:nvSpPr>
          <p:cNvPr id="1098761" name="Rectangle 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0650" y="961390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pPr>
              <a:defRPr/>
            </a:pPr>
            <a:fld id="{DB7A975C-F152-4C52-BE9F-51FF11C9E5E2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fr-FR" smtClean="0"/>
              <a:t>MI - Case studies</a:t>
            </a:r>
            <a:endParaRPr 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fr-FR" smtClean="0"/>
              <a:t>03/2011</a:t>
            </a:r>
            <a:endParaRPr lang="fr-FR"/>
          </a:p>
        </p:txBody>
      </p:sp>
      <p:sp>
        <p:nvSpPr>
          <p:cNvPr id="890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fr-FR"/>
              <a:t>CCM (R) BOK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6DF733FB-D6FB-4BAE-93D4-3FD8DCAAA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Case studies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</a:p>
        </p:txBody>
      </p:sp>
      <p:sp>
        <p:nvSpPr>
          <p:cNvPr id="901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456446-BE60-459C-A3D5-78C106B61927}" type="slidenum">
              <a:rPr lang="fr-FR" smtClean="0"/>
              <a:pPr/>
              <a:t>1</a:t>
            </a:fld>
            <a:endParaRPr lang="fr-FR" smtClean="0"/>
          </a:p>
        </p:txBody>
      </p:sp>
      <p:sp>
        <p:nvSpPr>
          <p:cNvPr id="901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01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MI - Case studies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DF733FB-D6FB-4BAE-93D4-3FD8DCAAACE4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E2328-7D8A-4173-8A3B-5748A67A0BCD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www.syntropicfactory.com j.vieille@syntropicfactory.com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group: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08063" y="419324"/>
            <a:ext cx="7056437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Industrial Operations / Information Processing Convergence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Control Chain Management Body Of Knowledge</a:t>
            </a: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Case studies</a:t>
            </a:r>
            <a:endParaRPr lang="en-GB" dirty="0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37A67-37F5-490A-A85F-93D1BCC704F3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2700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  <a:endParaRPr lang="en-GB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 smtClean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A859B-73B8-49D3-A9C4-6E1FA12AB34B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A8367-56C2-4781-BB39-9AB07D3CE965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92AA4-F894-4778-9B85-031AAF3A9847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F8FD7-893C-4702-8B5A-70D62794B0DC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A0C44B9-C582-4A09-AA4C-E5DDE48E14FA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04/2011</a:t>
            </a:r>
            <a:endParaRPr lang="fr-FR" dirty="0" smtClean="0"/>
          </a:p>
        </p:txBody>
      </p:sp>
      <p:sp>
        <p:nvSpPr>
          <p:cNvPr id="8195" name="Rectangle 18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457200" indent="-457200"/>
            <a:r>
              <a:rPr lang="en-GB" dirty="0" smtClean="0"/>
              <a:t>MI – Cases studies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à coins arrondis 121"/>
          <p:cNvSpPr/>
          <p:nvPr/>
        </p:nvSpPr>
        <p:spPr bwMode="auto">
          <a:xfrm>
            <a:off x="0" y="1088740"/>
            <a:ext cx="9036296" cy="4968552"/>
          </a:xfrm>
          <a:prstGeom prst="roundRect">
            <a:avLst>
              <a:gd name="adj" fmla="val 8305"/>
            </a:avLst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Enterprise</a:t>
            </a:r>
          </a:p>
        </p:txBody>
      </p:sp>
      <p:sp>
        <p:nvSpPr>
          <p:cNvPr id="32" name="Rectangle à coins arrondis 31"/>
          <p:cNvSpPr/>
          <p:nvPr/>
        </p:nvSpPr>
        <p:spPr bwMode="auto">
          <a:xfrm>
            <a:off x="5148064" y="1880828"/>
            <a:ext cx="1656184" cy="2376264"/>
          </a:xfrm>
          <a:prstGeom prst="roundRect">
            <a:avLst>
              <a:gd name="adj" fmla="val 8305"/>
            </a:avLst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R&amp;I</a:t>
            </a:r>
          </a:p>
        </p:txBody>
      </p:sp>
      <p:sp>
        <p:nvSpPr>
          <p:cNvPr id="31" name="Rectangle à coins arrondis 30"/>
          <p:cNvSpPr/>
          <p:nvPr/>
        </p:nvSpPr>
        <p:spPr bwMode="auto">
          <a:xfrm>
            <a:off x="2627784" y="2708920"/>
            <a:ext cx="1655984" cy="2484012"/>
          </a:xfrm>
          <a:prstGeom prst="roundRect">
            <a:avLst>
              <a:gd name="adj" fmla="val 5710"/>
            </a:avLst>
          </a:prstGeom>
          <a:solidFill>
            <a:srgbClr val="9EDBFF">
              <a:alpha val="50196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IT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 Vendor addressing R&amp;I</a:t>
            </a:r>
            <a:endParaRPr lang="en-GB" dirty="0"/>
          </a:p>
        </p:txBody>
      </p:sp>
      <p:sp>
        <p:nvSpPr>
          <p:cNvPr id="213" name="Rectangle à coins arrondis 212"/>
          <p:cNvSpPr/>
          <p:nvPr/>
        </p:nvSpPr>
        <p:spPr bwMode="auto">
          <a:xfrm>
            <a:off x="359532" y="3392996"/>
            <a:ext cx="1584176" cy="2484276"/>
          </a:xfrm>
          <a:prstGeom prst="roundRect">
            <a:avLst>
              <a:gd name="adj" fmla="val 10349"/>
            </a:avLst>
          </a:prstGeom>
          <a:solidFill>
            <a:srgbClr val="FFC000">
              <a:alpha val="5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Vendor</a:t>
            </a: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2984224" y="3248980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400" b="1" dirty="0" smtClean="0">
                <a:latin typeface="Arial Narrow" pitchFamily="34" charset="0"/>
              </a:rPr>
              <a:t>Steering</a:t>
            </a:r>
            <a:endParaRPr lang="en-GB" sz="1400" b="1" i="1" dirty="0">
              <a:latin typeface="Arial Narrow" pitchFamily="34" charset="0"/>
            </a:endParaRPr>
          </a:p>
        </p:txBody>
      </p:sp>
      <p:sp>
        <p:nvSpPr>
          <p:cNvPr id="7" name="AutoShape 13"/>
          <p:cNvSpPr>
            <a:spLocks noChangeArrowheads="1"/>
          </p:cNvSpPr>
          <p:nvPr/>
        </p:nvSpPr>
        <p:spPr bwMode="auto">
          <a:xfrm>
            <a:off x="2984424" y="4257092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Coordination</a:t>
            </a:r>
            <a:endParaRPr lang="en-GB" sz="1400" b="1" dirty="0">
              <a:latin typeface="Arial Narrow" pitchFamily="34" charset="0"/>
            </a:endParaRPr>
          </a:p>
        </p:txBody>
      </p:sp>
      <p:sp>
        <p:nvSpPr>
          <p:cNvPr id="8" name="AutoShape 18"/>
          <p:cNvSpPr>
            <a:spLocks noChangeArrowheads="1"/>
          </p:cNvSpPr>
          <p:nvPr/>
        </p:nvSpPr>
        <p:spPr bwMode="auto">
          <a:xfrm>
            <a:off x="5508304" y="3825044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Operations</a:t>
            </a:r>
            <a:endParaRPr lang="en-GB" sz="1400" dirty="0">
              <a:latin typeface="Arial Narrow" pitchFamily="34" charset="0"/>
            </a:endParaRP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5508304" y="2312876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400" b="1" dirty="0" smtClean="0">
                <a:latin typeface="Arial Narrow" pitchFamily="34" charset="0"/>
              </a:rPr>
              <a:t>Steering</a:t>
            </a:r>
            <a:endParaRPr lang="en-GB" sz="1400" b="1" i="1" dirty="0">
              <a:latin typeface="Arial Narrow" pitchFamily="34" charset="0"/>
            </a:endParaRPr>
          </a:p>
        </p:txBody>
      </p:sp>
      <p:cxnSp>
        <p:nvCxnSpPr>
          <p:cNvPr id="14" name="Connecteur en angle 13"/>
          <p:cNvCxnSpPr>
            <a:stCxn id="6" idx="2"/>
            <a:endCxn id="7" idx="0"/>
          </p:cNvCxnSpPr>
          <p:nvPr/>
        </p:nvCxnSpPr>
        <p:spPr bwMode="auto">
          <a:xfrm rot="5400000">
            <a:off x="3452376" y="4149080"/>
            <a:ext cx="216024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1" name="Connecteur en angle 20"/>
          <p:cNvCxnSpPr>
            <a:stCxn id="9" idx="2"/>
            <a:endCxn id="22" idx="0"/>
          </p:cNvCxnSpPr>
          <p:nvPr/>
        </p:nvCxnSpPr>
        <p:spPr bwMode="auto">
          <a:xfrm rot="5400000">
            <a:off x="5976256" y="2708920"/>
            <a:ext cx="216024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22" name="AutoShape 10"/>
          <p:cNvSpPr>
            <a:spLocks noChangeArrowheads="1"/>
          </p:cNvSpPr>
          <p:nvPr/>
        </p:nvSpPr>
        <p:spPr bwMode="auto">
          <a:xfrm>
            <a:off x="5508304" y="2816932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solidFill>
                  <a:schemeClr val="accent5">
                    <a:lumMod val="25000"/>
                  </a:schemeClr>
                </a:solidFill>
                <a:latin typeface="Arial Narrow" pitchFamily="34" charset="0"/>
              </a:rPr>
              <a:t>Planning</a:t>
            </a:r>
            <a:endParaRPr lang="en-GB" sz="1400" b="1" dirty="0">
              <a:latin typeface="Arial Narrow" pitchFamily="34" charset="0"/>
            </a:endParaRPr>
          </a:p>
        </p:txBody>
      </p:sp>
      <p:cxnSp>
        <p:nvCxnSpPr>
          <p:cNvPr id="24" name="Connecteur en angle 23"/>
          <p:cNvCxnSpPr>
            <a:stCxn id="118" idx="2"/>
            <a:endCxn id="8" idx="0"/>
          </p:cNvCxnSpPr>
          <p:nvPr/>
        </p:nvCxnSpPr>
        <p:spPr bwMode="auto">
          <a:xfrm rot="16200000" flipH="1">
            <a:off x="5976156" y="3716932"/>
            <a:ext cx="216024" cy="2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40" name="AutoShape 13"/>
          <p:cNvSpPr>
            <a:spLocks noChangeArrowheads="1"/>
          </p:cNvSpPr>
          <p:nvPr/>
        </p:nvSpPr>
        <p:spPr bwMode="auto">
          <a:xfrm>
            <a:off x="2987824" y="4761148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Operations</a:t>
            </a:r>
            <a:endParaRPr lang="en-GB" sz="1400" b="1" dirty="0">
              <a:latin typeface="Arial Narrow" pitchFamily="34" charset="0"/>
            </a:endParaRPr>
          </a:p>
        </p:txBody>
      </p:sp>
      <p:sp>
        <p:nvSpPr>
          <p:cNvPr id="41" name="AutoShape 10"/>
          <p:cNvSpPr>
            <a:spLocks noChangeArrowheads="1"/>
          </p:cNvSpPr>
          <p:nvPr/>
        </p:nvSpPr>
        <p:spPr bwMode="auto">
          <a:xfrm>
            <a:off x="2987824" y="2816932"/>
            <a:ext cx="1152128" cy="288032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dirty="0" smtClean="0">
                <a:latin typeface="Arial Narrow" pitchFamily="34" charset="0"/>
              </a:rPr>
              <a:t>Transformation</a:t>
            </a:r>
            <a:endParaRPr lang="en-GB" sz="1400" dirty="0">
              <a:latin typeface="Arial Narrow" pitchFamily="34" charset="0"/>
            </a:endParaRPr>
          </a:p>
        </p:txBody>
      </p:sp>
      <p:cxnSp>
        <p:nvCxnSpPr>
          <p:cNvPr id="87" name="Connecteur en angle 86"/>
          <p:cNvCxnSpPr>
            <a:stCxn id="7" idx="2"/>
            <a:endCxn id="40" idx="0"/>
          </p:cNvCxnSpPr>
          <p:nvPr/>
        </p:nvCxnSpPr>
        <p:spPr bwMode="auto">
          <a:xfrm rot="16200000" flipH="1">
            <a:off x="3454076" y="4651436"/>
            <a:ext cx="216024" cy="34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18" name="AutoShape 10"/>
          <p:cNvSpPr>
            <a:spLocks noChangeArrowheads="1"/>
          </p:cNvSpPr>
          <p:nvPr/>
        </p:nvSpPr>
        <p:spPr bwMode="auto">
          <a:xfrm>
            <a:off x="5508104" y="3320988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Coordination</a:t>
            </a:r>
            <a:endParaRPr lang="en-GB" sz="1400" b="1" dirty="0">
              <a:latin typeface="Arial Narrow" pitchFamily="34" charset="0"/>
            </a:endParaRPr>
          </a:p>
        </p:txBody>
      </p:sp>
      <p:cxnSp>
        <p:nvCxnSpPr>
          <p:cNvPr id="139" name="Connecteur en angle 138"/>
          <p:cNvCxnSpPr>
            <a:stCxn id="22" idx="2"/>
            <a:endCxn id="118" idx="0"/>
          </p:cNvCxnSpPr>
          <p:nvPr/>
        </p:nvCxnSpPr>
        <p:spPr bwMode="auto">
          <a:xfrm rot="5400000">
            <a:off x="5976156" y="3212876"/>
            <a:ext cx="216024" cy="2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06" name="Connecteur en angle 205"/>
          <p:cNvCxnSpPr>
            <a:stCxn id="6" idx="0"/>
            <a:endCxn id="5" idx="2"/>
          </p:cNvCxnSpPr>
          <p:nvPr/>
        </p:nvCxnSpPr>
        <p:spPr bwMode="auto">
          <a:xfrm rot="16200000" flipV="1">
            <a:off x="3452276" y="3644924"/>
            <a:ext cx="216024" cy="2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6" name="AutoShape 10"/>
          <p:cNvSpPr>
            <a:spLocks noChangeArrowheads="1"/>
          </p:cNvSpPr>
          <p:nvPr/>
        </p:nvSpPr>
        <p:spPr bwMode="auto">
          <a:xfrm>
            <a:off x="2984424" y="3753036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latin typeface="Arial" charset="0"/>
                <a:cs typeface="Times New Roman" pitchFamily="18" charset="0"/>
              </a:rPr>
              <a:t>Planning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400" dirty="0" smtClean="0">
              <a:latin typeface="Arial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400" dirty="0">
              <a:latin typeface="Arial" charset="0"/>
              <a:cs typeface="Times New Roman" pitchFamily="18" charset="0"/>
            </a:endParaRPr>
          </a:p>
        </p:txBody>
      </p:sp>
      <p:sp>
        <p:nvSpPr>
          <p:cNvPr id="49" name="AutoShape 6"/>
          <p:cNvSpPr>
            <a:spLocks noChangeArrowheads="1"/>
          </p:cNvSpPr>
          <p:nvPr/>
        </p:nvSpPr>
        <p:spPr bwMode="auto">
          <a:xfrm>
            <a:off x="5508104" y="1952836"/>
            <a:ext cx="1152128" cy="28803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400" dirty="0" smtClean="0">
                <a:latin typeface="Arial Narrow" pitchFamily="34" charset="0"/>
              </a:rPr>
              <a:t>Transformation</a:t>
            </a:r>
            <a:endParaRPr lang="en-GB" sz="1400" i="1" dirty="0">
              <a:latin typeface="Arial Narrow" pitchFamily="34" charset="0"/>
            </a:endParaRPr>
          </a:p>
        </p:txBody>
      </p:sp>
      <p:sp>
        <p:nvSpPr>
          <p:cNvPr id="123" name="AutoShape 6"/>
          <p:cNvSpPr>
            <a:spLocks noChangeArrowheads="1"/>
          </p:cNvSpPr>
          <p:nvPr/>
        </p:nvSpPr>
        <p:spPr bwMode="auto">
          <a:xfrm>
            <a:off x="7308304" y="2096852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00CC00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400" b="1" dirty="0" smtClean="0">
                <a:latin typeface="Arial Narrow" pitchFamily="34" charset="0"/>
              </a:rPr>
              <a:t>Steering</a:t>
            </a:r>
            <a:endParaRPr lang="en-GB" sz="1400" b="1" i="1" dirty="0">
              <a:latin typeface="Arial Narrow" pitchFamily="34" charset="0"/>
            </a:endParaRPr>
          </a:p>
        </p:txBody>
      </p:sp>
      <p:sp>
        <p:nvSpPr>
          <p:cNvPr id="125" name="AutoShape 6"/>
          <p:cNvSpPr>
            <a:spLocks noChangeArrowheads="1"/>
          </p:cNvSpPr>
          <p:nvPr/>
        </p:nvSpPr>
        <p:spPr bwMode="auto">
          <a:xfrm>
            <a:off x="7308440" y="1592796"/>
            <a:ext cx="1151992" cy="288032"/>
          </a:xfrm>
          <a:prstGeom prst="roundRect">
            <a:avLst>
              <a:gd name="adj" fmla="val 16667"/>
            </a:avLst>
          </a:prstGeom>
          <a:solidFill>
            <a:srgbClr val="00CC00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400" dirty="0" smtClean="0">
                <a:latin typeface="Arial Narrow" pitchFamily="34" charset="0"/>
              </a:rPr>
              <a:t>Transformation</a:t>
            </a:r>
            <a:endParaRPr lang="en-GB" sz="1400" i="1" dirty="0">
              <a:latin typeface="Arial Narrow" pitchFamily="34" charset="0"/>
            </a:endParaRPr>
          </a:p>
        </p:txBody>
      </p:sp>
      <p:cxnSp>
        <p:nvCxnSpPr>
          <p:cNvPr id="132" name="Connecteur en angle 152"/>
          <p:cNvCxnSpPr>
            <a:stCxn id="125" idx="1"/>
            <a:endCxn id="32" idx="3"/>
          </p:cNvCxnSpPr>
          <p:nvPr/>
        </p:nvCxnSpPr>
        <p:spPr bwMode="auto">
          <a:xfrm rot="10800000" flipV="1">
            <a:off x="6804248" y="1736812"/>
            <a:ext cx="504192" cy="133214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36" name="AutoShape 10"/>
          <p:cNvSpPr>
            <a:spLocks noChangeArrowheads="1"/>
          </p:cNvSpPr>
          <p:nvPr/>
        </p:nvSpPr>
        <p:spPr bwMode="auto">
          <a:xfrm>
            <a:off x="7308504" y="2600908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00CC00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solidFill>
                  <a:schemeClr val="accent5">
                    <a:lumMod val="25000"/>
                  </a:schemeClr>
                </a:solidFill>
                <a:latin typeface="Arial Narrow" pitchFamily="34" charset="0"/>
              </a:rPr>
              <a:t>Planning</a:t>
            </a:r>
            <a:endParaRPr lang="en-GB" sz="1400" b="1" dirty="0">
              <a:latin typeface="Arial Narrow" pitchFamily="34" charset="0"/>
            </a:endParaRPr>
          </a:p>
        </p:txBody>
      </p:sp>
      <p:cxnSp>
        <p:nvCxnSpPr>
          <p:cNvPr id="141" name="Connecteur en angle 140"/>
          <p:cNvCxnSpPr>
            <a:stCxn id="123" idx="2"/>
            <a:endCxn id="136" idx="0"/>
          </p:cNvCxnSpPr>
          <p:nvPr/>
        </p:nvCxnSpPr>
        <p:spPr bwMode="auto">
          <a:xfrm rot="16200000" flipH="1">
            <a:off x="7776356" y="2492796"/>
            <a:ext cx="216024" cy="2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52" name="Connecteur en angle 152"/>
          <p:cNvCxnSpPr>
            <a:stCxn id="49" idx="1"/>
            <a:endCxn id="31" idx="3"/>
          </p:cNvCxnSpPr>
          <p:nvPr/>
        </p:nvCxnSpPr>
        <p:spPr bwMode="auto">
          <a:xfrm rot="10800000" flipV="1">
            <a:off x="4283768" y="2096852"/>
            <a:ext cx="1224336" cy="185407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211" name="Rectangle à coins arrondis 210"/>
          <p:cNvSpPr/>
          <p:nvPr/>
        </p:nvSpPr>
        <p:spPr bwMode="auto">
          <a:xfrm>
            <a:off x="5148264" y="1232756"/>
            <a:ext cx="1655984" cy="432048"/>
          </a:xfrm>
          <a:prstGeom prst="roundRect">
            <a:avLst>
              <a:gd name="adj" fmla="val 8305"/>
            </a:avLst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Engineering</a:t>
            </a:r>
          </a:p>
        </p:txBody>
      </p:sp>
      <p:sp>
        <p:nvSpPr>
          <p:cNvPr id="221" name="Rectangle à coins arrondis 220"/>
          <p:cNvSpPr/>
          <p:nvPr/>
        </p:nvSpPr>
        <p:spPr bwMode="auto">
          <a:xfrm>
            <a:off x="5148064" y="4473116"/>
            <a:ext cx="1655984" cy="432048"/>
          </a:xfrm>
          <a:prstGeom prst="roundRect">
            <a:avLst>
              <a:gd name="adj" fmla="val 8305"/>
            </a:avLst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Production</a:t>
            </a:r>
          </a:p>
        </p:txBody>
      </p:sp>
      <p:sp>
        <p:nvSpPr>
          <p:cNvPr id="79" name="AutoShape 6"/>
          <p:cNvSpPr>
            <a:spLocks noChangeArrowheads="1"/>
          </p:cNvSpPr>
          <p:nvPr/>
        </p:nvSpPr>
        <p:spPr bwMode="auto">
          <a:xfrm>
            <a:off x="683768" y="3969324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400" b="1" dirty="0" smtClean="0">
                <a:latin typeface="Arial Narrow" pitchFamily="34" charset="0"/>
              </a:rPr>
              <a:t> Steering</a:t>
            </a:r>
            <a:endParaRPr lang="en-GB" sz="1400" b="1" i="1" dirty="0">
              <a:latin typeface="Arial Narrow" pitchFamily="34" charset="0"/>
            </a:endParaRPr>
          </a:p>
        </p:txBody>
      </p:sp>
      <p:sp>
        <p:nvSpPr>
          <p:cNvPr id="80" name="AutoShape 13"/>
          <p:cNvSpPr>
            <a:spLocks noChangeArrowheads="1"/>
          </p:cNvSpPr>
          <p:nvPr/>
        </p:nvSpPr>
        <p:spPr bwMode="auto">
          <a:xfrm>
            <a:off x="683568" y="4977436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Coordination</a:t>
            </a:r>
            <a:endParaRPr lang="en-GB" sz="1400" b="1" dirty="0">
              <a:latin typeface="Arial Narrow" pitchFamily="34" charset="0"/>
            </a:endParaRPr>
          </a:p>
        </p:txBody>
      </p:sp>
      <p:cxnSp>
        <p:nvCxnSpPr>
          <p:cNvPr id="81" name="Connecteur en angle 80"/>
          <p:cNvCxnSpPr>
            <a:stCxn id="89" idx="2"/>
            <a:endCxn id="80" idx="0"/>
          </p:cNvCxnSpPr>
          <p:nvPr/>
        </p:nvCxnSpPr>
        <p:spPr bwMode="auto">
          <a:xfrm rot="5400000">
            <a:off x="1151620" y="4869324"/>
            <a:ext cx="216024" cy="2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82" name="AutoShape 13"/>
          <p:cNvSpPr>
            <a:spLocks noChangeArrowheads="1"/>
          </p:cNvSpPr>
          <p:nvPr/>
        </p:nvSpPr>
        <p:spPr bwMode="auto">
          <a:xfrm>
            <a:off x="683568" y="5481492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Operations</a:t>
            </a:r>
            <a:endParaRPr lang="en-GB" sz="1400" b="1" dirty="0">
              <a:latin typeface="Arial Narrow" pitchFamily="34" charset="0"/>
            </a:endParaRPr>
          </a:p>
        </p:txBody>
      </p:sp>
      <p:sp>
        <p:nvSpPr>
          <p:cNvPr id="83" name="AutoShape 10"/>
          <p:cNvSpPr>
            <a:spLocks noChangeArrowheads="1"/>
          </p:cNvSpPr>
          <p:nvPr/>
        </p:nvSpPr>
        <p:spPr bwMode="auto">
          <a:xfrm>
            <a:off x="683568" y="3537012"/>
            <a:ext cx="1152128" cy="288032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dirty="0" smtClean="0">
                <a:latin typeface="Arial Narrow" pitchFamily="34" charset="0"/>
              </a:rPr>
              <a:t>Transformation</a:t>
            </a:r>
            <a:endParaRPr lang="en-GB" sz="1400" dirty="0">
              <a:latin typeface="Arial Narrow" pitchFamily="34" charset="0"/>
            </a:endParaRPr>
          </a:p>
        </p:txBody>
      </p:sp>
      <p:cxnSp>
        <p:nvCxnSpPr>
          <p:cNvPr id="85" name="Connecteur en angle 84"/>
          <p:cNvCxnSpPr>
            <a:stCxn id="80" idx="2"/>
            <a:endCxn id="82" idx="0"/>
          </p:cNvCxnSpPr>
          <p:nvPr/>
        </p:nvCxnSpPr>
        <p:spPr bwMode="auto">
          <a:xfrm rot="5400000">
            <a:off x="1151520" y="5373480"/>
            <a:ext cx="216024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86" name="Connecteur en angle 85"/>
          <p:cNvCxnSpPr>
            <a:stCxn id="89" idx="0"/>
            <a:endCxn id="79" idx="2"/>
          </p:cNvCxnSpPr>
          <p:nvPr/>
        </p:nvCxnSpPr>
        <p:spPr bwMode="auto">
          <a:xfrm rot="5400000" flipH="1" flipV="1">
            <a:off x="1151720" y="4365368"/>
            <a:ext cx="216024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89" name="AutoShape 10"/>
          <p:cNvSpPr>
            <a:spLocks noChangeArrowheads="1"/>
          </p:cNvSpPr>
          <p:nvPr/>
        </p:nvSpPr>
        <p:spPr bwMode="auto">
          <a:xfrm>
            <a:off x="683768" y="4473380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latin typeface="Arial" charset="0"/>
                <a:cs typeface="Times New Roman" pitchFamily="18" charset="0"/>
              </a:rPr>
              <a:t>Planning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400" dirty="0" smtClean="0">
              <a:latin typeface="Arial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400" dirty="0">
              <a:latin typeface="Arial" charset="0"/>
              <a:cs typeface="Times New Roman" pitchFamily="18" charset="0"/>
            </a:endParaRPr>
          </a:p>
        </p:txBody>
      </p:sp>
      <p:cxnSp>
        <p:nvCxnSpPr>
          <p:cNvPr id="111" name="Connecteur en angle 152"/>
          <p:cNvCxnSpPr>
            <a:stCxn id="7" idx="1"/>
            <a:endCxn id="213" idx="3"/>
          </p:cNvCxnSpPr>
          <p:nvPr/>
        </p:nvCxnSpPr>
        <p:spPr bwMode="auto">
          <a:xfrm rot="10800000" flipV="1">
            <a:off x="1943708" y="4401108"/>
            <a:ext cx="1040716" cy="23402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26" name="Rectangle 125"/>
          <p:cNvSpPr/>
          <p:nvPr/>
        </p:nvSpPr>
        <p:spPr>
          <a:xfrm>
            <a:off x="2480168" y="5841268"/>
            <a:ext cx="3600" cy="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Rectangle 127"/>
          <p:cNvSpPr/>
          <p:nvPr/>
        </p:nvSpPr>
        <p:spPr>
          <a:xfrm>
            <a:off x="4283968" y="5841268"/>
            <a:ext cx="3600" cy="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0" name="Connecteur en angle 129"/>
          <p:cNvCxnSpPr>
            <a:stCxn id="128" idx="3"/>
            <a:endCxn id="49" idx="1"/>
          </p:cNvCxnSpPr>
          <p:nvPr/>
        </p:nvCxnSpPr>
        <p:spPr>
          <a:xfrm flipV="1">
            <a:off x="4287568" y="2096852"/>
            <a:ext cx="1220536" cy="37462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eur en angle 132"/>
          <p:cNvCxnSpPr>
            <a:stCxn id="126" idx="1"/>
            <a:endCxn id="213" idx="3"/>
          </p:cNvCxnSpPr>
          <p:nvPr/>
        </p:nvCxnSpPr>
        <p:spPr>
          <a:xfrm rot="10800000">
            <a:off x="1943708" y="4635134"/>
            <a:ext cx="536460" cy="120793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eur droit 134"/>
          <p:cNvCxnSpPr>
            <a:stCxn id="126" idx="3"/>
            <a:endCxn id="128" idx="1"/>
          </p:cNvCxnSpPr>
          <p:nvPr/>
        </p:nvCxnSpPr>
        <p:spPr>
          <a:xfrm>
            <a:off x="2483768" y="5843068"/>
            <a:ext cx="1800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necteur en angle 152"/>
          <p:cNvCxnSpPr>
            <a:stCxn id="125" idx="1"/>
            <a:endCxn id="211" idx="3"/>
          </p:cNvCxnSpPr>
          <p:nvPr/>
        </p:nvCxnSpPr>
        <p:spPr bwMode="auto">
          <a:xfrm rot="10800000">
            <a:off x="6804248" y="1448780"/>
            <a:ext cx="504192" cy="28803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81" name="Rectangle à coins arrondis 180"/>
          <p:cNvSpPr/>
          <p:nvPr/>
        </p:nvSpPr>
        <p:spPr bwMode="auto">
          <a:xfrm>
            <a:off x="5148064" y="5121188"/>
            <a:ext cx="1655984" cy="432048"/>
          </a:xfrm>
          <a:prstGeom prst="roundRect">
            <a:avLst>
              <a:gd name="adj" fmla="val 8305"/>
            </a:avLst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..</a:t>
            </a:r>
          </a:p>
        </p:txBody>
      </p:sp>
      <p:cxnSp>
        <p:nvCxnSpPr>
          <p:cNvPr id="182" name="Connecteur en angle 152"/>
          <p:cNvCxnSpPr>
            <a:stCxn id="136" idx="2"/>
            <a:endCxn id="221" idx="3"/>
          </p:cNvCxnSpPr>
          <p:nvPr/>
        </p:nvCxnSpPr>
        <p:spPr bwMode="auto">
          <a:xfrm rot="5400000">
            <a:off x="6444158" y="3248830"/>
            <a:ext cx="1800200" cy="108042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51" name="Connecteur en angle 152"/>
          <p:cNvCxnSpPr>
            <a:stCxn id="40" idx="1"/>
            <a:endCxn id="213" idx="3"/>
          </p:cNvCxnSpPr>
          <p:nvPr/>
        </p:nvCxnSpPr>
        <p:spPr bwMode="auto">
          <a:xfrm rot="10800000">
            <a:off x="1943708" y="4635134"/>
            <a:ext cx="1044116" cy="27003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61" name="Connecteur en angle 152"/>
          <p:cNvCxnSpPr>
            <a:stCxn id="6" idx="1"/>
            <a:endCxn id="213" idx="3"/>
          </p:cNvCxnSpPr>
          <p:nvPr/>
        </p:nvCxnSpPr>
        <p:spPr bwMode="auto">
          <a:xfrm rot="10800000" flipV="1">
            <a:off x="1943708" y="3897052"/>
            <a:ext cx="1040716" cy="73808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00" name="Connecteur en angle 99"/>
          <p:cNvCxnSpPr>
            <a:stCxn id="125" idx="2"/>
            <a:endCxn id="123" idx="0"/>
          </p:cNvCxnSpPr>
          <p:nvPr/>
        </p:nvCxnSpPr>
        <p:spPr bwMode="auto">
          <a:xfrm rot="5400000">
            <a:off x="7776340" y="1988756"/>
            <a:ext cx="216024" cy="16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52" name="Espace réservé du numéro de diapositive 5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53" name="Espace réservé du pied de page 5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6: Out of Sync (timing)</a:t>
            </a:r>
            <a:endParaRPr lang="en-GB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world leader in Tires manufacturing</a:t>
            </a:r>
          </a:p>
          <a:p>
            <a:r>
              <a:rPr lang="en-GB" dirty="0" smtClean="0"/>
              <a:t>IT is handles by any departments,</a:t>
            </a:r>
          </a:p>
          <a:p>
            <a:pPr lvl="1"/>
            <a:r>
              <a:rPr lang="en-GB" dirty="0" smtClean="0"/>
              <a:t>A complex and hard to managed IT asset</a:t>
            </a:r>
          </a:p>
          <a:p>
            <a:r>
              <a:rPr lang="en-GB" dirty="0" smtClean="0"/>
              <a:t>Every 4 years, they launch a big IT transformation project</a:t>
            </a:r>
          </a:p>
          <a:p>
            <a:pPr lvl="1"/>
            <a:r>
              <a:rPr lang="en-GB" dirty="0" smtClean="0"/>
              <a:t>Involving a major, expensive consulting company</a:t>
            </a:r>
          </a:p>
          <a:p>
            <a:r>
              <a:rPr lang="en-GB" dirty="0" smtClean="0"/>
              <a:t>Nothing happens actually</a:t>
            </a:r>
          </a:p>
          <a:p>
            <a:pPr lvl="1"/>
            <a:r>
              <a:rPr lang="en-GB" dirty="0" smtClean="0"/>
              <a:t>Business requirements and technologies have evolved faster than the study background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7: Out of sync ( addressing wrong issues)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major agro-chemical company </a:t>
            </a:r>
          </a:p>
          <a:p>
            <a:r>
              <a:rPr lang="en-GB" dirty="0" smtClean="0"/>
              <a:t>Launched an MES pilot project</a:t>
            </a:r>
          </a:p>
          <a:p>
            <a:r>
              <a:rPr lang="en-GB" dirty="0" smtClean="0"/>
              <a:t>Tried to address every possible “requirements”</a:t>
            </a:r>
          </a:p>
          <a:p>
            <a:pPr lvl="1"/>
            <a:r>
              <a:rPr lang="en-GB" dirty="0" smtClean="0"/>
              <a:t>Expressed by “business representatives” who where “creative” often mixing up requirements and database design</a:t>
            </a:r>
          </a:p>
          <a:p>
            <a:pPr lvl="1"/>
            <a:r>
              <a:rPr lang="en-GB" dirty="0" smtClean="0"/>
              <a:t>End up with a smart, complex solutions</a:t>
            </a:r>
          </a:p>
          <a:p>
            <a:pPr lvl="1"/>
            <a:r>
              <a:rPr lang="en-GB" dirty="0" smtClean="0"/>
              <a:t>Ineffective, not deployable after 4 years of efforts</a:t>
            </a:r>
          </a:p>
          <a:p>
            <a:r>
              <a:rPr lang="en-GB" dirty="0" smtClean="0"/>
              <a:t>The strategic objectives have changed </a:t>
            </a:r>
          </a:p>
          <a:p>
            <a:pPr lvl="1"/>
            <a:r>
              <a:rPr lang="en-GB" dirty="0" smtClean="0"/>
              <a:t>Back to square one</a:t>
            </a:r>
          </a:p>
          <a:p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8: Micromanagement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world leader in food industry</a:t>
            </a:r>
          </a:p>
          <a:p>
            <a:r>
              <a:rPr lang="en-GB" dirty="0" smtClean="0"/>
              <a:t>They successfully deployed a global interoperability framework for production planning and monitoring</a:t>
            </a:r>
          </a:p>
          <a:p>
            <a:r>
              <a:rPr lang="en-GB" dirty="0" smtClean="0"/>
              <a:t>However, they insisted to handled machinery performance in the multi-plants, multinational reporting</a:t>
            </a:r>
          </a:p>
          <a:p>
            <a:pPr lvl="1"/>
            <a:r>
              <a:rPr lang="en-GB" dirty="0" smtClean="0"/>
              <a:t>Clogging interfaces with the report of machines breakdown and efficiency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As any organism, enterprises age and die - The life expectancy of enterprises barely reaches 40 years</a:t>
            </a:r>
          </a:p>
          <a:p>
            <a:r>
              <a:rPr lang="en-GB" dirty="0" smtClean="0"/>
              <a:t>However, compared to biological organisms, nothing prevents an enterprise to last longer</a:t>
            </a:r>
          </a:p>
          <a:p>
            <a:pPr lvl="1"/>
            <a:r>
              <a:rPr lang="en-GB" dirty="0" smtClean="0"/>
              <a:t>Every entity is replaceable</a:t>
            </a:r>
          </a:p>
          <a:p>
            <a:pPr lvl="1"/>
            <a:r>
              <a:rPr lang="en-GB" dirty="0" smtClean="0"/>
              <a:t>Its purpose, organisation, location can be changed at will</a:t>
            </a:r>
          </a:p>
          <a:p>
            <a:r>
              <a:rPr lang="en-GB" dirty="0" smtClean="0"/>
              <a:t>Intelligence is a main factor of survivability </a:t>
            </a:r>
          </a:p>
          <a:p>
            <a:pPr lvl="1"/>
            <a:r>
              <a:rPr lang="en-GB" dirty="0" smtClean="0"/>
              <a:t>The death of an enterprise is often caused by lack of it: actions or non actions do not result of appropriate consciousness of the environment and creativity for addressing it </a:t>
            </a:r>
          </a:p>
          <a:p>
            <a:r>
              <a:rPr lang="en-GB" dirty="0" smtClean="0"/>
              <a:t>Intelligence raises easier in systemically consistent enterprises</a:t>
            </a:r>
          </a:p>
          <a:p>
            <a:pPr lvl="1"/>
            <a:r>
              <a:rPr lang="en-GB" dirty="0" smtClean="0"/>
              <a:t>VSM is a neat model to assess how an enterprise can leverage its components’ capabilities</a:t>
            </a:r>
          </a:p>
          <a:p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following example illustrate some notorious situations where systemic intelligence seems responsible for the fate of the quoted companies </a:t>
            </a:r>
          </a:p>
          <a:p>
            <a:r>
              <a:rPr lang="en-GB" dirty="0" smtClean="0"/>
              <a:t>In no cases the situations result of single human decision, though the system intelligence often speaks through human voices, decisions, actions. </a:t>
            </a:r>
          </a:p>
          <a:p>
            <a:pPr lvl="1"/>
            <a:r>
              <a:rPr lang="en-GB" dirty="0" smtClean="0"/>
              <a:t>The same individuals in other conditions would have make better or worse decision </a:t>
            </a:r>
          </a:p>
          <a:p>
            <a:r>
              <a:rPr lang="en-GB" dirty="0" smtClean="0"/>
              <a:t>The following discussion relates to a lifetime observation of big companies which exhibit higher and lower intellectual abilities, with potential impact (not always) on their survival)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Agenda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1: Resist innovation</a:t>
            </a:r>
          </a:p>
          <a:p>
            <a:r>
              <a:rPr lang="en-US" dirty="0" smtClean="0"/>
              <a:t>Case 2: Break the toys</a:t>
            </a:r>
          </a:p>
          <a:p>
            <a:r>
              <a:rPr lang="en-US" dirty="0" smtClean="0"/>
              <a:t>Case 3: Dig the grave with revenue</a:t>
            </a:r>
          </a:p>
          <a:p>
            <a:r>
              <a:rPr lang="en-US" dirty="0" smtClean="0"/>
              <a:t>Case 4: Dominant, but not arrogant</a:t>
            </a:r>
          </a:p>
          <a:p>
            <a:r>
              <a:rPr lang="en-US" dirty="0" smtClean="0"/>
              <a:t>Case 5: </a:t>
            </a:r>
            <a:r>
              <a:rPr lang="en-US" dirty="0" err="1" smtClean="0"/>
              <a:t>Autopoïesis</a:t>
            </a:r>
            <a:endParaRPr lang="en-US" dirty="0" smtClean="0"/>
          </a:p>
          <a:p>
            <a:r>
              <a:rPr lang="en-US" dirty="0" smtClean="0"/>
              <a:t>Case 6: Out of sync</a:t>
            </a:r>
          </a:p>
          <a:p>
            <a:r>
              <a:rPr lang="en-US" dirty="0" smtClean="0"/>
              <a:t>Case 7: Out of Sync</a:t>
            </a:r>
          </a:p>
          <a:p>
            <a:r>
              <a:rPr lang="en-US" dirty="0" smtClean="0"/>
              <a:t>Case 8: Micromanagement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>
          <a:xfrm>
            <a:off x="1561250" y="6309320"/>
            <a:ext cx="6215106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MI - Case studies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1717C7-1DE2-40FD-9AE7-09F447B69B04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1: Broken loop, inappropriate negative feedback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company was a leader for building power boilers</a:t>
            </a:r>
          </a:p>
          <a:p>
            <a:r>
              <a:rPr lang="en-GB" dirty="0" smtClean="0"/>
              <a:t>Commissioning responsible</a:t>
            </a:r>
          </a:p>
          <a:p>
            <a:pPr lvl="1"/>
            <a:r>
              <a:rPr lang="en-GB" dirty="0" smtClean="0"/>
              <a:t>“Better making 100 times the same mistake than making 100 different mistakes”</a:t>
            </a:r>
          </a:p>
          <a:p>
            <a:pPr lvl="1"/>
            <a:r>
              <a:rPr lang="en-GB" dirty="0" smtClean="0"/>
              <a:t>=&gt; Unable to scale up a revolutionary process - India made it</a:t>
            </a:r>
          </a:p>
          <a:p>
            <a:r>
              <a:rPr lang="en-GB" dirty="0" smtClean="0"/>
              <a:t>Financial Management</a:t>
            </a:r>
          </a:p>
          <a:p>
            <a:pPr lvl="1"/>
            <a:r>
              <a:rPr lang="en-GB" dirty="0" smtClean="0"/>
              <a:t>“Whatever happens, maintain profit”</a:t>
            </a:r>
          </a:p>
          <a:p>
            <a:r>
              <a:rPr lang="en-GB" dirty="0" smtClean="0"/>
              <a:t>It has disappeared, swallowed by a “modest” escalator company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2: Ineffective system 4, death of system 1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Automation engineering</a:t>
            </a:r>
          </a:p>
          <a:p>
            <a:pPr lvl="1"/>
            <a:r>
              <a:rPr lang="en-GB" dirty="0" smtClean="0"/>
              <a:t>Every machine has its own specific control</a:t>
            </a:r>
          </a:p>
          <a:p>
            <a:pPr lvl="1"/>
            <a:r>
              <a:rPr lang="en-GB" dirty="0" smtClean="0"/>
              <a:t>Poor diagnostics </a:t>
            </a:r>
          </a:p>
          <a:p>
            <a:pPr lvl="1"/>
            <a:r>
              <a:rPr lang="en-GB" dirty="0" smtClean="0"/>
              <a:t>Needs 6 months to teach a maintainer</a:t>
            </a:r>
          </a:p>
          <a:p>
            <a:r>
              <a:rPr lang="en-GB" dirty="0" smtClean="0"/>
              <a:t>Development / industrialization</a:t>
            </a:r>
          </a:p>
          <a:p>
            <a:pPr lvl="1"/>
            <a:r>
              <a:rPr lang="en-GB" dirty="0" smtClean="0"/>
              <a:t>Pilot with Siemens, Production with Schneider: here is the code! </a:t>
            </a:r>
          </a:p>
          <a:p>
            <a:r>
              <a:rPr lang="en-GB" dirty="0" smtClean="0"/>
              <a:t>The big boss</a:t>
            </a:r>
          </a:p>
          <a:p>
            <a:pPr lvl="1"/>
            <a:r>
              <a:rPr lang="en-GB" dirty="0" smtClean="0"/>
              <a:t>“Our company will not have factories anymore – better contracting, keep R&amp;D and sales” - a motto for some time years ago...</a:t>
            </a:r>
          </a:p>
          <a:p>
            <a:pPr lvl="2"/>
            <a:r>
              <a:rPr lang="en-GB" dirty="0" smtClean="0"/>
              <a:t>It basically corresponds to erasing the only “raison d’être” of the system... </a:t>
            </a:r>
          </a:p>
          <a:p>
            <a:r>
              <a:rPr lang="en-GB" dirty="0" smtClean="0"/>
              <a:t>Once the absolute leader in Optical Fibre</a:t>
            </a:r>
          </a:p>
          <a:p>
            <a:pPr lvl="1"/>
            <a:r>
              <a:rPr lang="en-GB" dirty="0" smtClean="0"/>
              <a:t>The company is not anymore acting in this business</a:t>
            </a:r>
          </a:p>
          <a:p>
            <a:pPr lvl="1"/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3: dig the grave 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big non for profit organization observed its membership declining by 50% in 20 years</a:t>
            </a:r>
          </a:p>
          <a:p>
            <a:r>
              <a:rPr lang="en-GB" dirty="0" smtClean="0"/>
              <a:t>It had significant savings that began to  melt</a:t>
            </a:r>
          </a:p>
          <a:p>
            <a:r>
              <a:rPr lang="en-GB" dirty="0" smtClean="0"/>
              <a:t>Intense discussions without practical decision</a:t>
            </a:r>
          </a:p>
          <a:p>
            <a:r>
              <a:rPr lang="en-GB" dirty="0" smtClean="0"/>
              <a:t>Considered to cut costs wherever is possible</a:t>
            </a:r>
          </a:p>
          <a:p>
            <a:r>
              <a:rPr lang="en-GB" dirty="0" smtClean="0"/>
              <a:t>Only the membership department (collecting membership fees) was making money...</a:t>
            </a:r>
          </a:p>
          <a:p>
            <a:pPr lvl="1"/>
            <a:r>
              <a:rPr lang="en-GB" dirty="0" smtClean="0"/>
              <a:t>So membership benefits keep decreasing, </a:t>
            </a:r>
          </a:p>
          <a:p>
            <a:pPr lvl="1"/>
            <a:r>
              <a:rPr lang="en-GB" dirty="0" smtClean="0"/>
              <a:t>Then membership applications...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4: Dominant, not arrogant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World leader in gases for industry</a:t>
            </a:r>
          </a:p>
          <a:p>
            <a:r>
              <a:rPr lang="en-GB" dirty="0" smtClean="0"/>
              <a:t>Some systemic features</a:t>
            </a:r>
          </a:p>
          <a:p>
            <a:pPr lvl="1"/>
            <a:r>
              <a:rPr lang="en-GB" dirty="0" smtClean="0"/>
              <a:t>Maintaining a culture and mutual understanding: Frequent move of people between department and positions</a:t>
            </a:r>
          </a:p>
          <a:p>
            <a:pPr lvl="1"/>
            <a:r>
              <a:rPr lang="en-GB" dirty="0" smtClean="0"/>
              <a:t>Competitors relationship: Though very creative and successful, They respect and study closely competitors’ achievements,  </a:t>
            </a:r>
          </a:p>
          <a:p>
            <a:pPr lvl="1"/>
            <a:r>
              <a:rPr lang="en-GB" dirty="0" smtClean="0"/>
              <a:t>Flexible, relatively autonomous entities</a:t>
            </a:r>
          </a:p>
          <a:p>
            <a:pPr lvl="1"/>
            <a:r>
              <a:rPr lang="en-GB" dirty="0" smtClean="0"/>
              <a:t>Limited number of hierarchy levels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5: </a:t>
            </a:r>
            <a:r>
              <a:rPr lang="en-GB" dirty="0" err="1" smtClean="0"/>
              <a:t>Autopoiesis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R&amp;I department of a world leader in cosmetics</a:t>
            </a:r>
          </a:p>
          <a:p>
            <a:r>
              <a:rPr lang="en-GB" dirty="0" smtClean="0"/>
              <a:t>Specifics</a:t>
            </a:r>
          </a:p>
          <a:p>
            <a:pPr lvl="1"/>
            <a:r>
              <a:rPr lang="en-GB" dirty="0" smtClean="0"/>
              <a:t>No stated organization! – keeps changing without  prescriptive process: creativity first</a:t>
            </a:r>
          </a:p>
          <a:p>
            <a:pPr lvl="1"/>
            <a:r>
              <a:rPr lang="en-GB" dirty="0" smtClean="0"/>
              <a:t>Leadership (system 5/3) thinks and speaks, does not impose decisions</a:t>
            </a:r>
          </a:p>
          <a:p>
            <a:pPr lvl="1"/>
            <a:r>
              <a:rPr lang="en-GB" dirty="0" smtClean="0"/>
              <a:t>Operations (system 2/1) act  on their own based on their perception of their fit in the enterprise and local constrains</a:t>
            </a:r>
          </a:p>
          <a:p>
            <a:r>
              <a:rPr lang="en-GB" dirty="0" smtClean="0"/>
              <a:t>Drawbacks</a:t>
            </a:r>
          </a:p>
          <a:p>
            <a:pPr lvl="1"/>
            <a:r>
              <a:rPr lang="en-GB" dirty="0" smtClean="0"/>
              <a:t>R&amp;I system 4 hardly handles technical/cultural changes</a:t>
            </a:r>
          </a:p>
          <a:p>
            <a:pPr lvl="1"/>
            <a:r>
              <a:rPr lang="en-GB" dirty="0" smtClean="0"/>
              <a:t>Extremely difficult for contractors to help them in transformation (system 4)</a:t>
            </a:r>
          </a:p>
          <a:p>
            <a:pPr lvl="1"/>
            <a:r>
              <a:rPr lang="en-GB" dirty="0" smtClean="0"/>
              <a:t>But R&amp;I being system 4 of the enterprise is itself efficient as is!</a:t>
            </a:r>
          </a:p>
          <a:p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Case studies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42548</TotalTime>
  <Words>927</Words>
  <Application>Microsoft Office PowerPoint</Application>
  <PresentationFormat>Affichage à l'écran (4:3)</PresentationFormat>
  <Paragraphs>149</Paragraphs>
  <Slides>13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1_ppt_model</vt:lpstr>
      <vt:lpstr>MI – Cases studies</vt:lpstr>
      <vt:lpstr>Introduction</vt:lpstr>
      <vt:lpstr>Introduction</vt:lpstr>
      <vt:lpstr>Agenda</vt:lpstr>
      <vt:lpstr>Case 1: Broken loop, inappropriate negative feedback</vt:lpstr>
      <vt:lpstr>Case 2: Ineffective system 4, death of system 1</vt:lpstr>
      <vt:lpstr>Case 3: dig the grave </vt:lpstr>
      <vt:lpstr>Case 4: Dominant, not arrogant</vt:lpstr>
      <vt:lpstr>Case 5: Autopoiesis</vt:lpstr>
      <vt:lpstr>IT Vendor addressing R&amp;I</vt:lpstr>
      <vt:lpstr>Case 6: Out of Sync (timing)</vt:lpstr>
      <vt:lpstr>Case 7: Out of sync ( addressing wrong issues)</vt:lpstr>
      <vt:lpstr>Case 8: Micromanagement</vt:lpstr>
    </vt:vector>
  </TitlesOfParts>
  <Company>Control Chain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CCM00-0 - CCM Overview</dc:title>
  <dc:creator>J. Vieille</dc:creator>
  <cp:lastModifiedBy>Jean Vieille</cp:lastModifiedBy>
  <cp:revision>586</cp:revision>
  <dcterms:created xsi:type="dcterms:W3CDTF">2003-05-29T15:53:55Z</dcterms:created>
  <dcterms:modified xsi:type="dcterms:W3CDTF">2011-04-22T16:03:33Z</dcterms:modified>
</cp:coreProperties>
</file>