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38" r:id="rId1"/>
  </p:sldMasterIdLst>
  <p:notesMasterIdLst>
    <p:notesMasterId r:id="rId39"/>
  </p:notesMasterIdLst>
  <p:handoutMasterIdLst>
    <p:handoutMasterId r:id="rId40"/>
  </p:handoutMasterIdLst>
  <p:sldIdLst>
    <p:sldId id="527" r:id="rId2"/>
    <p:sldId id="1289" r:id="rId3"/>
    <p:sldId id="1290" r:id="rId4"/>
    <p:sldId id="1291" r:id="rId5"/>
    <p:sldId id="1292" r:id="rId6"/>
    <p:sldId id="1293" r:id="rId7"/>
    <p:sldId id="1294" r:id="rId8"/>
    <p:sldId id="1295" r:id="rId9"/>
    <p:sldId id="1296" r:id="rId10"/>
    <p:sldId id="1297" r:id="rId11"/>
    <p:sldId id="1298" r:id="rId12"/>
    <p:sldId id="1299" r:id="rId13"/>
    <p:sldId id="1300" r:id="rId14"/>
    <p:sldId id="1301" r:id="rId15"/>
    <p:sldId id="1302" r:id="rId16"/>
    <p:sldId id="1303" r:id="rId17"/>
    <p:sldId id="1304" r:id="rId18"/>
    <p:sldId id="1305" r:id="rId19"/>
    <p:sldId id="1306" r:id="rId20"/>
    <p:sldId id="1307" r:id="rId21"/>
    <p:sldId id="1308" r:id="rId22"/>
    <p:sldId id="1325" r:id="rId23"/>
    <p:sldId id="1316" r:id="rId24"/>
    <p:sldId id="1317" r:id="rId25"/>
    <p:sldId id="1318" r:id="rId26"/>
    <p:sldId id="1319" r:id="rId27"/>
    <p:sldId id="1320" r:id="rId28"/>
    <p:sldId id="1321" r:id="rId29"/>
    <p:sldId id="1322" r:id="rId30"/>
    <p:sldId id="1323" r:id="rId31"/>
    <p:sldId id="1324" r:id="rId32"/>
    <p:sldId id="1310" r:id="rId33"/>
    <p:sldId id="1311" r:id="rId34"/>
    <p:sldId id="1314" r:id="rId35"/>
    <p:sldId id="1312" r:id="rId36"/>
    <p:sldId id="1313" r:id="rId37"/>
    <p:sldId id="847" r:id="rId38"/>
  </p:sldIdLst>
  <p:sldSz cx="9144000" cy="6858000" type="screen4x3"/>
  <p:notesSz cx="7099300" cy="10234613"/>
  <p:defaultTextStyle>
    <a:defPPr>
      <a:defRPr lang="fr-FR"/>
    </a:defPPr>
    <a:lvl1pPr algn="l" rtl="0" fontAlgn="base">
      <a:spcBef>
        <a:spcPct val="0"/>
      </a:spcBef>
      <a:spcAft>
        <a:spcPct val="0"/>
      </a:spcAft>
      <a:defRPr sz="2000" kern="1200">
        <a:solidFill>
          <a:schemeClr val="tx1"/>
        </a:solidFill>
        <a:latin typeface="Arial" charset="0"/>
        <a:ea typeface="+mn-ea"/>
        <a:cs typeface="Times New Roman" pitchFamily="18" charset="0"/>
      </a:defRPr>
    </a:lvl1pPr>
    <a:lvl2pPr marL="457200" algn="l" rtl="0" fontAlgn="base">
      <a:spcBef>
        <a:spcPct val="0"/>
      </a:spcBef>
      <a:spcAft>
        <a:spcPct val="0"/>
      </a:spcAft>
      <a:defRPr sz="2000" kern="1200">
        <a:solidFill>
          <a:schemeClr val="tx1"/>
        </a:solidFill>
        <a:latin typeface="Arial" charset="0"/>
        <a:ea typeface="+mn-ea"/>
        <a:cs typeface="Times New Roman" pitchFamily="18" charset="0"/>
      </a:defRPr>
    </a:lvl2pPr>
    <a:lvl3pPr marL="914400" algn="l" rtl="0" fontAlgn="base">
      <a:spcBef>
        <a:spcPct val="0"/>
      </a:spcBef>
      <a:spcAft>
        <a:spcPct val="0"/>
      </a:spcAft>
      <a:defRPr sz="2000" kern="1200">
        <a:solidFill>
          <a:schemeClr val="tx1"/>
        </a:solidFill>
        <a:latin typeface="Arial" charset="0"/>
        <a:ea typeface="+mn-ea"/>
        <a:cs typeface="Times New Roman" pitchFamily="18" charset="0"/>
      </a:defRPr>
    </a:lvl3pPr>
    <a:lvl4pPr marL="1371600" algn="l" rtl="0" fontAlgn="base">
      <a:spcBef>
        <a:spcPct val="0"/>
      </a:spcBef>
      <a:spcAft>
        <a:spcPct val="0"/>
      </a:spcAft>
      <a:defRPr sz="2000" kern="1200">
        <a:solidFill>
          <a:schemeClr val="tx1"/>
        </a:solidFill>
        <a:latin typeface="Arial" charset="0"/>
        <a:ea typeface="+mn-ea"/>
        <a:cs typeface="Times New Roman" pitchFamily="18" charset="0"/>
      </a:defRPr>
    </a:lvl4pPr>
    <a:lvl5pPr marL="1828800" algn="l" rtl="0" fontAlgn="base">
      <a:spcBef>
        <a:spcPct val="0"/>
      </a:spcBef>
      <a:spcAft>
        <a:spcPct val="0"/>
      </a:spcAft>
      <a:defRPr sz="2000" kern="1200">
        <a:solidFill>
          <a:schemeClr val="tx1"/>
        </a:solidFill>
        <a:latin typeface="Arial" charset="0"/>
        <a:ea typeface="+mn-ea"/>
        <a:cs typeface="Times New Roman" pitchFamily="18" charset="0"/>
      </a:defRPr>
    </a:lvl5pPr>
    <a:lvl6pPr marL="2286000" algn="l" defTabSz="914400" rtl="0" eaLnBrk="1" latinLnBrk="0" hangingPunct="1">
      <a:defRPr sz="2000" kern="1200">
        <a:solidFill>
          <a:schemeClr val="tx1"/>
        </a:solidFill>
        <a:latin typeface="Arial" charset="0"/>
        <a:ea typeface="+mn-ea"/>
        <a:cs typeface="Times New Roman" pitchFamily="18" charset="0"/>
      </a:defRPr>
    </a:lvl6pPr>
    <a:lvl7pPr marL="2743200" algn="l" defTabSz="914400" rtl="0" eaLnBrk="1" latinLnBrk="0" hangingPunct="1">
      <a:defRPr sz="2000" kern="1200">
        <a:solidFill>
          <a:schemeClr val="tx1"/>
        </a:solidFill>
        <a:latin typeface="Arial" charset="0"/>
        <a:ea typeface="+mn-ea"/>
        <a:cs typeface="Times New Roman" pitchFamily="18" charset="0"/>
      </a:defRPr>
    </a:lvl7pPr>
    <a:lvl8pPr marL="3200400" algn="l" defTabSz="914400" rtl="0" eaLnBrk="1" latinLnBrk="0" hangingPunct="1">
      <a:defRPr sz="2000" kern="1200">
        <a:solidFill>
          <a:schemeClr val="tx1"/>
        </a:solidFill>
        <a:latin typeface="Arial" charset="0"/>
        <a:ea typeface="+mn-ea"/>
        <a:cs typeface="Times New Roman" pitchFamily="18" charset="0"/>
      </a:defRPr>
    </a:lvl8pPr>
    <a:lvl9pPr marL="3657600" algn="l" defTabSz="914400" rtl="0" eaLnBrk="1" latinLnBrk="0" hangingPunct="1">
      <a:defRPr sz="2000" kern="1200">
        <a:solidFill>
          <a:schemeClr val="tx1"/>
        </a:solidFill>
        <a:latin typeface="Arial" charset="0"/>
        <a:ea typeface="+mn-ea"/>
        <a:cs typeface="Times New Roman" pitchFamily="18"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008000"/>
    <a:srgbClr val="CC99FF"/>
    <a:srgbClr val="FF99CC"/>
    <a:srgbClr val="FF00FF"/>
    <a:srgbClr val="FF3300"/>
    <a:srgbClr val="000000"/>
    <a:srgbClr val="FFFFFF"/>
    <a:srgbClr val="000066"/>
    <a:srgbClr val="EAEAEA"/>
  </p:clrMru>
</p:presentationPr>
</file>

<file path=ppt/tableStyles.xml><?xml version="1.0" encoding="utf-8"?>
<a:tblStyleLst xmlns:a="http://schemas.openxmlformats.org/drawingml/2006/main" def="{5C22544A-7EE6-4342-B048-85BDC9FD1C3A}">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42" autoAdjust="0"/>
    <p:restoredTop sz="61053" autoAdjust="0"/>
  </p:normalViewPr>
  <p:slideViewPr>
    <p:cSldViewPr>
      <p:cViewPr varScale="1">
        <p:scale>
          <a:sx n="75" d="100"/>
          <a:sy n="75" d="100"/>
        </p:scale>
        <p:origin x="-1008" y="-90"/>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00" d="100"/>
        <a:sy n="100" d="100"/>
      </p:scale>
      <p:origin x="0" y="54486"/>
    </p:cViewPr>
  </p:sorterViewPr>
  <p:notesViewPr>
    <p:cSldViewPr>
      <p:cViewPr varScale="1">
        <p:scale>
          <a:sx n="50" d="100"/>
          <a:sy n="50" d="100"/>
        </p:scale>
        <p:origin x="-2358" y="-114"/>
      </p:cViewPr>
      <p:guideLst>
        <p:guide orient="horz" pos="3223"/>
        <p:guide pos="2236"/>
      </p:guideLst>
    </p:cSldViewPr>
  </p:notes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98758" name="Rectangle 6"/>
          <p:cNvSpPr>
            <a:spLocks noGrp="1" noChangeArrowheads="1"/>
          </p:cNvSpPr>
          <p:nvPr>
            <p:ph type="hdr" sz="quarter"/>
          </p:nvPr>
        </p:nvSpPr>
        <p:spPr bwMode="auto">
          <a:xfrm>
            <a:off x="92075" y="111125"/>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eaLnBrk="1" hangingPunct="1">
              <a:defRPr sz="1000"/>
            </a:lvl1pPr>
          </a:lstStyle>
          <a:p>
            <a:pPr>
              <a:defRPr/>
            </a:pPr>
            <a:r>
              <a:rPr lang="en-US" smtClean="0"/>
              <a:t>MI - Enable and Develop Intelligence - Language</a:t>
            </a:r>
            <a:endParaRPr lang="en-GB"/>
          </a:p>
        </p:txBody>
      </p:sp>
      <p:sp>
        <p:nvSpPr>
          <p:cNvPr id="1098759" name="Rectangle 7"/>
          <p:cNvSpPr>
            <a:spLocks noGrp="1" noChangeArrowheads="1"/>
          </p:cNvSpPr>
          <p:nvPr>
            <p:ph type="dt" sz="quarter" idx="1"/>
          </p:nvPr>
        </p:nvSpPr>
        <p:spPr bwMode="auto">
          <a:xfrm>
            <a:off x="3930650" y="111125"/>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eaLnBrk="1" hangingPunct="1">
              <a:defRPr sz="1000"/>
            </a:lvl1pPr>
          </a:lstStyle>
          <a:p>
            <a:pPr>
              <a:defRPr/>
            </a:pPr>
            <a:r>
              <a:rPr lang="fr-FR" smtClean="0"/>
              <a:t>03/2011</a:t>
            </a:r>
            <a:endParaRPr lang="en-GB"/>
          </a:p>
        </p:txBody>
      </p:sp>
      <p:sp>
        <p:nvSpPr>
          <p:cNvPr id="1098760" name="Rectangle 8"/>
          <p:cNvSpPr>
            <a:spLocks noGrp="1" noChangeArrowheads="1"/>
          </p:cNvSpPr>
          <p:nvPr>
            <p:ph type="ftr" sz="quarter" idx="2"/>
          </p:nvPr>
        </p:nvSpPr>
        <p:spPr bwMode="auto">
          <a:xfrm>
            <a:off x="92075" y="961390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eaLnBrk="1" hangingPunct="1">
              <a:defRPr sz="1000"/>
            </a:lvl1pPr>
          </a:lstStyle>
          <a:p>
            <a:pPr>
              <a:defRPr/>
            </a:pPr>
            <a:r>
              <a:rPr lang="en-GB"/>
              <a:t>CCM (R) BOK</a:t>
            </a:r>
          </a:p>
        </p:txBody>
      </p:sp>
      <p:sp>
        <p:nvSpPr>
          <p:cNvPr id="1098761" name="Rectangle 9"/>
          <p:cNvSpPr>
            <a:spLocks noGrp="1" noChangeArrowheads="1"/>
          </p:cNvSpPr>
          <p:nvPr>
            <p:ph type="sldNum" sz="quarter" idx="3"/>
          </p:nvPr>
        </p:nvSpPr>
        <p:spPr bwMode="auto">
          <a:xfrm>
            <a:off x="3930650" y="961390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eaLnBrk="1" hangingPunct="1">
              <a:defRPr sz="1000"/>
            </a:lvl1pPr>
          </a:lstStyle>
          <a:p>
            <a:pPr>
              <a:defRPr/>
            </a:pPr>
            <a:fld id="{DB7A975C-F152-4C52-BE9F-51FF11C9E5E2}" type="slidenum">
              <a:rPr lang="en-GB"/>
              <a:pPr>
                <a:defRPr/>
              </a:pPr>
              <a:t>‹N°›</a:t>
            </a:fld>
            <a:endParaRPr lang="en-GB"/>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eaLnBrk="1" hangingPunct="1">
              <a:defRPr sz="1300">
                <a:latin typeface="Times New Roman" pitchFamily="18" charset="0"/>
              </a:defRPr>
            </a:lvl1pPr>
          </a:lstStyle>
          <a:p>
            <a:pPr>
              <a:defRPr/>
            </a:pPr>
            <a:r>
              <a:rPr lang="en-US" smtClean="0"/>
              <a:t>MI - Enable and Develop Intelligence - Language</a:t>
            </a:r>
            <a:endParaRPr lang="fr-FR"/>
          </a:p>
        </p:txBody>
      </p:sp>
      <p:sp>
        <p:nvSpPr>
          <p:cNvPr id="7171" name="Rectangle 3"/>
          <p:cNvSpPr>
            <a:spLocks noGrp="1" noChangeArrowheads="1"/>
          </p:cNvSpPr>
          <p:nvPr>
            <p:ph type="dt" idx="1"/>
          </p:nvPr>
        </p:nvSpPr>
        <p:spPr bwMode="auto">
          <a:xfrm>
            <a:off x="4022725"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eaLnBrk="1" hangingPunct="1">
              <a:defRPr sz="1300">
                <a:latin typeface="Times New Roman" pitchFamily="18" charset="0"/>
              </a:defRPr>
            </a:lvl1pPr>
          </a:lstStyle>
          <a:p>
            <a:pPr>
              <a:defRPr/>
            </a:pPr>
            <a:r>
              <a:rPr lang="fr-FR" smtClean="0"/>
              <a:t>03/2011</a:t>
            </a:r>
            <a:endParaRPr lang="fr-FR"/>
          </a:p>
        </p:txBody>
      </p:sp>
      <p:sp>
        <p:nvSpPr>
          <p:cNvPr id="89092" name="Rectangle 4"/>
          <p:cNvSpPr>
            <a:spLocks noGrp="1" noRot="1" noChangeAspect="1" noChangeArrowheads="1" noTextEdit="1"/>
          </p:cNvSpPr>
          <p:nvPr>
            <p:ph type="sldImg" idx="2"/>
          </p:nvPr>
        </p:nvSpPr>
        <p:spPr bwMode="auto">
          <a:xfrm>
            <a:off x="990600" y="768350"/>
            <a:ext cx="5118100" cy="3836988"/>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946150" y="4860925"/>
            <a:ext cx="5207000"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7174" name="Rectangle 6"/>
          <p:cNvSpPr>
            <a:spLocks noGrp="1" noChangeArrowheads="1"/>
          </p:cNvSpPr>
          <p:nvPr>
            <p:ph type="ftr" sz="quarter" idx="4"/>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eaLnBrk="1" hangingPunct="1">
              <a:defRPr sz="1300">
                <a:latin typeface="Times New Roman" pitchFamily="18" charset="0"/>
              </a:defRPr>
            </a:lvl1pPr>
          </a:lstStyle>
          <a:p>
            <a:pPr>
              <a:defRPr/>
            </a:pPr>
            <a:r>
              <a:rPr lang="fr-FR"/>
              <a:t>CCM (R) BOK</a:t>
            </a:r>
          </a:p>
        </p:txBody>
      </p:sp>
      <p:sp>
        <p:nvSpPr>
          <p:cNvPr id="7175" name="Rectangle 7"/>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eaLnBrk="1" hangingPunct="1">
              <a:defRPr sz="1300">
                <a:latin typeface="Times New Roman" pitchFamily="18" charset="0"/>
              </a:defRPr>
            </a:lvl1pPr>
          </a:lstStyle>
          <a:p>
            <a:pPr>
              <a:defRPr/>
            </a:pPr>
            <a:fld id="{6DF733FB-D6FB-4BAE-93D4-3FD8DCAAACE4}" type="slidenum">
              <a:rPr lang="fr-FR"/>
              <a:pPr>
                <a:defRPr/>
              </a:pPr>
              <a:t>‹N°›</a:t>
            </a:fld>
            <a:endParaRPr lang="fr-FR"/>
          </a:p>
        </p:txBody>
      </p:sp>
    </p:spTree>
  </p:cSld>
  <p:clrMap bg1="lt1" tx1="dk1" bg2="lt2" tx2="dk2" accent1="accent1" accent2="accent2" accent3="accent3" accent4="accent4" accent5="accent5" accent6="accent6" hlink="hlink" folHlink="folHlink"/>
  <p:hf ftr="0"/>
  <p:notesStyle>
    <a:lvl1pPr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a:noFill/>
        </p:spPr>
        <p:txBody>
          <a:bodyPr/>
          <a:lstStyle/>
          <a:p>
            <a:r>
              <a:rPr lang="en-US" smtClean="0"/>
              <a:t>MI - Enable and Develop Intelligence - Language</a:t>
            </a:r>
            <a:endParaRPr lang="fr-FR" smtClean="0"/>
          </a:p>
        </p:txBody>
      </p:sp>
      <p:sp>
        <p:nvSpPr>
          <p:cNvPr id="90115" name="Rectangle 3"/>
          <p:cNvSpPr>
            <a:spLocks noGrp="1" noChangeArrowheads="1"/>
          </p:cNvSpPr>
          <p:nvPr>
            <p:ph type="dt" sz="quarter" idx="1"/>
          </p:nvPr>
        </p:nvSpPr>
        <p:spPr>
          <a:noFill/>
        </p:spPr>
        <p:txBody>
          <a:bodyPr/>
          <a:lstStyle/>
          <a:p>
            <a:r>
              <a:rPr lang="fr-FR" smtClean="0"/>
              <a:t>03/2011</a:t>
            </a:r>
          </a:p>
        </p:txBody>
      </p:sp>
      <p:sp>
        <p:nvSpPr>
          <p:cNvPr id="90117" name="Rectangle 7"/>
          <p:cNvSpPr>
            <a:spLocks noGrp="1" noChangeArrowheads="1"/>
          </p:cNvSpPr>
          <p:nvPr>
            <p:ph type="sldNum" sz="quarter" idx="5"/>
          </p:nvPr>
        </p:nvSpPr>
        <p:spPr>
          <a:noFill/>
        </p:spPr>
        <p:txBody>
          <a:bodyPr/>
          <a:lstStyle/>
          <a:p>
            <a:fld id="{D2456446-BE60-459C-A3D5-78C106B61927}" type="slidenum">
              <a:rPr lang="fr-FR" smtClean="0"/>
              <a:pPr/>
              <a:t>1</a:t>
            </a:fld>
            <a:endParaRPr lang="fr-FR" smtClean="0"/>
          </a:p>
        </p:txBody>
      </p:sp>
      <p:sp>
        <p:nvSpPr>
          <p:cNvPr id="90118" name="Rectangle 2"/>
          <p:cNvSpPr>
            <a:spLocks noGrp="1" noRot="1" noChangeAspect="1" noChangeArrowheads="1" noTextEdit="1"/>
          </p:cNvSpPr>
          <p:nvPr>
            <p:ph type="sldImg"/>
          </p:nvPr>
        </p:nvSpPr>
        <p:spPr>
          <a:xfrm>
            <a:off x="992188" y="768350"/>
            <a:ext cx="5114925" cy="3836988"/>
          </a:xfrm>
          <a:ln/>
        </p:spPr>
      </p:sp>
      <p:sp>
        <p:nvSpPr>
          <p:cNvPr id="90119" name="Rectangle 3"/>
          <p:cNvSpPr>
            <a:spLocks noGrp="1" noChangeArrowheads="1"/>
          </p:cNvSpPr>
          <p:nvPr>
            <p:ph type="body" idx="1"/>
          </p:nvPr>
        </p:nvSpPr>
        <p:spPr>
          <a:noFill/>
          <a:ln/>
        </p:spPr>
        <p:txBody>
          <a:bodyPr/>
          <a:lstStyle/>
          <a:p>
            <a:pPr eaLnBrk="1" hangingPunct="1"/>
            <a:endParaRPr lang="en-GB"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Espace réservé de l'image des diapositives 1"/>
          <p:cNvSpPr>
            <a:spLocks noGrp="1" noRot="1" noChangeAspect="1" noTextEdit="1"/>
          </p:cNvSpPr>
          <p:nvPr>
            <p:ph type="sldImg"/>
          </p:nvPr>
        </p:nvSpPr>
        <p:spPr bwMode="auto">
          <a:xfrm>
            <a:off x="992188" y="768350"/>
            <a:ext cx="5114925" cy="3836988"/>
          </a:xfrm>
          <a:noFill/>
          <a:ln>
            <a:solidFill>
              <a:srgbClr val="000000"/>
            </a:solidFill>
            <a:miter lim="800000"/>
            <a:headEnd/>
            <a:tailEnd/>
          </a:ln>
        </p:spPr>
      </p:sp>
      <p:sp>
        <p:nvSpPr>
          <p:cNvPr id="77827"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8F3DECA9-33F5-4822-8786-09759EEC2617}" type="slidenum">
              <a:rPr lang="fr-FR" smtClean="0"/>
              <a:pPr>
                <a:defRPr/>
              </a:pPr>
              <a:t>24</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Espace réservé de l'image des diapositives 1"/>
          <p:cNvSpPr>
            <a:spLocks noGrp="1" noRot="1" noChangeAspect="1" noTextEdit="1"/>
          </p:cNvSpPr>
          <p:nvPr>
            <p:ph type="sldImg"/>
          </p:nvPr>
        </p:nvSpPr>
        <p:spPr bwMode="auto">
          <a:xfrm>
            <a:off x="992188" y="768350"/>
            <a:ext cx="5114925" cy="3836988"/>
          </a:xfrm>
          <a:noFill/>
          <a:ln>
            <a:solidFill>
              <a:srgbClr val="000000"/>
            </a:solidFill>
            <a:miter lim="800000"/>
            <a:headEnd/>
            <a:tailEnd/>
          </a:ln>
        </p:spPr>
      </p:sp>
      <p:sp>
        <p:nvSpPr>
          <p:cNvPr id="78851"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2990B79F-5DDF-4EB9-A2D7-5DEB5A0853F3}" type="slidenum">
              <a:rPr lang="fr-FR" smtClean="0"/>
              <a:pPr>
                <a:defRPr/>
              </a:pPr>
              <a:t>25</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Espace réservé de l'image des diapositives 1"/>
          <p:cNvSpPr>
            <a:spLocks noGrp="1" noRot="1" noChangeAspect="1" noTextEdit="1"/>
          </p:cNvSpPr>
          <p:nvPr>
            <p:ph type="sldImg"/>
          </p:nvPr>
        </p:nvSpPr>
        <p:spPr bwMode="auto">
          <a:xfrm>
            <a:off x="992188" y="768350"/>
            <a:ext cx="5114925" cy="3836988"/>
          </a:xfrm>
          <a:noFill/>
          <a:ln>
            <a:solidFill>
              <a:srgbClr val="000000"/>
            </a:solidFill>
            <a:miter lim="800000"/>
            <a:headEnd/>
            <a:tailEnd/>
          </a:ln>
        </p:spPr>
      </p:sp>
      <p:sp>
        <p:nvSpPr>
          <p:cNvPr id="79875"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818308C2-0D9C-4AFE-93C5-6F556EE79C17}" type="slidenum">
              <a:rPr lang="fr-FR" smtClean="0"/>
              <a:pPr>
                <a:defRPr/>
              </a:pPr>
              <a:t>26</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Espace réservé de l'image des diapositives 1"/>
          <p:cNvSpPr>
            <a:spLocks noGrp="1" noRot="1" noChangeAspect="1" noTextEdit="1"/>
          </p:cNvSpPr>
          <p:nvPr>
            <p:ph type="sldImg"/>
          </p:nvPr>
        </p:nvSpPr>
        <p:spPr bwMode="auto">
          <a:xfrm>
            <a:off x="992188" y="768350"/>
            <a:ext cx="5114925" cy="3836988"/>
          </a:xfrm>
          <a:noFill/>
          <a:ln>
            <a:solidFill>
              <a:srgbClr val="000000"/>
            </a:solidFill>
            <a:miter lim="800000"/>
            <a:headEnd/>
            <a:tailEnd/>
          </a:ln>
        </p:spPr>
      </p:sp>
      <p:sp>
        <p:nvSpPr>
          <p:cNvPr id="80899"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DAF08F0D-E113-4FF5-92EA-20E60DA81E6C}" type="slidenum">
              <a:rPr lang="fr-FR" smtClean="0"/>
              <a:pPr>
                <a:defRPr/>
              </a:pPr>
              <a:t>27</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Espace réservé de l'image des diapositives 1"/>
          <p:cNvSpPr>
            <a:spLocks noGrp="1" noRot="1" noChangeAspect="1" noTextEdit="1"/>
          </p:cNvSpPr>
          <p:nvPr>
            <p:ph type="sldImg"/>
          </p:nvPr>
        </p:nvSpPr>
        <p:spPr bwMode="auto">
          <a:xfrm>
            <a:off x="992188" y="768350"/>
            <a:ext cx="5114925" cy="3836988"/>
          </a:xfrm>
          <a:noFill/>
          <a:ln>
            <a:solidFill>
              <a:srgbClr val="000000"/>
            </a:solidFill>
            <a:miter lim="800000"/>
            <a:headEnd/>
            <a:tailEnd/>
          </a:ln>
        </p:spPr>
      </p:sp>
      <p:sp>
        <p:nvSpPr>
          <p:cNvPr id="8192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8C82936B-4EED-4D76-A8E2-509A48A23899}" type="slidenum">
              <a:rPr lang="fr-FR" smtClean="0"/>
              <a:pPr>
                <a:defRPr/>
              </a:pPr>
              <a:t>28</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Espace réservé de l'image des diapositives 1"/>
          <p:cNvSpPr>
            <a:spLocks noGrp="1" noRot="1" noChangeAspect="1" noTextEdit="1"/>
          </p:cNvSpPr>
          <p:nvPr>
            <p:ph type="sldImg"/>
          </p:nvPr>
        </p:nvSpPr>
        <p:spPr bwMode="auto">
          <a:xfrm>
            <a:off x="992188" y="768350"/>
            <a:ext cx="5114925" cy="3836988"/>
          </a:xfrm>
          <a:noFill/>
          <a:ln>
            <a:solidFill>
              <a:srgbClr val="000000"/>
            </a:solidFill>
            <a:miter lim="800000"/>
            <a:headEnd/>
            <a:tailEnd/>
          </a:ln>
        </p:spPr>
      </p:sp>
      <p:sp>
        <p:nvSpPr>
          <p:cNvPr id="82947"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BEE75063-0D7B-48E4-A8F8-C5BCA8FEEAC6}" type="slidenum">
              <a:rPr lang="fr-FR" smtClean="0"/>
              <a:pPr>
                <a:defRPr/>
              </a:pPr>
              <a:t>29</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Espace réservé de l'image des diapositives 1"/>
          <p:cNvSpPr>
            <a:spLocks noGrp="1" noRot="1" noChangeAspect="1" noTextEdit="1"/>
          </p:cNvSpPr>
          <p:nvPr>
            <p:ph type="sldImg"/>
          </p:nvPr>
        </p:nvSpPr>
        <p:spPr bwMode="auto">
          <a:xfrm>
            <a:off x="992188" y="768350"/>
            <a:ext cx="5114925" cy="3836988"/>
          </a:xfrm>
          <a:noFill/>
          <a:ln>
            <a:solidFill>
              <a:srgbClr val="000000"/>
            </a:solidFill>
            <a:miter lim="800000"/>
            <a:headEnd/>
            <a:tailEnd/>
          </a:ln>
        </p:spPr>
      </p:sp>
      <p:sp>
        <p:nvSpPr>
          <p:cNvPr id="83971"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D577BA35-EF10-4794-ADEC-2AE6DC664F58}" type="slidenum">
              <a:rPr lang="fr-FR" smtClean="0"/>
              <a:pPr>
                <a:defRPr/>
              </a:pPr>
              <a:t>30</a:t>
            </a:fld>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hdr" sz="quarter"/>
          </p:nvPr>
        </p:nvSpPr>
        <p:spPr>
          <a:noFill/>
        </p:spPr>
        <p:txBody>
          <a:bodyPr/>
          <a:lstStyle/>
          <a:p>
            <a:r>
              <a:rPr lang="en-US" smtClean="0"/>
              <a:t>MI - Enable and Develop Intelligence - Language</a:t>
            </a:r>
            <a:endParaRPr lang="fr-FR" smtClean="0"/>
          </a:p>
        </p:txBody>
      </p:sp>
      <p:sp>
        <p:nvSpPr>
          <p:cNvPr id="171011" name="Rectangle 3"/>
          <p:cNvSpPr>
            <a:spLocks noGrp="1" noChangeArrowheads="1"/>
          </p:cNvSpPr>
          <p:nvPr>
            <p:ph type="dt" sz="quarter" idx="1"/>
          </p:nvPr>
        </p:nvSpPr>
        <p:spPr>
          <a:noFill/>
        </p:spPr>
        <p:txBody>
          <a:bodyPr/>
          <a:lstStyle/>
          <a:p>
            <a:r>
              <a:rPr lang="fr-FR" smtClean="0"/>
              <a:t>03/2011</a:t>
            </a:r>
          </a:p>
        </p:txBody>
      </p:sp>
      <p:sp>
        <p:nvSpPr>
          <p:cNvPr id="171013" name="Rectangle 7"/>
          <p:cNvSpPr>
            <a:spLocks noGrp="1" noChangeArrowheads="1"/>
          </p:cNvSpPr>
          <p:nvPr>
            <p:ph type="sldNum" sz="quarter" idx="5"/>
          </p:nvPr>
        </p:nvSpPr>
        <p:spPr>
          <a:noFill/>
        </p:spPr>
        <p:txBody>
          <a:bodyPr/>
          <a:lstStyle/>
          <a:p>
            <a:fld id="{12DF8431-3050-468D-980E-086A816A9CAB}" type="slidenum">
              <a:rPr lang="fr-FR" smtClean="0"/>
              <a:pPr/>
              <a:t>37</a:t>
            </a:fld>
            <a:endParaRPr lang="fr-FR" smtClean="0"/>
          </a:p>
        </p:txBody>
      </p:sp>
      <p:sp>
        <p:nvSpPr>
          <p:cNvPr id="171014" name="Rectangle 2"/>
          <p:cNvSpPr>
            <a:spLocks noGrp="1" noChangeArrowheads="1"/>
          </p:cNvSpPr>
          <p:nvPr>
            <p:ph type="body" idx="1"/>
          </p:nvPr>
        </p:nvSpPr>
        <p:spPr>
          <a:xfrm>
            <a:off x="946150" y="4691063"/>
            <a:ext cx="5207000" cy="4605337"/>
          </a:xfrm>
          <a:noFill/>
          <a:ln/>
        </p:spPr>
        <p:txBody>
          <a:bodyPr lIns="98017" tIns="48148" rIns="98017" bIns="48148"/>
          <a:lstStyle/>
          <a:p>
            <a:pPr eaLnBrk="1" hangingPunct="1"/>
            <a:endParaRPr lang="en-GB" smtClean="0"/>
          </a:p>
        </p:txBody>
      </p:sp>
      <p:sp>
        <p:nvSpPr>
          <p:cNvPr id="171015" name="Rectangle 3"/>
          <p:cNvSpPr>
            <a:spLocks noGrp="1" noRot="1" noChangeAspect="1" noChangeArrowheads="1" noTextEdit="1"/>
          </p:cNvSpPr>
          <p:nvPr>
            <p:ph type="sldImg"/>
          </p:nvPr>
        </p:nvSpPr>
        <p:spPr>
          <a:xfrm>
            <a:off x="652463" y="342900"/>
            <a:ext cx="5794375" cy="4346575"/>
          </a:xfrm>
          <a:ln w="12700" cap="flat">
            <a:solidFill>
              <a:schemeClr val="tx1"/>
            </a:solidFill>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r>
              <a:rPr lang="en-US" dirty="0" smtClean="0"/>
              <a:t>What controlled vocabularies, taxonomies, thesauri, ontologies, and meta-models </a:t>
            </a:r>
            <a:r>
              <a:rPr lang="en-US" b="1" dirty="0" smtClean="0"/>
              <a:t>all have in common</a:t>
            </a:r>
            <a:r>
              <a:rPr lang="en-US" dirty="0" smtClean="0"/>
              <a:t> are: </a:t>
            </a:r>
          </a:p>
          <a:p>
            <a:r>
              <a:rPr lang="en-US" dirty="0" smtClean="0"/>
              <a:t>They are approaches to help structure, classify, model, and or represent the concepts and relationships pertaining to some subject matter of interest to some community. </a:t>
            </a:r>
          </a:p>
          <a:p>
            <a:r>
              <a:rPr lang="en-US" dirty="0" smtClean="0"/>
              <a:t>They are intended to enable a community to come to agreement and to commit to use the same terms in the same way. </a:t>
            </a:r>
          </a:p>
          <a:p>
            <a:r>
              <a:rPr lang="en-US" dirty="0" smtClean="0"/>
              <a:t>There is a set of terms that some community agrees to use to refer to these concepts and relationships. </a:t>
            </a:r>
          </a:p>
          <a:p>
            <a:r>
              <a:rPr lang="en-US" dirty="0" smtClean="0"/>
              <a:t>The meaning of the terms is specified in some way and to some degree. </a:t>
            </a:r>
          </a:p>
          <a:p>
            <a:r>
              <a:rPr lang="en-US" dirty="0" smtClean="0"/>
              <a:t>They are fuzzy, ill-defined notions used in many different ways by different individuals and communities. </a:t>
            </a:r>
          </a:p>
          <a:p>
            <a:r>
              <a:rPr lang="en-US" dirty="0" smtClean="0"/>
              <a:t>The </a:t>
            </a:r>
            <a:r>
              <a:rPr lang="en-US" b="1" dirty="0" smtClean="0"/>
              <a:t>major differences</a:t>
            </a:r>
            <a:r>
              <a:rPr lang="en-US" dirty="0" smtClean="0"/>
              <a:t> that distinguish these approaches: </a:t>
            </a:r>
          </a:p>
          <a:p>
            <a:r>
              <a:rPr lang="en-US" dirty="0" smtClean="0"/>
              <a:t>How much meaning is specified for each term? </a:t>
            </a:r>
          </a:p>
          <a:p>
            <a:r>
              <a:rPr lang="en-US" dirty="0" smtClean="0"/>
              <a:t>What notation or language is used to specify the meaning? </a:t>
            </a:r>
          </a:p>
          <a:p>
            <a:r>
              <a:rPr lang="en-US" dirty="0" smtClean="0"/>
              <a:t>What is the thing for? Taxonomies, thesauri, ontologies, and meta-models have different but overlapping uses. </a:t>
            </a:r>
          </a:p>
          <a:p>
            <a:endParaRPr lang="fr-FR" dirty="0"/>
          </a:p>
        </p:txBody>
      </p:sp>
      <p:sp>
        <p:nvSpPr>
          <p:cNvPr id="4" name="Espace réservé de l'en-tête 3"/>
          <p:cNvSpPr>
            <a:spLocks noGrp="1"/>
          </p:cNvSpPr>
          <p:nvPr>
            <p:ph type="hdr" sz="quarter" idx="10"/>
          </p:nvPr>
        </p:nvSpPr>
        <p:spPr/>
        <p:txBody>
          <a:bodyPr/>
          <a:lstStyle/>
          <a:p>
            <a:pPr>
              <a:defRPr/>
            </a:pPr>
            <a:r>
              <a:rPr lang="en-US" smtClean="0"/>
              <a:t>MI - Enable and Develop Intelligence - Language</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15</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r>
              <a:rPr lang="en-US" dirty="0" smtClean="0"/>
              <a:t>A </a:t>
            </a:r>
            <a:r>
              <a:rPr lang="en-US" b="1" dirty="0" smtClean="0"/>
              <a:t>controlled vocabulary</a:t>
            </a:r>
            <a:r>
              <a:rPr lang="en-US" dirty="0" smtClean="0"/>
              <a:t> is a list of terms that have been enumerated explicitly. This list is controlled by and is available from a controlled vocabulary registration authority. All terms in a controlled vocabulary should have an unambiguous, non-redundant definition. This is a design goal that may not be true in practice. It depends on how strict the controlled vocabulary registration authority is regarding registration of terms into a controlled vocabulary. At a minimum, the following two rules should be enforced: </a:t>
            </a:r>
          </a:p>
          <a:p>
            <a:r>
              <a:rPr lang="en-US" dirty="0" smtClean="0"/>
              <a:t>If the same term is commonly used to mean different concepts in different contexts, then its name is explicitly qualified to resolve this ambiguity. </a:t>
            </a:r>
          </a:p>
          <a:p>
            <a:r>
              <a:rPr lang="en-US" dirty="0" smtClean="0"/>
              <a:t>If multiple terms are used to mean the same thing, one of the terms is identified as the preferred term in the controlled vocabulary and the other terms are listed as synonyms or aliases. </a:t>
            </a:r>
          </a:p>
          <a:p>
            <a:endParaRPr lang="en-US" dirty="0" smtClean="0"/>
          </a:p>
          <a:p>
            <a:r>
              <a:rPr lang="en-US" dirty="0" smtClean="0"/>
              <a:t>A </a:t>
            </a:r>
            <a:r>
              <a:rPr lang="en-US" b="1" dirty="0" smtClean="0"/>
              <a:t>controlled vocabulary</a:t>
            </a:r>
            <a:r>
              <a:rPr lang="en-US" dirty="0" smtClean="0"/>
              <a:t> may have no meaning specified (it could be just a set of terms that people agree to use, and their meaning is understood), or it may have very detailed definitions for each term.</a:t>
            </a:r>
          </a:p>
          <a:p>
            <a:endParaRPr lang="fr-FR" dirty="0"/>
          </a:p>
        </p:txBody>
      </p:sp>
      <p:sp>
        <p:nvSpPr>
          <p:cNvPr id="4" name="Espace réservé de l'en-tête 3"/>
          <p:cNvSpPr>
            <a:spLocks noGrp="1"/>
          </p:cNvSpPr>
          <p:nvPr>
            <p:ph type="hdr" sz="quarter" idx="10"/>
          </p:nvPr>
        </p:nvSpPr>
        <p:spPr/>
        <p:txBody>
          <a:bodyPr/>
          <a:lstStyle/>
          <a:p>
            <a:pPr>
              <a:defRPr/>
            </a:pPr>
            <a:r>
              <a:rPr lang="en-US" smtClean="0"/>
              <a:t>MI - Enable and Develop Intelligence - Language</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16</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r>
              <a:rPr lang="en-US" dirty="0" smtClean="0"/>
              <a:t>A </a:t>
            </a:r>
            <a:r>
              <a:rPr lang="en-US" b="1" dirty="0" smtClean="0"/>
              <a:t>taxonomy</a:t>
            </a:r>
            <a:r>
              <a:rPr lang="en-US" dirty="0" smtClean="0"/>
              <a:t> is a collection of controlled vocabulary terms organized into a hierarchical structure. Each term in a taxonomy is in one or more parent-child relationships to other terms in the taxonomy. There may be different types of parent-child relationships in a taxonomy (e.g., whole-part, genus-species, type-instance), but good practice limits all parent-child relationships to a single parent to be of the same type. Some taxonomies allow poly-hierarchy, which means that a term can have multiple parents. This means that if a term appears in multiple places in a taxonomy, then it is the same term. Specifically, if a term has children in one place in a taxonomy, then it has the same children in every other place where it appears. </a:t>
            </a:r>
          </a:p>
          <a:p>
            <a:endParaRPr lang="en-US" dirty="0" smtClean="0"/>
          </a:p>
          <a:p>
            <a:r>
              <a:rPr lang="en-US" dirty="0" smtClean="0"/>
              <a:t>A </a:t>
            </a:r>
            <a:r>
              <a:rPr lang="en-US" b="1" dirty="0" smtClean="0"/>
              <a:t>taxonomy</a:t>
            </a:r>
            <a:r>
              <a:rPr lang="en-US" dirty="0" smtClean="0"/>
              <a:t> has additional meaning specified via whatever the meaning of the hierarchical link is. In a traditional 'taxonomy' the meaning is generalization/specialization or 'is a kind of', depending on what direction you are going. These days the word 'taxonomy' is used to refer to other kinds of hierarchies with different meanings for the links (e.g., part of, broader topic than, instance of). Sloppy taxonomies will not identify explicitly what the meaning of the link is, and there may be different meanings. If a taxonomy has a variety of very carefully defined meanings for the hierarchical link, then it bears a stronger resemblance to an ontology. </a:t>
            </a:r>
            <a:endParaRPr lang="fr-FR" dirty="0"/>
          </a:p>
        </p:txBody>
      </p:sp>
      <p:sp>
        <p:nvSpPr>
          <p:cNvPr id="4" name="Espace réservé de l'en-tête 3"/>
          <p:cNvSpPr>
            <a:spLocks noGrp="1"/>
          </p:cNvSpPr>
          <p:nvPr>
            <p:ph type="hdr" sz="quarter" idx="10"/>
          </p:nvPr>
        </p:nvSpPr>
        <p:spPr/>
        <p:txBody>
          <a:bodyPr/>
          <a:lstStyle/>
          <a:p>
            <a:pPr>
              <a:defRPr/>
            </a:pPr>
            <a:r>
              <a:rPr lang="en-US" smtClean="0"/>
              <a:t>MI - Enable and Develop Intelligence - Language</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17</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r>
              <a:rPr lang="en-US" dirty="0" smtClean="0"/>
              <a:t>A </a:t>
            </a:r>
            <a:r>
              <a:rPr lang="en-US" b="1" dirty="0" smtClean="0"/>
              <a:t>thesaurus</a:t>
            </a:r>
            <a:r>
              <a:rPr lang="en-US" dirty="0" smtClean="0"/>
              <a:t> is a networked collection of controlled vocabulary terms. This means that a thesaurus uses associative relationships in addition to parent-child relationships. The expressiveness of the associative relationships in a thesaurus vary and can be as simple as “related to term” as in term A is related to term B. </a:t>
            </a:r>
          </a:p>
          <a:p>
            <a:endParaRPr lang="en-US" dirty="0" smtClean="0"/>
          </a:p>
          <a:p>
            <a:r>
              <a:rPr lang="en-US" dirty="0" smtClean="0"/>
              <a:t>A </a:t>
            </a:r>
            <a:r>
              <a:rPr lang="en-US" b="1" dirty="0" smtClean="0"/>
              <a:t>thesaurus</a:t>
            </a:r>
            <a:r>
              <a:rPr lang="en-US" dirty="0" smtClean="0"/>
              <a:t> has two kinds of links: broader/narrower term, which is much like the generalization/specialization link, but may include a variety of others (just like a taxonomy). In fact, the broader/narrower links of a thesaurus is not really different from a taxonomy, as described above. A thesaurus has another kind of link, which typically will not be a hierarchical relation, although it could be. This link may not have any explicit meaning at all, other than that there is some relationship between the two terms. </a:t>
            </a:r>
            <a:endParaRPr lang="fr-FR" dirty="0"/>
          </a:p>
        </p:txBody>
      </p:sp>
      <p:sp>
        <p:nvSpPr>
          <p:cNvPr id="4" name="Espace réservé de l'en-tête 3"/>
          <p:cNvSpPr>
            <a:spLocks noGrp="1"/>
          </p:cNvSpPr>
          <p:nvPr>
            <p:ph type="hdr" sz="quarter" idx="10"/>
          </p:nvPr>
        </p:nvSpPr>
        <p:spPr/>
        <p:txBody>
          <a:bodyPr/>
          <a:lstStyle/>
          <a:p>
            <a:pPr>
              <a:defRPr/>
            </a:pPr>
            <a:r>
              <a:rPr lang="en-US" smtClean="0"/>
              <a:t>MI - Enable and Develop Intelligence - Language</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18</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r>
              <a:rPr lang="en-US" dirty="0" smtClean="0"/>
              <a:t>People use the word </a:t>
            </a:r>
            <a:r>
              <a:rPr lang="en-US" b="1" dirty="0" smtClean="0"/>
              <a:t>ontology</a:t>
            </a:r>
            <a:r>
              <a:rPr lang="en-US" dirty="0" smtClean="0"/>
              <a:t> to mean different things, e.g. glossaries &amp; data dictionaries, thesauri &amp; taxonomies, schemas &amp; data models, and formal ontologies &amp; inference. </a:t>
            </a:r>
          </a:p>
          <a:p>
            <a:r>
              <a:rPr lang="en-US" dirty="0" smtClean="0"/>
              <a:t>A formal ontology is a controlled vocabulary expressed in an ontology representation language. This language has a grammar for using vocabulary terms to express something meaningful within a specified domain of interest. The grammar contains formal constraints (e.g., specifies what it means to be a well-formed statement, assertion, query, etc.) on how terms in the ontology’s controlled vocabulary can be used together. </a:t>
            </a:r>
          </a:p>
          <a:p>
            <a:r>
              <a:rPr lang="en-US" dirty="0" smtClean="0"/>
              <a:t>People make commitments to use a specific controlled vocabulary or ontology for a domain of interest. Enforcement of an ontology’s grammar may be rigorous or lax. Frequently, the grammar for a "light-weight" ontology is not completely specified, i.e., it has implicit rules that are not explicitly documented. </a:t>
            </a:r>
          </a:p>
          <a:p>
            <a:endParaRPr lang="fr-FR" dirty="0" smtClean="0"/>
          </a:p>
          <a:p>
            <a:r>
              <a:rPr lang="en-US" dirty="0" smtClean="0"/>
              <a:t>The word </a:t>
            </a:r>
            <a:r>
              <a:rPr lang="en-US" b="1" dirty="0" smtClean="0"/>
              <a:t>'ontology</a:t>
            </a:r>
            <a:r>
              <a:rPr lang="en-US" dirty="0" smtClean="0"/>
              <a:t>' has been used to refer to all of the above things. When used in the AI/Knowledge Representation community, it tends to refer to things that have a rich and formal logic-based language for specifying meaning of the terms. Both a thesaurus and a taxonomy can be seen as having a simple language that could be given a grammar, although this is not normally done. Usually they are not formal, in the sense that there is no formal semantics given for the language. However, one can create a model in UML and a model in some formal ontology language and they can have identical meaning. It is thus not useful to say one is an ontology and the other is not because one lacks a formal semantics. The truth is there is a fuzzy line connecting these things. </a:t>
            </a:r>
          </a:p>
          <a:p>
            <a:endParaRPr lang="en-US" dirty="0" smtClean="0"/>
          </a:p>
          <a:p>
            <a:r>
              <a:rPr lang="en-US" b="1" dirty="0" smtClean="0"/>
              <a:t>IF:</a:t>
            </a:r>
            <a:r>
              <a:rPr lang="en-US" dirty="0" smtClean="0"/>
              <a:t> you create an ontology, which is a set of terms naming concepts (classes) and relations, and you use that vocabulary to create a set of data (instances of the classes, and assertions that the instances are related to each other according to the specific relations in the vocabulary), and you think of the set of data you create as the model of your domain, </a:t>
            </a:r>
          </a:p>
          <a:p>
            <a:r>
              <a:rPr lang="en-US" b="1" dirty="0" smtClean="0"/>
              <a:t>THEN:</a:t>
            </a:r>
            <a:r>
              <a:rPr lang="en-US" dirty="0" smtClean="0"/>
              <a:t> the ontology is the meta-model and the set of data created is the model. </a:t>
            </a:r>
          </a:p>
          <a:p>
            <a:r>
              <a:rPr lang="en-US" dirty="0" smtClean="0"/>
              <a:t>In this case, there is little if any useful distinction to be drawn between an ontology and a meta-model. However, meta-models aren't always used in this way to connect to specific models, which is one of the primary uses of ontologies. </a:t>
            </a:r>
          </a:p>
          <a:p>
            <a:endParaRPr lang="fr-FR" dirty="0"/>
          </a:p>
        </p:txBody>
      </p:sp>
      <p:sp>
        <p:nvSpPr>
          <p:cNvPr id="4" name="Espace réservé de l'en-tête 3"/>
          <p:cNvSpPr>
            <a:spLocks noGrp="1"/>
          </p:cNvSpPr>
          <p:nvPr>
            <p:ph type="hdr" sz="quarter" idx="10"/>
          </p:nvPr>
        </p:nvSpPr>
        <p:spPr/>
        <p:txBody>
          <a:bodyPr/>
          <a:lstStyle/>
          <a:p>
            <a:pPr>
              <a:defRPr/>
            </a:pPr>
            <a:r>
              <a:rPr lang="en-US" smtClean="0"/>
              <a:t>MI - Enable and Develop Intelligence - Language</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19</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r>
              <a:rPr lang="en-US" dirty="0" smtClean="0"/>
              <a:t>A </a:t>
            </a:r>
            <a:r>
              <a:rPr lang="en-US" b="1" dirty="0" smtClean="0"/>
              <a:t>meta-model</a:t>
            </a:r>
            <a:r>
              <a:rPr lang="en-US" dirty="0" smtClean="0"/>
              <a:t> is an explicit model of the constructs and rules needed to build specific models within a domain of interest. A valid meta-model is an ontology, but not all ontologies are modeled explicitly as meta-models. A meta-model can be viewed from three different perspectives: </a:t>
            </a:r>
          </a:p>
          <a:p>
            <a:r>
              <a:rPr lang="en-US" dirty="0" smtClean="0"/>
              <a:t>as a set of building blocks and rules used to build models </a:t>
            </a:r>
          </a:p>
          <a:p>
            <a:r>
              <a:rPr lang="en-US" dirty="0" smtClean="0"/>
              <a:t>as a model of a domain of interest, and </a:t>
            </a:r>
          </a:p>
          <a:p>
            <a:r>
              <a:rPr lang="en-US" dirty="0" smtClean="0"/>
              <a:t>as an instance of another model. </a:t>
            </a:r>
          </a:p>
          <a:p>
            <a:r>
              <a:rPr lang="en-US" dirty="0" smtClean="0"/>
              <a:t>When comparing meta-models to ontologies, we are talking about meta-models as models (perspective 2). </a:t>
            </a:r>
          </a:p>
          <a:p>
            <a:r>
              <a:rPr lang="en-US" dirty="0" smtClean="0"/>
              <a:t>Note: Meta-modeling as a domain of interest can have its own ontology. For example, the CDIF Family of Standards, which contains the CDIF Meta-meta-model along with rules for modeling and extensibility and transfer format, is such an ontology. When modelers use a modeling tool to construct models, they are making a commitment to use the ontology implemented in the modeling tool. This model making ontology is usually called a meta-model, with “model making” as its domain of interest. </a:t>
            </a:r>
            <a:endParaRPr lang="en-US" dirty="0"/>
          </a:p>
        </p:txBody>
      </p:sp>
      <p:sp>
        <p:nvSpPr>
          <p:cNvPr id="4" name="Espace réservé de l'en-tête 3"/>
          <p:cNvSpPr>
            <a:spLocks noGrp="1"/>
          </p:cNvSpPr>
          <p:nvPr>
            <p:ph type="hdr" sz="quarter" idx="10"/>
          </p:nvPr>
        </p:nvSpPr>
        <p:spPr/>
        <p:txBody>
          <a:bodyPr/>
          <a:lstStyle/>
          <a:p>
            <a:pPr>
              <a:defRPr/>
            </a:pPr>
            <a:r>
              <a:rPr lang="en-US" smtClean="0"/>
              <a:t>MI - Enable and Develop Intelligence - Language</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20</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pPr>
              <a:defRPr/>
            </a:pPr>
            <a:r>
              <a:rPr lang="en-US" smtClean="0"/>
              <a:t>MI - Enable and Develop Intelligence - Language</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21</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Espace réservé de l'image des diapositives 1"/>
          <p:cNvSpPr>
            <a:spLocks noGrp="1" noRot="1" noChangeAspect="1" noTextEdit="1"/>
          </p:cNvSpPr>
          <p:nvPr>
            <p:ph type="sldImg"/>
          </p:nvPr>
        </p:nvSpPr>
        <p:spPr bwMode="auto">
          <a:xfrm>
            <a:off x="992188" y="768350"/>
            <a:ext cx="5114925" cy="3836988"/>
          </a:xfrm>
          <a:noFill/>
          <a:ln>
            <a:solidFill>
              <a:srgbClr val="000000"/>
            </a:solidFill>
            <a:miter lim="800000"/>
            <a:headEnd/>
            <a:tailEnd/>
          </a:ln>
        </p:spPr>
      </p:sp>
      <p:sp>
        <p:nvSpPr>
          <p:cNvPr id="7680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84F71B39-F89A-4389-A096-27E273F09083}" type="slidenum">
              <a:rPr lang="fr-FR" smtClean="0"/>
              <a:pPr>
                <a:defRPr/>
              </a:pPr>
              <a:t>23</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hyperlink" Target="http://creativecommons.org/licenses/by-sa/3.0/" TargetMode="External"/><Relationship Id="rId5" Type="http://schemas.openxmlformats.org/officeDocument/2006/relationships/image" Target="../media/image4.png"/><Relationship Id="rId4" Type="http://schemas.openxmlformats.org/officeDocument/2006/relationships/image" Target="../media/image1.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5" name="Line 8"/>
          <p:cNvSpPr>
            <a:spLocks noChangeShapeType="1"/>
          </p:cNvSpPr>
          <p:nvPr/>
        </p:nvSpPr>
        <p:spPr bwMode="auto">
          <a:xfrm>
            <a:off x="9144000" y="0"/>
            <a:ext cx="0" cy="6858000"/>
          </a:xfrm>
          <a:prstGeom prst="line">
            <a:avLst/>
          </a:prstGeom>
          <a:noFill/>
          <a:ln w="12700">
            <a:solidFill>
              <a:schemeClr val="tx1"/>
            </a:solidFill>
            <a:round/>
            <a:headEnd/>
            <a:tailEnd/>
          </a:ln>
          <a:effectLst/>
        </p:spPr>
        <p:txBody>
          <a:bodyPr wrap="none" lIns="90000" tIns="46800" rIns="90000" bIns="46800"/>
          <a:lstStyle/>
          <a:p>
            <a:pPr eaLnBrk="0" hangingPunct="0">
              <a:defRPr/>
            </a:pPr>
            <a:endParaRPr lang="fr-FR"/>
          </a:p>
        </p:txBody>
      </p:sp>
      <p:sp>
        <p:nvSpPr>
          <p:cNvPr id="6" name="Text Box 9"/>
          <p:cNvSpPr txBox="1">
            <a:spLocks noChangeArrowheads="1"/>
          </p:cNvSpPr>
          <p:nvPr/>
        </p:nvSpPr>
        <p:spPr bwMode="auto">
          <a:xfrm>
            <a:off x="1617969" y="5065000"/>
            <a:ext cx="6770455" cy="1064010"/>
          </a:xfrm>
          <a:prstGeom prst="rect">
            <a:avLst/>
          </a:prstGeom>
          <a:noFill/>
          <a:ln w="12700">
            <a:noFill/>
            <a:miter lim="800000"/>
            <a:headEnd/>
            <a:tailEnd/>
          </a:ln>
          <a:effectLst/>
        </p:spPr>
        <p:txBody>
          <a:bodyPr wrap="square" lIns="90000" tIns="46800" rIns="90000" bIns="46800">
            <a:spAutoFit/>
          </a:bodyPr>
          <a:lstStyle/>
          <a:p>
            <a:pPr algn="l" eaLnBrk="0" hangingPunct="0">
              <a:defRPr/>
            </a:pPr>
            <a:r>
              <a:rPr lang="en-GB" sz="1400" dirty="0" smtClean="0">
                <a:solidFill>
                  <a:srgbClr val="808080"/>
                </a:solidFill>
              </a:rPr>
              <a:t>Jean Vieille 	www.syntropicfactory.com j.vieille@syntropicfactory.com</a:t>
            </a:r>
          </a:p>
          <a:p>
            <a:pPr algn="l" eaLnBrk="0" hangingPunct="0">
              <a:defRPr/>
            </a:pPr>
            <a:endParaRPr lang="en-GB" sz="1400" dirty="0" smtClean="0">
              <a:solidFill>
                <a:srgbClr val="808080"/>
              </a:solidFill>
            </a:endParaRPr>
          </a:p>
          <a:p>
            <a:pPr algn="l" eaLnBrk="0" hangingPunct="0">
              <a:defRPr/>
            </a:pPr>
            <a:r>
              <a:rPr lang="en-GB" sz="1400" dirty="0" smtClean="0">
                <a:solidFill>
                  <a:srgbClr val="808080"/>
                </a:solidFill>
              </a:rPr>
              <a:t>Research community 	www.controlchainmanagement.org</a:t>
            </a:r>
          </a:p>
          <a:p>
            <a:pPr algn="l" eaLnBrk="0" hangingPunct="0">
              <a:lnSpc>
                <a:spcPct val="150000"/>
              </a:lnSpc>
              <a:defRPr/>
            </a:pPr>
            <a:r>
              <a:rPr lang="en-GB" sz="1400" dirty="0" smtClean="0">
                <a:solidFill>
                  <a:srgbClr val="808080"/>
                </a:solidFill>
              </a:rPr>
              <a:t>Consulting group:  	www.controlchaingroup.com </a:t>
            </a:r>
            <a:endParaRPr lang="en-GB" sz="1400" dirty="0">
              <a:solidFill>
                <a:srgbClr val="808080"/>
              </a:solidFill>
            </a:endParaRPr>
          </a:p>
        </p:txBody>
      </p:sp>
      <p:sp>
        <p:nvSpPr>
          <p:cNvPr id="7" name="Text Box 7"/>
          <p:cNvSpPr txBox="1">
            <a:spLocks noChangeArrowheads="1"/>
          </p:cNvSpPr>
          <p:nvPr/>
        </p:nvSpPr>
        <p:spPr bwMode="auto">
          <a:xfrm>
            <a:off x="1008063" y="419324"/>
            <a:ext cx="7056437" cy="633412"/>
          </a:xfrm>
          <a:prstGeom prst="rect">
            <a:avLst/>
          </a:prstGeom>
          <a:noFill/>
          <a:ln w="12700">
            <a:noFill/>
            <a:miter lim="800000"/>
            <a:headEnd/>
            <a:tailEnd/>
          </a:ln>
          <a:effectLst/>
        </p:spPr>
        <p:txBody>
          <a:bodyPr lIns="90000" tIns="46800" rIns="90000" bIns="46800">
            <a:spAutoFit/>
          </a:bodyPr>
          <a:lstStyle/>
          <a:p>
            <a:pPr algn="ctr" eaLnBrk="0" hangingPunct="0">
              <a:spcBef>
                <a:spcPct val="50000"/>
              </a:spcBef>
              <a:defRPr/>
            </a:pPr>
            <a:r>
              <a:rPr kumimoji="1" lang="en-GB" sz="1400" i="1" dirty="0">
                <a:solidFill>
                  <a:srgbClr val="990000"/>
                </a:solidFill>
              </a:rPr>
              <a:t>Industrial Operations / Information Processing Convergence</a:t>
            </a:r>
          </a:p>
          <a:p>
            <a:pPr algn="ctr" eaLnBrk="0" hangingPunct="0">
              <a:spcBef>
                <a:spcPct val="50000"/>
              </a:spcBef>
              <a:defRPr/>
            </a:pPr>
            <a:r>
              <a:rPr kumimoji="1" lang="en-GB" sz="1400" i="1" dirty="0">
                <a:solidFill>
                  <a:srgbClr val="990000"/>
                </a:solidFill>
              </a:rPr>
              <a:t>Control Chain Management Body Of Knowledge</a:t>
            </a:r>
          </a:p>
        </p:txBody>
      </p:sp>
      <p:cxnSp>
        <p:nvCxnSpPr>
          <p:cNvPr id="8" name="Connecteur droit 12"/>
          <p:cNvCxnSpPr>
            <a:cxnSpLocks noChangeShapeType="1"/>
          </p:cNvCxnSpPr>
          <p:nvPr/>
        </p:nvCxnSpPr>
        <p:spPr bwMode="auto">
          <a:xfrm>
            <a:off x="0" y="6143625"/>
            <a:ext cx="9144000" cy="1588"/>
          </a:xfrm>
          <a:prstGeom prst="line">
            <a:avLst/>
          </a:prstGeom>
          <a:noFill/>
          <a:ln w="9525" algn="ctr">
            <a:solidFill>
              <a:srgbClr val="002060"/>
            </a:solidFill>
            <a:round/>
            <a:headEnd/>
            <a:tailEnd/>
          </a:ln>
        </p:spPr>
      </p:cxnSp>
      <p:sp>
        <p:nvSpPr>
          <p:cNvPr id="1823746" name="Rectangle 2"/>
          <p:cNvSpPr>
            <a:spLocks noGrp="1" noChangeArrowheads="1"/>
          </p:cNvSpPr>
          <p:nvPr>
            <p:ph type="subTitle" idx="1"/>
          </p:nvPr>
        </p:nvSpPr>
        <p:spPr>
          <a:xfrm>
            <a:off x="1331913" y="4113213"/>
            <a:ext cx="6400800" cy="684212"/>
          </a:xfrm>
        </p:spPr>
        <p:txBody>
          <a:bodyPr/>
          <a:lstStyle>
            <a:lvl1pPr marL="0" indent="0" algn="ctr">
              <a:buFont typeface="Arial" charset="0"/>
              <a:buNone/>
              <a:defRPr sz="1800">
                <a:latin typeface="Arial Narrow" pitchFamily="34" charset="0"/>
              </a:defRPr>
            </a:lvl1pPr>
          </a:lstStyle>
          <a:p>
            <a:r>
              <a:rPr lang="fr-FR" smtClean="0"/>
              <a:t>Cliquez pour modifier le style des sous-titres du masque</a:t>
            </a:r>
            <a:endParaRPr lang="en-GB"/>
          </a:p>
        </p:txBody>
      </p:sp>
      <p:sp>
        <p:nvSpPr>
          <p:cNvPr id="1823747" name="Rectangle 3"/>
          <p:cNvSpPr>
            <a:spLocks noGrp="1" noChangeArrowheads="1"/>
          </p:cNvSpPr>
          <p:nvPr>
            <p:ph type="ctrTitle"/>
          </p:nvPr>
        </p:nvSpPr>
        <p:spPr>
          <a:xfrm>
            <a:off x="647700" y="2670175"/>
            <a:ext cx="7772400" cy="938213"/>
          </a:xfrm>
        </p:spPr>
        <p:txBody>
          <a:bodyPr/>
          <a:lstStyle>
            <a:lvl1pPr algn="ctr">
              <a:defRPr sz="2400">
                <a:latin typeface="Arial Black" pitchFamily="34" charset="0"/>
              </a:defRPr>
            </a:lvl1pPr>
          </a:lstStyle>
          <a:p>
            <a:r>
              <a:rPr lang="fr-FR" smtClean="0"/>
              <a:t>Cliquez pour modifier le style du titre</a:t>
            </a:r>
            <a:endParaRPr lang="en-GB"/>
          </a:p>
        </p:txBody>
      </p:sp>
      <p:sp>
        <p:nvSpPr>
          <p:cNvPr id="9" name="Rectangle 8"/>
          <p:cNvSpPr>
            <a:spLocks noGrp="1" noChangeArrowheads="1"/>
          </p:cNvSpPr>
          <p:nvPr>
            <p:ph type="ftr" sz="quarter" idx="10"/>
          </p:nvPr>
        </p:nvSpPr>
        <p:spPr/>
        <p:txBody>
          <a:bodyPr/>
          <a:lstStyle>
            <a:lvl1pPr>
              <a:defRPr/>
            </a:lvl1pPr>
          </a:lstStyle>
          <a:p>
            <a:pPr>
              <a:defRPr/>
            </a:pPr>
            <a:r>
              <a:rPr lang="en-US" smtClean="0"/>
              <a:t>MI - Enable and Develop Intelligence - Language</a:t>
            </a:r>
            <a:endParaRPr lang="en-GB" dirty="0"/>
          </a:p>
        </p:txBody>
      </p:sp>
      <p:sp>
        <p:nvSpPr>
          <p:cNvPr id="10" name="Rectangle 9"/>
          <p:cNvSpPr>
            <a:spLocks noGrp="1" noChangeArrowheads="1"/>
          </p:cNvSpPr>
          <p:nvPr>
            <p:ph type="sldNum" sz="quarter" idx="11"/>
          </p:nvPr>
        </p:nvSpPr>
        <p:spPr/>
        <p:txBody>
          <a:bodyPr/>
          <a:lstStyle>
            <a:lvl1pPr>
              <a:defRPr/>
            </a:lvl1pPr>
          </a:lstStyle>
          <a:p>
            <a:pPr>
              <a:defRPr/>
            </a:pPr>
            <a:fld id="{D0437A67-37F5-490A-A85F-93D1BCC704F3}" type="slidenum">
              <a:rPr lang="en-GB" smtClean="0"/>
              <a:pPr>
                <a:defRPr/>
              </a:pPr>
              <a:t>‹N°›</a:t>
            </a:fld>
            <a:endParaRPr lang="en-GB"/>
          </a:p>
        </p:txBody>
      </p:sp>
      <p:pic>
        <p:nvPicPr>
          <p:cNvPr id="15" name="Image 14" descr="Logo_CCM_simple_80x40.jpg"/>
          <p:cNvPicPr>
            <a:picLocks noChangeAspect="1"/>
          </p:cNvPicPr>
          <p:nvPr/>
        </p:nvPicPr>
        <p:blipFill>
          <a:blip r:embed="rId2" cstate="print"/>
          <a:stretch>
            <a:fillRect/>
          </a:stretch>
        </p:blipFill>
        <p:spPr>
          <a:xfrm>
            <a:off x="1187624" y="5517232"/>
            <a:ext cx="473968" cy="236984"/>
          </a:xfrm>
          <a:prstGeom prst="rect">
            <a:avLst/>
          </a:prstGeom>
        </p:spPr>
      </p:pic>
      <p:pic>
        <p:nvPicPr>
          <p:cNvPr id="16" name="Image 15" descr="Logo_CCG_simple_80-40.jpg"/>
          <p:cNvPicPr>
            <a:picLocks noChangeAspect="1"/>
          </p:cNvPicPr>
          <p:nvPr/>
        </p:nvPicPr>
        <p:blipFill>
          <a:blip r:embed="rId3" cstate="print"/>
          <a:stretch>
            <a:fillRect/>
          </a:stretch>
        </p:blipFill>
        <p:spPr>
          <a:xfrm>
            <a:off x="1187624" y="5805264"/>
            <a:ext cx="475200" cy="237600"/>
          </a:xfrm>
          <a:prstGeom prst="rect">
            <a:avLst/>
          </a:prstGeom>
        </p:spPr>
      </p:pic>
      <p:pic>
        <p:nvPicPr>
          <p:cNvPr id="13" name="Image 12" descr="Logo_SyFy_50.jpg"/>
          <p:cNvPicPr>
            <a:picLocks noChangeAspect="1"/>
          </p:cNvPicPr>
          <p:nvPr/>
        </p:nvPicPr>
        <p:blipFill>
          <a:blip r:embed="rId4" cstate="print"/>
          <a:stretch>
            <a:fillRect/>
          </a:stretch>
        </p:blipFill>
        <p:spPr>
          <a:xfrm>
            <a:off x="1331640" y="5085184"/>
            <a:ext cx="288032" cy="288032"/>
          </a:xfrm>
          <a:prstGeom prst="rect">
            <a:avLst/>
          </a:prstGeom>
        </p:spPr>
      </p:pic>
      <p:pic>
        <p:nvPicPr>
          <p:cNvPr id="14" name="Image 13" descr="license.img"/>
          <p:cNvPicPr>
            <a:picLocks/>
          </p:cNvPicPr>
          <p:nvPr/>
        </p:nvPicPr>
        <p:blipFill>
          <a:blip r:embed="rId5" cstate="print"/>
          <a:stretch>
            <a:fillRect/>
          </a:stretch>
        </p:blipFill>
        <p:spPr>
          <a:xfrm>
            <a:off x="12700" y="12700"/>
            <a:ext cx="591320" cy="267117"/>
          </a:xfrm>
          <a:prstGeom prst="rect">
            <a:avLst/>
          </a:prstGeom>
        </p:spPr>
      </p:pic>
      <p:sp>
        <p:nvSpPr>
          <p:cNvPr id="17" name="ZoneTexte 16"/>
          <p:cNvSpPr txBox="1"/>
          <p:nvPr/>
        </p:nvSpPr>
        <p:spPr>
          <a:xfrm>
            <a:off x="539552" y="55657"/>
            <a:ext cx="6719540" cy="276999"/>
          </a:xfrm>
          <a:prstGeom prst="rect">
            <a:avLst/>
          </a:prstGeom>
          <a:noFill/>
        </p:spPr>
        <p:txBody>
          <a:bodyPr vert="horz" wrap="square" rtlCol="0">
            <a:spAutoFit/>
          </a:bodyPr>
          <a:lstStyle/>
          <a:p>
            <a:r>
              <a:rPr lang="en-US" sz="1200" dirty="0" smtClean="0"/>
              <a:t>This work is licensed under a </a:t>
            </a:r>
            <a:r>
              <a:rPr lang="en-US" sz="1200" dirty="0" smtClean="0">
                <a:hlinkClick r:id="rId6"/>
              </a:rPr>
              <a:t>Creative Commons Attribution-</a:t>
            </a:r>
            <a:r>
              <a:rPr lang="en-US" sz="1200" dirty="0" err="1" smtClean="0">
                <a:hlinkClick r:id="rId6"/>
              </a:rPr>
              <a:t>ShareAlike</a:t>
            </a:r>
            <a:r>
              <a:rPr lang="en-US" sz="1200" dirty="0" smtClean="0">
                <a:hlinkClick r:id="rId6"/>
              </a:rPr>
              <a:t> 3.0 </a:t>
            </a:r>
            <a:r>
              <a:rPr lang="en-US" sz="1200" dirty="0" err="1" smtClean="0">
                <a:hlinkClick r:id="rId6"/>
              </a:rPr>
              <a:t>Unported</a:t>
            </a:r>
            <a:r>
              <a:rPr lang="en-US" sz="1200" dirty="0" smtClean="0">
                <a:hlinkClick r:id="rId6"/>
              </a:rPr>
              <a:t> License</a:t>
            </a:r>
            <a:r>
              <a:rPr lang="en-US" sz="1200" dirty="0" smtClean="0"/>
              <a:t>.</a:t>
            </a:r>
            <a:endParaRPr lang="en-GB" sz="120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Rectangle 10"/>
          <p:cNvSpPr>
            <a:spLocks noGrp="1" noChangeArrowheads="1"/>
          </p:cNvSpPr>
          <p:nvPr>
            <p:ph type="ftr" sz="quarter" idx="10"/>
          </p:nvPr>
        </p:nvSpPr>
        <p:spPr>
          <a:ln/>
        </p:spPr>
        <p:txBody>
          <a:bodyPr/>
          <a:lstStyle>
            <a:lvl1pPr>
              <a:defRPr/>
            </a:lvl1pPr>
          </a:lstStyle>
          <a:p>
            <a:pPr>
              <a:defRPr/>
            </a:pPr>
            <a:r>
              <a:rPr lang="en-US" smtClean="0"/>
              <a:t>MI - Enable and Develop Intelligence - Language</a:t>
            </a:r>
            <a:endParaRPr lang="en-GB"/>
          </a:p>
        </p:txBody>
      </p:sp>
      <p:sp>
        <p:nvSpPr>
          <p:cNvPr id="5" name="Rectangle 11"/>
          <p:cNvSpPr>
            <a:spLocks noGrp="1" noChangeArrowheads="1"/>
          </p:cNvSpPr>
          <p:nvPr>
            <p:ph type="sldNum" sz="quarter" idx="11"/>
          </p:nvPr>
        </p:nvSpPr>
        <p:spPr>
          <a:ln/>
        </p:spPr>
        <p:txBody>
          <a:bodyPr/>
          <a:lstStyle>
            <a:lvl1pPr>
              <a:defRPr/>
            </a:lvl1pPr>
          </a:lstStyle>
          <a:p>
            <a:pPr>
              <a:defRPr/>
            </a:pPr>
            <a:fld id="{43496CAB-17AD-4D69-91A6-95095FA86F9D}" type="slidenum">
              <a:rPr lang="en-GB" smtClean="0"/>
              <a:pPr>
                <a:defRPr/>
              </a:pPr>
              <a:t>‹N°›</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79388" y="76200"/>
            <a:ext cx="8785225" cy="760413"/>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179388" y="1125538"/>
            <a:ext cx="8785225" cy="4895850"/>
          </a:xfrm>
        </p:spPr>
        <p:txBody>
          <a:bodyPr/>
          <a:lstStyle/>
          <a:p>
            <a:pPr lvl="0"/>
            <a:r>
              <a:rPr lang="fr-FR" noProof="0" smtClean="0"/>
              <a:t>Cliquez sur l'icône pour ajouter un tableau</a:t>
            </a:r>
            <a:endParaRPr lang="fr-FR" noProof="0" smtClean="0"/>
          </a:p>
        </p:txBody>
      </p:sp>
      <p:sp>
        <p:nvSpPr>
          <p:cNvPr id="4" name="Rectangle 10"/>
          <p:cNvSpPr>
            <a:spLocks noGrp="1" noChangeArrowheads="1"/>
          </p:cNvSpPr>
          <p:nvPr>
            <p:ph type="ftr" sz="quarter" idx="10"/>
          </p:nvPr>
        </p:nvSpPr>
        <p:spPr>
          <a:ln/>
        </p:spPr>
        <p:txBody>
          <a:bodyPr/>
          <a:lstStyle>
            <a:lvl1pPr>
              <a:defRPr/>
            </a:lvl1pPr>
          </a:lstStyle>
          <a:p>
            <a:pPr>
              <a:defRPr/>
            </a:pPr>
            <a:r>
              <a:rPr lang="en-US" smtClean="0"/>
              <a:t>MI - Enable and Develop Intelligence - Language</a:t>
            </a:r>
            <a:endParaRPr lang="en-GB"/>
          </a:p>
        </p:txBody>
      </p:sp>
      <p:sp>
        <p:nvSpPr>
          <p:cNvPr id="5" name="Rectangle 11"/>
          <p:cNvSpPr>
            <a:spLocks noGrp="1" noChangeArrowheads="1"/>
          </p:cNvSpPr>
          <p:nvPr>
            <p:ph type="sldNum" sz="quarter" idx="11"/>
          </p:nvPr>
        </p:nvSpPr>
        <p:spPr>
          <a:ln/>
        </p:spPr>
        <p:txBody>
          <a:bodyPr/>
          <a:lstStyle>
            <a:lvl1pPr>
              <a:defRPr/>
            </a:lvl1pPr>
          </a:lstStyle>
          <a:p>
            <a:pPr>
              <a:defRPr/>
            </a:pPr>
            <a:fld id="{E2FA859B-73B8-49D3-A9C4-6E1FA12AB34B}" type="slidenum">
              <a:rPr lang="en-GB" smtClean="0"/>
              <a:pPr>
                <a:defRPr/>
              </a:pPr>
              <a:t>‹N°›</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179388" y="1125538"/>
            <a:ext cx="4316412" cy="4895850"/>
          </a:xfrm>
        </p:spPr>
        <p:txBody>
          <a:bodyPr/>
          <a:lstStyle>
            <a:lvl1pPr>
              <a:defRPr sz="20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contenu 3"/>
          <p:cNvSpPr>
            <a:spLocks noGrp="1"/>
          </p:cNvSpPr>
          <p:nvPr>
            <p:ph sz="half" idx="2"/>
          </p:nvPr>
        </p:nvSpPr>
        <p:spPr>
          <a:xfrm>
            <a:off x="4648200" y="1125538"/>
            <a:ext cx="4316413" cy="4895850"/>
          </a:xfrm>
        </p:spPr>
        <p:txBody>
          <a:bodyPr/>
          <a:lstStyle>
            <a:lvl1pPr>
              <a:defRPr sz="20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5" name="Rectangle 10"/>
          <p:cNvSpPr>
            <a:spLocks noGrp="1" noChangeArrowheads="1"/>
          </p:cNvSpPr>
          <p:nvPr>
            <p:ph type="ftr" sz="quarter" idx="10"/>
          </p:nvPr>
        </p:nvSpPr>
        <p:spPr>
          <a:ln/>
        </p:spPr>
        <p:txBody>
          <a:bodyPr/>
          <a:lstStyle>
            <a:lvl1pPr>
              <a:defRPr/>
            </a:lvl1pPr>
          </a:lstStyle>
          <a:p>
            <a:pPr>
              <a:defRPr/>
            </a:pPr>
            <a:r>
              <a:rPr lang="en-US" smtClean="0"/>
              <a:t>MI - Enable and Develop Intelligence - Language</a:t>
            </a:r>
            <a:endParaRPr lang="en-GB"/>
          </a:p>
        </p:txBody>
      </p:sp>
      <p:sp>
        <p:nvSpPr>
          <p:cNvPr id="6" name="Rectangle 11"/>
          <p:cNvSpPr>
            <a:spLocks noGrp="1" noChangeArrowheads="1"/>
          </p:cNvSpPr>
          <p:nvPr>
            <p:ph type="sldNum" sz="quarter" idx="11"/>
          </p:nvPr>
        </p:nvSpPr>
        <p:spPr>
          <a:ln/>
        </p:spPr>
        <p:txBody>
          <a:bodyPr/>
          <a:lstStyle>
            <a:lvl1pPr>
              <a:defRPr/>
            </a:lvl1pPr>
          </a:lstStyle>
          <a:p>
            <a:pPr>
              <a:defRPr/>
            </a:pPr>
            <a:fld id="{241A8367-56C2-4781-BB39-9AB07D3CE965}" type="slidenum">
              <a:rPr lang="en-GB" smtClean="0"/>
              <a:pPr>
                <a:defRPr/>
              </a:pPr>
              <a:t>‹N°›</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OverObj" preserve="1">
  <p:cSld name="Titre et texte sur contenu">
    <p:spTree>
      <p:nvGrpSpPr>
        <p:cNvPr id="1" name=""/>
        <p:cNvGrpSpPr/>
        <p:nvPr/>
      </p:nvGrpSpPr>
      <p:grpSpPr>
        <a:xfrm>
          <a:off x="0" y="0"/>
          <a:ext cx="0" cy="0"/>
          <a:chOff x="0" y="0"/>
          <a:chExt cx="0" cy="0"/>
        </a:xfrm>
      </p:grpSpPr>
      <p:sp>
        <p:nvSpPr>
          <p:cNvPr id="2" name="Titre 1"/>
          <p:cNvSpPr>
            <a:spLocks noGrp="1"/>
          </p:cNvSpPr>
          <p:nvPr>
            <p:ph type="title"/>
          </p:nvPr>
        </p:nvSpPr>
        <p:spPr>
          <a:xfrm>
            <a:off x="179388" y="76200"/>
            <a:ext cx="8785225" cy="760413"/>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179388" y="1125538"/>
            <a:ext cx="8785225" cy="237172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179388" y="3649663"/>
            <a:ext cx="8785225" cy="237172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0"/>
          <p:cNvSpPr>
            <a:spLocks noGrp="1" noChangeArrowheads="1"/>
          </p:cNvSpPr>
          <p:nvPr>
            <p:ph type="ftr" sz="quarter" idx="10"/>
          </p:nvPr>
        </p:nvSpPr>
        <p:spPr>
          <a:ln/>
        </p:spPr>
        <p:txBody>
          <a:bodyPr/>
          <a:lstStyle>
            <a:lvl1pPr>
              <a:defRPr/>
            </a:lvl1pPr>
          </a:lstStyle>
          <a:p>
            <a:pPr>
              <a:defRPr/>
            </a:pPr>
            <a:r>
              <a:rPr lang="en-US" smtClean="0"/>
              <a:t>MI - Enable and Develop Intelligence - Language</a:t>
            </a:r>
            <a:endParaRPr lang="en-GB"/>
          </a:p>
        </p:txBody>
      </p:sp>
      <p:sp>
        <p:nvSpPr>
          <p:cNvPr id="6" name="Rectangle 11"/>
          <p:cNvSpPr>
            <a:spLocks noGrp="1" noChangeArrowheads="1"/>
          </p:cNvSpPr>
          <p:nvPr>
            <p:ph type="sldNum" sz="quarter" idx="11"/>
          </p:nvPr>
        </p:nvSpPr>
        <p:spPr>
          <a:ln/>
        </p:spPr>
        <p:txBody>
          <a:bodyPr/>
          <a:lstStyle>
            <a:lvl1pPr>
              <a:defRPr/>
            </a:lvl1pPr>
          </a:lstStyle>
          <a:p>
            <a:pPr>
              <a:defRPr/>
            </a:pPr>
            <a:fld id="{5DC92AA4-F894-4778-9B85-031AAF3A9847}" type="slidenum">
              <a:rPr lang="en-GB" smtClean="0"/>
              <a:pPr>
                <a:defRPr/>
              </a:pPr>
              <a:t>‹N°›</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10"/>
          <p:cNvSpPr>
            <a:spLocks noGrp="1" noChangeArrowheads="1"/>
          </p:cNvSpPr>
          <p:nvPr>
            <p:ph type="ftr" sz="quarter" idx="10"/>
          </p:nvPr>
        </p:nvSpPr>
        <p:spPr>
          <a:ln/>
        </p:spPr>
        <p:txBody>
          <a:bodyPr/>
          <a:lstStyle>
            <a:lvl1pPr>
              <a:defRPr/>
            </a:lvl1pPr>
          </a:lstStyle>
          <a:p>
            <a:pPr>
              <a:defRPr/>
            </a:pPr>
            <a:r>
              <a:rPr lang="en-US" smtClean="0"/>
              <a:t>MI - Enable and Develop Intelligence - Language</a:t>
            </a:r>
            <a:endParaRPr lang="en-GB"/>
          </a:p>
        </p:txBody>
      </p:sp>
      <p:sp>
        <p:nvSpPr>
          <p:cNvPr id="4" name="Rectangle 11"/>
          <p:cNvSpPr>
            <a:spLocks noGrp="1" noChangeArrowheads="1"/>
          </p:cNvSpPr>
          <p:nvPr>
            <p:ph type="sldNum" sz="quarter" idx="11"/>
          </p:nvPr>
        </p:nvSpPr>
        <p:spPr>
          <a:ln/>
        </p:spPr>
        <p:txBody>
          <a:bodyPr/>
          <a:lstStyle>
            <a:lvl1pPr>
              <a:defRPr/>
            </a:lvl1pPr>
          </a:lstStyle>
          <a:p>
            <a:pPr>
              <a:defRPr/>
            </a:pPr>
            <a:fld id="{111FC806-DA36-47F3-845E-617974AB15D0}" type="slidenum">
              <a:rPr lang="en-GB" smtClean="0"/>
              <a:pPr>
                <a:defRPr/>
              </a:pPr>
              <a:t>‹N°›</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0"/>
          <p:cNvSpPr>
            <a:spLocks noGrp="1" noChangeArrowheads="1"/>
          </p:cNvSpPr>
          <p:nvPr>
            <p:ph type="ftr" sz="quarter" idx="10"/>
          </p:nvPr>
        </p:nvSpPr>
        <p:spPr>
          <a:ln/>
        </p:spPr>
        <p:txBody>
          <a:bodyPr/>
          <a:lstStyle>
            <a:lvl1pPr>
              <a:defRPr/>
            </a:lvl1pPr>
          </a:lstStyle>
          <a:p>
            <a:pPr>
              <a:defRPr/>
            </a:pPr>
            <a:r>
              <a:rPr lang="en-US" smtClean="0"/>
              <a:t>MI - Enable and Develop Intelligence - Language</a:t>
            </a:r>
            <a:endParaRPr lang="en-GB"/>
          </a:p>
        </p:txBody>
      </p:sp>
      <p:sp>
        <p:nvSpPr>
          <p:cNvPr id="3" name="Rectangle 11"/>
          <p:cNvSpPr>
            <a:spLocks noGrp="1" noChangeArrowheads="1"/>
          </p:cNvSpPr>
          <p:nvPr>
            <p:ph type="sldNum" sz="quarter" idx="11"/>
          </p:nvPr>
        </p:nvSpPr>
        <p:spPr>
          <a:ln/>
        </p:spPr>
        <p:txBody>
          <a:bodyPr/>
          <a:lstStyle>
            <a:lvl1pPr>
              <a:defRPr/>
            </a:lvl1pPr>
          </a:lstStyle>
          <a:p>
            <a:pPr>
              <a:defRPr/>
            </a:pPr>
            <a:fld id="{517F8FD7-893C-4702-8B5A-70D62794B0DC}" type="slidenum">
              <a:rPr lang="en-GB" smtClean="0"/>
              <a:pPr>
                <a:defRPr/>
              </a:pPr>
              <a:t>‹N°›</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179388" y="1125538"/>
            <a:ext cx="8785225" cy="489585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027" name="Rectangle 3"/>
          <p:cNvSpPr>
            <a:spLocks noGrp="1" noChangeArrowheads="1"/>
          </p:cNvSpPr>
          <p:nvPr>
            <p:ph type="title"/>
          </p:nvPr>
        </p:nvSpPr>
        <p:spPr bwMode="auto">
          <a:xfrm>
            <a:off x="179388" y="76200"/>
            <a:ext cx="8785225" cy="760413"/>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Titre</a:t>
            </a:r>
            <a:br>
              <a:rPr lang="en-US" smtClean="0"/>
            </a:br>
            <a:r>
              <a:rPr lang="en-US" smtClean="0"/>
              <a:t>Titre</a:t>
            </a:r>
          </a:p>
        </p:txBody>
      </p:sp>
      <p:sp>
        <p:nvSpPr>
          <p:cNvPr id="1822730" name="Rectangle 10"/>
          <p:cNvSpPr>
            <a:spLocks noGrp="1" noChangeArrowheads="1"/>
          </p:cNvSpPr>
          <p:nvPr>
            <p:ph type="ftr" sz="quarter" idx="3"/>
          </p:nvPr>
        </p:nvSpPr>
        <p:spPr bwMode="auto">
          <a:xfrm>
            <a:off x="1547813" y="6308725"/>
            <a:ext cx="6596062"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r>
              <a:rPr lang="en-US" smtClean="0"/>
              <a:t>MI - Enable and Develop Intelligence - Language</a:t>
            </a:r>
            <a:endParaRPr lang="en-GB"/>
          </a:p>
        </p:txBody>
      </p:sp>
      <p:sp>
        <p:nvSpPr>
          <p:cNvPr id="1822731" name="Rectangle 11"/>
          <p:cNvSpPr>
            <a:spLocks noGrp="1" noChangeArrowheads="1"/>
          </p:cNvSpPr>
          <p:nvPr>
            <p:ph type="sldNum" sz="quarter" idx="4"/>
          </p:nvPr>
        </p:nvSpPr>
        <p:spPr bwMode="auto">
          <a:xfrm>
            <a:off x="8243888" y="6308725"/>
            <a:ext cx="838200"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2A0C44B9-C582-4A09-AA4C-E5DDE48E14FA}" type="slidenum">
              <a:rPr lang="en-GB" smtClean="0"/>
              <a:pPr>
                <a:defRPr/>
              </a:pPr>
              <a:t>‹N°›</a:t>
            </a:fld>
            <a:endParaRPr lang="en-GB"/>
          </a:p>
        </p:txBody>
      </p:sp>
      <p:cxnSp>
        <p:nvCxnSpPr>
          <p:cNvPr id="1032" name="Connecteur droit 13"/>
          <p:cNvCxnSpPr>
            <a:cxnSpLocks noChangeShapeType="1"/>
          </p:cNvCxnSpPr>
          <p:nvPr/>
        </p:nvCxnSpPr>
        <p:spPr bwMode="auto">
          <a:xfrm>
            <a:off x="0" y="6143625"/>
            <a:ext cx="9144000" cy="1588"/>
          </a:xfrm>
          <a:prstGeom prst="line">
            <a:avLst/>
          </a:prstGeom>
          <a:noFill/>
          <a:ln w="9525" algn="ctr">
            <a:solidFill>
              <a:srgbClr val="002060"/>
            </a:solidFill>
            <a:round/>
            <a:headEnd/>
            <a:tailEnd/>
          </a:ln>
        </p:spPr>
      </p:cxnSp>
      <p:pic>
        <p:nvPicPr>
          <p:cNvPr id="10" name="Image 9" descr="Logo_SyFy_50.jpg"/>
          <p:cNvPicPr>
            <a:picLocks noChangeAspect="1"/>
          </p:cNvPicPr>
          <p:nvPr/>
        </p:nvPicPr>
        <p:blipFill>
          <a:blip r:embed="rId9" cstate="print"/>
          <a:stretch>
            <a:fillRect/>
          </a:stretch>
        </p:blipFill>
        <p:spPr>
          <a:xfrm>
            <a:off x="179512" y="6237312"/>
            <a:ext cx="476250" cy="476250"/>
          </a:xfrm>
          <a:prstGeom prst="rect">
            <a:avLst/>
          </a:prstGeom>
        </p:spPr>
      </p:pic>
    </p:spTree>
  </p:cSld>
  <p:clrMap bg1="lt1" tx1="dk1" bg2="lt2" tx2="dk2" accent1="accent1" accent2="accent2" accent3="accent3" accent4="accent4" accent5="accent5" accent6="accent6" hlink="hlink" folHlink="folHlink"/>
  <p:sldLayoutIdLst>
    <p:sldLayoutId id="2147483939" r:id="rId1"/>
    <p:sldLayoutId id="2147483940" r:id="rId2"/>
    <p:sldLayoutId id="2147483941" r:id="rId3"/>
    <p:sldLayoutId id="2147483942" r:id="rId4"/>
    <p:sldLayoutId id="2147483943" r:id="rId5"/>
    <p:sldLayoutId id="2147483944" r:id="rId6"/>
    <p:sldLayoutId id="2147483945" r:id="rId7"/>
  </p:sldLayoutIdLst>
  <p:timing>
    <p:tnLst>
      <p:par>
        <p:cTn id="1" dur="indefinite" restart="never" nodeType="tmRoot"/>
      </p:par>
    </p:tnLst>
  </p:timing>
  <p:hf hdr="0" dt="0"/>
  <p:txStyles>
    <p:titleStyle>
      <a:lvl1pPr algn="l" rtl="0" eaLnBrk="1" fontAlgn="base" hangingPunct="1">
        <a:lnSpc>
          <a:spcPct val="90000"/>
        </a:lnSpc>
        <a:spcBef>
          <a:spcPct val="0"/>
        </a:spcBef>
        <a:spcAft>
          <a:spcPct val="0"/>
        </a:spcAft>
        <a:defRPr kumimoji="1" sz="2800" b="1">
          <a:solidFill>
            <a:srgbClr val="990000"/>
          </a:solidFill>
          <a:latin typeface="+mj-lt"/>
          <a:ea typeface="+mj-ea"/>
          <a:cs typeface="+mj-cs"/>
        </a:defRPr>
      </a:lvl1pPr>
      <a:lvl2pPr algn="l" rtl="0" eaLnBrk="1" fontAlgn="base" hangingPunct="1">
        <a:lnSpc>
          <a:spcPct val="90000"/>
        </a:lnSpc>
        <a:spcBef>
          <a:spcPct val="0"/>
        </a:spcBef>
        <a:spcAft>
          <a:spcPct val="0"/>
        </a:spcAft>
        <a:defRPr kumimoji="1" sz="2800" b="1">
          <a:solidFill>
            <a:srgbClr val="990000"/>
          </a:solidFill>
          <a:latin typeface="Arial Narrow" pitchFamily="34" charset="0"/>
        </a:defRPr>
      </a:lvl2pPr>
      <a:lvl3pPr algn="l" rtl="0" eaLnBrk="1" fontAlgn="base" hangingPunct="1">
        <a:lnSpc>
          <a:spcPct val="90000"/>
        </a:lnSpc>
        <a:spcBef>
          <a:spcPct val="0"/>
        </a:spcBef>
        <a:spcAft>
          <a:spcPct val="0"/>
        </a:spcAft>
        <a:defRPr kumimoji="1" sz="2800" b="1">
          <a:solidFill>
            <a:srgbClr val="990000"/>
          </a:solidFill>
          <a:latin typeface="Arial Narrow" pitchFamily="34" charset="0"/>
        </a:defRPr>
      </a:lvl3pPr>
      <a:lvl4pPr algn="l" rtl="0" eaLnBrk="1" fontAlgn="base" hangingPunct="1">
        <a:lnSpc>
          <a:spcPct val="90000"/>
        </a:lnSpc>
        <a:spcBef>
          <a:spcPct val="0"/>
        </a:spcBef>
        <a:spcAft>
          <a:spcPct val="0"/>
        </a:spcAft>
        <a:defRPr kumimoji="1" sz="2800" b="1">
          <a:solidFill>
            <a:srgbClr val="990000"/>
          </a:solidFill>
          <a:latin typeface="Arial Narrow" pitchFamily="34" charset="0"/>
        </a:defRPr>
      </a:lvl4pPr>
      <a:lvl5pPr algn="l" rtl="0" eaLnBrk="1" fontAlgn="base" hangingPunct="1">
        <a:lnSpc>
          <a:spcPct val="90000"/>
        </a:lnSpc>
        <a:spcBef>
          <a:spcPct val="0"/>
        </a:spcBef>
        <a:spcAft>
          <a:spcPct val="0"/>
        </a:spcAft>
        <a:defRPr kumimoji="1" sz="2800" b="1">
          <a:solidFill>
            <a:srgbClr val="990000"/>
          </a:solidFill>
          <a:latin typeface="Arial Narrow" pitchFamily="34" charset="0"/>
        </a:defRPr>
      </a:lvl5pPr>
      <a:lvl6pPr marL="457200" algn="l" rtl="0" eaLnBrk="1" fontAlgn="base" hangingPunct="1">
        <a:lnSpc>
          <a:spcPct val="90000"/>
        </a:lnSpc>
        <a:spcBef>
          <a:spcPct val="0"/>
        </a:spcBef>
        <a:spcAft>
          <a:spcPct val="0"/>
        </a:spcAft>
        <a:defRPr kumimoji="1" sz="2800" b="1">
          <a:solidFill>
            <a:srgbClr val="990000"/>
          </a:solidFill>
          <a:latin typeface="Arial Narrow" pitchFamily="34" charset="0"/>
        </a:defRPr>
      </a:lvl6pPr>
      <a:lvl7pPr marL="914400" algn="l" rtl="0" eaLnBrk="1" fontAlgn="base" hangingPunct="1">
        <a:lnSpc>
          <a:spcPct val="90000"/>
        </a:lnSpc>
        <a:spcBef>
          <a:spcPct val="0"/>
        </a:spcBef>
        <a:spcAft>
          <a:spcPct val="0"/>
        </a:spcAft>
        <a:defRPr kumimoji="1" sz="2800" b="1">
          <a:solidFill>
            <a:srgbClr val="990000"/>
          </a:solidFill>
          <a:latin typeface="Arial Narrow" pitchFamily="34" charset="0"/>
        </a:defRPr>
      </a:lvl7pPr>
      <a:lvl8pPr marL="1371600" algn="l" rtl="0" eaLnBrk="1" fontAlgn="base" hangingPunct="1">
        <a:lnSpc>
          <a:spcPct val="90000"/>
        </a:lnSpc>
        <a:spcBef>
          <a:spcPct val="0"/>
        </a:spcBef>
        <a:spcAft>
          <a:spcPct val="0"/>
        </a:spcAft>
        <a:defRPr kumimoji="1" sz="2800" b="1">
          <a:solidFill>
            <a:srgbClr val="990000"/>
          </a:solidFill>
          <a:latin typeface="Arial Narrow" pitchFamily="34" charset="0"/>
        </a:defRPr>
      </a:lvl8pPr>
      <a:lvl9pPr marL="1828800" algn="l" rtl="0" eaLnBrk="1" fontAlgn="base" hangingPunct="1">
        <a:lnSpc>
          <a:spcPct val="90000"/>
        </a:lnSpc>
        <a:spcBef>
          <a:spcPct val="0"/>
        </a:spcBef>
        <a:spcAft>
          <a:spcPct val="0"/>
        </a:spcAft>
        <a:defRPr kumimoji="1" sz="2800" b="1">
          <a:solidFill>
            <a:srgbClr val="990000"/>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Font typeface="Arial" charset="0"/>
        <a:buChar char="■"/>
        <a:defRPr kumimoji="1" sz="2000" b="1">
          <a:solidFill>
            <a:schemeClr val="bg2"/>
          </a:solidFill>
          <a:latin typeface="+mn-lt"/>
          <a:ea typeface="+mn-ea"/>
          <a:cs typeface="+mn-cs"/>
        </a:defRPr>
      </a:lvl1pPr>
      <a:lvl2pPr marL="742950" indent="-285750" algn="l" rtl="0" eaLnBrk="1" fontAlgn="base" hangingPunct="1">
        <a:spcBef>
          <a:spcPct val="20000"/>
        </a:spcBef>
        <a:spcAft>
          <a:spcPct val="0"/>
        </a:spcAft>
        <a:buClr>
          <a:srgbClr val="FF6600"/>
        </a:buClr>
        <a:buSzPct val="80000"/>
        <a:buFont typeface="Wingdings" pitchFamily="2" charset="2"/>
        <a:buChar char="Ø"/>
        <a:defRPr kumimoji="1" sz="2000">
          <a:solidFill>
            <a:schemeClr val="bg2"/>
          </a:solidFill>
          <a:latin typeface="+mn-lt"/>
        </a:defRPr>
      </a:lvl2pPr>
      <a:lvl3pPr marL="1143000" indent="-228600" algn="l" rtl="0" eaLnBrk="1" fontAlgn="base" hangingPunct="1">
        <a:spcBef>
          <a:spcPct val="20000"/>
        </a:spcBef>
        <a:spcAft>
          <a:spcPct val="0"/>
        </a:spcAft>
        <a:buClr>
          <a:srgbClr val="FF6600"/>
        </a:buClr>
        <a:buSzPct val="80000"/>
        <a:buFont typeface="Wingdings" pitchFamily="2" charset="2"/>
        <a:buChar char="§"/>
        <a:defRPr kumimoji="1">
          <a:solidFill>
            <a:schemeClr val="bg2"/>
          </a:solidFill>
          <a:latin typeface="+mn-lt"/>
        </a:defRPr>
      </a:lvl3pPr>
      <a:lvl4pPr marL="1600200" indent="-228600" algn="l" rtl="0" eaLnBrk="1" fontAlgn="base" hangingPunct="1">
        <a:spcBef>
          <a:spcPct val="20000"/>
        </a:spcBef>
        <a:spcAft>
          <a:spcPct val="0"/>
        </a:spcAft>
        <a:buClr>
          <a:srgbClr val="FF6600"/>
        </a:buClr>
        <a:buSzPct val="80000"/>
        <a:buFont typeface="Arial" charset="0"/>
        <a:buChar char="■"/>
        <a:defRPr kumimoji="1" i="1">
          <a:solidFill>
            <a:schemeClr val="tx1"/>
          </a:solidFill>
          <a:latin typeface="+mn-lt"/>
        </a:defRPr>
      </a:lvl4pPr>
      <a:lvl5pPr marL="20574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5pPr>
      <a:lvl6pPr marL="25146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6pPr>
      <a:lvl7pPr marL="29718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7pPr>
      <a:lvl8pPr marL="34290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8pPr>
      <a:lvl9pPr marL="38862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9"/>
          <p:cNvSpPr>
            <a:spLocks noGrp="1" noChangeArrowheads="1"/>
          </p:cNvSpPr>
          <p:nvPr>
            <p:ph type="subTitle" idx="1"/>
          </p:nvPr>
        </p:nvSpPr>
        <p:spPr/>
        <p:txBody>
          <a:bodyPr/>
          <a:lstStyle/>
          <a:p>
            <a:r>
              <a:rPr lang="en-GB" smtClean="0"/>
              <a:t>04/2011</a:t>
            </a:r>
            <a:endParaRPr lang="fr-FR" dirty="0" smtClean="0"/>
          </a:p>
        </p:txBody>
      </p:sp>
      <p:sp>
        <p:nvSpPr>
          <p:cNvPr id="8195" name="Rectangle 18"/>
          <p:cNvSpPr>
            <a:spLocks noGrp="1" noChangeArrowheads="1"/>
          </p:cNvSpPr>
          <p:nvPr>
            <p:ph type="ctrTitle"/>
          </p:nvPr>
        </p:nvSpPr>
        <p:spPr/>
        <p:txBody>
          <a:bodyPr/>
          <a:lstStyle/>
          <a:p>
            <a:pPr eaLnBrk="1" hangingPunct="1"/>
            <a:r>
              <a:rPr lang="en-GB" dirty="0" smtClean="0"/>
              <a:t>MI - Enable and Develop Intelligence</a:t>
            </a:r>
            <a:br>
              <a:rPr lang="en-GB" dirty="0" smtClean="0"/>
            </a:br>
            <a:r>
              <a:rPr lang="en-GB" dirty="0" smtClean="0"/>
              <a:t>Language</a:t>
            </a:r>
            <a:endParaRPr lang="fr-FR" sz="14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mtClean="0"/>
              <a:t>Interoperability</a:t>
            </a:r>
            <a:endParaRPr lang="en-GB"/>
          </a:p>
        </p:txBody>
      </p:sp>
      <p:sp>
        <p:nvSpPr>
          <p:cNvPr id="3" name="Espace réservé du contenu 2"/>
          <p:cNvSpPr>
            <a:spLocks noGrp="1"/>
          </p:cNvSpPr>
          <p:nvPr>
            <p:ph idx="1"/>
          </p:nvPr>
        </p:nvSpPr>
        <p:spPr/>
        <p:txBody>
          <a:bodyPr>
            <a:normAutofit/>
          </a:bodyPr>
          <a:lstStyle/>
          <a:p>
            <a:r>
              <a:rPr lang="en-GB" smtClean="0"/>
              <a:t>There is no such a thing as an Enterprise Information System</a:t>
            </a:r>
          </a:p>
          <a:p>
            <a:pPr lvl="1"/>
            <a:r>
              <a:rPr lang="en-GB" smtClean="0"/>
              <a:t>But a large set of IT solutions with their own ontological background</a:t>
            </a:r>
          </a:p>
          <a:p>
            <a:pPr lvl="1"/>
            <a:r>
              <a:rPr lang="en-GB" smtClean="0"/>
              <a:t>Addressing part of the enterprise informational aspects </a:t>
            </a:r>
          </a:p>
          <a:p>
            <a:r>
              <a:rPr lang="en-GB" smtClean="0"/>
              <a:t>Enabling Enterprise intelligence  implies</a:t>
            </a:r>
          </a:p>
          <a:p>
            <a:pPr lvl="1"/>
            <a:r>
              <a:rPr lang="en-GB" smtClean="0"/>
              <a:t>Alignment of the IT solutions concepts with the enterprise conceptual domain</a:t>
            </a:r>
          </a:p>
          <a:p>
            <a:pPr lvl="1"/>
            <a:r>
              <a:rPr lang="en-GB" smtClean="0"/>
              <a:t>Unconstrained interactions between IT solutions</a:t>
            </a:r>
          </a:p>
          <a:p>
            <a:pPr lvl="1"/>
            <a:r>
              <a:rPr lang="en-GB" smtClean="0"/>
              <a:t>Supporting efficient human, machines interactions</a:t>
            </a:r>
          </a:p>
          <a:p>
            <a:r>
              <a:rPr lang="en-GB" smtClean="0"/>
              <a:t>Interoperability conditions interactions, </a:t>
            </a:r>
          </a:p>
          <a:p>
            <a:pPr lvl="1"/>
            <a:r>
              <a:rPr lang="en-GB" smtClean="0"/>
              <a:t>Directly impacts enterprise intelligence</a:t>
            </a:r>
          </a:p>
          <a:p>
            <a:pPr lvl="1"/>
            <a:r>
              <a:rPr lang="en-GB" smtClean="0"/>
              <a:t>A critical “asset” that cannot be neglected nor delegated</a:t>
            </a:r>
          </a:p>
          <a:p>
            <a:pPr lvl="1"/>
            <a:r>
              <a:rPr lang="en-GB" smtClean="0"/>
              <a:t>A major enterprise responsibility </a:t>
            </a:r>
          </a:p>
        </p:txBody>
      </p:sp>
      <p:sp>
        <p:nvSpPr>
          <p:cNvPr id="5" name="Espace réservé du pied de page 4"/>
          <p:cNvSpPr>
            <a:spLocks noGrp="1"/>
          </p:cNvSpPr>
          <p:nvPr>
            <p:ph type="ftr" sz="quarter" idx="10"/>
          </p:nvPr>
        </p:nvSpPr>
        <p:spPr>
          <a:xfrm>
            <a:off x="1500166" y="6356350"/>
            <a:ext cx="6215106" cy="365125"/>
          </a:xfrm>
          <a:prstGeom prst="rect">
            <a:avLst/>
          </a:prstGeom>
        </p:spPr>
        <p:txBody>
          <a:bodyPr/>
          <a:lstStyle/>
          <a:p>
            <a:r>
              <a:rPr lang="en-US" smtClean="0"/>
              <a:t>MI - Enable and Develop Intelligence - Language</a:t>
            </a:r>
            <a:endParaRPr lang="en-GB"/>
          </a:p>
        </p:txBody>
      </p:sp>
      <p:sp>
        <p:nvSpPr>
          <p:cNvPr id="4" name="Espace réservé du numéro de diapositive 3"/>
          <p:cNvSpPr>
            <a:spLocks noGrp="1"/>
          </p:cNvSpPr>
          <p:nvPr>
            <p:ph type="sldNum" sz="quarter" idx="11"/>
          </p:nvPr>
        </p:nvSpPr>
        <p:spPr/>
        <p:txBody>
          <a:bodyPr/>
          <a:lstStyle/>
          <a:p>
            <a:fld id="{FC1717C7-1DE2-40FD-9AE7-09F447B69B04}" type="slidenum">
              <a:rPr lang="en-GB" smtClean="0"/>
              <a:pPr/>
              <a:t>10</a:t>
            </a:fld>
            <a:endParaRPr lang="en-GB"/>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mtClean="0"/>
              <a:t>Context of interoperability</a:t>
            </a:r>
            <a:endParaRPr lang="en-GB"/>
          </a:p>
        </p:txBody>
      </p:sp>
      <p:sp>
        <p:nvSpPr>
          <p:cNvPr id="3" name="Espace réservé du contenu 2"/>
          <p:cNvSpPr>
            <a:spLocks noGrp="1"/>
          </p:cNvSpPr>
          <p:nvPr>
            <p:ph idx="1"/>
          </p:nvPr>
        </p:nvSpPr>
        <p:spPr/>
        <p:txBody>
          <a:bodyPr>
            <a:normAutofit/>
          </a:bodyPr>
          <a:lstStyle/>
          <a:p>
            <a:r>
              <a:rPr lang="en-GB" smtClean="0"/>
              <a:t>Each enterprise department is concerned</a:t>
            </a:r>
          </a:p>
          <a:p>
            <a:pPr lvl="1"/>
            <a:r>
              <a:rPr lang="en-GB" smtClean="0"/>
              <a:t>Concerned by part of the enterprise knowledge</a:t>
            </a:r>
          </a:p>
          <a:p>
            <a:pPr lvl="1"/>
            <a:r>
              <a:rPr lang="en-GB" smtClean="0"/>
              <a:t>Shared with others</a:t>
            </a:r>
          </a:p>
          <a:p>
            <a:r>
              <a:rPr lang="en-GB" smtClean="0"/>
              <a:t>Each IT solution is (more and more) conceptually and lexically independent,  embedding knowledge from</a:t>
            </a:r>
          </a:p>
          <a:p>
            <a:pPr lvl="1"/>
            <a:r>
              <a:rPr lang="en-GB" smtClean="0"/>
              <a:t>Vendor external expertise</a:t>
            </a:r>
          </a:p>
          <a:p>
            <a:pPr lvl="1"/>
            <a:r>
              <a:rPr lang="en-GB" smtClean="0"/>
              <a:t>Implementation and integration</a:t>
            </a:r>
          </a:p>
          <a:p>
            <a:pPr lvl="1"/>
            <a:r>
              <a:rPr lang="en-GB" smtClean="0"/>
              <a:t>Actual operations</a:t>
            </a:r>
          </a:p>
          <a:p>
            <a:pPr>
              <a:buNone/>
            </a:pPr>
            <a:endParaRPr lang="en-GB" smtClean="0"/>
          </a:p>
        </p:txBody>
      </p:sp>
      <p:sp>
        <p:nvSpPr>
          <p:cNvPr id="5" name="Espace réservé du pied de page 4"/>
          <p:cNvSpPr>
            <a:spLocks noGrp="1"/>
          </p:cNvSpPr>
          <p:nvPr>
            <p:ph type="ftr" sz="quarter" idx="10"/>
          </p:nvPr>
        </p:nvSpPr>
        <p:spPr>
          <a:xfrm>
            <a:off x="1500166" y="6356350"/>
            <a:ext cx="6215106" cy="365125"/>
          </a:xfrm>
          <a:prstGeom prst="rect">
            <a:avLst/>
          </a:prstGeom>
        </p:spPr>
        <p:txBody>
          <a:bodyPr/>
          <a:lstStyle/>
          <a:p>
            <a:r>
              <a:rPr lang="en-US" smtClean="0"/>
              <a:t>MI - Enable and Develop Intelligence - Language</a:t>
            </a:r>
            <a:endParaRPr lang="en-GB"/>
          </a:p>
        </p:txBody>
      </p:sp>
      <p:sp>
        <p:nvSpPr>
          <p:cNvPr id="4" name="Espace réservé du numéro de diapositive 3"/>
          <p:cNvSpPr>
            <a:spLocks noGrp="1"/>
          </p:cNvSpPr>
          <p:nvPr>
            <p:ph type="sldNum" sz="quarter" idx="11"/>
          </p:nvPr>
        </p:nvSpPr>
        <p:spPr/>
        <p:txBody>
          <a:bodyPr/>
          <a:lstStyle/>
          <a:p>
            <a:fld id="{FC1717C7-1DE2-40FD-9AE7-09F447B69B04}" type="slidenum">
              <a:rPr lang="en-GB" smtClean="0"/>
              <a:pPr/>
              <a:t>11</a:t>
            </a:fld>
            <a:endParaRPr lang="en-GB"/>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mtClean="0"/>
              <a:t>Adhoc interfaces</a:t>
            </a:r>
            <a:endParaRPr lang="en-GB"/>
          </a:p>
        </p:txBody>
      </p:sp>
      <p:sp>
        <p:nvSpPr>
          <p:cNvPr id="3" name="Espace réservé du contenu 2"/>
          <p:cNvSpPr>
            <a:spLocks noGrp="1"/>
          </p:cNvSpPr>
          <p:nvPr>
            <p:ph idx="1"/>
          </p:nvPr>
        </p:nvSpPr>
        <p:spPr/>
        <p:txBody>
          <a:bodyPr>
            <a:normAutofit/>
          </a:bodyPr>
          <a:lstStyle/>
          <a:p>
            <a:r>
              <a:rPr lang="en-GB" smtClean="0"/>
              <a:t>« Interfaces » between IT solutions can be hastily realized from the specific context of the IT solution:</a:t>
            </a:r>
          </a:p>
          <a:p>
            <a:pPr lvl="1"/>
            <a:r>
              <a:rPr lang="en-GB" smtClean="0"/>
              <a:t>Only aims a proper functioning according to the specific project specs</a:t>
            </a:r>
          </a:p>
          <a:p>
            <a:pPr lvl="1"/>
            <a:r>
              <a:rPr lang="en-GB" smtClean="0"/>
              <a:t>Concepts are linked together at their logical level</a:t>
            </a:r>
          </a:p>
          <a:p>
            <a:pPr lvl="2"/>
            <a:r>
              <a:rPr lang="en-GB" smtClean="0"/>
              <a:t>Not formally identified, </a:t>
            </a:r>
          </a:p>
          <a:p>
            <a:pPr lvl="2"/>
            <a:r>
              <a:rPr lang="en-GB" smtClean="0"/>
              <a:t>expressed only as bit and bytes streams</a:t>
            </a:r>
          </a:p>
          <a:p>
            <a:pPr lvl="1"/>
            <a:r>
              <a:rPr lang="en-GB" smtClean="0"/>
              <a:t>Gluing of linked solutions leads to bigger solutions</a:t>
            </a:r>
          </a:p>
          <a:p>
            <a:pPr lvl="1"/>
            <a:r>
              <a:rPr lang="en-GB" smtClean="0"/>
              <a:t>Bigger solutions are less fit to evolution</a:t>
            </a:r>
          </a:p>
          <a:p>
            <a:pPr lvl="2"/>
            <a:r>
              <a:rPr lang="en-GB" smtClean="0"/>
              <a:t>Changes compromise the compound solution’s integrity</a:t>
            </a:r>
          </a:p>
          <a:p>
            <a:pPr lvl="1"/>
            <a:r>
              <a:rPr lang="en-GB" smtClean="0"/>
              <a:t>Solutions do not understand the Enterprise </a:t>
            </a:r>
          </a:p>
          <a:p>
            <a:pPr lvl="2"/>
            <a:r>
              <a:rPr lang="en-GB" smtClean="0"/>
              <a:t>They just understand each other in the restricted context of a project </a:t>
            </a:r>
          </a:p>
          <a:p>
            <a:pPr lvl="2"/>
            <a:r>
              <a:rPr lang="en-GB" smtClean="0"/>
              <a:t>They do not efficiently share the enterprise knowledge </a:t>
            </a:r>
          </a:p>
          <a:p>
            <a:pPr lvl="1"/>
            <a:endParaRPr lang="en-GB" smtClean="0"/>
          </a:p>
          <a:p>
            <a:pPr lvl="2"/>
            <a:endParaRPr lang="en-GB" smtClean="0"/>
          </a:p>
          <a:p>
            <a:pPr lvl="2"/>
            <a:endParaRPr lang="en-GB"/>
          </a:p>
        </p:txBody>
      </p:sp>
      <p:sp>
        <p:nvSpPr>
          <p:cNvPr id="5" name="Espace réservé du pied de page 4"/>
          <p:cNvSpPr>
            <a:spLocks noGrp="1"/>
          </p:cNvSpPr>
          <p:nvPr>
            <p:ph type="ftr" sz="quarter" idx="10"/>
          </p:nvPr>
        </p:nvSpPr>
        <p:spPr>
          <a:xfrm>
            <a:off x="1500166" y="6356350"/>
            <a:ext cx="6215106" cy="365125"/>
          </a:xfrm>
          <a:prstGeom prst="rect">
            <a:avLst/>
          </a:prstGeom>
        </p:spPr>
        <p:txBody>
          <a:bodyPr/>
          <a:lstStyle/>
          <a:p>
            <a:r>
              <a:rPr lang="en-US" smtClean="0"/>
              <a:t>MI - Enable and Develop Intelligence - Language</a:t>
            </a:r>
            <a:endParaRPr lang="en-GB"/>
          </a:p>
        </p:txBody>
      </p:sp>
      <p:sp>
        <p:nvSpPr>
          <p:cNvPr id="4" name="Espace réservé du numéro de diapositive 3"/>
          <p:cNvSpPr>
            <a:spLocks noGrp="1"/>
          </p:cNvSpPr>
          <p:nvPr>
            <p:ph type="sldNum" sz="quarter" idx="11"/>
          </p:nvPr>
        </p:nvSpPr>
        <p:spPr/>
        <p:txBody>
          <a:bodyPr/>
          <a:lstStyle/>
          <a:p>
            <a:fld id="{FC1717C7-1DE2-40FD-9AE7-09F447B69B04}" type="slidenum">
              <a:rPr lang="en-GB" smtClean="0"/>
              <a:pPr/>
              <a:t>12</a:t>
            </a:fld>
            <a:endParaRPr lang="en-GB"/>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mtClean="0"/>
              <a:t>Conditions for interoperability</a:t>
            </a:r>
            <a:endParaRPr lang="en-GB"/>
          </a:p>
        </p:txBody>
      </p:sp>
      <p:sp>
        <p:nvSpPr>
          <p:cNvPr id="3" name="Espace réservé du contenu 2"/>
          <p:cNvSpPr>
            <a:spLocks noGrp="1"/>
          </p:cNvSpPr>
          <p:nvPr>
            <p:ph idx="1"/>
          </p:nvPr>
        </p:nvSpPr>
        <p:spPr/>
        <p:txBody>
          <a:bodyPr>
            <a:normAutofit/>
          </a:bodyPr>
          <a:lstStyle/>
          <a:p>
            <a:r>
              <a:rPr lang="en-GB" smtClean="0"/>
              <a:t>Respect the local knowledge and ontologies</a:t>
            </a:r>
          </a:p>
          <a:p>
            <a:pPr lvl="1"/>
            <a:r>
              <a:rPr lang="en-GB" smtClean="0"/>
              <a:t>From vendor solutions and enterprise entities</a:t>
            </a:r>
          </a:p>
          <a:p>
            <a:pPr lvl="1"/>
            <a:r>
              <a:rPr lang="en-GB" smtClean="0"/>
              <a:t>Implies many local ontological domains – generally not explicited</a:t>
            </a:r>
          </a:p>
          <a:p>
            <a:r>
              <a:rPr lang="en-GB" smtClean="0"/>
              <a:t>Availability of an enterprise language</a:t>
            </a:r>
          </a:p>
          <a:p>
            <a:pPr lvl="1"/>
            <a:r>
              <a:rPr lang="en-GB" smtClean="0"/>
              <a:t>Covering the part of knowledge that needs to be exchanged</a:t>
            </a:r>
          </a:p>
          <a:p>
            <a:pPr lvl="1"/>
            <a:r>
              <a:rPr lang="en-GB" smtClean="0"/>
              <a:t>Enriched from the needs as they arise</a:t>
            </a:r>
          </a:p>
          <a:p>
            <a:pPr lvl="1"/>
            <a:r>
              <a:rPr lang="en-GB" smtClean="0"/>
              <a:t>Translatable into local idioms</a:t>
            </a:r>
          </a:p>
          <a:p>
            <a:r>
              <a:rPr lang="en-GB" smtClean="0"/>
              <a:t>Use of this language in all non-local interactions</a:t>
            </a:r>
          </a:p>
          <a:p>
            <a:pPr lvl="1"/>
            <a:r>
              <a:rPr lang="en-GB" smtClean="0"/>
              <a:t>Solutions connect to each other using exclusively the enterprise language – regardless the respective languages of the communication partners</a:t>
            </a:r>
            <a:endParaRPr lang="en-GB"/>
          </a:p>
        </p:txBody>
      </p:sp>
      <p:sp>
        <p:nvSpPr>
          <p:cNvPr id="5" name="Espace réservé du pied de page 4"/>
          <p:cNvSpPr>
            <a:spLocks noGrp="1"/>
          </p:cNvSpPr>
          <p:nvPr>
            <p:ph type="ftr" sz="quarter" idx="10"/>
          </p:nvPr>
        </p:nvSpPr>
        <p:spPr>
          <a:xfrm>
            <a:off x="1500166" y="6356350"/>
            <a:ext cx="6215106" cy="365125"/>
          </a:xfrm>
          <a:prstGeom prst="rect">
            <a:avLst/>
          </a:prstGeom>
        </p:spPr>
        <p:txBody>
          <a:bodyPr/>
          <a:lstStyle/>
          <a:p>
            <a:r>
              <a:rPr lang="en-US" smtClean="0"/>
              <a:t>MI - Enable and Develop Intelligence - Language</a:t>
            </a:r>
            <a:endParaRPr lang="en-GB"/>
          </a:p>
        </p:txBody>
      </p:sp>
      <p:sp>
        <p:nvSpPr>
          <p:cNvPr id="4" name="Espace réservé du numéro de diapositive 3"/>
          <p:cNvSpPr>
            <a:spLocks noGrp="1"/>
          </p:cNvSpPr>
          <p:nvPr>
            <p:ph type="sldNum" sz="quarter" idx="11"/>
          </p:nvPr>
        </p:nvSpPr>
        <p:spPr/>
        <p:txBody>
          <a:bodyPr/>
          <a:lstStyle/>
          <a:p>
            <a:fld id="{FC1717C7-1DE2-40FD-9AE7-09F447B69B04}" type="slidenum">
              <a:rPr lang="en-GB" smtClean="0"/>
              <a:pPr/>
              <a:t>13</a:t>
            </a:fld>
            <a:endParaRPr lang="en-GB"/>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1828792"/>
            <a:ext cx="9144000" cy="457200"/>
          </a:xfrm>
          <a:prstGeom prst="rect">
            <a:avLst/>
          </a:prstGeom>
          <a:solidFill>
            <a:srgbClr val="C0C0C0">
              <a:alpha val="50000"/>
            </a:srgbClr>
          </a:solidFill>
          <a:ln w="12700">
            <a:noFill/>
            <a:miter lim="800000"/>
            <a:headEnd/>
            <a:tailEnd/>
          </a:ln>
          <a:effectLst/>
        </p:spPr>
        <p:txBody>
          <a:bodyPr wrap="none" lIns="90000" tIns="46800" rIns="90000" bIns="46800" anchor="ctr"/>
          <a:lstStyle/>
          <a:p>
            <a:endParaRPr lang="en-US"/>
          </a:p>
        </p:txBody>
      </p:sp>
      <p:sp>
        <p:nvSpPr>
          <p:cNvPr id="2" name="Titre 1"/>
          <p:cNvSpPr>
            <a:spLocks noGrp="1"/>
          </p:cNvSpPr>
          <p:nvPr>
            <p:ph type="title"/>
          </p:nvPr>
        </p:nvSpPr>
        <p:spPr/>
        <p:txBody>
          <a:bodyPr>
            <a:normAutofit/>
          </a:bodyPr>
          <a:lstStyle/>
          <a:p>
            <a:r>
              <a:rPr lang="en-US" smtClean="0"/>
              <a:t>Agenda</a:t>
            </a:r>
            <a:endParaRPr lang="en-US"/>
          </a:p>
        </p:txBody>
      </p:sp>
      <p:sp>
        <p:nvSpPr>
          <p:cNvPr id="3" name="Espace réservé du contenu 2"/>
          <p:cNvSpPr>
            <a:spLocks noGrp="1"/>
          </p:cNvSpPr>
          <p:nvPr>
            <p:ph idx="1"/>
          </p:nvPr>
        </p:nvSpPr>
        <p:spPr/>
        <p:txBody>
          <a:bodyPr/>
          <a:lstStyle/>
          <a:p>
            <a:r>
              <a:rPr lang="en-US" dirty="0" smtClean="0"/>
              <a:t>Introduction</a:t>
            </a:r>
          </a:p>
          <a:p>
            <a:r>
              <a:rPr lang="en-US" dirty="0" smtClean="0"/>
              <a:t>Interoperability</a:t>
            </a:r>
          </a:p>
          <a:p>
            <a:r>
              <a:rPr lang="en-US" dirty="0" smtClean="0"/>
              <a:t>Semantic levels</a:t>
            </a:r>
          </a:p>
          <a:p>
            <a:r>
              <a:rPr lang="en-US" dirty="0" smtClean="0"/>
              <a:t>Modeling approaches </a:t>
            </a:r>
          </a:p>
          <a:p>
            <a:r>
              <a:rPr lang="en-US" dirty="0" smtClean="0"/>
              <a:t>Enterprise language</a:t>
            </a:r>
          </a:p>
          <a:p>
            <a:r>
              <a:rPr lang="en-US" dirty="0" smtClean="0"/>
              <a:t>Practical implementation</a:t>
            </a:r>
          </a:p>
        </p:txBody>
      </p:sp>
      <p:sp>
        <p:nvSpPr>
          <p:cNvPr id="6" name="Espace réservé du pied de page 5"/>
          <p:cNvSpPr>
            <a:spLocks noGrp="1"/>
          </p:cNvSpPr>
          <p:nvPr>
            <p:ph type="ftr" sz="quarter" idx="10"/>
          </p:nvPr>
        </p:nvSpPr>
        <p:spPr>
          <a:xfrm>
            <a:off x="1500166" y="6356350"/>
            <a:ext cx="6215106" cy="365125"/>
          </a:xfrm>
          <a:prstGeom prst="rect">
            <a:avLst/>
          </a:prstGeom>
        </p:spPr>
        <p:txBody>
          <a:bodyPr/>
          <a:lstStyle/>
          <a:p>
            <a:r>
              <a:rPr lang="en-US" smtClean="0"/>
              <a:t>MI - Enable and Develop Intelligence - Language</a:t>
            </a:r>
            <a:endParaRPr lang="en-US"/>
          </a:p>
        </p:txBody>
      </p:sp>
      <p:sp>
        <p:nvSpPr>
          <p:cNvPr id="5" name="Espace réservé du numéro de diapositive 4"/>
          <p:cNvSpPr>
            <a:spLocks noGrp="1"/>
          </p:cNvSpPr>
          <p:nvPr>
            <p:ph type="sldNum" sz="quarter" idx="11"/>
          </p:nvPr>
        </p:nvSpPr>
        <p:spPr/>
        <p:txBody>
          <a:bodyPr/>
          <a:lstStyle/>
          <a:p>
            <a:fld id="{FC1717C7-1DE2-40FD-9AE7-09F447B69B04}"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About modeling</a:t>
            </a:r>
            <a:endParaRPr lang="en-GB"/>
          </a:p>
        </p:txBody>
      </p:sp>
      <p:sp>
        <p:nvSpPr>
          <p:cNvPr id="3" name="Espace réservé du contenu 2"/>
          <p:cNvSpPr>
            <a:spLocks noGrp="1"/>
          </p:cNvSpPr>
          <p:nvPr>
            <p:ph idx="1"/>
          </p:nvPr>
        </p:nvSpPr>
        <p:spPr/>
        <p:txBody>
          <a:bodyPr/>
          <a:lstStyle/>
          <a:p>
            <a:r>
              <a:rPr lang="en-GB" smtClean="0"/>
              <a:t>Difference between</a:t>
            </a:r>
          </a:p>
          <a:p>
            <a:pPr lvl="1"/>
            <a:r>
              <a:rPr lang="en-GB" smtClean="0"/>
              <a:t>vocabulary, </a:t>
            </a:r>
          </a:p>
          <a:p>
            <a:pPr lvl="1"/>
            <a:r>
              <a:rPr lang="en-GB" smtClean="0"/>
              <a:t>taxonomy, </a:t>
            </a:r>
          </a:p>
          <a:p>
            <a:pPr lvl="1"/>
            <a:r>
              <a:rPr lang="en-GB" smtClean="0"/>
              <a:t>thesaurus, </a:t>
            </a:r>
          </a:p>
          <a:p>
            <a:pPr lvl="1"/>
            <a:r>
              <a:rPr lang="en-GB" smtClean="0"/>
              <a:t>ontology, </a:t>
            </a:r>
          </a:p>
          <a:p>
            <a:pPr lvl="1"/>
            <a:r>
              <a:rPr lang="en-GB" smtClean="0"/>
              <a:t>meta-model,</a:t>
            </a:r>
          </a:p>
          <a:p>
            <a:pPr lvl="1"/>
            <a:r>
              <a:rPr lang="en-GB" smtClean="0"/>
              <a:t>meta-meta-model</a:t>
            </a:r>
          </a:p>
          <a:p>
            <a:pPr lvl="1"/>
            <a:r>
              <a:rPr lang="en-GB" smtClean="0"/>
              <a:t>Model</a:t>
            </a:r>
          </a:p>
          <a:p>
            <a:pPr>
              <a:buNone/>
            </a:pPr>
            <a:r>
              <a:rPr lang="en-GB" smtClean="0"/>
              <a:t>(arranged from www.metamodel.com)</a:t>
            </a:r>
            <a:endParaRPr lang="en-GB"/>
          </a:p>
        </p:txBody>
      </p:sp>
      <p:sp>
        <p:nvSpPr>
          <p:cNvPr id="4" name="Espace réservé du pied de page 3"/>
          <p:cNvSpPr>
            <a:spLocks noGrp="1"/>
          </p:cNvSpPr>
          <p:nvPr>
            <p:ph type="ftr" sz="quarter" idx="10"/>
          </p:nvPr>
        </p:nvSpPr>
        <p:spPr>
          <a:prstGeom prst="rect">
            <a:avLst/>
          </a:prstGeom>
        </p:spPr>
        <p:txBody>
          <a:bodyPr/>
          <a:lstStyle/>
          <a:p>
            <a:pPr>
              <a:defRPr/>
            </a:pPr>
            <a:r>
              <a:rPr lang="en-US" smtClean="0"/>
              <a:t>MI - Enable and Develop Intelligence - Language</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15</a:t>
            </a:fld>
            <a:endParaRPr lang="en-GB"/>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(controlled) vocabulary</a:t>
            </a:r>
            <a:endParaRPr lang="en-GB"/>
          </a:p>
        </p:txBody>
      </p:sp>
      <p:sp>
        <p:nvSpPr>
          <p:cNvPr id="3" name="Espace réservé du contenu 2"/>
          <p:cNvSpPr>
            <a:spLocks noGrp="1"/>
          </p:cNvSpPr>
          <p:nvPr>
            <p:ph idx="1"/>
          </p:nvPr>
        </p:nvSpPr>
        <p:spPr/>
        <p:txBody>
          <a:bodyPr/>
          <a:lstStyle/>
          <a:p>
            <a:r>
              <a:rPr lang="en-GB" smtClean="0"/>
              <a:t>A list of terms </a:t>
            </a:r>
          </a:p>
          <a:p>
            <a:pPr lvl="1"/>
            <a:r>
              <a:rPr lang="en-GB" smtClean="0"/>
              <a:t>enumerated explicitly. </a:t>
            </a:r>
          </a:p>
          <a:p>
            <a:pPr lvl="1"/>
            <a:r>
              <a:rPr lang="en-GB" smtClean="0"/>
              <a:t>controlled by and available from a vocabulary registration authority. </a:t>
            </a:r>
          </a:p>
          <a:p>
            <a:r>
              <a:rPr lang="en-GB" smtClean="0"/>
              <a:t>Terms have unambiguous, non-redundant definition. </a:t>
            </a:r>
          </a:p>
          <a:p>
            <a:pPr lvl="1"/>
            <a:r>
              <a:rPr lang="en-GB" smtClean="0"/>
              <a:t>Implicit understanding or detailed definition</a:t>
            </a:r>
          </a:p>
          <a:p>
            <a:pPr lvl="1"/>
            <a:r>
              <a:rPr lang="en-GB" smtClean="0"/>
              <a:t>Namespacing: If the same term is commonly used to mean different concepts in different contexts, then its name is explicitly qualified to resolve this ambiguity.</a:t>
            </a:r>
          </a:p>
          <a:p>
            <a:pPr lvl="1"/>
            <a:r>
              <a:rPr lang="en-GB" smtClean="0"/>
              <a:t>Synonyms: If multiple terms are used to mean the same thing, one of the terms is identified as the preferred term in the controlled vocabulary and the other terms are listed as synonyms or aliases.</a:t>
            </a:r>
          </a:p>
          <a:p>
            <a:endParaRPr lang="en-GB"/>
          </a:p>
        </p:txBody>
      </p:sp>
      <p:sp>
        <p:nvSpPr>
          <p:cNvPr id="4" name="Espace réservé du pied de page 3"/>
          <p:cNvSpPr>
            <a:spLocks noGrp="1"/>
          </p:cNvSpPr>
          <p:nvPr>
            <p:ph type="ftr" sz="quarter" idx="10"/>
          </p:nvPr>
        </p:nvSpPr>
        <p:spPr>
          <a:prstGeom prst="rect">
            <a:avLst/>
          </a:prstGeom>
        </p:spPr>
        <p:txBody>
          <a:bodyPr/>
          <a:lstStyle/>
          <a:p>
            <a:pPr>
              <a:defRPr/>
            </a:pPr>
            <a:r>
              <a:rPr lang="en-US" smtClean="0"/>
              <a:t>MI - Enable and Develop Intelligence - Language</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16</a:t>
            </a:fld>
            <a:endParaRPr lang="en-GB"/>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Taxonomy</a:t>
            </a:r>
            <a:endParaRPr lang="en-GB"/>
          </a:p>
        </p:txBody>
      </p:sp>
      <p:sp>
        <p:nvSpPr>
          <p:cNvPr id="3" name="Espace réservé du contenu 2"/>
          <p:cNvSpPr>
            <a:spLocks noGrp="1"/>
          </p:cNvSpPr>
          <p:nvPr>
            <p:ph idx="1"/>
          </p:nvPr>
        </p:nvSpPr>
        <p:spPr/>
        <p:txBody>
          <a:bodyPr/>
          <a:lstStyle/>
          <a:p>
            <a:r>
              <a:rPr lang="en-GB" smtClean="0"/>
              <a:t>A collection of controlled vocabulary terms organized into a hierarchical structure. </a:t>
            </a:r>
          </a:p>
          <a:p>
            <a:pPr lvl="1"/>
            <a:r>
              <a:rPr lang="en-GB" smtClean="0"/>
              <a:t>parent-child relationships between terms in the taxonomy. </a:t>
            </a:r>
          </a:p>
          <a:p>
            <a:pPr lvl="1"/>
            <a:r>
              <a:rPr lang="en-GB" smtClean="0"/>
              <a:t>Different relationships e.g., whole-part, genus-species, type-instance</a:t>
            </a:r>
          </a:p>
          <a:p>
            <a:r>
              <a:rPr lang="en-GB" smtClean="0"/>
              <a:t>Possibly poly-hierarchical, </a:t>
            </a:r>
          </a:p>
          <a:p>
            <a:pPr lvl="1"/>
            <a:r>
              <a:rPr lang="en-GB" smtClean="0"/>
              <a:t>a term can have multiple parents. </a:t>
            </a:r>
          </a:p>
          <a:p>
            <a:pPr lvl="1"/>
            <a:r>
              <a:rPr lang="en-GB" smtClean="0"/>
              <a:t>if such a term appears in multiple places in a taxonomy, then it is the same term (with the same children if any). </a:t>
            </a:r>
          </a:p>
          <a:p>
            <a:r>
              <a:rPr lang="en-GB" smtClean="0"/>
              <a:t>Bring additional meaning to vocabulary</a:t>
            </a:r>
          </a:p>
          <a:p>
            <a:pPr lvl="1"/>
            <a:r>
              <a:rPr lang="en-GB" smtClean="0"/>
              <a:t>The links can be typed (e.g., part of, broader topic than, instance of)</a:t>
            </a:r>
          </a:p>
          <a:p>
            <a:pPr lvl="1"/>
            <a:r>
              <a:rPr lang="en-GB" smtClean="0"/>
              <a:t>Close to onlology</a:t>
            </a:r>
          </a:p>
          <a:p>
            <a:endParaRPr lang="en-GB"/>
          </a:p>
        </p:txBody>
      </p:sp>
      <p:sp>
        <p:nvSpPr>
          <p:cNvPr id="4" name="Espace réservé du pied de page 3"/>
          <p:cNvSpPr>
            <a:spLocks noGrp="1"/>
          </p:cNvSpPr>
          <p:nvPr>
            <p:ph type="ftr" sz="quarter" idx="10"/>
          </p:nvPr>
        </p:nvSpPr>
        <p:spPr>
          <a:prstGeom prst="rect">
            <a:avLst/>
          </a:prstGeom>
        </p:spPr>
        <p:txBody>
          <a:bodyPr/>
          <a:lstStyle/>
          <a:p>
            <a:pPr>
              <a:defRPr/>
            </a:pPr>
            <a:r>
              <a:rPr lang="en-US" smtClean="0"/>
              <a:t>MI - Enable and Develop Intelligence - Language</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17</a:t>
            </a:fld>
            <a:endParaRPr lang="en-GB"/>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Thesaurus</a:t>
            </a:r>
            <a:endParaRPr lang="en-GB"/>
          </a:p>
        </p:txBody>
      </p:sp>
      <p:sp>
        <p:nvSpPr>
          <p:cNvPr id="3" name="Espace réservé du contenu 2"/>
          <p:cNvSpPr>
            <a:spLocks noGrp="1"/>
          </p:cNvSpPr>
          <p:nvPr>
            <p:ph idx="1"/>
          </p:nvPr>
        </p:nvSpPr>
        <p:spPr/>
        <p:txBody>
          <a:bodyPr/>
          <a:lstStyle/>
          <a:p>
            <a:r>
              <a:rPr lang="en-GB" smtClean="0"/>
              <a:t>A networked collection of controlled vocabulary terms. </a:t>
            </a:r>
          </a:p>
          <a:p>
            <a:pPr lvl="1"/>
            <a:r>
              <a:rPr lang="en-GB" smtClean="0"/>
              <a:t>uses associative relationships in addition to parent-child relationships. </a:t>
            </a:r>
          </a:p>
          <a:p>
            <a:pPr lvl="1"/>
            <a:r>
              <a:rPr lang="en-GB" smtClean="0"/>
              <a:t>The expressiveness of the associative relationships in a thesaurus vary and can be as simple as “related to term” as in term A is related to term B.</a:t>
            </a:r>
          </a:p>
          <a:p>
            <a:r>
              <a:rPr lang="en-GB" smtClean="0"/>
              <a:t>Taxonomies and Thesauri </a:t>
            </a:r>
          </a:p>
          <a:p>
            <a:pPr lvl="1"/>
            <a:r>
              <a:rPr lang="en-GB" smtClean="0"/>
              <a:t>may relate terms in a controlled vocabulary via parent-child and associative relationships, </a:t>
            </a:r>
          </a:p>
          <a:p>
            <a:pPr lvl="1"/>
            <a:r>
              <a:rPr lang="en-GB" smtClean="0"/>
              <a:t>but do not contain explicit grammar rules to constrain how to use controlled vocabulary terms to express (model) something meaningful within a domain of interest.</a:t>
            </a:r>
          </a:p>
          <a:p>
            <a:r>
              <a:rPr lang="en-GB" smtClean="0"/>
              <a:t>Thesaurus is equivalent to sophisticated taxonomy</a:t>
            </a:r>
          </a:p>
          <a:p>
            <a:endParaRPr lang="en-GB" smtClean="0"/>
          </a:p>
          <a:p>
            <a:endParaRPr lang="en-GB"/>
          </a:p>
        </p:txBody>
      </p:sp>
      <p:sp>
        <p:nvSpPr>
          <p:cNvPr id="4" name="Espace réservé du pied de page 3"/>
          <p:cNvSpPr>
            <a:spLocks noGrp="1"/>
          </p:cNvSpPr>
          <p:nvPr>
            <p:ph type="ftr" sz="quarter" idx="10"/>
          </p:nvPr>
        </p:nvSpPr>
        <p:spPr>
          <a:prstGeom prst="rect">
            <a:avLst/>
          </a:prstGeom>
        </p:spPr>
        <p:txBody>
          <a:bodyPr/>
          <a:lstStyle/>
          <a:p>
            <a:pPr>
              <a:defRPr/>
            </a:pPr>
            <a:r>
              <a:rPr lang="en-US" smtClean="0"/>
              <a:t>MI - Enable and Develop Intelligence - Language</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18</a:t>
            </a:fld>
            <a:endParaRPr lang="en-GB"/>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ontology</a:t>
            </a:r>
            <a:endParaRPr lang="en-GB"/>
          </a:p>
        </p:txBody>
      </p:sp>
      <p:sp>
        <p:nvSpPr>
          <p:cNvPr id="3" name="Espace réservé du contenu 2"/>
          <p:cNvSpPr>
            <a:spLocks noGrp="1"/>
          </p:cNvSpPr>
          <p:nvPr>
            <p:ph idx="1"/>
          </p:nvPr>
        </p:nvSpPr>
        <p:spPr/>
        <p:txBody>
          <a:bodyPr/>
          <a:lstStyle/>
          <a:p>
            <a:r>
              <a:rPr lang="en-GB" smtClean="0"/>
              <a:t>A controlled vocabulary expressed in an ontology language </a:t>
            </a:r>
          </a:p>
          <a:p>
            <a:r>
              <a:rPr lang="en-GB" smtClean="0"/>
              <a:t>Includes a grammar </a:t>
            </a:r>
          </a:p>
          <a:p>
            <a:pPr lvl="1"/>
            <a:r>
              <a:rPr lang="en-GB" smtClean="0"/>
              <a:t>for using vocabulary terms to express something meaningful within a specified domain of interest. </a:t>
            </a:r>
          </a:p>
          <a:p>
            <a:pPr lvl="1"/>
            <a:r>
              <a:rPr lang="en-GB" smtClean="0"/>
              <a:t>defining formal constraints on how terms in the ontology’s controlled vocabulary can be used together.</a:t>
            </a:r>
          </a:p>
          <a:p>
            <a:r>
              <a:rPr lang="en-GB" smtClean="0"/>
              <a:t>Enforcement of an ontology’s grammar </a:t>
            </a:r>
          </a:p>
          <a:p>
            <a:pPr lvl="1"/>
            <a:r>
              <a:rPr lang="en-GB" smtClean="0"/>
              <a:t>may be rigorous or lax. </a:t>
            </a:r>
          </a:p>
          <a:p>
            <a:pPr lvl="1"/>
            <a:r>
              <a:rPr lang="en-GB" smtClean="0"/>
              <a:t>Frequently, the grammar for a "light-weight" ontology is not completely specified, </a:t>
            </a:r>
          </a:p>
          <a:p>
            <a:pPr lvl="1"/>
            <a:r>
              <a:rPr lang="en-GB" smtClean="0"/>
              <a:t>i.e., it has implicit rules that are not explicitly documented.</a:t>
            </a:r>
          </a:p>
          <a:p>
            <a:r>
              <a:rPr lang="en-GB" smtClean="0"/>
              <a:t>Taxonomy/Thesaurus+grammar = Ontology</a:t>
            </a:r>
          </a:p>
          <a:p>
            <a:r>
              <a:rPr lang="en-GB" smtClean="0"/>
              <a:t>Can be equivalent to a UML description</a:t>
            </a:r>
          </a:p>
          <a:p>
            <a:pPr lvl="1"/>
            <a:r>
              <a:rPr lang="en-GB" smtClean="0"/>
              <a:t>Fuzzy line between classical modelling and ontology</a:t>
            </a:r>
          </a:p>
        </p:txBody>
      </p:sp>
      <p:sp>
        <p:nvSpPr>
          <p:cNvPr id="4" name="Espace réservé du pied de page 3"/>
          <p:cNvSpPr>
            <a:spLocks noGrp="1"/>
          </p:cNvSpPr>
          <p:nvPr>
            <p:ph type="ftr" sz="quarter" idx="10"/>
          </p:nvPr>
        </p:nvSpPr>
        <p:spPr>
          <a:prstGeom prst="rect">
            <a:avLst/>
          </a:prstGeom>
        </p:spPr>
        <p:txBody>
          <a:bodyPr/>
          <a:lstStyle/>
          <a:p>
            <a:pPr>
              <a:defRPr/>
            </a:pPr>
            <a:r>
              <a:rPr lang="en-US" smtClean="0"/>
              <a:t>MI - Enable and Develop Intelligence - Language</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19</a:t>
            </a:fld>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1066800"/>
            <a:ext cx="9144000" cy="457200"/>
          </a:xfrm>
          <a:prstGeom prst="rect">
            <a:avLst/>
          </a:prstGeom>
          <a:solidFill>
            <a:srgbClr val="C0C0C0">
              <a:alpha val="50000"/>
            </a:srgbClr>
          </a:solidFill>
          <a:ln w="12700">
            <a:noFill/>
            <a:miter lim="800000"/>
            <a:headEnd/>
            <a:tailEnd/>
          </a:ln>
          <a:effectLst/>
        </p:spPr>
        <p:txBody>
          <a:bodyPr wrap="none" lIns="90000" tIns="46800" rIns="90000" bIns="46800" anchor="ctr"/>
          <a:lstStyle/>
          <a:p>
            <a:endParaRPr lang="fr-FR"/>
          </a:p>
        </p:txBody>
      </p:sp>
      <p:sp>
        <p:nvSpPr>
          <p:cNvPr id="2" name="Titre 1"/>
          <p:cNvSpPr>
            <a:spLocks noGrp="1"/>
          </p:cNvSpPr>
          <p:nvPr>
            <p:ph type="title"/>
          </p:nvPr>
        </p:nvSpPr>
        <p:spPr/>
        <p:txBody>
          <a:bodyPr>
            <a:normAutofit/>
          </a:bodyPr>
          <a:lstStyle/>
          <a:p>
            <a:r>
              <a:rPr lang="fr-FR" dirty="0" smtClean="0"/>
              <a:t>Agenda</a:t>
            </a:r>
            <a:endParaRPr lang="fr-FR" dirty="0"/>
          </a:p>
        </p:txBody>
      </p:sp>
      <p:sp>
        <p:nvSpPr>
          <p:cNvPr id="3" name="Espace réservé du contenu 2"/>
          <p:cNvSpPr>
            <a:spLocks noGrp="1"/>
          </p:cNvSpPr>
          <p:nvPr>
            <p:ph idx="1"/>
          </p:nvPr>
        </p:nvSpPr>
        <p:spPr/>
        <p:txBody>
          <a:bodyPr/>
          <a:lstStyle/>
          <a:p>
            <a:r>
              <a:rPr lang="en-US" dirty="0" smtClean="0"/>
              <a:t>Introduction</a:t>
            </a:r>
          </a:p>
          <a:p>
            <a:r>
              <a:rPr lang="en-US" dirty="0" smtClean="0"/>
              <a:t>Enabling Interactions</a:t>
            </a:r>
          </a:p>
          <a:p>
            <a:r>
              <a:rPr lang="en-US" dirty="0" smtClean="0"/>
              <a:t>Interoperability</a:t>
            </a:r>
          </a:p>
          <a:p>
            <a:r>
              <a:rPr lang="en-US" dirty="0" smtClean="0"/>
              <a:t>Semantic levels</a:t>
            </a:r>
          </a:p>
          <a:p>
            <a:r>
              <a:rPr lang="en-US" dirty="0" smtClean="0"/>
              <a:t>Modeling approaches </a:t>
            </a:r>
          </a:p>
          <a:p>
            <a:r>
              <a:rPr lang="en-US" dirty="0" smtClean="0"/>
              <a:t>Enterprise language</a:t>
            </a:r>
          </a:p>
          <a:p>
            <a:r>
              <a:rPr lang="en-US" dirty="0" smtClean="0"/>
              <a:t>Practical implementation</a:t>
            </a:r>
          </a:p>
        </p:txBody>
      </p:sp>
      <p:sp>
        <p:nvSpPr>
          <p:cNvPr id="6" name="Espace réservé du pied de page 5"/>
          <p:cNvSpPr>
            <a:spLocks noGrp="1"/>
          </p:cNvSpPr>
          <p:nvPr>
            <p:ph type="ftr" sz="quarter" idx="10"/>
          </p:nvPr>
        </p:nvSpPr>
        <p:spPr>
          <a:xfrm>
            <a:off x="1500166" y="6356350"/>
            <a:ext cx="6215106" cy="365125"/>
          </a:xfrm>
          <a:prstGeom prst="rect">
            <a:avLst/>
          </a:prstGeom>
        </p:spPr>
        <p:txBody>
          <a:bodyPr/>
          <a:lstStyle/>
          <a:p>
            <a:r>
              <a:rPr lang="en-US" smtClean="0"/>
              <a:t>MI - Enable and Develop Intelligence - Language</a:t>
            </a:r>
            <a:endParaRPr lang="fr-FR" dirty="0"/>
          </a:p>
        </p:txBody>
      </p:sp>
      <p:sp>
        <p:nvSpPr>
          <p:cNvPr id="5" name="Espace réservé du numéro de diapositive 4"/>
          <p:cNvSpPr>
            <a:spLocks noGrp="1"/>
          </p:cNvSpPr>
          <p:nvPr>
            <p:ph type="sldNum" sz="quarter" idx="11"/>
          </p:nvPr>
        </p:nvSpPr>
        <p:spPr/>
        <p:txBody>
          <a:bodyPr/>
          <a:lstStyle/>
          <a:p>
            <a:fld id="{FC1717C7-1DE2-40FD-9AE7-09F447B69B04}" type="slidenum">
              <a:rPr lang="fr-FR" smtClean="0"/>
              <a:pPr/>
              <a:t>2</a:t>
            </a:fld>
            <a:endParaRPr lang="fr-F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meta-model</a:t>
            </a:r>
            <a:endParaRPr lang="en-GB"/>
          </a:p>
        </p:txBody>
      </p:sp>
      <p:sp>
        <p:nvSpPr>
          <p:cNvPr id="3" name="Espace réservé du contenu 2"/>
          <p:cNvSpPr>
            <a:spLocks noGrp="1"/>
          </p:cNvSpPr>
          <p:nvPr>
            <p:ph idx="1"/>
          </p:nvPr>
        </p:nvSpPr>
        <p:spPr/>
        <p:txBody>
          <a:bodyPr/>
          <a:lstStyle/>
          <a:p>
            <a:pPr>
              <a:spcBef>
                <a:spcPts val="0"/>
              </a:spcBef>
            </a:pPr>
            <a:r>
              <a:rPr lang="en-GB" smtClean="0"/>
              <a:t>A an explicit model of the constructs and rules needed to build specific models within a domain of interest. </a:t>
            </a:r>
          </a:p>
          <a:p>
            <a:pPr>
              <a:spcBef>
                <a:spcPts val="0"/>
              </a:spcBef>
            </a:pPr>
            <a:r>
              <a:rPr lang="en-GB" smtClean="0"/>
              <a:t>A meta-model can be viewed from three different perspectives:</a:t>
            </a:r>
          </a:p>
          <a:p>
            <a:pPr marL="914400" lvl="1" indent="-457200">
              <a:spcBef>
                <a:spcPts val="0"/>
              </a:spcBef>
              <a:buFont typeface="+mj-lt"/>
              <a:buAutoNum type="arabicPeriod"/>
            </a:pPr>
            <a:r>
              <a:rPr lang="en-GB" smtClean="0"/>
              <a:t>as a set of building blocks and rules used to build models</a:t>
            </a:r>
          </a:p>
          <a:p>
            <a:pPr lvl="2">
              <a:spcBef>
                <a:spcPts val="0"/>
              </a:spcBef>
            </a:pPr>
            <a:r>
              <a:rPr lang="en-GB" smtClean="0"/>
              <a:t>Or meta-models: meta-meta-models</a:t>
            </a:r>
          </a:p>
          <a:p>
            <a:pPr marL="914400" lvl="1" indent="-457200">
              <a:spcBef>
                <a:spcPts val="0"/>
              </a:spcBef>
              <a:buFont typeface="+mj-lt"/>
              <a:buAutoNum type="arabicPeriod"/>
            </a:pPr>
            <a:r>
              <a:rPr lang="en-GB" smtClean="0"/>
              <a:t>as a model of a domain of interest</a:t>
            </a:r>
          </a:p>
          <a:p>
            <a:pPr lvl="2">
              <a:spcBef>
                <a:spcPts val="0"/>
              </a:spcBef>
            </a:pPr>
            <a:r>
              <a:rPr lang="en-GB" smtClean="0"/>
              <a:t>Comparing meta-models to ontologies, meta-models are models</a:t>
            </a:r>
          </a:p>
          <a:p>
            <a:pPr marL="914400" lvl="1" indent="-457200">
              <a:spcBef>
                <a:spcPts val="0"/>
              </a:spcBef>
              <a:buFont typeface="+mj-lt"/>
              <a:buAutoNum type="arabicPeriod"/>
            </a:pPr>
            <a:r>
              <a:rPr lang="en-GB" smtClean="0"/>
              <a:t>as an instance of another model.</a:t>
            </a:r>
          </a:p>
          <a:p>
            <a:pPr>
              <a:spcBef>
                <a:spcPts val="0"/>
              </a:spcBef>
            </a:pPr>
            <a:r>
              <a:rPr lang="en-GB" smtClean="0"/>
              <a:t>A valid meta-model is an ontology, </a:t>
            </a:r>
          </a:p>
          <a:p>
            <a:pPr lvl="1">
              <a:spcBef>
                <a:spcPts val="0"/>
              </a:spcBef>
            </a:pPr>
            <a:r>
              <a:rPr lang="en-GB" smtClean="0"/>
              <a:t>but not all ontologies are modeled explicitly as meta-models (2) </a:t>
            </a:r>
          </a:p>
          <a:p>
            <a:pPr>
              <a:spcBef>
                <a:spcPts val="0"/>
              </a:spcBef>
            </a:pPr>
            <a:r>
              <a:rPr lang="en-GB" smtClean="0"/>
              <a:t>Note: </a:t>
            </a:r>
          </a:p>
          <a:p>
            <a:pPr lvl="1">
              <a:spcBef>
                <a:spcPts val="0"/>
              </a:spcBef>
            </a:pPr>
            <a:r>
              <a:rPr lang="en-GB" smtClean="0"/>
              <a:t>a modeling tool imposes its own ontology to construct models, </a:t>
            </a:r>
          </a:p>
          <a:p>
            <a:pPr lvl="1">
              <a:spcBef>
                <a:spcPts val="0"/>
              </a:spcBef>
            </a:pPr>
            <a:r>
              <a:rPr lang="en-GB" smtClean="0"/>
              <a:t>This model making ontology is usually called a meta-model, with “model making” as its domain of interest.</a:t>
            </a:r>
          </a:p>
          <a:p>
            <a:pPr lvl="1">
              <a:spcBef>
                <a:spcPts val="0"/>
              </a:spcBef>
            </a:pPr>
            <a:r>
              <a:rPr lang="en-GB" smtClean="0"/>
              <a:t>A meta-model is an ontology used by modelers.</a:t>
            </a:r>
            <a:endParaRPr lang="en-GB"/>
          </a:p>
        </p:txBody>
      </p:sp>
      <p:sp>
        <p:nvSpPr>
          <p:cNvPr id="4" name="Espace réservé du pied de page 3"/>
          <p:cNvSpPr>
            <a:spLocks noGrp="1"/>
          </p:cNvSpPr>
          <p:nvPr>
            <p:ph type="ftr" sz="quarter" idx="10"/>
          </p:nvPr>
        </p:nvSpPr>
        <p:spPr>
          <a:prstGeom prst="rect">
            <a:avLst/>
          </a:prstGeom>
        </p:spPr>
        <p:txBody>
          <a:bodyPr/>
          <a:lstStyle/>
          <a:p>
            <a:pPr>
              <a:defRPr/>
            </a:pPr>
            <a:r>
              <a:rPr lang="en-US" smtClean="0"/>
              <a:t>MI - Enable and Develop Intelligence - Language</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20</a:t>
            </a:fld>
            <a:endParaRPr lang="en-GB"/>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From Meta-Models to Real World</a:t>
            </a:r>
            <a:endParaRPr lang="en-GB"/>
          </a:p>
        </p:txBody>
      </p:sp>
      <p:sp>
        <p:nvSpPr>
          <p:cNvPr id="3" name="Espace réservé du contenu 2"/>
          <p:cNvSpPr>
            <a:spLocks noGrp="1"/>
          </p:cNvSpPr>
          <p:nvPr>
            <p:ph idx="1"/>
          </p:nvPr>
        </p:nvSpPr>
        <p:spPr/>
        <p:txBody>
          <a:bodyPr/>
          <a:lstStyle/>
          <a:p>
            <a:endParaRPr lang="en-GB"/>
          </a:p>
        </p:txBody>
      </p:sp>
      <p:sp>
        <p:nvSpPr>
          <p:cNvPr id="4" name="Espace réservé du pied de page 3"/>
          <p:cNvSpPr>
            <a:spLocks noGrp="1"/>
          </p:cNvSpPr>
          <p:nvPr>
            <p:ph type="ftr" sz="quarter" idx="10"/>
          </p:nvPr>
        </p:nvSpPr>
        <p:spPr>
          <a:prstGeom prst="rect">
            <a:avLst/>
          </a:prstGeom>
        </p:spPr>
        <p:txBody>
          <a:bodyPr/>
          <a:lstStyle/>
          <a:p>
            <a:pPr>
              <a:defRPr/>
            </a:pPr>
            <a:r>
              <a:rPr lang="en-US" smtClean="0"/>
              <a:t>MI - Enable and Develop Intelligence - Language</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21</a:t>
            </a:fld>
            <a:endParaRPr lang="en-GB"/>
          </a:p>
        </p:txBody>
      </p:sp>
      <p:sp>
        <p:nvSpPr>
          <p:cNvPr id="6" name="Line 3"/>
          <p:cNvSpPr>
            <a:spLocks noChangeShapeType="1"/>
          </p:cNvSpPr>
          <p:nvPr/>
        </p:nvSpPr>
        <p:spPr bwMode="auto">
          <a:xfrm>
            <a:off x="1295400" y="5181600"/>
            <a:ext cx="6781800" cy="76200"/>
          </a:xfrm>
          <a:prstGeom prst="line">
            <a:avLst/>
          </a:prstGeom>
          <a:noFill/>
          <a:ln w="12700">
            <a:solidFill>
              <a:schemeClr val="tx1"/>
            </a:solidFill>
            <a:round/>
            <a:headEnd/>
            <a:tailEnd/>
          </a:ln>
          <a:effectLst/>
        </p:spPr>
        <p:txBody>
          <a:bodyPr wrap="none" anchor="ctr"/>
          <a:lstStyle/>
          <a:p>
            <a:endParaRPr lang="en-GB"/>
          </a:p>
        </p:txBody>
      </p:sp>
      <p:sp>
        <p:nvSpPr>
          <p:cNvPr id="7" name="Line 4"/>
          <p:cNvSpPr>
            <a:spLocks noChangeShapeType="1"/>
          </p:cNvSpPr>
          <p:nvPr/>
        </p:nvSpPr>
        <p:spPr bwMode="auto">
          <a:xfrm>
            <a:off x="1219200" y="2743200"/>
            <a:ext cx="6781800" cy="76200"/>
          </a:xfrm>
          <a:prstGeom prst="line">
            <a:avLst/>
          </a:prstGeom>
          <a:noFill/>
          <a:ln w="12700">
            <a:solidFill>
              <a:schemeClr val="tx1"/>
            </a:solidFill>
            <a:round/>
            <a:headEnd/>
            <a:tailEnd/>
          </a:ln>
          <a:effectLst/>
        </p:spPr>
        <p:txBody>
          <a:bodyPr wrap="none" anchor="ctr"/>
          <a:lstStyle/>
          <a:p>
            <a:endParaRPr lang="en-GB"/>
          </a:p>
        </p:txBody>
      </p:sp>
      <p:sp>
        <p:nvSpPr>
          <p:cNvPr id="8" name="Line 5"/>
          <p:cNvSpPr>
            <a:spLocks noChangeShapeType="1"/>
          </p:cNvSpPr>
          <p:nvPr/>
        </p:nvSpPr>
        <p:spPr bwMode="auto">
          <a:xfrm>
            <a:off x="1371600" y="3962400"/>
            <a:ext cx="6781800" cy="76200"/>
          </a:xfrm>
          <a:prstGeom prst="line">
            <a:avLst/>
          </a:prstGeom>
          <a:noFill/>
          <a:ln w="12700">
            <a:solidFill>
              <a:schemeClr val="tx1"/>
            </a:solidFill>
            <a:round/>
            <a:headEnd/>
            <a:tailEnd/>
          </a:ln>
          <a:effectLst/>
        </p:spPr>
        <p:txBody>
          <a:bodyPr wrap="none" anchor="ctr"/>
          <a:lstStyle/>
          <a:p>
            <a:endParaRPr lang="en-GB"/>
          </a:p>
        </p:txBody>
      </p:sp>
      <p:sp>
        <p:nvSpPr>
          <p:cNvPr id="9" name="Rectangle 6"/>
          <p:cNvSpPr>
            <a:spLocks noChangeArrowheads="1"/>
          </p:cNvSpPr>
          <p:nvPr/>
        </p:nvSpPr>
        <p:spPr bwMode="auto">
          <a:xfrm>
            <a:off x="360363" y="4043363"/>
            <a:ext cx="883575" cy="400110"/>
          </a:xfrm>
          <a:prstGeom prst="rect">
            <a:avLst/>
          </a:prstGeom>
          <a:noFill/>
          <a:ln w="9525">
            <a:noFill/>
            <a:miter lim="800000"/>
            <a:headEnd/>
            <a:tailEnd/>
          </a:ln>
          <a:effectLst/>
        </p:spPr>
        <p:txBody>
          <a:bodyPr wrap="none">
            <a:spAutoFit/>
          </a:bodyPr>
          <a:lstStyle/>
          <a:p>
            <a:r>
              <a:rPr lang="en-GB" smtClean="0"/>
              <a:t>Model</a:t>
            </a:r>
            <a:endParaRPr lang="en-GB"/>
          </a:p>
        </p:txBody>
      </p:sp>
      <p:sp>
        <p:nvSpPr>
          <p:cNvPr id="11" name="Rectangle 8"/>
          <p:cNvSpPr>
            <a:spLocks noChangeArrowheads="1"/>
          </p:cNvSpPr>
          <p:nvPr/>
        </p:nvSpPr>
        <p:spPr bwMode="auto">
          <a:xfrm>
            <a:off x="304800" y="3048000"/>
            <a:ext cx="1537600" cy="707886"/>
          </a:xfrm>
          <a:prstGeom prst="rect">
            <a:avLst/>
          </a:prstGeom>
          <a:noFill/>
          <a:ln w="9525">
            <a:noFill/>
            <a:miter lim="800000"/>
            <a:headEnd/>
            <a:tailEnd/>
          </a:ln>
          <a:effectLst/>
        </p:spPr>
        <p:txBody>
          <a:bodyPr wrap="none">
            <a:spAutoFit/>
          </a:bodyPr>
          <a:lstStyle/>
          <a:p>
            <a:r>
              <a:rPr lang="en-GB" smtClean="0"/>
              <a:t>Meta-model</a:t>
            </a:r>
          </a:p>
          <a:p>
            <a:r>
              <a:rPr lang="en-GB" smtClean="0"/>
              <a:t>Ontology</a:t>
            </a:r>
            <a:endParaRPr lang="en-GB"/>
          </a:p>
        </p:txBody>
      </p:sp>
      <p:sp>
        <p:nvSpPr>
          <p:cNvPr id="12" name="Rectangle 9"/>
          <p:cNvSpPr>
            <a:spLocks noChangeArrowheads="1"/>
          </p:cNvSpPr>
          <p:nvPr/>
        </p:nvSpPr>
        <p:spPr bwMode="auto">
          <a:xfrm>
            <a:off x="387350" y="1746250"/>
            <a:ext cx="2191626" cy="400110"/>
          </a:xfrm>
          <a:prstGeom prst="rect">
            <a:avLst/>
          </a:prstGeom>
          <a:noFill/>
          <a:ln w="9525">
            <a:noFill/>
            <a:miter lim="800000"/>
            <a:headEnd/>
            <a:tailEnd/>
          </a:ln>
          <a:effectLst/>
        </p:spPr>
        <p:txBody>
          <a:bodyPr wrap="none">
            <a:spAutoFit/>
          </a:bodyPr>
          <a:lstStyle/>
          <a:p>
            <a:r>
              <a:rPr lang="en-GB" smtClean="0"/>
              <a:t>Meta-meta-model</a:t>
            </a:r>
            <a:endParaRPr lang="en-GB"/>
          </a:p>
        </p:txBody>
      </p:sp>
      <p:sp>
        <p:nvSpPr>
          <p:cNvPr id="13" name="Rectangle 10"/>
          <p:cNvSpPr>
            <a:spLocks noChangeArrowheads="1"/>
          </p:cNvSpPr>
          <p:nvPr/>
        </p:nvSpPr>
        <p:spPr bwMode="auto">
          <a:xfrm>
            <a:off x="4773613" y="1746250"/>
            <a:ext cx="3117007" cy="707886"/>
          </a:xfrm>
          <a:prstGeom prst="rect">
            <a:avLst/>
          </a:prstGeom>
          <a:solidFill>
            <a:schemeClr val="accent1"/>
          </a:solidFill>
          <a:ln w="9525">
            <a:noFill/>
            <a:miter lim="800000"/>
            <a:headEnd/>
            <a:tailEnd/>
          </a:ln>
          <a:effectLst/>
        </p:spPr>
        <p:txBody>
          <a:bodyPr wrap="none">
            <a:spAutoFit/>
          </a:bodyPr>
          <a:lstStyle/>
          <a:p>
            <a:r>
              <a:rPr lang="en-GB" b="1" i="1" smtClean="0"/>
              <a:t>Relational data model:</a:t>
            </a:r>
            <a:endParaRPr lang="en-GB" smtClean="0"/>
          </a:p>
          <a:p>
            <a:r>
              <a:rPr lang="en-GB" smtClean="0"/>
              <a:t>Tables, attributes, records</a:t>
            </a:r>
            <a:endParaRPr lang="en-GB"/>
          </a:p>
        </p:txBody>
      </p:sp>
      <p:sp>
        <p:nvSpPr>
          <p:cNvPr id="14" name="Rectangle 11"/>
          <p:cNvSpPr>
            <a:spLocks noChangeArrowheads="1"/>
          </p:cNvSpPr>
          <p:nvPr/>
        </p:nvSpPr>
        <p:spPr bwMode="auto">
          <a:xfrm>
            <a:off x="4046538" y="2971800"/>
            <a:ext cx="2976199" cy="707886"/>
          </a:xfrm>
          <a:prstGeom prst="rect">
            <a:avLst/>
          </a:prstGeom>
          <a:solidFill>
            <a:schemeClr val="accent1"/>
          </a:solidFill>
          <a:ln w="9525">
            <a:noFill/>
            <a:miter lim="800000"/>
            <a:headEnd/>
            <a:tailEnd/>
          </a:ln>
          <a:effectLst/>
        </p:spPr>
        <p:txBody>
          <a:bodyPr wrap="none">
            <a:spAutoFit/>
          </a:bodyPr>
          <a:lstStyle/>
          <a:p>
            <a:r>
              <a:rPr lang="en-GB" b="1" i="1" smtClean="0"/>
              <a:t>Database schema:</a:t>
            </a:r>
          </a:p>
          <a:p>
            <a:r>
              <a:rPr lang="en-GB" smtClean="0"/>
              <a:t>Student, Section, Year…</a:t>
            </a:r>
            <a:endParaRPr lang="en-GB"/>
          </a:p>
        </p:txBody>
      </p:sp>
      <p:sp>
        <p:nvSpPr>
          <p:cNvPr id="15" name="Rectangle 12"/>
          <p:cNvSpPr>
            <a:spLocks noChangeArrowheads="1"/>
          </p:cNvSpPr>
          <p:nvPr/>
        </p:nvSpPr>
        <p:spPr bwMode="auto">
          <a:xfrm>
            <a:off x="3665538" y="4114800"/>
            <a:ext cx="3546164" cy="707886"/>
          </a:xfrm>
          <a:prstGeom prst="rect">
            <a:avLst/>
          </a:prstGeom>
          <a:solidFill>
            <a:schemeClr val="accent1"/>
          </a:solidFill>
          <a:ln w="9525">
            <a:noFill/>
            <a:miter lim="800000"/>
            <a:headEnd/>
            <a:tailEnd/>
          </a:ln>
          <a:effectLst/>
        </p:spPr>
        <p:txBody>
          <a:bodyPr wrap="none">
            <a:spAutoFit/>
          </a:bodyPr>
          <a:lstStyle/>
          <a:p>
            <a:r>
              <a:rPr lang="en-GB" b="1" i="1" smtClean="0"/>
              <a:t>Database tables of records:</a:t>
            </a:r>
          </a:p>
          <a:p>
            <a:r>
              <a:rPr lang="en-GB" smtClean="0"/>
              <a:t>(Paul, SY20, 2010, …</a:t>
            </a:r>
            <a:endParaRPr lang="en-GB" b="1" i="1"/>
          </a:p>
        </p:txBody>
      </p:sp>
      <p:sp>
        <p:nvSpPr>
          <p:cNvPr id="16" name="Rectangle 13"/>
          <p:cNvSpPr>
            <a:spLocks noChangeArrowheads="1"/>
          </p:cNvSpPr>
          <p:nvPr/>
        </p:nvSpPr>
        <p:spPr bwMode="auto">
          <a:xfrm>
            <a:off x="3970338" y="5334000"/>
            <a:ext cx="1564852" cy="707886"/>
          </a:xfrm>
          <a:prstGeom prst="rect">
            <a:avLst/>
          </a:prstGeom>
          <a:solidFill>
            <a:schemeClr val="accent1"/>
          </a:solidFill>
          <a:ln w="9525">
            <a:noFill/>
            <a:miter lim="800000"/>
            <a:headEnd/>
            <a:tailEnd/>
          </a:ln>
          <a:effectLst/>
        </p:spPr>
        <p:txBody>
          <a:bodyPr wrap="none">
            <a:spAutoFit/>
          </a:bodyPr>
          <a:lstStyle/>
          <a:p>
            <a:r>
              <a:rPr lang="en-GB" b="1" i="1" smtClean="0"/>
              <a:t>Real world:</a:t>
            </a:r>
          </a:p>
          <a:p>
            <a:r>
              <a:rPr lang="en-GB" smtClean="0"/>
              <a:t>…</a:t>
            </a:r>
            <a:endParaRPr lang="en-GB"/>
          </a:p>
        </p:txBody>
      </p:sp>
      <p:sp>
        <p:nvSpPr>
          <p:cNvPr id="17" name="Freeform 15"/>
          <p:cNvSpPr>
            <a:spLocks/>
          </p:cNvSpPr>
          <p:nvPr/>
        </p:nvSpPr>
        <p:spPr bwMode="auto">
          <a:xfrm>
            <a:off x="3284538" y="4724400"/>
            <a:ext cx="704850" cy="1219200"/>
          </a:xfrm>
          <a:custGeom>
            <a:avLst/>
            <a:gdLst/>
            <a:ahLst/>
            <a:cxnLst>
              <a:cxn ang="0">
                <a:pos x="444" y="768"/>
              </a:cxn>
              <a:cxn ang="0">
                <a:pos x="32" y="517"/>
              </a:cxn>
              <a:cxn ang="0">
                <a:pos x="252" y="0"/>
              </a:cxn>
            </a:cxnLst>
            <a:rect l="0" t="0" r="r" b="b"/>
            <a:pathLst>
              <a:path w="444" h="768">
                <a:moveTo>
                  <a:pt x="444" y="768"/>
                </a:moveTo>
                <a:cubicBezTo>
                  <a:pt x="375" y="726"/>
                  <a:pt x="64" y="645"/>
                  <a:pt x="32" y="517"/>
                </a:cubicBezTo>
                <a:cubicBezTo>
                  <a:pt x="0" y="389"/>
                  <a:pt x="206" y="108"/>
                  <a:pt x="252" y="0"/>
                </a:cubicBezTo>
              </a:path>
            </a:pathLst>
          </a:custGeom>
          <a:noFill/>
          <a:ln w="12700" cmpd="sng">
            <a:solidFill>
              <a:schemeClr val="tx1"/>
            </a:solidFill>
            <a:round/>
            <a:headEnd type="none" w="med" len="med"/>
            <a:tailEnd type="triangle" w="med" len="med"/>
          </a:ln>
          <a:effectLst/>
        </p:spPr>
        <p:txBody>
          <a:bodyPr wrap="none" anchor="ctr"/>
          <a:lstStyle/>
          <a:p>
            <a:endParaRPr lang="en-GB"/>
          </a:p>
        </p:txBody>
      </p:sp>
      <p:sp>
        <p:nvSpPr>
          <p:cNvPr id="18" name="Rectangle 16"/>
          <p:cNvSpPr>
            <a:spLocks noChangeArrowheads="1"/>
          </p:cNvSpPr>
          <p:nvPr/>
        </p:nvSpPr>
        <p:spPr bwMode="auto">
          <a:xfrm>
            <a:off x="1752600" y="5334000"/>
            <a:ext cx="1577975" cy="304800"/>
          </a:xfrm>
          <a:prstGeom prst="rect">
            <a:avLst/>
          </a:prstGeom>
          <a:noFill/>
          <a:ln w="9525">
            <a:noFill/>
            <a:miter lim="800000"/>
            <a:headEnd/>
            <a:tailEnd/>
          </a:ln>
          <a:effectLst/>
        </p:spPr>
        <p:txBody>
          <a:bodyPr wrap="none">
            <a:spAutoFit/>
          </a:bodyPr>
          <a:lstStyle/>
          <a:p>
            <a:r>
              <a:rPr lang="en-GB" sz="1400" i="1" smtClean="0"/>
              <a:t>«represented-by»</a:t>
            </a:r>
            <a:endParaRPr lang="en-GB" sz="1400" i="1"/>
          </a:p>
        </p:txBody>
      </p:sp>
      <p:sp>
        <p:nvSpPr>
          <p:cNvPr id="19" name="Freeform 17"/>
          <p:cNvSpPr>
            <a:spLocks/>
          </p:cNvSpPr>
          <p:nvPr/>
        </p:nvSpPr>
        <p:spPr bwMode="auto">
          <a:xfrm>
            <a:off x="3270250" y="3411538"/>
            <a:ext cx="755650" cy="1084262"/>
          </a:xfrm>
          <a:custGeom>
            <a:avLst/>
            <a:gdLst/>
            <a:ahLst/>
            <a:cxnLst>
              <a:cxn ang="0">
                <a:pos x="256" y="683"/>
              </a:cxn>
              <a:cxn ang="0">
                <a:pos x="17" y="327"/>
              </a:cxn>
              <a:cxn ang="0">
                <a:pos x="476" y="0"/>
              </a:cxn>
            </a:cxnLst>
            <a:rect l="0" t="0" r="r" b="b"/>
            <a:pathLst>
              <a:path w="476" h="683">
                <a:moveTo>
                  <a:pt x="256" y="683"/>
                </a:moveTo>
                <a:cubicBezTo>
                  <a:pt x="216" y="624"/>
                  <a:pt x="0" y="488"/>
                  <a:pt x="17" y="327"/>
                </a:cubicBezTo>
                <a:cubicBezTo>
                  <a:pt x="34" y="166"/>
                  <a:pt x="344" y="90"/>
                  <a:pt x="476" y="0"/>
                </a:cubicBezTo>
              </a:path>
            </a:pathLst>
          </a:custGeom>
          <a:noFill/>
          <a:ln w="12700" cmpd="sng">
            <a:solidFill>
              <a:schemeClr val="tx1"/>
            </a:solidFill>
            <a:round/>
            <a:headEnd type="none" w="med" len="med"/>
            <a:tailEnd type="triangle" w="med" len="med"/>
          </a:ln>
          <a:effectLst/>
        </p:spPr>
        <p:txBody>
          <a:bodyPr wrap="none" anchor="ctr"/>
          <a:lstStyle/>
          <a:p>
            <a:endParaRPr lang="en-GB"/>
          </a:p>
        </p:txBody>
      </p:sp>
      <p:sp>
        <p:nvSpPr>
          <p:cNvPr id="20" name="Rectangle 18"/>
          <p:cNvSpPr>
            <a:spLocks noChangeArrowheads="1"/>
          </p:cNvSpPr>
          <p:nvPr/>
        </p:nvSpPr>
        <p:spPr bwMode="auto">
          <a:xfrm>
            <a:off x="2209800" y="4114800"/>
            <a:ext cx="1250950" cy="304800"/>
          </a:xfrm>
          <a:prstGeom prst="rect">
            <a:avLst/>
          </a:prstGeom>
          <a:noFill/>
          <a:ln w="9525">
            <a:noFill/>
            <a:miter lim="800000"/>
            <a:headEnd/>
            <a:tailEnd/>
          </a:ln>
          <a:effectLst/>
        </p:spPr>
        <p:txBody>
          <a:bodyPr wrap="none">
            <a:spAutoFit/>
          </a:bodyPr>
          <a:lstStyle/>
          <a:p>
            <a:r>
              <a:rPr lang="en-GB" sz="1400" i="1" smtClean="0"/>
              <a:t>«instance-of»</a:t>
            </a:r>
            <a:endParaRPr lang="en-GB" sz="1400" i="1"/>
          </a:p>
        </p:txBody>
      </p:sp>
      <p:sp>
        <p:nvSpPr>
          <p:cNvPr id="21" name="Freeform 19"/>
          <p:cNvSpPr>
            <a:spLocks/>
          </p:cNvSpPr>
          <p:nvPr/>
        </p:nvSpPr>
        <p:spPr bwMode="auto">
          <a:xfrm>
            <a:off x="3876675" y="2154238"/>
            <a:ext cx="885825" cy="1139825"/>
          </a:xfrm>
          <a:custGeom>
            <a:avLst/>
            <a:gdLst/>
            <a:ahLst/>
            <a:cxnLst>
              <a:cxn ang="0">
                <a:pos x="118" y="718"/>
              </a:cxn>
              <a:cxn ang="0">
                <a:pos x="73" y="285"/>
              </a:cxn>
              <a:cxn ang="0">
                <a:pos x="558" y="0"/>
              </a:cxn>
            </a:cxnLst>
            <a:rect l="0" t="0" r="r" b="b"/>
            <a:pathLst>
              <a:path w="558" h="718">
                <a:moveTo>
                  <a:pt x="118" y="718"/>
                </a:moveTo>
                <a:cubicBezTo>
                  <a:pt x="111" y="646"/>
                  <a:pt x="0" y="405"/>
                  <a:pt x="73" y="285"/>
                </a:cubicBezTo>
                <a:cubicBezTo>
                  <a:pt x="90" y="124"/>
                  <a:pt x="417" y="75"/>
                  <a:pt x="558" y="0"/>
                </a:cubicBezTo>
              </a:path>
            </a:pathLst>
          </a:custGeom>
          <a:noFill/>
          <a:ln w="12700" cmpd="sng">
            <a:solidFill>
              <a:schemeClr val="tx1"/>
            </a:solidFill>
            <a:round/>
            <a:headEnd type="none" w="med" len="med"/>
            <a:tailEnd type="triangle" w="med" len="med"/>
          </a:ln>
          <a:effectLst/>
        </p:spPr>
        <p:txBody>
          <a:bodyPr wrap="none" anchor="ctr"/>
          <a:lstStyle/>
          <a:p>
            <a:endParaRPr lang="en-GB"/>
          </a:p>
        </p:txBody>
      </p:sp>
      <p:sp>
        <p:nvSpPr>
          <p:cNvPr id="22" name="Rectangle 20"/>
          <p:cNvSpPr>
            <a:spLocks noChangeArrowheads="1"/>
          </p:cNvSpPr>
          <p:nvPr/>
        </p:nvSpPr>
        <p:spPr bwMode="auto">
          <a:xfrm>
            <a:off x="2667000" y="2819400"/>
            <a:ext cx="1250950" cy="304800"/>
          </a:xfrm>
          <a:prstGeom prst="rect">
            <a:avLst/>
          </a:prstGeom>
          <a:noFill/>
          <a:ln w="9525">
            <a:noFill/>
            <a:miter lim="800000"/>
            <a:headEnd/>
            <a:tailEnd/>
          </a:ln>
          <a:effectLst/>
        </p:spPr>
        <p:txBody>
          <a:bodyPr wrap="none">
            <a:spAutoFit/>
          </a:bodyPr>
          <a:lstStyle/>
          <a:p>
            <a:r>
              <a:rPr lang="en-GB" sz="1400" i="1" smtClean="0"/>
              <a:t>«instance-of»</a:t>
            </a:r>
            <a:endParaRPr lang="en-GB" sz="1400" i="1"/>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2185982"/>
            <a:ext cx="9144000" cy="457200"/>
          </a:xfrm>
          <a:prstGeom prst="rect">
            <a:avLst/>
          </a:prstGeom>
          <a:solidFill>
            <a:srgbClr val="C0C0C0">
              <a:alpha val="50000"/>
            </a:srgbClr>
          </a:solidFill>
          <a:ln w="12700">
            <a:noFill/>
            <a:miter lim="800000"/>
            <a:headEnd/>
            <a:tailEnd/>
          </a:ln>
          <a:effectLst/>
        </p:spPr>
        <p:txBody>
          <a:bodyPr wrap="none" lIns="90000" tIns="46800" rIns="90000" bIns="46800" anchor="ctr"/>
          <a:lstStyle/>
          <a:p>
            <a:endParaRPr lang="en-US"/>
          </a:p>
        </p:txBody>
      </p:sp>
      <p:sp>
        <p:nvSpPr>
          <p:cNvPr id="2" name="Titre 1"/>
          <p:cNvSpPr>
            <a:spLocks noGrp="1"/>
          </p:cNvSpPr>
          <p:nvPr>
            <p:ph type="title"/>
          </p:nvPr>
        </p:nvSpPr>
        <p:spPr/>
        <p:txBody>
          <a:bodyPr>
            <a:normAutofit/>
          </a:bodyPr>
          <a:lstStyle/>
          <a:p>
            <a:r>
              <a:rPr lang="en-US" smtClean="0"/>
              <a:t>Agenda</a:t>
            </a:r>
            <a:endParaRPr lang="en-US"/>
          </a:p>
        </p:txBody>
      </p:sp>
      <p:sp>
        <p:nvSpPr>
          <p:cNvPr id="3" name="Espace réservé du contenu 2"/>
          <p:cNvSpPr>
            <a:spLocks noGrp="1"/>
          </p:cNvSpPr>
          <p:nvPr>
            <p:ph idx="1"/>
          </p:nvPr>
        </p:nvSpPr>
        <p:spPr/>
        <p:txBody>
          <a:bodyPr/>
          <a:lstStyle/>
          <a:p>
            <a:r>
              <a:rPr lang="en-US" dirty="0" smtClean="0"/>
              <a:t>Introduction</a:t>
            </a:r>
          </a:p>
          <a:p>
            <a:r>
              <a:rPr lang="en-US" dirty="0" smtClean="0"/>
              <a:t>Interoperability</a:t>
            </a:r>
          </a:p>
          <a:p>
            <a:r>
              <a:rPr lang="en-US" dirty="0" smtClean="0"/>
              <a:t>Semantic levels</a:t>
            </a:r>
          </a:p>
          <a:p>
            <a:r>
              <a:rPr lang="en-US" dirty="0" smtClean="0"/>
              <a:t>Modeling approaches </a:t>
            </a:r>
          </a:p>
          <a:p>
            <a:r>
              <a:rPr lang="en-US" dirty="0" smtClean="0"/>
              <a:t>Enterprise language</a:t>
            </a:r>
          </a:p>
          <a:p>
            <a:r>
              <a:rPr lang="en-US" dirty="0" smtClean="0"/>
              <a:t>Practical implementation</a:t>
            </a:r>
          </a:p>
        </p:txBody>
      </p:sp>
      <p:sp>
        <p:nvSpPr>
          <p:cNvPr id="6" name="Espace réservé du pied de page 5"/>
          <p:cNvSpPr>
            <a:spLocks noGrp="1"/>
          </p:cNvSpPr>
          <p:nvPr>
            <p:ph type="ftr" sz="quarter" idx="10"/>
          </p:nvPr>
        </p:nvSpPr>
        <p:spPr>
          <a:xfrm>
            <a:off x="1500166" y="6356350"/>
            <a:ext cx="6215106" cy="365125"/>
          </a:xfrm>
          <a:prstGeom prst="rect">
            <a:avLst/>
          </a:prstGeom>
        </p:spPr>
        <p:txBody>
          <a:bodyPr/>
          <a:lstStyle/>
          <a:p>
            <a:r>
              <a:rPr lang="en-US" smtClean="0"/>
              <a:t>MI - Enable and Develop Intelligence - Language</a:t>
            </a:r>
            <a:endParaRPr lang="en-US"/>
          </a:p>
        </p:txBody>
      </p:sp>
      <p:sp>
        <p:nvSpPr>
          <p:cNvPr id="5" name="Espace réservé du numéro de diapositive 4"/>
          <p:cNvSpPr>
            <a:spLocks noGrp="1"/>
          </p:cNvSpPr>
          <p:nvPr>
            <p:ph type="sldNum" sz="quarter" idx="11"/>
          </p:nvPr>
        </p:nvSpPr>
        <p:spPr/>
        <p:txBody>
          <a:bodyPr/>
          <a:lstStyle/>
          <a:p>
            <a:fld id="{FC1717C7-1DE2-40FD-9AE7-09F447B69B04}"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re 1"/>
          <p:cNvSpPr>
            <a:spLocks noGrp="1"/>
          </p:cNvSpPr>
          <p:nvPr>
            <p:ph type="title"/>
          </p:nvPr>
        </p:nvSpPr>
        <p:spPr/>
        <p:txBody>
          <a:bodyPr/>
          <a:lstStyle/>
          <a:p>
            <a:r>
              <a:rPr lang="en-GB" dirty="0" smtClean="0"/>
              <a:t>Modelling levels</a:t>
            </a:r>
          </a:p>
        </p:txBody>
      </p:sp>
      <p:sp>
        <p:nvSpPr>
          <p:cNvPr id="22531" name="Espace réservé du contenu 2"/>
          <p:cNvSpPr>
            <a:spLocks noGrp="1"/>
          </p:cNvSpPr>
          <p:nvPr>
            <p:ph idx="1"/>
          </p:nvPr>
        </p:nvSpPr>
        <p:spPr/>
        <p:txBody>
          <a:bodyPr/>
          <a:lstStyle/>
          <a:p>
            <a:pPr marL="342900" indent="-342900">
              <a:lnSpc>
                <a:spcPct val="100000"/>
              </a:lnSpc>
              <a:buFont typeface="Tahoma" pitchFamily="34" charset="0"/>
              <a:buAutoNum type="arabicPeriod"/>
            </a:pPr>
            <a:r>
              <a:rPr lang="en-GB" dirty="0" smtClean="0"/>
              <a:t>Contextual representation = Models</a:t>
            </a:r>
          </a:p>
          <a:p>
            <a:pPr lvl="1">
              <a:lnSpc>
                <a:spcPct val="100000"/>
              </a:lnSpc>
            </a:pPr>
            <a:r>
              <a:rPr lang="en-GB" dirty="0" smtClean="0"/>
              <a:t>Describe the reality fitting the </a:t>
            </a:r>
            <a:r>
              <a:rPr lang="en-GB" dirty="0" err="1" smtClean="0"/>
              <a:t>nedds</a:t>
            </a:r>
            <a:r>
              <a:rPr lang="en-GB" dirty="0" smtClean="0"/>
              <a:t> of the observer</a:t>
            </a:r>
          </a:p>
          <a:p>
            <a:pPr lvl="2">
              <a:lnSpc>
                <a:spcPct val="100000"/>
              </a:lnSpc>
            </a:pPr>
            <a:r>
              <a:rPr lang="en-GB" dirty="0" smtClean="0"/>
              <a:t>Example : Physical model describing the location within a facility</a:t>
            </a:r>
          </a:p>
          <a:p>
            <a:pPr lvl="3"/>
            <a:r>
              <a:rPr lang="en-GB" dirty="0" smtClean="0"/>
              <a:t>Station1/Compressor6/PT104 = hierarchical model</a:t>
            </a:r>
          </a:p>
          <a:p>
            <a:pPr marL="342900" indent="-342900">
              <a:lnSpc>
                <a:spcPct val="100000"/>
              </a:lnSpc>
              <a:buFont typeface="Tahoma" pitchFamily="34" charset="0"/>
              <a:buAutoNum type="arabicPeriod"/>
            </a:pPr>
            <a:r>
              <a:rPr lang="en-GB" dirty="0" smtClean="0"/>
              <a:t>Consistent models = Meta-models </a:t>
            </a:r>
          </a:p>
          <a:p>
            <a:pPr lvl="1">
              <a:lnSpc>
                <a:spcPct val="100000"/>
              </a:lnSpc>
            </a:pPr>
            <a:r>
              <a:rPr lang="en-GB" dirty="0" smtClean="0"/>
              <a:t>Or ontologies / canonical models… defining the structure of models describing similar entities</a:t>
            </a:r>
          </a:p>
          <a:p>
            <a:pPr lvl="2">
              <a:lnSpc>
                <a:spcPct val="100000"/>
              </a:lnSpc>
            </a:pPr>
            <a:r>
              <a:rPr lang="en-GB" dirty="0" smtClean="0"/>
              <a:t>Examples: ISA-95, PODS</a:t>
            </a:r>
          </a:p>
          <a:p>
            <a:pPr marL="342900" indent="-342900">
              <a:lnSpc>
                <a:spcPct val="100000"/>
              </a:lnSpc>
              <a:buFont typeface="Tahoma" pitchFamily="34" charset="0"/>
              <a:buAutoNum type="arabicPeriod"/>
            </a:pPr>
            <a:r>
              <a:rPr lang="en-GB" dirty="0" smtClean="0"/>
              <a:t>Consistent meta-models = Meta-meta-models</a:t>
            </a:r>
          </a:p>
          <a:p>
            <a:pPr lvl="1">
              <a:lnSpc>
                <a:spcPct val="100000"/>
              </a:lnSpc>
            </a:pPr>
            <a:r>
              <a:rPr lang="en-GB" dirty="0" smtClean="0"/>
              <a:t>Or «  Upper-level ontologies » defining abstract « building blocks » (a grammar) to build up meta-models</a:t>
            </a:r>
          </a:p>
          <a:p>
            <a:pPr lvl="2">
              <a:lnSpc>
                <a:spcPct val="100000"/>
              </a:lnSpc>
            </a:pPr>
            <a:r>
              <a:rPr lang="en-GB" dirty="0" smtClean="0"/>
              <a:t>Examples : ISO15926, APDM)</a:t>
            </a:r>
          </a:p>
        </p:txBody>
      </p:sp>
      <p:sp>
        <p:nvSpPr>
          <p:cNvPr id="5" name="Espace réservé du pied de page 4"/>
          <p:cNvSpPr>
            <a:spLocks noGrp="1"/>
          </p:cNvSpPr>
          <p:nvPr>
            <p:ph type="ftr" sz="quarter" idx="10"/>
          </p:nvPr>
        </p:nvSpPr>
        <p:spPr/>
        <p:txBody>
          <a:bodyPr/>
          <a:lstStyle/>
          <a:p>
            <a:pPr>
              <a:defRPr/>
            </a:pPr>
            <a:r>
              <a:rPr lang="en-US" smtClean="0"/>
              <a:t>MI - Enable and Develop Intelligence - Language</a:t>
            </a:r>
            <a:endParaRPr lang="en-GB"/>
          </a:p>
        </p:txBody>
      </p:sp>
      <p:sp>
        <p:nvSpPr>
          <p:cNvPr id="4" name="Espace réservé du numéro de diapositive 3"/>
          <p:cNvSpPr>
            <a:spLocks noGrp="1"/>
          </p:cNvSpPr>
          <p:nvPr>
            <p:ph type="sldNum" sz="quarter" idx="11"/>
          </p:nvPr>
        </p:nvSpPr>
        <p:spPr/>
        <p:txBody>
          <a:bodyPr/>
          <a:lstStyle/>
          <a:p>
            <a:pPr>
              <a:defRPr/>
            </a:pPr>
            <a:fld id="{43496CAB-17AD-4D69-91A6-95095FA86F9D}" type="slidenum">
              <a:rPr lang="en-GB" smtClean="0"/>
              <a:pPr>
                <a:defRPr/>
              </a:pPr>
              <a:t>23</a:t>
            </a:fld>
            <a:endParaRPr lang="en-GB"/>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re 1"/>
          <p:cNvSpPr>
            <a:spLocks noGrp="1"/>
          </p:cNvSpPr>
          <p:nvPr>
            <p:ph type="title"/>
          </p:nvPr>
        </p:nvSpPr>
        <p:spPr/>
        <p:txBody>
          <a:bodyPr/>
          <a:lstStyle/>
          <a:p>
            <a:r>
              <a:rPr lang="en-GB" dirty="0" smtClean="0"/>
              <a:t>Direct « ad hoc » Models </a:t>
            </a:r>
          </a:p>
        </p:txBody>
      </p:sp>
      <p:sp>
        <p:nvSpPr>
          <p:cNvPr id="23555" name="Espace réservé du contenu 2"/>
          <p:cNvSpPr>
            <a:spLocks noGrp="1"/>
          </p:cNvSpPr>
          <p:nvPr>
            <p:ph idx="1"/>
          </p:nvPr>
        </p:nvSpPr>
        <p:spPr/>
        <p:txBody>
          <a:bodyPr/>
          <a:lstStyle/>
          <a:p>
            <a:pPr>
              <a:lnSpc>
                <a:spcPct val="100000"/>
              </a:lnSpc>
            </a:pPr>
            <a:r>
              <a:rPr lang="en-GB" dirty="0" smtClean="0"/>
              <a:t>Ad hoc data structures build without references</a:t>
            </a:r>
          </a:p>
          <a:p>
            <a:pPr lvl="1">
              <a:lnSpc>
                <a:spcPct val="100000"/>
              </a:lnSpc>
            </a:pPr>
            <a:r>
              <a:rPr lang="en-GB" dirty="0" smtClean="0"/>
              <a:t>Make use of terminology and hierarchies to address the different situations and contexts</a:t>
            </a:r>
          </a:p>
          <a:p>
            <a:pPr lvl="2">
              <a:lnSpc>
                <a:spcPct val="100000"/>
              </a:lnSpc>
            </a:pPr>
            <a:r>
              <a:rPr lang="en-GB" dirty="0" smtClean="0"/>
              <a:t>Reference data</a:t>
            </a:r>
          </a:p>
          <a:p>
            <a:pPr lvl="2">
              <a:lnSpc>
                <a:spcPct val="100000"/>
              </a:lnSpc>
            </a:pPr>
            <a:r>
              <a:rPr lang="en-GB" dirty="0" smtClean="0"/>
              <a:t>Data storage</a:t>
            </a:r>
          </a:p>
          <a:p>
            <a:pPr lvl="2">
              <a:lnSpc>
                <a:spcPct val="100000"/>
              </a:lnSpc>
            </a:pPr>
            <a:r>
              <a:rPr lang="en-GB" dirty="0" smtClean="0"/>
              <a:t>Analysis dimensions</a:t>
            </a:r>
          </a:p>
          <a:p>
            <a:pPr lvl="2">
              <a:lnSpc>
                <a:spcPct val="100000"/>
              </a:lnSpc>
            </a:pPr>
            <a:r>
              <a:rPr lang="en-GB" dirty="0" smtClean="0"/>
              <a:t>Data exchange between applications</a:t>
            </a:r>
          </a:p>
          <a:p>
            <a:pPr>
              <a:lnSpc>
                <a:spcPct val="100000"/>
              </a:lnSpc>
            </a:pPr>
            <a:r>
              <a:rPr lang="en-GB" dirty="0" smtClean="0"/>
              <a:t>Pros</a:t>
            </a:r>
          </a:p>
          <a:p>
            <a:pPr lvl="1">
              <a:lnSpc>
                <a:spcPct val="100000"/>
              </a:lnSpc>
            </a:pPr>
            <a:r>
              <a:rPr lang="en-GB" dirty="0" smtClean="0"/>
              <a:t>Variety is preserved at the data level</a:t>
            </a:r>
          </a:p>
          <a:p>
            <a:pPr>
              <a:lnSpc>
                <a:spcPct val="100000"/>
              </a:lnSpc>
            </a:pPr>
            <a:r>
              <a:rPr lang="en-GB" dirty="0" smtClean="0"/>
              <a:t>Cons</a:t>
            </a:r>
          </a:p>
          <a:p>
            <a:pPr lvl="1">
              <a:lnSpc>
                <a:spcPct val="100000"/>
              </a:lnSpc>
            </a:pPr>
            <a:r>
              <a:rPr lang="en-GB" dirty="0" smtClean="0"/>
              <a:t>Subsequent effort to pull meaning from data</a:t>
            </a:r>
          </a:p>
          <a:p>
            <a:pPr lvl="1">
              <a:lnSpc>
                <a:spcPct val="100000"/>
              </a:lnSpc>
            </a:pPr>
            <a:r>
              <a:rPr lang="en-GB" dirty="0" smtClean="0"/>
              <a:t>No variety filtering at the meaning level: needs further interpretation</a:t>
            </a:r>
          </a:p>
          <a:p>
            <a:pPr lvl="1">
              <a:lnSpc>
                <a:spcPct val="100000"/>
              </a:lnSpc>
            </a:pPr>
            <a:endParaRPr lang="en-GB" dirty="0" smtClean="0"/>
          </a:p>
          <a:p>
            <a:endParaRPr lang="en-GB" dirty="0" smtClean="0"/>
          </a:p>
        </p:txBody>
      </p:sp>
      <p:sp>
        <p:nvSpPr>
          <p:cNvPr id="5" name="Espace réservé du pied de page 4"/>
          <p:cNvSpPr>
            <a:spLocks noGrp="1"/>
          </p:cNvSpPr>
          <p:nvPr>
            <p:ph type="ftr" sz="quarter" idx="10"/>
          </p:nvPr>
        </p:nvSpPr>
        <p:spPr/>
        <p:txBody>
          <a:bodyPr/>
          <a:lstStyle/>
          <a:p>
            <a:pPr>
              <a:defRPr/>
            </a:pPr>
            <a:r>
              <a:rPr lang="en-US" smtClean="0"/>
              <a:t>MI - Enable and Develop Intelligence - Language</a:t>
            </a:r>
            <a:endParaRPr lang="en-GB"/>
          </a:p>
        </p:txBody>
      </p:sp>
      <p:sp>
        <p:nvSpPr>
          <p:cNvPr id="4" name="Espace réservé du numéro de diapositive 3"/>
          <p:cNvSpPr>
            <a:spLocks noGrp="1"/>
          </p:cNvSpPr>
          <p:nvPr>
            <p:ph type="sldNum" sz="quarter" idx="11"/>
          </p:nvPr>
        </p:nvSpPr>
        <p:spPr/>
        <p:txBody>
          <a:bodyPr/>
          <a:lstStyle/>
          <a:p>
            <a:pPr>
              <a:defRPr/>
            </a:pPr>
            <a:fld id="{43496CAB-17AD-4D69-91A6-95095FA86F9D}" type="slidenum">
              <a:rPr lang="en-GB" smtClean="0"/>
              <a:pPr>
                <a:defRPr/>
              </a:pPr>
              <a:t>24</a:t>
            </a:fld>
            <a:endParaRPr lang="en-GB"/>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re 1"/>
          <p:cNvSpPr>
            <a:spLocks noGrp="1"/>
          </p:cNvSpPr>
          <p:nvPr>
            <p:ph type="title"/>
          </p:nvPr>
        </p:nvSpPr>
        <p:spPr/>
        <p:txBody>
          <a:bodyPr/>
          <a:lstStyle/>
          <a:p>
            <a:r>
              <a:rPr lang="en-GB" dirty="0" smtClean="0"/>
              <a:t>Meta-modelling</a:t>
            </a:r>
          </a:p>
        </p:txBody>
      </p:sp>
      <p:sp>
        <p:nvSpPr>
          <p:cNvPr id="24579" name="Espace réservé du contenu 2"/>
          <p:cNvSpPr>
            <a:spLocks noGrp="1"/>
          </p:cNvSpPr>
          <p:nvPr>
            <p:ph idx="1"/>
          </p:nvPr>
        </p:nvSpPr>
        <p:spPr>
          <a:xfrm>
            <a:off x="179389" y="1125538"/>
            <a:ext cx="4608636" cy="4895850"/>
          </a:xfrm>
        </p:spPr>
        <p:txBody>
          <a:bodyPr/>
          <a:lstStyle/>
          <a:p>
            <a:r>
              <a:rPr lang="en-GB" dirty="0" smtClean="0"/>
              <a:t>Usage of canonical meta-models</a:t>
            </a:r>
          </a:p>
          <a:p>
            <a:pPr lvl="1"/>
            <a:r>
              <a:rPr lang="en-GB" dirty="0" smtClean="0"/>
              <a:t>Common, predefined and consistent structures and terminologies</a:t>
            </a:r>
          </a:p>
          <a:p>
            <a:r>
              <a:rPr lang="en-GB" dirty="0" smtClean="0"/>
              <a:t>Pros</a:t>
            </a:r>
          </a:p>
          <a:p>
            <a:pPr lvl="1"/>
            <a:r>
              <a:rPr lang="en-GB" dirty="0" smtClean="0"/>
              <a:t>Variety filtering with limited loss</a:t>
            </a:r>
          </a:p>
          <a:p>
            <a:r>
              <a:rPr lang="en-GB" dirty="0" smtClean="0"/>
              <a:t>Cons</a:t>
            </a:r>
          </a:p>
          <a:p>
            <a:pPr lvl="1"/>
            <a:r>
              <a:rPr lang="en-GB" dirty="0" smtClean="0"/>
              <a:t>May increase variety when canonical forms do not match well the real world</a:t>
            </a:r>
          </a:p>
          <a:p>
            <a:pPr lvl="1"/>
            <a:endParaRPr lang="en-GB" dirty="0" smtClean="0"/>
          </a:p>
        </p:txBody>
      </p:sp>
      <p:sp>
        <p:nvSpPr>
          <p:cNvPr id="47" name="Espace réservé du pied de page 46"/>
          <p:cNvSpPr>
            <a:spLocks noGrp="1"/>
          </p:cNvSpPr>
          <p:nvPr>
            <p:ph type="ftr" sz="quarter" idx="10"/>
          </p:nvPr>
        </p:nvSpPr>
        <p:spPr/>
        <p:txBody>
          <a:bodyPr/>
          <a:lstStyle/>
          <a:p>
            <a:pPr>
              <a:defRPr/>
            </a:pPr>
            <a:r>
              <a:rPr lang="en-US" smtClean="0"/>
              <a:t>MI - Enable and Develop Intelligence - Language</a:t>
            </a:r>
            <a:endParaRPr lang="en-GB"/>
          </a:p>
        </p:txBody>
      </p:sp>
      <p:sp>
        <p:nvSpPr>
          <p:cNvPr id="46" name="Espace réservé du numéro de diapositive 45"/>
          <p:cNvSpPr>
            <a:spLocks noGrp="1"/>
          </p:cNvSpPr>
          <p:nvPr>
            <p:ph type="sldNum" sz="quarter" idx="11"/>
          </p:nvPr>
        </p:nvSpPr>
        <p:spPr/>
        <p:txBody>
          <a:bodyPr/>
          <a:lstStyle/>
          <a:p>
            <a:pPr>
              <a:defRPr/>
            </a:pPr>
            <a:fld id="{43496CAB-17AD-4D69-91A6-95095FA86F9D}" type="slidenum">
              <a:rPr lang="en-GB" smtClean="0"/>
              <a:pPr>
                <a:defRPr/>
              </a:pPr>
              <a:t>25</a:t>
            </a:fld>
            <a:endParaRPr lang="en-GB"/>
          </a:p>
        </p:txBody>
      </p:sp>
      <p:sp>
        <p:nvSpPr>
          <p:cNvPr id="24580" name="ZoneTexte 98"/>
          <p:cNvSpPr txBox="1">
            <a:spLocks noChangeArrowheads="1"/>
          </p:cNvSpPr>
          <p:nvPr/>
        </p:nvSpPr>
        <p:spPr bwMode="auto">
          <a:xfrm>
            <a:off x="6205538" y="2438400"/>
            <a:ext cx="2037737" cy="400110"/>
          </a:xfrm>
          <a:prstGeom prst="rect">
            <a:avLst/>
          </a:prstGeom>
          <a:noFill/>
          <a:ln w="9525">
            <a:noFill/>
            <a:miter lim="800000"/>
            <a:headEnd/>
            <a:tailEnd/>
          </a:ln>
        </p:spPr>
        <p:txBody>
          <a:bodyPr wrap="none">
            <a:spAutoFit/>
          </a:bodyPr>
          <a:lstStyle/>
          <a:p>
            <a:r>
              <a:rPr lang="en-GB" smtClean="0"/>
              <a:t>Exemple ISA-95</a:t>
            </a:r>
            <a:endParaRPr lang="en-GB"/>
          </a:p>
        </p:txBody>
      </p:sp>
      <p:grpSp>
        <p:nvGrpSpPr>
          <p:cNvPr id="2" name="Groupe 101"/>
          <p:cNvGrpSpPr>
            <a:grpSpLocks/>
          </p:cNvGrpSpPr>
          <p:nvPr/>
        </p:nvGrpSpPr>
        <p:grpSpPr bwMode="auto">
          <a:xfrm>
            <a:off x="4390392" y="2840038"/>
            <a:ext cx="4610100" cy="3035300"/>
            <a:chOff x="809410" y="1101725"/>
            <a:chExt cx="7915652" cy="4814888"/>
          </a:xfrm>
        </p:grpSpPr>
        <p:sp>
          <p:nvSpPr>
            <p:cNvPr id="24582" name="AutoShape 4"/>
            <p:cNvSpPr>
              <a:spLocks noChangeArrowheads="1"/>
            </p:cNvSpPr>
            <p:nvPr/>
          </p:nvSpPr>
          <p:spPr bwMode="auto">
            <a:xfrm>
              <a:off x="2789238" y="1946275"/>
              <a:ext cx="207962" cy="334963"/>
            </a:xfrm>
            <a:prstGeom prst="diamond">
              <a:avLst/>
            </a:prstGeom>
            <a:solidFill>
              <a:schemeClr val="bg1"/>
            </a:solidFill>
            <a:ln w="12700">
              <a:solidFill>
                <a:schemeClr val="tx1"/>
              </a:solidFill>
              <a:miter lim="800000"/>
              <a:headEnd/>
              <a:tailEnd/>
            </a:ln>
          </p:spPr>
          <p:txBody>
            <a:bodyPr wrap="none" anchor="ctr"/>
            <a:lstStyle/>
            <a:p>
              <a:endParaRPr lang="en-GB" sz="1200"/>
            </a:p>
          </p:txBody>
        </p:sp>
        <p:cxnSp>
          <p:nvCxnSpPr>
            <p:cNvPr id="24583" name="AutoShape 5"/>
            <p:cNvCxnSpPr>
              <a:cxnSpLocks noChangeShapeType="1"/>
              <a:stCxn id="24582" idx="2"/>
              <a:endCxn id="24587" idx="0"/>
            </p:cNvCxnSpPr>
            <p:nvPr/>
          </p:nvCxnSpPr>
          <p:spPr bwMode="auto">
            <a:xfrm rot="5400000">
              <a:off x="1783557" y="2382044"/>
              <a:ext cx="1211262" cy="1009650"/>
            </a:xfrm>
            <a:prstGeom prst="bentConnector3">
              <a:avLst>
                <a:gd name="adj1" fmla="val 49935"/>
              </a:avLst>
            </a:prstGeom>
            <a:noFill/>
            <a:ln w="12700">
              <a:solidFill>
                <a:schemeClr val="tx1"/>
              </a:solidFill>
              <a:miter lim="800000"/>
              <a:headEnd/>
              <a:tailEnd/>
            </a:ln>
          </p:spPr>
        </p:cxnSp>
        <p:sp>
          <p:nvSpPr>
            <p:cNvPr id="24584" name="Rectangle 6"/>
            <p:cNvSpPr>
              <a:spLocks noChangeArrowheads="1"/>
            </p:cNvSpPr>
            <p:nvPr/>
          </p:nvSpPr>
          <p:spPr bwMode="auto">
            <a:xfrm>
              <a:off x="3817938" y="4181475"/>
              <a:ext cx="1384463" cy="537046"/>
            </a:xfrm>
            <a:prstGeom prst="rect">
              <a:avLst/>
            </a:prstGeom>
            <a:noFill/>
            <a:ln w="9525">
              <a:noFill/>
              <a:miter lim="800000"/>
              <a:headEnd/>
              <a:tailEnd/>
            </a:ln>
          </p:spPr>
          <p:txBody>
            <a:bodyPr wrap="none" lIns="0" tIns="0" rIns="0" bIns="0">
              <a:spAutoFit/>
            </a:bodyPr>
            <a:lstStyle/>
            <a:p>
              <a:pPr defTabSz="820738"/>
              <a:r>
                <a:rPr lang="en-GB" sz="1100" smtClean="0"/>
                <a:t>corresponds</a:t>
              </a:r>
            </a:p>
            <a:p>
              <a:pPr defTabSz="820738"/>
              <a:r>
                <a:rPr lang="en-GB" sz="1100" smtClean="0"/>
                <a:t>to element in</a:t>
              </a:r>
              <a:endParaRPr lang="en-GB" sz="1100">
                <a:latin typeface="Times New Roman" pitchFamily="18" charset="0"/>
              </a:endParaRPr>
            </a:p>
          </p:txBody>
        </p:sp>
        <p:sp>
          <p:nvSpPr>
            <p:cNvPr id="24585" name="Rectangle 7"/>
            <p:cNvSpPr>
              <a:spLocks noChangeArrowheads="1"/>
            </p:cNvSpPr>
            <p:nvPr/>
          </p:nvSpPr>
          <p:spPr bwMode="auto">
            <a:xfrm>
              <a:off x="2097088" y="1339850"/>
              <a:ext cx="1652587" cy="647700"/>
            </a:xfrm>
            <a:prstGeom prst="rect">
              <a:avLst/>
            </a:prstGeom>
            <a:solidFill>
              <a:schemeClr val="bg1"/>
            </a:solidFill>
            <a:ln w="9525">
              <a:solidFill>
                <a:schemeClr val="tx1"/>
              </a:solidFill>
              <a:miter lim="800000"/>
              <a:headEnd/>
              <a:tailEnd/>
            </a:ln>
          </p:spPr>
          <p:txBody>
            <a:bodyPr lIns="0" tIns="0" rIns="0" bIns="0" anchor="ctr"/>
            <a:lstStyle/>
            <a:p>
              <a:pPr algn="ctr" defTabSz="820738"/>
              <a:r>
                <a:rPr lang="en-GB" sz="1200" b="1" smtClean="0"/>
                <a:t>Process</a:t>
              </a:r>
            </a:p>
            <a:p>
              <a:pPr algn="ctr" defTabSz="820738"/>
              <a:r>
                <a:rPr lang="en-GB" sz="1200" b="1" smtClean="0"/>
                <a:t>Segment</a:t>
              </a:r>
              <a:endParaRPr lang="en-GB" sz="1200">
                <a:latin typeface="Times New Roman" pitchFamily="18" charset="0"/>
              </a:endParaRPr>
            </a:p>
          </p:txBody>
        </p:sp>
        <p:sp>
          <p:nvSpPr>
            <p:cNvPr id="24586" name="Rectangle 8"/>
            <p:cNvSpPr>
              <a:spLocks noChangeArrowheads="1"/>
            </p:cNvSpPr>
            <p:nvPr/>
          </p:nvSpPr>
          <p:spPr bwMode="auto">
            <a:xfrm>
              <a:off x="1949450" y="3222626"/>
              <a:ext cx="401851" cy="268523"/>
            </a:xfrm>
            <a:prstGeom prst="rect">
              <a:avLst/>
            </a:prstGeom>
            <a:noFill/>
            <a:ln w="9525">
              <a:noFill/>
              <a:miter lim="800000"/>
              <a:headEnd/>
              <a:tailEnd/>
            </a:ln>
          </p:spPr>
          <p:txBody>
            <a:bodyPr wrap="none" lIns="0" tIns="0" rIns="0" bIns="0">
              <a:spAutoFit/>
            </a:bodyPr>
            <a:lstStyle/>
            <a:p>
              <a:pPr defTabSz="820738"/>
              <a:r>
                <a:rPr lang="en-GB" sz="1100" smtClean="0"/>
                <a:t>0..n</a:t>
              </a:r>
              <a:endParaRPr lang="en-GB" sz="1100">
                <a:latin typeface="Times New Roman" pitchFamily="18" charset="0"/>
              </a:endParaRPr>
            </a:p>
          </p:txBody>
        </p:sp>
        <p:sp>
          <p:nvSpPr>
            <p:cNvPr id="24587" name="Rectangle 9"/>
            <p:cNvSpPr>
              <a:spLocks noChangeArrowheads="1"/>
            </p:cNvSpPr>
            <p:nvPr/>
          </p:nvSpPr>
          <p:spPr bwMode="auto">
            <a:xfrm>
              <a:off x="1057275" y="3492500"/>
              <a:ext cx="1654175" cy="646113"/>
            </a:xfrm>
            <a:prstGeom prst="rect">
              <a:avLst/>
            </a:prstGeom>
            <a:solidFill>
              <a:schemeClr val="bg1"/>
            </a:solidFill>
            <a:ln w="9525">
              <a:solidFill>
                <a:schemeClr val="tx1"/>
              </a:solidFill>
              <a:miter lim="800000"/>
              <a:headEnd/>
              <a:tailEnd/>
            </a:ln>
          </p:spPr>
          <p:txBody>
            <a:bodyPr lIns="0" tIns="0" rIns="0" bIns="0" anchor="ctr"/>
            <a:lstStyle/>
            <a:p>
              <a:pPr algn="ctr" defTabSz="820738"/>
              <a:r>
                <a:rPr lang="en-GB" sz="1200" b="1" smtClean="0"/>
                <a:t>Process</a:t>
              </a:r>
            </a:p>
            <a:p>
              <a:pPr algn="ctr" defTabSz="820738"/>
              <a:r>
                <a:rPr lang="en-GB" sz="1200" b="1" smtClean="0"/>
                <a:t>Parameter</a:t>
              </a:r>
              <a:endParaRPr lang="en-GB" sz="1200">
                <a:latin typeface="Times New Roman" pitchFamily="18" charset="0"/>
              </a:endParaRPr>
            </a:p>
          </p:txBody>
        </p:sp>
        <p:sp>
          <p:nvSpPr>
            <p:cNvPr id="24588" name="Rectangle 10"/>
            <p:cNvSpPr>
              <a:spLocks noChangeArrowheads="1"/>
            </p:cNvSpPr>
            <p:nvPr/>
          </p:nvSpPr>
          <p:spPr bwMode="auto">
            <a:xfrm>
              <a:off x="2868613" y="3492500"/>
              <a:ext cx="1654175" cy="646113"/>
            </a:xfrm>
            <a:prstGeom prst="rect">
              <a:avLst/>
            </a:prstGeom>
            <a:solidFill>
              <a:schemeClr val="bg1"/>
            </a:solidFill>
            <a:ln w="9525">
              <a:solidFill>
                <a:schemeClr val="tx1"/>
              </a:solidFill>
              <a:miter lim="800000"/>
              <a:headEnd/>
              <a:tailEnd/>
            </a:ln>
          </p:spPr>
          <p:txBody>
            <a:bodyPr lIns="0" tIns="0" rIns="0" bIns="0" anchor="ctr"/>
            <a:lstStyle/>
            <a:p>
              <a:pPr algn="ctr" defTabSz="820738"/>
              <a:r>
                <a:rPr lang="en-GB" sz="1200" b="1" smtClean="0"/>
                <a:t>Equipment</a:t>
              </a:r>
            </a:p>
            <a:p>
              <a:pPr algn="ctr" defTabSz="820738"/>
              <a:r>
                <a:rPr lang="en-GB" sz="1200" b="1" smtClean="0"/>
                <a:t>Specification</a:t>
              </a:r>
              <a:endParaRPr lang="en-GB" sz="1200">
                <a:latin typeface="Times New Roman" pitchFamily="18" charset="0"/>
              </a:endParaRPr>
            </a:p>
          </p:txBody>
        </p:sp>
        <p:sp>
          <p:nvSpPr>
            <p:cNvPr id="24589" name="Rectangle 11"/>
            <p:cNvSpPr>
              <a:spLocks noChangeArrowheads="1"/>
            </p:cNvSpPr>
            <p:nvPr/>
          </p:nvSpPr>
          <p:spPr bwMode="auto">
            <a:xfrm>
              <a:off x="4645025" y="3492500"/>
              <a:ext cx="1654175" cy="646113"/>
            </a:xfrm>
            <a:prstGeom prst="rect">
              <a:avLst/>
            </a:prstGeom>
            <a:solidFill>
              <a:schemeClr val="bg1"/>
            </a:solidFill>
            <a:ln w="9525">
              <a:solidFill>
                <a:schemeClr val="tx1"/>
              </a:solidFill>
              <a:miter lim="800000"/>
              <a:headEnd/>
              <a:tailEnd/>
            </a:ln>
          </p:spPr>
          <p:txBody>
            <a:bodyPr lIns="0" tIns="0" rIns="0" bIns="0" anchor="ctr"/>
            <a:lstStyle/>
            <a:p>
              <a:pPr algn="ctr" defTabSz="820738"/>
              <a:r>
                <a:rPr lang="en-GB" sz="1200" b="1" smtClean="0"/>
                <a:t>Personnel</a:t>
              </a:r>
            </a:p>
            <a:p>
              <a:pPr algn="ctr" defTabSz="820738"/>
              <a:r>
                <a:rPr lang="en-GB" sz="1200" b="1" smtClean="0"/>
                <a:t>Specification</a:t>
              </a:r>
              <a:endParaRPr lang="en-GB" sz="1200">
                <a:latin typeface="Times New Roman" pitchFamily="18" charset="0"/>
              </a:endParaRPr>
            </a:p>
          </p:txBody>
        </p:sp>
        <p:sp>
          <p:nvSpPr>
            <p:cNvPr id="24590" name="Rectangle 12"/>
            <p:cNvSpPr>
              <a:spLocks noChangeArrowheads="1"/>
            </p:cNvSpPr>
            <p:nvPr/>
          </p:nvSpPr>
          <p:spPr bwMode="auto">
            <a:xfrm>
              <a:off x="6459538" y="3492500"/>
              <a:ext cx="1654175" cy="646113"/>
            </a:xfrm>
            <a:prstGeom prst="rect">
              <a:avLst/>
            </a:prstGeom>
            <a:solidFill>
              <a:schemeClr val="bg1"/>
            </a:solidFill>
            <a:ln w="9525">
              <a:solidFill>
                <a:schemeClr val="tx1"/>
              </a:solidFill>
              <a:miter lim="800000"/>
              <a:headEnd/>
              <a:tailEnd/>
            </a:ln>
          </p:spPr>
          <p:txBody>
            <a:bodyPr lIns="0" tIns="0" rIns="0" bIns="0" anchor="ctr"/>
            <a:lstStyle/>
            <a:p>
              <a:pPr algn="ctr" defTabSz="820738"/>
              <a:r>
                <a:rPr lang="en-GB" sz="1200" b="1" smtClean="0"/>
                <a:t>Material</a:t>
              </a:r>
            </a:p>
            <a:p>
              <a:pPr algn="ctr" defTabSz="820738"/>
              <a:r>
                <a:rPr lang="en-GB" sz="1200" b="1" smtClean="0"/>
                <a:t>Specification</a:t>
              </a:r>
              <a:endParaRPr lang="en-GB" sz="1200" b="1"/>
            </a:p>
          </p:txBody>
        </p:sp>
        <p:grpSp>
          <p:nvGrpSpPr>
            <p:cNvPr id="3" name="Group 13"/>
            <p:cNvGrpSpPr>
              <a:grpSpLocks/>
            </p:cNvGrpSpPr>
            <p:nvPr/>
          </p:nvGrpSpPr>
          <p:grpSpPr bwMode="auto">
            <a:xfrm>
              <a:off x="2968625" y="4975225"/>
              <a:ext cx="1454150" cy="941388"/>
              <a:chOff x="528" y="768"/>
              <a:chExt cx="1200" cy="960"/>
            </a:xfrm>
          </p:grpSpPr>
          <p:sp>
            <p:nvSpPr>
              <p:cNvPr id="24620" name="Rectangle 14"/>
              <p:cNvSpPr>
                <a:spLocks noChangeArrowheads="1"/>
              </p:cNvSpPr>
              <p:nvPr/>
            </p:nvSpPr>
            <p:spPr bwMode="auto">
              <a:xfrm>
                <a:off x="528" y="1008"/>
                <a:ext cx="1200" cy="720"/>
              </a:xfrm>
              <a:prstGeom prst="rect">
                <a:avLst/>
              </a:prstGeom>
              <a:solidFill>
                <a:schemeClr val="bg1"/>
              </a:solidFill>
              <a:ln w="9525">
                <a:solidFill>
                  <a:schemeClr val="tx1"/>
                </a:solidFill>
                <a:miter lim="800000"/>
                <a:headEnd/>
                <a:tailEnd/>
              </a:ln>
            </p:spPr>
            <p:txBody>
              <a:bodyPr lIns="0" tIns="0" rIns="0" bIns="0" anchor="ctr"/>
              <a:lstStyle/>
              <a:p>
                <a:pPr algn="ctr" defTabSz="820738"/>
                <a:r>
                  <a:rPr lang="en-GB" sz="1200" b="1" smtClean="0"/>
                  <a:t>Equipment</a:t>
                </a:r>
                <a:br>
                  <a:rPr lang="en-GB" sz="1200" b="1" smtClean="0"/>
                </a:br>
                <a:r>
                  <a:rPr lang="en-GB" sz="1200" b="1" smtClean="0"/>
                  <a:t>Model</a:t>
                </a:r>
                <a:endParaRPr lang="en-GB" sz="1200">
                  <a:latin typeface="Times New Roman" pitchFamily="18" charset="0"/>
                </a:endParaRPr>
              </a:p>
            </p:txBody>
          </p:sp>
          <p:sp>
            <p:nvSpPr>
              <p:cNvPr id="24621" name="Rectangle 15"/>
              <p:cNvSpPr>
                <a:spLocks noChangeArrowheads="1"/>
              </p:cNvSpPr>
              <p:nvPr/>
            </p:nvSpPr>
            <p:spPr bwMode="auto">
              <a:xfrm>
                <a:off x="528" y="768"/>
                <a:ext cx="288" cy="240"/>
              </a:xfrm>
              <a:prstGeom prst="rect">
                <a:avLst/>
              </a:prstGeom>
              <a:solidFill>
                <a:schemeClr val="bg1"/>
              </a:solidFill>
              <a:ln w="12700">
                <a:solidFill>
                  <a:schemeClr val="tx1"/>
                </a:solidFill>
                <a:miter lim="800000"/>
                <a:headEnd/>
                <a:tailEnd/>
              </a:ln>
            </p:spPr>
            <p:txBody>
              <a:bodyPr wrap="none" anchor="ctr"/>
              <a:lstStyle/>
              <a:p>
                <a:endParaRPr lang="en-GB" sz="1200"/>
              </a:p>
            </p:txBody>
          </p:sp>
        </p:grpSp>
        <p:grpSp>
          <p:nvGrpSpPr>
            <p:cNvPr id="4" name="Group 16"/>
            <p:cNvGrpSpPr>
              <a:grpSpLocks/>
            </p:cNvGrpSpPr>
            <p:nvPr/>
          </p:nvGrpSpPr>
          <p:grpSpPr bwMode="auto">
            <a:xfrm>
              <a:off x="4745038" y="4975225"/>
              <a:ext cx="1454150" cy="941388"/>
              <a:chOff x="528" y="768"/>
              <a:chExt cx="1200" cy="960"/>
            </a:xfrm>
          </p:grpSpPr>
          <p:sp>
            <p:nvSpPr>
              <p:cNvPr id="24618" name="Rectangle 17"/>
              <p:cNvSpPr>
                <a:spLocks noChangeArrowheads="1"/>
              </p:cNvSpPr>
              <p:nvPr/>
            </p:nvSpPr>
            <p:spPr bwMode="auto">
              <a:xfrm>
                <a:off x="528" y="1008"/>
                <a:ext cx="1200" cy="720"/>
              </a:xfrm>
              <a:prstGeom prst="rect">
                <a:avLst/>
              </a:prstGeom>
              <a:solidFill>
                <a:schemeClr val="bg1"/>
              </a:solidFill>
              <a:ln w="9525">
                <a:solidFill>
                  <a:schemeClr val="tx1"/>
                </a:solidFill>
                <a:miter lim="800000"/>
                <a:headEnd/>
                <a:tailEnd/>
              </a:ln>
            </p:spPr>
            <p:txBody>
              <a:bodyPr lIns="0" tIns="0" rIns="0" bIns="0" anchor="ctr"/>
              <a:lstStyle/>
              <a:p>
                <a:pPr algn="ctr" defTabSz="820738"/>
                <a:r>
                  <a:rPr lang="en-GB" sz="1200" b="1" smtClean="0"/>
                  <a:t>Personnel</a:t>
                </a:r>
                <a:br>
                  <a:rPr lang="en-GB" sz="1200" b="1" smtClean="0"/>
                </a:br>
                <a:r>
                  <a:rPr lang="en-GB" sz="1200" b="1" smtClean="0"/>
                  <a:t>Model</a:t>
                </a:r>
                <a:endParaRPr lang="en-GB" sz="1200">
                  <a:latin typeface="Times New Roman" pitchFamily="18" charset="0"/>
                </a:endParaRPr>
              </a:p>
            </p:txBody>
          </p:sp>
          <p:sp>
            <p:nvSpPr>
              <p:cNvPr id="24619" name="Rectangle 18"/>
              <p:cNvSpPr>
                <a:spLocks noChangeArrowheads="1"/>
              </p:cNvSpPr>
              <p:nvPr/>
            </p:nvSpPr>
            <p:spPr bwMode="auto">
              <a:xfrm>
                <a:off x="528" y="768"/>
                <a:ext cx="288" cy="240"/>
              </a:xfrm>
              <a:prstGeom prst="rect">
                <a:avLst/>
              </a:prstGeom>
              <a:solidFill>
                <a:schemeClr val="bg1"/>
              </a:solidFill>
              <a:ln w="12700">
                <a:solidFill>
                  <a:schemeClr val="tx1"/>
                </a:solidFill>
                <a:miter lim="800000"/>
                <a:headEnd/>
                <a:tailEnd/>
              </a:ln>
            </p:spPr>
            <p:txBody>
              <a:bodyPr wrap="none" anchor="ctr"/>
              <a:lstStyle/>
              <a:p>
                <a:endParaRPr lang="en-GB" sz="1200"/>
              </a:p>
            </p:txBody>
          </p:sp>
        </p:grpSp>
        <p:grpSp>
          <p:nvGrpSpPr>
            <p:cNvPr id="5" name="Group 19"/>
            <p:cNvGrpSpPr>
              <a:grpSpLocks/>
            </p:cNvGrpSpPr>
            <p:nvPr/>
          </p:nvGrpSpPr>
          <p:grpSpPr bwMode="auto">
            <a:xfrm>
              <a:off x="6554788" y="4975225"/>
              <a:ext cx="1454150" cy="941388"/>
              <a:chOff x="528" y="768"/>
              <a:chExt cx="1200" cy="960"/>
            </a:xfrm>
          </p:grpSpPr>
          <p:sp>
            <p:nvSpPr>
              <p:cNvPr id="24616" name="Rectangle 20"/>
              <p:cNvSpPr>
                <a:spLocks noChangeArrowheads="1"/>
              </p:cNvSpPr>
              <p:nvPr/>
            </p:nvSpPr>
            <p:spPr bwMode="auto">
              <a:xfrm>
                <a:off x="528" y="1008"/>
                <a:ext cx="1200" cy="720"/>
              </a:xfrm>
              <a:prstGeom prst="rect">
                <a:avLst/>
              </a:prstGeom>
              <a:solidFill>
                <a:schemeClr val="bg1"/>
              </a:solidFill>
              <a:ln w="9525">
                <a:solidFill>
                  <a:schemeClr val="tx1"/>
                </a:solidFill>
                <a:miter lim="800000"/>
                <a:headEnd/>
                <a:tailEnd/>
              </a:ln>
            </p:spPr>
            <p:txBody>
              <a:bodyPr lIns="0" tIns="0" rIns="0" bIns="0" anchor="ctr"/>
              <a:lstStyle/>
              <a:p>
                <a:pPr algn="ctr" defTabSz="820738"/>
                <a:r>
                  <a:rPr lang="en-GB" sz="1200" b="1" smtClean="0"/>
                  <a:t>Material</a:t>
                </a:r>
                <a:br>
                  <a:rPr lang="en-GB" sz="1200" b="1" smtClean="0"/>
                </a:br>
                <a:r>
                  <a:rPr lang="en-GB" sz="1200" b="1" smtClean="0"/>
                  <a:t>Model</a:t>
                </a:r>
                <a:endParaRPr lang="en-GB" sz="1200">
                  <a:latin typeface="Times New Roman" pitchFamily="18" charset="0"/>
                </a:endParaRPr>
              </a:p>
            </p:txBody>
          </p:sp>
          <p:sp>
            <p:nvSpPr>
              <p:cNvPr id="24617" name="Rectangle 21"/>
              <p:cNvSpPr>
                <a:spLocks noChangeArrowheads="1"/>
              </p:cNvSpPr>
              <p:nvPr/>
            </p:nvSpPr>
            <p:spPr bwMode="auto">
              <a:xfrm>
                <a:off x="528" y="768"/>
                <a:ext cx="288" cy="240"/>
              </a:xfrm>
              <a:prstGeom prst="rect">
                <a:avLst/>
              </a:prstGeom>
              <a:solidFill>
                <a:schemeClr val="bg1"/>
              </a:solidFill>
              <a:ln w="12700">
                <a:solidFill>
                  <a:schemeClr val="tx1"/>
                </a:solidFill>
                <a:miter lim="800000"/>
                <a:headEnd/>
                <a:tailEnd/>
              </a:ln>
            </p:spPr>
            <p:txBody>
              <a:bodyPr wrap="none" anchor="ctr"/>
              <a:lstStyle/>
              <a:p>
                <a:endParaRPr lang="en-GB" sz="1200"/>
              </a:p>
            </p:txBody>
          </p:sp>
        </p:grpSp>
        <p:cxnSp>
          <p:nvCxnSpPr>
            <p:cNvPr id="24594" name="AutoShape 22"/>
            <p:cNvCxnSpPr>
              <a:cxnSpLocks noChangeShapeType="1"/>
              <a:stCxn id="24582" idx="2"/>
              <a:endCxn id="24588" idx="0"/>
            </p:cNvCxnSpPr>
            <p:nvPr/>
          </p:nvCxnSpPr>
          <p:spPr bwMode="auto">
            <a:xfrm rot="16200000" flipH="1">
              <a:off x="2689226" y="2486025"/>
              <a:ext cx="1211262" cy="801687"/>
            </a:xfrm>
            <a:prstGeom prst="bentConnector3">
              <a:avLst>
                <a:gd name="adj1" fmla="val 49935"/>
              </a:avLst>
            </a:prstGeom>
            <a:noFill/>
            <a:ln w="12700">
              <a:solidFill>
                <a:schemeClr val="tx1"/>
              </a:solidFill>
              <a:miter lim="800000"/>
              <a:headEnd/>
              <a:tailEnd/>
            </a:ln>
          </p:spPr>
        </p:cxnSp>
        <p:cxnSp>
          <p:nvCxnSpPr>
            <p:cNvPr id="24595" name="AutoShape 23"/>
            <p:cNvCxnSpPr>
              <a:cxnSpLocks noChangeShapeType="1"/>
              <a:stCxn id="24582" idx="2"/>
              <a:endCxn id="24589" idx="0"/>
            </p:cNvCxnSpPr>
            <p:nvPr/>
          </p:nvCxnSpPr>
          <p:spPr bwMode="auto">
            <a:xfrm rot="16200000" flipH="1">
              <a:off x="3577432" y="1597819"/>
              <a:ext cx="1211262" cy="2578100"/>
            </a:xfrm>
            <a:prstGeom prst="bentConnector3">
              <a:avLst>
                <a:gd name="adj1" fmla="val 49935"/>
              </a:avLst>
            </a:prstGeom>
            <a:noFill/>
            <a:ln w="12700">
              <a:solidFill>
                <a:schemeClr val="tx1"/>
              </a:solidFill>
              <a:miter lim="800000"/>
              <a:headEnd/>
              <a:tailEnd/>
            </a:ln>
          </p:spPr>
        </p:cxnSp>
        <p:cxnSp>
          <p:nvCxnSpPr>
            <p:cNvPr id="24596" name="AutoShape 24"/>
            <p:cNvCxnSpPr>
              <a:cxnSpLocks noChangeShapeType="1"/>
              <a:stCxn id="24582" idx="2"/>
              <a:endCxn id="24590" idx="0"/>
            </p:cNvCxnSpPr>
            <p:nvPr/>
          </p:nvCxnSpPr>
          <p:spPr bwMode="auto">
            <a:xfrm rot="16200000" flipH="1">
              <a:off x="4484688" y="690563"/>
              <a:ext cx="1211262" cy="4392612"/>
            </a:xfrm>
            <a:prstGeom prst="bentConnector3">
              <a:avLst>
                <a:gd name="adj1" fmla="val 49935"/>
              </a:avLst>
            </a:prstGeom>
            <a:noFill/>
            <a:ln w="12700">
              <a:solidFill>
                <a:schemeClr val="tx1"/>
              </a:solidFill>
              <a:miter lim="800000"/>
              <a:headEnd/>
              <a:tailEnd/>
            </a:ln>
          </p:spPr>
        </p:cxnSp>
        <p:sp>
          <p:nvSpPr>
            <p:cNvPr id="24597" name="Rectangle 25"/>
            <p:cNvSpPr>
              <a:spLocks noChangeArrowheads="1"/>
            </p:cNvSpPr>
            <p:nvPr/>
          </p:nvSpPr>
          <p:spPr bwMode="auto">
            <a:xfrm>
              <a:off x="3760788" y="3222626"/>
              <a:ext cx="401851" cy="268523"/>
            </a:xfrm>
            <a:prstGeom prst="rect">
              <a:avLst/>
            </a:prstGeom>
            <a:noFill/>
            <a:ln w="9525">
              <a:noFill/>
              <a:miter lim="800000"/>
              <a:headEnd/>
              <a:tailEnd/>
            </a:ln>
          </p:spPr>
          <p:txBody>
            <a:bodyPr wrap="none" lIns="0" tIns="0" rIns="0" bIns="0">
              <a:spAutoFit/>
            </a:bodyPr>
            <a:lstStyle/>
            <a:p>
              <a:pPr defTabSz="820738"/>
              <a:r>
                <a:rPr lang="en-GB" sz="1100" smtClean="0"/>
                <a:t>0..n</a:t>
              </a:r>
              <a:endParaRPr lang="en-GB" sz="1100">
                <a:latin typeface="Times New Roman" pitchFamily="18" charset="0"/>
              </a:endParaRPr>
            </a:p>
          </p:txBody>
        </p:sp>
        <p:sp>
          <p:nvSpPr>
            <p:cNvPr id="24598" name="Rectangle 26"/>
            <p:cNvSpPr>
              <a:spLocks noChangeArrowheads="1"/>
            </p:cNvSpPr>
            <p:nvPr/>
          </p:nvSpPr>
          <p:spPr bwMode="auto">
            <a:xfrm>
              <a:off x="5540375" y="3222626"/>
              <a:ext cx="401851" cy="268523"/>
            </a:xfrm>
            <a:prstGeom prst="rect">
              <a:avLst/>
            </a:prstGeom>
            <a:noFill/>
            <a:ln w="9525">
              <a:noFill/>
              <a:miter lim="800000"/>
              <a:headEnd/>
              <a:tailEnd/>
            </a:ln>
          </p:spPr>
          <p:txBody>
            <a:bodyPr wrap="none" lIns="0" tIns="0" rIns="0" bIns="0">
              <a:spAutoFit/>
            </a:bodyPr>
            <a:lstStyle/>
            <a:p>
              <a:pPr defTabSz="820738"/>
              <a:r>
                <a:rPr lang="en-GB" sz="1100" smtClean="0"/>
                <a:t>0..n</a:t>
              </a:r>
              <a:endParaRPr lang="en-GB" sz="1100">
                <a:latin typeface="Times New Roman" pitchFamily="18" charset="0"/>
              </a:endParaRPr>
            </a:p>
          </p:txBody>
        </p:sp>
        <p:sp>
          <p:nvSpPr>
            <p:cNvPr id="24599" name="Rectangle 27"/>
            <p:cNvSpPr>
              <a:spLocks noChangeArrowheads="1"/>
            </p:cNvSpPr>
            <p:nvPr/>
          </p:nvSpPr>
          <p:spPr bwMode="auto">
            <a:xfrm>
              <a:off x="7323138" y="3222626"/>
              <a:ext cx="401851" cy="268523"/>
            </a:xfrm>
            <a:prstGeom prst="rect">
              <a:avLst/>
            </a:prstGeom>
            <a:noFill/>
            <a:ln w="9525">
              <a:noFill/>
              <a:miter lim="800000"/>
              <a:headEnd/>
              <a:tailEnd/>
            </a:ln>
          </p:spPr>
          <p:txBody>
            <a:bodyPr wrap="none" lIns="0" tIns="0" rIns="0" bIns="0">
              <a:spAutoFit/>
            </a:bodyPr>
            <a:lstStyle/>
            <a:p>
              <a:pPr defTabSz="820738"/>
              <a:r>
                <a:rPr lang="en-GB" sz="1100" smtClean="0"/>
                <a:t>0..n</a:t>
              </a:r>
              <a:endParaRPr lang="en-GB" sz="1100">
                <a:latin typeface="Times New Roman" pitchFamily="18" charset="0"/>
              </a:endParaRPr>
            </a:p>
          </p:txBody>
        </p:sp>
        <p:cxnSp>
          <p:nvCxnSpPr>
            <p:cNvPr id="24600" name="AutoShape 28"/>
            <p:cNvCxnSpPr>
              <a:cxnSpLocks noChangeShapeType="1"/>
              <a:stCxn id="24590" idx="2"/>
              <a:endCxn id="24616" idx="0"/>
            </p:cNvCxnSpPr>
            <p:nvPr/>
          </p:nvCxnSpPr>
          <p:spPr bwMode="auto">
            <a:xfrm flipH="1">
              <a:off x="7281863" y="4138613"/>
              <a:ext cx="4762" cy="1071562"/>
            </a:xfrm>
            <a:prstGeom prst="straightConnector1">
              <a:avLst/>
            </a:prstGeom>
            <a:noFill/>
            <a:ln w="12700">
              <a:solidFill>
                <a:schemeClr val="tx1"/>
              </a:solidFill>
              <a:prstDash val="dash"/>
              <a:round/>
              <a:headEnd/>
              <a:tailEnd type="triangle" w="med" len="med"/>
            </a:ln>
          </p:spPr>
        </p:cxnSp>
        <p:cxnSp>
          <p:nvCxnSpPr>
            <p:cNvPr id="24601" name="AutoShape 29"/>
            <p:cNvCxnSpPr>
              <a:cxnSpLocks noChangeShapeType="1"/>
              <a:stCxn id="24589" idx="2"/>
              <a:endCxn id="24618" idx="0"/>
            </p:cNvCxnSpPr>
            <p:nvPr/>
          </p:nvCxnSpPr>
          <p:spPr bwMode="auto">
            <a:xfrm>
              <a:off x="5472113" y="4138613"/>
              <a:ext cx="0" cy="1071562"/>
            </a:xfrm>
            <a:prstGeom prst="straightConnector1">
              <a:avLst/>
            </a:prstGeom>
            <a:noFill/>
            <a:ln w="12700">
              <a:solidFill>
                <a:schemeClr val="tx1"/>
              </a:solidFill>
              <a:prstDash val="dash"/>
              <a:round/>
              <a:headEnd/>
              <a:tailEnd type="triangle" w="med" len="med"/>
            </a:ln>
          </p:spPr>
        </p:cxnSp>
        <p:cxnSp>
          <p:nvCxnSpPr>
            <p:cNvPr id="24602" name="AutoShape 30"/>
            <p:cNvCxnSpPr>
              <a:cxnSpLocks noChangeShapeType="1"/>
              <a:stCxn id="24588" idx="2"/>
              <a:endCxn id="24620" idx="0"/>
            </p:cNvCxnSpPr>
            <p:nvPr/>
          </p:nvCxnSpPr>
          <p:spPr bwMode="auto">
            <a:xfrm>
              <a:off x="3695700" y="4138613"/>
              <a:ext cx="0" cy="1071562"/>
            </a:xfrm>
            <a:prstGeom prst="straightConnector1">
              <a:avLst/>
            </a:prstGeom>
            <a:noFill/>
            <a:ln w="12700">
              <a:solidFill>
                <a:schemeClr val="tx1"/>
              </a:solidFill>
              <a:prstDash val="dash"/>
              <a:round/>
              <a:headEnd/>
              <a:tailEnd type="triangle" w="med" len="med"/>
            </a:ln>
          </p:spPr>
        </p:cxnSp>
        <p:sp>
          <p:nvSpPr>
            <p:cNvPr id="24603" name="Rectangle 31"/>
            <p:cNvSpPr>
              <a:spLocks noChangeArrowheads="1"/>
            </p:cNvSpPr>
            <p:nvPr/>
          </p:nvSpPr>
          <p:spPr bwMode="auto">
            <a:xfrm>
              <a:off x="5597525" y="4181475"/>
              <a:ext cx="1384463" cy="537046"/>
            </a:xfrm>
            <a:prstGeom prst="rect">
              <a:avLst/>
            </a:prstGeom>
            <a:noFill/>
            <a:ln w="9525">
              <a:noFill/>
              <a:miter lim="800000"/>
              <a:headEnd/>
              <a:tailEnd/>
            </a:ln>
          </p:spPr>
          <p:txBody>
            <a:bodyPr wrap="none" lIns="0" tIns="0" rIns="0" bIns="0">
              <a:spAutoFit/>
            </a:bodyPr>
            <a:lstStyle/>
            <a:p>
              <a:pPr defTabSz="820738"/>
              <a:r>
                <a:rPr lang="en-GB" sz="1100" smtClean="0"/>
                <a:t>corresponds</a:t>
              </a:r>
            </a:p>
            <a:p>
              <a:pPr defTabSz="820738"/>
              <a:r>
                <a:rPr lang="en-GB" sz="1100" smtClean="0"/>
                <a:t>to element in</a:t>
              </a:r>
              <a:endParaRPr lang="en-GB" sz="1100">
                <a:latin typeface="Times New Roman" pitchFamily="18" charset="0"/>
              </a:endParaRPr>
            </a:p>
          </p:txBody>
        </p:sp>
        <p:sp>
          <p:nvSpPr>
            <p:cNvPr id="24604" name="Rectangle 32"/>
            <p:cNvSpPr>
              <a:spLocks noChangeArrowheads="1"/>
            </p:cNvSpPr>
            <p:nvPr/>
          </p:nvSpPr>
          <p:spPr bwMode="auto">
            <a:xfrm>
              <a:off x="7340599" y="4164013"/>
              <a:ext cx="1384463" cy="537046"/>
            </a:xfrm>
            <a:prstGeom prst="rect">
              <a:avLst/>
            </a:prstGeom>
            <a:noFill/>
            <a:ln w="9525">
              <a:noFill/>
              <a:miter lim="800000"/>
              <a:headEnd/>
              <a:tailEnd/>
            </a:ln>
          </p:spPr>
          <p:txBody>
            <a:bodyPr wrap="none" lIns="0" tIns="0" rIns="0" bIns="0">
              <a:spAutoFit/>
            </a:bodyPr>
            <a:lstStyle/>
            <a:p>
              <a:pPr defTabSz="820738"/>
              <a:r>
                <a:rPr lang="en-GB" sz="1100" smtClean="0"/>
                <a:t>corresponds</a:t>
              </a:r>
            </a:p>
            <a:p>
              <a:pPr defTabSz="820738"/>
              <a:r>
                <a:rPr lang="en-GB" sz="1100" smtClean="0"/>
                <a:t>to element in</a:t>
              </a:r>
              <a:endParaRPr lang="en-GB" sz="1100">
                <a:latin typeface="Times New Roman" pitchFamily="18" charset="0"/>
              </a:endParaRPr>
            </a:p>
          </p:txBody>
        </p:sp>
        <p:cxnSp>
          <p:nvCxnSpPr>
            <p:cNvPr id="24605" name="AutoShape 33"/>
            <p:cNvCxnSpPr>
              <a:cxnSpLocks noChangeShapeType="1"/>
              <a:stCxn id="24612" idx="0"/>
              <a:endCxn id="24606" idx="0"/>
            </p:cNvCxnSpPr>
            <p:nvPr/>
          </p:nvCxnSpPr>
          <p:spPr bwMode="auto">
            <a:xfrm rot="-5400000" flipH="1" flipV="1">
              <a:off x="2074863" y="1011238"/>
              <a:ext cx="303212" cy="969962"/>
            </a:xfrm>
            <a:prstGeom prst="bentConnector4">
              <a:avLst>
                <a:gd name="adj1" fmla="val -75394"/>
                <a:gd name="adj2" fmla="val 123569"/>
              </a:avLst>
            </a:prstGeom>
            <a:noFill/>
            <a:ln w="12700">
              <a:solidFill>
                <a:schemeClr val="tx1"/>
              </a:solidFill>
              <a:miter lim="800000"/>
              <a:headEnd/>
              <a:tailEnd/>
            </a:ln>
          </p:spPr>
        </p:cxnSp>
        <p:sp>
          <p:nvSpPr>
            <p:cNvPr id="24606" name="AutoShape 34"/>
            <p:cNvSpPr>
              <a:spLocks noChangeArrowheads="1"/>
            </p:cNvSpPr>
            <p:nvPr/>
          </p:nvSpPr>
          <p:spPr bwMode="auto">
            <a:xfrm rot="-5400000">
              <a:off x="1813719" y="1473994"/>
              <a:ext cx="201613" cy="346075"/>
            </a:xfrm>
            <a:prstGeom prst="diamond">
              <a:avLst/>
            </a:prstGeom>
            <a:solidFill>
              <a:schemeClr val="bg1"/>
            </a:solidFill>
            <a:ln w="12700">
              <a:solidFill>
                <a:schemeClr val="tx1"/>
              </a:solidFill>
              <a:miter lim="800000"/>
              <a:headEnd/>
              <a:tailEnd/>
            </a:ln>
          </p:spPr>
          <p:txBody>
            <a:bodyPr wrap="none" anchor="ctr"/>
            <a:lstStyle/>
            <a:p>
              <a:endParaRPr lang="en-GB" sz="1200"/>
            </a:p>
          </p:txBody>
        </p:sp>
        <p:sp>
          <p:nvSpPr>
            <p:cNvPr id="24607" name="Rectangle 35"/>
            <p:cNvSpPr>
              <a:spLocks noChangeArrowheads="1"/>
            </p:cNvSpPr>
            <p:nvPr/>
          </p:nvSpPr>
          <p:spPr bwMode="auto">
            <a:xfrm>
              <a:off x="809410" y="1681163"/>
              <a:ext cx="1208307" cy="537046"/>
            </a:xfrm>
            <a:prstGeom prst="rect">
              <a:avLst/>
            </a:prstGeom>
            <a:noFill/>
            <a:ln w="9525">
              <a:noFill/>
              <a:miter lim="800000"/>
              <a:headEnd/>
              <a:tailEnd/>
            </a:ln>
          </p:spPr>
          <p:txBody>
            <a:bodyPr wrap="none" lIns="0" tIns="0" rIns="0" bIns="0">
              <a:spAutoFit/>
            </a:bodyPr>
            <a:lstStyle/>
            <a:p>
              <a:pPr algn="r" defTabSz="820738"/>
              <a:r>
                <a:rPr lang="en-GB" sz="1100" smtClean="0"/>
                <a:t>May be</a:t>
              </a:r>
            </a:p>
            <a:p>
              <a:pPr algn="r" defTabSz="820738"/>
              <a:r>
                <a:rPr lang="en-GB" sz="1100" smtClean="0"/>
                <a:t>Made up of</a:t>
              </a:r>
              <a:endParaRPr lang="en-GB" sz="1100">
                <a:latin typeface="Times New Roman" pitchFamily="18" charset="0"/>
              </a:endParaRPr>
            </a:p>
          </p:txBody>
        </p:sp>
        <p:sp>
          <p:nvSpPr>
            <p:cNvPr id="24608" name="Rectangle 36"/>
            <p:cNvSpPr>
              <a:spLocks noChangeArrowheads="1"/>
            </p:cNvSpPr>
            <p:nvPr/>
          </p:nvSpPr>
          <p:spPr bwMode="auto">
            <a:xfrm>
              <a:off x="5283200" y="1882775"/>
              <a:ext cx="2208213" cy="647700"/>
            </a:xfrm>
            <a:prstGeom prst="rect">
              <a:avLst/>
            </a:prstGeom>
            <a:solidFill>
              <a:schemeClr val="bg1"/>
            </a:solidFill>
            <a:ln w="9525">
              <a:solidFill>
                <a:schemeClr val="tx1"/>
              </a:solidFill>
              <a:miter lim="800000"/>
              <a:headEnd/>
              <a:tailEnd/>
            </a:ln>
          </p:spPr>
          <p:txBody>
            <a:bodyPr lIns="0" tIns="0" rIns="0" bIns="0" anchor="ctr"/>
            <a:lstStyle/>
            <a:p>
              <a:pPr algn="ctr" defTabSz="820738"/>
              <a:r>
                <a:rPr lang="en-GB" sz="1200" b="1" dirty="0" smtClean="0"/>
                <a:t>Process Segment dependency</a:t>
              </a:r>
              <a:endParaRPr lang="en-GB" sz="1200" dirty="0">
                <a:latin typeface="Times New Roman" pitchFamily="18" charset="0"/>
              </a:endParaRPr>
            </a:p>
          </p:txBody>
        </p:sp>
        <p:cxnSp>
          <p:nvCxnSpPr>
            <p:cNvPr id="24609" name="AutoShape 37"/>
            <p:cNvCxnSpPr>
              <a:cxnSpLocks noChangeShapeType="1"/>
              <a:stCxn id="24613" idx="0"/>
              <a:endCxn id="24585" idx="3"/>
            </p:cNvCxnSpPr>
            <p:nvPr/>
          </p:nvCxnSpPr>
          <p:spPr bwMode="auto">
            <a:xfrm rot="5400000" flipV="1">
              <a:off x="3278981" y="1193007"/>
              <a:ext cx="319087" cy="622300"/>
            </a:xfrm>
            <a:prstGeom prst="bentConnector4">
              <a:avLst>
                <a:gd name="adj1" fmla="val -73134"/>
                <a:gd name="adj2" fmla="val 649995"/>
              </a:avLst>
            </a:prstGeom>
            <a:noFill/>
            <a:ln w="19050">
              <a:solidFill>
                <a:schemeClr val="tx1"/>
              </a:solidFill>
              <a:miter lim="800000"/>
              <a:headEnd/>
              <a:tailEnd type="none" w="lg" len="med"/>
            </a:ln>
          </p:spPr>
        </p:cxnSp>
        <p:sp>
          <p:nvSpPr>
            <p:cNvPr id="24610" name="Rectangle 38"/>
            <p:cNvSpPr>
              <a:spLocks noChangeArrowheads="1"/>
            </p:cNvSpPr>
            <p:nvPr/>
          </p:nvSpPr>
          <p:spPr bwMode="auto">
            <a:xfrm>
              <a:off x="3195637" y="1101725"/>
              <a:ext cx="401851" cy="268523"/>
            </a:xfrm>
            <a:prstGeom prst="rect">
              <a:avLst/>
            </a:prstGeom>
            <a:noFill/>
            <a:ln w="9525">
              <a:noFill/>
              <a:miter lim="800000"/>
              <a:headEnd/>
              <a:tailEnd/>
            </a:ln>
          </p:spPr>
          <p:txBody>
            <a:bodyPr wrap="none" lIns="0" tIns="0" rIns="0" bIns="0">
              <a:spAutoFit/>
            </a:bodyPr>
            <a:lstStyle/>
            <a:p>
              <a:pPr defTabSz="820738"/>
              <a:r>
                <a:rPr lang="en-GB" sz="1100" smtClean="0"/>
                <a:t>0..n</a:t>
              </a:r>
              <a:endParaRPr lang="en-GB" sz="1100">
                <a:latin typeface="Times New Roman" pitchFamily="18" charset="0"/>
              </a:endParaRPr>
            </a:p>
          </p:txBody>
        </p:sp>
        <p:sp>
          <p:nvSpPr>
            <p:cNvPr id="24611" name="Line 39"/>
            <p:cNvSpPr>
              <a:spLocks noChangeShapeType="1"/>
            </p:cNvSpPr>
            <p:nvPr/>
          </p:nvSpPr>
          <p:spPr bwMode="auto">
            <a:xfrm>
              <a:off x="6383338" y="1681163"/>
              <a:ext cx="0" cy="201612"/>
            </a:xfrm>
            <a:prstGeom prst="line">
              <a:avLst/>
            </a:prstGeom>
            <a:noFill/>
            <a:ln w="19050">
              <a:solidFill>
                <a:schemeClr val="tx1"/>
              </a:solidFill>
              <a:prstDash val="dash"/>
              <a:round/>
              <a:headEnd/>
              <a:tailEnd type="none" w="lg" len="med"/>
            </a:ln>
          </p:spPr>
          <p:txBody>
            <a:bodyPr/>
            <a:lstStyle/>
            <a:p>
              <a:endParaRPr lang="en-GB"/>
            </a:p>
          </p:txBody>
        </p:sp>
        <p:sp>
          <p:nvSpPr>
            <p:cNvPr id="24612" name="Rectangle 40"/>
            <p:cNvSpPr>
              <a:spLocks noChangeArrowheads="1"/>
            </p:cNvSpPr>
            <p:nvPr/>
          </p:nvSpPr>
          <p:spPr bwMode="auto">
            <a:xfrm>
              <a:off x="2503488" y="1344613"/>
              <a:ext cx="415925" cy="268287"/>
            </a:xfrm>
            <a:prstGeom prst="rect">
              <a:avLst/>
            </a:prstGeom>
            <a:noFill/>
            <a:ln w="19050">
              <a:noFill/>
              <a:miter lim="800000"/>
              <a:headEnd/>
              <a:tailEnd type="none" w="lg" len="med"/>
            </a:ln>
          </p:spPr>
          <p:txBody>
            <a:bodyPr wrap="none" anchor="ctr"/>
            <a:lstStyle/>
            <a:p>
              <a:endParaRPr lang="en-GB" sz="1200"/>
            </a:p>
          </p:txBody>
        </p:sp>
        <p:sp>
          <p:nvSpPr>
            <p:cNvPr id="24613" name="Rectangle 41"/>
            <p:cNvSpPr>
              <a:spLocks noChangeArrowheads="1"/>
            </p:cNvSpPr>
            <p:nvPr/>
          </p:nvSpPr>
          <p:spPr bwMode="auto">
            <a:xfrm>
              <a:off x="2919413" y="1344613"/>
              <a:ext cx="415925" cy="268287"/>
            </a:xfrm>
            <a:prstGeom prst="rect">
              <a:avLst/>
            </a:prstGeom>
            <a:noFill/>
            <a:ln w="19050">
              <a:noFill/>
              <a:miter lim="800000"/>
              <a:headEnd/>
              <a:tailEnd type="none" w="lg" len="med"/>
            </a:ln>
          </p:spPr>
          <p:txBody>
            <a:bodyPr wrap="none" anchor="ctr"/>
            <a:lstStyle/>
            <a:p>
              <a:endParaRPr lang="en-GB" sz="1200"/>
            </a:p>
          </p:txBody>
        </p:sp>
        <p:sp>
          <p:nvSpPr>
            <p:cNvPr id="24614" name="Rectangle 42"/>
            <p:cNvSpPr>
              <a:spLocks noChangeArrowheads="1"/>
            </p:cNvSpPr>
            <p:nvPr/>
          </p:nvSpPr>
          <p:spPr bwMode="auto">
            <a:xfrm>
              <a:off x="2365374" y="1101725"/>
              <a:ext cx="401851" cy="268523"/>
            </a:xfrm>
            <a:prstGeom prst="rect">
              <a:avLst/>
            </a:prstGeom>
            <a:noFill/>
            <a:ln w="9525">
              <a:noFill/>
              <a:miter lim="800000"/>
              <a:headEnd/>
              <a:tailEnd/>
            </a:ln>
          </p:spPr>
          <p:txBody>
            <a:bodyPr wrap="none" lIns="0" tIns="0" rIns="0" bIns="0">
              <a:spAutoFit/>
            </a:bodyPr>
            <a:lstStyle/>
            <a:p>
              <a:pPr defTabSz="820738"/>
              <a:r>
                <a:rPr lang="en-GB" sz="1100" smtClean="0"/>
                <a:t>0..n</a:t>
              </a:r>
              <a:endParaRPr lang="en-GB" sz="1100">
                <a:latin typeface="Times New Roman" pitchFamily="18" charset="0"/>
              </a:endParaRPr>
            </a:p>
          </p:txBody>
        </p:sp>
        <p:sp>
          <p:nvSpPr>
            <p:cNvPr id="24615" name="Rectangle 43"/>
            <p:cNvSpPr>
              <a:spLocks noChangeArrowheads="1"/>
            </p:cNvSpPr>
            <p:nvPr/>
          </p:nvSpPr>
          <p:spPr bwMode="auto">
            <a:xfrm>
              <a:off x="3819524" y="1438275"/>
              <a:ext cx="401851" cy="268523"/>
            </a:xfrm>
            <a:prstGeom prst="rect">
              <a:avLst/>
            </a:prstGeom>
            <a:noFill/>
            <a:ln w="9525">
              <a:noFill/>
              <a:miter lim="800000"/>
              <a:headEnd/>
              <a:tailEnd/>
            </a:ln>
          </p:spPr>
          <p:txBody>
            <a:bodyPr wrap="none" lIns="0" tIns="0" rIns="0" bIns="0">
              <a:spAutoFit/>
            </a:bodyPr>
            <a:lstStyle/>
            <a:p>
              <a:pPr defTabSz="820738"/>
              <a:r>
                <a:rPr lang="en-GB" sz="1100" smtClean="0"/>
                <a:t>0..n</a:t>
              </a:r>
              <a:endParaRPr lang="en-GB" sz="1100">
                <a:latin typeface="Times New Roman" pitchFamily="18" charset="0"/>
              </a:endParaRPr>
            </a:p>
          </p:txBody>
        </p:sp>
      </p:gr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re 1"/>
          <p:cNvSpPr>
            <a:spLocks noGrp="1"/>
          </p:cNvSpPr>
          <p:nvPr>
            <p:ph type="title"/>
          </p:nvPr>
        </p:nvSpPr>
        <p:spPr/>
        <p:txBody>
          <a:bodyPr/>
          <a:lstStyle/>
          <a:p>
            <a:r>
              <a:rPr lang="en-GB" dirty="0" smtClean="0"/>
              <a:t>Meta-Meta-modelling</a:t>
            </a:r>
          </a:p>
        </p:txBody>
      </p:sp>
      <p:sp>
        <p:nvSpPr>
          <p:cNvPr id="25603" name="Espace réservé du contenu 2"/>
          <p:cNvSpPr>
            <a:spLocks noGrp="1"/>
          </p:cNvSpPr>
          <p:nvPr>
            <p:ph idx="1"/>
          </p:nvPr>
        </p:nvSpPr>
        <p:spPr/>
        <p:txBody>
          <a:bodyPr/>
          <a:lstStyle/>
          <a:p>
            <a:r>
              <a:rPr lang="en-GB" dirty="0" smtClean="0"/>
              <a:t>The real world is represented by abstract concepts corresponding to individuals, activities, events…</a:t>
            </a:r>
          </a:p>
          <a:p>
            <a:pPr lvl="1"/>
            <a:r>
              <a:rPr lang="en-GB" dirty="0" smtClean="0"/>
              <a:t>A specific ontology can then be developed consistently for a specific domain. </a:t>
            </a:r>
          </a:p>
          <a:p>
            <a:r>
              <a:rPr lang="en-GB" dirty="0" smtClean="0"/>
              <a:t>Example (next page)</a:t>
            </a:r>
          </a:p>
          <a:p>
            <a:pPr lvl="1"/>
            <a:r>
              <a:rPr lang="en-GB" dirty="0" smtClean="0"/>
              <a:t>ISO 15926 defines an abstract, generic model  </a:t>
            </a:r>
          </a:p>
          <a:p>
            <a:pPr lvl="2"/>
            <a:r>
              <a:rPr lang="en-GB" dirty="0" smtClean="0"/>
              <a:t>Activity / participation / individual</a:t>
            </a:r>
          </a:p>
          <a:p>
            <a:pPr lvl="1"/>
            <a:r>
              <a:rPr lang="en-GB" dirty="0" smtClean="0"/>
              <a:t>ISA-95 defines a more explicit meta-model for a specific type of activity </a:t>
            </a:r>
          </a:p>
          <a:p>
            <a:pPr lvl="2"/>
            <a:r>
              <a:rPr lang="en-GB" dirty="0" smtClean="0"/>
              <a:t>Segment / Equipments, material, people</a:t>
            </a:r>
          </a:p>
          <a:p>
            <a:pPr lvl="2"/>
            <a:r>
              <a:rPr lang="en-GB" dirty="0" smtClean="0"/>
              <a:t>An ISA95 meta model can be described using ISO 1526 abstract element: </a:t>
            </a:r>
          </a:p>
          <a:p>
            <a:pPr lvl="3"/>
            <a:r>
              <a:rPr lang="en-GB" dirty="0" smtClean="0"/>
              <a:t>Segment  = Activity</a:t>
            </a:r>
          </a:p>
          <a:p>
            <a:pPr lvl="3"/>
            <a:r>
              <a:rPr lang="en-GB" dirty="0" err="1" smtClean="0"/>
              <a:t>EquipmentSpecification</a:t>
            </a:r>
            <a:r>
              <a:rPr lang="en-GB" dirty="0" smtClean="0"/>
              <a:t> = Participation</a:t>
            </a:r>
          </a:p>
          <a:p>
            <a:pPr lvl="3"/>
            <a:endParaRPr lang="en-GB" dirty="0" smtClean="0"/>
          </a:p>
        </p:txBody>
      </p:sp>
      <p:sp>
        <p:nvSpPr>
          <p:cNvPr id="5" name="Espace réservé du pied de page 4"/>
          <p:cNvSpPr>
            <a:spLocks noGrp="1"/>
          </p:cNvSpPr>
          <p:nvPr>
            <p:ph type="ftr" sz="quarter" idx="10"/>
          </p:nvPr>
        </p:nvSpPr>
        <p:spPr/>
        <p:txBody>
          <a:bodyPr/>
          <a:lstStyle/>
          <a:p>
            <a:pPr>
              <a:defRPr/>
            </a:pPr>
            <a:r>
              <a:rPr lang="en-US" smtClean="0"/>
              <a:t>MI - Enable and Develop Intelligence - Language</a:t>
            </a:r>
            <a:endParaRPr lang="en-GB"/>
          </a:p>
        </p:txBody>
      </p:sp>
      <p:sp>
        <p:nvSpPr>
          <p:cNvPr id="4" name="Espace réservé du numéro de diapositive 3"/>
          <p:cNvSpPr>
            <a:spLocks noGrp="1"/>
          </p:cNvSpPr>
          <p:nvPr>
            <p:ph type="sldNum" sz="quarter" idx="11"/>
          </p:nvPr>
        </p:nvSpPr>
        <p:spPr/>
        <p:txBody>
          <a:bodyPr/>
          <a:lstStyle/>
          <a:p>
            <a:pPr>
              <a:defRPr/>
            </a:pPr>
            <a:fld id="{43496CAB-17AD-4D69-91A6-95095FA86F9D}" type="slidenum">
              <a:rPr lang="en-GB" smtClean="0"/>
              <a:pPr>
                <a:defRPr/>
              </a:pPr>
              <a:t>26</a:t>
            </a:fld>
            <a:endParaRPr lang="en-GB"/>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re 95"/>
          <p:cNvSpPr>
            <a:spLocks noGrp="1"/>
          </p:cNvSpPr>
          <p:nvPr>
            <p:ph type="title"/>
          </p:nvPr>
        </p:nvSpPr>
        <p:spPr/>
        <p:txBody>
          <a:bodyPr/>
          <a:lstStyle/>
          <a:p>
            <a:r>
              <a:rPr lang="en-GB" dirty="0" smtClean="0"/>
              <a:t>Representation of an activity</a:t>
            </a:r>
          </a:p>
        </p:txBody>
      </p:sp>
      <p:sp>
        <p:nvSpPr>
          <p:cNvPr id="49" name="Espace réservé du pied de page 48"/>
          <p:cNvSpPr>
            <a:spLocks noGrp="1"/>
          </p:cNvSpPr>
          <p:nvPr>
            <p:ph type="ftr" sz="quarter" idx="10"/>
          </p:nvPr>
        </p:nvSpPr>
        <p:spPr/>
        <p:txBody>
          <a:bodyPr/>
          <a:lstStyle/>
          <a:p>
            <a:pPr>
              <a:defRPr/>
            </a:pPr>
            <a:r>
              <a:rPr lang="en-US" smtClean="0"/>
              <a:t>MI - Enable and Develop Intelligence - Language</a:t>
            </a:r>
            <a:endParaRPr lang="en-GB"/>
          </a:p>
        </p:txBody>
      </p:sp>
      <p:sp>
        <p:nvSpPr>
          <p:cNvPr id="48" name="Espace réservé du numéro de diapositive 47"/>
          <p:cNvSpPr>
            <a:spLocks noGrp="1"/>
          </p:cNvSpPr>
          <p:nvPr>
            <p:ph type="sldNum" sz="quarter" idx="11"/>
          </p:nvPr>
        </p:nvSpPr>
        <p:spPr/>
        <p:txBody>
          <a:bodyPr/>
          <a:lstStyle/>
          <a:p>
            <a:pPr>
              <a:defRPr/>
            </a:pPr>
            <a:fld id="{111FC806-DA36-47F3-845E-617974AB15D0}" type="slidenum">
              <a:rPr lang="en-GB" smtClean="0"/>
              <a:pPr>
                <a:defRPr/>
              </a:pPr>
              <a:t>27</a:t>
            </a:fld>
            <a:endParaRPr lang="en-GB"/>
          </a:p>
        </p:txBody>
      </p:sp>
      <p:pic>
        <p:nvPicPr>
          <p:cNvPr id="26627" name="Picture 2"/>
          <p:cNvPicPr>
            <a:picLocks noChangeAspect="1" noChangeArrowheads="1"/>
          </p:cNvPicPr>
          <p:nvPr/>
        </p:nvPicPr>
        <p:blipFill>
          <a:blip r:embed="rId3" cstate="print"/>
          <a:srcRect/>
          <a:stretch>
            <a:fillRect/>
          </a:stretch>
        </p:blipFill>
        <p:spPr bwMode="auto">
          <a:xfrm>
            <a:off x="22225" y="1931988"/>
            <a:ext cx="3381375" cy="1600200"/>
          </a:xfrm>
          <a:prstGeom prst="rect">
            <a:avLst/>
          </a:prstGeom>
          <a:noFill/>
          <a:ln w="9525">
            <a:noFill/>
            <a:miter lim="800000"/>
            <a:headEnd/>
            <a:tailEnd/>
          </a:ln>
        </p:spPr>
      </p:pic>
      <p:sp>
        <p:nvSpPr>
          <p:cNvPr id="26628" name="ZoneTexte 97"/>
          <p:cNvSpPr txBox="1">
            <a:spLocks noChangeArrowheads="1"/>
          </p:cNvSpPr>
          <p:nvPr/>
        </p:nvSpPr>
        <p:spPr bwMode="auto">
          <a:xfrm>
            <a:off x="1431925" y="1055688"/>
            <a:ext cx="1409360" cy="400110"/>
          </a:xfrm>
          <a:prstGeom prst="rect">
            <a:avLst/>
          </a:prstGeom>
          <a:noFill/>
          <a:ln w="9525">
            <a:noFill/>
            <a:miter lim="800000"/>
            <a:headEnd/>
            <a:tailEnd/>
          </a:ln>
        </p:spPr>
        <p:txBody>
          <a:bodyPr wrap="none">
            <a:spAutoFit/>
          </a:bodyPr>
          <a:lstStyle/>
          <a:p>
            <a:r>
              <a:rPr lang="en-GB" smtClean="0"/>
              <a:t>ISO 15926</a:t>
            </a:r>
            <a:endParaRPr lang="en-GB"/>
          </a:p>
        </p:txBody>
      </p:sp>
      <p:sp>
        <p:nvSpPr>
          <p:cNvPr id="26629" name="ZoneTexte 98"/>
          <p:cNvSpPr txBox="1">
            <a:spLocks noChangeArrowheads="1"/>
          </p:cNvSpPr>
          <p:nvPr/>
        </p:nvSpPr>
        <p:spPr bwMode="auto">
          <a:xfrm>
            <a:off x="5922963" y="1019175"/>
            <a:ext cx="968535" cy="400110"/>
          </a:xfrm>
          <a:prstGeom prst="rect">
            <a:avLst/>
          </a:prstGeom>
          <a:noFill/>
          <a:ln w="9525">
            <a:noFill/>
            <a:miter lim="800000"/>
            <a:headEnd/>
            <a:tailEnd/>
          </a:ln>
        </p:spPr>
        <p:txBody>
          <a:bodyPr wrap="none">
            <a:spAutoFit/>
          </a:bodyPr>
          <a:lstStyle/>
          <a:p>
            <a:r>
              <a:rPr lang="en-GB" smtClean="0"/>
              <a:t>ISA-95</a:t>
            </a:r>
            <a:endParaRPr lang="en-GB"/>
          </a:p>
        </p:txBody>
      </p:sp>
      <p:cxnSp>
        <p:nvCxnSpPr>
          <p:cNvPr id="26630" name="Connecteur droit 100"/>
          <p:cNvCxnSpPr>
            <a:cxnSpLocks noChangeShapeType="1"/>
          </p:cNvCxnSpPr>
          <p:nvPr/>
        </p:nvCxnSpPr>
        <p:spPr bwMode="auto">
          <a:xfrm rot="5400000">
            <a:off x="754856" y="3374232"/>
            <a:ext cx="5222875" cy="1588"/>
          </a:xfrm>
          <a:prstGeom prst="line">
            <a:avLst/>
          </a:prstGeom>
          <a:noFill/>
          <a:ln w="9525" algn="ctr">
            <a:solidFill>
              <a:schemeClr val="tx1"/>
            </a:solidFill>
            <a:prstDash val="lgDashDot"/>
            <a:round/>
            <a:headEnd/>
            <a:tailEnd/>
          </a:ln>
        </p:spPr>
      </p:cxnSp>
      <p:grpSp>
        <p:nvGrpSpPr>
          <p:cNvPr id="2" name="Groupe 101"/>
          <p:cNvGrpSpPr>
            <a:grpSpLocks/>
          </p:cNvGrpSpPr>
          <p:nvPr/>
        </p:nvGrpSpPr>
        <p:grpSpPr bwMode="auto">
          <a:xfrm>
            <a:off x="4060825" y="2005013"/>
            <a:ext cx="4610100" cy="3035300"/>
            <a:chOff x="809410" y="1101725"/>
            <a:chExt cx="7915652" cy="4814888"/>
          </a:xfrm>
        </p:grpSpPr>
        <p:sp>
          <p:nvSpPr>
            <p:cNvPr id="26632" name="AutoShape 4"/>
            <p:cNvSpPr>
              <a:spLocks noChangeArrowheads="1"/>
            </p:cNvSpPr>
            <p:nvPr/>
          </p:nvSpPr>
          <p:spPr bwMode="auto">
            <a:xfrm>
              <a:off x="2789238" y="1946275"/>
              <a:ext cx="207962" cy="334963"/>
            </a:xfrm>
            <a:prstGeom prst="diamond">
              <a:avLst/>
            </a:prstGeom>
            <a:solidFill>
              <a:schemeClr val="bg1"/>
            </a:solidFill>
            <a:ln w="12700">
              <a:solidFill>
                <a:schemeClr val="tx1"/>
              </a:solidFill>
              <a:miter lim="800000"/>
              <a:headEnd/>
              <a:tailEnd/>
            </a:ln>
          </p:spPr>
          <p:txBody>
            <a:bodyPr wrap="none" anchor="ctr"/>
            <a:lstStyle/>
            <a:p>
              <a:endParaRPr lang="en-GB" sz="1200"/>
            </a:p>
          </p:txBody>
        </p:sp>
        <p:cxnSp>
          <p:nvCxnSpPr>
            <p:cNvPr id="26633" name="AutoShape 5"/>
            <p:cNvCxnSpPr>
              <a:cxnSpLocks noChangeShapeType="1"/>
              <a:stCxn id="26632" idx="2"/>
              <a:endCxn id="26637" idx="0"/>
            </p:cNvCxnSpPr>
            <p:nvPr/>
          </p:nvCxnSpPr>
          <p:spPr bwMode="auto">
            <a:xfrm rot="5400000">
              <a:off x="1783557" y="2382044"/>
              <a:ext cx="1211262" cy="1009650"/>
            </a:xfrm>
            <a:prstGeom prst="bentConnector3">
              <a:avLst>
                <a:gd name="adj1" fmla="val 49935"/>
              </a:avLst>
            </a:prstGeom>
            <a:noFill/>
            <a:ln w="12700">
              <a:solidFill>
                <a:schemeClr val="tx1"/>
              </a:solidFill>
              <a:miter lim="800000"/>
              <a:headEnd/>
              <a:tailEnd/>
            </a:ln>
          </p:spPr>
        </p:cxnSp>
        <p:sp>
          <p:nvSpPr>
            <p:cNvPr id="26634" name="Rectangle 6"/>
            <p:cNvSpPr>
              <a:spLocks noChangeArrowheads="1"/>
            </p:cNvSpPr>
            <p:nvPr/>
          </p:nvSpPr>
          <p:spPr bwMode="auto">
            <a:xfrm>
              <a:off x="3817938" y="4181475"/>
              <a:ext cx="1384463" cy="537046"/>
            </a:xfrm>
            <a:prstGeom prst="rect">
              <a:avLst/>
            </a:prstGeom>
            <a:noFill/>
            <a:ln w="9525">
              <a:noFill/>
              <a:miter lim="800000"/>
              <a:headEnd/>
              <a:tailEnd/>
            </a:ln>
          </p:spPr>
          <p:txBody>
            <a:bodyPr wrap="none" lIns="0" tIns="0" rIns="0" bIns="0">
              <a:spAutoFit/>
            </a:bodyPr>
            <a:lstStyle/>
            <a:p>
              <a:pPr defTabSz="820738"/>
              <a:r>
                <a:rPr lang="en-GB" sz="1100" smtClean="0"/>
                <a:t>corresponds</a:t>
              </a:r>
            </a:p>
            <a:p>
              <a:pPr defTabSz="820738"/>
              <a:r>
                <a:rPr lang="en-GB" sz="1100" smtClean="0"/>
                <a:t>to element in</a:t>
              </a:r>
              <a:endParaRPr lang="en-GB" sz="1100">
                <a:latin typeface="Times New Roman" pitchFamily="18" charset="0"/>
              </a:endParaRPr>
            </a:p>
          </p:txBody>
        </p:sp>
        <p:sp>
          <p:nvSpPr>
            <p:cNvPr id="26635" name="Rectangle 7"/>
            <p:cNvSpPr>
              <a:spLocks noChangeArrowheads="1"/>
            </p:cNvSpPr>
            <p:nvPr/>
          </p:nvSpPr>
          <p:spPr bwMode="auto">
            <a:xfrm>
              <a:off x="2097088" y="1339850"/>
              <a:ext cx="1652587" cy="647700"/>
            </a:xfrm>
            <a:prstGeom prst="rect">
              <a:avLst/>
            </a:prstGeom>
            <a:solidFill>
              <a:schemeClr val="bg1"/>
            </a:solidFill>
            <a:ln w="9525">
              <a:solidFill>
                <a:schemeClr val="tx1"/>
              </a:solidFill>
              <a:miter lim="800000"/>
              <a:headEnd/>
              <a:tailEnd/>
            </a:ln>
          </p:spPr>
          <p:txBody>
            <a:bodyPr lIns="0" tIns="0" rIns="0" bIns="0" anchor="ctr"/>
            <a:lstStyle/>
            <a:p>
              <a:pPr algn="ctr" defTabSz="820738"/>
              <a:r>
                <a:rPr lang="en-GB" sz="1200" b="1" smtClean="0"/>
                <a:t>Process</a:t>
              </a:r>
            </a:p>
            <a:p>
              <a:pPr algn="ctr" defTabSz="820738"/>
              <a:r>
                <a:rPr lang="en-GB" sz="1200" b="1" smtClean="0"/>
                <a:t>Segment</a:t>
              </a:r>
              <a:endParaRPr lang="en-GB" sz="1200">
                <a:latin typeface="Times New Roman" pitchFamily="18" charset="0"/>
              </a:endParaRPr>
            </a:p>
          </p:txBody>
        </p:sp>
        <p:sp>
          <p:nvSpPr>
            <p:cNvPr id="26636" name="Rectangle 8"/>
            <p:cNvSpPr>
              <a:spLocks noChangeArrowheads="1"/>
            </p:cNvSpPr>
            <p:nvPr/>
          </p:nvSpPr>
          <p:spPr bwMode="auto">
            <a:xfrm>
              <a:off x="1949450" y="3222626"/>
              <a:ext cx="401851" cy="268523"/>
            </a:xfrm>
            <a:prstGeom prst="rect">
              <a:avLst/>
            </a:prstGeom>
            <a:noFill/>
            <a:ln w="9525">
              <a:noFill/>
              <a:miter lim="800000"/>
              <a:headEnd/>
              <a:tailEnd/>
            </a:ln>
          </p:spPr>
          <p:txBody>
            <a:bodyPr wrap="none" lIns="0" tIns="0" rIns="0" bIns="0">
              <a:spAutoFit/>
            </a:bodyPr>
            <a:lstStyle/>
            <a:p>
              <a:pPr defTabSz="820738"/>
              <a:r>
                <a:rPr lang="en-GB" sz="1100" smtClean="0"/>
                <a:t>0..n</a:t>
              </a:r>
              <a:endParaRPr lang="en-GB" sz="1100">
                <a:latin typeface="Times New Roman" pitchFamily="18" charset="0"/>
              </a:endParaRPr>
            </a:p>
          </p:txBody>
        </p:sp>
        <p:sp>
          <p:nvSpPr>
            <p:cNvPr id="26637" name="Rectangle 9"/>
            <p:cNvSpPr>
              <a:spLocks noChangeArrowheads="1"/>
            </p:cNvSpPr>
            <p:nvPr/>
          </p:nvSpPr>
          <p:spPr bwMode="auto">
            <a:xfrm>
              <a:off x="1057275" y="3492500"/>
              <a:ext cx="1654175" cy="646113"/>
            </a:xfrm>
            <a:prstGeom prst="rect">
              <a:avLst/>
            </a:prstGeom>
            <a:solidFill>
              <a:schemeClr val="bg1"/>
            </a:solidFill>
            <a:ln w="9525">
              <a:solidFill>
                <a:schemeClr val="tx1"/>
              </a:solidFill>
              <a:miter lim="800000"/>
              <a:headEnd/>
              <a:tailEnd/>
            </a:ln>
          </p:spPr>
          <p:txBody>
            <a:bodyPr lIns="0" tIns="0" rIns="0" bIns="0" anchor="ctr"/>
            <a:lstStyle/>
            <a:p>
              <a:pPr algn="ctr" defTabSz="820738"/>
              <a:r>
                <a:rPr lang="en-GB" sz="1200" b="1" smtClean="0"/>
                <a:t>Process</a:t>
              </a:r>
            </a:p>
            <a:p>
              <a:pPr algn="ctr" defTabSz="820738"/>
              <a:r>
                <a:rPr lang="en-GB" sz="1200" b="1" smtClean="0"/>
                <a:t>Parameter</a:t>
              </a:r>
              <a:endParaRPr lang="en-GB" sz="1200">
                <a:latin typeface="Times New Roman" pitchFamily="18" charset="0"/>
              </a:endParaRPr>
            </a:p>
          </p:txBody>
        </p:sp>
        <p:sp>
          <p:nvSpPr>
            <p:cNvPr id="26638" name="Rectangle 10"/>
            <p:cNvSpPr>
              <a:spLocks noChangeArrowheads="1"/>
            </p:cNvSpPr>
            <p:nvPr/>
          </p:nvSpPr>
          <p:spPr bwMode="auto">
            <a:xfrm>
              <a:off x="2868613" y="3492500"/>
              <a:ext cx="1654175" cy="646113"/>
            </a:xfrm>
            <a:prstGeom prst="rect">
              <a:avLst/>
            </a:prstGeom>
            <a:solidFill>
              <a:schemeClr val="bg1"/>
            </a:solidFill>
            <a:ln w="9525">
              <a:solidFill>
                <a:schemeClr val="tx1"/>
              </a:solidFill>
              <a:miter lim="800000"/>
              <a:headEnd/>
              <a:tailEnd/>
            </a:ln>
          </p:spPr>
          <p:txBody>
            <a:bodyPr lIns="0" tIns="0" rIns="0" bIns="0" anchor="ctr"/>
            <a:lstStyle/>
            <a:p>
              <a:pPr algn="ctr" defTabSz="820738"/>
              <a:r>
                <a:rPr lang="en-GB" sz="1200" b="1" smtClean="0"/>
                <a:t>Equipment</a:t>
              </a:r>
            </a:p>
            <a:p>
              <a:pPr algn="ctr" defTabSz="820738"/>
              <a:r>
                <a:rPr lang="en-GB" sz="1200" b="1" smtClean="0"/>
                <a:t>Specification</a:t>
              </a:r>
              <a:endParaRPr lang="en-GB" sz="1200">
                <a:latin typeface="Times New Roman" pitchFamily="18" charset="0"/>
              </a:endParaRPr>
            </a:p>
          </p:txBody>
        </p:sp>
        <p:sp>
          <p:nvSpPr>
            <p:cNvPr id="26639" name="Rectangle 11"/>
            <p:cNvSpPr>
              <a:spLocks noChangeArrowheads="1"/>
            </p:cNvSpPr>
            <p:nvPr/>
          </p:nvSpPr>
          <p:spPr bwMode="auto">
            <a:xfrm>
              <a:off x="4645025" y="3492500"/>
              <a:ext cx="1654175" cy="646113"/>
            </a:xfrm>
            <a:prstGeom prst="rect">
              <a:avLst/>
            </a:prstGeom>
            <a:solidFill>
              <a:schemeClr val="bg1"/>
            </a:solidFill>
            <a:ln w="9525">
              <a:solidFill>
                <a:schemeClr val="tx1"/>
              </a:solidFill>
              <a:miter lim="800000"/>
              <a:headEnd/>
              <a:tailEnd/>
            </a:ln>
          </p:spPr>
          <p:txBody>
            <a:bodyPr lIns="0" tIns="0" rIns="0" bIns="0" anchor="ctr"/>
            <a:lstStyle/>
            <a:p>
              <a:pPr algn="ctr" defTabSz="820738"/>
              <a:r>
                <a:rPr lang="en-GB" sz="1200" b="1" smtClean="0"/>
                <a:t>Personnel</a:t>
              </a:r>
            </a:p>
            <a:p>
              <a:pPr algn="ctr" defTabSz="820738"/>
              <a:r>
                <a:rPr lang="en-GB" sz="1200" b="1" smtClean="0"/>
                <a:t>Specification</a:t>
              </a:r>
              <a:endParaRPr lang="en-GB" sz="1200">
                <a:latin typeface="Times New Roman" pitchFamily="18" charset="0"/>
              </a:endParaRPr>
            </a:p>
          </p:txBody>
        </p:sp>
        <p:sp>
          <p:nvSpPr>
            <p:cNvPr id="26640" name="Rectangle 12"/>
            <p:cNvSpPr>
              <a:spLocks noChangeArrowheads="1"/>
            </p:cNvSpPr>
            <p:nvPr/>
          </p:nvSpPr>
          <p:spPr bwMode="auto">
            <a:xfrm>
              <a:off x="6459538" y="3492500"/>
              <a:ext cx="1654175" cy="646113"/>
            </a:xfrm>
            <a:prstGeom prst="rect">
              <a:avLst/>
            </a:prstGeom>
            <a:solidFill>
              <a:schemeClr val="bg1"/>
            </a:solidFill>
            <a:ln w="9525">
              <a:solidFill>
                <a:schemeClr val="tx1"/>
              </a:solidFill>
              <a:miter lim="800000"/>
              <a:headEnd/>
              <a:tailEnd/>
            </a:ln>
          </p:spPr>
          <p:txBody>
            <a:bodyPr lIns="0" tIns="0" rIns="0" bIns="0" anchor="ctr"/>
            <a:lstStyle/>
            <a:p>
              <a:pPr algn="ctr" defTabSz="820738"/>
              <a:r>
                <a:rPr lang="en-GB" sz="1200" b="1" smtClean="0"/>
                <a:t>Material</a:t>
              </a:r>
            </a:p>
            <a:p>
              <a:pPr algn="ctr" defTabSz="820738"/>
              <a:r>
                <a:rPr lang="en-GB" sz="1200" b="1" smtClean="0"/>
                <a:t>Specification</a:t>
              </a:r>
              <a:endParaRPr lang="en-GB" sz="1200" b="1"/>
            </a:p>
          </p:txBody>
        </p:sp>
        <p:grpSp>
          <p:nvGrpSpPr>
            <p:cNvPr id="3" name="Group 13"/>
            <p:cNvGrpSpPr>
              <a:grpSpLocks/>
            </p:cNvGrpSpPr>
            <p:nvPr/>
          </p:nvGrpSpPr>
          <p:grpSpPr bwMode="auto">
            <a:xfrm>
              <a:off x="2968625" y="4975225"/>
              <a:ext cx="1454150" cy="941388"/>
              <a:chOff x="528" y="768"/>
              <a:chExt cx="1200" cy="960"/>
            </a:xfrm>
          </p:grpSpPr>
          <p:sp>
            <p:nvSpPr>
              <p:cNvPr id="26670" name="Rectangle 14"/>
              <p:cNvSpPr>
                <a:spLocks noChangeArrowheads="1"/>
              </p:cNvSpPr>
              <p:nvPr/>
            </p:nvSpPr>
            <p:spPr bwMode="auto">
              <a:xfrm>
                <a:off x="528" y="1008"/>
                <a:ext cx="1200" cy="720"/>
              </a:xfrm>
              <a:prstGeom prst="rect">
                <a:avLst/>
              </a:prstGeom>
              <a:solidFill>
                <a:schemeClr val="bg1"/>
              </a:solidFill>
              <a:ln w="9525">
                <a:solidFill>
                  <a:schemeClr val="tx1"/>
                </a:solidFill>
                <a:miter lim="800000"/>
                <a:headEnd/>
                <a:tailEnd/>
              </a:ln>
            </p:spPr>
            <p:txBody>
              <a:bodyPr lIns="0" tIns="0" rIns="0" bIns="0" anchor="ctr"/>
              <a:lstStyle/>
              <a:p>
                <a:pPr algn="ctr" defTabSz="820738"/>
                <a:r>
                  <a:rPr lang="en-GB" sz="1200" b="1" smtClean="0"/>
                  <a:t>Equipment</a:t>
                </a:r>
                <a:br>
                  <a:rPr lang="en-GB" sz="1200" b="1" smtClean="0"/>
                </a:br>
                <a:r>
                  <a:rPr lang="en-GB" sz="1200" b="1" smtClean="0"/>
                  <a:t>Model</a:t>
                </a:r>
                <a:endParaRPr lang="en-GB" sz="1200">
                  <a:latin typeface="Times New Roman" pitchFamily="18" charset="0"/>
                </a:endParaRPr>
              </a:p>
            </p:txBody>
          </p:sp>
          <p:sp>
            <p:nvSpPr>
              <p:cNvPr id="26671" name="Rectangle 15"/>
              <p:cNvSpPr>
                <a:spLocks noChangeArrowheads="1"/>
              </p:cNvSpPr>
              <p:nvPr/>
            </p:nvSpPr>
            <p:spPr bwMode="auto">
              <a:xfrm>
                <a:off x="528" y="768"/>
                <a:ext cx="288" cy="240"/>
              </a:xfrm>
              <a:prstGeom prst="rect">
                <a:avLst/>
              </a:prstGeom>
              <a:solidFill>
                <a:schemeClr val="bg1"/>
              </a:solidFill>
              <a:ln w="12700">
                <a:solidFill>
                  <a:schemeClr val="tx1"/>
                </a:solidFill>
                <a:miter lim="800000"/>
                <a:headEnd/>
                <a:tailEnd/>
              </a:ln>
            </p:spPr>
            <p:txBody>
              <a:bodyPr wrap="none" anchor="ctr"/>
              <a:lstStyle/>
              <a:p>
                <a:endParaRPr lang="en-GB" sz="1200"/>
              </a:p>
            </p:txBody>
          </p:sp>
        </p:grpSp>
        <p:grpSp>
          <p:nvGrpSpPr>
            <p:cNvPr id="4" name="Group 16"/>
            <p:cNvGrpSpPr>
              <a:grpSpLocks/>
            </p:cNvGrpSpPr>
            <p:nvPr/>
          </p:nvGrpSpPr>
          <p:grpSpPr bwMode="auto">
            <a:xfrm>
              <a:off x="4745038" y="4975225"/>
              <a:ext cx="1454150" cy="941388"/>
              <a:chOff x="528" y="768"/>
              <a:chExt cx="1200" cy="960"/>
            </a:xfrm>
          </p:grpSpPr>
          <p:sp>
            <p:nvSpPr>
              <p:cNvPr id="26668" name="Rectangle 17"/>
              <p:cNvSpPr>
                <a:spLocks noChangeArrowheads="1"/>
              </p:cNvSpPr>
              <p:nvPr/>
            </p:nvSpPr>
            <p:spPr bwMode="auto">
              <a:xfrm>
                <a:off x="528" y="1008"/>
                <a:ext cx="1200" cy="720"/>
              </a:xfrm>
              <a:prstGeom prst="rect">
                <a:avLst/>
              </a:prstGeom>
              <a:solidFill>
                <a:schemeClr val="bg1"/>
              </a:solidFill>
              <a:ln w="9525">
                <a:solidFill>
                  <a:schemeClr val="tx1"/>
                </a:solidFill>
                <a:miter lim="800000"/>
                <a:headEnd/>
                <a:tailEnd/>
              </a:ln>
            </p:spPr>
            <p:txBody>
              <a:bodyPr lIns="0" tIns="0" rIns="0" bIns="0" anchor="ctr"/>
              <a:lstStyle/>
              <a:p>
                <a:pPr algn="ctr" defTabSz="820738"/>
                <a:r>
                  <a:rPr lang="en-GB" sz="1200" b="1" smtClean="0"/>
                  <a:t>Personnel</a:t>
                </a:r>
                <a:br>
                  <a:rPr lang="en-GB" sz="1200" b="1" smtClean="0"/>
                </a:br>
                <a:r>
                  <a:rPr lang="en-GB" sz="1200" b="1" smtClean="0"/>
                  <a:t>Model</a:t>
                </a:r>
                <a:endParaRPr lang="en-GB" sz="1200">
                  <a:latin typeface="Times New Roman" pitchFamily="18" charset="0"/>
                </a:endParaRPr>
              </a:p>
            </p:txBody>
          </p:sp>
          <p:sp>
            <p:nvSpPr>
              <p:cNvPr id="26669" name="Rectangle 18"/>
              <p:cNvSpPr>
                <a:spLocks noChangeArrowheads="1"/>
              </p:cNvSpPr>
              <p:nvPr/>
            </p:nvSpPr>
            <p:spPr bwMode="auto">
              <a:xfrm>
                <a:off x="528" y="768"/>
                <a:ext cx="288" cy="240"/>
              </a:xfrm>
              <a:prstGeom prst="rect">
                <a:avLst/>
              </a:prstGeom>
              <a:solidFill>
                <a:schemeClr val="bg1"/>
              </a:solidFill>
              <a:ln w="12700">
                <a:solidFill>
                  <a:schemeClr val="tx1"/>
                </a:solidFill>
                <a:miter lim="800000"/>
                <a:headEnd/>
                <a:tailEnd/>
              </a:ln>
            </p:spPr>
            <p:txBody>
              <a:bodyPr wrap="none" anchor="ctr"/>
              <a:lstStyle/>
              <a:p>
                <a:endParaRPr lang="en-GB" sz="1200"/>
              </a:p>
            </p:txBody>
          </p:sp>
        </p:grpSp>
        <p:grpSp>
          <p:nvGrpSpPr>
            <p:cNvPr id="5" name="Group 19"/>
            <p:cNvGrpSpPr>
              <a:grpSpLocks/>
            </p:cNvGrpSpPr>
            <p:nvPr/>
          </p:nvGrpSpPr>
          <p:grpSpPr bwMode="auto">
            <a:xfrm>
              <a:off x="6554788" y="4975225"/>
              <a:ext cx="1454150" cy="941388"/>
              <a:chOff x="528" y="768"/>
              <a:chExt cx="1200" cy="960"/>
            </a:xfrm>
          </p:grpSpPr>
          <p:sp>
            <p:nvSpPr>
              <p:cNvPr id="26666" name="Rectangle 20"/>
              <p:cNvSpPr>
                <a:spLocks noChangeArrowheads="1"/>
              </p:cNvSpPr>
              <p:nvPr/>
            </p:nvSpPr>
            <p:spPr bwMode="auto">
              <a:xfrm>
                <a:off x="528" y="1008"/>
                <a:ext cx="1200" cy="720"/>
              </a:xfrm>
              <a:prstGeom prst="rect">
                <a:avLst/>
              </a:prstGeom>
              <a:solidFill>
                <a:schemeClr val="bg1"/>
              </a:solidFill>
              <a:ln w="9525">
                <a:solidFill>
                  <a:schemeClr val="tx1"/>
                </a:solidFill>
                <a:miter lim="800000"/>
                <a:headEnd/>
                <a:tailEnd/>
              </a:ln>
            </p:spPr>
            <p:txBody>
              <a:bodyPr lIns="0" tIns="0" rIns="0" bIns="0" anchor="ctr"/>
              <a:lstStyle/>
              <a:p>
                <a:pPr algn="ctr" defTabSz="820738"/>
                <a:r>
                  <a:rPr lang="en-GB" sz="1200" b="1" smtClean="0"/>
                  <a:t>Material</a:t>
                </a:r>
                <a:br>
                  <a:rPr lang="en-GB" sz="1200" b="1" smtClean="0"/>
                </a:br>
                <a:r>
                  <a:rPr lang="en-GB" sz="1200" b="1" smtClean="0"/>
                  <a:t>Model</a:t>
                </a:r>
                <a:endParaRPr lang="en-GB" sz="1200">
                  <a:latin typeface="Times New Roman" pitchFamily="18" charset="0"/>
                </a:endParaRPr>
              </a:p>
            </p:txBody>
          </p:sp>
          <p:sp>
            <p:nvSpPr>
              <p:cNvPr id="26667" name="Rectangle 21"/>
              <p:cNvSpPr>
                <a:spLocks noChangeArrowheads="1"/>
              </p:cNvSpPr>
              <p:nvPr/>
            </p:nvSpPr>
            <p:spPr bwMode="auto">
              <a:xfrm>
                <a:off x="528" y="768"/>
                <a:ext cx="288" cy="240"/>
              </a:xfrm>
              <a:prstGeom prst="rect">
                <a:avLst/>
              </a:prstGeom>
              <a:solidFill>
                <a:schemeClr val="bg1"/>
              </a:solidFill>
              <a:ln w="12700">
                <a:solidFill>
                  <a:schemeClr val="tx1"/>
                </a:solidFill>
                <a:miter lim="800000"/>
                <a:headEnd/>
                <a:tailEnd/>
              </a:ln>
            </p:spPr>
            <p:txBody>
              <a:bodyPr wrap="none" anchor="ctr"/>
              <a:lstStyle/>
              <a:p>
                <a:endParaRPr lang="en-GB" sz="1200"/>
              </a:p>
            </p:txBody>
          </p:sp>
        </p:grpSp>
        <p:cxnSp>
          <p:nvCxnSpPr>
            <p:cNvPr id="26644" name="AutoShape 22"/>
            <p:cNvCxnSpPr>
              <a:cxnSpLocks noChangeShapeType="1"/>
              <a:stCxn id="26632" idx="2"/>
              <a:endCxn id="26638" idx="0"/>
            </p:cNvCxnSpPr>
            <p:nvPr/>
          </p:nvCxnSpPr>
          <p:spPr bwMode="auto">
            <a:xfrm rot="16200000" flipH="1">
              <a:off x="2689226" y="2486025"/>
              <a:ext cx="1211262" cy="801687"/>
            </a:xfrm>
            <a:prstGeom prst="bentConnector3">
              <a:avLst>
                <a:gd name="adj1" fmla="val 49935"/>
              </a:avLst>
            </a:prstGeom>
            <a:noFill/>
            <a:ln w="12700">
              <a:solidFill>
                <a:schemeClr val="tx1"/>
              </a:solidFill>
              <a:miter lim="800000"/>
              <a:headEnd/>
              <a:tailEnd/>
            </a:ln>
          </p:spPr>
        </p:cxnSp>
        <p:cxnSp>
          <p:nvCxnSpPr>
            <p:cNvPr id="26645" name="AutoShape 23"/>
            <p:cNvCxnSpPr>
              <a:cxnSpLocks noChangeShapeType="1"/>
              <a:stCxn id="26632" idx="2"/>
              <a:endCxn id="26639" idx="0"/>
            </p:cNvCxnSpPr>
            <p:nvPr/>
          </p:nvCxnSpPr>
          <p:spPr bwMode="auto">
            <a:xfrm rot="16200000" flipH="1">
              <a:off x="3577432" y="1597819"/>
              <a:ext cx="1211262" cy="2578100"/>
            </a:xfrm>
            <a:prstGeom prst="bentConnector3">
              <a:avLst>
                <a:gd name="adj1" fmla="val 49935"/>
              </a:avLst>
            </a:prstGeom>
            <a:noFill/>
            <a:ln w="12700">
              <a:solidFill>
                <a:schemeClr val="tx1"/>
              </a:solidFill>
              <a:miter lim="800000"/>
              <a:headEnd/>
              <a:tailEnd/>
            </a:ln>
          </p:spPr>
        </p:cxnSp>
        <p:cxnSp>
          <p:nvCxnSpPr>
            <p:cNvPr id="26646" name="AutoShape 24"/>
            <p:cNvCxnSpPr>
              <a:cxnSpLocks noChangeShapeType="1"/>
              <a:stCxn id="26632" idx="2"/>
              <a:endCxn id="26640" idx="0"/>
            </p:cNvCxnSpPr>
            <p:nvPr/>
          </p:nvCxnSpPr>
          <p:spPr bwMode="auto">
            <a:xfrm rot="16200000" flipH="1">
              <a:off x="4484688" y="690563"/>
              <a:ext cx="1211262" cy="4392612"/>
            </a:xfrm>
            <a:prstGeom prst="bentConnector3">
              <a:avLst>
                <a:gd name="adj1" fmla="val 49935"/>
              </a:avLst>
            </a:prstGeom>
            <a:noFill/>
            <a:ln w="12700">
              <a:solidFill>
                <a:schemeClr val="tx1"/>
              </a:solidFill>
              <a:miter lim="800000"/>
              <a:headEnd/>
              <a:tailEnd/>
            </a:ln>
          </p:spPr>
        </p:cxnSp>
        <p:sp>
          <p:nvSpPr>
            <p:cNvPr id="26647" name="Rectangle 25"/>
            <p:cNvSpPr>
              <a:spLocks noChangeArrowheads="1"/>
            </p:cNvSpPr>
            <p:nvPr/>
          </p:nvSpPr>
          <p:spPr bwMode="auto">
            <a:xfrm>
              <a:off x="3760788" y="3222626"/>
              <a:ext cx="401851" cy="268523"/>
            </a:xfrm>
            <a:prstGeom prst="rect">
              <a:avLst/>
            </a:prstGeom>
            <a:noFill/>
            <a:ln w="9525">
              <a:noFill/>
              <a:miter lim="800000"/>
              <a:headEnd/>
              <a:tailEnd/>
            </a:ln>
          </p:spPr>
          <p:txBody>
            <a:bodyPr wrap="none" lIns="0" tIns="0" rIns="0" bIns="0">
              <a:spAutoFit/>
            </a:bodyPr>
            <a:lstStyle/>
            <a:p>
              <a:pPr defTabSz="820738"/>
              <a:r>
                <a:rPr lang="en-GB" sz="1100" smtClean="0"/>
                <a:t>0..n</a:t>
              </a:r>
              <a:endParaRPr lang="en-GB" sz="1100">
                <a:latin typeface="Times New Roman" pitchFamily="18" charset="0"/>
              </a:endParaRPr>
            </a:p>
          </p:txBody>
        </p:sp>
        <p:sp>
          <p:nvSpPr>
            <p:cNvPr id="26648" name="Rectangle 26"/>
            <p:cNvSpPr>
              <a:spLocks noChangeArrowheads="1"/>
            </p:cNvSpPr>
            <p:nvPr/>
          </p:nvSpPr>
          <p:spPr bwMode="auto">
            <a:xfrm>
              <a:off x="5540375" y="3222626"/>
              <a:ext cx="401851" cy="268523"/>
            </a:xfrm>
            <a:prstGeom prst="rect">
              <a:avLst/>
            </a:prstGeom>
            <a:noFill/>
            <a:ln w="9525">
              <a:noFill/>
              <a:miter lim="800000"/>
              <a:headEnd/>
              <a:tailEnd/>
            </a:ln>
          </p:spPr>
          <p:txBody>
            <a:bodyPr wrap="none" lIns="0" tIns="0" rIns="0" bIns="0">
              <a:spAutoFit/>
            </a:bodyPr>
            <a:lstStyle/>
            <a:p>
              <a:pPr defTabSz="820738"/>
              <a:r>
                <a:rPr lang="en-GB" sz="1100" smtClean="0"/>
                <a:t>0..n</a:t>
              </a:r>
              <a:endParaRPr lang="en-GB" sz="1100">
                <a:latin typeface="Times New Roman" pitchFamily="18" charset="0"/>
              </a:endParaRPr>
            </a:p>
          </p:txBody>
        </p:sp>
        <p:sp>
          <p:nvSpPr>
            <p:cNvPr id="26649" name="Rectangle 27"/>
            <p:cNvSpPr>
              <a:spLocks noChangeArrowheads="1"/>
            </p:cNvSpPr>
            <p:nvPr/>
          </p:nvSpPr>
          <p:spPr bwMode="auto">
            <a:xfrm>
              <a:off x="7323138" y="3222626"/>
              <a:ext cx="401851" cy="268523"/>
            </a:xfrm>
            <a:prstGeom prst="rect">
              <a:avLst/>
            </a:prstGeom>
            <a:noFill/>
            <a:ln w="9525">
              <a:noFill/>
              <a:miter lim="800000"/>
              <a:headEnd/>
              <a:tailEnd/>
            </a:ln>
          </p:spPr>
          <p:txBody>
            <a:bodyPr wrap="none" lIns="0" tIns="0" rIns="0" bIns="0">
              <a:spAutoFit/>
            </a:bodyPr>
            <a:lstStyle/>
            <a:p>
              <a:pPr defTabSz="820738"/>
              <a:r>
                <a:rPr lang="en-GB" sz="1100" smtClean="0"/>
                <a:t>0..n</a:t>
              </a:r>
              <a:endParaRPr lang="en-GB" sz="1100">
                <a:latin typeface="Times New Roman" pitchFamily="18" charset="0"/>
              </a:endParaRPr>
            </a:p>
          </p:txBody>
        </p:sp>
        <p:cxnSp>
          <p:nvCxnSpPr>
            <p:cNvPr id="26650" name="AutoShape 28"/>
            <p:cNvCxnSpPr>
              <a:cxnSpLocks noChangeShapeType="1"/>
              <a:stCxn id="26640" idx="2"/>
              <a:endCxn id="26666" idx="0"/>
            </p:cNvCxnSpPr>
            <p:nvPr/>
          </p:nvCxnSpPr>
          <p:spPr bwMode="auto">
            <a:xfrm flipH="1">
              <a:off x="7281863" y="4138613"/>
              <a:ext cx="4762" cy="1071562"/>
            </a:xfrm>
            <a:prstGeom prst="straightConnector1">
              <a:avLst/>
            </a:prstGeom>
            <a:noFill/>
            <a:ln w="12700">
              <a:solidFill>
                <a:schemeClr val="tx1"/>
              </a:solidFill>
              <a:prstDash val="dash"/>
              <a:round/>
              <a:headEnd/>
              <a:tailEnd type="triangle" w="med" len="med"/>
            </a:ln>
          </p:spPr>
        </p:cxnSp>
        <p:cxnSp>
          <p:nvCxnSpPr>
            <p:cNvPr id="26651" name="AutoShape 29"/>
            <p:cNvCxnSpPr>
              <a:cxnSpLocks noChangeShapeType="1"/>
              <a:stCxn id="26639" idx="2"/>
              <a:endCxn id="26668" idx="0"/>
            </p:cNvCxnSpPr>
            <p:nvPr/>
          </p:nvCxnSpPr>
          <p:spPr bwMode="auto">
            <a:xfrm>
              <a:off x="5472113" y="4138613"/>
              <a:ext cx="0" cy="1071562"/>
            </a:xfrm>
            <a:prstGeom prst="straightConnector1">
              <a:avLst/>
            </a:prstGeom>
            <a:noFill/>
            <a:ln w="12700">
              <a:solidFill>
                <a:schemeClr val="tx1"/>
              </a:solidFill>
              <a:prstDash val="dash"/>
              <a:round/>
              <a:headEnd/>
              <a:tailEnd type="triangle" w="med" len="med"/>
            </a:ln>
          </p:spPr>
        </p:cxnSp>
        <p:cxnSp>
          <p:nvCxnSpPr>
            <p:cNvPr id="26652" name="AutoShape 30"/>
            <p:cNvCxnSpPr>
              <a:cxnSpLocks noChangeShapeType="1"/>
              <a:stCxn id="26638" idx="2"/>
              <a:endCxn id="26670" idx="0"/>
            </p:cNvCxnSpPr>
            <p:nvPr/>
          </p:nvCxnSpPr>
          <p:spPr bwMode="auto">
            <a:xfrm>
              <a:off x="3695700" y="4138613"/>
              <a:ext cx="0" cy="1071562"/>
            </a:xfrm>
            <a:prstGeom prst="straightConnector1">
              <a:avLst/>
            </a:prstGeom>
            <a:noFill/>
            <a:ln w="12700">
              <a:solidFill>
                <a:schemeClr val="tx1"/>
              </a:solidFill>
              <a:prstDash val="dash"/>
              <a:round/>
              <a:headEnd/>
              <a:tailEnd type="triangle" w="med" len="med"/>
            </a:ln>
          </p:spPr>
        </p:cxnSp>
        <p:sp>
          <p:nvSpPr>
            <p:cNvPr id="26653" name="Rectangle 31"/>
            <p:cNvSpPr>
              <a:spLocks noChangeArrowheads="1"/>
            </p:cNvSpPr>
            <p:nvPr/>
          </p:nvSpPr>
          <p:spPr bwMode="auto">
            <a:xfrm>
              <a:off x="5597525" y="4181475"/>
              <a:ext cx="1384463" cy="537046"/>
            </a:xfrm>
            <a:prstGeom prst="rect">
              <a:avLst/>
            </a:prstGeom>
            <a:noFill/>
            <a:ln w="9525">
              <a:noFill/>
              <a:miter lim="800000"/>
              <a:headEnd/>
              <a:tailEnd/>
            </a:ln>
          </p:spPr>
          <p:txBody>
            <a:bodyPr wrap="none" lIns="0" tIns="0" rIns="0" bIns="0">
              <a:spAutoFit/>
            </a:bodyPr>
            <a:lstStyle/>
            <a:p>
              <a:pPr defTabSz="820738"/>
              <a:r>
                <a:rPr lang="en-GB" sz="1100" smtClean="0"/>
                <a:t>corresponds</a:t>
              </a:r>
            </a:p>
            <a:p>
              <a:pPr defTabSz="820738"/>
              <a:r>
                <a:rPr lang="en-GB" sz="1100" smtClean="0"/>
                <a:t>to element in</a:t>
              </a:r>
              <a:endParaRPr lang="en-GB" sz="1100">
                <a:latin typeface="Times New Roman" pitchFamily="18" charset="0"/>
              </a:endParaRPr>
            </a:p>
          </p:txBody>
        </p:sp>
        <p:sp>
          <p:nvSpPr>
            <p:cNvPr id="26654" name="Rectangle 32"/>
            <p:cNvSpPr>
              <a:spLocks noChangeArrowheads="1"/>
            </p:cNvSpPr>
            <p:nvPr/>
          </p:nvSpPr>
          <p:spPr bwMode="auto">
            <a:xfrm>
              <a:off x="7340599" y="4164013"/>
              <a:ext cx="1384463" cy="537046"/>
            </a:xfrm>
            <a:prstGeom prst="rect">
              <a:avLst/>
            </a:prstGeom>
            <a:noFill/>
            <a:ln w="9525">
              <a:noFill/>
              <a:miter lim="800000"/>
              <a:headEnd/>
              <a:tailEnd/>
            </a:ln>
          </p:spPr>
          <p:txBody>
            <a:bodyPr wrap="none" lIns="0" tIns="0" rIns="0" bIns="0">
              <a:spAutoFit/>
            </a:bodyPr>
            <a:lstStyle/>
            <a:p>
              <a:pPr defTabSz="820738"/>
              <a:r>
                <a:rPr lang="en-GB" sz="1100" smtClean="0"/>
                <a:t>corresponds</a:t>
              </a:r>
            </a:p>
            <a:p>
              <a:pPr defTabSz="820738"/>
              <a:r>
                <a:rPr lang="en-GB" sz="1100" smtClean="0"/>
                <a:t>to element in</a:t>
              </a:r>
              <a:endParaRPr lang="en-GB" sz="1100">
                <a:latin typeface="Times New Roman" pitchFamily="18" charset="0"/>
              </a:endParaRPr>
            </a:p>
          </p:txBody>
        </p:sp>
        <p:cxnSp>
          <p:nvCxnSpPr>
            <p:cNvPr id="26655" name="AutoShape 33"/>
            <p:cNvCxnSpPr>
              <a:cxnSpLocks noChangeShapeType="1"/>
              <a:stCxn id="26662" idx="0"/>
              <a:endCxn id="26656" idx="0"/>
            </p:cNvCxnSpPr>
            <p:nvPr/>
          </p:nvCxnSpPr>
          <p:spPr bwMode="auto">
            <a:xfrm rot="-5400000" flipH="1" flipV="1">
              <a:off x="2074863" y="1011238"/>
              <a:ext cx="303212" cy="969962"/>
            </a:xfrm>
            <a:prstGeom prst="bentConnector4">
              <a:avLst>
                <a:gd name="adj1" fmla="val -75394"/>
                <a:gd name="adj2" fmla="val 123569"/>
              </a:avLst>
            </a:prstGeom>
            <a:noFill/>
            <a:ln w="12700">
              <a:solidFill>
                <a:schemeClr val="tx1"/>
              </a:solidFill>
              <a:miter lim="800000"/>
              <a:headEnd/>
              <a:tailEnd/>
            </a:ln>
          </p:spPr>
        </p:cxnSp>
        <p:sp>
          <p:nvSpPr>
            <p:cNvPr id="26656" name="AutoShape 34"/>
            <p:cNvSpPr>
              <a:spLocks noChangeArrowheads="1"/>
            </p:cNvSpPr>
            <p:nvPr/>
          </p:nvSpPr>
          <p:spPr bwMode="auto">
            <a:xfrm rot="-5400000">
              <a:off x="1813719" y="1473994"/>
              <a:ext cx="201613" cy="346075"/>
            </a:xfrm>
            <a:prstGeom prst="diamond">
              <a:avLst/>
            </a:prstGeom>
            <a:solidFill>
              <a:schemeClr val="bg1"/>
            </a:solidFill>
            <a:ln w="12700">
              <a:solidFill>
                <a:schemeClr val="tx1"/>
              </a:solidFill>
              <a:miter lim="800000"/>
              <a:headEnd/>
              <a:tailEnd/>
            </a:ln>
          </p:spPr>
          <p:txBody>
            <a:bodyPr wrap="none" anchor="ctr"/>
            <a:lstStyle/>
            <a:p>
              <a:endParaRPr lang="en-GB" sz="1200"/>
            </a:p>
          </p:txBody>
        </p:sp>
        <p:sp>
          <p:nvSpPr>
            <p:cNvPr id="26657" name="Rectangle 35"/>
            <p:cNvSpPr>
              <a:spLocks noChangeArrowheads="1"/>
            </p:cNvSpPr>
            <p:nvPr/>
          </p:nvSpPr>
          <p:spPr bwMode="auto">
            <a:xfrm>
              <a:off x="809410" y="1681163"/>
              <a:ext cx="1208307" cy="537046"/>
            </a:xfrm>
            <a:prstGeom prst="rect">
              <a:avLst/>
            </a:prstGeom>
            <a:noFill/>
            <a:ln w="9525">
              <a:noFill/>
              <a:miter lim="800000"/>
              <a:headEnd/>
              <a:tailEnd/>
            </a:ln>
          </p:spPr>
          <p:txBody>
            <a:bodyPr wrap="none" lIns="0" tIns="0" rIns="0" bIns="0">
              <a:spAutoFit/>
            </a:bodyPr>
            <a:lstStyle/>
            <a:p>
              <a:pPr algn="r" defTabSz="820738"/>
              <a:r>
                <a:rPr lang="en-GB" sz="1100" smtClean="0"/>
                <a:t>May be</a:t>
              </a:r>
            </a:p>
            <a:p>
              <a:pPr algn="r" defTabSz="820738"/>
              <a:r>
                <a:rPr lang="en-GB" sz="1100" smtClean="0"/>
                <a:t>Made up of</a:t>
              </a:r>
              <a:endParaRPr lang="en-GB" sz="1100">
                <a:latin typeface="Times New Roman" pitchFamily="18" charset="0"/>
              </a:endParaRPr>
            </a:p>
          </p:txBody>
        </p:sp>
        <p:sp>
          <p:nvSpPr>
            <p:cNvPr id="26658" name="Rectangle 36"/>
            <p:cNvSpPr>
              <a:spLocks noChangeArrowheads="1"/>
            </p:cNvSpPr>
            <p:nvPr/>
          </p:nvSpPr>
          <p:spPr bwMode="auto">
            <a:xfrm>
              <a:off x="5283200" y="1882775"/>
              <a:ext cx="2208213" cy="647700"/>
            </a:xfrm>
            <a:prstGeom prst="rect">
              <a:avLst/>
            </a:prstGeom>
            <a:solidFill>
              <a:schemeClr val="bg1"/>
            </a:solidFill>
            <a:ln w="9525">
              <a:solidFill>
                <a:schemeClr val="tx1"/>
              </a:solidFill>
              <a:miter lim="800000"/>
              <a:headEnd/>
              <a:tailEnd/>
            </a:ln>
          </p:spPr>
          <p:txBody>
            <a:bodyPr lIns="0" tIns="0" rIns="0" bIns="0" anchor="ctr"/>
            <a:lstStyle/>
            <a:p>
              <a:pPr algn="ctr" defTabSz="820738"/>
              <a:r>
                <a:rPr lang="en-GB" sz="1200" b="1" smtClean="0"/>
                <a:t>Process Segment dependency</a:t>
              </a:r>
              <a:endParaRPr lang="en-GB" sz="1200">
                <a:latin typeface="Times New Roman" pitchFamily="18" charset="0"/>
              </a:endParaRPr>
            </a:p>
          </p:txBody>
        </p:sp>
        <p:cxnSp>
          <p:nvCxnSpPr>
            <p:cNvPr id="26659" name="AutoShape 37"/>
            <p:cNvCxnSpPr>
              <a:cxnSpLocks noChangeShapeType="1"/>
              <a:stCxn id="26663" idx="0"/>
              <a:endCxn id="26635" idx="3"/>
            </p:cNvCxnSpPr>
            <p:nvPr/>
          </p:nvCxnSpPr>
          <p:spPr bwMode="auto">
            <a:xfrm rot="5400000" flipV="1">
              <a:off x="3278981" y="1193007"/>
              <a:ext cx="319087" cy="622300"/>
            </a:xfrm>
            <a:prstGeom prst="bentConnector4">
              <a:avLst>
                <a:gd name="adj1" fmla="val -73134"/>
                <a:gd name="adj2" fmla="val 649995"/>
              </a:avLst>
            </a:prstGeom>
            <a:noFill/>
            <a:ln w="19050">
              <a:solidFill>
                <a:schemeClr val="tx1"/>
              </a:solidFill>
              <a:miter lim="800000"/>
              <a:headEnd/>
              <a:tailEnd type="none" w="lg" len="med"/>
            </a:ln>
          </p:spPr>
        </p:cxnSp>
        <p:sp>
          <p:nvSpPr>
            <p:cNvPr id="26660" name="Rectangle 38"/>
            <p:cNvSpPr>
              <a:spLocks noChangeArrowheads="1"/>
            </p:cNvSpPr>
            <p:nvPr/>
          </p:nvSpPr>
          <p:spPr bwMode="auto">
            <a:xfrm>
              <a:off x="3195637" y="1101725"/>
              <a:ext cx="401851" cy="268523"/>
            </a:xfrm>
            <a:prstGeom prst="rect">
              <a:avLst/>
            </a:prstGeom>
            <a:noFill/>
            <a:ln w="9525">
              <a:noFill/>
              <a:miter lim="800000"/>
              <a:headEnd/>
              <a:tailEnd/>
            </a:ln>
          </p:spPr>
          <p:txBody>
            <a:bodyPr wrap="none" lIns="0" tIns="0" rIns="0" bIns="0">
              <a:spAutoFit/>
            </a:bodyPr>
            <a:lstStyle/>
            <a:p>
              <a:pPr defTabSz="820738"/>
              <a:r>
                <a:rPr lang="en-GB" sz="1100" smtClean="0"/>
                <a:t>0..n</a:t>
              </a:r>
              <a:endParaRPr lang="en-GB" sz="1100">
                <a:latin typeface="Times New Roman" pitchFamily="18" charset="0"/>
              </a:endParaRPr>
            </a:p>
          </p:txBody>
        </p:sp>
        <p:sp>
          <p:nvSpPr>
            <p:cNvPr id="26661" name="Line 39"/>
            <p:cNvSpPr>
              <a:spLocks noChangeShapeType="1"/>
            </p:cNvSpPr>
            <p:nvPr/>
          </p:nvSpPr>
          <p:spPr bwMode="auto">
            <a:xfrm>
              <a:off x="6383338" y="1681163"/>
              <a:ext cx="0" cy="201612"/>
            </a:xfrm>
            <a:prstGeom prst="line">
              <a:avLst/>
            </a:prstGeom>
            <a:noFill/>
            <a:ln w="19050">
              <a:solidFill>
                <a:schemeClr val="tx1"/>
              </a:solidFill>
              <a:prstDash val="dash"/>
              <a:round/>
              <a:headEnd/>
              <a:tailEnd type="none" w="lg" len="med"/>
            </a:ln>
          </p:spPr>
          <p:txBody>
            <a:bodyPr/>
            <a:lstStyle/>
            <a:p>
              <a:endParaRPr lang="en-GB"/>
            </a:p>
          </p:txBody>
        </p:sp>
        <p:sp>
          <p:nvSpPr>
            <p:cNvPr id="26662" name="Rectangle 40"/>
            <p:cNvSpPr>
              <a:spLocks noChangeArrowheads="1"/>
            </p:cNvSpPr>
            <p:nvPr/>
          </p:nvSpPr>
          <p:spPr bwMode="auto">
            <a:xfrm>
              <a:off x="2503488" y="1344613"/>
              <a:ext cx="415925" cy="268287"/>
            </a:xfrm>
            <a:prstGeom prst="rect">
              <a:avLst/>
            </a:prstGeom>
            <a:noFill/>
            <a:ln w="19050">
              <a:noFill/>
              <a:miter lim="800000"/>
              <a:headEnd/>
              <a:tailEnd type="none" w="lg" len="med"/>
            </a:ln>
          </p:spPr>
          <p:txBody>
            <a:bodyPr wrap="none" anchor="ctr"/>
            <a:lstStyle/>
            <a:p>
              <a:endParaRPr lang="en-GB" sz="1200"/>
            </a:p>
          </p:txBody>
        </p:sp>
        <p:sp>
          <p:nvSpPr>
            <p:cNvPr id="26663" name="Rectangle 41"/>
            <p:cNvSpPr>
              <a:spLocks noChangeArrowheads="1"/>
            </p:cNvSpPr>
            <p:nvPr/>
          </p:nvSpPr>
          <p:spPr bwMode="auto">
            <a:xfrm>
              <a:off x="2919413" y="1344613"/>
              <a:ext cx="415925" cy="268287"/>
            </a:xfrm>
            <a:prstGeom prst="rect">
              <a:avLst/>
            </a:prstGeom>
            <a:noFill/>
            <a:ln w="19050">
              <a:noFill/>
              <a:miter lim="800000"/>
              <a:headEnd/>
              <a:tailEnd type="none" w="lg" len="med"/>
            </a:ln>
          </p:spPr>
          <p:txBody>
            <a:bodyPr wrap="none" anchor="ctr"/>
            <a:lstStyle/>
            <a:p>
              <a:endParaRPr lang="en-GB" sz="1200"/>
            </a:p>
          </p:txBody>
        </p:sp>
        <p:sp>
          <p:nvSpPr>
            <p:cNvPr id="26664" name="Rectangle 42"/>
            <p:cNvSpPr>
              <a:spLocks noChangeArrowheads="1"/>
            </p:cNvSpPr>
            <p:nvPr/>
          </p:nvSpPr>
          <p:spPr bwMode="auto">
            <a:xfrm>
              <a:off x="2365374" y="1101725"/>
              <a:ext cx="401851" cy="268523"/>
            </a:xfrm>
            <a:prstGeom prst="rect">
              <a:avLst/>
            </a:prstGeom>
            <a:noFill/>
            <a:ln w="9525">
              <a:noFill/>
              <a:miter lim="800000"/>
              <a:headEnd/>
              <a:tailEnd/>
            </a:ln>
          </p:spPr>
          <p:txBody>
            <a:bodyPr wrap="none" lIns="0" tIns="0" rIns="0" bIns="0">
              <a:spAutoFit/>
            </a:bodyPr>
            <a:lstStyle/>
            <a:p>
              <a:pPr defTabSz="820738"/>
              <a:r>
                <a:rPr lang="en-GB" sz="1100" smtClean="0"/>
                <a:t>0..n</a:t>
              </a:r>
              <a:endParaRPr lang="en-GB" sz="1100">
                <a:latin typeface="Times New Roman" pitchFamily="18" charset="0"/>
              </a:endParaRPr>
            </a:p>
          </p:txBody>
        </p:sp>
        <p:sp>
          <p:nvSpPr>
            <p:cNvPr id="26665" name="Rectangle 43"/>
            <p:cNvSpPr>
              <a:spLocks noChangeArrowheads="1"/>
            </p:cNvSpPr>
            <p:nvPr/>
          </p:nvSpPr>
          <p:spPr bwMode="auto">
            <a:xfrm>
              <a:off x="3819524" y="1438275"/>
              <a:ext cx="401851" cy="268523"/>
            </a:xfrm>
            <a:prstGeom prst="rect">
              <a:avLst/>
            </a:prstGeom>
            <a:noFill/>
            <a:ln w="9525">
              <a:noFill/>
              <a:miter lim="800000"/>
              <a:headEnd/>
              <a:tailEnd/>
            </a:ln>
          </p:spPr>
          <p:txBody>
            <a:bodyPr wrap="none" lIns="0" tIns="0" rIns="0" bIns="0">
              <a:spAutoFit/>
            </a:bodyPr>
            <a:lstStyle/>
            <a:p>
              <a:pPr defTabSz="820738"/>
              <a:r>
                <a:rPr lang="en-GB" sz="1100" smtClean="0"/>
                <a:t>0..n</a:t>
              </a:r>
              <a:endParaRPr lang="en-GB" sz="1100">
                <a:latin typeface="Times New Roman" pitchFamily="18" charset="0"/>
              </a:endParaRPr>
            </a:p>
          </p:txBody>
        </p:sp>
      </p:gr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re 4"/>
          <p:cNvSpPr>
            <a:spLocks noGrp="1"/>
          </p:cNvSpPr>
          <p:nvPr>
            <p:ph type="title"/>
          </p:nvPr>
        </p:nvSpPr>
        <p:spPr/>
        <p:txBody>
          <a:bodyPr/>
          <a:lstStyle/>
          <a:p>
            <a:r>
              <a:rPr lang="en-GB" dirty="0" smtClean="0"/>
              <a:t>ISO modelling levels</a:t>
            </a:r>
          </a:p>
        </p:txBody>
      </p:sp>
      <p:sp>
        <p:nvSpPr>
          <p:cNvPr id="27651" name="Espace réservé du contenu 2"/>
          <p:cNvSpPr>
            <a:spLocks noGrp="1"/>
          </p:cNvSpPr>
          <p:nvPr>
            <p:ph idx="1"/>
          </p:nvPr>
        </p:nvSpPr>
        <p:spPr/>
        <p:txBody>
          <a:bodyPr/>
          <a:lstStyle/>
          <a:p>
            <a:r>
              <a:rPr lang="en-GB" dirty="0" smtClean="0"/>
              <a:t>External model / View (= level 1 “Model”)</a:t>
            </a:r>
          </a:p>
          <a:p>
            <a:pPr lvl="1"/>
            <a:r>
              <a:rPr lang="en-GB" dirty="0" smtClean="0"/>
              <a:t>Data structure, applicable rules</a:t>
            </a:r>
          </a:p>
          <a:p>
            <a:pPr lvl="2"/>
            <a:r>
              <a:rPr lang="en-GB" dirty="0" smtClean="0"/>
              <a:t>View of the system for a given purpose</a:t>
            </a:r>
          </a:p>
          <a:p>
            <a:r>
              <a:rPr lang="en-GB" dirty="0" smtClean="0"/>
              <a:t>Conceptual model (= level 2-3 “Meta-model” and “Meta-meta-model”)</a:t>
            </a:r>
          </a:p>
          <a:p>
            <a:pPr lvl="1"/>
            <a:r>
              <a:rPr lang="en-GB" dirty="0" smtClean="0"/>
              <a:t>Neutral model capable of handling any valid type of view</a:t>
            </a:r>
          </a:p>
          <a:p>
            <a:pPr lvl="1"/>
            <a:r>
              <a:rPr lang="en-GB" dirty="0" smtClean="0"/>
              <a:t>Universal time/space rules</a:t>
            </a:r>
          </a:p>
          <a:p>
            <a:r>
              <a:rPr lang="en-GB" dirty="0" smtClean="0"/>
              <a:t>Physical model (internal)</a:t>
            </a:r>
          </a:p>
          <a:p>
            <a:pPr lvl="1"/>
            <a:r>
              <a:rPr lang="en-GB" dirty="0" smtClean="0"/>
              <a:t>Defines the way data are stored</a:t>
            </a:r>
          </a:p>
          <a:p>
            <a:pPr lvl="2"/>
            <a:r>
              <a:rPr lang="en-GB" dirty="0" smtClean="0"/>
              <a:t>Example: </a:t>
            </a:r>
            <a:r>
              <a:rPr lang="en-GB" dirty="0" err="1" smtClean="0"/>
              <a:t>xsd</a:t>
            </a:r>
            <a:r>
              <a:rPr lang="en-GB" dirty="0" smtClean="0"/>
              <a:t> ISA-95 (B2MML), owl ISO15926, DDL PODS …</a:t>
            </a:r>
          </a:p>
        </p:txBody>
      </p:sp>
      <p:sp>
        <p:nvSpPr>
          <p:cNvPr id="5" name="Espace réservé du pied de page 4"/>
          <p:cNvSpPr>
            <a:spLocks noGrp="1"/>
          </p:cNvSpPr>
          <p:nvPr>
            <p:ph type="ftr" sz="quarter" idx="10"/>
          </p:nvPr>
        </p:nvSpPr>
        <p:spPr/>
        <p:txBody>
          <a:bodyPr/>
          <a:lstStyle/>
          <a:p>
            <a:pPr>
              <a:defRPr/>
            </a:pPr>
            <a:r>
              <a:rPr lang="en-US" smtClean="0"/>
              <a:t>MI - Enable and Develop Intelligence - Language</a:t>
            </a:r>
            <a:endParaRPr lang="en-GB"/>
          </a:p>
        </p:txBody>
      </p:sp>
      <p:sp>
        <p:nvSpPr>
          <p:cNvPr id="4" name="Espace réservé du numéro de diapositive 3"/>
          <p:cNvSpPr>
            <a:spLocks noGrp="1"/>
          </p:cNvSpPr>
          <p:nvPr>
            <p:ph type="sldNum" sz="quarter" idx="11"/>
          </p:nvPr>
        </p:nvSpPr>
        <p:spPr/>
        <p:txBody>
          <a:bodyPr/>
          <a:lstStyle/>
          <a:p>
            <a:pPr>
              <a:defRPr/>
            </a:pPr>
            <a:fld id="{43496CAB-17AD-4D69-91A6-95095FA86F9D}" type="slidenum">
              <a:rPr lang="en-GB" smtClean="0"/>
              <a:pPr>
                <a:defRPr/>
              </a:pPr>
              <a:t>28</a:t>
            </a:fld>
            <a:endParaRPr lang="en-GB"/>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re 1"/>
          <p:cNvSpPr>
            <a:spLocks noGrp="1"/>
          </p:cNvSpPr>
          <p:nvPr>
            <p:ph type="title"/>
          </p:nvPr>
        </p:nvSpPr>
        <p:spPr/>
        <p:txBody>
          <a:bodyPr/>
          <a:lstStyle/>
          <a:p>
            <a:r>
              <a:rPr lang="en-GB" dirty="0" smtClean="0"/>
              <a:t>ISO modelling levels</a:t>
            </a:r>
          </a:p>
        </p:txBody>
      </p:sp>
      <p:sp>
        <p:nvSpPr>
          <p:cNvPr id="28675" name="Espace réservé du contenu 2"/>
          <p:cNvSpPr>
            <a:spLocks noGrp="1"/>
          </p:cNvSpPr>
          <p:nvPr>
            <p:ph idx="1"/>
          </p:nvPr>
        </p:nvSpPr>
        <p:spPr/>
        <p:txBody>
          <a:bodyPr/>
          <a:lstStyle/>
          <a:p>
            <a:endParaRPr lang="en-GB" smtClean="0"/>
          </a:p>
        </p:txBody>
      </p:sp>
      <p:sp>
        <p:nvSpPr>
          <p:cNvPr id="6" name="Espace réservé du pied de page 5"/>
          <p:cNvSpPr>
            <a:spLocks noGrp="1"/>
          </p:cNvSpPr>
          <p:nvPr>
            <p:ph type="ftr" sz="quarter" idx="10"/>
          </p:nvPr>
        </p:nvSpPr>
        <p:spPr/>
        <p:txBody>
          <a:bodyPr/>
          <a:lstStyle/>
          <a:p>
            <a:pPr>
              <a:defRPr/>
            </a:pPr>
            <a:r>
              <a:rPr lang="en-US" smtClean="0"/>
              <a:t>MI - Enable and Develop Intelligence - Language</a:t>
            </a:r>
            <a:endParaRPr lang="en-GB"/>
          </a:p>
        </p:txBody>
      </p:sp>
      <p:sp>
        <p:nvSpPr>
          <p:cNvPr id="5" name="Espace réservé du numéro de diapositive 4"/>
          <p:cNvSpPr>
            <a:spLocks noGrp="1"/>
          </p:cNvSpPr>
          <p:nvPr>
            <p:ph type="sldNum" sz="quarter" idx="11"/>
          </p:nvPr>
        </p:nvSpPr>
        <p:spPr/>
        <p:txBody>
          <a:bodyPr/>
          <a:lstStyle/>
          <a:p>
            <a:pPr>
              <a:defRPr/>
            </a:pPr>
            <a:fld id="{43496CAB-17AD-4D69-91A6-95095FA86F9D}" type="slidenum">
              <a:rPr lang="en-GB" smtClean="0"/>
              <a:pPr>
                <a:defRPr/>
              </a:pPr>
              <a:t>29</a:t>
            </a:fld>
            <a:endParaRPr lang="en-GB"/>
          </a:p>
        </p:txBody>
      </p:sp>
      <p:pic>
        <p:nvPicPr>
          <p:cNvPr id="28676" name="Picture 2"/>
          <p:cNvPicPr>
            <a:picLocks noChangeAspect="1" noChangeArrowheads="1"/>
          </p:cNvPicPr>
          <p:nvPr/>
        </p:nvPicPr>
        <p:blipFill>
          <a:blip r:embed="rId3" cstate="print"/>
          <a:srcRect/>
          <a:stretch>
            <a:fillRect/>
          </a:stretch>
        </p:blipFill>
        <p:spPr bwMode="auto">
          <a:xfrm>
            <a:off x="1414463" y="714375"/>
            <a:ext cx="6315075" cy="5429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mtClean="0"/>
              <a:t>Introduction</a:t>
            </a:r>
            <a:endParaRPr lang="en-GB"/>
          </a:p>
        </p:txBody>
      </p:sp>
      <p:sp>
        <p:nvSpPr>
          <p:cNvPr id="3" name="Espace réservé du contenu 2"/>
          <p:cNvSpPr>
            <a:spLocks noGrp="1"/>
          </p:cNvSpPr>
          <p:nvPr>
            <p:ph idx="1"/>
          </p:nvPr>
        </p:nvSpPr>
        <p:spPr/>
        <p:txBody>
          <a:bodyPr/>
          <a:lstStyle/>
          <a:p>
            <a:r>
              <a:rPr lang="en-GB" smtClean="0"/>
              <a:t>The Enterprise organism keeps morphing itself</a:t>
            </a:r>
          </a:p>
          <a:p>
            <a:pPr lvl="1"/>
            <a:r>
              <a:rPr lang="en-GB" smtClean="0"/>
              <a:t>Achieving the Darwinian process of its existence by developing objective knowledge to its advantage</a:t>
            </a:r>
          </a:p>
          <a:p>
            <a:pPr lvl="1"/>
            <a:r>
              <a:rPr lang="en-GB" smtClean="0"/>
              <a:t>Fighting entropy, securing survival, enabling progress</a:t>
            </a:r>
          </a:p>
          <a:p>
            <a:pPr lvl="1"/>
            <a:r>
              <a:rPr lang="en-GB" smtClean="0"/>
              <a:t>Ensuring that thinking people and machines understand each other and the system they live in</a:t>
            </a:r>
          </a:p>
          <a:p>
            <a:r>
              <a:rPr lang="en-GB" smtClean="0"/>
              <a:t>Hypercritical complexity</a:t>
            </a:r>
          </a:p>
          <a:p>
            <a:pPr lvl="1"/>
            <a:r>
              <a:rPr lang="en-GB" smtClean="0"/>
              <a:t>quantity and quality of interactions </a:t>
            </a:r>
          </a:p>
          <a:p>
            <a:pPr lvl="1"/>
            <a:r>
              <a:rPr lang="en-GB" smtClean="0"/>
              <a:t>spouts  “emerging properties”, Culture, Intelligence, Auto-organization</a:t>
            </a:r>
          </a:p>
          <a:p>
            <a:pPr lvl="1"/>
            <a:r>
              <a:rPr lang="en-GB" smtClean="0"/>
              <a:t>Developing new, higher ranking behavior</a:t>
            </a:r>
          </a:p>
          <a:p>
            <a:pPr lvl="1"/>
            <a:r>
              <a:rPr lang="en-GB" smtClean="0"/>
              <a:t>Not deductible from their individual components </a:t>
            </a:r>
          </a:p>
          <a:p>
            <a:r>
              <a:rPr lang="en-GB" smtClean="0"/>
              <a:t>The Syntropic Factory focuses on becoming a smarter organism </a:t>
            </a:r>
          </a:p>
          <a:p>
            <a:pPr lvl="1"/>
            <a:r>
              <a:rPr lang="en-GB" smtClean="0"/>
              <a:t>Developing its “intelligence”</a:t>
            </a:r>
            <a:endParaRPr lang="en-GB"/>
          </a:p>
        </p:txBody>
      </p:sp>
      <p:sp>
        <p:nvSpPr>
          <p:cNvPr id="5" name="Espace réservé du pied de page 4"/>
          <p:cNvSpPr>
            <a:spLocks noGrp="1"/>
          </p:cNvSpPr>
          <p:nvPr>
            <p:ph type="ftr" sz="quarter" idx="10"/>
          </p:nvPr>
        </p:nvSpPr>
        <p:spPr>
          <a:xfrm>
            <a:off x="1500166" y="6356350"/>
            <a:ext cx="6215106" cy="365125"/>
          </a:xfrm>
          <a:prstGeom prst="rect">
            <a:avLst/>
          </a:prstGeom>
        </p:spPr>
        <p:txBody>
          <a:bodyPr/>
          <a:lstStyle/>
          <a:p>
            <a:r>
              <a:rPr lang="en-US" smtClean="0"/>
              <a:t>MI - Enable and Develop Intelligence - Language</a:t>
            </a:r>
            <a:endParaRPr lang="en-GB"/>
          </a:p>
        </p:txBody>
      </p:sp>
      <p:sp>
        <p:nvSpPr>
          <p:cNvPr id="4" name="Espace réservé du numéro de diapositive 3"/>
          <p:cNvSpPr>
            <a:spLocks noGrp="1"/>
          </p:cNvSpPr>
          <p:nvPr>
            <p:ph type="sldNum" sz="quarter" idx="11"/>
          </p:nvPr>
        </p:nvSpPr>
        <p:spPr/>
        <p:txBody>
          <a:bodyPr/>
          <a:lstStyle/>
          <a:p>
            <a:fld id="{FC1717C7-1DE2-40FD-9AE7-09F447B69B04}" type="slidenum">
              <a:rPr lang="en-GB" smtClean="0"/>
              <a:pPr/>
              <a:t>3</a:t>
            </a:fld>
            <a:endParaRPr lang="en-GB"/>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re 17"/>
          <p:cNvSpPr>
            <a:spLocks noGrp="1"/>
          </p:cNvSpPr>
          <p:nvPr>
            <p:ph type="title"/>
          </p:nvPr>
        </p:nvSpPr>
        <p:spPr/>
        <p:txBody>
          <a:bodyPr/>
          <a:lstStyle/>
          <a:p>
            <a:r>
              <a:rPr lang="en-GB" dirty="0" smtClean="0"/>
              <a:t>Reality =&gt; Semantics =&gt; Models</a:t>
            </a:r>
          </a:p>
        </p:txBody>
      </p:sp>
      <p:sp>
        <p:nvSpPr>
          <p:cNvPr id="37" name="Espace réservé du pied de page 36"/>
          <p:cNvSpPr>
            <a:spLocks noGrp="1"/>
          </p:cNvSpPr>
          <p:nvPr>
            <p:ph type="ftr" sz="quarter" idx="10"/>
          </p:nvPr>
        </p:nvSpPr>
        <p:spPr/>
        <p:txBody>
          <a:bodyPr/>
          <a:lstStyle/>
          <a:p>
            <a:pPr>
              <a:defRPr/>
            </a:pPr>
            <a:r>
              <a:rPr lang="en-US" smtClean="0"/>
              <a:t>MI - Enable and Develop Intelligence - Language</a:t>
            </a:r>
            <a:endParaRPr lang="en-GB"/>
          </a:p>
        </p:txBody>
      </p:sp>
      <p:sp>
        <p:nvSpPr>
          <p:cNvPr id="36" name="Espace réservé du numéro de diapositive 35"/>
          <p:cNvSpPr>
            <a:spLocks noGrp="1"/>
          </p:cNvSpPr>
          <p:nvPr>
            <p:ph type="sldNum" sz="quarter" idx="11"/>
          </p:nvPr>
        </p:nvSpPr>
        <p:spPr/>
        <p:txBody>
          <a:bodyPr/>
          <a:lstStyle/>
          <a:p>
            <a:pPr>
              <a:defRPr/>
            </a:pPr>
            <a:fld id="{111FC806-DA36-47F3-845E-617974AB15D0}" type="slidenum">
              <a:rPr lang="en-GB" smtClean="0"/>
              <a:pPr>
                <a:defRPr/>
              </a:pPr>
              <a:t>30</a:t>
            </a:fld>
            <a:endParaRPr lang="en-GB"/>
          </a:p>
        </p:txBody>
      </p:sp>
      <p:sp>
        <p:nvSpPr>
          <p:cNvPr id="29699" name="Ellipse 3"/>
          <p:cNvSpPr>
            <a:spLocks noChangeArrowheads="1"/>
          </p:cNvSpPr>
          <p:nvPr/>
        </p:nvSpPr>
        <p:spPr bwMode="auto">
          <a:xfrm>
            <a:off x="884238" y="3136900"/>
            <a:ext cx="511175" cy="511175"/>
          </a:xfrm>
          <a:prstGeom prst="ellipse">
            <a:avLst/>
          </a:prstGeom>
          <a:solidFill>
            <a:schemeClr val="accent1"/>
          </a:solidFill>
          <a:ln w="9525" algn="ctr">
            <a:solidFill>
              <a:schemeClr val="tx1"/>
            </a:solidFill>
            <a:round/>
            <a:headEnd/>
            <a:tailEnd/>
          </a:ln>
        </p:spPr>
        <p:txBody>
          <a:bodyPr lIns="0" rIns="0" anchor="ctr"/>
          <a:lstStyle/>
          <a:p>
            <a:pPr algn="ctr">
              <a:lnSpc>
                <a:spcPct val="120000"/>
              </a:lnSpc>
            </a:pPr>
            <a:r>
              <a:rPr lang="en-GB" sz="1400" smtClean="0">
                <a:solidFill>
                  <a:srgbClr val="5F5F5F"/>
                </a:solidFill>
                <a:latin typeface="Arial Narrow" pitchFamily="34" charset="0"/>
              </a:rPr>
              <a:t>K106</a:t>
            </a:r>
            <a:endParaRPr lang="en-GB" sz="1400">
              <a:solidFill>
                <a:srgbClr val="5F5F5F"/>
              </a:solidFill>
              <a:latin typeface="Arial Narrow" pitchFamily="34" charset="0"/>
            </a:endParaRPr>
          </a:p>
        </p:txBody>
      </p:sp>
      <p:sp>
        <p:nvSpPr>
          <p:cNvPr id="29700" name="Ellipse 4"/>
          <p:cNvSpPr>
            <a:spLocks noChangeArrowheads="1"/>
          </p:cNvSpPr>
          <p:nvPr/>
        </p:nvSpPr>
        <p:spPr bwMode="auto">
          <a:xfrm>
            <a:off x="373063" y="4195763"/>
            <a:ext cx="511175" cy="511175"/>
          </a:xfrm>
          <a:prstGeom prst="ellipse">
            <a:avLst/>
          </a:prstGeom>
          <a:solidFill>
            <a:schemeClr val="accent1"/>
          </a:solidFill>
          <a:ln w="9525" algn="ctr">
            <a:solidFill>
              <a:schemeClr val="tx1"/>
            </a:solidFill>
            <a:round/>
            <a:headEnd/>
            <a:tailEnd/>
          </a:ln>
        </p:spPr>
        <p:txBody>
          <a:bodyPr lIns="0" rIns="0" anchor="ctr"/>
          <a:lstStyle/>
          <a:p>
            <a:pPr algn="ctr">
              <a:lnSpc>
                <a:spcPct val="120000"/>
              </a:lnSpc>
            </a:pPr>
            <a:r>
              <a:rPr lang="en-GB" sz="1400" smtClean="0">
                <a:solidFill>
                  <a:srgbClr val="5F5F5F"/>
                </a:solidFill>
                <a:latin typeface="Arial Narrow" pitchFamily="34" charset="0"/>
              </a:rPr>
              <a:t>Q102</a:t>
            </a:r>
            <a:endParaRPr lang="en-GB" sz="1400">
              <a:solidFill>
                <a:srgbClr val="5F5F5F"/>
              </a:solidFill>
              <a:latin typeface="Arial Narrow" pitchFamily="34" charset="0"/>
            </a:endParaRPr>
          </a:p>
        </p:txBody>
      </p:sp>
      <p:sp>
        <p:nvSpPr>
          <p:cNvPr id="29701" name="Ellipse 5"/>
          <p:cNvSpPr>
            <a:spLocks noChangeArrowheads="1"/>
          </p:cNvSpPr>
          <p:nvPr/>
        </p:nvSpPr>
        <p:spPr bwMode="auto">
          <a:xfrm>
            <a:off x="1285875" y="4159250"/>
            <a:ext cx="511175" cy="511175"/>
          </a:xfrm>
          <a:prstGeom prst="ellipse">
            <a:avLst/>
          </a:prstGeom>
          <a:solidFill>
            <a:schemeClr val="accent1"/>
          </a:solidFill>
          <a:ln w="9525" algn="ctr">
            <a:solidFill>
              <a:schemeClr val="tx1"/>
            </a:solidFill>
            <a:round/>
            <a:headEnd/>
            <a:tailEnd/>
          </a:ln>
        </p:spPr>
        <p:txBody>
          <a:bodyPr lIns="0" rIns="0" anchor="ctr"/>
          <a:lstStyle/>
          <a:p>
            <a:pPr algn="ctr">
              <a:lnSpc>
                <a:spcPct val="120000"/>
              </a:lnSpc>
            </a:pPr>
            <a:r>
              <a:rPr lang="en-GB" sz="1400" smtClean="0">
                <a:solidFill>
                  <a:srgbClr val="5F5F5F"/>
                </a:solidFill>
                <a:latin typeface="Arial Narrow" pitchFamily="34" charset="0"/>
              </a:rPr>
              <a:t>P104</a:t>
            </a:r>
            <a:endParaRPr lang="en-GB" sz="1400">
              <a:solidFill>
                <a:srgbClr val="5F5F5F"/>
              </a:solidFill>
              <a:latin typeface="Arial Narrow" pitchFamily="34" charset="0"/>
            </a:endParaRPr>
          </a:p>
        </p:txBody>
      </p:sp>
      <p:cxnSp>
        <p:nvCxnSpPr>
          <p:cNvPr id="29702" name="Connecteur droit 7"/>
          <p:cNvCxnSpPr>
            <a:cxnSpLocks noChangeShapeType="1"/>
            <a:stCxn id="29699" idx="4"/>
            <a:endCxn id="29700" idx="0"/>
          </p:cNvCxnSpPr>
          <p:nvPr/>
        </p:nvCxnSpPr>
        <p:spPr bwMode="auto">
          <a:xfrm rot="5400000">
            <a:off x="610394" y="3666331"/>
            <a:ext cx="547688" cy="511175"/>
          </a:xfrm>
          <a:prstGeom prst="line">
            <a:avLst/>
          </a:prstGeom>
          <a:noFill/>
          <a:ln w="9525" algn="ctr">
            <a:solidFill>
              <a:schemeClr val="tx1"/>
            </a:solidFill>
            <a:round/>
            <a:headEnd/>
            <a:tailEnd/>
          </a:ln>
        </p:spPr>
      </p:cxnSp>
      <p:cxnSp>
        <p:nvCxnSpPr>
          <p:cNvPr id="29703" name="Connecteur droit 8"/>
          <p:cNvCxnSpPr>
            <a:cxnSpLocks noChangeShapeType="1"/>
            <a:stCxn id="29699" idx="4"/>
            <a:endCxn id="29701" idx="0"/>
          </p:cNvCxnSpPr>
          <p:nvPr/>
        </p:nvCxnSpPr>
        <p:spPr bwMode="auto">
          <a:xfrm rot="16200000" flipH="1">
            <a:off x="1085056" y="3702844"/>
            <a:ext cx="511175" cy="401638"/>
          </a:xfrm>
          <a:prstGeom prst="line">
            <a:avLst/>
          </a:prstGeom>
          <a:noFill/>
          <a:ln w="9525" algn="ctr">
            <a:solidFill>
              <a:schemeClr val="tx1"/>
            </a:solidFill>
            <a:round/>
            <a:headEnd/>
            <a:tailEnd/>
          </a:ln>
        </p:spPr>
      </p:cxnSp>
      <p:sp>
        <p:nvSpPr>
          <p:cNvPr id="29704" name="ZoneTexte 11"/>
          <p:cNvSpPr txBox="1">
            <a:spLocks noChangeArrowheads="1"/>
          </p:cNvSpPr>
          <p:nvPr/>
        </p:nvSpPr>
        <p:spPr bwMode="auto">
          <a:xfrm>
            <a:off x="300038" y="1603375"/>
            <a:ext cx="2628900" cy="738664"/>
          </a:xfrm>
          <a:prstGeom prst="rect">
            <a:avLst/>
          </a:prstGeom>
          <a:noFill/>
          <a:ln w="9525">
            <a:noFill/>
            <a:miter lim="800000"/>
            <a:headEnd/>
            <a:tailEnd/>
          </a:ln>
        </p:spPr>
        <p:txBody>
          <a:bodyPr>
            <a:spAutoFit/>
          </a:bodyPr>
          <a:lstStyle/>
          <a:p>
            <a:r>
              <a:rPr lang="en-GB" sz="1400" dirty="0" smtClean="0"/>
              <a:t>Individual data in their operational context :</a:t>
            </a:r>
          </a:p>
          <a:p>
            <a:r>
              <a:rPr lang="en-GB" sz="1400" dirty="0" smtClean="0"/>
              <a:t>situation, event, process step</a:t>
            </a:r>
            <a:endParaRPr lang="en-GB" sz="1400" dirty="0"/>
          </a:p>
        </p:txBody>
      </p:sp>
      <p:cxnSp>
        <p:nvCxnSpPr>
          <p:cNvPr id="29705" name="Connecteur droit 13"/>
          <p:cNvCxnSpPr>
            <a:cxnSpLocks noChangeShapeType="1"/>
          </p:cNvCxnSpPr>
          <p:nvPr/>
        </p:nvCxnSpPr>
        <p:spPr bwMode="auto">
          <a:xfrm rot="5400000">
            <a:off x="1083469" y="3629819"/>
            <a:ext cx="4492625" cy="1587"/>
          </a:xfrm>
          <a:prstGeom prst="line">
            <a:avLst/>
          </a:prstGeom>
          <a:noFill/>
          <a:ln w="9525" algn="ctr">
            <a:solidFill>
              <a:schemeClr val="tx1"/>
            </a:solidFill>
            <a:round/>
            <a:headEnd/>
            <a:tailEnd/>
          </a:ln>
        </p:spPr>
      </p:cxnSp>
      <p:cxnSp>
        <p:nvCxnSpPr>
          <p:cNvPr id="29706" name="Connecteur droit 14"/>
          <p:cNvCxnSpPr>
            <a:cxnSpLocks noChangeShapeType="1"/>
          </p:cNvCxnSpPr>
          <p:nvPr/>
        </p:nvCxnSpPr>
        <p:spPr bwMode="auto">
          <a:xfrm>
            <a:off x="3330575" y="4340225"/>
            <a:ext cx="5403850" cy="1588"/>
          </a:xfrm>
          <a:prstGeom prst="line">
            <a:avLst/>
          </a:prstGeom>
          <a:noFill/>
          <a:ln w="9525" algn="ctr">
            <a:solidFill>
              <a:schemeClr val="tx1"/>
            </a:solidFill>
            <a:round/>
            <a:headEnd/>
            <a:tailEnd/>
          </a:ln>
        </p:spPr>
      </p:cxnSp>
      <p:sp>
        <p:nvSpPr>
          <p:cNvPr id="29707" name="ZoneTexte 18"/>
          <p:cNvSpPr txBox="1">
            <a:spLocks noChangeArrowheads="1"/>
          </p:cNvSpPr>
          <p:nvPr/>
        </p:nvSpPr>
        <p:spPr bwMode="auto">
          <a:xfrm>
            <a:off x="233363" y="982663"/>
            <a:ext cx="1449628" cy="400110"/>
          </a:xfrm>
          <a:prstGeom prst="rect">
            <a:avLst/>
          </a:prstGeom>
          <a:noFill/>
          <a:ln w="9525">
            <a:noFill/>
            <a:miter lim="800000"/>
            <a:headEnd/>
            <a:tailEnd/>
          </a:ln>
        </p:spPr>
        <p:txBody>
          <a:bodyPr wrap="none">
            <a:spAutoFit/>
          </a:bodyPr>
          <a:lstStyle/>
          <a:p>
            <a:r>
              <a:rPr lang="en-GB" dirty="0" smtClean="0"/>
              <a:t>Real World</a:t>
            </a:r>
            <a:endParaRPr lang="en-GB" dirty="0"/>
          </a:p>
        </p:txBody>
      </p:sp>
      <p:sp>
        <p:nvSpPr>
          <p:cNvPr id="29708" name="ZoneTexte 19"/>
          <p:cNvSpPr txBox="1">
            <a:spLocks noChangeArrowheads="1"/>
          </p:cNvSpPr>
          <p:nvPr/>
        </p:nvSpPr>
        <p:spPr bwMode="auto">
          <a:xfrm>
            <a:off x="5083175" y="946150"/>
            <a:ext cx="2388987" cy="400110"/>
          </a:xfrm>
          <a:prstGeom prst="rect">
            <a:avLst/>
          </a:prstGeom>
          <a:noFill/>
          <a:ln w="9525">
            <a:noFill/>
            <a:miter lim="800000"/>
            <a:headEnd/>
            <a:tailEnd/>
          </a:ln>
        </p:spPr>
        <p:txBody>
          <a:bodyPr wrap="none">
            <a:spAutoFit/>
          </a:bodyPr>
          <a:lstStyle/>
          <a:p>
            <a:r>
              <a:rPr lang="en-GB" dirty="0" smtClean="0"/>
              <a:t>Represented World</a:t>
            </a:r>
            <a:endParaRPr lang="en-GB" dirty="0"/>
          </a:p>
        </p:txBody>
      </p:sp>
      <p:sp>
        <p:nvSpPr>
          <p:cNvPr id="29709" name="Rectangle 20"/>
          <p:cNvSpPr>
            <a:spLocks noChangeArrowheads="1"/>
          </p:cNvSpPr>
          <p:nvPr/>
        </p:nvSpPr>
        <p:spPr bwMode="auto">
          <a:xfrm>
            <a:off x="4791075" y="2005013"/>
            <a:ext cx="912813" cy="365125"/>
          </a:xfrm>
          <a:prstGeom prst="rect">
            <a:avLst/>
          </a:prstGeom>
          <a:solidFill>
            <a:schemeClr val="accent1"/>
          </a:solidFill>
          <a:ln w="9525" algn="ctr">
            <a:solidFill>
              <a:schemeClr val="tx1"/>
            </a:solidFill>
            <a:round/>
            <a:headEnd/>
            <a:tailEnd/>
          </a:ln>
        </p:spPr>
        <p:txBody>
          <a:bodyPr anchor="ctr"/>
          <a:lstStyle/>
          <a:p>
            <a:pPr algn="ctr">
              <a:lnSpc>
                <a:spcPct val="120000"/>
              </a:lnSpc>
            </a:pPr>
            <a:endParaRPr lang="en-GB" sz="2800">
              <a:solidFill>
                <a:srgbClr val="5F5F5F"/>
              </a:solidFill>
              <a:latin typeface="Tahoma" pitchFamily="34" charset="0"/>
            </a:endParaRPr>
          </a:p>
        </p:txBody>
      </p:sp>
      <p:sp>
        <p:nvSpPr>
          <p:cNvPr id="29710" name="Rectangle 21"/>
          <p:cNvSpPr>
            <a:spLocks noChangeArrowheads="1"/>
          </p:cNvSpPr>
          <p:nvPr/>
        </p:nvSpPr>
        <p:spPr bwMode="auto">
          <a:xfrm>
            <a:off x="5448300" y="2771775"/>
            <a:ext cx="912813" cy="365125"/>
          </a:xfrm>
          <a:prstGeom prst="rect">
            <a:avLst/>
          </a:prstGeom>
          <a:solidFill>
            <a:schemeClr val="accent1"/>
          </a:solidFill>
          <a:ln w="9525" algn="ctr">
            <a:solidFill>
              <a:schemeClr val="tx1"/>
            </a:solidFill>
            <a:round/>
            <a:headEnd/>
            <a:tailEnd/>
          </a:ln>
        </p:spPr>
        <p:txBody>
          <a:bodyPr anchor="ctr"/>
          <a:lstStyle/>
          <a:p>
            <a:pPr algn="ctr">
              <a:lnSpc>
                <a:spcPct val="120000"/>
              </a:lnSpc>
            </a:pPr>
            <a:endParaRPr lang="en-GB" sz="2800">
              <a:solidFill>
                <a:srgbClr val="5F5F5F"/>
              </a:solidFill>
              <a:latin typeface="Tahoma" pitchFamily="34" charset="0"/>
            </a:endParaRPr>
          </a:p>
        </p:txBody>
      </p:sp>
      <p:sp>
        <p:nvSpPr>
          <p:cNvPr id="29711" name="Rectangle 22"/>
          <p:cNvSpPr>
            <a:spLocks noChangeArrowheads="1"/>
          </p:cNvSpPr>
          <p:nvPr/>
        </p:nvSpPr>
        <p:spPr bwMode="auto">
          <a:xfrm>
            <a:off x="4170363" y="2771775"/>
            <a:ext cx="912812" cy="365125"/>
          </a:xfrm>
          <a:prstGeom prst="rect">
            <a:avLst/>
          </a:prstGeom>
          <a:solidFill>
            <a:schemeClr val="accent1"/>
          </a:solidFill>
          <a:ln w="9525" algn="ctr">
            <a:solidFill>
              <a:schemeClr val="tx1"/>
            </a:solidFill>
            <a:round/>
            <a:headEnd/>
            <a:tailEnd/>
          </a:ln>
        </p:spPr>
        <p:txBody>
          <a:bodyPr anchor="ctr"/>
          <a:lstStyle/>
          <a:p>
            <a:pPr algn="ctr">
              <a:lnSpc>
                <a:spcPct val="120000"/>
              </a:lnSpc>
            </a:pPr>
            <a:endParaRPr lang="en-GB" sz="2800">
              <a:solidFill>
                <a:srgbClr val="5F5F5F"/>
              </a:solidFill>
              <a:latin typeface="Tahoma" pitchFamily="34" charset="0"/>
            </a:endParaRPr>
          </a:p>
        </p:txBody>
      </p:sp>
      <p:sp>
        <p:nvSpPr>
          <p:cNvPr id="29712" name="Rectangle 23"/>
          <p:cNvSpPr>
            <a:spLocks noChangeArrowheads="1"/>
          </p:cNvSpPr>
          <p:nvPr/>
        </p:nvSpPr>
        <p:spPr bwMode="auto">
          <a:xfrm>
            <a:off x="6981825" y="2005013"/>
            <a:ext cx="912813" cy="365125"/>
          </a:xfrm>
          <a:prstGeom prst="rect">
            <a:avLst/>
          </a:prstGeom>
          <a:solidFill>
            <a:schemeClr val="accent1"/>
          </a:solidFill>
          <a:ln w="9525" algn="ctr">
            <a:solidFill>
              <a:schemeClr val="tx1"/>
            </a:solidFill>
            <a:round/>
            <a:headEnd/>
            <a:tailEnd/>
          </a:ln>
        </p:spPr>
        <p:txBody>
          <a:bodyPr anchor="ctr"/>
          <a:lstStyle/>
          <a:p>
            <a:pPr algn="ctr">
              <a:lnSpc>
                <a:spcPct val="120000"/>
              </a:lnSpc>
            </a:pPr>
            <a:endParaRPr lang="en-GB" sz="2800">
              <a:solidFill>
                <a:srgbClr val="5F5F5F"/>
              </a:solidFill>
              <a:latin typeface="Tahoma" pitchFamily="34" charset="0"/>
            </a:endParaRPr>
          </a:p>
        </p:txBody>
      </p:sp>
      <p:sp>
        <p:nvSpPr>
          <p:cNvPr id="29713" name="Rectangle 24"/>
          <p:cNvSpPr>
            <a:spLocks noChangeArrowheads="1"/>
          </p:cNvSpPr>
          <p:nvPr/>
        </p:nvSpPr>
        <p:spPr bwMode="auto">
          <a:xfrm>
            <a:off x="6981825" y="2698750"/>
            <a:ext cx="912813" cy="365125"/>
          </a:xfrm>
          <a:prstGeom prst="rect">
            <a:avLst/>
          </a:prstGeom>
          <a:solidFill>
            <a:schemeClr val="accent1"/>
          </a:solidFill>
          <a:ln w="9525" algn="ctr">
            <a:solidFill>
              <a:schemeClr val="tx1"/>
            </a:solidFill>
            <a:round/>
            <a:headEnd/>
            <a:tailEnd/>
          </a:ln>
        </p:spPr>
        <p:txBody>
          <a:bodyPr anchor="ctr"/>
          <a:lstStyle/>
          <a:p>
            <a:pPr algn="ctr">
              <a:lnSpc>
                <a:spcPct val="120000"/>
              </a:lnSpc>
            </a:pPr>
            <a:endParaRPr lang="en-GB" sz="2800">
              <a:solidFill>
                <a:srgbClr val="5F5F5F"/>
              </a:solidFill>
              <a:latin typeface="Tahoma" pitchFamily="34" charset="0"/>
            </a:endParaRPr>
          </a:p>
        </p:txBody>
      </p:sp>
      <p:cxnSp>
        <p:nvCxnSpPr>
          <p:cNvPr id="29714" name="Connecteur en angle 27"/>
          <p:cNvCxnSpPr>
            <a:cxnSpLocks noChangeShapeType="1"/>
            <a:stCxn id="29709" idx="2"/>
            <a:endCxn id="29711" idx="0"/>
          </p:cNvCxnSpPr>
          <p:nvPr/>
        </p:nvCxnSpPr>
        <p:spPr bwMode="auto">
          <a:xfrm rot="5400000">
            <a:off x="4737100" y="2260601"/>
            <a:ext cx="401637" cy="620712"/>
          </a:xfrm>
          <a:prstGeom prst="bentConnector3">
            <a:avLst>
              <a:gd name="adj1" fmla="val 50000"/>
            </a:avLst>
          </a:prstGeom>
          <a:noFill/>
          <a:ln w="9525" algn="ctr">
            <a:solidFill>
              <a:schemeClr val="tx1"/>
            </a:solidFill>
            <a:round/>
            <a:headEnd/>
            <a:tailEnd/>
          </a:ln>
        </p:spPr>
      </p:cxnSp>
      <p:cxnSp>
        <p:nvCxnSpPr>
          <p:cNvPr id="29715" name="Connecteur en angle 28"/>
          <p:cNvCxnSpPr>
            <a:cxnSpLocks noChangeShapeType="1"/>
            <a:stCxn id="29709" idx="2"/>
            <a:endCxn id="29710" idx="0"/>
          </p:cNvCxnSpPr>
          <p:nvPr/>
        </p:nvCxnSpPr>
        <p:spPr bwMode="auto">
          <a:xfrm rot="16200000" flipH="1">
            <a:off x="5376069" y="2242344"/>
            <a:ext cx="401637" cy="657225"/>
          </a:xfrm>
          <a:prstGeom prst="bentConnector3">
            <a:avLst>
              <a:gd name="adj1" fmla="val 50000"/>
            </a:avLst>
          </a:prstGeom>
          <a:noFill/>
          <a:ln w="9525" algn="ctr">
            <a:solidFill>
              <a:schemeClr val="tx1"/>
            </a:solidFill>
            <a:round/>
            <a:headEnd/>
            <a:tailEnd/>
          </a:ln>
        </p:spPr>
      </p:cxnSp>
      <p:cxnSp>
        <p:nvCxnSpPr>
          <p:cNvPr id="29716" name="Connecteur en angle 32"/>
          <p:cNvCxnSpPr>
            <a:cxnSpLocks noChangeShapeType="1"/>
            <a:stCxn id="29712" idx="2"/>
            <a:endCxn id="29713" idx="0"/>
          </p:cNvCxnSpPr>
          <p:nvPr/>
        </p:nvCxnSpPr>
        <p:spPr bwMode="auto">
          <a:xfrm rot="5400000">
            <a:off x="7273926" y="2533650"/>
            <a:ext cx="328612" cy="1587"/>
          </a:xfrm>
          <a:prstGeom prst="bentConnector3">
            <a:avLst>
              <a:gd name="adj1" fmla="val 50000"/>
            </a:avLst>
          </a:prstGeom>
          <a:noFill/>
          <a:ln w="9525" algn="ctr">
            <a:solidFill>
              <a:schemeClr val="tx1"/>
            </a:solidFill>
            <a:round/>
            <a:headEnd/>
            <a:tailEnd/>
          </a:ln>
        </p:spPr>
      </p:cxnSp>
      <p:cxnSp>
        <p:nvCxnSpPr>
          <p:cNvPr id="29717" name="Connecteur en angle 35"/>
          <p:cNvCxnSpPr>
            <a:cxnSpLocks noChangeShapeType="1"/>
            <a:stCxn id="29709" idx="3"/>
            <a:endCxn id="29712" idx="1"/>
          </p:cNvCxnSpPr>
          <p:nvPr/>
        </p:nvCxnSpPr>
        <p:spPr bwMode="auto">
          <a:xfrm>
            <a:off x="5703888" y="2187575"/>
            <a:ext cx="1277937" cy="1588"/>
          </a:xfrm>
          <a:prstGeom prst="bentConnector3">
            <a:avLst>
              <a:gd name="adj1" fmla="val 50000"/>
            </a:avLst>
          </a:prstGeom>
          <a:noFill/>
          <a:ln w="9525" algn="ctr">
            <a:solidFill>
              <a:schemeClr val="tx1"/>
            </a:solidFill>
            <a:round/>
            <a:headEnd/>
            <a:tailEnd/>
          </a:ln>
        </p:spPr>
      </p:cxnSp>
      <p:sp>
        <p:nvSpPr>
          <p:cNvPr id="29718" name="Organigramme : Décision 25"/>
          <p:cNvSpPr>
            <a:spLocks noChangeArrowheads="1"/>
          </p:cNvSpPr>
          <p:nvPr/>
        </p:nvSpPr>
        <p:spPr bwMode="auto">
          <a:xfrm>
            <a:off x="5156200" y="2370138"/>
            <a:ext cx="146050" cy="146050"/>
          </a:xfrm>
          <a:prstGeom prst="flowChartDecision">
            <a:avLst/>
          </a:prstGeom>
          <a:solidFill>
            <a:schemeClr val="accent1"/>
          </a:solidFill>
          <a:ln w="9525" algn="ctr">
            <a:solidFill>
              <a:schemeClr val="tx1"/>
            </a:solidFill>
            <a:round/>
            <a:headEnd/>
            <a:tailEnd/>
          </a:ln>
        </p:spPr>
        <p:txBody>
          <a:bodyPr anchor="ctr"/>
          <a:lstStyle/>
          <a:p>
            <a:pPr algn="ctr">
              <a:lnSpc>
                <a:spcPct val="120000"/>
              </a:lnSpc>
            </a:pPr>
            <a:endParaRPr lang="en-GB" sz="2800">
              <a:solidFill>
                <a:srgbClr val="5F5F5F"/>
              </a:solidFill>
              <a:latin typeface="Tahoma" pitchFamily="34" charset="0"/>
            </a:endParaRPr>
          </a:p>
        </p:txBody>
      </p:sp>
      <p:sp>
        <p:nvSpPr>
          <p:cNvPr id="29719" name="Organigramme : Décision 38"/>
          <p:cNvSpPr>
            <a:spLocks noChangeArrowheads="1"/>
          </p:cNvSpPr>
          <p:nvPr/>
        </p:nvSpPr>
        <p:spPr bwMode="auto">
          <a:xfrm>
            <a:off x="7383463" y="2370138"/>
            <a:ext cx="146050" cy="146050"/>
          </a:xfrm>
          <a:prstGeom prst="flowChartDecision">
            <a:avLst/>
          </a:prstGeom>
          <a:solidFill>
            <a:schemeClr val="accent1"/>
          </a:solidFill>
          <a:ln w="9525" algn="ctr">
            <a:solidFill>
              <a:schemeClr val="tx1"/>
            </a:solidFill>
            <a:round/>
            <a:headEnd/>
            <a:tailEnd/>
          </a:ln>
        </p:spPr>
        <p:txBody>
          <a:bodyPr anchor="ctr"/>
          <a:lstStyle/>
          <a:p>
            <a:pPr algn="ctr">
              <a:lnSpc>
                <a:spcPct val="120000"/>
              </a:lnSpc>
            </a:pPr>
            <a:endParaRPr lang="en-GB" sz="2800">
              <a:solidFill>
                <a:srgbClr val="5F5F5F"/>
              </a:solidFill>
              <a:latin typeface="Tahoma" pitchFamily="34" charset="0"/>
            </a:endParaRPr>
          </a:p>
        </p:txBody>
      </p:sp>
      <p:sp>
        <p:nvSpPr>
          <p:cNvPr id="29720" name="ZoneTexte 39"/>
          <p:cNvSpPr txBox="1">
            <a:spLocks noChangeArrowheads="1"/>
          </p:cNvSpPr>
          <p:nvPr/>
        </p:nvSpPr>
        <p:spPr bwMode="auto">
          <a:xfrm>
            <a:off x="4206875" y="4560888"/>
            <a:ext cx="3315331" cy="1600438"/>
          </a:xfrm>
          <a:prstGeom prst="rect">
            <a:avLst/>
          </a:prstGeom>
          <a:noFill/>
          <a:ln w="9525">
            <a:noFill/>
            <a:miter lim="800000"/>
            <a:headEnd/>
            <a:tailEnd/>
          </a:ln>
        </p:spPr>
        <p:txBody>
          <a:bodyPr wrap="none">
            <a:spAutoFit/>
          </a:bodyPr>
          <a:lstStyle/>
          <a:p>
            <a:r>
              <a:rPr lang="en-GB" sz="1400" b="1" dirty="0" smtClean="0"/>
              <a:t>Reference data (semantic definition)</a:t>
            </a:r>
          </a:p>
          <a:p>
            <a:r>
              <a:rPr lang="en-GB" sz="1400" dirty="0" smtClean="0"/>
              <a:t>Pressure measurement</a:t>
            </a:r>
          </a:p>
          <a:p>
            <a:pPr lvl="1"/>
            <a:r>
              <a:rPr lang="en-GB" sz="1400" dirty="0" smtClean="0"/>
              <a:t>PI104</a:t>
            </a:r>
          </a:p>
          <a:p>
            <a:pPr lvl="2"/>
            <a:r>
              <a:rPr lang="en-GB" sz="1400" dirty="0" smtClean="0"/>
              <a:t>Compressor outlet pressure</a:t>
            </a:r>
          </a:p>
          <a:p>
            <a:pPr lvl="2"/>
            <a:r>
              <a:rPr lang="en-GB" sz="1400" dirty="0" smtClean="0"/>
              <a:t>Bar</a:t>
            </a:r>
          </a:p>
          <a:p>
            <a:pPr lvl="2"/>
            <a:r>
              <a:rPr lang="en-GB" sz="1400" dirty="0" smtClean="0"/>
              <a:t>Mini = 12</a:t>
            </a:r>
          </a:p>
          <a:p>
            <a:pPr lvl="2"/>
            <a:r>
              <a:rPr lang="en-GB" sz="1400" dirty="0" smtClean="0"/>
              <a:t>Maxi = 18</a:t>
            </a:r>
            <a:endParaRPr lang="en-GB" sz="1400" dirty="0"/>
          </a:p>
        </p:txBody>
      </p:sp>
      <p:cxnSp>
        <p:nvCxnSpPr>
          <p:cNvPr id="29721" name="Connecteur droit avec flèche 42"/>
          <p:cNvCxnSpPr>
            <a:cxnSpLocks noChangeShapeType="1"/>
            <a:stCxn id="29701" idx="5"/>
          </p:cNvCxnSpPr>
          <p:nvPr/>
        </p:nvCxnSpPr>
        <p:spPr bwMode="auto">
          <a:xfrm rot="16200000" flipH="1">
            <a:off x="2890838" y="3427413"/>
            <a:ext cx="549275" cy="2886075"/>
          </a:xfrm>
          <a:prstGeom prst="straightConnector1">
            <a:avLst/>
          </a:prstGeom>
          <a:noFill/>
          <a:ln w="9525" algn="ctr">
            <a:solidFill>
              <a:schemeClr val="tx1"/>
            </a:solidFill>
            <a:round/>
            <a:headEnd/>
            <a:tailEnd type="arrow" w="med" len="med"/>
          </a:ln>
        </p:spPr>
      </p:cxnSp>
      <p:sp>
        <p:nvSpPr>
          <p:cNvPr id="29722" name="ZoneTexte 43"/>
          <p:cNvSpPr txBox="1">
            <a:spLocks noChangeArrowheads="1"/>
          </p:cNvSpPr>
          <p:nvPr/>
        </p:nvSpPr>
        <p:spPr bwMode="auto">
          <a:xfrm>
            <a:off x="2344738" y="5030788"/>
            <a:ext cx="910827" cy="307777"/>
          </a:xfrm>
          <a:prstGeom prst="rect">
            <a:avLst/>
          </a:prstGeom>
          <a:noFill/>
          <a:ln w="9525">
            <a:noFill/>
            <a:miter lim="800000"/>
            <a:headEnd/>
            <a:tailEnd/>
          </a:ln>
        </p:spPr>
        <p:txBody>
          <a:bodyPr wrap="none">
            <a:spAutoFit/>
          </a:bodyPr>
          <a:lstStyle/>
          <a:p>
            <a:r>
              <a:rPr lang="en-GB" sz="1400" dirty="0" smtClean="0"/>
              <a:t>Refers to</a:t>
            </a:r>
            <a:endParaRPr lang="en-GB" sz="1400" dirty="0"/>
          </a:p>
        </p:txBody>
      </p:sp>
      <p:sp>
        <p:nvSpPr>
          <p:cNvPr id="29723" name="ZoneTexte 44"/>
          <p:cNvSpPr txBox="1">
            <a:spLocks noChangeArrowheads="1"/>
          </p:cNvSpPr>
          <p:nvPr/>
        </p:nvSpPr>
        <p:spPr bwMode="auto">
          <a:xfrm>
            <a:off x="5602288" y="1566863"/>
            <a:ext cx="883575" cy="400110"/>
          </a:xfrm>
          <a:prstGeom prst="rect">
            <a:avLst/>
          </a:prstGeom>
          <a:noFill/>
          <a:ln w="9525">
            <a:noFill/>
            <a:miter lim="800000"/>
            <a:headEnd/>
            <a:tailEnd/>
          </a:ln>
        </p:spPr>
        <p:txBody>
          <a:bodyPr wrap="none">
            <a:spAutoFit/>
          </a:bodyPr>
          <a:lstStyle/>
          <a:p>
            <a:r>
              <a:rPr lang="en-GB" dirty="0" smtClean="0"/>
              <a:t>Model</a:t>
            </a:r>
            <a:endParaRPr lang="en-GB" dirty="0"/>
          </a:p>
        </p:txBody>
      </p:sp>
      <p:cxnSp>
        <p:nvCxnSpPr>
          <p:cNvPr id="29724" name="Connecteur droit avec flèche 45"/>
          <p:cNvCxnSpPr>
            <a:cxnSpLocks noChangeShapeType="1"/>
          </p:cNvCxnSpPr>
          <p:nvPr/>
        </p:nvCxnSpPr>
        <p:spPr bwMode="auto">
          <a:xfrm flipV="1">
            <a:off x="1577975" y="2479675"/>
            <a:ext cx="2555875" cy="1241425"/>
          </a:xfrm>
          <a:prstGeom prst="straightConnector1">
            <a:avLst/>
          </a:prstGeom>
          <a:noFill/>
          <a:ln w="9525" algn="ctr">
            <a:solidFill>
              <a:schemeClr val="tx1"/>
            </a:solidFill>
            <a:round/>
            <a:headEnd/>
            <a:tailEnd type="arrow" w="med" len="med"/>
          </a:ln>
        </p:spPr>
      </p:cxnSp>
      <p:sp>
        <p:nvSpPr>
          <p:cNvPr id="29725" name="ZoneTexte 48"/>
          <p:cNvSpPr txBox="1">
            <a:spLocks noChangeArrowheads="1"/>
          </p:cNvSpPr>
          <p:nvPr/>
        </p:nvSpPr>
        <p:spPr bwMode="auto">
          <a:xfrm>
            <a:off x="2125663" y="2735263"/>
            <a:ext cx="1507144" cy="523220"/>
          </a:xfrm>
          <a:prstGeom prst="rect">
            <a:avLst/>
          </a:prstGeom>
          <a:noFill/>
          <a:ln w="9525">
            <a:noFill/>
            <a:miter lim="800000"/>
            <a:headEnd/>
            <a:tailEnd/>
          </a:ln>
        </p:spPr>
        <p:txBody>
          <a:bodyPr wrap="none">
            <a:spAutoFit/>
          </a:bodyPr>
          <a:lstStyle/>
          <a:p>
            <a:r>
              <a:rPr lang="en-GB" sz="1400" dirty="0" smtClean="0"/>
              <a:t>Is described</a:t>
            </a:r>
          </a:p>
          <a:p>
            <a:r>
              <a:rPr lang="en-GB" sz="1400" dirty="0" smtClean="0"/>
              <a:t>In accordance to</a:t>
            </a:r>
            <a:endParaRPr lang="en-GB" sz="1400" dirty="0"/>
          </a:p>
        </p:txBody>
      </p:sp>
      <p:cxnSp>
        <p:nvCxnSpPr>
          <p:cNvPr id="29726" name="Connecteur droit avec flèche 49"/>
          <p:cNvCxnSpPr>
            <a:cxnSpLocks noChangeShapeType="1"/>
            <a:stCxn id="29710" idx="2"/>
          </p:cNvCxnSpPr>
          <p:nvPr/>
        </p:nvCxnSpPr>
        <p:spPr bwMode="auto">
          <a:xfrm rot="5400000">
            <a:off x="4910137" y="3529013"/>
            <a:ext cx="1387475" cy="603250"/>
          </a:xfrm>
          <a:prstGeom prst="straightConnector1">
            <a:avLst/>
          </a:prstGeom>
          <a:noFill/>
          <a:ln w="9525" algn="ctr">
            <a:solidFill>
              <a:schemeClr val="tx1"/>
            </a:solidFill>
            <a:round/>
            <a:headEnd/>
            <a:tailEnd type="arrow" w="med" len="med"/>
          </a:ln>
        </p:spPr>
      </p:cxnSp>
      <p:sp>
        <p:nvSpPr>
          <p:cNvPr id="29727" name="ZoneTexte 52"/>
          <p:cNvSpPr txBox="1">
            <a:spLocks noChangeArrowheads="1"/>
          </p:cNvSpPr>
          <p:nvPr/>
        </p:nvSpPr>
        <p:spPr bwMode="auto">
          <a:xfrm>
            <a:off x="5667375" y="3457575"/>
            <a:ext cx="2959465" cy="523220"/>
          </a:xfrm>
          <a:prstGeom prst="rect">
            <a:avLst/>
          </a:prstGeom>
          <a:noFill/>
          <a:ln w="9525">
            <a:noFill/>
            <a:miter lim="800000"/>
            <a:headEnd/>
            <a:tailEnd/>
          </a:ln>
        </p:spPr>
        <p:txBody>
          <a:bodyPr wrap="none">
            <a:spAutoFit/>
          </a:bodyPr>
          <a:lstStyle/>
          <a:p>
            <a:r>
              <a:rPr lang="en-GB" sz="1400" dirty="0" smtClean="0"/>
              <a:t>Generic data mentioned in models </a:t>
            </a:r>
          </a:p>
          <a:p>
            <a:r>
              <a:rPr lang="en-GB" sz="1400" dirty="0" smtClean="0"/>
              <a:t>conforming to</a:t>
            </a:r>
            <a:endParaRPr lang="en-GB" sz="1400" dirty="0"/>
          </a:p>
        </p:txBody>
      </p:sp>
      <p:sp>
        <p:nvSpPr>
          <p:cNvPr id="29728" name="ZoneTexte 55"/>
          <p:cNvSpPr txBox="1">
            <a:spLocks noChangeArrowheads="1"/>
          </p:cNvSpPr>
          <p:nvPr/>
        </p:nvSpPr>
        <p:spPr bwMode="auto">
          <a:xfrm>
            <a:off x="1135063" y="4706938"/>
            <a:ext cx="808037" cy="276225"/>
          </a:xfrm>
          <a:prstGeom prst="rect">
            <a:avLst/>
          </a:prstGeom>
          <a:noFill/>
          <a:ln w="9525">
            <a:noFill/>
            <a:miter lim="800000"/>
            <a:headEnd/>
            <a:tailEnd/>
          </a:ln>
        </p:spPr>
        <p:txBody>
          <a:bodyPr wrap="none">
            <a:spAutoFit/>
          </a:bodyPr>
          <a:lstStyle/>
          <a:p>
            <a:r>
              <a:rPr lang="en-GB" sz="1200" smtClean="0"/>
              <a:t>13,5 Bar </a:t>
            </a:r>
            <a:endParaRPr lang="en-GB" sz="1200"/>
          </a:p>
        </p:txBody>
      </p:sp>
      <p:sp>
        <p:nvSpPr>
          <p:cNvPr id="29729" name="ZoneTexte 56"/>
          <p:cNvSpPr txBox="1">
            <a:spLocks noChangeArrowheads="1"/>
          </p:cNvSpPr>
          <p:nvPr/>
        </p:nvSpPr>
        <p:spPr bwMode="auto">
          <a:xfrm>
            <a:off x="704850" y="2860675"/>
            <a:ext cx="753732" cy="276999"/>
          </a:xfrm>
          <a:prstGeom prst="rect">
            <a:avLst/>
          </a:prstGeom>
          <a:noFill/>
          <a:ln w="9525">
            <a:noFill/>
            <a:miter lim="800000"/>
            <a:headEnd/>
            <a:tailEnd/>
          </a:ln>
        </p:spPr>
        <p:txBody>
          <a:bodyPr wrap="none">
            <a:spAutoFit/>
          </a:bodyPr>
          <a:lstStyle/>
          <a:p>
            <a:r>
              <a:rPr lang="en-GB" sz="1200" dirty="0" smtClean="0"/>
              <a:t>Running</a:t>
            </a:r>
            <a:endParaRPr lang="en-GB" sz="1200" dirty="0"/>
          </a:p>
        </p:txBody>
      </p:sp>
      <p:sp>
        <p:nvSpPr>
          <p:cNvPr id="29730" name="ZoneTexte 57"/>
          <p:cNvSpPr txBox="1">
            <a:spLocks noChangeArrowheads="1"/>
          </p:cNvSpPr>
          <p:nvPr/>
        </p:nvSpPr>
        <p:spPr bwMode="auto">
          <a:xfrm>
            <a:off x="227013" y="3794125"/>
            <a:ext cx="2011362" cy="307975"/>
          </a:xfrm>
          <a:prstGeom prst="rect">
            <a:avLst/>
          </a:prstGeom>
          <a:noFill/>
          <a:ln w="9525">
            <a:noFill/>
            <a:miter lim="800000"/>
            <a:headEnd/>
            <a:tailEnd/>
          </a:ln>
        </p:spPr>
        <p:txBody>
          <a:bodyPr wrap="none">
            <a:spAutoFit/>
          </a:bodyPr>
          <a:lstStyle/>
          <a:p>
            <a:r>
              <a:rPr lang="en-GB" sz="1400" smtClean="0"/>
              <a:t>2009-09-10T09:30:47Z</a:t>
            </a:r>
            <a:endParaRPr lang="en-GB" sz="1400"/>
          </a:p>
        </p:txBody>
      </p:sp>
      <p:sp>
        <p:nvSpPr>
          <p:cNvPr id="29731" name="ZoneTexte 58"/>
          <p:cNvSpPr txBox="1">
            <a:spLocks noChangeArrowheads="1"/>
          </p:cNvSpPr>
          <p:nvPr/>
        </p:nvSpPr>
        <p:spPr bwMode="auto">
          <a:xfrm>
            <a:off x="311150" y="4722813"/>
            <a:ext cx="646113" cy="276225"/>
          </a:xfrm>
          <a:prstGeom prst="rect">
            <a:avLst/>
          </a:prstGeom>
          <a:noFill/>
          <a:ln w="9525">
            <a:noFill/>
            <a:miter lim="800000"/>
            <a:headEnd/>
            <a:tailEnd/>
          </a:ln>
        </p:spPr>
        <p:txBody>
          <a:bodyPr wrap="none">
            <a:spAutoFit/>
          </a:bodyPr>
          <a:lstStyle/>
          <a:p>
            <a:r>
              <a:rPr lang="en-GB" sz="1200" smtClean="0"/>
              <a:t>48 KW</a:t>
            </a:r>
            <a:endParaRPr lang="en-GB" sz="120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2570157"/>
            <a:ext cx="9144000" cy="457200"/>
          </a:xfrm>
          <a:prstGeom prst="rect">
            <a:avLst/>
          </a:prstGeom>
          <a:solidFill>
            <a:srgbClr val="C0C0C0">
              <a:alpha val="50000"/>
            </a:srgbClr>
          </a:solidFill>
          <a:ln w="12700">
            <a:noFill/>
            <a:miter lim="800000"/>
            <a:headEnd/>
            <a:tailEnd/>
          </a:ln>
          <a:effectLst/>
        </p:spPr>
        <p:txBody>
          <a:bodyPr wrap="none" lIns="90000" tIns="46800" rIns="90000" bIns="46800" anchor="ctr"/>
          <a:lstStyle/>
          <a:p>
            <a:endParaRPr lang="en-US"/>
          </a:p>
        </p:txBody>
      </p:sp>
      <p:sp>
        <p:nvSpPr>
          <p:cNvPr id="2" name="Titre 1"/>
          <p:cNvSpPr>
            <a:spLocks noGrp="1"/>
          </p:cNvSpPr>
          <p:nvPr>
            <p:ph type="title"/>
          </p:nvPr>
        </p:nvSpPr>
        <p:spPr/>
        <p:txBody>
          <a:bodyPr>
            <a:normAutofit/>
          </a:bodyPr>
          <a:lstStyle/>
          <a:p>
            <a:r>
              <a:rPr lang="en-US" smtClean="0"/>
              <a:t>Agenda</a:t>
            </a:r>
            <a:endParaRPr lang="en-US"/>
          </a:p>
        </p:txBody>
      </p:sp>
      <p:sp>
        <p:nvSpPr>
          <p:cNvPr id="3" name="Espace réservé du contenu 2"/>
          <p:cNvSpPr>
            <a:spLocks noGrp="1"/>
          </p:cNvSpPr>
          <p:nvPr>
            <p:ph idx="1"/>
          </p:nvPr>
        </p:nvSpPr>
        <p:spPr/>
        <p:txBody>
          <a:bodyPr/>
          <a:lstStyle/>
          <a:p>
            <a:r>
              <a:rPr lang="en-US" dirty="0" smtClean="0"/>
              <a:t>Introduction</a:t>
            </a:r>
          </a:p>
          <a:p>
            <a:r>
              <a:rPr lang="en-US" dirty="0" smtClean="0"/>
              <a:t>Interoperability</a:t>
            </a:r>
          </a:p>
          <a:p>
            <a:r>
              <a:rPr lang="en-US" dirty="0" smtClean="0"/>
              <a:t>Semantic levels</a:t>
            </a:r>
          </a:p>
          <a:p>
            <a:r>
              <a:rPr lang="en-US" dirty="0" smtClean="0"/>
              <a:t>Modeling approaches </a:t>
            </a:r>
          </a:p>
          <a:p>
            <a:r>
              <a:rPr lang="en-US" dirty="0" smtClean="0"/>
              <a:t>Enterprise language</a:t>
            </a:r>
          </a:p>
          <a:p>
            <a:r>
              <a:rPr lang="en-US" dirty="0" smtClean="0"/>
              <a:t>Practical implementation</a:t>
            </a:r>
          </a:p>
        </p:txBody>
      </p:sp>
      <p:sp>
        <p:nvSpPr>
          <p:cNvPr id="6" name="Espace réservé du pied de page 5"/>
          <p:cNvSpPr>
            <a:spLocks noGrp="1"/>
          </p:cNvSpPr>
          <p:nvPr>
            <p:ph type="ftr" sz="quarter" idx="10"/>
          </p:nvPr>
        </p:nvSpPr>
        <p:spPr>
          <a:xfrm>
            <a:off x="1500166" y="6356350"/>
            <a:ext cx="6215106" cy="365125"/>
          </a:xfrm>
          <a:prstGeom prst="rect">
            <a:avLst/>
          </a:prstGeom>
        </p:spPr>
        <p:txBody>
          <a:bodyPr/>
          <a:lstStyle/>
          <a:p>
            <a:r>
              <a:rPr lang="en-US" smtClean="0"/>
              <a:t>MI - Enable and Develop Intelligence - Language</a:t>
            </a:r>
            <a:endParaRPr lang="en-US"/>
          </a:p>
        </p:txBody>
      </p:sp>
      <p:sp>
        <p:nvSpPr>
          <p:cNvPr id="5" name="Espace réservé du numéro de diapositive 4"/>
          <p:cNvSpPr>
            <a:spLocks noGrp="1"/>
          </p:cNvSpPr>
          <p:nvPr>
            <p:ph type="sldNum" sz="quarter" idx="11"/>
          </p:nvPr>
        </p:nvSpPr>
        <p:spPr/>
        <p:txBody>
          <a:bodyPr/>
          <a:lstStyle/>
          <a:p>
            <a:fld id="{FC1717C7-1DE2-40FD-9AE7-09F447B69B04}"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mtClean="0"/>
              <a:t>Enterprise language</a:t>
            </a:r>
            <a:endParaRPr lang="en-GB"/>
          </a:p>
        </p:txBody>
      </p:sp>
      <p:sp>
        <p:nvSpPr>
          <p:cNvPr id="3" name="Espace réservé du contenu 2"/>
          <p:cNvSpPr>
            <a:spLocks noGrp="1"/>
          </p:cNvSpPr>
          <p:nvPr>
            <p:ph idx="1"/>
          </p:nvPr>
        </p:nvSpPr>
        <p:spPr/>
        <p:txBody>
          <a:bodyPr/>
          <a:lstStyle/>
          <a:p>
            <a:r>
              <a:rPr lang="en-GB" smtClean="0"/>
              <a:t>Tangible outcome of the language: </a:t>
            </a:r>
          </a:p>
          <a:p>
            <a:pPr lvl="1"/>
            <a:r>
              <a:rPr lang="en-GB" smtClean="0"/>
              <a:t>meaningful, non ambiguous messages for knowledge exchange, storage, retrieval</a:t>
            </a:r>
          </a:p>
          <a:p>
            <a:pPr lvl="1"/>
            <a:r>
              <a:rPr lang="en-GB" smtClean="0"/>
              <a:t>Support the description of enterprise structural and behavioral aspects on the time scale</a:t>
            </a:r>
          </a:p>
          <a:p>
            <a:r>
              <a:rPr lang="en-GB" smtClean="0"/>
              <a:t>Must serve both Human and IT relationship</a:t>
            </a:r>
          </a:p>
          <a:p>
            <a:pPr lvl="1"/>
            <a:r>
              <a:rPr lang="en-GB" smtClean="0"/>
              <a:t>Understandable by people and machines</a:t>
            </a:r>
          </a:p>
          <a:p>
            <a:pPr lvl="1"/>
            <a:r>
              <a:rPr lang="en-GB" smtClean="0"/>
              <a:t>Machine, being notably stupid, need extended, precise formalism to understand</a:t>
            </a:r>
            <a:endParaRPr lang="en-GB"/>
          </a:p>
        </p:txBody>
      </p:sp>
      <p:sp>
        <p:nvSpPr>
          <p:cNvPr id="5" name="Espace réservé du pied de page 4"/>
          <p:cNvSpPr>
            <a:spLocks noGrp="1"/>
          </p:cNvSpPr>
          <p:nvPr>
            <p:ph type="ftr" sz="quarter" idx="10"/>
          </p:nvPr>
        </p:nvSpPr>
        <p:spPr>
          <a:xfrm>
            <a:off x="1500166" y="6356350"/>
            <a:ext cx="6215106" cy="365125"/>
          </a:xfrm>
          <a:prstGeom prst="rect">
            <a:avLst/>
          </a:prstGeom>
        </p:spPr>
        <p:txBody>
          <a:bodyPr/>
          <a:lstStyle/>
          <a:p>
            <a:r>
              <a:rPr lang="en-US" smtClean="0"/>
              <a:t>MI - Enable and Develop Intelligence - Language</a:t>
            </a:r>
            <a:endParaRPr lang="en-GB"/>
          </a:p>
        </p:txBody>
      </p:sp>
      <p:sp>
        <p:nvSpPr>
          <p:cNvPr id="4" name="Espace réservé du numéro de diapositive 3"/>
          <p:cNvSpPr>
            <a:spLocks noGrp="1"/>
          </p:cNvSpPr>
          <p:nvPr>
            <p:ph type="sldNum" sz="quarter" idx="11"/>
          </p:nvPr>
        </p:nvSpPr>
        <p:spPr/>
        <p:txBody>
          <a:bodyPr/>
          <a:lstStyle/>
          <a:p>
            <a:fld id="{FC1717C7-1DE2-40FD-9AE7-09F447B69B04}" type="slidenum">
              <a:rPr lang="en-GB" smtClean="0"/>
              <a:pPr/>
              <a:t>32</a:t>
            </a:fld>
            <a:endParaRPr lang="en-GB"/>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mtClean="0"/>
              <a:t>Elements of the enterprise language</a:t>
            </a:r>
            <a:endParaRPr lang="en-GB"/>
          </a:p>
        </p:txBody>
      </p:sp>
      <p:sp>
        <p:nvSpPr>
          <p:cNvPr id="3" name="Espace réservé du contenu 2"/>
          <p:cNvSpPr>
            <a:spLocks noGrp="1"/>
          </p:cNvSpPr>
          <p:nvPr>
            <p:ph idx="1"/>
          </p:nvPr>
        </p:nvSpPr>
        <p:spPr/>
        <p:txBody>
          <a:bodyPr>
            <a:normAutofit/>
          </a:bodyPr>
          <a:lstStyle/>
          <a:p>
            <a:r>
              <a:rPr lang="en-GB" smtClean="0"/>
              <a:t>Natural language accommodate most of human interactions</a:t>
            </a:r>
          </a:p>
          <a:p>
            <a:r>
              <a:rPr lang="en-GB" smtClean="0"/>
              <a:t>Machines need more formalism</a:t>
            </a:r>
          </a:p>
          <a:p>
            <a:r>
              <a:rPr lang="en-GB" smtClean="0"/>
              <a:t>The enterprise language is a formal ontology</a:t>
            </a:r>
          </a:p>
          <a:p>
            <a:pPr lvl="1"/>
            <a:r>
              <a:rPr lang="en-GB" smtClean="0"/>
              <a:t>A semantic tree</a:t>
            </a:r>
          </a:p>
          <a:p>
            <a:pPr lvl="1"/>
            <a:r>
              <a:rPr lang="en-GB" smtClean="0"/>
              <a:t>Defining concepts associated with lexicon (translations, synonyms,)</a:t>
            </a:r>
          </a:p>
          <a:p>
            <a:pPr lvl="1"/>
            <a:r>
              <a:rPr lang="en-GB" smtClean="0"/>
              <a:t>Structured successively in</a:t>
            </a:r>
          </a:p>
          <a:p>
            <a:pPr lvl="2"/>
            <a:r>
              <a:rPr lang="en-GB" smtClean="0"/>
              <a:t>simple abstract concepts i.e. « Identifier » « Description »</a:t>
            </a:r>
          </a:p>
          <a:p>
            <a:pPr lvl="2"/>
            <a:r>
              <a:rPr lang="en-GB" smtClean="0"/>
              <a:t>General concepts i.e. « « activity », « Resource »</a:t>
            </a:r>
          </a:p>
          <a:p>
            <a:pPr lvl="2"/>
            <a:r>
              <a:rPr lang="en-GB" smtClean="0"/>
              <a:t>business concepts as references for actual business entities mentioned in messages  </a:t>
            </a:r>
          </a:p>
          <a:p>
            <a:pPr lvl="1"/>
            <a:r>
              <a:rPr lang="en-GB" smtClean="0"/>
              <a:t>Describing relationships and value domains</a:t>
            </a:r>
          </a:p>
        </p:txBody>
      </p:sp>
      <p:sp>
        <p:nvSpPr>
          <p:cNvPr id="5" name="Espace réservé du pied de page 4"/>
          <p:cNvSpPr>
            <a:spLocks noGrp="1"/>
          </p:cNvSpPr>
          <p:nvPr>
            <p:ph type="ftr" sz="quarter" idx="10"/>
          </p:nvPr>
        </p:nvSpPr>
        <p:spPr>
          <a:xfrm>
            <a:off x="1500166" y="6356350"/>
            <a:ext cx="6215106" cy="365125"/>
          </a:xfrm>
          <a:prstGeom prst="rect">
            <a:avLst/>
          </a:prstGeom>
        </p:spPr>
        <p:txBody>
          <a:bodyPr/>
          <a:lstStyle/>
          <a:p>
            <a:r>
              <a:rPr lang="en-US" smtClean="0"/>
              <a:t>MI - Enable and Develop Intelligence - Language</a:t>
            </a:r>
            <a:endParaRPr lang="en-GB"/>
          </a:p>
        </p:txBody>
      </p:sp>
      <p:sp>
        <p:nvSpPr>
          <p:cNvPr id="4" name="Espace réservé du numéro de diapositive 3"/>
          <p:cNvSpPr>
            <a:spLocks noGrp="1"/>
          </p:cNvSpPr>
          <p:nvPr>
            <p:ph type="sldNum" sz="quarter" idx="11"/>
          </p:nvPr>
        </p:nvSpPr>
        <p:spPr/>
        <p:txBody>
          <a:bodyPr/>
          <a:lstStyle/>
          <a:p>
            <a:fld id="{FC1717C7-1DE2-40FD-9AE7-09F447B69B04}" type="slidenum">
              <a:rPr lang="en-GB" smtClean="0"/>
              <a:pPr/>
              <a:t>33</a:t>
            </a:fld>
            <a:endParaRPr lang="en-GB"/>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2935287"/>
            <a:ext cx="9144000" cy="457200"/>
          </a:xfrm>
          <a:prstGeom prst="rect">
            <a:avLst/>
          </a:prstGeom>
          <a:solidFill>
            <a:srgbClr val="C0C0C0">
              <a:alpha val="50000"/>
            </a:srgbClr>
          </a:solidFill>
          <a:ln w="12700">
            <a:noFill/>
            <a:miter lim="800000"/>
            <a:headEnd/>
            <a:tailEnd/>
          </a:ln>
          <a:effectLst/>
        </p:spPr>
        <p:txBody>
          <a:bodyPr wrap="none" lIns="90000" tIns="46800" rIns="90000" bIns="46800" anchor="ctr"/>
          <a:lstStyle/>
          <a:p>
            <a:endParaRPr lang="en-US"/>
          </a:p>
        </p:txBody>
      </p:sp>
      <p:sp>
        <p:nvSpPr>
          <p:cNvPr id="2" name="Titre 1"/>
          <p:cNvSpPr>
            <a:spLocks noGrp="1"/>
          </p:cNvSpPr>
          <p:nvPr>
            <p:ph type="title"/>
          </p:nvPr>
        </p:nvSpPr>
        <p:spPr/>
        <p:txBody>
          <a:bodyPr>
            <a:normAutofit/>
          </a:bodyPr>
          <a:lstStyle/>
          <a:p>
            <a:r>
              <a:rPr lang="en-US" smtClean="0"/>
              <a:t>Agenda</a:t>
            </a:r>
            <a:endParaRPr lang="en-US"/>
          </a:p>
        </p:txBody>
      </p:sp>
      <p:sp>
        <p:nvSpPr>
          <p:cNvPr id="3" name="Espace réservé du contenu 2"/>
          <p:cNvSpPr>
            <a:spLocks noGrp="1"/>
          </p:cNvSpPr>
          <p:nvPr>
            <p:ph idx="1"/>
          </p:nvPr>
        </p:nvSpPr>
        <p:spPr/>
        <p:txBody>
          <a:bodyPr/>
          <a:lstStyle/>
          <a:p>
            <a:r>
              <a:rPr lang="en-US" dirty="0" smtClean="0"/>
              <a:t>Introduction</a:t>
            </a:r>
          </a:p>
          <a:p>
            <a:r>
              <a:rPr lang="en-US" dirty="0" smtClean="0"/>
              <a:t>Interoperability</a:t>
            </a:r>
          </a:p>
          <a:p>
            <a:r>
              <a:rPr lang="en-US" dirty="0" smtClean="0"/>
              <a:t>Semantic levels</a:t>
            </a:r>
          </a:p>
          <a:p>
            <a:r>
              <a:rPr lang="en-US" dirty="0" smtClean="0"/>
              <a:t>Modeling approaches </a:t>
            </a:r>
          </a:p>
          <a:p>
            <a:r>
              <a:rPr lang="en-US" dirty="0" smtClean="0"/>
              <a:t>Enterprise language</a:t>
            </a:r>
          </a:p>
          <a:p>
            <a:r>
              <a:rPr lang="en-US" dirty="0" smtClean="0"/>
              <a:t>Practical implementation</a:t>
            </a:r>
          </a:p>
        </p:txBody>
      </p:sp>
      <p:sp>
        <p:nvSpPr>
          <p:cNvPr id="6" name="Espace réservé du pied de page 5"/>
          <p:cNvSpPr>
            <a:spLocks noGrp="1"/>
          </p:cNvSpPr>
          <p:nvPr>
            <p:ph type="ftr" sz="quarter" idx="10"/>
          </p:nvPr>
        </p:nvSpPr>
        <p:spPr>
          <a:xfrm>
            <a:off x="1500166" y="6356350"/>
            <a:ext cx="6215106" cy="365125"/>
          </a:xfrm>
          <a:prstGeom prst="rect">
            <a:avLst/>
          </a:prstGeom>
        </p:spPr>
        <p:txBody>
          <a:bodyPr/>
          <a:lstStyle/>
          <a:p>
            <a:r>
              <a:rPr lang="en-US" smtClean="0"/>
              <a:t>MI - Enable and Develop Intelligence - Language</a:t>
            </a:r>
            <a:endParaRPr lang="en-US"/>
          </a:p>
        </p:txBody>
      </p:sp>
      <p:sp>
        <p:nvSpPr>
          <p:cNvPr id="5" name="Espace réservé du numéro de diapositive 4"/>
          <p:cNvSpPr>
            <a:spLocks noGrp="1"/>
          </p:cNvSpPr>
          <p:nvPr>
            <p:ph type="sldNum" sz="quarter" idx="11"/>
          </p:nvPr>
        </p:nvSpPr>
        <p:spPr/>
        <p:txBody>
          <a:bodyPr/>
          <a:lstStyle/>
          <a:p>
            <a:fld id="{FC1717C7-1DE2-40FD-9AE7-09F447B69B04}" type="slidenum">
              <a:rPr lang="en-US" smtClean="0"/>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mtClean="0"/>
              <a:t>Practical implementation</a:t>
            </a:r>
            <a:endParaRPr lang="en-GB"/>
          </a:p>
        </p:txBody>
      </p:sp>
      <p:sp>
        <p:nvSpPr>
          <p:cNvPr id="3" name="Espace réservé du contenu 2"/>
          <p:cNvSpPr>
            <a:spLocks noGrp="1"/>
          </p:cNvSpPr>
          <p:nvPr>
            <p:ph idx="1"/>
          </p:nvPr>
        </p:nvSpPr>
        <p:spPr/>
        <p:txBody>
          <a:bodyPr>
            <a:normAutofit/>
          </a:bodyPr>
          <a:lstStyle/>
          <a:p>
            <a:r>
              <a:rPr lang="en-GB" smtClean="0"/>
              <a:t>Semantic registry</a:t>
            </a:r>
          </a:p>
          <a:p>
            <a:pPr lvl="1"/>
            <a:r>
              <a:rPr lang="en-GB" smtClean="0"/>
              <a:t>Identifies and manage concepts semantically</a:t>
            </a:r>
          </a:p>
          <a:p>
            <a:pPr lvl="1"/>
            <a:r>
              <a:rPr lang="en-GB" smtClean="0"/>
              <a:t>Associates concepts with local / logical representations</a:t>
            </a:r>
          </a:p>
          <a:p>
            <a:pPr lvl="1"/>
            <a:r>
              <a:rPr lang="en-GB" smtClean="0"/>
              <a:t>ISO11179 provides a meta model for managing concepts semantics</a:t>
            </a:r>
          </a:p>
          <a:p>
            <a:r>
              <a:rPr lang="en-GB" smtClean="0"/>
              <a:t>Language specification</a:t>
            </a:r>
          </a:p>
          <a:p>
            <a:pPr lvl="1"/>
            <a:r>
              <a:rPr lang="en-GB" smtClean="0"/>
              <a:t>Defines concepts with attributes and relationships with other concepts</a:t>
            </a:r>
          </a:p>
          <a:p>
            <a:pPr lvl="2"/>
            <a:r>
              <a:rPr lang="en-GB" smtClean="0"/>
              <a:t>ISO62264, ISO 15926, ISO19440 provide possible basis for estblishing and structuring concepts</a:t>
            </a:r>
          </a:p>
          <a:p>
            <a:pPr lvl="1"/>
            <a:r>
              <a:rPr lang="en-GB" smtClean="0"/>
              <a:t>Defines logical data structures for message language enforcement</a:t>
            </a:r>
          </a:p>
          <a:p>
            <a:pPr lvl="2"/>
            <a:r>
              <a:rPr lang="en-GB" smtClean="0"/>
              <a:t>XML schemas is a possible technology</a:t>
            </a:r>
          </a:p>
          <a:p>
            <a:pPr lvl="1"/>
            <a:r>
              <a:rPr lang="en-GB" smtClean="0"/>
              <a:t>Database structures for ontology persistence (reference data) </a:t>
            </a:r>
          </a:p>
          <a:p>
            <a:r>
              <a:rPr lang="en-GB" smtClean="0"/>
              <a:t>Interface implementation</a:t>
            </a:r>
          </a:p>
          <a:p>
            <a:pPr lvl="1"/>
            <a:r>
              <a:rPr lang="en-GB" smtClean="0"/>
              <a:t>Based on logical data structure (i.e. XML schemas)</a:t>
            </a:r>
          </a:p>
          <a:p>
            <a:pPr lvl="1"/>
            <a:endParaRPr lang="en-GB" smtClean="0"/>
          </a:p>
          <a:p>
            <a:pPr lvl="1"/>
            <a:endParaRPr lang="en-GB" smtClean="0"/>
          </a:p>
          <a:p>
            <a:pPr lvl="1"/>
            <a:endParaRPr lang="en-GB"/>
          </a:p>
        </p:txBody>
      </p:sp>
      <p:sp>
        <p:nvSpPr>
          <p:cNvPr id="5" name="Espace réservé du pied de page 4"/>
          <p:cNvSpPr>
            <a:spLocks noGrp="1"/>
          </p:cNvSpPr>
          <p:nvPr>
            <p:ph type="ftr" sz="quarter" idx="10"/>
          </p:nvPr>
        </p:nvSpPr>
        <p:spPr>
          <a:xfrm>
            <a:off x="1500166" y="6356350"/>
            <a:ext cx="6215106" cy="365125"/>
          </a:xfrm>
          <a:prstGeom prst="rect">
            <a:avLst/>
          </a:prstGeom>
        </p:spPr>
        <p:txBody>
          <a:bodyPr/>
          <a:lstStyle/>
          <a:p>
            <a:r>
              <a:rPr lang="en-US" smtClean="0"/>
              <a:t>MI - Enable and Develop Intelligence - Language</a:t>
            </a:r>
            <a:endParaRPr lang="en-GB"/>
          </a:p>
        </p:txBody>
      </p:sp>
      <p:sp>
        <p:nvSpPr>
          <p:cNvPr id="4" name="Espace réservé du numéro de diapositive 3"/>
          <p:cNvSpPr>
            <a:spLocks noGrp="1"/>
          </p:cNvSpPr>
          <p:nvPr>
            <p:ph type="sldNum" sz="quarter" idx="11"/>
          </p:nvPr>
        </p:nvSpPr>
        <p:spPr/>
        <p:txBody>
          <a:bodyPr/>
          <a:lstStyle/>
          <a:p>
            <a:fld id="{FC1717C7-1DE2-40FD-9AE7-09F447B69B04}" type="slidenum">
              <a:rPr lang="en-GB" smtClean="0"/>
              <a:pPr/>
              <a:t>35</a:t>
            </a:fld>
            <a:endParaRPr lang="en-GB"/>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mtClean="0"/>
              <a:t>Practical implementation</a:t>
            </a:r>
            <a:endParaRPr lang="en-US"/>
          </a:p>
        </p:txBody>
      </p:sp>
      <p:graphicFrame>
        <p:nvGraphicFramePr>
          <p:cNvPr id="4" name="Espace réservé du contenu 3"/>
          <p:cNvGraphicFramePr>
            <a:graphicFrameLocks noGrp="1"/>
          </p:cNvGraphicFramePr>
          <p:nvPr>
            <p:ph idx="1"/>
          </p:nvPr>
        </p:nvGraphicFramePr>
        <p:xfrm>
          <a:off x="71406" y="1600200"/>
          <a:ext cx="8930767" cy="2661920"/>
        </p:xfrm>
        <a:graphic>
          <a:graphicData uri="http://schemas.openxmlformats.org/drawingml/2006/table">
            <a:tbl>
              <a:tblPr firstRow="1" bandRow="1">
                <a:tableStyleId>{073A0DAA-6AF3-43AB-8588-CEC1D06C72B9}</a:tableStyleId>
              </a:tblPr>
              <a:tblGrid>
                <a:gridCol w="1808480"/>
                <a:gridCol w="2672080"/>
                <a:gridCol w="3133471"/>
                <a:gridCol w="1316736"/>
              </a:tblGrid>
              <a:tr h="370840">
                <a:tc>
                  <a:txBody>
                    <a:bodyPr/>
                    <a:lstStyle/>
                    <a:p>
                      <a:endParaRPr lang="en-US" noProof="0"/>
                    </a:p>
                  </a:txBody>
                  <a:tcPr/>
                </a:tc>
                <a:tc>
                  <a:txBody>
                    <a:bodyPr/>
                    <a:lstStyle/>
                    <a:p>
                      <a:r>
                        <a:rPr lang="en-US" noProof="0" smtClean="0"/>
                        <a:t>Semantic</a:t>
                      </a:r>
                      <a:r>
                        <a:rPr lang="en-US" baseline="0" noProof="0" smtClean="0"/>
                        <a:t> registry</a:t>
                      </a:r>
                      <a:endParaRPr lang="en-US" noProof="0"/>
                    </a:p>
                  </a:txBody>
                  <a:tcPr/>
                </a:tc>
                <a:tc>
                  <a:txBody>
                    <a:bodyPr/>
                    <a:lstStyle/>
                    <a:p>
                      <a:r>
                        <a:rPr lang="en-US" noProof="0" smtClean="0"/>
                        <a:t>Ontology and Schemas</a:t>
                      </a:r>
                      <a:endParaRPr lang="en-US" noProof="0"/>
                    </a:p>
                  </a:txBody>
                  <a:tcPr/>
                </a:tc>
                <a:tc>
                  <a:txBody>
                    <a:bodyPr/>
                    <a:lstStyle/>
                    <a:p>
                      <a:r>
                        <a:rPr lang="en-US" noProof="0" smtClean="0"/>
                        <a:t>Interface</a:t>
                      </a:r>
                      <a:endParaRPr lang="en-US" noProof="0"/>
                    </a:p>
                  </a:txBody>
                  <a:tcPr/>
                </a:tc>
              </a:tr>
              <a:tr h="370840">
                <a:tc>
                  <a:txBody>
                    <a:bodyPr/>
                    <a:lstStyle/>
                    <a:p>
                      <a:r>
                        <a:rPr lang="en-US" b="1" noProof="0" smtClean="0"/>
                        <a:t>Scope</a:t>
                      </a:r>
                      <a:endParaRPr lang="en-US" b="1" noProof="0"/>
                    </a:p>
                  </a:txBody>
                  <a:tcPr/>
                </a:tc>
                <a:tc>
                  <a:txBody>
                    <a:bodyPr/>
                    <a:lstStyle/>
                    <a:p>
                      <a:r>
                        <a:rPr lang="en-US" noProof="0" smtClean="0"/>
                        <a:t>Whole entreprise</a:t>
                      </a:r>
                      <a:endParaRPr lang="en-US" noProof="0"/>
                    </a:p>
                  </a:txBody>
                  <a:tcPr/>
                </a:tc>
                <a:tc>
                  <a:txBody>
                    <a:bodyPr/>
                    <a:lstStyle/>
                    <a:p>
                      <a:r>
                        <a:rPr lang="en-US" noProof="0" smtClean="0"/>
                        <a:t>Conceptual domains</a:t>
                      </a:r>
                    </a:p>
                    <a:p>
                      <a:r>
                        <a:rPr lang="en-US" noProof="0" smtClean="0"/>
                        <a:t> within enterprise</a:t>
                      </a:r>
                      <a:endParaRPr lang="en-US" noProof="0"/>
                    </a:p>
                  </a:txBody>
                  <a:tcPr/>
                </a:tc>
                <a:tc>
                  <a:txBody>
                    <a:bodyPr/>
                    <a:lstStyle/>
                    <a:p>
                      <a:r>
                        <a:rPr lang="en-US" noProof="0" smtClean="0"/>
                        <a:t>Specific Projects</a:t>
                      </a:r>
                      <a:endParaRPr lang="en-US" noProof="0"/>
                    </a:p>
                  </a:txBody>
                  <a:tcPr/>
                </a:tc>
              </a:tr>
              <a:tr h="370840">
                <a:tc>
                  <a:txBody>
                    <a:bodyPr/>
                    <a:lstStyle/>
                    <a:p>
                      <a:r>
                        <a:rPr lang="en-US" b="1" noProof="0" smtClean="0"/>
                        <a:t>IT solution</a:t>
                      </a:r>
                      <a:endParaRPr lang="en-US" b="1" noProof="0"/>
                    </a:p>
                  </a:txBody>
                  <a:tcPr/>
                </a:tc>
                <a:tc>
                  <a:txBody>
                    <a:bodyPr/>
                    <a:lstStyle/>
                    <a:p>
                      <a:r>
                        <a:rPr lang="en-US" noProof="0" smtClean="0"/>
                        <a:t>MDM solutions</a:t>
                      </a:r>
                      <a:endParaRPr lang="en-US" noProof="0"/>
                    </a:p>
                  </a:txBody>
                  <a:tcPr/>
                </a:tc>
                <a:tc>
                  <a:txBody>
                    <a:bodyPr/>
                    <a:lstStyle/>
                    <a:p>
                      <a:r>
                        <a:rPr lang="en-US" noProof="0" smtClean="0"/>
                        <a:t>Ontology editors</a:t>
                      </a:r>
                    </a:p>
                    <a:p>
                      <a:r>
                        <a:rPr lang="en-US" noProof="0" smtClean="0"/>
                        <a:t>XML schema authoring tools</a:t>
                      </a:r>
                      <a:endParaRPr lang="en-US" noProof="0"/>
                    </a:p>
                  </a:txBody>
                  <a:tcPr/>
                </a:tc>
                <a:tc>
                  <a:txBody>
                    <a:bodyPr/>
                    <a:lstStyle/>
                    <a:p>
                      <a:r>
                        <a:rPr lang="en-US" noProof="0" smtClean="0"/>
                        <a:t>EAI/SOA plateforms</a:t>
                      </a:r>
                      <a:endParaRPr lang="en-US" noProof="0"/>
                    </a:p>
                  </a:txBody>
                  <a:tcPr/>
                </a:tc>
              </a:tr>
              <a:tr h="370840">
                <a:tc>
                  <a:txBody>
                    <a:bodyPr/>
                    <a:lstStyle/>
                    <a:p>
                      <a:r>
                        <a:rPr lang="en-US" b="1" noProof="0" smtClean="0"/>
                        <a:t>Lifecycle</a:t>
                      </a:r>
                      <a:endParaRPr lang="en-US" b="1" noProof="0"/>
                    </a:p>
                  </a:txBody>
                  <a:tcPr/>
                </a:tc>
                <a:tc>
                  <a:txBody>
                    <a:bodyPr/>
                    <a:lstStyle/>
                    <a:p>
                      <a:r>
                        <a:rPr lang="en-US" noProof="0" smtClean="0"/>
                        <a:t>Continuous, </a:t>
                      </a:r>
                    </a:p>
                    <a:p>
                      <a:r>
                        <a:rPr lang="en-US" noProof="0" smtClean="0"/>
                        <a:t>event base resgistration</a:t>
                      </a:r>
                      <a:endParaRPr lang="en-US" noProof="0"/>
                    </a:p>
                  </a:txBody>
                  <a:tcPr/>
                </a:tc>
                <a:tc>
                  <a:txBody>
                    <a:bodyPr/>
                    <a:lstStyle/>
                    <a:p>
                      <a:r>
                        <a:rPr lang="en-US" noProof="0" smtClean="0"/>
                        <a:t>On demand to address </a:t>
                      </a:r>
                    </a:p>
                    <a:p>
                      <a:r>
                        <a:rPr lang="en-US" noProof="0" smtClean="0"/>
                        <a:t>new interoperability needs</a:t>
                      </a:r>
                      <a:endParaRPr lang="en-US" noProof="0"/>
                    </a:p>
                  </a:txBody>
                  <a:tcPr/>
                </a:tc>
                <a:tc>
                  <a:txBody>
                    <a:bodyPr/>
                    <a:lstStyle/>
                    <a:p>
                      <a:r>
                        <a:rPr lang="en-US" noProof="0" smtClean="0"/>
                        <a:t>IT Projects</a:t>
                      </a:r>
                      <a:endParaRPr lang="en-US" noProof="0"/>
                    </a:p>
                  </a:txBody>
                  <a:tcPr/>
                </a:tc>
              </a:tr>
              <a:tr h="370840">
                <a:tc>
                  <a:txBody>
                    <a:bodyPr/>
                    <a:lstStyle/>
                    <a:p>
                      <a:r>
                        <a:rPr lang="en-US" b="1" noProof="0" smtClean="0"/>
                        <a:t>Responsibility</a:t>
                      </a:r>
                      <a:endParaRPr lang="en-US" b="1" noProof="0"/>
                    </a:p>
                  </a:txBody>
                  <a:tcPr/>
                </a:tc>
                <a:tc>
                  <a:txBody>
                    <a:bodyPr/>
                    <a:lstStyle/>
                    <a:p>
                      <a:r>
                        <a:rPr lang="en-US" noProof="0" smtClean="0"/>
                        <a:t>Enterprise Linguist</a:t>
                      </a:r>
                      <a:endParaRPr lang="en-US" noProof="0"/>
                    </a:p>
                  </a:txBody>
                  <a:tcPr/>
                </a:tc>
                <a:tc>
                  <a:txBody>
                    <a:bodyPr/>
                    <a:lstStyle/>
                    <a:p>
                      <a:r>
                        <a:rPr lang="en-US" noProof="0" smtClean="0"/>
                        <a:t>Enterprise Linguist</a:t>
                      </a:r>
                      <a:endParaRPr lang="en-US" noProof="0"/>
                    </a:p>
                  </a:txBody>
                  <a:tcPr/>
                </a:tc>
                <a:tc>
                  <a:txBody>
                    <a:bodyPr/>
                    <a:lstStyle/>
                    <a:p>
                      <a:r>
                        <a:rPr lang="en-US" noProof="0" dirty="0" smtClean="0"/>
                        <a:t>IT</a:t>
                      </a:r>
                      <a:endParaRPr lang="en-US" noProof="0" dirty="0"/>
                    </a:p>
                  </a:txBody>
                  <a:tcPr/>
                </a:tc>
              </a:tr>
            </a:tbl>
          </a:graphicData>
        </a:graphic>
      </p:graphicFrame>
      <p:sp>
        <p:nvSpPr>
          <p:cNvPr id="6" name="Espace réservé du pied de page 5"/>
          <p:cNvSpPr>
            <a:spLocks noGrp="1"/>
          </p:cNvSpPr>
          <p:nvPr>
            <p:ph type="ftr" sz="quarter" idx="10"/>
          </p:nvPr>
        </p:nvSpPr>
        <p:spPr>
          <a:xfrm>
            <a:off x="1500166" y="6356350"/>
            <a:ext cx="6215106" cy="365125"/>
          </a:xfrm>
          <a:prstGeom prst="rect">
            <a:avLst/>
          </a:prstGeom>
        </p:spPr>
        <p:txBody>
          <a:bodyPr/>
          <a:lstStyle/>
          <a:p>
            <a:r>
              <a:rPr lang="en-US" smtClean="0"/>
              <a:t>MI - Enable and Develop Intelligence - Language</a:t>
            </a:r>
            <a:endParaRPr lang="en-US"/>
          </a:p>
        </p:txBody>
      </p:sp>
      <p:sp>
        <p:nvSpPr>
          <p:cNvPr id="5" name="Espace réservé du numéro de diapositive 4"/>
          <p:cNvSpPr>
            <a:spLocks noGrp="1"/>
          </p:cNvSpPr>
          <p:nvPr>
            <p:ph type="sldNum" sz="quarter" idx="11"/>
          </p:nvPr>
        </p:nvSpPr>
        <p:spPr/>
        <p:txBody>
          <a:bodyPr/>
          <a:lstStyle/>
          <a:p>
            <a:fld id="{FC1717C7-1DE2-40FD-9AE7-09F447B69B04}" type="slidenum">
              <a:rPr lang="en-US" smtClean="0"/>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Espace réservé du pied de page 2"/>
          <p:cNvSpPr>
            <a:spLocks noGrp="1"/>
          </p:cNvSpPr>
          <p:nvPr>
            <p:ph type="ftr" sz="quarter" idx="10"/>
          </p:nvPr>
        </p:nvSpPr>
        <p:spPr>
          <a:noFill/>
        </p:spPr>
        <p:txBody>
          <a:bodyPr/>
          <a:lstStyle/>
          <a:p>
            <a:r>
              <a:rPr lang="en-US" smtClean="0"/>
              <a:t>MI - Enable and Develop Intelligence - Language</a:t>
            </a:r>
            <a:endParaRPr lang="en-GB" smtClean="0"/>
          </a:p>
        </p:txBody>
      </p:sp>
      <p:sp>
        <p:nvSpPr>
          <p:cNvPr id="88067" name="Espace réservé du numéro de diapositive 3"/>
          <p:cNvSpPr>
            <a:spLocks noGrp="1"/>
          </p:cNvSpPr>
          <p:nvPr>
            <p:ph type="sldNum" sz="quarter" idx="11"/>
          </p:nvPr>
        </p:nvSpPr>
        <p:spPr>
          <a:noFill/>
        </p:spPr>
        <p:txBody>
          <a:bodyPr/>
          <a:lstStyle/>
          <a:p>
            <a:fld id="{255F4442-BE98-4038-8B79-D84CFA445BFE}" type="slidenum">
              <a:rPr lang="en-GB" smtClean="0"/>
              <a:pPr/>
              <a:t>37</a:t>
            </a:fld>
            <a:endParaRPr lang="en-GB" smtClean="0"/>
          </a:p>
        </p:txBody>
      </p:sp>
      <p:sp>
        <p:nvSpPr>
          <p:cNvPr id="88068" name="Rectangle 3"/>
          <p:cNvSpPr>
            <a:spLocks noGrp="1" noChangeArrowheads="1"/>
          </p:cNvSpPr>
          <p:nvPr>
            <p:ph type="body" idx="4294967295"/>
          </p:nvPr>
        </p:nvSpPr>
        <p:spPr>
          <a:xfrm>
            <a:off x="0" y="2493963"/>
            <a:ext cx="8785225" cy="2089150"/>
          </a:xfrm>
        </p:spPr>
        <p:txBody>
          <a:bodyPr lIns="0" tIns="0" rIns="0" bIns="0"/>
          <a:lstStyle/>
          <a:p>
            <a:pPr algn="ctr" eaLnBrk="1" hangingPunct="1">
              <a:buFont typeface="Arial" charset="0"/>
              <a:buNone/>
            </a:pPr>
            <a:r>
              <a:rPr lang="en-US" sz="4800" smtClean="0">
                <a:solidFill>
                  <a:schemeClr val="folHlink"/>
                </a:solidFill>
              </a:rPr>
              <a:t>Thank You !</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mtClean="0"/>
              <a:t>Conditions of intelligence</a:t>
            </a:r>
            <a:endParaRPr lang="en-GB"/>
          </a:p>
        </p:txBody>
      </p:sp>
      <p:sp>
        <p:nvSpPr>
          <p:cNvPr id="3" name="Espace réservé du contenu 2"/>
          <p:cNvSpPr>
            <a:spLocks noGrp="1"/>
          </p:cNvSpPr>
          <p:nvPr>
            <p:ph idx="1"/>
          </p:nvPr>
        </p:nvSpPr>
        <p:spPr/>
        <p:txBody>
          <a:bodyPr>
            <a:normAutofit lnSpcReduction="10000"/>
          </a:bodyPr>
          <a:lstStyle/>
          <a:p>
            <a:r>
              <a:rPr lang="en-GB" smtClean="0"/>
              <a:t>A product of complexity, Intelligence raises from </a:t>
            </a:r>
          </a:p>
          <a:p>
            <a:pPr lvl="1"/>
            <a:r>
              <a:rPr lang="en-GB" smtClean="0"/>
              <a:t>Ability to develop knowledge </a:t>
            </a:r>
          </a:p>
          <a:p>
            <a:pPr lvl="2"/>
            <a:r>
              <a:rPr lang="en-GB" smtClean="0"/>
              <a:t>Enabling cycling between subjective experience and objective knowledge</a:t>
            </a:r>
          </a:p>
          <a:p>
            <a:pPr lvl="1"/>
            <a:r>
              <a:rPr lang="en-GB" smtClean="0"/>
              <a:t>Ability to share knowledge</a:t>
            </a:r>
          </a:p>
          <a:p>
            <a:pPr lvl="2"/>
            <a:r>
              <a:rPr lang="en-GB" smtClean="0"/>
              <a:t>Enabling seamless storage and access to relevant knowledge</a:t>
            </a:r>
          </a:p>
          <a:p>
            <a:pPr lvl="1"/>
            <a:r>
              <a:rPr lang="en-GB" smtClean="0"/>
              <a:t>Ability to interact </a:t>
            </a:r>
          </a:p>
          <a:p>
            <a:pPr lvl="2"/>
            <a:r>
              <a:rPr lang="en-GB" smtClean="0"/>
              <a:t>Enabling understandable communications between components</a:t>
            </a:r>
          </a:p>
          <a:p>
            <a:pPr lvl="1"/>
            <a:r>
              <a:rPr lang="en-GB" smtClean="0"/>
              <a:t>Individual intelligence</a:t>
            </a:r>
          </a:p>
          <a:p>
            <a:pPr lvl="2"/>
            <a:r>
              <a:rPr lang="en-GB" smtClean="0"/>
              <a:t>Sophisticated components performing locally</a:t>
            </a:r>
          </a:p>
          <a:p>
            <a:pPr lvl="2"/>
            <a:r>
              <a:rPr lang="en-GB" smtClean="0"/>
              <a:t>At the advantage of the whole system</a:t>
            </a:r>
          </a:p>
          <a:p>
            <a:r>
              <a:rPr lang="en-GB" smtClean="0"/>
              <a:t>Secondary level behavior </a:t>
            </a:r>
          </a:p>
          <a:p>
            <a:pPr lvl="1"/>
            <a:r>
              <a:rPr lang="en-GB" smtClean="0"/>
              <a:t>Creativity</a:t>
            </a:r>
          </a:p>
          <a:p>
            <a:pPr lvl="1"/>
            <a:r>
              <a:rPr lang="en-GB" smtClean="0"/>
              <a:t>Risk assessment and management</a:t>
            </a:r>
          </a:p>
          <a:p>
            <a:pPr lvl="2"/>
            <a:r>
              <a:rPr lang="en-GB" smtClean="0"/>
              <a:t>Securing actions against uncertainty</a:t>
            </a:r>
            <a:endParaRPr lang="en-GB"/>
          </a:p>
        </p:txBody>
      </p:sp>
      <p:sp>
        <p:nvSpPr>
          <p:cNvPr id="5" name="Espace réservé du pied de page 4"/>
          <p:cNvSpPr>
            <a:spLocks noGrp="1"/>
          </p:cNvSpPr>
          <p:nvPr>
            <p:ph type="ftr" sz="quarter" idx="10"/>
          </p:nvPr>
        </p:nvSpPr>
        <p:spPr>
          <a:xfrm>
            <a:off x="1500166" y="6356350"/>
            <a:ext cx="6215106" cy="365125"/>
          </a:xfrm>
          <a:prstGeom prst="rect">
            <a:avLst/>
          </a:prstGeom>
        </p:spPr>
        <p:txBody>
          <a:bodyPr/>
          <a:lstStyle/>
          <a:p>
            <a:r>
              <a:rPr lang="en-US" smtClean="0"/>
              <a:t>MI - Enable and Develop Intelligence - Language</a:t>
            </a:r>
            <a:endParaRPr lang="en-GB"/>
          </a:p>
        </p:txBody>
      </p:sp>
      <p:sp>
        <p:nvSpPr>
          <p:cNvPr id="4" name="Espace réservé du numéro de diapositive 3"/>
          <p:cNvSpPr>
            <a:spLocks noGrp="1"/>
          </p:cNvSpPr>
          <p:nvPr>
            <p:ph type="sldNum" sz="quarter" idx="11"/>
          </p:nvPr>
        </p:nvSpPr>
        <p:spPr/>
        <p:txBody>
          <a:bodyPr/>
          <a:lstStyle/>
          <a:p>
            <a:fld id="{FC1717C7-1DE2-40FD-9AE7-09F447B69B04}" type="slidenum">
              <a:rPr lang="en-GB" smtClean="0"/>
              <a:pPr/>
              <a:t>4</a:t>
            </a:fld>
            <a:endParaRPr lang="en-GB"/>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mtClean="0"/>
              <a:t>Language</a:t>
            </a:r>
            <a:endParaRPr lang="en-GB"/>
          </a:p>
        </p:txBody>
      </p:sp>
      <p:sp>
        <p:nvSpPr>
          <p:cNvPr id="3" name="Espace réservé du contenu 2"/>
          <p:cNvSpPr>
            <a:spLocks noGrp="1"/>
          </p:cNvSpPr>
          <p:nvPr>
            <p:ph idx="1"/>
          </p:nvPr>
        </p:nvSpPr>
        <p:spPr/>
        <p:txBody>
          <a:bodyPr>
            <a:normAutofit/>
          </a:bodyPr>
          <a:lstStyle/>
          <a:p>
            <a:r>
              <a:rPr lang="en-GB" smtClean="0"/>
              <a:t>Objective knowledge is out of reach</a:t>
            </a:r>
          </a:p>
          <a:p>
            <a:pPr lvl="1"/>
            <a:r>
              <a:rPr lang="en-GB" smtClean="0"/>
              <a:t>It exists independently of its actual understanding – by human, machines</a:t>
            </a:r>
          </a:p>
          <a:p>
            <a:r>
              <a:rPr lang="en-GB" smtClean="0"/>
              <a:t>Language is the means for handling  knowledge </a:t>
            </a:r>
          </a:p>
          <a:p>
            <a:pPr lvl="1"/>
            <a:r>
              <a:rPr lang="en-GB" smtClean="0"/>
              <a:t>Language defines basic concepts (vocabulary) and rules (grammar) for expressing knowledge</a:t>
            </a:r>
          </a:p>
          <a:p>
            <a:r>
              <a:rPr lang="en-GB" smtClean="0"/>
              <a:t>Existence of language is a pre-condition for intelligence</a:t>
            </a:r>
            <a:endParaRPr lang="en-GB"/>
          </a:p>
        </p:txBody>
      </p:sp>
      <p:sp>
        <p:nvSpPr>
          <p:cNvPr id="5" name="Espace réservé du pied de page 4"/>
          <p:cNvSpPr>
            <a:spLocks noGrp="1"/>
          </p:cNvSpPr>
          <p:nvPr>
            <p:ph type="ftr" sz="quarter" idx="10"/>
          </p:nvPr>
        </p:nvSpPr>
        <p:spPr>
          <a:xfrm>
            <a:off x="1500166" y="6356350"/>
            <a:ext cx="6215106" cy="365125"/>
          </a:xfrm>
          <a:prstGeom prst="rect">
            <a:avLst/>
          </a:prstGeom>
        </p:spPr>
        <p:txBody>
          <a:bodyPr/>
          <a:lstStyle/>
          <a:p>
            <a:r>
              <a:rPr lang="en-US" smtClean="0"/>
              <a:t>MI - Enable and Develop Intelligence - Language</a:t>
            </a:r>
            <a:endParaRPr lang="en-GB"/>
          </a:p>
        </p:txBody>
      </p:sp>
      <p:sp>
        <p:nvSpPr>
          <p:cNvPr id="4" name="Espace réservé du numéro de diapositive 3"/>
          <p:cNvSpPr>
            <a:spLocks noGrp="1"/>
          </p:cNvSpPr>
          <p:nvPr>
            <p:ph type="sldNum" sz="quarter" idx="11"/>
          </p:nvPr>
        </p:nvSpPr>
        <p:spPr/>
        <p:txBody>
          <a:bodyPr/>
          <a:lstStyle/>
          <a:p>
            <a:fld id="{FC1717C7-1DE2-40FD-9AE7-09F447B69B04}" type="slidenum">
              <a:rPr lang="en-GB" smtClean="0"/>
              <a:pPr/>
              <a:t>5</a:t>
            </a:fld>
            <a:endParaRPr lang="en-GB"/>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mtClean="0"/>
              <a:t>Enterprise knowledge</a:t>
            </a:r>
            <a:endParaRPr lang="en-GB"/>
          </a:p>
        </p:txBody>
      </p:sp>
      <p:sp>
        <p:nvSpPr>
          <p:cNvPr id="3" name="Espace réservé du contenu 2"/>
          <p:cNvSpPr>
            <a:spLocks noGrp="1"/>
          </p:cNvSpPr>
          <p:nvPr>
            <p:ph idx="1"/>
          </p:nvPr>
        </p:nvSpPr>
        <p:spPr/>
        <p:txBody>
          <a:bodyPr>
            <a:normAutofit/>
          </a:bodyPr>
          <a:lstStyle/>
          <a:p>
            <a:r>
              <a:rPr lang="en-GB" smtClean="0"/>
              <a:t>Covers many domains</a:t>
            </a:r>
          </a:p>
          <a:p>
            <a:r>
              <a:rPr lang="en-GB" smtClean="0"/>
              <a:t>Addresses tangible and intangible information.</a:t>
            </a:r>
          </a:p>
          <a:p>
            <a:pPr>
              <a:buNone/>
            </a:pPr>
            <a:r>
              <a:rPr lang="en-GB" smtClean="0"/>
              <a:t>For Industrial facilities operations</a:t>
            </a:r>
          </a:p>
          <a:p>
            <a:pPr lvl="1"/>
            <a:r>
              <a:rPr lang="en-GB" smtClean="0"/>
              <a:t>Tangible knowledge </a:t>
            </a:r>
          </a:p>
          <a:p>
            <a:pPr lvl="2"/>
            <a:r>
              <a:rPr lang="en-GB" smtClean="0"/>
              <a:t>Resources and capabilities (equipment, people, material, energy…) </a:t>
            </a:r>
          </a:p>
          <a:p>
            <a:pPr lvl="1"/>
            <a:r>
              <a:rPr lang="en-GB" smtClean="0"/>
              <a:t>Intangible knowledge </a:t>
            </a:r>
          </a:p>
          <a:p>
            <a:pPr lvl="2"/>
            <a:r>
              <a:rPr lang="en-GB" smtClean="0"/>
              <a:t>Know-how not formalized</a:t>
            </a:r>
          </a:p>
          <a:p>
            <a:r>
              <a:rPr lang="en-GB" smtClean="0"/>
              <a:t>Enterprise knowledge covers</a:t>
            </a:r>
          </a:p>
          <a:p>
            <a:pPr lvl="1"/>
            <a:r>
              <a:rPr lang="en-GB" smtClean="0"/>
              <a:t>Public knowledge </a:t>
            </a:r>
          </a:p>
          <a:p>
            <a:pPr lvl="2"/>
            <a:r>
              <a:rPr lang="en-GB" smtClean="0"/>
              <a:t>Readily available </a:t>
            </a:r>
          </a:p>
          <a:p>
            <a:pPr lvl="1"/>
            <a:r>
              <a:rPr lang="en-GB" smtClean="0"/>
              <a:t>Private knowledge</a:t>
            </a:r>
          </a:p>
          <a:p>
            <a:pPr lvl="2"/>
            <a:r>
              <a:rPr lang="en-GB" smtClean="0"/>
              <a:t>Represents the enterprise essence</a:t>
            </a:r>
          </a:p>
          <a:p>
            <a:pPr lvl="2"/>
            <a:r>
              <a:rPr lang="en-GB" smtClean="0"/>
              <a:t>Might need to be protected from competitors’ eyes</a:t>
            </a:r>
            <a:endParaRPr lang="en-GB"/>
          </a:p>
        </p:txBody>
      </p:sp>
      <p:sp>
        <p:nvSpPr>
          <p:cNvPr id="5" name="Espace réservé du pied de page 4"/>
          <p:cNvSpPr>
            <a:spLocks noGrp="1"/>
          </p:cNvSpPr>
          <p:nvPr>
            <p:ph type="ftr" sz="quarter" idx="10"/>
          </p:nvPr>
        </p:nvSpPr>
        <p:spPr>
          <a:xfrm>
            <a:off x="1500166" y="6356350"/>
            <a:ext cx="6215106" cy="365125"/>
          </a:xfrm>
          <a:prstGeom prst="rect">
            <a:avLst/>
          </a:prstGeom>
        </p:spPr>
        <p:txBody>
          <a:bodyPr/>
          <a:lstStyle/>
          <a:p>
            <a:r>
              <a:rPr lang="en-US" smtClean="0"/>
              <a:t>MI - Enable and Develop Intelligence - Language</a:t>
            </a:r>
            <a:endParaRPr lang="en-GB"/>
          </a:p>
        </p:txBody>
      </p:sp>
      <p:sp>
        <p:nvSpPr>
          <p:cNvPr id="4" name="Espace réservé du numéro de diapositive 3"/>
          <p:cNvSpPr>
            <a:spLocks noGrp="1"/>
          </p:cNvSpPr>
          <p:nvPr>
            <p:ph type="sldNum" sz="quarter" idx="11"/>
          </p:nvPr>
        </p:nvSpPr>
        <p:spPr/>
        <p:txBody>
          <a:bodyPr/>
          <a:lstStyle/>
          <a:p>
            <a:fld id="{FC1717C7-1DE2-40FD-9AE7-09F447B69B04}" type="slidenum">
              <a:rPr lang="en-GB" smtClean="0"/>
              <a:pPr/>
              <a:t>6</a:t>
            </a:fld>
            <a:endParaRPr lang="en-GB"/>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mtClean="0"/>
              <a:t>Information technology</a:t>
            </a:r>
            <a:endParaRPr lang="en-GB"/>
          </a:p>
        </p:txBody>
      </p:sp>
      <p:sp>
        <p:nvSpPr>
          <p:cNvPr id="3" name="Espace réservé du contenu 2"/>
          <p:cNvSpPr>
            <a:spLocks noGrp="1"/>
          </p:cNvSpPr>
          <p:nvPr>
            <p:ph idx="1"/>
          </p:nvPr>
        </p:nvSpPr>
        <p:spPr/>
        <p:txBody>
          <a:bodyPr>
            <a:normAutofit/>
          </a:bodyPr>
          <a:lstStyle/>
          <a:p>
            <a:r>
              <a:rPr lang="en-GB" smtClean="0"/>
              <a:t>IT purpose</a:t>
            </a:r>
          </a:p>
          <a:p>
            <a:pPr lvl="1"/>
            <a:r>
              <a:rPr lang="en-GB" smtClean="0"/>
              <a:t>Serving most aspects of the enterprise</a:t>
            </a:r>
          </a:p>
          <a:p>
            <a:pPr lvl="1"/>
            <a:r>
              <a:rPr lang="en-GB" smtClean="0"/>
              <a:t>Powering interactions between machines and people</a:t>
            </a:r>
          </a:p>
          <a:p>
            <a:pPr lvl="1"/>
            <a:r>
              <a:rPr lang="en-GB" smtClean="0"/>
              <a:t>Providing memorization and access to knowledge</a:t>
            </a:r>
          </a:p>
          <a:p>
            <a:r>
              <a:rPr lang="en-GB" smtClean="0"/>
              <a:t>IT development</a:t>
            </a:r>
          </a:p>
          <a:p>
            <a:pPr lvl="1"/>
            <a:r>
              <a:rPr lang="en-GB" smtClean="0"/>
              <a:t>Growing erratically (on demand) by small and big spots </a:t>
            </a:r>
          </a:p>
          <a:p>
            <a:pPr lvl="2"/>
            <a:r>
              <a:rPr lang="en-GB" smtClean="0"/>
              <a:t>On demand for addressing business needs</a:t>
            </a:r>
          </a:p>
          <a:p>
            <a:pPr lvl="2"/>
            <a:r>
              <a:rPr lang="en-GB" smtClean="0"/>
              <a:t>Planned for technology upgrades </a:t>
            </a:r>
          </a:p>
          <a:p>
            <a:pPr lvl="1"/>
            <a:r>
              <a:rPr lang="en-GB" smtClean="0"/>
              <a:t>Following multiple, asynchronous lifecycles</a:t>
            </a:r>
          </a:p>
          <a:p>
            <a:pPr lvl="2"/>
            <a:r>
              <a:rPr lang="en-GB" smtClean="0"/>
              <a:t>Weakly coupled between them and the enterprise globally</a:t>
            </a:r>
          </a:p>
          <a:p>
            <a:pPr lvl="1"/>
            <a:endParaRPr lang="en-GB" smtClean="0"/>
          </a:p>
          <a:p>
            <a:endParaRPr lang="en-GB"/>
          </a:p>
        </p:txBody>
      </p:sp>
      <p:sp>
        <p:nvSpPr>
          <p:cNvPr id="5" name="Espace réservé du pied de page 4"/>
          <p:cNvSpPr>
            <a:spLocks noGrp="1"/>
          </p:cNvSpPr>
          <p:nvPr>
            <p:ph type="ftr" sz="quarter" idx="10"/>
          </p:nvPr>
        </p:nvSpPr>
        <p:spPr>
          <a:xfrm>
            <a:off x="1500166" y="6356350"/>
            <a:ext cx="6215106" cy="365125"/>
          </a:xfrm>
          <a:prstGeom prst="rect">
            <a:avLst/>
          </a:prstGeom>
        </p:spPr>
        <p:txBody>
          <a:bodyPr/>
          <a:lstStyle/>
          <a:p>
            <a:r>
              <a:rPr lang="en-US" smtClean="0"/>
              <a:t>MI - Enable and Develop Intelligence - Language</a:t>
            </a:r>
            <a:endParaRPr lang="en-GB"/>
          </a:p>
        </p:txBody>
      </p:sp>
      <p:sp>
        <p:nvSpPr>
          <p:cNvPr id="4" name="Espace réservé du numéro de diapositive 3"/>
          <p:cNvSpPr>
            <a:spLocks noGrp="1"/>
          </p:cNvSpPr>
          <p:nvPr>
            <p:ph type="sldNum" sz="quarter" idx="11"/>
          </p:nvPr>
        </p:nvSpPr>
        <p:spPr/>
        <p:txBody>
          <a:bodyPr/>
          <a:lstStyle/>
          <a:p>
            <a:fld id="{FC1717C7-1DE2-40FD-9AE7-09F447B69B04}" type="slidenum">
              <a:rPr lang="en-GB" smtClean="0"/>
              <a:pPr/>
              <a:t>7</a:t>
            </a:fld>
            <a:endParaRPr lang="en-GB"/>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mtClean="0"/>
              <a:t>Information technology</a:t>
            </a:r>
            <a:endParaRPr lang="en-GB"/>
          </a:p>
        </p:txBody>
      </p:sp>
      <p:sp>
        <p:nvSpPr>
          <p:cNvPr id="3" name="Espace réservé du contenu 2"/>
          <p:cNvSpPr>
            <a:spLocks noGrp="1"/>
          </p:cNvSpPr>
          <p:nvPr>
            <p:ph idx="1"/>
          </p:nvPr>
        </p:nvSpPr>
        <p:spPr/>
        <p:txBody>
          <a:bodyPr/>
          <a:lstStyle/>
          <a:p>
            <a:r>
              <a:rPr lang="en-GB" smtClean="0"/>
              <a:t>IT is widely diversified </a:t>
            </a:r>
          </a:p>
          <a:p>
            <a:pPr lvl="1"/>
            <a:r>
              <a:rPr lang="en-GB" smtClean="0"/>
              <a:t>despite large scope global solutions </a:t>
            </a:r>
          </a:p>
          <a:p>
            <a:pPr lvl="2"/>
            <a:r>
              <a:rPr lang="en-GB" smtClean="0"/>
              <a:t>such as ERPs, MES, Control systems (This ordering matching increasing specialization )</a:t>
            </a:r>
          </a:p>
          <a:p>
            <a:pPr lvl="1"/>
            <a:r>
              <a:rPr lang="en-GB" smtClean="0"/>
              <a:t>Each solution is a system on its own</a:t>
            </a:r>
          </a:p>
          <a:p>
            <a:pPr lvl="2"/>
            <a:r>
              <a:rPr lang="en-GB" smtClean="0"/>
              <a:t>Though not a complex one, offering deterministic features and capabilities (not taking bugs into account…)</a:t>
            </a:r>
          </a:p>
          <a:p>
            <a:pPr lvl="2"/>
            <a:r>
              <a:rPr lang="en-GB" smtClean="0"/>
              <a:t>Applying and exposing concepts </a:t>
            </a:r>
          </a:p>
          <a:p>
            <a:pPr lvl="3"/>
            <a:r>
              <a:rPr lang="en-GB" smtClean="0"/>
              <a:t>taken from a public knowledge space</a:t>
            </a:r>
          </a:p>
          <a:p>
            <a:pPr lvl="3"/>
            <a:r>
              <a:rPr lang="en-GB" smtClean="0"/>
              <a:t>Or implemented from local projects private knowledge space </a:t>
            </a:r>
          </a:p>
          <a:p>
            <a:r>
              <a:rPr lang="en-GB" smtClean="0"/>
              <a:t>Interactions between IT solutions</a:t>
            </a:r>
          </a:p>
          <a:p>
            <a:pPr lvl="1"/>
            <a:r>
              <a:rPr lang="en-GB" smtClean="0"/>
              <a:t>Are a major factor of enterprise intelligence </a:t>
            </a:r>
          </a:p>
          <a:p>
            <a:r>
              <a:rPr lang="en-GB" smtClean="0"/>
              <a:t>Interoperability is the search of interaction effectiveness</a:t>
            </a:r>
            <a:endParaRPr lang="en-GB"/>
          </a:p>
        </p:txBody>
      </p:sp>
      <p:sp>
        <p:nvSpPr>
          <p:cNvPr id="5" name="Espace réservé du pied de page 4"/>
          <p:cNvSpPr>
            <a:spLocks noGrp="1"/>
          </p:cNvSpPr>
          <p:nvPr>
            <p:ph type="ftr" sz="quarter" idx="10"/>
          </p:nvPr>
        </p:nvSpPr>
        <p:spPr>
          <a:xfrm>
            <a:off x="1500166" y="6356350"/>
            <a:ext cx="6215106" cy="365125"/>
          </a:xfrm>
          <a:prstGeom prst="rect">
            <a:avLst/>
          </a:prstGeom>
        </p:spPr>
        <p:txBody>
          <a:bodyPr/>
          <a:lstStyle/>
          <a:p>
            <a:r>
              <a:rPr lang="en-US" smtClean="0"/>
              <a:t>MI - Enable and Develop Intelligence - Language</a:t>
            </a:r>
            <a:endParaRPr lang="en-GB"/>
          </a:p>
        </p:txBody>
      </p:sp>
      <p:sp>
        <p:nvSpPr>
          <p:cNvPr id="4" name="Espace réservé du numéro de diapositive 3"/>
          <p:cNvSpPr>
            <a:spLocks noGrp="1"/>
          </p:cNvSpPr>
          <p:nvPr>
            <p:ph type="sldNum" sz="quarter" idx="11"/>
          </p:nvPr>
        </p:nvSpPr>
        <p:spPr/>
        <p:txBody>
          <a:bodyPr/>
          <a:lstStyle/>
          <a:p>
            <a:fld id="{FC1717C7-1DE2-40FD-9AE7-09F447B69B04}" type="slidenum">
              <a:rPr lang="en-GB" smtClean="0"/>
              <a:pPr/>
              <a:t>8</a:t>
            </a:fld>
            <a:endParaRPr lang="en-GB"/>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1471602"/>
            <a:ext cx="9144000" cy="457200"/>
          </a:xfrm>
          <a:prstGeom prst="rect">
            <a:avLst/>
          </a:prstGeom>
          <a:solidFill>
            <a:srgbClr val="C0C0C0">
              <a:alpha val="50000"/>
            </a:srgbClr>
          </a:solidFill>
          <a:ln w="12700">
            <a:noFill/>
            <a:miter lim="800000"/>
            <a:headEnd/>
            <a:tailEnd/>
          </a:ln>
          <a:effectLst/>
        </p:spPr>
        <p:txBody>
          <a:bodyPr wrap="none" lIns="90000" tIns="46800" rIns="90000" bIns="46800" anchor="ctr"/>
          <a:lstStyle/>
          <a:p>
            <a:endParaRPr lang="en-US"/>
          </a:p>
        </p:txBody>
      </p:sp>
      <p:sp>
        <p:nvSpPr>
          <p:cNvPr id="2" name="Titre 1"/>
          <p:cNvSpPr>
            <a:spLocks noGrp="1"/>
          </p:cNvSpPr>
          <p:nvPr>
            <p:ph type="title"/>
          </p:nvPr>
        </p:nvSpPr>
        <p:spPr/>
        <p:txBody>
          <a:bodyPr>
            <a:normAutofit/>
          </a:bodyPr>
          <a:lstStyle/>
          <a:p>
            <a:r>
              <a:rPr lang="en-US" smtClean="0"/>
              <a:t>Agenda</a:t>
            </a:r>
            <a:endParaRPr lang="en-US"/>
          </a:p>
        </p:txBody>
      </p:sp>
      <p:sp>
        <p:nvSpPr>
          <p:cNvPr id="3" name="Espace réservé du contenu 2"/>
          <p:cNvSpPr>
            <a:spLocks noGrp="1"/>
          </p:cNvSpPr>
          <p:nvPr>
            <p:ph idx="1"/>
          </p:nvPr>
        </p:nvSpPr>
        <p:spPr/>
        <p:txBody>
          <a:bodyPr/>
          <a:lstStyle/>
          <a:p>
            <a:r>
              <a:rPr lang="en-US" dirty="0" smtClean="0"/>
              <a:t>Introduction</a:t>
            </a:r>
          </a:p>
          <a:p>
            <a:r>
              <a:rPr lang="en-US" dirty="0" smtClean="0"/>
              <a:t>Interoperability</a:t>
            </a:r>
          </a:p>
          <a:p>
            <a:r>
              <a:rPr lang="en-US" dirty="0" smtClean="0"/>
              <a:t>Semantic levels</a:t>
            </a:r>
          </a:p>
          <a:p>
            <a:r>
              <a:rPr lang="en-US" dirty="0" smtClean="0"/>
              <a:t>Modeling approaches </a:t>
            </a:r>
          </a:p>
          <a:p>
            <a:r>
              <a:rPr lang="en-US" dirty="0" smtClean="0"/>
              <a:t>Enterprise language</a:t>
            </a:r>
          </a:p>
          <a:p>
            <a:r>
              <a:rPr lang="en-US" dirty="0" smtClean="0"/>
              <a:t>Practical implementation</a:t>
            </a:r>
          </a:p>
        </p:txBody>
      </p:sp>
      <p:sp>
        <p:nvSpPr>
          <p:cNvPr id="6" name="Espace réservé du pied de page 5"/>
          <p:cNvSpPr>
            <a:spLocks noGrp="1"/>
          </p:cNvSpPr>
          <p:nvPr>
            <p:ph type="ftr" sz="quarter" idx="10"/>
          </p:nvPr>
        </p:nvSpPr>
        <p:spPr>
          <a:xfrm>
            <a:off x="1500166" y="6356350"/>
            <a:ext cx="6215106" cy="365125"/>
          </a:xfrm>
          <a:prstGeom prst="rect">
            <a:avLst/>
          </a:prstGeom>
        </p:spPr>
        <p:txBody>
          <a:bodyPr/>
          <a:lstStyle/>
          <a:p>
            <a:r>
              <a:rPr lang="en-US" smtClean="0"/>
              <a:t>MI - Enable and Develop Intelligence - Language</a:t>
            </a:r>
            <a:endParaRPr lang="en-US"/>
          </a:p>
        </p:txBody>
      </p:sp>
      <p:sp>
        <p:nvSpPr>
          <p:cNvPr id="5" name="Espace réservé du numéro de diapositive 4"/>
          <p:cNvSpPr>
            <a:spLocks noGrp="1"/>
          </p:cNvSpPr>
          <p:nvPr>
            <p:ph type="sldNum" sz="quarter" idx="11"/>
          </p:nvPr>
        </p:nvSpPr>
        <p:spPr/>
        <p:txBody>
          <a:bodyPr/>
          <a:lstStyle/>
          <a:p>
            <a:fld id="{FC1717C7-1DE2-40FD-9AE7-09F447B69B04}"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ppt_model">
  <a:themeElements>
    <a:clrScheme name="CCM_Conception 4">
      <a:dk1>
        <a:srgbClr val="000000"/>
      </a:dk1>
      <a:lt1>
        <a:srgbClr val="FFFFFF"/>
      </a:lt1>
      <a:dk2>
        <a:srgbClr val="336699"/>
      </a:dk2>
      <a:lt2>
        <a:srgbClr val="010000"/>
      </a:lt2>
      <a:accent1>
        <a:srgbClr val="CCECFF"/>
      </a:accent1>
      <a:accent2>
        <a:srgbClr val="FFFFCC"/>
      </a:accent2>
      <a:accent3>
        <a:srgbClr val="FFFFFF"/>
      </a:accent3>
      <a:accent4>
        <a:srgbClr val="000000"/>
      </a:accent4>
      <a:accent5>
        <a:srgbClr val="E2F4FF"/>
      </a:accent5>
      <a:accent6>
        <a:srgbClr val="E7E7B9"/>
      </a:accent6>
      <a:hlink>
        <a:srgbClr val="FF9966"/>
      </a:hlink>
      <a:folHlink>
        <a:srgbClr val="009999"/>
      </a:folHlink>
    </a:clrScheme>
    <a:fontScheme name="CCM_Conception">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0000" tIns="46800" rIns="90000" bIns="4680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Arial" charset="0"/>
            <a:cs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0000" tIns="46800" rIns="90000" bIns="4680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Arial" charset="0"/>
            <a:cs typeface="Times New Roman" pitchFamily="18" charset="0"/>
          </a:defRPr>
        </a:defPPr>
      </a:lstStyle>
    </a:lnDef>
  </a:objectDefaults>
  <a:extraClrSchemeLst>
    <a:extraClrScheme>
      <a:clrScheme name="CCM_Conception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009999"/>
        </a:folHlink>
      </a:clrScheme>
      <a:clrMap bg1="lt1" tx1="dk1" bg2="lt2" tx2="dk2" accent1="accent1" accent2="accent2" accent3="accent3" accent4="accent4" accent5="accent5" accent6="accent6" hlink="hlink" folHlink="folHlink"/>
    </a:extraClrScheme>
    <a:extraClrScheme>
      <a:clrScheme name="CCM_Conception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800000"/>
        </a:folHlink>
      </a:clrScheme>
      <a:clrMap bg1="dk2" tx1="lt1" bg2="dk1" tx2="lt2" accent1="accent1" accent2="accent2" accent3="accent3" accent4="accent4" accent5="accent5" accent6="accent6" hlink="hlink" folHlink="folHlink"/>
    </a:extraClrScheme>
    <a:extraClrScheme>
      <a:clrScheme name="CCM_Conception 3">
        <a:dk1>
          <a:srgbClr val="000000"/>
        </a:dk1>
        <a:lt1>
          <a:srgbClr val="FFFFFF"/>
        </a:lt1>
        <a:dk2>
          <a:srgbClr val="000000"/>
        </a:dk2>
        <a:lt2>
          <a:srgbClr val="CBCBCB"/>
        </a:lt2>
        <a:accent1>
          <a:srgbClr val="B2B2B2"/>
        </a:accent1>
        <a:accent2>
          <a:srgbClr val="EAEAEA"/>
        </a:accent2>
        <a:accent3>
          <a:srgbClr val="FFFFFF"/>
        </a:accent3>
        <a:accent4>
          <a:srgbClr val="000000"/>
        </a:accent4>
        <a:accent5>
          <a:srgbClr val="D5D5D5"/>
        </a:accent5>
        <a:accent6>
          <a:srgbClr val="D4D4D4"/>
        </a:accent6>
        <a:hlink>
          <a:srgbClr val="B2B2B2"/>
        </a:hlink>
        <a:folHlink>
          <a:srgbClr val="DDDDDD"/>
        </a:folHlink>
      </a:clrScheme>
      <a:clrMap bg1="lt1" tx1="dk1" bg2="lt2" tx2="dk2" accent1="accent1" accent2="accent2" accent3="accent3" accent4="accent4" accent5="accent5" accent6="accent6" hlink="hlink" folHlink="folHlink"/>
    </a:extraClrScheme>
    <a:extraClrScheme>
      <a:clrScheme name="CCM_Conception 4">
        <a:dk1>
          <a:srgbClr val="000000"/>
        </a:dk1>
        <a:lt1>
          <a:srgbClr val="FFFFFF"/>
        </a:lt1>
        <a:dk2>
          <a:srgbClr val="336699"/>
        </a:dk2>
        <a:lt2>
          <a:srgbClr val="010000"/>
        </a:lt2>
        <a:accent1>
          <a:srgbClr val="CCECFF"/>
        </a:accent1>
        <a:accent2>
          <a:srgbClr val="FFFFCC"/>
        </a:accent2>
        <a:accent3>
          <a:srgbClr val="FFFFFF"/>
        </a:accent3>
        <a:accent4>
          <a:srgbClr val="000000"/>
        </a:accent4>
        <a:accent5>
          <a:srgbClr val="E2F4FF"/>
        </a:accent5>
        <a:accent6>
          <a:srgbClr val="E7E7B9"/>
        </a:accent6>
        <a:hlink>
          <a:srgbClr val="FF9966"/>
        </a:hlink>
        <a:folHlink>
          <a:srgbClr val="0099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39774</TotalTime>
  <Words>3727</Words>
  <Application>Microsoft Office PowerPoint</Application>
  <PresentationFormat>Affichage à l'écran (4:3)</PresentationFormat>
  <Paragraphs>575</Paragraphs>
  <Slides>37</Slides>
  <Notes>17</Notes>
  <HiddenSlides>0</HiddenSlides>
  <MMClips>0</MMClips>
  <ScaleCrop>false</ScaleCrop>
  <HeadingPairs>
    <vt:vector size="4" baseType="variant">
      <vt:variant>
        <vt:lpstr>Thème</vt:lpstr>
      </vt:variant>
      <vt:variant>
        <vt:i4>1</vt:i4>
      </vt:variant>
      <vt:variant>
        <vt:lpstr>Titres des diapositives</vt:lpstr>
      </vt:variant>
      <vt:variant>
        <vt:i4>37</vt:i4>
      </vt:variant>
    </vt:vector>
  </HeadingPairs>
  <TitlesOfParts>
    <vt:vector size="38" baseType="lpstr">
      <vt:lpstr>1_ppt_model</vt:lpstr>
      <vt:lpstr>MI - Enable and Develop Intelligence Language</vt:lpstr>
      <vt:lpstr>Agenda</vt:lpstr>
      <vt:lpstr>Introduction</vt:lpstr>
      <vt:lpstr>Conditions of intelligence</vt:lpstr>
      <vt:lpstr>Language</vt:lpstr>
      <vt:lpstr>Enterprise knowledge</vt:lpstr>
      <vt:lpstr>Information technology</vt:lpstr>
      <vt:lpstr>Information technology</vt:lpstr>
      <vt:lpstr>Agenda</vt:lpstr>
      <vt:lpstr>Interoperability</vt:lpstr>
      <vt:lpstr>Context of interoperability</vt:lpstr>
      <vt:lpstr>Adhoc interfaces</vt:lpstr>
      <vt:lpstr>Conditions for interoperability</vt:lpstr>
      <vt:lpstr>Agenda</vt:lpstr>
      <vt:lpstr>About modeling</vt:lpstr>
      <vt:lpstr>(controlled) vocabulary</vt:lpstr>
      <vt:lpstr>Taxonomy</vt:lpstr>
      <vt:lpstr>Thesaurus</vt:lpstr>
      <vt:lpstr>ontology</vt:lpstr>
      <vt:lpstr>meta-model</vt:lpstr>
      <vt:lpstr>From Meta-Models to Real World</vt:lpstr>
      <vt:lpstr>Agenda</vt:lpstr>
      <vt:lpstr>Modelling levels</vt:lpstr>
      <vt:lpstr>Direct « ad hoc » Models </vt:lpstr>
      <vt:lpstr>Meta-modelling</vt:lpstr>
      <vt:lpstr>Meta-Meta-modelling</vt:lpstr>
      <vt:lpstr>Representation of an activity</vt:lpstr>
      <vt:lpstr>ISO modelling levels</vt:lpstr>
      <vt:lpstr>ISO modelling levels</vt:lpstr>
      <vt:lpstr>Reality =&gt; Semantics =&gt; Models</vt:lpstr>
      <vt:lpstr>Agenda</vt:lpstr>
      <vt:lpstr>Enterprise language</vt:lpstr>
      <vt:lpstr>Elements of the enterprise language</vt:lpstr>
      <vt:lpstr>Agenda</vt:lpstr>
      <vt:lpstr>Practical implementation</vt:lpstr>
      <vt:lpstr>Practical implementation</vt:lpstr>
      <vt:lpstr>Diapositive 37</vt:lpstr>
    </vt:vector>
  </TitlesOfParts>
  <Company>Control Chain Group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CCM00-0 - CCM Overview</dc:title>
  <dc:creator>J. Vieille</dc:creator>
  <cp:lastModifiedBy>Jean Vieille</cp:lastModifiedBy>
  <cp:revision>579</cp:revision>
  <dcterms:created xsi:type="dcterms:W3CDTF">2003-05-29T15:53:55Z</dcterms:created>
  <dcterms:modified xsi:type="dcterms:W3CDTF">2011-04-22T15:58:31Z</dcterms:modified>
</cp:coreProperties>
</file>