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2" r:id="rId1"/>
  </p:sldMasterIdLst>
  <p:notesMasterIdLst>
    <p:notesMasterId r:id="rId42"/>
  </p:notesMasterIdLst>
  <p:handoutMasterIdLst>
    <p:handoutMasterId r:id="rId43"/>
  </p:handoutMasterIdLst>
  <p:sldIdLst>
    <p:sldId id="256" r:id="rId2"/>
    <p:sldId id="280" r:id="rId3"/>
    <p:sldId id="357" r:id="rId4"/>
    <p:sldId id="352" r:id="rId5"/>
    <p:sldId id="281" r:id="rId6"/>
    <p:sldId id="282" r:id="rId7"/>
    <p:sldId id="272" r:id="rId8"/>
    <p:sldId id="355" r:id="rId9"/>
    <p:sldId id="356" r:id="rId10"/>
    <p:sldId id="353" r:id="rId11"/>
    <p:sldId id="354" r:id="rId12"/>
    <p:sldId id="289" r:id="rId13"/>
    <p:sldId id="290" r:id="rId14"/>
    <p:sldId id="273" r:id="rId15"/>
    <p:sldId id="370" r:id="rId16"/>
    <p:sldId id="371" r:id="rId17"/>
    <p:sldId id="286" r:id="rId18"/>
    <p:sldId id="303" r:id="rId19"/>
    <p:sldId id="295" r:id="rId20"/>
    <p:sldId id="315" r:id="rId21"/>
    <p:sldId id="360" r:id="rId22"/>
    <p:sldId id="291" r:id="rId23"/>
    <p:sldId id="318" r:id="rId24"/>
    <p:sldId id="304" r:id="rId25"/>
    <p:sldId id="359" r:id="rId26"/>
    <p:sldId id="305" r:id="rId27"/>
    <p:sldId id="306" r:id="rId28"/>
    <p:sldId id="320" r:id="rId29"/>
    <p:sldId id="323" r:id="rId30"/>
    <p:sldId id="324" r:id="rId31"/>
    <p:sldId id="367" r:id="rId32"/>
    <p:sldId id="362" r:id="rId33"/>
    <p:sldId id="363" r:id="rId34"/>
    <p:sldId id="365" r:id="rId35"/>
    <p:sldId id="366" r:id="rId36"/>
    <p:sldId id="332" r:id="rId37"/>
    <p:sldId id="364" r:id="rId38"/>
    <p:sldId id="369" r:id="rId39"/>
    <p:sldId id="368" r:id="rId40"/>
    <p:sldId id="373" r:id="rId4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544" autoAdjust="0"/>
  </p:normalViewPr>
  <p:slideViewPr>
    <p:cSldViewPr>
      <p:cViewPr varScale="1">
        <p:scale>
          <a:sx n="75" d="100"/>
          <a:sy n="75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MI - Intelligence- Real meaning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CCM (R) BOK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DE7A6-5B01-4804-8FCB-8F18CF0F8B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MI - Intelligence- Real meaning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CCM (R) BOK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D1562-BF2A-4B74-A875-4EAD94686E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31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32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 - Intelligence- Real meaning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en-US" smtClean="0"/>
          </a:p>
        </p:txBody>
      </p:sp>
      <p:sp>
        <p:nvSpPr>
          <p:cNvPr id="1341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EEFE89-7F7C-45F9-B096-15369CDBDFC9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1341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41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A70AA-9239-4AAE-ACC5-4AC187A7B149}" type="slidenum">
              <a:rPr lang="fr-FR" smtClean="0"/>
              <a:pPr/>
              <a:t>36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37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39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 - Intelligence- Real meaning</a:t>
            </a:r>
            <a:endParaRPr lang="fr-FR" smtClean="0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1710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F8431-3050-468D-980E-086A816A9CAB}" type="slidenum">
              <a:rPr lang="fr-FR" smtClean="0"/>
              <a:pPr/>
              <a:t>40</a:t>
            </a:fld>
            <a:endParaRPr lang="fr-FR" smtClean="0"/>
          </a:p>
        </p:txBody>
      </p:sp>
      <p:sp>
        <p:nvSpPr>
          <p:cNvPr id="1710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991" y="4191178"/>
            <a:ext cx="5030018" cy="4114587"/>
          </a:xfrm>
          <a:noFill/>
          <a:ln/>
        </p:spPr>
        <p:txBody>
          <a:bodyPr lIns="90479" tIns="44445" rIns="90479" bIns="44445"/>
          <a:lstStyle/>
          <a:p>
            <a:pPr eaLnBrk="1" hangingPunct="1"/>
            <a:endParaRPr lang="en-GB" smtClean="0"/>
          </a:p>
        </p:txBody>
      </p:sp>
      <p:sp>
        <p:nvSpPr>
          <p:cNvPr id="1710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39788" y="306388"/>
            <a:ext cx="5178425" cy="388302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GB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D1562-BF2A-4B74-A875-4EAD94686E4B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fr-FR" smtClean="0"/>
              <a:t>MI - Intelligence- Real meaning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www.syntropicfactory.com j.vieille@syntropicfactory.com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group: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04/2011</a:t>
            </a:r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MI - Intelligence</a:t>
            </a:r>
            <a:br>
              <a:rPr lang="en-GB" dirty="0" smtClean="0"/>
            </a:br>
            <a:r>
              <a:rPr lang="en-GB" dirty="0" smtClean="0"/>
              <a:t>Real meaning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Kinetic information Level 2: Communication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Communication is the abstraction of interactions, making possible</a:t>
            </a:r>
          </a:p>
          <a:p>
            <a:pPr lvl="1"/>
            <a:r>
              <a:rPr lang="en-GB" smtClean="0"/>
              <a:t>To implement artificial interactions</a:t>
            </a:r>
          </a:p>
          <a:p>
            <a:pPr lvl="2"/>
            <a:r>
              <a:rPr lang="en-GB" smtClean="0"/>
              <a:t>Not naturallly occuring</a:t>
            </a:r>
          </a:p>
          <a:p>
            <a:pPr lvl="1"/>
            <a:r>
              <a:rPr lang="en-GB" smtClean="0"/>
              <a:t>To link separate, distant entities</a:t>
            </a:r>
          </a:p>
          <a:p>
            <a:pPr lvl="1"/>
            <a:r>
              <a:rPr lang="en-GB" smtClean="0"/>
              <a:t>To link dissimilar entities ( people and machines)</a:t>
            </a:r>
          </a:p>
          <a:p>
            <a:r>
              <a:rPr lang="en-GB" smtClean="0"/>
              <a:t>Communication relies on language</a:t>
            </a:r>
          </a:p>
          <a:p>
            <a:pPr lvl="1"/>
            <a:r>
              <a:rPr lang="en-GB" smtClean="0"/>
              <a:t>Only meaningful interactions are useful</a:t>
            </a:r>
          </a:p>
          <a:p>
            <a:pPr lvl="1"/>
            <a:r>
              <a:rPr lang="en-GB" smtClean="0"/>
              <a:t>A language offers conceptual references for a shared understanding</a:t>
            </a:r>
          </a:p>
          <a:p>
            <a:pPr lvl="1"/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Kinetic information Level 3: Processing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Processing implements existing knowledge </a:t>
            </a:r>
          </a:p>
          <a:p>
            <a:pPr lvl="1"/>
            <a:r>
              <a:rPr lang="en-GB" smtClean="0"/>
              <a:t>To understand and act on he Reality</a:t>
            </a:r>
          </a:p>
          <a:p>
            <a:r>
              <a:rPr lang="en-GB" smtClean="0"/>
              <a:t>Information « flows » through systems’ components </a:t>
            </a:r>
          </a:p>
          <a:p>
            <a:pPr lvl="1"/>
            <a:r>
              <a:rPr lang="en-GB" smtClean="0"/>
              <a:t>Communication exchange « meaning » between thinking / processing bodies /.black boxes</a:t>
            </a:r>
          </a:p>
          <a:p>
            <a:pPr lvl="1"/>
            <a:r>
              <a:rPr lang="en-GB" smtClean="0"/>
              <a:t>What happen inside brain and computer is « processing »</a:t>
            </a:r>
          </a:p>
          <a:p>
            <a:pPr lvl="2"/>
            <a:r>
              <a:rPr lang="en-GB" smtClean="0"/>
              <a:t>Which itself results of interactions synapses in gray matter, integrated circuits</a:t>
            </a:r>
          </a:p>
          <a:p>
            <a:r>
              <a:rPr lang="en-GB" smtClean="0"/>
              <a:t>Processing relies mainly on language</a:t>
            </a:r>
          </a:p>
          <a:p>
            <a:pPr lvl="1"/>
            <a:r>
              <a:rPr lang="en-GB" smtClean="0"/>
              <a:t>Thinking processes and artificial computing</a:t>
            </a:r>
          </a:p>
          <a:p>
            <a:r>
              <a:rPr lang="en-GB" smtClean="0"/>
              <a:t>Some local, low-level, basic processing relies on direct interactions</a:t>
            </a:r>
          </a:p>
          <a:p>
            <a:pPr lvl="1"/>
            <a:r>
              <a:rPr lang="en-GB" smtClean="0"/>
              <a:t>No language is required to make people wlaking</a:t>
            </a:r>
          </a:p>
          <a:p>
            <a:pPr lvl="1"/>
            <a:r>
              <a:rPr lang="en-GB" smtClean="0"/>
              <a:t>No language is required to control to fill up the WC water bin after a flush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Kinetic information Level 4: Intelligence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Intelligence</a:t>
            </a:r>
          </a:p>
          <a:p>
            <a:pPr lvl="1"/>
            <a:r>
              <a:rPr lang="en-GB" smtClean="0"/>
              <a:t>Makes a critical use of knowledge: challenges existing beliefs and theories –  trial and error process confronting theories and reality</a:t>
            </a:r>
          </a:p>
          <a:p>
            <a:pPr lvl="1"/>
            <a:r>
              <a:rPr lang="en-GB" smtClean="0"/>
              <a:t>Suggest changes to existing knowledge, develops new theories</a:t>
            </a:r>
          </a:p>
          <a:p>
            <a:pPr lvl="2"/>
            <a:r>
              <a:rPr lang="en-GB" smtClean="0"/>
              <a:t>Intelligence build knowledge - Processing sucks, Intelligence contributes  </a:t>
            </a:r>
          </a:p>
          <a:p>
            <a:pPr lvl="1"/>
            <a:r>
              <a:rPr lang="en-GB" smtClean="0"/>
              <a:t>Focuses the limited thinking / processing capabilities toward  conscious goals - Beyond survival and reproduction</a:t>
            </a:r>
          </a:p>
          <a:p>
            <a:r>
              <a:rPr lang="en-GB" smtClean="0"/>
              <a:t>Involves abilities such as </a:t>
            </a:r>
          </a:p>
          <a:p>
            <a:pPr lvl="1"/>
            <a:r>
              <a:rPr lang="en-GB" smtClean="0"/>
              <a:t>to reason, plan, solve problems, think abstractly – connecting theories to reality, comprehend complex ideas.</a:t>
            </a:r>
          </a:p>
          <a:p>
            <a:pPr lvl="1"/>
            <a:r>
              <a:rPr lang="en-GB" smtClean="0"/>
              <a:t>To be creative, imagining new or amended theories  </a:t>
            </a:r>
          </a:p>
          <a:p>
            <a:pPr lvl="1"/>
            <a:r>
              <a:rPr lang="en-GB" smtClean="0"/>
              <a:t>To take benefit (discover, understand) existing relevant theories</a:t>
            </a:r>
          </a:p>
          <a:p>
            <a:pPr lvl="1"/>
            <a:r>
              <a:rPr lang="en-GB" smtClean="0"/>
              <a:t>To learn from experience</a:t>
            </a:r>
          </a:p>
          <a:p>
            <a:r>
              <a:rPr lang="en-GB" smtClean="0"/>
              <a:t>IQ tests measure more processing abilities than intelligence</a:t>
            </a:r>
          </a:p>
          <a:p>
            <a:pPr lvl="1"/>
            <a:endParaRPr lang="en-GB" smtClean="0"/>
          </a:p>
          <a:p>
            <a:endParaRPr lang="en-GB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Kinetic information Level 4: Intelligence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Other definitions</a:t>
            </a:r>
          </a:p>
          <a:p>
            <a:pPr lvl="1"/>
            <a:r>
              <a:rPr lang="en-GB" smtClean="0"/>
              <a:t>Judgment, otherwise called good sense, practical sense, initiative, the faculty of adapting one's self to circumstances...auto-critique</a:t>
            </a:r>
          </a:p>
          <a:p>
            <a:pPr lvl="1"/>
            <a:r>
              <a:rPr lang="en-GB" smtClean="0"/>
              <a:t>The aggregate or global capacity of the individual to act purposefully, to think rationally, and to deal effectively with his environment.</a:t>
            </a:r>
          </a:p>
          <a:p>
            <a:pPr lvl="1"/>
            <a:r>
              <a:rPr lang="en-GB" smtClean="0"/>
              <a:t>Innate general cognitive ability</a:t>
            </a:r>
          </a:p>
          <a:p>
            <a:pPr lvl="1"/>
            <a:r>
              <a:rPr lang="en-GB" smtClean="0"/>
              <a:t>Goal-directed adaptive behavior</a:t>
            </a:r>
          </a:p>
          <a:p>
            <a:pPr lvl="1"/>
            <a:r>
              <a:rPr lang="en-GB" smtClean="0"/>
              <a:t>Aptitude to survive and reproduce </a:t>
            </a:r>
          </a:p>
          <a:p>
            <a:r>
              <a:rPr lang="en-GB" smtClean="0"/>
              <a:t>Is language involved?</a:t>
            </a:r>
          </a:p>
          <a:p>
            <a:pPr lvl="1"/>
            <a:r>
              <a:rPr lang="en-GB" smtClean="0"/>
              <a:t>As a higher processing ability, language might be involved</a:t>
            </a:r>
          </a:p>
          <a:p>
            <a:pPr lvl="2"/>
            <a:r>
              <a:rPr lang="en-GB" smtClean="0"/>
              <a:t>“Artificial intelligence”, mental representations </a:t>
            </a:r>
          </a:p>
          <a:p>
            <a:pPr lvl="1"/>
            <a:r>
              <a:rPr lang="en-GB" smtClean="0"/>
              <a:t>“Intuitive” behavior results of an inner appropriation of knowledge that realize a short cut from knowledge to a processible outcome – action, decision / the language might be only involved at the last stage</a:t>
            </a:r>
          </a:p>
          <a:p>
            <a:endParaRPr lang="en-GB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Kinetic information Level 5: Wisdom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Common definitions (I don’t like them!)</a:t>
            </a:r>
          </a:p>
          <a:p>
            <a:pPr lvl="1"/>
            <a:r>
              <a:rPr lang="en-GB" smtClean="0"/>
              <a:t>the inner knowledge and experience needed to make sensible decisions and judgments, or the good sense shown by the decisions and judgments made</a:t>
            </a:r>
          </a:p>
          <a:p>
            <a:pPr lvl="1"/>
            <a:r>
              <a:rPr lang="en-GB" smtClean="0"/>
              <a:t>accumulated knowledge of life or in a particular sphere of activity that has been gained through experience</a:t>
            </a:r>
          </a:p>
          <a:p>
            <a:pPr lvl="1"/>
            <a:r>
              <a:rPr lang="en-GB" smtClean="0"/>
              <a:t>an opinion that almost everyone seems to share or express</a:t>
            </a:r>
          </a:p>
          <a:p>
            <a:pPr lvl="1"/>
            <a:r>
              <a:rPr lang="en-GB" smtClean="0"/>
              <a:t>ancient teachings or sayings that survives to Time</a:t>
            </a:r>
          </a:p>
          <a:p>
            <a:r>
              <a:rPr lang="en-GB" smtClean="0"/>
              <a:t>Better:</a:t>
            </a:r>
          </a:p>
          <a:p>
            <a:pPr lvl="1"/>
            <a:r>
              <a:rPr lang="en-GB" smtClean="0"/>
              <a:t>Consciousness of having limited knowledge and poor understanding</a:t>
            </a:r>
          </a:p>
          <a:p>
            <a:pPr lvl="2"/>
            <a:r>
              <a:rPr lang="en-GB" smtClean="0"/>
              <a:t>Data, Information, Knowledge and intelligence are of relative interest</a:t>
            </a:r>
          </a:p>
          <a:p>
            <a:pPr lvl="1"/>
            <a:r>
              <a:rPr lang="en-GB" smtClean="0"/>
              <a:t>Acting for the common interest, being unselfish</a:t>
            </a:r>
          </a:p>
          <a:p>
            <a:endParaRPr lang="en-GB" smtClean="0"/>
          </a:p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r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Potential/Kinetic Information relationship 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/>
          </a:p>
        </p:txBody>
      </p:sp>
      <p:sp>
        <p:nvSpPr>
          <p:cNvPr id="9" name="Triangle isocèle 8"/>
          <p:cNvSpPr/>
          <p:nvPr/>
        </p:nvSpPr>
        <p:spPr bwMode="auto">
          <a:xfrm rot="5400000">
            <a:off x="1403648" y="2060849"/>
            <a:ext cx="576064" cy="43204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0" name="Organigramme : Multidocument 9"/>
          <p:cNvSpPr/>
          <p:nvPr/>
        </p:nvSpPr>
        <p:spPr bwMode="auto">
          <a:xfrm>
            <a:off x="107504" y="1772817"/>
            <a:ext cx="1224136" cy="1008112"/>
          </a:xfrm>
          <a:prstGeom prst="flowChartMultidocumen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Things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&amp; Facts</a:t>
            </a:r>
          </a:p>
        </p:txBody>
      </p:sp>
      <p:sp>
        <p:nvSpPr>
          <p:cNvPr id="11" name="Pentagone 10"/>
          <p:cNvSpPr/>
          <p:nvPr/>
        </p:nvSpPr>
        <p:spPr bwMode="auto">
          <a:xfrm rot="16200000">
            <a:off x="-684584" y="4653136"/>
            <a:ext cx="2016224" cy="432048"/>
          </a:xfrm>
          <a:prstGeom prst="homePlat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Interactions</a:t>
            </a:r>
          </a:p>
        </p:txBody>
      </p:sp>
      <p:sp>
        <p:nvSpPr>
          <p:cNvPr id="12" name="Organigramme : Multidocument 11"/>
          <p:cNvSpPr/>
          <p:nvPr/>
        </p:nvSpPr>
        <p:spPr bwMode="auto">
          <a:xfrm>
            <a:off x="2060104" y="1772817"/>
            <a:ext cx="783704" cy="1008112"/>
          </a:xfrm>
          <a:prstGeom prst="flowChartMultidocumen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Data</a:t>
            </a:r>
          </a:p>
        </p:txBody>
      </p:sp>
      <p:sp>
        <p:nvSpPr>
          <p:cNvPr id="13" name="Organigramme : Multidocument 12"/>
          <p:cNvSpPr/>
          <p:nvPr/>
        </p:nvSpPr>
        <p:spPr bwMode="auto">
          <a:xfrm>
            <a:off x="3724672" y="1772817"/>
            <a:ext cx="1279376" cy="1008000"/>
          </a:xfrm>
          <a:prstGeom prst="flowChartMultidocumen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Meaning</a:t>
            </a:r>
          </a:p>
        </p:txBody>
      </p:sp>
      <p:sp>
        <p:nvSpPr>
          <p:cNvPr id="14" name="Organigramme : Multidocument 13"/>
          <p:cNvSpPr/>
          <p:nvPr/>
        </p:nvSpPr>
        <p:spPr bwMode="auto">
          <a:xfrm>
            <a:off x="5740896" y="1772817"/>
            <a:ext cx="919336" cy="1008000"/>
          </a:xfrm>
          <a:prstGeom prst="flowChartMultidocumen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Know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ledge</a:t>
            </a:r>
          </a:p>
        </p:txBody>
      </p:sp>
      <p:sp>
        <p:nvSpPr>
          <p:cNvPr id="15" name="Organigramme : Multidocument 14"/>
          <p:cNvSpPr/>
          <p:nvPr/>
        </p:nvSpPr>
        <p:spPr bwMode="auto">
          <a:xfrm>
            <a:off x="7397080" y="1772817"/>
            <a:ext cx="1567408" cy="1008000"/>
          </a:xfrm>
          <a:prstGeom prst="flowChartMultidocumen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Conscious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sness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18" name="Connecteur droit 17"/>
          <p:cNvCxnSpPr>
            <a:stCxn id="10" idx="3"/>
            <a:endCxn id="9" idx="3"/>
          </p:cNvCxnSpPr>
          <p:nvPr/>
        </p:nvCxnSpPr>
        <p:spPr bwMode="auto">
          <a:xfrm>
            <a:off x="1331640" y="2276873"/>
            <a:ext cx="14401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cteur droit 19"/>
          <p:cNvCxnSpPr>
            <a:stCxn id="9" idx="0"/>
            <a:endCxn id="12" idx="1"/>
          </p:cNvCxnSpPr>
          <p:nvPr/>
        </p:nvCxnSpPr>
        <p:spPr bwMode="auto">
          <a:xfrm>
            <a:off x="1907704" y="2276873"/>
            <a:ext cx="152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Pentagone 22"/>
          <p:cNvSpPr/>
          <p:nvPr/>
        </p:nvSpPr>
        <p:spPr bwMode="auto">
          <a:xfrm rot="16200000">
            <a:off x="1619671" y="4653136"/>
            <a:ext cx="2016224" cy="432048"/>
          </a:xfrm>
          <a:prstGeom prst="homePlat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Communication</a:t>
            </a:r>
          </a:p>
        </p:txBody>
      </p:sp>
      <p:sp>
        <p:nvSpPr>
          <p:cNvPr id="24" name="Pentagone 23"/>
          <p:cNvSpPr/>
          <p:nvPr/>
        </p:nvSpPr>
        <p:spPr bwMode="auto">
          <a:xfrm rot="16200000">
            <a:off x="2843808" y="4653136"/>
            <a:ext cx="2016224" cy="432048"/>
          </a:xfrm>
          <a:prstGeom prst="homePlat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Processing</a:t>
            </a:r>
          </a:p>
        </p:txBody>
      </p:sp>
      <p:sp>
        <p:nvSpPr>
          <p:cNvPr id="25" name="Pentagone 24"/>
          <p:cNvSpPr/>
          <p:nvPr/>
        </p:nvSpPr>
        <p:spPr bwMode="auto">
          <a:xfrm rot="16200000">
            <a:off x="4644008" y="4653136"/>
            <a:ext cx="2016224" cy="432048"/>
          </a:xfrm>
          <a:prstGeom prst="homePlat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Intelligence</a:t>
            </a:r>
          </a:p>
        </p:txBody>
      </p:sp>
      <p:sp>
        <p:nvSpPr>
          <p:cNvPr id="26" name="Pentagone 25"/>
          <p:cNvSpPr/>
          <p:nvPr/>
        </p:nvSpPr>
        <p:spPr bwMode="auto">
          <a:xfrm rot="16200000">
            <a:off x="6372201" y="4653136"/>
            <a:ext cx="2016224" cy="432048"/>
          </a:xfrm>
          <a:prstGeom prst="homePlat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Wisdom</a:t>
            </a:r>
          </a:p>
        </p:txBody>
      </p:sp>
      <p:sp>
        <p:nvSpPr>
          <p:cNvPr id="28" name="Triangle isocèle 27"/>
          <p:cNvSpPr/>
          <p:nvPr/>
        </p:nvSpPr>
        <p:spPr bwMode="auto">
          <a:xfrm rot="5400000">
            <a:off x="3131840" y="2060849"/>
            <a:ext cx="576064" cy="43204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29" name="Connecteur droit 28"/>
          <p:cNvCxnSpPr>
            <a:stCxn id="12" idx="3"/>
            <a:endCxn id="28" idx="3"/>
          </p:cNvCxnSpPr>
          <p:nvPr/>
        </p:nvCxnSpPr>
        <p:spPr bwMode="auto">
          <a:xfrm>
            <a:off x="2843808" y="2276873"/>
            <a:ext cx="3600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Connecteur droit 29"/>
          <p:cNvCxnSpPr>
            <a:stCxn id="28" idx="0"/>
            <a:endCxn id="13" idx="1"/>
          </p:cNvCxnSpPr>
          <p:nvPr/>
        </p:nvCxnSpPr>
        <p:spPr bwMode="auto">
          <a:xfrm flipV="1">
            <a:off x="3635896" y="2276817"/>
            <a:ext cx="88776" cy="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riangle isocèle 33"/>
          <p:cNvSpPr/>
          <p:nvPr/>
        </p:nvSpPr>
        <p:spPr bwMode="auto">
          <a:xfrm rot="5400000">
            <a:off x="5148064" y="2060849"/>
            <a:ext cx="576064" cy="43204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35" name="Connecteur droit 34"/>
          <p:cNvCxnSpPr>
            <a:stCxn id="13" idx="3"/>
            <a:endCxn id="34" idx="3"/>
          </p:cNvCxnSpPr>
          <p:nvPr/>
        </p:nvCxnSpPr>
        <p:spPr bwMode="auto">
          <a:xfrm>
            <a:off x="5004048" y="2276817"/>
            <a:ext cx="216024" cy="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necteur droit 35"/>
          <p:cNvCxnSpPr>
            <a:stCxn id="34" idx="0"/>
            <a:endCxn id="14" idx="1"/>
          </p:cNvCxnSpPr>
          <p:nvPr/>
        </p:nvCxnSpPr>
        <p:spPr bwMode="auto">
          <a:xfrm flipV="1">
            <a:off x="5652120" y="2276817"/>
            <a:ext cx="88776" cy="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riangle isocèle 36"/>
          <p:cNvSpPr/>
          <p:nvPr/>
        </p:nvSpPr>
        <p:spPr bwMode="auto">
          <a:xfrm rot="5400000">
            <a:off x="6804248" y="2060849"/>
            <a:ext cx="576064" cy="43204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38" name="Connecteur droit 37"/>
          <p:cNvCxnSpPr>
            <a:stCxn id="14" idx="3"/>
            <a:endCxn id="37" idx="3"/>
          </p:cNvCxnSpPr>
          <p:nvPr/>
        </p:nvCxnSpPr>
        <p:spPr bwMode="auto">
          <a:xfrm>
            <a:off x="6660232" y="2276817"/>
            <a:ext cx="216024" cy="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Connecteur droit 38"/>
          <p:cNvCxnSpPr>
            <a:stCxn id="37" idx="0"/>
            <a:endCxn id="15" idx="1"/>
          </p:cNvCxnSpPr>
          <p:nvPr/>
        </p:nvCxnSpPr>
        <p:spPr bwMode="auto">
          <a:xfrm flipV="1">
            <a:off x="7308304" y="2276817"/>
            <a:ext cx="88776" cy="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riangle isocèle 43"/>
          <p:cNvSpPr/>
          <p:nvPr/>
        </p:nvSpPr>
        <p:spPr bwMode="auto">
          <a:xfrm rot="5400000">
            <a:off x="6516216" y="2852936"/>
            <a:ext cx="576064" cy="43204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53" name="Triangle isocèle 52"/>
          <p:cNvSpPr/>
          <p:nvPr/>
        </p:nvSpPr>
        <p:spPr bwMode="auto">
          <a:xfrm rot="5400000">
            <a:off x="4932040" y="2852936"/>
            <a:ext cx="576064" cy="43204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58" name="Triangle isocèle 57"/>
          <p:cNvSpPr/>
          <p:nvPr/>
        </p:nvSpPr>
        <p:spPr bwMode="auto">
          <a:xfrm rot="5400000">
            <a:off x="2915816" y="2852936"/>
            <a:ext cx="576064" cy="43204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63" name="Triangle isocèle 62"/>
          <p:cNvSpPr/>
          <p:nvPr/>
        </p:nvSpPr>
        <p:spPr bwMode="auto">
          <a:xfrm rot="5400000">
            <a:off x="1343557" y="2852936"/>
            <a:ext cx="576064" cy="43204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69" name="Connecteur droit 68"/>
          <p:cNvCxnSpPr>
            <a:stCxn id="11" idx="3"/>
            <a:endCxn id="10" idx="2"/>
          </p:cNvCxnSpPr>
          <p:nvPr/>
        </p:nvCxnSpPr>
        <p:spPr bwMode="auto">
          <a:xfrm rot="5400000" flipH="1" flipV="1">
            <a:off x="-80160" y="3146440"/>
            <a:ext cx="1118297" cy="31092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Connecteur droit 70"/>
          <p:cNvCxnSpPr>
            <a:stCxn id="23" idx="3"/>
            <a:endCxn id="12" idx="2"/>
          </p:cNvCxnSpPr>
          <p:nvPr/>
        </p:nvCxnSpPr>
        <p:spPr bwMode="auto">
          <a:xfrm rot="16200000" flipV="1">
            <a:off x="1953474" y="3186738"/>
            <a:ext cx="1118297" cy="2303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ZoneTexte 74"/>
          <p:cNvSpPr txBox="1"/>
          <p:nvPr/>
        </p:nvSpPr>
        <p:spPr>
          <a:xfrm>
            <a:off x="1187624" y="2483604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Action</a:t>
            </a:r>
            <a:endParaRPr lang="en-GB" dirty="0"/>
          </a:p>
        </p:txBody>
      </p:sp>
      <p:sp>
        <p:nvSpPr>
          <p:cNvPr id="76" name="ZoneTexte 75"/>
          <p:cNvSpPr txBox="1"/>
          <p:nvPr/>
        </p:nvSpPr>
        <p:spPr>
          <a:xfrm>
            <a:off x="1177509" y="1556792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Sensing</a:t>
            </a:r>
            <a:endParaRPr lang="en-GB" dirty="0"/>
          </a:p>
        </p:txBody>
      </p:sp>
      <p:cxnSp>
        <p:nvCxnSpPr>
          <p:cNvPr id="78" name="Connecteur droit 77"/>
          <p:cNvCxnSpPr>
            <a:stCxn id="24" idx="3"/>
            <a:endCxn id="28" idx="5"/>
          </p:cNvCxnSpPr>
          <p:nvPr/>
        </p:nvCxnSpPr>
        <p:spPr bwMode="auto">
          <a:xfrm rot="16200000" flipV="1">
            <a:off x="2915817" y="2924945"/>
            <a:ext cx="1440159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Connecteur droit 80"/>
          <p:cNvCxnSpPr>
            <a:stCxn id="24" idx="3"/>
            <a:endCxn id="58" idx="5"/>
          </p:cNvCxnSpPr>
          <p:nvPr/>
        </p:nvCxnSpPr>
        <p:spPr bwMode="auto">
          <a:xfrm rot="16200000" flipV="1">
            <a:off x="3203848" y="3212976"/>
            <a:ext cx="648072" cy="64807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Connecteur droit 86"/>
          <p:cNvCxnSpPr>
            <a:stCxn id="25" idx="3"/>
            <a:endCxn id="34" idx="5"/>
          </p:cNvCxnSpPr>
          <p:nvPr/>
        </p:nvCxnSpPr>
        <p:spPr bwMode="auto">
          <a:xfrm rot="16200000" flipV="1">
            <a:off x="4824029" y="3032957"/>
            <a:ext cx="1440159" cy="21602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Connecteur droit 89"/>
          <p:cNvCxnSpPr>
            <a:stCxn id="25" idx="3"/>
            <a:endCxn id="53" idx="5"/>
          </p:cNvCxnSpPr>
          <p:nvPr/>
        </p:nvCxnSpPr>
        <p:spPr bwMode="auto">
          <a:xfrm rot="16200000" flipV="1">
            <a:off x="5112060" y="3320988"/>
            <a:ext cx="64807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Connecteur droit 92"/>
          <p:cNvCxnSpPr>
            <a:stCxn id="26" idx="3"/>
            <a:endCxn id="44" idx="5"/>
          </p:cNvCxnSpPr>
          <p:nvPr/>
        </p:nvCxnSpPr>
        <p:spPr bwMode="auto">
          <a:xfrm rot="16200000" flipV="1">
            <a:off x="6768245" y="3248979"/>
            <a:ext cx="648072" cy="57606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Connecteur droit 97"/>
          <p:cNvCxnSpPr>
            <a:stCxn id="26" idx="3"/>
            <a:endCxn id="37" idx="5"/>
          </p:cNvCxnSpPr>
          <p:nvPr/>
        </p:nvCxnSpPr>
        <p:spPr bwMode="auto">
          <a:xfrm rot="16200000" flipV="1">
            <a:off x="6516218" y="2996952"/>
            <a:ext cx="1440159" cy="28803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Forme 118"/>
          <p:cNvCxnSpPr>
            <a:stCxn id="15" idx="2"/>
            <a:endCxn id="44" idx="0"/>
          </p:cNvCxnSpPr>
          <p:nvPr/>
        </p:nvCxnSpPr>
        <p:spPr bwMode="auto">
          <a:xfrm rot="5400000">
            <a:off x="7382874" y="2380043"/>
            <a:ext cx="326316" cy="1051519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Forme 119"/>
          <p:cNvCxnSpPr>
            <a:stCxn id="44" idx="3"/>
            <a:endCxn id="147" idx="2"/>
          </p:cNvCxnSpPr>
          <p:nvPr/>
        </p:nvCxnSpPr>
        <p:spPr bwMode="auto">
          <a:xfrm rot="10800000">
            <a:off x="6408204" y="2636912"/>
            <a:ext cx="180020" cy="43204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3" name="Forme 122"/>
          <p:cNvCxnSpPr>
            <a:stCxn id="14" idx="2"/>
            <a:endCxn id="53" idx="0"/>
          </p:cNvCxnSpPr>
          <p:nvPr/>
        </p:nvCxnSpPr>
        <p:spPr bwMode="auto">
          <a:xfrm rot="5400000">
            <a:off x="5623208" y="2555532"/>
            <a:ext cx="326316" cy="70054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Forme 125"/>
          <p:cNvCxnSpPr>
            <a:stCxn id="53" idx="3"/>
            <a:endCxn id="146" idx="2"/>
          </p:cNvCxnSpPr>
          <p:nvPr/>
        </p:nvCxnSpPr>
        <p:spPr bwMode="auto">
          <a:xfrm rot="10800000">
            <a:off x="4680012" y="2636912"/>
            <a:ext cx="324036" cy="43204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9" name="Forme 128"/>
          <p:cNvCxnSpPr>
            <a:stCxn id="13" idx="2"/>
            <a:endCxn id="58" idx="0"/>
          </p:cNvCxnSpPr>
          <p:nvPr/>
        </p:nvCxnSpPr>
        <p:spPr bwMode="auto">
          <a:xfrm rot="5400000">
            <a:off x="3684476" y="2478040"/>
            <a:ext cx="326316" cy="855524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5" name="Forme 134"/>
          <p:cNvCxnSpPr>
            <a:stCxn id="58" idx="3"/>
            <a:endCxn id="145" idx="2"/>
          </p:cNvCxnSpPr>
          <p:nvPr/>
        </p:nvCxnSpPr>
        <p:spPr bwMode="auto">
          <a:xfrm rot="10800000">
            <a:off x="2591780" y="2636912"/>
            <a:ext cx="396044" cy="43204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Forme 137"/>
          <p:cNvCxnSpPr>
            <a:stCxn id="63" idx="3"/>
            <a:endCxn id="10" idx="2"/>
          </p:cNvCxnSpPr>
          <p:nvPr/>
        </p:nvCxnSpPr>
        <p:spPr bwMode="auto">
          <a:xfrm rot="10800000">
            <a:off x="634449" y="2742752"/>
            <a:ext cx="781116" cy="326209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Forme 140"/>
          <p:cNvCxnSpPr>
            <a:stCxn id="12" idx="2"/>
            <a:endCxn id="63" idx="0"/>
          </p:cNvCxnSpPr>
          <p:nvPr/>
        </p:nvCxnSpPr>
        <p:spPr bwMode="auto">
          <a:xfrm rot="5400000">
            <a:off x="1959433" y="2630932"/>
            <a:ext cx="326209" cy="549847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5" name="Rectangle 144"/>
          <p:cNvSpPr/>
          <p:nvPr/>
        </p:nvSpPr>
        <p:spPr bwMode="auto">
          <a:xfrm>
            <a:off x="2483768" y="2492896"/>
            <a:ext cx="216024" cy="144016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4572000" y="2492896"/>
            <a:ext cx="216024" cy="144016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6300192" y="2492896"/>
            <a:ext cx="216024" cy="144016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8460432" y="2492896"/>
            <a:ext cx="216024" cy="144016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From real world to ultimate wisdom and back,  a huge variety amplification / attenuation occurs</a:t>
            </a:r>
          </a:p>
          <a:p>
            <a:pPr lvl="1"/>
            <a:r>
              <a:rPr lang="en-GB" dirty="0" smtClean="0"/>
              <a:t>The real world is highly complex</a:t>
            </a:r>
          </a:p>
          <a:p>
            <a:pPr lvl="1"/>
            <a:r>
              <a:rPr lang="en-GB" dirty="0" smtClean="0"/>
              <a:t>At the data level, capturing the whole context is impossible</a:t>
            </a:r>
          </a:p>
          <a:p>
            <a:pPr lvl="1"/>
            <a:r>
              <a:rPr lang="en-GB" dirty="0" smtClean="0"/>
              <a:t>By selecting “relevant”, “significant” data, one makes assumptions to summarize a complex situation into an apparently simple one</a:t>
            </a:r>
          </a:p>
          <a:p>
            <a:pPr lvl="1"/>
            <a:r>
              <a:rPr lang="en-GB" dirty="0" smtClean="0"/>
              <a:t>The same filtering occurs at the meaning level, explaining why the very same situation is judged very differently by different people</a:t>
            </a:r>
          </a:p>
          <a:p>
            <a:pPr lvl="1"/>
            <a:r>
              <a:rPr lang="en-GB" dirty="0" smtClean="0"/>
              <a:t>Again, Knowledge builds on a subset of the available “meaningful” information – Mass media play at will with listeners understanding</a:t>
            </a:r>
          </a:p>
          <a:p>
            <a:pPr lvl="1"/>
            <a:r>
              <a:rPr lang="en-GB" dirty="0" smtClean="0"/>
              <a:t>Finally, the overall consciousness consolidates knowledge into a global,  simplistic perception of the World, determining choices open by knowledge, based on the subjective meaning of a given situation</a:t>
            </a:r>
          </a:p>
          <a:p>
            <a:pPr lvl="1"/>
            <a:r>
              <a:rPr lang="en-GB" dirty="0" smtClean="0"/>
              <a:t>Walking back to the real world for action,  the reverse amplification must occur for actions to match the actual complexity/variety 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Agenda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Intellectual/Informational hierarchy </a:t>
            </a:r>
          </a:p>
          <a:p>
            <a:r>
              <a:rPr lang="en-GB" dirty="0" smtClean="0"/>
              <a:t>Biological and artificial intelligence</a:t>
            </a:r>
          </a:p>
          <a:p>
            <a:r>
              <a:rPr lang="en-GB" dirty="0" smtClean="0"/>
              <a:t>Product of Complex systems</a:t>
            </a:r>
          </a:p>
          <a:p>
            <a:r>
              <a:rPr lang="en-GB" dirty="0" smtClean="0"/>
              <a:t>Enterprise IQ</a:t>
            </a:r>
          </a:p>
          <a:p>
            <a:pPr lvl="1"/>
            <a:endParaRPr lang="en-GB" dirty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17</a:t>
            </a:fld>
            <a:endParaRPr lang="fr-B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1484784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Biological Computational capabilities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Connection to the World</a:t>
            </a:r>
          </a:p>
          <a:p>
            <a:pPr lvl="1"/>
            <a:r>
              <a:rPr lang="en-GB" smtClean="0"/>
              <a:t>Perception</a:t>
            </a:r>
          </a:p>
          <a:p>
            <a:pPr lvl="1"/>
            <a:r>
              <a:rPr lang="en-GB" smtClean="0"/>
              <a:t>Motion and manipulation</a:t>
            </a:r>
          </a:p>
          <a:p>
            <a:r>
              <a:rPr lang="en-GB" smtClean="0"/>
              <a:t>Meaning and Knowledge representation</a:t>
            </a:r>
          </a:p>
          <a:p>
            <a:pPr lvl="1"/>
            <a:r>
              <a:rPr lang="en-GB" smtClean="0"/>
              <a:t>Pattern recognition</a:t>
            </a:r>
          </a:p>
          <a:p>
            <a:pPr lvl="1"/>
            <a:r>
              <a:rPr lang="en-GB" smtClean="0"/>
              <a:t>Verbal Language and other communication skills</a:t>
            </a:r>
          </a:p>
          <a:p>
            <a:r>
              <a:rPr lang="en-GB" smtClean="0"/>
              <a:t>Deduction, reasoning, problem solving</a:t>
            </a:r>
          </a:p>
          <a:p>
            <a:pPr lvl="1"/>
            <a:r>
              <a:rPr lang="en-GB" smtClean="0"/>
              <a:t>Ability to complete missing information</a:t>
            </a:r>
          </a:p>
          <a:p>
            <a:pPr lvl="1"/>
            <a:r>
              <a:rPr lang="en-GB" smtClean="0"/>
              <a:t>Planning</a:t>
            </a:r>
          </a:p>
          <a:p>
            <a:pPr lvl="1"/>
            <a:r>
              <a:rPr lang="en-GB" smtClean="0"/>
              <a:t>Learning</a:t>
            </a:r>
          </a:p>
          <a:p>
            <a:pPr lvl="1"/>
            <a:r>
              <a:rPr lang="en-GB" smtClean="0"/>
              <a:t>Creativity</a:t>
            </a:r>
          </a:p>
          <a:p>
            <a:pPr lvl="1"/>
            <a:r>
              <a:rPr lang="en-GB" smtClean="0"/>
              <a:t>Social behavior</a:t>
            </a:r>
          </a:p>
          <a:p>
            <a:r>
              <a:rPr lang="en-GB" smtClean="0"/>
              <a:t>Ability to repair</a:t>
            </a:r>
          </a:p>
          <a:p>
            <a:pPr lvl="1"/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Biological / Digital computing Comparison (Stonier)</a:t>
            </a:r>
            <a:endParaRPr lang="en-GB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07982" y="1125538"/>
          <a:ext cx="896461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2306"/>
                <a:gridCol w="448230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>
                          <a:solidFill>
                            <a:schemeClr val="tx1"/>
                          </a:solidFill>
                        </a:rPr>
                        <a:t>Computer</a:t>
                      </a:r>
                      <a:endParaRPr lang="en-GB" sz="20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>
                          <a:solidFill>
                            <a:schemeClr val="tx1"/>
                          </a:solidFill>
                        </a:rPr>
                        <a:t>Human Brain</a:t>
                      </a:r>
                      <a:endParaRPr lang="en-GB" sz="20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Digital information</a:t>
                      </a:r>
                      <a:r>
                        <a:rPr lang="en-GB" sz="2000" baseline="0" noProof="0" smtClean="0"/>
                        <a:t> processor based on circuits of binary switches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Analogue</a:t>
                      </a:r>
                      <a:r>
                        <a:rPr lang="en-GB" sz="2000" baseline="0" noProof="0" smtClean="0"/>
                        <a:t> information processor involving a complex nervous system with scores of chemical neurotransmitters and modifiers</a:t>
                      </a:r>
                      <a:endParaRPr lang="en-GB" sz="2000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Information transported</a:t>
                      </a:r>
                      <a:r>
                        <a:rPr lang="en-GB" sz="2000" baseline="0" noProof="0" smtClean="0"/>
                        <a:t> as pulses of electrons along conductors and across semiconductors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Information transmitted  as pulses of depolarization along membranes and as neurotransmitters</a:t>
                      </a:r>
                      <a:r>
                        <a:rPr lang="en-GB" sz="2000" baseline="0" noProof="0" smtClean="0"/>
                        <a:t> across synapses</a:t>
                      </a:r>
                      <a:endParaRPr lang="en-GB" sz="2000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Speed of pulses transmission approximately 10</a:t>
                      </a:r>
                      <a:r>
                        <a:rPr lang="en-GB" sz="2000" baseline="30000" noProof="0" smtClean="0"/>
                        <a:t>8</a:t>
                      </a:r>
                      <a:r>
                        <a:rPr lang="en-GB" sz="2000" noProof="0" smtClean="0"/>
                        <a:t> m/sec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Speed of pulses transmission approximately 10 m/sec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Relatively simple circuitry but</a:t>
                      </a:r>
                      <a:r>
                        <a:rPr lang="en-GB" sz="2000" baseline="0" noProof="0" smtClean="0"/>
                        <a:t> increasing in complexity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Extremely complex circuitry: 10</a:t>
                      </a:r>
                      <a:r>
                        <a:rPr lang="en-GB" sz="2000" baseline="30000" noProof="0" dirty="0" smtClean="0"/>
                        <a:t>11 </a:t>
                      </a:r>
                      <a:r>
                        <a:rPr lang="en-GB" sz="2000" noProof="0" dirty="0" smtClean="0"/>
                        <a:t> neurons with up to 10</a:t>
                      </a:r>
                      <a:r>
                        <a:rPr lang="en-GB" sz="2000" baseline="30000" noProof="0" dirty="0" smtClean="0"/>
                        <a:t>15</a:t>
                      </a:r>
                      <a:r>
                        <a:rPr lang="en-GB" sz="2000" noProof="0" dirty="0" smtClean="0"/>
                        <a:t> connections</a:t>
                      </a:r>
                      <a:endParaRPr lang="en-GB" sz="2000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Agenda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Intellectual/Informational hierarchy </a:t>
            </a:r>
          </a:p>
          <a:p>
            <a:r>
              <a:rPr lang="en-GB" dirty="0" smtClean="0"/>
              <a:t>Biological and artificial intelligence</a:t>
            </a:r>
          </a:p>
          <a:p>
            <a:r>
              <a:rPr lang="en-GB" dirty="0" smtClean="0"/>
              <a:t>Product of Complex systems</a:t>
            </a:r>
          </a:p>
          <a:p>
            <a:r>
              <a:rPr lang="en-GB" dirty="0" smtClean="0"/>
              <a:t>Enterprise IQ</a:t>
            </a:r>
          </a:p>
          <a:p>
            <a:pPr lvl="1"/>
            <a:endParaRPr lang="en-GB" dirty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1103784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Biological / Digital computing Comparison (cont’d)</a:t>
            </a:r>
            <a:endParaRPr lang="en-GB"/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07982" y="1125538"/>
          <a:ext cx="8964612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2306"/>
                <a:gridCol w="448230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>
                          <a:solidFill>
                            <a:schemeClr val="tx1"/>
                          </a:solidFill>
                        </a:rPr>
                        <a:t>Computer</a:t>
                      </a:r>
                      <a:endParaRPr lang="en-GB" sz="20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>
                          <a:solidFill>
                            <a:schemeClr val="tx1"/>
                          </a:solidFill>
                        </a:rPr>
                        <a:t>Human Brain</a:t>
                      </a:r>
                      <a:endParaRPr lang="en-GB" sz="20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Crystalline structure, extremely stable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Biotissue, vulnerable to damage</a:t>
                      </a:r>
                      <a:endParaRPr lang="en-GB" sz="2000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Can operate under a wide variety of conditions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Needs carefully regulated environment to operate</a:t>
                      </a:r>
                      <a:endParaRPr lang="en-GB" sz="2000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Computer system</a:t>
                      </a:r>
                      <a:r>
                        <a:rPr lang="en-GB" sz="2000" baseline="0" noProof="0" smtClean="0"/>
                        <a:t> may </a:t>
                      </a:r>
                      <a:r>
                        <a:rPr lang="en-GB" sz="2000" noProof="0" smtClean="0"/>
                        <a:t>be shutdown indefinitely with no damage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Brain requires continuous energy inputs in order to maintain the living system</a:t>
                      </a:r>
                      <a:endParaRPr lang="en-GB" sz="2000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No self-repair. Some self-correction and by-pass of faulty areas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Tissue capable of significant self-repair. Also extensive capability to transfer function</a:t>
                      </a:r>
                      <a:r>
                        <a:rPr lang="en-GB" sz="2000" baseline="0" noProof="0" smtClean="0"/>
                        <a:t> to other circuitry</a:t>
                      </a:r>
                      <a:endParaRPr lang="en-GB" sz="2000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Memory based on patterns of binary switches 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Memory based on patterns of neural connections</a:t>
                      </a:r>
                      <a:endParaRPr lang="en-GB" sz="2000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Intelligence in artificial systems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simplify the following sections, an artificial system is considered to only exhibit intelligence at the level it has a purpose on its own:</a:t>
            </a:r>
          </a:p>
          <a:p>
            <a:pPr lvl="1"/>
            <a:r>
              <a:rPr lang="en-GB" dirty="0" smtClean="0"/>
              <a:t>The marketing department or the production facilities have a lot of processing capabilities, </a:t>
            </a:r>
          </a:p>
          <a:p>
            <a:pPr lvl="2"/>
            <a:r>
              <a:rPr lang="en-GB" dirty="0" smtClean="0"/>
              <a:t>I can fire the production department and outsource the manufacturing activity</a:t>
            </a:r>
          </a:p>
          <a:p>
            <a:pPr lvl="1"/>
            <a:r>
              <a:rPr lang="en-GB" dirty="0" smtClean="0"/>
              <a:t>but only the company itself exhibit intelligence from the proper coupling of all its entities</a:t>
            </a:r>
          </a:p>
          <a:p>
            <a:pPr lvl="2"/>
            <a:r>
              <a:rPr lang="en-GB" dirty="0" smtClean="0"/>
              <a:t>Nothing subsists if I kill the company</a:t>
            </a:r>
          </a:p>
          <a:p>
            <a:pPr lvl="2"/>
            <a:r>
              <a:rPr lang="en-GB" dirty="0" smtClean="0"/>
              <a:t>Except saleable assets without any proper responsibility outside a living  company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Agenda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Intellectual/Informational hierarchy </a:t>
            </a:r>
          </a:p>
          <a:p>
            <a:r>
              <a:rPr lang="en-GB" dirty="0" smtClean="0"/>
              <a:t>Biological and artificial intelligence</a:t>
            </a:r>
          </a:p>
          <a:p>
            <a:r>
              <a:rPr lang="en-GB" dirty="0" smtClean="0"/>
              <a:t>Product of Complex systems</a:t>
            </a:r>
          </a:p>
          <a:p>
            <a:r>
              <a:rPr lang="en-GB" dirty="0" smtClean="0"/>
              <a:t>Enterprise IQ</a:t>
            </a:r>
          </a:p>
          <a:p>
            <a:pPr lvl="1"/>
            <a:endParaRPr lang="en-GB" dirty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22</a:t>
            </a:fld>
            <a:endParaRPr lang="fr-B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1844824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System intelligence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Intelligence is an emergent property of complex systems</a:t>
            </a:r>
          </a:p>
          <a:p>
            <a:pPr lvl="1"/>
            <a:r>
              <a:rPr lang="en-GB" dirty="0" smtClean="0"/>
              <a:t> resulting of complex interactions </a:t>
            </a:r>
          </a:p>
          <a:p>
            <a:pPr lvl="1"/>
            <a:r>
              <a:rPr lang="en-GB" dirty="0" smtClean="0"/>
              <a:t>between behaving components </a:t>
            </a:r>
          </a:p>
          <a:p>
            <a:pPr lvl="2"/>
            <a:r>
              <a:rPr lang="en-GB" dirty="0" smtClean="0"/>
              <a:t>brain synapses, silicon gates, talking people, assembled machines </a:t>
            </a:r>
          </a:p>
          <a:p>
            <a:r>
              <a:rPr lang="en-GB" dirty="0" smtClean="0"/>
              <a:t>Processing and Intelligence residence</a:t>
            </a:r>
          </a:p>
          <a:p>
            <a:pPr lvl="1"/>
            <a:r>
              <a:rPr lang="en-GB" dirty="0" smtClean="0"/>
              <a:t>Processing can be localized in computing areas</a:t>
            </a:r>
          </a:p>
          <a:p>
            <a:pPr lvl="2"/>
            <a:r>
              <a:rPr lang="en-GB" dirty="0" smtClean="0"/>
              <a:t>Monism: Intelligence is integrally embedded in the system</a:t>
            </a:r>
          </a:p>
          <a:p>
            <a:pPr lvl="3"/>
            <a:r>
              <a:rPr lang="en-GB" dirty="0" smtClean="0"/>
              <a:t>Control loops, servo-mechanisms</a:t>
            </a:r>
          </a:p>
          <a:p>
            <a:pPr lvl="2"/>
            <a:r>
              <a:rPr lang="en-GB" dirty="0" smtClean="0"/>
              <a:t>Dualism: Intelligence is  a well defined decision making entity</a:t>
            </a:r>
          </a:p>
          <a:p>
            <a:pPr lvl="3"/>
            <a:r>
              <a:rPr lang="en-GB" dirty="0" smtClean="0"/>
              <a:t>Recipe sequencer, decision maker</a:t>
            </a:r>
          </a:p>
          <a:p>
            <a:pPr lvl="1"/>
            <a:r>
              <a:rPr lang="en-GB" dirty="0" smtClean="0"/>
              <a:t>Intelligence is a diffused characteristic of a complex system</a:t>
            </a:r>
          </a:p>
          <a:p>
            <a:pPr lvl="2"/>
            <a:r>
              <a:rPr lang="en-GB" dirty="0" smtClean="0"/>
              <a:t>At its different levels of recursion </a:t>
            </a:r>
          </a:p>
          <a:p>
            <a:pPr lvl="3"/>
            <a:r>
              <a:rPr lang="en-GB" dirty="0" smtClean="0"/>
              <a:t>see section 4 “Make intelligence actionable”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Conflicts and Intelligence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Intelligence is carried on by complex system/sub-systems</a:t>
            </a:r>
          </a:p>
          <a:p>
            <a:pPr lvl="1"/>
            <a:r>
              <a:rPr lang="en-GB" dirty="0" smtClean="0"/>
              <a:t>With proper references and individual goals, </a:t>
            </a:r>
          </a:p>
          <a:p>
            <a:pPr lvl="1"/>
            <a:r>
              <a:rPr lang="en-GB" dirty="0" smtClean="0"/>
              <a:t>Having a certain level of autonomy</a:t>
            </a:r>
          </a:p>
          <a:p>
            <a:pPr lvl="2"/>
            <a:r>
              <a:rPr lang="en-GB" dirty="0" smtClean="0"/>
              <a:t>Regarding other components and environment</a:t>
            </a:r>
          </a:p>
          <a:p>
            <a:pPr lvl="2"/>
            <a:r>
              <a:rPr lang="en-GB" dirty="0" smtClean="0"/>
              <a:t>Subject to priorities / positioned in decision hierarchies</a:t>
            </a:r>
          </a:p>
          <a:p>
            <a:r>
              <a:rPr lang="en-GB" dirty="0" smtClean="0"/>
              <a:t>Conflicts are inevitable</a:t>
            </a:r>
          </a:p>
          <a:p>
            <a:pPr lvl="1"/>
            <a:r>
              <a:rPr lang="en-GB" dirty="0" smtClean="0"/>
              <a:t>A perfectly stable system may be immune for some time</a:t>
            </a:r>
          </a:p>
          <a:p>
            <a:pPr lvl="1"/>
            <a:r>
              <a:rPr lang="en-GB" dirty="0" smtClean="0"/>
              <a:t>Any change may trigger conflicts, Any conflict may trigger change</a:t>
            </a:r>
          </a:p>
          <a:p>
            <a:pPr lvl="1"/>
            <a:r>
              <a:rPr lang="en-GB" dirty="0" smtClean="0"/>
              <a:t>Survival has timing and altruistic dimensions:</a:t>
            </a:r>
          </a:p>
          <a:p>
            <a:pPr lvl="2"/>
            <a:r>
              <a:rPr lang="en-GB" dirty="0" smtClean="0"/>
              <a:t>Component interest may contradicts other components' / system’s itself</a:t>
            </a:r>
          </a:p>
          <a:p>
            <a:endParaRPr lang="en-GB" dirty="0" smtClean="0"/>
          </a:p>
          <a:p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Conflicts and Intelligence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Conflicts reveal lacking/failing/inappropriate interactions</a:t>
            </a:r>
          </a:p>
          <a:p>
            <a:pPr lvl="1"/>
            <a:r>
              <a:rPr lang="en-GB" dirty="0" smtClean="0"/>
              <a:t>Communication issues, </a:t>
            </a:r>
          </a:p>
          <a:p>
            <a:pPr lvl="1"/>
            <a:r>
              <a:rPr lang="en-GB" dirty="0" smtClean="0"/>
              <a:t>Structural and behavioural unfit</a:t>
            </a:r>
          </a:p>
          <a:p>
            <a:pPr lvl="1"/>
            <a:r>
              <a:rPr lang="en-GB" dirty="0" smtClean="0"/>
              <a:t>System / Subsystems goals mismatch</a:t>
            </a:r>
          </a:p>
          <a:p>
            <a:pPr lvl="1"/>
            <a:r>
              <a:rPr lang="en-GB" dirty="0" smtClean="0"/>
              <a:t>More generally bad variety/complexity management</a:t>
            </a:r>
          </a:p>
          <a:p>
            <a:r>
              <a:rPr lang="en-GB" dirty="0" smtClean="0"/>
              <a:t>Conflict resolution is a critical aspect of intelligence</a:t>
            </a:r>
          </a:p>
          <a:p>
            <a:pPr lvl="1"/>
            <a:r>
              <a:rPr lang="en-GB" dirty="0" smtClean="0"/>
              <a:t>Leads to improved interactions ad growing knowledge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/>
            <a:r>
              <a:rPr lang="en-GB" smtClean="0"/>
              <a:t>Cooperation and Intelligence: 1+1 &gt; 2 or &lt;2</a:t>
            </a:r>
            <a:br>
              <a:rPr lang="en-GB" smtClean="0"/>
            </a:b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Cooperation is the intended purpose of interactions</a:t>
            </a:r>
          </a:p>
          <a:p>
            <a:pPr lvl="1"/>
            <a:r>
              <a:rPr lang="en-GB" dirty="0" smtClean="0"/>
              <a:t>Called in this case « relationships »</a:t>
            </a:r>
          </a:p>
          <a:p>
            <a:r>
              <a:rPr lang="en-GB" dirty="0" smtClean="0"/>
              <a:t>Intelligence results of efficient cooperative relationships</a:t>
            </a:r>
          </a:p>
          <a:p>
            <a:pPr lvl="1"/>
            <a:r>
              <a:rPr lang="en-GB" dirty="0" smtClean="0"/>
              <a:t>1+1 &gt; 2 : globally positive impact</a:t>
            </a:r>
          </a:p>
          <a:p>
            <a:pPr lvl="2"/>
            <a:r>
              <a:rPr lang="en-GB" dirty="0" smtClean="0"/>
              <a:t>A football team succeed when the players interact best during the game</a:t>
            </a:r>
          </a:p>
          <a:p>
            <a:pPr lvl="1"/>
            <a:r>
              <a:rPr lang="en-GB" dirty="0" smtClean="0"/>
              <a:t>1+1 &lt; 2 : globally negative impact</a:t>
            </a:r>
          </a:p>
          <a:p>
            <a:pPr lvl="2"/>
            <a:r>
              <a:rPr lang="en-GB" dirty="0" smtClean="0"/>
              <a:t>The best French player at the 2010 World cup form a disastrous team</a:t>
            </a:r>
          </a:p>
          <a:p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GB" smtClean="0"/>
              <a:t>Feedback: The Power of information</a:t>
            </a:r>
            <a:br>
              <a:rPr lang="en-GB" smtClean="0"/>
            </a:b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Interactions imply that sub-systems</a:t>
            </a:r>
          </a:p>
          <a:p>
            <a:pPr lvl="1"/>
            <a:r>
              <a:rPr lang="en-GB" dirty="0" smtClean="0"/>
              <a:t>Receive information / </a:t>
            </a:r>
            <a:r>
              <a:rPr lang="en-GB" b="1" i="1" dirty="0" smtClean="0"/>
              <a:t>sense</a:t>
            </a:r>
            <a:r>
              <a:rPr lang="en-GB" dirty="0" smtClean="0"/>
              <a:t>  from other sub-systems / environment</a:t>
            </a:r>
          </a:p>
          <a:p>
            <a:pPr lvl="1"/>
            <a:r>
              <a:rPr lang="en-GB" dirty="0" smtClean="0"/>
              <a:t>Process information Performing local « processing » - </a:t>
            </a:r>
            <a:r>
              <a:rPr lang="en-GB" dirty="0" err="1" smtClean="0"/>
              <a:t>functionnal</a:t>
            </a:r>
            <a:r>
              <a:rPr lang="en-GB" dirty="0" smtClean="0"/>
              <a:t> role</a:t>
            </a:r>
          </a:p>
          <a:p>
            <a:pPr lvl="1"/>
            <a:r>
              <a:rPr lang="en-GB" dirty="0" smtClean="0"/>
              <a:t>Send new information to / </a:t>
            </a:r>
            <a:r>
              <a:rPr lang="en-GB" b="1" i="1" dirty="0" smtClean="0"/>
              <a:t>act</a:t>
            </a:r>
            <a:r>
              <a:rPr lang="en-GB" dirty="0" smtClean="0"/>
              <a:t> </a:t>
            </a:r>
            <a:r>
              <a:rPr lang="en-GB" b="1" i="1" dirty="0" smtClean="0"/>
              <a:t>on</a:t>
            </a:r>
            <a:r>
              <a:rPr lang="en-GB" dirty="0" smtClean="0"/>
              <a:t> other sub-systems / environment</a:t>
            </a:r>
          </a:p>
          <a:p>
            <a:r>
              <a:rPr lang="en-GB" dirty="0" smtClean="0"/>
              <a:t>The sub-systems being « complicatedly coupled », their actions </a:t>
            </a:r>
          </a:p>
          <a:p>
            <a:pPr lvl="1"/>
            <a:r>
              <a:rPr lang="en-GB" dirty="0" smtClean="0"/>
              <a:t>spread to many other sub-systems directly/indirectly, themselves processing and spreading this information</a:t>
            </a:r>
          </a:p>
          <a:p>
            <a:pPr lvl="1"/>
            <a:r>
              <a:rPr lang="en-GB" dirty="0" smtClean="0"/>
              <a:t>Hit them back at some point</a:t>
            </a:r>
          </a:p>
          <a:p>
            <a:pPr lvl="1"/>
            <a:r>
              <a:rPr lang="en-GB" dirty="0" smtClean="0"/>
              <a:t>Intelligence results of these complex interactions and processing</a:t>
            </a:r>
          </a:p>
          <a:p>
            <a:pPr lvl="1"/>
            <a:r>
              <a:rPr lang="en-GB" dirty="0" smtClean="0"/>
              <a:t>Intelligence is a direct factor of appropriate filtering/amplification of information</a:t>
            </a:r>
          </a:p>
          <a:p>
            <a:r>
              <a:rPr lang="en-GB" dirty="0" smtClean="0"/>
              <a:t>Feedback loops</a:t>
            </a:r>
          </a:p>
          <a:p>
            <a:pPr lvl="1"/>
            <a:r>
              <a:rPr lang="en-GB" dirty="0" smtClean="0"/>
              <a:t>Positive: Productivity enhancement</a:t>
            </a:r>
          </a:p>
          <a:p>
            <a:pPr lvl="1"/>
            <a:r>
              <a:rPr lang="en-GB" dirty="0" smtClean="0"/>
              <a:t>Negative: Traffic control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Uncertainty and Intelligence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 systems are subject to standard Gaussian deviations</a:t>
            </a:r>
          </a:p>
          <a:p>
            <a:pPr lvl="1"/>
            <a:r>
              <a:rPr lang="en-GB" dirty="0" smtClean="0"/>
              <a:t>Future is somewhat predictable</a:t>
            </a:r>
          </a:p>
          <a:p>
            <a:pPr lvl="1"/>
            <a:r>
              <a:rPr lang="en-GB" dirty="0" smtClean="0"/>
              <a:t>Exception are rare or of limited impact</a:t>
            </a:r>
          </a:p>
          <a:p>
            <a:r>
              <a:rPr lang="en-GB" dirty="0" smtClean="0"/>
              <a:t>Others are subject to extreme events that can arise without computable probability</a:t>
            </a:r>
          </a:p>
          <a:p>
            <a:pPr lvl="1"/>
            <a:r>
              <a:rPr lang="en-GB" dirty="0" smtClean="0"/>
              <a:t>Our modern World tends more and more to favour this kind of environment</a:t>
            </a:r>
          </a:p>
          <a:p>
            <a:r>
              <a:rPr lang="en-GB" dirty="0" smtClean="0"/>
              <a:t>Intelligence implies</a:t>
            </a:r>
          </a:p>
          <a:p>
            <a:pPr lvl="1"/>
            <a:r>
              <a:rPr lang="en-GB" dirty="0" smtClean="0"/>
              <a:t>The knowledge of the real Gaussian domains</a:t>
            </a:r>
          </a:p>
          <a:p>
            <a:pPr lvl="2"/>
            <a:r>
              <a:rPr lang="en-GB" dirty="0" smtClean="0"/>
              <a:t>Exercising classic risk Mitigation management</a:t>
            </a:r>
          </a:p>
          <a:p>
            <a:pPr lvl="1"/>
            <a:r>
              <a:rPr lang="en-GB" dirty="0" smtClean="0"/>
              <a:t>The consciousness of the lack of knowledge of the uncertainty </a:t>
            </a:r>
          </a:p>
          <a:p>
            <a:pPr lvl="2"/>
            <a:r>
              <a:rPr lang="en-GB" dirty="0" smtClean="0"/>
              <a:t>Be ready to address unpredictable, but very likely large impact events</a:t>
            </a:r>
          </a:p>
          <a:p>
            <a:pPr lvl="2"/>
            <a:r>
              <a:rPr lang="en-GB" dirty="0" smtClean="0"/>
              <a:t>Bad or Good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Deterministic Intelligence</a:t>
            </a:r>
            <a:br>
              <a:rPr lang="en-GB" smtClean="0"/>
            </a:b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Example: </a:t>
            </a:r>
          </a:p>
          <a:p>
            <a:pPr lvl="1"/>
            <a:r>
              <a:rPr lang="en-GB" smtClean="0"/>
              <a:t>Comissionning manager strategy</a:t>
            </a:r>
          </a:p>
          <a:p>
            <a:pPr lvl="1"/>
            <a:r>
              <a:rPr lang="en-GB" smtClean="0"/>
              <a:t>FDA regulations, TQM</a:t>
            </a:r>
          </a:p>
          <a:p>
            <a:r>
              <a:rPr lang="en-GB" smtClean="0"/>
              <a:t>Decision hierarchy</a:t>
            </a:r>
          </a:p>
          <a:p>
            <a:pPr lvl="1"/>
            <a:r>
              <a:rPr lang="en-GB" smtClean="0"/>
              <a:t>Classical Strategy / Tactic / Operations decision process</a:t>
            </a:r>
          </a:p>
          <a:p>
            <a:r>
              <a:rPr lang="en-GB" smtClean="0"/>
              <a:t>HR management</a:t>
            </a:r>
          </a:p>
          <a:p>
            <a:pPr lvl="1"/>
            <a:r>
              <a:rPr lang="en-GB" smtClean="0"/>
              <a:t>Stimulations, conflicts resolution</a:t>
            </a:r>
          </a:p>
          <a:p>
            <a:r>
              <a:rPr lang="en-GB" smtClean="0"/>
              <a:t>Linear Feedback loops</a:t>
            </a:r>
          </a:p>
          <a:p>
            <a:pPr lvl="1"/>
            <a:r>
              <a:rPr lang="en-GB" smtClean="0"/>
              <a:t>React on predictable events based on knowledge gathering and development</a:t>
            </a:r>
          </a:p>
          <a:p>
            <a:r>
              <a:rPr lang="en-GB" smtClean="0"/>
              <a:t>Process improvement</a:t>
            </a:r>
          </a:p>
          <a:p>
            <a:pPr lvl="1"/>
            <a:r>
              <a:rPr lang="en-GB" smtClean="0"/>
              <a:t>Performance measurement, KPIs </a:t>
            </a:r>
          </a:p>
          <a:p>
            <a:pPr lvl="1"/>
            <a:r>
              <a:rPr lang="en-GB" smtClean="0"/>
              <a:t>TOC, 6Sigma, Lean…</a:t>
            </a:r>
          </a:p>
          <a:p>
            <a:pPr lvl="1"/>
            <a:endParaRPr lang="en-GB" smtClean="0"/>
          </a:p>
          <a:p>
            <a:pPr lvl="1"/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Information levels</a:t>
            </a:r>
            <a:endParaRPr lang="en-US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087666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155"/>
                <a:gridCol w="1424305"/>
                <a:gridCol w="2240280"/>
                <a:gridCol w="292892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noProof="0" dirty="0" smtClean="0">
                          <a:solidFill>
                            <a:schemeClr val="tx1"/>
                          </a:solidFill>
                        </a:rPr>
                        <a:t>Syntropic </a:t>
                      </a:r>
                    </a:p>
                    <a:p>
                      <a:r>
                        <a:rPr lang="en-GB" sz="2000" noProof="0" dirty="0" smtClean="0">
                          <a:solidFill>
                            <a:schemeClr val="tx1"/>
                          </a:solidFill>
                        </a:rPr>
                        <a:t>Type</a:t>
                      </a:r>
                      <a:endParaRPr lang="en-GB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>
                          <a:solidFill>
                            <a:schemeClr val="tx1"/>
                          </a:solidFill>
                        </a:rPr>
                        <a:t>Syntropic</a:t>
                      </a:r>
                    </a:p>
                    <a:p>
                      <a:r>
                        <a:rPr lang="en-GB" sz="2000" noProof="0" smtClean="0">
                          <a:solidFill>
                            <a:schemeClr val="tx1"/>
                          </a:solidFill>
                        </a:rPr>
                        <a:t>Rank</a:t>
                      </a:r>
                      <a:endParaRPr lang="en-GB" sz="20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>
                          <a:solidFill>
                            <a:schemeClr val="tx1"/>
                          </a:solidFill>
                        </a:rPr>
                        <a:t>Information</a:t>
                      </a:r>
                    </a:p>
                    <a:p>
                      <a:r>
                        <a:rPr lang="en-GB" sz="2000" noProof="0" smtClean="0">
                          <a:solidFill>
                            <a:schemeClr val="tx1"/>
                          </a:solidFill>
                        </a:rPr>
                        <a:t> type</a:t>
                      </a:r>
                      <a:endParaRPr lang="en-GB" sz="20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>
                          <a:solidFill>
                            <a:schemeClr val="tx1"/>
                          </a:solidFill>
                        </a:rPr>
                        <a:t>Representation</a:t>
                      </a:r>
                      <a:endParaRPr lang="en-GB" sz="20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Potential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noProof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Things and Facts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Objective</a:t>
                      </a:r>
                      <a:endParaRPr lang="en-GB" sz="2000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Potential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noProof="0" smtClean="0"/>
                        <a:t>2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Data 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Objective / Language</a:t>
                      </a:r>
                      <a:endParaRPr lang="en-GB" sz="20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Potential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noProof="0" smtClean="0"/>
                        <a:t>3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Meaning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Subjective / Language</a:t>
                      </a:r>
                      <a:endParaRPr lang="en-GB" sz="20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Potential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noProof="0" smtClean="0"/>
                        <a:t>4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Knowledge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Objective / Language</a:t>
                      </a:r>
                      <a:endParaRPr lang="en-GB" sz="20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dirty="0" smtClean="0"/>
                        <a:t>Potential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noProof="0" smtClean="0"/>
                        <a:t>5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Consciousness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Subjective</a:t>
                      </a:r>
                      <a:endParaRPr lang="en-GB" sz="20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Kinetic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noProof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Interactions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Objective</a:t>
                      </a:r>
                      <a:endParaRPr lang="en-GB" sz="20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Kinetic</a:t>
                      </a:r>
                      <a:endParaRPr lang="en-GB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noProof="0" smtClean="0"/>
                        <a:t>2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Communication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Objective / Language</a:t>
                      </a:r>
                      <a:endParaRPr lang="en-GB" sz="20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Kinetic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noProof="0" smtClean="0"/>
                        <a:t>3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Processing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Objective / Language</a:t>
                      </a:r>
                      <a:endParaRPr lang="en-GB" sz="20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Kinetic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noProof="0" smtClean="0"/>
                        <a:t>4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Intelligence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Objective / Language </a:t>
                      </a:r>
                      <a:endParaRPr lang="en-GB" sz="20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Kinetic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noProof="0" smtClean="0"/>
                        <a:t>5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Wisdom </a:t>
                      </a:r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Subjective</a:t>
                      </a:r>
                      <a:endParaRPr lang="en-GB" sz="2000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MI - Intelligence- Real meaning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lèche vers le bas 6"/>
          <p:cNvSpPr/>
          <p:nvPr/>
        </p:nvSpPr>
        <p:spPr bwMode="auto">
          <a:xfrm>
            <a:off x="2214546" y="1857364"/>
            <a:ext cx="428628" cy="1928826"/>
          </a:xfrm>
          <a:prstGeom prst="downArrow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9" name="Flèche vers le bas 8"/>
          <p:cNvSpPr/>
          <p:nvPr/>
        </p:nvSpPr>
        <p:spPr bwMode="auto">
          <a:xfrm>
            <a:off x="2214546" y="3857628"/>
            <a:ext cx="428628" cy="1928826"/>
          </a:xfrm>
          <a:prstGeom prst="downArrow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Opportunistic Intelligence</a:t>
            </a:r>
            <a:br>
              <a:rPr lang="en-GB" smtClean="0"/>
            </a:b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</a:p>
          <a:p>
            <a:pPr lvl="1"/>
            <a:r>
              <a:rPr lang="en-GB" dirty="0" smtClean="0"/>
              <a:t>Best performing companies are lucky..</a:t>
            </a:r>
          </a:p>
          <a:p>
            <a:r>
              <a:rPr lang="en-GB" dirty="0" smtClean="0"/>
              <a:t>Noise and useful information</a:t>
            </a:r>
          </a:p>
          <a:p>
            <a:pPr lvl="1"/>
            <a:r>
              <a:rPr lang="en-GB" dirty="0" smtClean="0"/>
              <a:t>Distinguish unimportant / important events</a:t>
            </a:r>
          </a:p>
          <a:p>
            <a:r>
              <a:rPr lang="en-GB" dirty="0" smtClean="0"/>
              <a:t>Mitigate risk</a:t>
            </a:r>
          </a:p>
          <a:p>
            <a:pPr lvl="1"/>
            <a:r>
              <a:rPr lang="en-GB" dirty="0" smtClean="0"/>
              <a:t>Uncertainty and Risk</a:t>
            </a:r>
          </a:p>
          <a:p>
            <a:r>
              <a:rPr lang="en-GB" dirty="0" smtClean="0"/>
              <a:t>Leverage the Luck factor</a:t>
            </a:r>
          </a:p>
          <a:p>
            <a:pPr lvl="1"/>
            <a:r>
              <a:rPr lang="en-GB" dirty="0" smtClean="0"/>
              <a:t>Be imaginative, Develop creativity</a:t>
            </a:r>
          </a:p>
          <a:p>
            <a:pPr lvl="1"/>
            <a:r>
              <a:rPr lang="en-GB" dirty="0" smtClean="0"/>
              <a:t>Recognize opportunities</a:t>
            </a:r>
          </a:p>
          <a:p>
            <a:pPr lvl="1"/>
            <a:r>
              <a:rPr lang="en-GB" dirty="0" smtClean="0"/>
              <a:t>Be adaptive</a:t>
            </a:r>
          </a:p>
          <a:p>
            <a:pPr lvl="1"/>
            <a:r>
              <a:rPr lang="en-GB" dirty="0" smtClean="0"/>
              <a:t>Decide and act fast</a:t>
            </a:r>
          </a:p>
          <a:p>
            <a:pPr lvl="1"/>
            <a:r>
              <a:rPr lang="en-GB" dirty="0" smtClean="0"/>
              <a:t>Make mistakes, fix and learn (don’t do the same twice)</a:t>
            </a:r>
          </a:p>
          <a:p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Agenda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Intellectual/Informational hierarchy </a:t>
            </a:r>
          </a:p>
          <a:p>
            <a:r>
              <a:rPr lang="en-GB" dirty="0" smtClean="0"/>
              <a:t>Biological and artificial intelligence</a:t>
            </a:r>
          </a:p>
          <a:p>
            <a:r>
              <a:rPr lang="en-GB" dirty="0" smtClean="0"/>
              <a:t>Product of Complex systems</a:t>
            </a:r>
          </a:p>
          <a:p>
            <a:r>
              <a:rPr lang="en-GB" dirty="0" smtClean="0"/>
              <a:t>Enterprise IQ</a:t>
            </a:r>
          </a:p>
          <a:p>
            <a:pPr lvl="1"/>
            <a:endParaRPr lang="en-GB" dirty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BE" smtClean="0"/>
              <a:t>MI - Intelligence- Real meaning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31</a:t>
            </a:fld>
            <a:endParaRPr lang="fr-B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2204864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Intelligence measure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Intelligence a single global capability of a system</a:t>
            </a:r>
          </a:p>
          <a:p>
            <a:pPr lvl="1"/>
            <a:r>
              <a:rPr lang="en-GB" smtClean="0"/>
              <a:t>influences many performance domains</a:t>
            </a:r>
          </a:p>
          <a:p>
            <a:r>
              <a:rPr lang="en-GB" smtClean="0"/>
              <a:t>Systemic performance indicators assess system’s intelligence</a:t>
            </a:r>
          </a:p>
          <a:p>
            <a:pPr lvl="1"/>
            <a:r>
              <a:rPr lang="en-GB" smtClean="0"/>
              <a:t>Shall be global to the system (taken as a black box) </a:t>
            </a:r>
          </a:p>
          <a:p>
            <a:pPr lvl="1"/>
            <a:r>
              <a:rPr lang="en-GB" smtClean="0"/>
              <a:t>Local smart behaviour are not a valid measures</a:t>
            </a:r>
          </a:p>
          <a:p>
            <a:pPr lvl="1"/>
            <a:r>
              <a:rPr lang="en-GB" smtClean="0"/>
              <a:t>However, being smart locally might impact positively the systemic performance – releasing higher intelligence</a:t>
            </a:r>
          </a:p>
          <a:p>
            <a:pPr lvl="2"/>
            <a:r>
              <a:rPr lang="en-GB" smtClean="0"/>
              <a:t>Not necessarily!</a:t>
            </a:r>
          </a:p>
          <a:p>
            <a:r>
              <a:rPr lang="en-GB" smtClean="0"/>
              <a:t>Performance can be measure on system’s I/Os </a:t>
            </a:r>
          </a:p>
          <a:p>
            <a:pPr lvl="1"/>
            <a:r>
              <a:rPr lang="en-GB" smtClean="0"/>
              <a:t>For each (category of) external interactions</a:t>
            </a:r>
          </a:p>
          <a:p>
            <a:pPr lvl="2"/>
            <a:r>
              <a:rPr lang="en-GB" smtClean="0"/>
              <a:t>Type of flow : </a:t>
            </a:r>
            <a:r>
              <a:rPr lang="en-GB" b="1" smtClean="0"/>
              <a:t>in</a:t>
            </a:r>
            <a:r>
              <a:rPr lang="en-GB" smtClean="0"/>
              <a:t>formation / </a:t>
            </a:r>
            <a:r>
              <a:rPr lang="en-GB" b="1" smtClean="0"/>
              <a:t>mo</a:t>
            </a:r>
            <a:r>
              <a:rPr lang="en-GB" smtClean="0"/>
              <a:t>ney / </a:t>
            </a:r>
            <a:r>
              <a:rPr lang="en-GB" b="1" smtClean="0"/>
              <a:t>ma</a:t>
            </a:r>
            <a:r>
              <a:rPr lang="en-GB" smtClean="0"/>
              <a:t>tter / </a:t>
            </a:r>
            <a:r>
              <a:rPr lang="en-GB" b="1" smtClean="0"/>
              <a:t>en</a:t>
            </a:r>
            <a:r>
              <a:rPr lang="en-GB" smtClean="0"/>
              <a:t>ergy</a:t>
            </a:r>
          </a:p>
          <a:p>
            <a:pPr lvl="2"/>
            <a:r>
              <a:rPr lang="en-GB" smtClean="0"/>
              <a:t>Type of party: </a:t>
            </a:r>
            <a:r>
              <a:rPr lang="en-GB" b="1" smtClean="0"/>
              <a:t>S</a:t>
            </a:r>
            <a:r>
              <a:rPr lang="en-GB" smtClean="0"/>
              <a:t>hareholder / </a:t>
            </a:r>
            <a:r>
              <a:rPr lang="en-GB" b="1" smtClean="0"/>
              <a:t>E</a:t>
            </a:r>
            <a:r>
              <a:rPr lang="en-GB" smtClean="0"/>
              <a:t>mployees / </a:t>
            </a:r>
            <a:r>
              <a:rPr lang="en-GB" b="1" smtClean="0"/>
              <a:t>G</a:t>
            </a:r>
            <a:r>
              <a:rPr lang="en-GB" smtClean="0"/>
              <a:t>overnment, Citizen, Society, / </a:t>
            </a:r>
            <a:r>
              <a:rPr lang="en-GB" b="1" smtClean="0"/>
              <a:t>N</a:t>
            </a:r>
            <a:r>
              <a:rPr lang="en-GB" smtClean="0"/>
              <a:t>ature, environment / </a:t>
            </a:r>
            <a:r>
              <a:rPr lang="en-GB" b="1" smtClean="0"/>
              <a:t>P</a:t>
            </a:r>
            <a:r>
              <a:rPr lang="en-GB" smtClean="0"/>
              <a:t>artner, suppliers, customers / </a:t>
            </a:r>
            <a:r>
              <a:rPr lang="en-GB" b="1" smtClean="0"/>
              <a:t>C</a:t>
            </a:r>
            <a:r>
              <a:rPr lang="en-GB" smtClean="0"/>
              <a:t>ompetitors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dirty="0" smtClean="0"/>
              <a:t>The enterprise black box</a:t>
            </a:r>
          </a:p>
        </p:txBody>
      </p:sp>
      <p:sp>
        <p:nvSpPr>
          <p:cNvPr id="52227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Intelligence- Real meaning</a:t>
            </a:r>
            <a:endParaRPr lang="en-GB" dirty="0" smtClean="0"/>
          </a:p>
        </p:txBody>
      </p:sp>
      <p:sp>
        <p:nvSpPr>
          <p:cNvPr id="5222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6E1A7F0-E99F-43A9-9CAA-2EFA7157D5EB}" type="slidenum">
              <a:rPr lang="en-GB" smtClean="0"/>
              <a:pPr/>
              <a:t>33</a:t>
            </a:fld>
            <a:endParaRPr lang="en-GB" smtClean="0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476610" y="3063870"/>
            <a:ext cx="2438400" cy="266544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Enterprise</a:t>
            </a:r>
          </a:p>
          <a:p>
            <a:pPr algn="ctr" eaLnBrk="0" hangingPunct="0"/>
            <a:r>
              <a:rPr lang="en-GB" dirty="0" smtClean="0"/>
              <a:t>Manufacturing</a:t>
            </a:r>
          </a:p>
          <a:p>
            <a:pPr algn="ctr" eaLnBrk="0" hangingPunct="0"/>
            <a:r>
              <a:rPr lang="en-GB" dirty="0" smtClean="0"/>
              <a:t>System</a:t>
            </a:r>
            <a:endParaRPr lang="en-GB" dirty="0"/>
          </a:p>
        </p:txBody>
      </p:sp>
      <p:sp>
        <p:nvSpPr>
          <p:cNvPr id="52230" name="Text Box 12"/>
          <p:cNvSpPr txBox="1">
            <a:spLocks noChangeArrowheads="1"/>
          </p:cNvSpPr>
          <p:nvPr/>
        </p:nvSpPr>
        <p:spPr bwMode="auto">
          <a:xfrm>
            <a:off x="1115616" y="855647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 dirty="0" smtClean="0"/>
              <a:t>Government, Society, citizen</a:t>
            </a:r>
          </a:p>
          <a:p>
            <a:pPr eaLnBrk="0" hangingPunct="0"/>
            <a:r>
              <a:rPr lang="en-GB" dirty="0" smtClean="0"/>
              <a:t>Employees</a:t>
            </a:r>
          </a:p>
          <a:p>
            <a:pPr eaLnBrk="0" hangingPunct="0"/>
            <a:r>
              <a:rPr lang="en-GB" dirty="0" smtClean="0"/>
              <a:t>Shareholders</a:t>
            </a:r>
          </a:p>
          <a:p>
            <a:pPr eaLnBrk="0" hangingPunct="0"/>
            <a:r>
              <a:rPr lang="en-GB" dirty="0" smtClean="0"/>
              <a:t>Nature, Environment</a:t>
            </a:r>
          </a:p>
        </p:txBody>
      </p:sp>
      <p:sp>
        <p:nvSpPr>
          <p:cNvPr id="52231" name="Text Box 13"/>
          <p:cNvSpPr txBox="1">
            <a:spLocks noChangeArrowheads="1"/>
          </p:cNvSpPr>
          <p:nvPr/>
        </p:nvSpPr>
        <p:spPr bwMode="auto">
          <a:xfrm>
            <a:off x="5057791" y="855647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 dirty="0" smtClean="0"/>
              <a:t>Partners</a:t>
            </a:r>
          </a:p>
          <a:p>
            <a:pPr lvl="1" eaLnBrk="0" hangingPunct="0"/>
            <a:r>
              <a:rPr lang="en-GB" i="1" dirty="0" smtClean="0"/>
              <a:t>Suppliers, Customers</a:t>
            </a:r>
          </a:p>
          <a:p>
            <a:pPr lvl="1" eaLnBrk="0" hangingPunct="0"/>
            <a:r>
              <a:rPr lang="en-GB" i="1" dirty="0" smtClean="0"/>
              <a:t>Contractor</a:t>
            </a:r>
          </a:p>
          <a:p>
            <a:pPr lvl="1" eaLnBrk="0" hangingPunct="0"/>
            <a:r>
              <a:rPr lang="en-GB" i="1" dirty="0" smtClean="0"/>
              <a:t>Bank, Insurance</a:t>
            </a:r>
          </a:p>
          <a:p>
            <a:pPr eaLnBrk="0" hangingPunct="0"/>
            <a:r>
              <a:rPr lang="en-GB" dirty="0" smtClean="0"/>
              <a:t>Competitors</a:t>
            </a:r>
          </a:p>
          <a:p>
            <a:pPr eaLnBrk="0" hangingPunct="0"/>
            <a:endParaRPr lang="en-GB" dirty="0"/>
          </a:p>
        </p:txBody>
      </p:sp>
      <p:sp>
        <p:nvSpPr>
          <p:cNvPr id="52238" name="AutoShape 34"/>
          <p:cNvSpPr>
            <a:spLocks noChangeArrowheads="1"/>
          </p:cNvSpPr>
          <p:nvPr/>
        </p:nvSpPr>
        <p:spPr bwMode="auto">
          <a:xfrm flipH="1">
            <a:off x="1965310" y="4999059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Energy</a:t>
            </a:r>
          </a:p>
        </p:txBody>
      </p:sp>
      <p:sp>
        <p:nvSpPr>
          <p:cNvPr id="52239" name="AutoShape 35"/>
          <p:cNvSpPr>
            <a:spLocks noChangeArrowheads="1"/>
          </p:cNvSpPr>
          <p:nvPr/>
        </p:nvSpPr>
        <p:spPr bwMode="auto">
          <a:xfrm>
            <a:off x="1965310" y="3721104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Money</a:t>
            </a:r>
          </a:p>
        </p:txBody>
      </p:sp>
      <p:sp>
        <p:nvSpPr>
          <p:cNvPr id="52240" name="AutoShape 37"/>
          <p:cNvSpPr>
            <a:spLocks noChangeArrowheads="1"/>
          </p:cNvSpPr>
          <p:nvPr/>
        </p:nvSpPr>
        <p:spPr bwMode="auto">
          <a:xfrm>
            <a:off x="1965310" y="3063870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Information</a:t>
            </a:r>
            <a:endParaRPr lang="en-GB" dirty="0"/>
          </a:p>
        </p:txBody>
      </p:sp>
      <p:sp>
        <p:nvSpPr>
          <p:cNvPr id="52244" name="AutoShape 43"/>
          <p:cNvSpPr>
            <a:spLocks noChangeArrowheads="1"/>
          </p:cNvSpPr>
          <p:nvPr/>
        </p:nvSpPr>
        <p:spPr bwMode="auto">
          <a:xfrm>
            <a:off x="4389435" y="4999059"/>
            <a:ext cx="539750" cy="504825"/>
          </a:xfrm>
          <a:prstGeom prst="irregularSeal2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fr-FR" dirty="0" err="1"/>
              <a:t>Entropy</a:t>
            </a:r>
            <a:endParaRPr lang="fr-FR" dirty="0"/>
          </a:p>
        </p:txBody>
      </p:sp>
      <p:sp>
        <p:nvSpPr>
          <p:cNvPr id="52245" name="AutoShape 44"/>
          <p:cNvSpPr>
            <a:spLocks noChangeArrowheads="1"/>
          </p:cNvSpPr>
          <p:nvPr/>
        </p:nvSpPr>
        <p:spPr bwMode="auto">
          <a:xfrm>
            <a:off x="4097331" y="3173409"/>
            <a:ext cx="971550" cy="541338"/>
          </a:xfrm>
          <a:prstGeom prst="sun">
            <a:avLst>
              <a:gd name="adj" fmla="val 12500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 err="1"/>
              <a:t>Negentropy</a:t>
            </a:r>
            <a:endParaRPr lang="en-GB" dirty="0"/>
          </a:p>
        </p:txBody>
      </p:sp>
      <p:sp>
        <p:nvSpPr>
          <p:cNvPr id="52246" name="Rectangle 45"/>
          <p:cNvSpPr>
            <a:spLocks noChangeArrowheads="1"/>
          </p:cNvSpPr>
          <p:nvPr/>
        </p:nvSpPr>
        <p:spPr bwMode="auto">
          <a:xfrm>
            <a:off x="3492500" y="3643310"/>
            <a:ext cx="5746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FR"/>
          </a:p>
        </p:txBody>
      </p:sp>
      <p:sp>
        <p:nvSpPr>
          <p:cNvPr id="52248" name="AutoShape 48"/>
          <p:cNvSpPr>
            <a:spLocks noChangeArrowheads="1"/>
          </p:cNvSpPr>
          <p:nvPr/>
        </p:nvSpPr>
        <p:spPr bwMode="auto">
          <a:xfrm>
            <a:off x="4464050" y="2333610"/>
            <a:ext cx="468313" cy="720725"/>
          </a:xfrm>
          <a:prstGeom prst="upDownArrow">
            <a:avLst>
              <a:gd name="adj1" fmla="val 50000"/>
              <a:gd name="adj2" fmla="val 3078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FR"/>
          </a:p>
        </p:txBody>
      </p:sp>
      <p:sp>
        <p:nvSpPr>
          <p:cNvPr id="52249" name="AutoShape 50"/>
          <p:cNvSpPr>
            <a:spLocks noChangeArrowheads="1"/>
          </p:cNvSpPr>
          <p:nvPr/>
        </p:nvSpPr>
        <p:spPr bwMode="auto">
          <a:xfrm>
            <a:off x="409517" y="763551"/>
            <a:ext cx="8142399" cy="5183221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FR"/>
          </a:p>
        </p:txBody>
      </p:sp>
      <p:sp>
        <p:nvSpPr>
          <p:cNvPr id="26" name="AutoShape 34"/>
          <p:cNvSpPr>
            <a:spLocks noChangeArrowheads="1"/>
          </p:cNvSpPr>
          <p:nvPr/>
        </p:nvSpPr>
        <p:spPr bwMode="auto">
          <a:xfrm flipH="1">
            <a:off x="1965310" y="4341825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Matter</a:t>
            </a:r>
            <a:endParaRPr lang="en-GB" dirty="0"/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auto">
          <a:xfrm flipH="1">
            <a:off x="5922981" y="4999059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Energy</a:t>
            </a:r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5922981" y="3721104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Money</a:t>
            </a:r>
          </a:p>
        </p:txBody>
      </p:sp>
      <p:sp>
        <p:nvSpPr>
          <p:cNvPr id="33" name="AutoShape 37"/>
          <p:cNvSpPr>
            <a:spLocks noChangeArrowheads="1"/>
          </p:cNvSpPr>
          <p:nvPr/>
        </p:nvSpPr>
        <p:spPr bwMode="auto">
          <a:xfrm>
            <a:off x="5922981" y="3063870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Information</a:t>
            </a:r>
            <a:endParaRPr lang="en-GB" dirty="0"/>
          </a:p>
        </p:txBody>
      </p:sp>
      <p:sp>
        <p:nvSpPr>
          <p:cNvPr id="34" name="AutoShape 34"/>
          <p:cNvSpPr>
            <a:spLocks noChangeArrowheads="1"/>
          </p:cNvSpPr>
          <p:nvPr/>
        </p:nvSpPr>
        <p:spPr bwMode="auto">
          <a:xfrm flipH="1">
            <a:off x="5922981" y="4341825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Matter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Industrial Enterprise Systemic Performance Dimensions</a:t>
            </a:r>
            <a:endParaRPr lang="en-GB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6743700" cy="259588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316480"/>
                <a:gridCol w="1503680"/>
                <a:gridCol w="970280"/>
                <a:gridCol w="1021080"/>
                <a:gridCol w="93218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Relationships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noProof="0" smtClean="0"/>
                        <a:t>I</a:t>
                      </a:r>
                      <a:r>
                        <a:rPr lang="en-GB" noProof="0" smtClean="0"/>
                        <a:t>nformation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Money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Energy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Matter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Shareholder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Ps.in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Ps,mo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Employees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Pe,in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Pe,mo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Pe.en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Government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Pg,in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Pg,mo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Pg,en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Pg,ma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Nature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Pn,in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Pn,mo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Pn,en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Pn,ma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Partners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Pp,in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Pp,mo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Pp,en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Pp,ma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Competitors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smtClean="0"/>
                        <a:t>Pc,in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34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Exercise: IESPD Example</a:t>
            </a:r>
            <a:endParaRPr lang="en-GB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388" y="928670"/>
          <a:ext cx="8785226" cy="521208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06464"/>
                <a:gridCol w="7678762"/>
              </a:tblGrid>
              <a:tr h="26144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Pi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Ps.in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Ps,mo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Pe,in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Pe,mo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Pe.en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Pg,in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Pg,mo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Pg,en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Pg,ma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Pn,in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Pn,mo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Pn,en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Pn,ma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Pp,in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Pp,mo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Pp,en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Pp,ma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  <a:tr h="261444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Pc,in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35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8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ja-JP" smtClean="0"/>
              <a:t>Exercise: </a:t>
            </a:r>
            <a:r>
              <a:rPr lang="en-GB" smtClean="0"/>
              <a:t>SCOR - Performance Attributes and Associated Level 1 Metrics / IESPD</a:t>
            </a:r>
            <a:br>
              <a:rPr lang="en-GB" smtClean="0"/>
            </a:br>
            <a:endParaRPr lang="en-GB"/>
          </a:p>
        </p:txBody>
      </p:sp>
      <p:graphicFrame>
        <p:nvGraphicFramePr>
          <p:cNvPr id="1858775" name="Group 215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785099" cy="49507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466540"/>
                <a:gridCol w="3214623"/>
                <a:gridCol w="2051968"/>
                <a:gridCol w="2051968"/>
              </a:tblGrid>
              <a:tr h="2841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Performance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Attribute</a:t>
                      </a:r>
                      <a:endParaRPr kumimoji="0" lang="en-GB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Performance Attribute Definition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Level 1 Metric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Impacted IESPD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7683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2743200" algn="l"/>
                          <a:tab pos="2971800" algn="l"/>
                        </a:tabLst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Supply Chain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2743200" algn="l"/>
                          <a:tab pos="2971800" algn="l"/>
                        </a:tabLst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Reliability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The performance of the supply chain 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delivering: the correct product, to the correct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place, at the correct time, in the correct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condition and packaging, in the correct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quantity, with the correct documentation, to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the correct customer.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Perfect Order Fulfillment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244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Supply Chain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Responsiveness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The speed at which a supply chain provides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products to the customer.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Order Fulfillment Cycle Time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4905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Supply Chain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Flexibility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The agility of a supply chain in responding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to marketplace changes to gain or maintain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competitive advantage.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  <a:defRPr/>
                      </a:pPr>
                      <a:r>
                        <a:rPr kumimoji="0" lang="en-GB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Upside Supply Chain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  <a:defRPr/>
                      </a:pPr>
                      <a:r>
                        <a:rPr kumimoji="0" lang="en-GB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Flexibility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  <a:defRPr/>
                      </a:pPr>
                      <a:r>
                        <a:rPr kumimoji="0" lang="en-GB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Upside Supply Chain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  <a:defRPr/>
                      </a:pPr>
                      <a:r>
                        <a:rPr kumimoji="0" lang="en-GB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Adaptability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  <a:defRPr/>
                      </a:pPr>
                      <a:r>
                        <a:rPr kumimoji="0" lang="en-GB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Downside Supply Chain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  <a:defRPr/>
                      </a:pPr>
                      <a:r>
                        <a:rPr kumimoji="0" lang="en-GB" sz="12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Adaptability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</a:pPr>
                      <a:endParaRPr kumimoji="0" lang="en-GB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4638" algn="l"/>
                          <a:tab pos="457200" algn="l"/>
                        </a:tabLst>
                      </a:pP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2857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Supply Chain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Costs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The costs associated with operating the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supply chain.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Supply Chain Management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Cost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Cost of Goods Sold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</a:tr>
              <a:tr h="630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Supply Chain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Asset Management 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The effectiveness of an organization 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managing assets to support demand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satisfaction.  This includes the management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of all assets: fixed and working capital. 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Cash-to-Cash Cycle Time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Return on Supply Chain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Fixed Assets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Return on Working Capital</a:t>
                      </a:r>
                      <a:endParaRPr kumimoji="0" lang="en-GB" sz="12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/>
                </a:tc>
              </a:tr>
            </a:tbl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35A237-19D1-4221-B5B2-01D8EFD60FC2}" type="slidenum">
              <a:rPr lang="en-GB" smtClean="0"/>
              <a:pPr/>
              <a:t>36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 of Industrial Enterprise Systemic IQ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Shall mesure the ability to improve the systemic performance</a:t>
            </a:r>
          </a:p>
          <a:p>
            <a:r>
              <a:rPr lang="en-GB" smtClean="0"/>
              <a:t>Like human IQ tests, analytical results seldom match individual global, actionable intelligence</a:t>
            </a:r>
          </a:p>
          <a:p>
            <a:r>
              <a:rPr lang="en-GB" smtClean="0"/>
              <a:t>Also, performance seen from the system might often contradict party’s interests</a:t>
            </a:r>
          </a:p>
          <a:p>
            <a:pPr lvl="1"/>
            <a:r>
              <a:rPr lang="en-GB" smtClean="0"/>
              <a:t>Might favor short term performance</a:t>
            </a:r>
          </a:p>
          <a:p>
            <a:pPr lvl="1"/>
            <a:r>
              <a:rPr lang="en-GB" smtClean="0"/>
              <a:t>But condemn long term survival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37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Calculation example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Given</a:t>
            </a:r>
          </a:p>
          <a:p>
            <a:pPr lvl="1"/>
            <a:r>
              <a:rPr lang="en-GB" dirty="0" smtClean="0"/>
              <a:t>IQ: Enterprise systemic intelligence factor</a:t>
            </a:r>
          </a:p>
          <a:p>
            <a:pPr lvl="1"/>
            <a:r>
              <a:rPr lang="en-GB" dirty="0" err="1" smtClean="0"/>
              <a:t>KiPi</a:t>
            </a:r>
            <a:r>
              <a:rPr lang="en-GB" dirty="0" smtClean="0"/>
              <a:t>: weighed individual systemic performance measurement</a:t>
            </a:r>
          </a:p>
          <a:p>
            <a:pPr lvl="2"/>
            <a:r>
              <a:rPr lang="en-GB" dirty="0" err="1" smtClean="0"/>
              <a:t>Ps,mo</a:t>
            </a:r>
            <a:r>
              <a:rPr lang="en-GB" dirty="0" smtClean="0"/>
              <a:t> = Monetary performance for shareholders</a:t>
            </a:r>
          </a:p>
          <a:p>
            <a:r>
              <a:rPr lang="en-GB" dirty="0" smtClean="0"/>
              <a:t>IQ = 100+d(</a:t>
            </a:r>
            <a:r>
              <a:rPr lang="en-GB" dirty="0" smtClean="0">
                <a:sym typeface="Symbol"/>
              </a:rPr>
              <a:t></a:t>
            </a:r>
            <a:r>
              <a:rPr lang="en-GB" dirty="0" err="1" smtClean="0">
                <a:sym typeface="Symbol"/>
              </a:rPr>
              <a:t>KiPi</a:t>
            </a:r>
            <a:r>
              <a:rPr lang="en-GB" dirty="0" smtClean="0">
                <a:sym typeface="Symbol"/>
              </a:rPr>
              <a:t>)/</a:t>
            </a:r>
            <a:r>
              <a:rPr lang="en-GB" dirty="0" err="1" smtClean="0">
                <a:sym typeface="Symbol"/>
              </a:rPr>
              <a:t>dt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IQ = 100 =  steady performance</a:t>
            </a:r>
          </a:p>
          <a:p>
            <a:pPr lvl="1"/>
            <a:r>
              <a:rPr lang="en-GB" dirty="0" smtClean="0"/>
              <a:t>IQ &gt; 100 performance increases</a:t>
            </a:r>
          </a:p>
          <a:p>
            <a:pPr lvl="1"/>
            <a:r>
              <a:rPr lang="en-GB" dirty="0" smtClean="0"/>
              <a:t>IQ &lt;100 performance decreases</a:t>
            </a:r>
          </a:p>
          <a:p>
            <a:r>
              <a:rPr lang="en-GB" dirty="0" smtClean="0"/>
              <a:t>Issues: </a:t>
            </a:r>
          </a:p>
          <a:p>
            <a:pPr lvl="1"/>
            <a:r>
              <a:rPr lang="en-GB" dirty="0" smtClean="0"/>
              <a:t>Not an absolute measurement – can perform poorly or nicely at 100</a:t>
            </a:r>
          </a:p>
          <a:p>
            <a:pPr lvl="1"/>
            <a:r>
              <a:rPr lang="en-GB" dirty="0" smtClean="0"/>
              <a:t>Do not guarantee survivability – Depend on the weighing</a:t>
            </a:r>
          </a:p>
          <a:p>
            <a:pPr lvl="1"/>
            <a:r>
              <a:rPr lang="en-GB" dirty="0" smtClean="0"/>
              <a:t>Single value: terrible, deadly performance can be offset by </a:t>
            </a:r>
            <a:r>
              <a:rPr lang="en-GB" dirty="0" err="1" smtClean="0"/>
              <a:t>outstanding’s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Exercise: Your proposal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Give a definition of an Industrial system intelligence</a:t>
            </a:r>
          </a:p>
          <a:p>
            <a:r>
              <a:rPr lang="en-GB" dirty="0" smtClean="0"/>
              <a:t>Propose a method for assessing its IQ</a:t>
            </a:r>
          </a:p>
          <a:p>
            <a:pPr lvl="1"/>
            <a:r>
              <a:rPr lang="en-GB" dirty="0" smtClean="0"/>
              <a:t>Based on the Industrial Enterprise Systemic performance dimensions</a:t>
            </a:r>
          </a:p>
          <a:p>
            <a:pPr lvl="1"/>
            <a:r>
              <a:rPr lang="en-GB" dirty="0" smtClean="0"/>
              <a:t>Imagine other assessment methods</a:t>
            </a:r>
          </a:p>
          <a:p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MI - Intelligence- Real meaning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39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Potential Information Level 1: Things and Facts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« reality », the « Truth »</a:t>
            </a:r>
          </a:p>
          <a:p>
            <a:pPr lvl="1"/>
            <a:r>
              <a:rPr lang="en-GB" dirty="0" smtClean="0"/>
              <a:t>The things as they are</a:t>
            </a:r>
          </a:p>
          <a:p>
            <a:pPr lvl="1"/>
            <a:r>
              <a:rPr lang="en-GB" dirty="0" smtClean="0"/>
              <a:t>The facts as they happen</a:t>
            </a:r>
          </a:p>
          <a:p>
            <a:pPr lvl="1"/>
            <a:r>
              <a:rPr lang="en-GB" dirty="0" smtClean="0"/>
              <a:t>Inherently objective </a:t>
            </a:r>
          </a:p>
          <a:p>
            <a:r>
              <a:rPr lang="en-GB" dirty="0" smtClean="0"/>
              <a:t>Independent of the observers</a:t>
            </a:r>
          </a:p>
          <a:p>
            <a:pPr lvl="1"/>
            <a:r>
              <a:rPr lang="en-GB" dirty="0" smtClean="0"/>
              <a:t>Ourselves, Sensors and computers</a:t>
            </a:r>
          </a:p>
          <a:p>
            <a:pPr lvl="1"/>
            <a:r>
              <a:rPr lang="en-GB" dirty="0" smtClean="0"/>
              <a:t>Though Quantum physics tells us otherwise....</a:t>
            </a:r>
          </a:p>
          <a:p>
            <a:r>
              <a:rPr lang="en-GB" dirty="0" smtClean="0"/>
              <a:t>Cannot be processed as is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ce réservé du pied de page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dirty="0" smtClean="0"/>
              <a:t>MI - Intelligence- Real meaning</a:t>
            </a:r>
            <a:endParaRPr lang="en-GB" dirty="0"/>
          </a:p>
        </p:txBody>
      </p:sp>
      <p:sp>
        <p:nvSpPr>
          <p:cNvPr id="88067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55F4442-BE98-4038-8B79-D84CFA445BFE}" type="slidenum">
              <a:rPr lang="en-GB" smtClean="0"/>
              <a:pPr/>
              <a:t>40</a:t>
            </a:fld>
            <a:endParaRPr lang="en-GB" smtClean="0"/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93963"/>
            <a:ext cx="8785225" cy="2089150"/>
          </a:xfrm>
        </p:spPr>
        <p:txBody>
          <a:bodyPr lIns="0" tIns="0" rIns="0" bIns="0"/>
          <a:lstStyle/>
          <a:p>
            <a:pPr algn="ctr" eaLnBrk="1" hangingPunct="1">
              <a:buFont typeface="Arial" charset="0"/>
              <a:buNone/>
            </a:pPr>
            <a:r>
              <a:rPr lang="en-US" sz="4800" smtClean="0">
                <a:solidFill>
                  <a:schemeClr val="folHlink"/>
                </a:solidFill>
              </a:rPr>
              <a:t>Thank You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Potential Information Level 2: Data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local representation of disconnected facts and observations</a:t>
            </a:r>
          </a:p>
          <a:p>
            <a:pPr lvl="1"/>
            <a:r>
              <a:rPr lang="en-GB" dirty="0" smtClean="0"/>
              <a:t>Translation of things and facts by the primary observer,  from its narrow local perspective, into communicable information</a:t>
            </a:r>
          </a:p>
          <a:p>
            <a:pPr lvl="2"/>
            <a:r>
              <a:rPr lang="en-GB" dirty="0" smtClean="0"/>
              <a:t>The temperature is -50</a:t>
            </a:r>
          </a:p>
          <a:p>
            <a:pPr lvl="2"/>
            <a:r>
              <a:rPr lang="en-GB" dirty="0" smtClean="0"/>
              <a:t>Riots are going on</a:t>
            </a:r>
          </a:p>
          <a:p>
            <a:pPr lvl="1"/>
            <a:r>
              <a:rPr lang="en-GB" dirty="0" smtClean="0"/>
              <a:t>Tentatively objective, though the selection of data is subjective</a:t>
            </a:r>
          </a:p>
          <a:p>
            <a:r>
              <a:rPr lang="en-GB" dirty="0" smtClean="0"/>
              <a:t>Data relies on language</a:t>
            </a:r>
          </a:p>
          <a:p>
            <a:pPr lvl="1"/>
            <a:r>
              <a:rPr lang="en-GB" dirty="0" smtClean="0"/>
              <a:t>Offering conceptual references, symbolisation…</a:t>
            </a:r>
          </a:p>
          <a:p>
            <a:pPr lvl="2"/>
            <a:r>
              <a:rPr lang="en-GB" dirty="0" smtClean="0"/>
              <a:t>Physical measurement</a:t>
            </a:r>
          </a:p>
          <a:p>
            <a:pPr lvl="3"/>
            <a:r>
              <a:rPr lang="en-GB" dirty="0" smtClean="0"/>
              <a:t>Temperature, pressure</a:t>
            </a:r>
          </a:p>
          <a:p>
            <a:pPr lvl="2"/>
            <a:r>
              <a:rPr lang="en-GB" dirty="0" smtClean="0"/>
              <a:t>Numbering</a:t>
            </a:r>
          </a:p>
          <a:p>
            <a:pPr lvl="2"/>
            <a:r>
              <a:rPr lang="en-GB" dirty="0" smtClean="0"/>
              <a:t>Social events</a:t>
            </a:r>
          </a:p>
          <a:p>
            <a:pPr lvl="3"/>
            <a:r>
              <a:rPr lang="en-GB" dirty="0" smtClean="0"/>
              <a:t>Riots, parties, meeting </a:t>
            </a:r>
          </a:p>
          <a:p>
            <a:pPr lvl="1"/>
            <a:r>
              <a:rPr lang="en-GB" dirty="0" smtClean="0"/>
              <a:t>… implicit in the context of the observer</a:t>
            </a:r>
          </a:p>
          <a:p>
            <a:endParaRPr lang="en-GB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Potential Information Level 3: Meaning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interpretation of data for use by other</a:t>
            </a:r>
          </a:p>
          <a:p>
            <a:pPr lvl="1"/>
            <a:r>
              <a:rPr lang="en-GB" dirty="0" smtClean="0"/>
              <a:t>Condition, combine data in order to convey meaning to non-direct observers</a:t>
            </a:r>
          </a:p>
          <a:p>
            <a:pPr lvl="2"/>
            <a:r>
              <a:rPr lang="en-GB" dirty="0" smtClean="0"/>
              <a:t>The temperature is -50 °C at the North pole, on 2010 March 1</a:t>
            </a:r>
            <a:r>
              <a:rPr lang="en-GB" baseline="30000" dirty="0" smtClean="0"/>
              <a:t>st</a:t>
            </a:r>
            <a:r>
              <a:rPr lang="en-GB" dirty="0" smtClean="0"/>
              <a:t> 4PM</a:t>
            </a:r>
          </a:p>
          <a:p>
            <a:pPr lvl="2"/>
            <a:r>
              <a:rPr lang="en-GB" dirty="0" smtClean="0"/>
              <a:t>Riots in Teheran, 17M inhabitants, 20000 demonstrators</a:t>
            </a:r>
          </a:p>
          <a:p>
            <a:pPr lvl="1"/>
            <a:r>
              <a:rPr lang="en-GB" dirty="0" smtClean="0"/>
              <a:t>“Interpretation” fills information gaps to pull more meaning </a:t>
            </a:r>
          </a:p>
          <a:p>
            <a:pPr lvl="1"/>
            <a:r>
              <a:rPr lang="en-GB" dirty="0" smtClean="0"/>
              <a:t>Subjective: meaning depends on the observer processing the data </a:t>
            </a:r>
          </a:p>
          <a:p>
            <a:r>
              <a:rPr lang="en-GB" dirty="0" smtClean="0"/>
              <a:t>Meaning relies on language</a:t>
            </a:r>
          </a:p>
          <a:p>
            <a:pPr lvl="1"/>
            <a:r>
              <a:rPr lang="en-GB" dirty="0" smtClean="0"/>
              <a:t>Relying on conceptual references</a:t>
            </a:r>
          </a:p>
          <a:p>
            <a:pPr lvl="1"/>
            <a:r>
              <a:rPr lang="en-GB" dirty="0" smtClean="0"/>
              <a:t>Describing the context, </a:t>
            </a:r>
          </a:p>
          <a:p>
            <a:pPr lvl="1"/>
            <a:r>
              <a:rPr lang="en-GB" dirty="0" smtClean="0"/>
              <a:t>Bringing the distant observer closer to facts and things</a:t>
            </a:r>
          </a:p>
          <a:p>
            <a:pPr lvl="1"/>
            <a:r>
              <a:rPr lang="en-GB" dirty="0" smtClean="0"/>
              <a:t>Through the direct observer interpretation and filtering</a:t>
            </a:r>
          </a:p>
          <a:p>
            <a:pPr lvl="2"/>
            <a:r>
              <a:rPr lang="en-GB" dirty="0" smtClean="0"/>
              <a:t>“colouring” the reality on purpose or </a:t>
            </a:r>
            <a:r>
              <a:rPr lang="en-GB" dirty="0" err="1" smtClean="0"/>
              <a:t>indidentally</a:t>
            </a:r>
            <a:endParaRPr lang="en-GB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Potential Information Level 4 : Knowledge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Knowledge is an objective state of understanding</a:t>
            </a:r>
          </a:p>
          <a:p>
            <a:pPr lvl="1"/>
            <a:r>
              <a:rPr lang="en-GB" smtClean="0"/>
              <a:t>In the form of experiences, theories, beliefs</a:t>
            </a:r>
          </a:p>
          <a:p>
            <a:pPr lvl="1"/>
            <a:r>
              <a:rPr lang="en-GB" smtClean="0"/>
              <a:t>Trying to explain the Reality: things and facts, looking for “truth”</a:t>
            </a:r>
          </a:p>
          <a:p>
            <a:pPr lvl="1"/>
            <a:r>
              <a:rPr lang="en-GB" smtClean="0"/>
              <a:t>Can be materialized (books, files, painting…) using language and other means or less appropriate to people / machine languages  </a:t>
            </a:r>
          </a:p>
          <a:p>
            <a:r>
              <a:rPr lang="en-GB" smtClean="0"/>
              <a:t>It is independent  of its subjective usage</a:t>
            </a:r>
          </a:p>
          <a:p>
            <a:pPr lvl="1"/>
            <a:r>
              <a:rPr lang="en-GB" smtClean="0"/>
              <a:t>Any entity can interacts with knowledge to influence its behavior in dealing with actual things and facts</a:t>
            </a:r>
          </a:p>
          <a:p>
            <a:pPr lvl="2"/>
            <a:r>
              <a:rPr lang="en-GB" smtClean="0"/>
              <a:t>Interpreting/understanding and “applying” this knowledge</a:t>
            </a:r>
          </a:p>
          <a:p>
            <a:pPr lvl="2"/>
            <a:r>
              <a:rPr lang="en-GB" smtClean="0"/>
              <a:t>Developing / improving objective knowledge</a:t>
            </a:r>
          </a:p>
          <a:p>
            <a:r>
              <a:rPr lang="en-GB" smtClean="0"/>
              <a:t>Accessibility and confinement</a:t>
            </a:r>
          </a:p>
          <a:p>
            <a:pPr lvl="1"/>
            <a:r>
              <a:rPr lang="en-GB" smtClean="0"/>
              <a:t>Can be initiated / kept by an individual / machine</a:t>
            </a:r>
          </a:p>
          <a:p>
            <a:pPr lvl="1"/>
            <a:r>
              <a:rPr lang="en-GB" smtClean="0"/>
              <a:t>Can be shared by several individuals / machines</a:t>
            </a:r>
          </a:p>
          <a:p>
            <a:pPr lvl="1"/>
            <a:r>
              <a:rPr lang="en-GB" smtClean="0"/>
              <a:t>Can be more or less publicly  exposed  to open access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Potential Information Level 5: Consciousness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Consciousness is a lasting issue for philosopher</a:t>
            </a:r>
          </a:p>
          <a:p>
            <a:r>
              <a:rPr lang="en-GB" smtClean="0"/>
              <a:t>Dictionnaries discard the problem - Oxford:   </a:t>
            </a:r>
          </a:p>
          <a:p>
            <a:pPr lvl="1"/>
            <a:r>
              <a:rPr lang="en-GB" smtClean="0"/>
              <a:t>the state of being conscious.</a:t>
            </a:r>
          </a:p>
          <a:p>
            <a:pPr lvl="2"/>
            <a:r>
              <a:rPr lang="en-GB" smtClean="0"/>
              <a:t>the fact of awareness by the mind of itself and the world.</a:t>
            </a:r>
          </a:p>
          <a:p>
            <a:pPr lvl="1"/>
            <a:r>
              <a:rPr lang="en-GB" smtClean="0"/>
              <a:t>one's awareness or perception of something</a:t>
            </a:r>
          </a:p>
          <a:p>
            <a:r>
              <a:rPr lang="en-GB" smtClean="0"/>
              <a:t>Is it really a level 5 of Potential Information?</a:t>
            </a:r>
          </a:p>
          <a:p>
            <a:pPr lvl="1"/>
            <a:r>
              <a:rPr lang="en-GB" smtClean="0"/>
              <a:t>Is knowledge a precondition for consciousness?</a:t>
            </a:r>
          </a:p>
          <a:p>
            <a:pPr lvl="1"/>
            <a:r>
              <a:rPr lang="en-GB" smtClean="0"/>
              <a:t>Would the World be different without consciousness?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Kinetic information Level 1: Interactions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The dynamics of the world is through inter</a:t>
            </a:r>
            <a:r>
              <a:rPr lang="en-GB" smtClean="0">
                <a:solidFill>
                  <a:srgbClr val="FF0000"/>
                </a:solidFill>
              </a:rPr>
              <a:t>actions</a:t>
            </a:r>
          </a:p>
          <a:p>
            <a:pPr lvl="1"/>
            <a:r>
              <a:rPr lang="en-GB" smtClean="0"/>
              <a:t>Actions results of a network of interactions from an initial trigger</a:t>
            </a:r>
          </a:p>
          <a:p>
            <a:pPr lvl="1"/>
            <a:r>
              <a:rPr lang="en-GB" smtClean="0"/>
              <a:t>This trigger itself arise from other interactions and so on</a:t>
            </a:r>
          </a:p>
          <a:p>
            <a:r>
              <a:rPr lang="en-GB" smtClean="0"/>
              <a:t>Interactions have many forms</a:t>
            </a:r>
          </a:p>
          <a:p>
            <a:pPr lvl="1"/>
            <a:r>
              <a:rPr lang="en-GB" smtClean="0"/>
              <a:t>At the atomic and subatomic levels, to build more complex material structures</a:t>
            </a:r>
          </a:p>
          <a:p>
            <a:pPr lvl="1"/>
            <a:r>
              <a:rPr lang="en-GB" smtClean="0"/>
              <a:t>Multimedia interactions between people through available senses:: sound, vision, smell,  touch, taste, 6th sense</a:t>
            </a:r>
          </a:p>
          <a:p>
            <a:pPr lvl="1"/>
            <a:r>
              <a:rPr lang="en-GB" smtClean="0"/>
              <a:t>Chemical, mechanical electrical, interactions</a:t>
            </a:r>
          </a:p>
          <a:p>
            <a:pPr lvl="1"/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Intelligence- Real meaning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</Template>
  <TotalTime>9451</TotalTime>
  <Words>2874</Words>
  <Application>Microsoft Office PowerPoint</Application>
  <PresentationFormat>Affichage à l'écran (4:3)</PresentationFormat>
  <Paragraphs>668</Paragraphs>
  <Slides>40</Slides>
  <Notes>27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1" baseType="lpstr">
      <vt:lpstr>ppt_model</vt:lpstr>
      <vt:lpstr>MI - Intelligence Real meaning</vt:lpstr>
      <vt:lpstr>Agenda</vt:lpstr>
      <vt:lpstr>Information levels</vt:lpstr>
      <vt:lpstr>Potential Information Level 1: Things and Facts</vt:lpstr>
      <vt:lpstr>Potential Information Level 2: Data</vt:lpstr>
      <vt:lpstr>Potential Information Level 3: Meaning</vt:lpstr>
      <vt:lpstr>Potential Information Level 4 : Knowledge</vt:lpstr>
      <vt:lpstr>Potential Information Level 5: Consciousness</vt:lpstr>
      <vt:lpstr>Kinetic information Level 1: Interactions</vt:lpstr>
      <vt:lpstr>Kinetic information Level 2: Communication</vt:lpstr>
      <vt:lpstr>Kinetic information Level 3: Processing</vt:lpstr>
      <vt:lpstr>Kinetic information Level 4: Intelligence</vt:lpstr>
      <vt:lpstr>Kinetic information Level 4: Intelligence</vt:lpstr>
      <vt:lpstr>Kinetic information Level 5: Wisdom</vt:lpstr>
      <vt:lpstr>Potential/Kinetic Information relationship </vt:lpstr>
      <vt:lpstr>Discussion</vt:lpstr>
      <vt:lpstr>Agenda</vt:lpstr>
      <vt:lpstr>Biological Computational capabilities</vt:lpstr>
      <vt:lpstr>Biological / Digital computing Comparison (Stonier)</vt:lpstr>
      <vt:lpstr>Biological / Digital computing Comparison (cont’d)</vt:lpstr>
      <vt:lpstr>Intelligence in artificial systems</vt:lpstr>
      <vt:lpstr>Agenda</vt:lpstr>
      <vt:lpstr>System intelligence</vt:lpstr>
      <vt:lpstr>Conflicts and Intelligence</vt:lpstr>
      <vt:lpstr>Conflicts and Intelligence</vt:lpstr>
      <vt:lpstr>Cooperation and Intelligence: 1+1 &gt; 2 or &lt;2 </vt:lpstr>
      <vt:lpstr>Feedback: The Power of information </vt:lpstr>
      <vt:lpstr>Uncertainty and Intelligence</vt:lpstr>
      <vt:lpstr>Deterministic Intelligence </vt:lpstr>
      <vt:lpstr>Opportunistic Intelligence </vt:lpstr>
      <vt:lpstr>Agenda</vt:lpstr>
      <vt:lpstr>Intelligence measure</vt:lpstr>
      <vt:lpstr>The enterprise black box</vt:lpstr>
      <vt:lpstr>Industrial Enterprise Systemic Performance Dimensions</vt:lpstr>
      <vt:lpstr>Exercise: IESPD Example</vt:lpstr>
      <vt:lpstr>Exercise: SCOR - Performance Attributes and Associated Level 1 Metrics / IESPD </vt:lpstr>
      <vt:lpstr>Example of Industrial Enterprise Systemic IQ</vt:lpstr>
      <vt:lpstr>Calculation example</vt:lpstr>
      <vt:lpstr>Exercise: Your proposal</vt:lpstr>
      <vt:lpstr>Diapositive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 Intelligence Overview</dc:title>
  <dc:creator>Jean</dc:creator>
  <cp:lastModifiedBy>Jean Vieille</cp:lastModifiedBy>
  <cp:revision>189</cp:revision>
  <dcterms:created xsi:type="dcterms:W3CDTF">2009-03-31T18:49:01Z</dcterms:created>
  <dcterms:modified xsi:type="dcterms:W3CDTF">2011-04-22T16:00:28Z</dcterms:modified>
</cp:coreProperties>
</file>