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2" r:id="rId1"/>
  </p:sldMasterIdLst>
  <p:notesMasterIdLst>
    <p:notesMasterId r:id="rId14"/>
  </p:notesMasterIdLst>
  <p:handoutMasterIdLst>
    <p:handoutMasterId r:id="rId15"/>
  </p:handoutMasterIdLst>
  <p:sldIdLst>
    <p:sldId id="256" r:id="rId2"/>
    <p:sldId id="339" r:id="rId3"/>
    <p:sldId id="340" r:id="rId4"/>
    <p:sldId id="341" r:id="rId5"/>
    <p:sldId id="342" r:id="rId6"/>
    <p:sldId id="369" r:id="rId7"/>
    <p:sldId id="344" r:id="rId8"/>
    <p:sldId id="368" r:id="rId9"/>
    <p:sldId id="345" r:id="rId10"/>
    <p:sldId id="346" r:id="rId11"/>
    <p:sldId id="347" r:id="rId12"/>
    <p:sldId id="348" r:id="rId1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p:clrMru>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Style léger 3 - Accentuation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80526" autoAdjust="0"/>
  </p:normalViewPr>
  <p:slideViewPr>
    <p:cSldViewPr>
      <p:cViewPr varScale="1">
        <p:scale>
          <a:sx n="75" d="100"/>
          <a:sy n="75" d="100"/>
        </p:scale>
        <p:origin x="-100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smtClean="0"/>
              <a:t>MI - Common understanding and Solutions</a:t>
            </a:r>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r>
              <a:rPr lang="fr-FR" smtClean="0"/>
              <a:t>03/2011</a:t>
            </a:r>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fr-FR" smtClean="0"/>
              <a:t>CCM (R) BOK</a:t>
            </a:r>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7DDE7A6-5B01-4804-8FCB-8F18CF0F8B4B}" type="slidenum">
              <a:rPr lang="fr-FR" smtClean="0"/>
              <a:pPr/>
              <a:t>‹N°›</a:t>
            </a:fld>
            <a:endParaRPr lang="fr-FR"/>
          </a:p>
        </p:txBody>
      </p:sp>
    </p:spTree>
  </p:cSld>
  <p:clrMap bg1="lt1" tx1="dk1" bg2="lt2" tx2="dk2" accent1="accent1" accent2="accent2" accent3="accent3" accent4="accent4" accent5="accent5" accent6="accent6" hlink="hlink" folHlink="folHlink"/>
  <p:hf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smtClean="0"/>
              <a:t>MI - Common understanding and Solutions</a:t>
            </a:r>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r>
              <a:rPr lang="fr-FR" smtClean="0"/>
              <a:t>03/2011</a:t>
            </a:r>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fr-FR" smtClean="0"/>
              <a:t>CCM (R) BOK</a:t>
            </a:r>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0D1562-BF2A-4B74-A875-4EAD94686E4B}" type="slidenum">
              <a:rPr lang="fr-FR" smtClean="0"/>
              <a:pPr/>
              <a:t>‹N°›</a:t>
            </a:fld>
            <a:endParaRPr lang="fr-FR"/>
          </a:p>
        </p:txBody>
      </p:sp>
    </p:spTree>
  </p:cSld>
  <p:clrMap bg1="lt1" tx1="dk1" bg2="lt2" tx2="dk2" accent1="accent1" accent2="accent2" accent3="accent3" accent4="accent4" accent5="accent5" accent6="accent6" hlink="hlink" folHlink="folHlink"/>
  <p:hf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210D1562-BF2A-4B74-A875-4EAD94686E4B}" type="slidenum">
              <a:rPr lang="fr-FR" smtClean="0"/>
              <a:pPr/>
              <a:t>1</a:t>
            </a:fld>
            <a:endParaRPr lang="fr-FR"/>
          </a:p>
        </p:txBody>
      </p:sp>
      <p:sp>
        <p:nvSpPr>
          <p:cNvPr id="5" name="Espace réservé de la date 4"/>
          <p:cNvSpPr>
            <a:spLocks noGrp="1"/>
          </p:cNvSpPr>
          <p:nvPr>
            <p:ph type="dt" idx="11"/>
          </p:nvPr>
        </p:nvSpPr>
        <p:spPr/>
        <p:txBody>
          <a:bodyPr/>
          <a:lstStyle/>
          <a:p>
            <a:r>
              <a:rPr lang="fr-FR" smtClean="0"/>
              <a:t>03/2011</a:t>
            </a:r>
            <a:endParaRPr lang="fr-FR"/>
          </a:p>
        </p:txBody>
      </p:sp>
      <p:sp>
        <p:nvSpPr>
          <p:cNvPr id="7" name="Espace réservé de l'en-tête 6"/>
          <p:cNvSpPr>
            <a:spLocks noGrp="1"/>
          </p:cNvSpPr>
          <p:nvPr>
            <p:ph type="hdr" sz="quarter" idx="13"/>
          </p:nvPr>
        </p:nvSpPr>
        <p:spPr/>
        <p:txBody>
          <a:bodyPr/>
          <a:lstStyle/>
          <a:p>
            <a:r>
              <a:rPr lang="en-US" smtClean="0"/>
              <a:t>MI - Common understanding and Solutions</a:t>
            </a:r>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e l'en-tête 3"/>
          <p:cNvSpPr>
            <a:spLocks noGrp="1"/>
          </p:cNvSpPr>
          <p:nvPr>
            <p:ph type="hdr" sz="quarter" idx="10"/>
          </p:nvPr>
        </p:nvSpPr>
        <p:spPr/>
        <p:txBody>
          <a:bodyPr/>
          <a:lstStyle/>
          <a:p>
            <a:r>
              <a:rPr lang="en-US" smtClean="0"/>
              <a:t>MI - Common understanding and Solutions</a:t>
            </a:r>
            <a:endParaRPr lang="fr-FR"/>
          </a:p>
        </p:txBody>
      </p:sp>
      <p:sp>
        <p:nvSpPr>
          <p:cNvPr id="5" name="Espace réservé de la date 4"/>
          <p:cNvSpPr>
            <a:spLocks noGrp="1"/>
          </p:cNvSpPr>
          <p:nvPr>
            <p:ph type="dt" idx="11"/>
          </p:nvPr>
        </p:nvSpPr>
        <p:spPr/>
        <p:txBody>
          <a:bodyPr/>
          <a:lstStyle/>
          <a:p>
            <a:r>
              <a:rPr lang="fr-FR" smtClean="0"/>
              <a:t>03/2011</a:t>
            </a:r>
            <a:endParaRPr lang="fr-FR"/>
          </a:p>
        </p:txBody>
      </p:sp>
      <p:sp>
        <p:nvSpPr>
          <p:cNvPr id="7" name="Espace réservé du numéro de diapositive 6"/>
          <p:cNvSpPr>
            <a:spLocks noGrp="1"/>
          </p:cNvSpPr>
          <p:nvPr>
            <p:ph type="sldNum" sz="quarter" idx="13"/>
          </p:nvPr>
        </p:nvSpPr>
        <p:spPr/>
        <p:txBody>
          <a:bodyPr/>
          <a:lstStyle/>
          <a:p>
            <a:fld id="{210D1562-BF2A-4B74-A875-4EAD94686E4B}" type="slidenum">
              <a:rPr lang="fr-FR" smtClean="0"/>
              <a:pPr/>
              <a:t>12</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210D1562-BF2A-4B74-A875-4EAD94686E4B}" type="slidenum">
              <a:rPr lang="fr-FR" smtClean="0"/>
              <a:pPr/>
              <a:t>2</a:t>
            </a:fld>
            <a:endParaRPr lang="fr-FR"/>
          </a:p>
        </p:txBody>
      </p:sp>
      <p:sp>
        <p:nvSpPr>
          <p:cNvPr id="5" name="Espace réservé de la date 4"/>
          <p:cNvSpPr>
            <a:spLocks noGrp="1"/>
          </p:cNvSpPr>
          <p:nvPr>
            <p:ph type="dt" idx="11"/>
          </p:nvPr>
        </p:nvSpPr>
        <p:spPr/>
        <p:txBody>
          <a:bodyPr/>
          <a:lstStyle/>
          <a:p>
            <a:r>
              <a:rPr lang="fr-FR" smtClean="0"/>
              <a:t>03/2011</a:t>
            </a:r>
            <a:endParaRPr lang="fr-FR"/>
          </a:p>
        </p:txBody>
      </p:sp>
      <p:sp>
        <p:nvSpPr>
          <p:cNvPr id="7" name="Espace réservé de l'en-tête 6"/>
          <p:cNvSpPr>
            <a:spLocks noGrp="1"/>
          </p:cNvSpPr>
          <p:nvPr>
            <p:ph type="hdr" sz="quarter" idx="13"/>
          </p:nvPr>
        </p:nvSpPr>
        <p:spPr/>
        <p:txBody>
          <a:bodyPr/>
          <a:lstStyle/>
          <a:p>
            <a:r>
              <a:rPr lang="en-US" smtClean="0"/>
              <a:t>MI - Common understanding and Solutions</a:t>
            </a:r>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85000" lnSpcReduction="20000"/>
          </a:bodyPr>
          <a:lstStyle/>
          <a:p>
            <a:endParaRPr lang="fr-FR" dirty="0"/>
          </a:p>
        </p:txBody>
      </p:sp>
      <p:sp>
        <p:nvSpPr>
          <p:cNvPr id="4" name="Espace réservé du numéro de diapositive 3"/>
          <p:cNvSpPr>
            <a:spLocks noGrp="1"/>
          </p:cNvSpPr>
          <p:nvPr>
            <p:ph type="sldNum" sz="quarter" idx="10"/>
          </p:nvPr>
        </p:nvSpPr>
        <p:spPr/>
        <p:txBody>
          <a:bodyPr/>
          <a:lstStyle/>
          <a:p>
            <a:fld id="{210D1562-BF2A-4B74-A875-4EAD94686E4B}" type="slidenum">
              <a:rPr lang="fr-FR" smtClean="0"/>
              <a:pPr/>
              <a:t>3</a:t>
            </a:fld>
            <a:endParaRPr lang="fr-FR"/>
          </a:p>
        </p:txBody>
      </p:sp>
      <p:sp>
        <p:nvSpPr>
          <p:cNvPr id="5" name="Espace réservé de la date 4"/>
          <p:cNvSpPr>
            <a:spLocks noGrp="1"/>
          </p:cNvSpPr>
          <p:nvPr>
            <p:ph type="dt" idx="11"/>
          </p:nvPr>
        </p:nvSpPr>
        <p:spPr/>
        <p:txBody>
          <a:bodyPr/>
          <a:lstStyle/>
          <a:p>
            <a:r>
              <a:rPr lang="fr-FR" smtClean="0"/>
              <a:t>03/2011</a:t>
            </a:r>
            <a:endParaRPr lang="fr-FR"/>
          </a:p>
        </p:txBody>
      </p:sp>
      <p:sp>
        <p:nvSpPr>
          <p:cNvPr id="7" name="Espace réservé de l'en-tête 6"/>
          <p:cNvSpPr>
            <a:spLocks noGrp="1"/>
          </p:cNvSpPr>
          <p:nvPr>
            <p:ph type="hdr" sz="quarter" idx="13"/>
          </p:nvPr>
        </p:nvSpPr>
        <p:spPr/>
        <p:txBody>
          <a:bodyPr/>
          <a:lstStyle/>
          <a:p>
            <a:r>
              <a:rPr lang="en-US" smtClean="0"/>
              <a:t>MI - Common understanding and Solutions</a:t>
            </a:r>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210D1562-BF2A-4B74-A875-4EAD94686E4B}" type="slidenum">
              <a:rPr lang="fr-FR" smtClean="0"/>
              <a:pPr/>
              <a:t>4</a:t>
            </a:fld>
            <a:endParaRPr lang="fr-FR"/>
          </a:p>
        </p:txBody>
      </p:sp>
      <p:sp>
        <p:nvSpPr>
          <p:cNvPr id="5" name="Espace réservé de la date 4"/>
          <p:cNvSpPr>
            <a:spLocks noGrp="1"/>
          </p:cNvSpPr>
          <p:nvPr>
            <p:ph type="dt" idx="11"/>
          </p:nvPr>
        </p:nvSpPr>
        <p:spPr/>
        <p:txBody>
          <a:bodyPr/>
          <a:lstStyle/>
          <a:p>
            <a:r>
              <a:rPr lang="fr-FR" smtClean="0"/>
              <a:t>03/2011</a:t>
            </a:r>
            <a:endParaRPr lang="fr-FR"/>
          </a:p>
        </p:txBody>
      </p:sp>
      <p:sp>
        <p:nvSpPr>
          <p:cNvPr id="7" name="Espace réservé de l'en-tête 6"/>
          <p:cNvSpPr>
            <a:spLocks noGrp="1"/>
          </p:cNvSpPr>
          <p:nvPr>
            <p:ph type="hdr" sz="quarter" idx="13"/>
          </p:nvPr>
        </p:nvSpPr>
        <p:spPr/>
        <p:txBody>
          <a:bodyPr/>
          <a:lstStyle/>
          <a:p>
            <a:r>
              <a:rPr lang="en-US" smtClean="0"/>
              <a:t>MI - Common understanding and Solutions</a:t>
            </a:r>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210D1562-BF2A-4B74-A875-4EAD94686E4B}" type="slidenum">
              <a:rPr lang="fr-FR" smtClean="0"/>
              <a:pPr/>
              <a:t>5</a:t>
            </a:fld>
            <a:endParaRPr lang="fr-FR"/>
          </a:p>
        </p:txBody>
      </p:sp>
      <p:sp>
        <p:nvSpPr>
          <p:cNvPr id="5" name="Espace réservé de la date 4"/>
          <p:cNvSpPr>
            <a:spLocks noGrp="1"/>
          </p:cNvSpPr>
          <p:nvPr>
            <p:ph type="dt" idx="11"/>
          </p:nvPr>
        </p:nvSpPr>
        <p:spPr/>
        <p:txBody>
          <a:bodyPr/>
          <a:lstStyle/>
          <a:p>
            <a:r>
              <a:rPr lang="fr-FR" smtClean="0"/>
              <a:t>03/2011</a:t>
            </a:r>
            <a:endParaRPr lang="fr-FR"/>
          </a:p>
        </p:txBody>
      </p:sp>
      <p:sp>
        <p:nvSpPr>
          <p:cNvPr id="7" name="Espace réservé de l'en-tête 6"/>
          <p:cNvSpPr>
            <a:spLocks noGrp="1"/>
          </p:cNvSpPr>
          <p:nvPr>
            <p:ph type="hdr" sz="quarter" idx="13"/>
          </p:nvPr>
        </p:nvSpPr>
        <p:spPr/>
        <p:txBody>
          <a:bodyPr/>
          <a:lstStyle/>
          <a:p>
            <a:r>
              <a:rPr lang="en-US" smtClean="0"/>
              <a:t>MI - Common understanding and Solutions</a:t>
            </a:r>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e l'en-tête 3"/>
          <p:cNvSpPr>
            <a:spLocks noGrp="1"/>
          </p:cNvSpPr>
          <p:nvPr>
            <p:ph type="hdr" sz="quarter" idx="10"/>
          </p:nvPr>
        </p:nvSpPr>
        <p:spPr/>
        <p:txBody>
          <a:bodyPr/>
          <a:lstStyle/>
          <a:p>
            <a:r>
              <a:rPr lang="en-US" smtClean="0"/>
              <a:t>MI - Common understanding and Solutions</a:t>
            </a:r>
            <a:endParaRPr lang="fr-FR"/>
          </a:p>
        </p:txBody>
      </p:sp>
      <p:sp>
        <p:nvSpPr>
          <p:cNvPr id="5" name="Espace réservé de la date 4"/>
          <p:cNvSpPr>
            <a:spLocks noGrp="1"/>
          </p:cNvSpPr>
          <p:nvPr>
            <p:ph type="dt" idx="11"/>
          </p:nvPr>
        </p:nvSpPr>
        <p:spPr/>
        <p:txBody>
          <a:bodyPr/>
          <a:lstStyle/>
          <a:p>
            <a:r>
              <a:rPr lang="fr-FR" smtClean="0"/>
              <a:t>03/2011</a:t>
            </a:r>
            <a:endParaRPr lang="fr-FR"/>
          </a:p>
        </p:txBody>
      </p:sp>
      <p:sp>
        <p:nvSpPr>
          <p:cNvPr id="7" name="Espace réservé du numéro de diapositive 6"/>
          <p:cNvSpPr>
            <a:spLocks noGrp="1"/>
          </p:cNvSpPr>
          <p:nvPr>
            <p:ph type="sldNum" sz="quarter" idx="13"/>
          </p:nvPr>
        </p:nvSpPr>
        <p:spPr/>
        <p:txBody>
          <a:bodyPr/>
          <a:lstStyle/>
          <a:p>
            <a:fld id="{210D1562-BF2A-4B74-A875-4EAD94686E4B}" type="slidenum">
              <a:rPr lang="fr-FR" smtClean="0"/>
              <a:pPr/>
              <a:t>7</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e l'en-tête 3"/>
          <p:cNvSpPr>
            <a:spLocks noGrp="1"/>
          </p:cNvSpPr>
          <p:nvPr>
            <p:ph type="hdr" sz="quarter" idx="10"/>
          </p:nvPr>
        </p:nvSpPr>
        <p:spPr/>
        <p:txBody>
          <a:bodyPr/>
          <a:lstStyle/>
          <a:p>
            <a:r>
              <a:rPr lang="en-US" smtClean="0"/>
              <a:t>MI - Common understanding and Solutions</a:t>
            </a:r>
            <a:endParaRPr lang="fr-FR"/>
          </a:p>
        </p:txBody>
      </p:sp>
      <p:sp>
        <p:nvSpPr>
          <p:cNvPr id="5" name="Espace réservé de la date 4"/>
          <p:cNvSpPr>
            <a:spLocks noGrp="1"/>
          </p:cNvSpPr>
          <p:nvPr>
            <p:ph type="dt" idx="11"/>
          </p:nvPr>
        </p:nvSpPr>
        <p:spPr/>
        <p:txBody>
          <a:bodyPr/>
          <a:lstStyle/>
          <a:p>
            <a:r>
              <a:rPr lang="fr-FR" smtClean="0"/>
              <a:t>03/2011</a:t>
            </a:r>
            <a:endParaRPr lang="fr-FR"/>
          </a:p>
        </p:txBody>
      </p:sp>
      <p:sp>
        <p:nvSpPr>
          <p:cNvPr id="7" name="Espace réservé du numéro de diapositive 6"/>
          <p:cNvSpPr>
            <a:spLocks noGrp="1"/>
          </p:cNvSpPr>
          <p:nvPr>
            <p:ph type="sldNum" sz="quarter" idx="13"/>
          </p:nvPr>
        </p:nvSpPr>
        <p:spPr/>
        <p:txBody>
          <a:bodyPr/>
          <a:lstStyle/>
          <a:p>
            <a:fld id="{210D1562-BF2A-4B74-A875-4EAD94686E4B}" type="slidenum">
              <a:rPr lang="fr-FR" smtClean="0"/>
              <a:pPr/>
              <a:t>9</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e l'en-tête 3"/>
          <p:cNvSpPr>
            <a:spLocks noGrp="1"/>
          </p:cNvSpPr>
          <p:nvPr>
            <p:ph type="hdr" sz="quarter" idx="10"/>
          </p:nvPr>
        </p:nvSpPr>
        <p:spPr/>
        <p:txBody>
          <a:bodyPr/>
          <a:lstStyle/>
          <a:p>
            <a:r>
              <a:rPr lang="en-US" smtClean="0"/>
              <a:t>MI - Common understanding and Solutions</a:t>
            </a:r>
            <a:endParaRPr lang="fr-FR"/>
          </a:p>
        </p:txBody>
      </p:sp>
      <p:sp>
        <p:nvSpPr>
          <p:cNvPr id="5" name="Espace réservé de la date 4"/>
          <p:cNvSpPr>
            <a:spLocks noGrp="1"/>
          </p:cNvSpPr>
          <p:nvPr>
            <p:ph type="dt" idx="11"/>
          </p:nvPr>
        </p:nvSpPr>
        <p:spPr/>
        <p:txBody>
          <a:bodyPr/>
          <a:lstStyle/>
          <a:p>
            <a:r>
              <a:rPr lang="fr-FR" smtClean="0"/>
              <a:t>03/2011</a:t>
            </a:r>
            <a:endParaRPr lang="fr-FR"/>
          </a:p>
        </p:txBody>
      </p:sp>
      <p:sp>
        <p:nvSpPr>
          <p:cNvPr id="7" name="Espace réservé du numéro de diapositive 6"/>
          <p:cNvSpPr>
            <a:spLocks noGrp="1"/>
          </p:cNvSpPr>
          <p:nvPr>
            <p:ph type="sldNum" sz="quarter" idx="13"/>
          </p:nvPr>
        </p:nvSpPr>
        <p:spPr/>
        <p:txBody>
          <a:bodyPr/>
          <a:lstStyle/>
          <a:p>
            <a:fld id="{210D1562-BF2A-4B74-A875-4EAD94686E4B}" type="slidenum">
              <a:rPr lang="fr-FR" smtClean="0"/>
              <a:pPr/>
              <a:t>10</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e l'en-tête 3"/>
          <p:cNvSpPr>
            <a:spLocks noGrp="1"/>
          </p:cNvSpPr>
          <p:nvPr>
            <p:ph type="hdr" sz="quarter" idx="10"/>
          </p:nvPr>
        </p:nvSpPr>
        <p:spPr/>
        <p:txBody>
          <a:bodyPr/>
          <a:lstStyle/>
          <a:p>
            <a:r>
              <a:rPr lang="en-US" smtClean="0"/>
              <a:t>MI - Common understanding and Solutions</a:t>
            </a:r>
            <a:endParaRPr lang="fr-FR"/>
          </a:p>
        </p:txBody>
      </p:sp>
      <p:sp>
        <p:nvSpPr>
          <p:cNvPr id="5" name="Espace réservé de la date 4"/>
          <p:cNvSpPr>
            <a:spLocks noGrp="1"/>
          </p:cNvSpPr>
          <p:nvPr>
            <p:ph type="dt" idx="11"/>
          </p:nvPr>
        </p:nvSpPr>
        <p:spPr/>
        <p:txBody>
          <a:bodyPr/>
          <a:lstStyle/>
          <a:p>
            <a:r>
              <a:rPr lang="fr-FR" smtClean="0"/>
              <a:t>03/2011</a:t>
            </a:r>
            <a:endParaRPr lang="fr-FR"/>
          </a:p>
        </p:txBody>
      </p:sp>
      <p:sp>
        <p:nvSpPr>
          <p:cNvPr id="7" name="Espace réservé du numéro de diapositive 6"/>
          <p:cNvSpPr>
            <a:spLocks noGrp="1"/>
          </p:cNvSpPr>
          <p:nvPr>
            <p:ph type="sldNum" sz="quarter" idx="13"/>
          </p:nvPr>
        </p:nvSpPr>
        <p:spPr/>
        <p:txBody>
          <a:bodyPr/>
          <a:lstStyle/>
          <a:p>
            <a:fld id="{210D1562-BF2A-4B74-A875-4EAD94686E4B}" type="slidenum">
              <a:rPr lang="fr-FR" smtClean="0"/>
              <a:pPr/>
              <a:t>11</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6" Type="http://schemas.openxmlformats.org/officeDocument/2006/relationships/hyperlink" Target="http://creativecommons.org/licenses/by-sa/3.0/" TargetMode="External"/><Relationship Id="rId5" Type="http://schemas.openxmlformats.org/officeDocument/2006/relationships/image" Target="../media/image4.png"/><Relationship Id="rId4" Type="http://schemas.openxmlformats.org/officeDocument/2006/relationships/image" Target="../media/image1.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5" name="Line 8"/>
          <p:cNvSpPr>
            <a:spLocks noChangeShapeType="1"/>
          </p:cNvSpPr>
          <p:nvPr/>
        </p:nvSpPr>
        <p:spPr bwMode="auto">
          <a:xfrm>
            <a:off x="9144000" y="0"/>
            <a:ext cx="0" cy="6858000"/>
          </a:xfrm>
          <a:prstGeom prst="line">
            <a:avLst/>
          </a:prstGeom>
          <a:noFill/>
          <a:ln w="12700">
            <a:solidFill>
              <a:schemeClr val="tx1"/>
            </a:solidFill>
            <a:round/>
            <a:headEnd/>
            <a:tailEnd/>
          </a:ln>
          <a:effectLst/>
        </p:spPr>
        <p:txBody>
          <a:bodyPr wrap="none" lIns="90000" tIns="46800" rIns="90000" bIns="46800"/>
          <a:lstStyle/>
          <a:p>
            <a:pPr eaLnBrk="0" hangingPunct="0">
              <a:defRPr/>
            </a:pPr>
            <a:endParaRPr lang="fr-FR"/>
          </a:p>
        </p:txBody>
      </p:sp>
      <p:sp>
        <p:nvSpPr>
          <p:cNvPr id="6" name="Text Box 9"/>
          <p:cNvSpPr txBox="1">
            <a:spLocks noChangeArrowheads="1"/>
          </p:cNvSpPr>
          <p:nvPr/>
        </p:nvSpPr>
        <p:spPr bwMode="auto">
          <a:xfrm>
            <a:off x="1617969" y="5065000"/>
            <a:ext cx="6770455" cy="1064010"/>
          </a:xfrm>
          <a:prstGeom prst="rect">
            <a:avLst/>
          </a:prstGeom>
          <a:noFill/>
          <a:ln w="12700">
            <a:noFill/>
            <a:miter lim="800000"/>
            <a:headEnd/>
            <a:tailEnd/>
          </a:ln>
          <a:effectLst/>
        </p:spPr>
        <p:txBody>
          <a:bodyPr wrap="square" lIns="90000" tIns="46800" rIns="90000" bIns="46800">
            <a:spAutoFit/>
          </a:bodyPr>
          <a:lstStyle/>
          <a:p>
            <a:pPr algn="l" eaLnBrk="0" hangingPunct="0">
              <a:defRPr/>
            </a:pPr>
            <a:r>
              <a:rPr lang="en-GB" sz="1400" dirty="0" smtClean="0">
                <a:solidFill>
                  <a:srgbClr val="808080"/>
                </a:solidFill>
              </a:rPr>
              <a:t>Jean Vieille 	www.syntropicfactory.com j.vieille@syntropicfactory.com</a:t>
            </a:r>
          </a:p>
          <a:p>
            <a:pPr algn="l" eaLnBrk="0" hangingPunct="0">
              <a:defRPr/>
            </a:pPr>
            <a:endParaRPr lang="en-GB" sz="1400" dirty="0" smtClean="0">
              <a:solidFill>
                <a:srgbClr val="808080"/>
              </a:solidFill>
            </a:endParaRPr>
          </a:p>
          <a:p>
            <a:pPr algn="l" eaLnBrk="0" hangingPunct="0">
              <a:defRPr/>
            </a:pPr>
            <a:r>
              <a:rPr lang="en-GB" sz="1400" dirty="0" smtClean="0">
                <a:solidFill>
                  <a:srgbClr val="808080"/>
                </a:solidFill>
              </a:rPr>
              <a:t>Research community 	www.controlchainmanagement.org</a:t>
            </a:r>
          </a:p>
          <a:p>
            <a:pPr algn="l" eaLnBrk="0" hangingPunct="0">
              <a:lnSpc>
                <a:spcPct val="150000"/>
              </a:lnSpc>
              <a:defRPr/>
            </a:pPr>
            <a:r>
              <a:rPr lang="en-GB" sz="1400" dirty="0" smtClean="0">
                <a:solidFill>
                  <a:srgbClr val="808080"/>
                </a:solidFill>
              </a:rPr>
              <a:t>Consulting group:  	www.controlchaingroup.com </a:t>
            </a:r>
            <a:endParaRPr lang="en-GB" sz="1400" dirty="0">
              <a:solidFill>
                <a:srgbClr val="808080"/>
              </a:solidFill>
            </a:endParaRPr>
          </a:p>
        </p:txBody>
      </p:sp>
      <p:sp>
        <p:nvSpPr>
          <p:cNvPr id="7" name="Text Box 7"/>
          <p:cNvSpPr txBox="1">
            <a:spLocks noChangeArrowheads="1"/>
          </p:cNvSpPr>
          <p:nvPr/>
        </p:nvSpPr>
        <p:spPr bwMode="auto">
          <a:xfrm>
            <a:off x="1008063" y="419324"/>
            <a:ext cx="7056437" cy="633412"/>
          </a:xfrm>
          <a:prstGeom prst="rect">
            <a:avLst/>
          </a:prstGeom>
          <a:noFill/>
          <a:ln w="12700">
            <a:noFill/>
            <a:miter lim="800000"/>
            <a:headEnd/>
            <a:tailEnd/>
          </a:ln>
          <a:effectLst/>
        </p:spPr>
        <p:txBody>
          <a:bodyPr lIns="90000" tIns="46800" rIns="90000" bIns="46800">
            <a:spAutoFit/>
          </a:bodyPr>
          <a:lstStyle/>
          <a:p>
            <a:pPr algn="ctr" eaLnBrk="0" hangingPunct="0">
              <a:spcBef>
                <a:spcPct val="50000"/>
              </a:spcBef>
              <a:defRPr/>
            </a:pPr>
            <a:r>
              <a:rPr kumimoji="1" lang="en-GB" sz="1400" i="1" dirty="0">
                <a:solidFill>
                  <a:srgbClr val="990000"/>
                </a:solidFill>
              </a:rPr>
              <a:t>Industrial Operations / Information Processing Convergence</a:t>
            </a:r>
          </a:p>
          <a:p>
            <a:pPr algn="ctr" eaLnBrk="0" hangingPunct="0">
              <a:spcBef>
                <a:spcPct val="50000"/>
              </a:spcBef>
              <a:defRPr/>
            </a:pPr>
            <a:r>
              <a:rPr kumimoji="1" lang="en-GB" sz="1400" i="1" dirty="0">
                <a:solidFill>
                  <a:srgbClr val="990000"/>
                </a:solidFill>
              </a:rPr>
              <a:t>Control Chain Management Body Of Knowledge</a:t>
            </a:r>
          </a:p>
        </p:txBody>
      </p:sp>
      <p:cxnSp>
        <p:nvCxnSpPr>
          <p:cNvPr id="8" name="Connecteur droit 12"/>
          <p:cNvCxnSpPr>
            <a:cxnSpLocks noChangeShapeType="1"/>
          </p:cNvCxnSpPr>
          <p:nvPr/>
        </p:nvCxnSpPr>
        <p:spPr bwMode="auto">
          <a:xfrm>
            <a:off x="0" y="6143625"/>
            <a:ext cx="9144000" cy="1588"/>
          </a:xfrm>
          <a:prstGeom prst="line">
            <a:avLst/>
          </a:prstGeom>
          <a:noFill/>
          <a:ln w="9525" algn="ctr">
            <a:solidFill>
              <a:srgbClr val="002060"/>
            </a:solidFill>
            <a:round/>
            <a:headEnd/>
            <a:tailEnd/>
          </a:ln>
        </p:spPr>
      </p:cxnSp>
      <p:sp>
        <p:nvSpPr>
          <p:cNvPr id="1823746" name="Rectangle 2"/>
          <p:cNvSpPr>
            <a:spLocks noGrp="1" noChangeArrowheads="1"/>
          </p:cNvSpPr>
          <p:nvPr>
            <p:ph type="subTitle" idx="1"/>
          </p:nvPr>
        </p:nvSpPr>
        <p:spPr>
          <a:xfrm>
            <a:off x="1331913" y="4113213"/>
            <a:ext cx="6400800" cy="684212"/>
          </a:xfrm>
        </p:spPr>
        <p:txBody>
          <a:bodyPr/>
          <a:lstStyle>
            <a:lvl1pPr marL="0" indent="0" algn="ctr">
              <a:buFont typeface="Arial" charset="0"/>
              <a:buNone/>
              <a:defRPr sz="1800">
                <a:latin typeface="Arial Narrow" pitchFamily="34" charset="0"/>
              </a:defRPr>
            </a:lvl1pPr>
          </a:lstStyle>
          <a:p>
            <a:r>
              <a:rPr lang="fr-FR" smtClean="0"/>
              <a:t>Cliquez pour modifier le style des sous-titres du masque</a:t>
            </a:r>
            <a:endParaRPr lang="en-GB"/>
          </a:p>
        </p:txBody>
      </p:sp>
      <p:sp>
        <p:nvSpPr>
          <p:cNvPr id="1823747" name="Rectangle 3"/>
          <p:cNvSpPr>
            <a:spLocks noGrp="1" noChangeArrowheads="1"/>
          </p:cNvSpPr>
          <p:nvPr>
            <p:ph type="ctrTitle"/>
          </p:nvPr>
        </p:nvSpPr>
        <p:spPr>
          <a:xfrm>
            <a:off x="647700" y="2670175"/>
            <a:ext cx="7772400" cy="938213"/>
          </a:xfrm>
        </p:spPr>
        <p:txBody>
          <a:bodyPr/>
          <a:lstStyle>
            <a:lvl1pPr algn="ctr">
              <a:defRPr sz="2400">
                <a:latin typeface="Arial Black" pitchFamily="34" charset="0"/>
              </a:defRPr>
            </a:lvl1pPr>
          </a:lstStyle>
          <a:p>
            <a:r>
              <a:rPr lang="fr-FR" smtClean="0"/>
              <a:t>Cliquez pour modifier le style du titre</a:t>
            </a:r>
            <a:endParaRPr lang="en-GB"/>
          </a:p>
        </p:txBody>
      </p:sp>
      <p:sp>
        <p:nvSpPr>
          <p:cNvPr id="9" name="Rectangle 8"/>
          <p:cNvSpPr>
            <a:spLocks noGrp="1" noChangeArrowheads="1"/>
          </p:cNvSpPr>
          <p:nvPr>
            <p:ph type="ftr" sz="quarter" idx="10"/>
          </p:nvPr>
        </p:nvSpPr>
        <p:spPr/>
        <p:txBody>
          <a:bodyPr/>
          <a:lstStyle>
            <a:lvl1pPr>
              <a:defRPr/>
            </a:lvl1pPr>
          </a:lstStyle>
          <a:p>
            <a:r>
              <a:rPr lang="en-US" smtClean="0"/>
              <a:t>MI - Common understanding and Solutions</a:t>
            </a:r>
            <a:endParaRPr lang="fr-BE"/>
          </a:p>
        </p:txBody>
      </p:sp>
      <p:sp>
        <p:nvSpPr>
          <p:cNvPr id="10" name="Rectangle 9"/>
          <p:cNvSpPr>
            <a:spLocks noGrp="1" noChangeArrowheads="1"/>
          </p:cNvSpPr>
          <p:nvPr>
            <p:ph type="sldNum" sz="quarter" idx="11"/>
          </p:nvPr>
        </p:nvSpPr>
        <p:spPr/>
        <p:txBody>
          <a:bodyPr/>
          <a:lstStyle>
            <a:lvl1pPr>
              <a:defRPr/>
            </a:lvl1pPr>
          </a:lstStyle>
          <a:p>
            <a:fld id="{CF4668DC-857F-487D-BFFA-8C0CA5037977}" type="slidenum">
              <a:rPr lang="fr-BE" smtClean="0"/>
              <a:pPr/>
              <a:t>‹N°›</a:t>
            </a:fld>
            <a:endParaRPr lang="fr-BE"/>
          </a:p>
        </p:txBody>
      </p:sp>
      <p:pic>
        <p:nvPicPr>
          <p:cNvPr id="15" name="Image 14" descr="Logo_CCM_simple_80x40.jpg"/>
          <p:cNvPicPr>
            <a:picLocks noChangeAspect="1"/>
          </p:cNvPicPr>
          <p:nvPr/>
        </p:nvPicPr>
        <p:blipFill>
          <a:blip r:embed="rId2" cstate="print"/>
          <a:stretch>
            <a:fillRect/>
          </a:stretch>
        </p:blipFill>
        <p:spPr>
          <a:xfrm>
            <a:off x="1187624" y="5517232"/>
            <a:ext cx="473968" cy="236984"/>
          </a:xfrm>
          <a:prstGeom prst="rect">
            <a:avLst/>
          </a:prstGeom>
        </p:spPr>
      </p:pic>
      <p:pic>
        <p:nvPicPr>
          <p:cNvPr id="16" name="Image 15" descr="Logo_CCG_simple_80-40.jpg"/>
          <p:cNvPicPr>
            <a:picLocks noChangeAspect="1"/>
          </p:cNvPicPr>
          <p:nvPr/>
        </p:nvPicPr>
        <p:blipFill>
          <a:blip r:embed="rId3" cstate="print"/>
          <a:stretch>
            <a:fillRect/>
          </a:stretch>
        </p:blipFill>
        <p:spPr>
          <a:xfrm>
            <a:off x="1187624" y="5805264"/>
            <a:ext cx="475200" cy="237600"/>
          </a:xfrm>
          <a:prstGeom prst="rect">
            <a:avLst/>
          </a:prstGeom>
        </p:spPr>
      </p:pic>
      <p:pic>
        <p:nvPicPr>
          <p:cNvPr id="13" name="Image 12" descr="Logo_SyFy_50.jpg"/>
          <p:cNvPicPr>
            <a:picLocks noChangeAspect="1"/>
          </p:cNvPicPr>
          <p:nvPr/>
        </p:nvPicPr>
        <p:blipFill>
          <a:blip r:embed="rId4" cstate="print"/>
          <a:stretch>
            <a:fillRect/>
          </a:stretch>
        </p:blipFill>
        <p:spPr>
          <a:xfrm>
            <a:off x="1331640" y="5085184"/>
            <a:ext cx="288032" cy="288032"/>
          </a:xfrm>
          <a:prstGeom prst="rect">
            <a:avLst/>
          </a:prstGeom>
        </p:spPr>
      </p:pic>
      <p:pic>
        <p:nvPicPr>
          <p:cNvPr id="14" name="Image 13" descr="license.img"/>
          <p:cNvPicPr>
            <a:picLocks/>
          </p:cNvPicPr>
          <p:nvPr/>
        </p:nvPicPr>
        <p:blipFill>
          <a:blip r:embed="rId5" cstate="print"/>
          <a:stretch>
            <a:fillRect/>
          </a:stretch>
        </p:blipFill>
        <p:spPr>
          <a:xfrm>
            <a:off x="12700" y="12700"/>
            <a:ext cx="591320" cy="267117"/>
          </a:xfrm>
          <a:prstGeom prst="rect">
            <a:avLst/>
          </a:prstGeom>
        </p:spPr>
      </p:pic>
      <p:sp>
        <p:nvSpPr>
          <p:cNvPr id="17" name="ZoneTexte 16"/>
          <p:cNvSpPr txBox="1"/>
          <p:nvPr/>
        </p:nvSpPr>
        <p:spPr>
          <a:xfrm>
            <a:off x="539552" y="55657"/>
            <a:ext cx="6719540" cy="276999"/>
          </a:xfrm>
          <a:prstGeom prst="rect">
            <a:avLst/>
          </a:prstGeom>
          <a:noFill/>
        </p:spPr>
        <p:txBody>
          <a:bodyPr vert="horz" wrap="square" rtlCol="0">
            <a:spAutoFit/>
          </a:bodyPr>
          <a:lstStyle/>
          <a:p>
            <a:r>
              <a:rPr lang="en-US" sz="1200" dirty="0" smtClean="0"/>
              <a:t>This work is licensed under a </a:t>
            </a:r>
            <a:r>
              <a:rPr lang="en-US" sz="1200" dirty="0" smtClean="0">
                <a:hlinkClick r:id="rId6"/>
              </a:rPr>
              <a:t>Creative Commons Attribution-</a:t>
            </a:r>
            <a:r>
              <a:rPr lang="en-US" sz="1200" dirty="0" err="1" smtClean="0">
                <a:hlinkClick r:id="rId6"/>
              </a:rPr>
              <a:t>ShareAlike</a:t>
            </a:r>
            <a:r>
              <a:rPr lang="en-US" sz="1200" dirty="0" smtClean="0">
                <a:hlinkClick r:id="rId6"/>
              </a:rPr>
              <a:t> 3.0 </a:t>
            </a:r>
            <a:r>
              <a:rPr lang="en-US" sz="1200" dirty="0" err="1" smtClean="0">
                <a:hlinkClick r:id="rId6"/>
              </a:rPr>
              <a:t>Unported</a:t>
            </a:r>
            <a:r>
              <a:rPr lang="en-US" sz="1200" dirty="0" smtClean="0">
                <a:hlinkClick r:id="rId6"/>
              </a:rPr>
              <a:t> License</a:t>
            </a:r>
            <a:r>
              <a:rPr lang="en-US" sz="1200" dirty="0" smtClean="0"/>
              <a:t>.</a:t>
            </a:r>
            <a:endParaRPr lang="en-GB" sz="1200" dirty="0"/>
          </a:p>
        </p:txBody>
      </p:sp>
      <p:pic>
        <p:nvPicPr>
          <p:cNvPr id="18" name="Image 17" descr="Logo_SyFy_50.jpg"/>
          <p:cNvPicPr>
            <a:picLocks noChangeAspect="1"/>
          </p:cNvPicPr>
          <p:nvPr userDrawn="1"/>
        </p:nvPicPr>
        <p:blipFill>
          <a:blip r:embed="rId4" cstate="print"/>
          <a:stretch>
            <a:fillRect/>
          </a:stretch>
        </p:blipFill>
        <p:spPr>
          <a:xfrm>
            <a:off x="1331640" y="5085184"/>
            <a:ext cx="288032" cy="288032"/>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4" name="Rectangle 10"/>
          <p:cNvSpPr>
            <a:spLocks noGrp="1" noChangeArrowheads="1"/>
          </p:cNvSpPr>
          <p:nvPr>
            <p:ph type="ftr" sz="quarter" idx="10"/>
          </p:nvPr>
        </p:nvSpPr>
        <p:spPr>
          <a:ln/>
        </p:spPr>
        <p:txBody>
          <a:bodyPr/>
          <a:lstStyle>
            <a:lvl1pPr>
              <a:defRPr/>
            </a:lvl1pPr>
          </a:lstStyle>
          <a:p>
            <a:r>
              <a:rPr lang="en-US" smtClean="0"/>
              <a:t>MI - Common understanding and Solutions</a:t>
            </a:r>
            <a:endParaRPr lang="fr-BE"/>
          </a:p>
        </p:txBody>
      </p:sp>
      <p:sp>
        <p:nvSpPr>
          <p:cNvPr id="5" name="Rectangle 11"/>
          <p:cNvSpPr>
            <a:spLocks noGrp="1" noChangeArrowheads="1"/>
          </p:cNvSpPr>
          <p:nvPr>
            <p:ph type="sldNum" sz="quarter" idx="11"/>
          </p:nvPr>
        </p:nvSpPr>
        <p:spPr>
          <a:ln/>
        </p:spPr>
        <p:txBody>
          <a:bodyPr/>
          <a:lstStyle>
            <a:lvl1pPr>
              <a:defRPr/>
            </a:lvl1p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bl" preserve="1">
  <p:cSld name="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179388" y="76200"/>
            <a:ext cx="8785225" cy="760413"/>
          </a:xfrm>
        </p:spPr>
        <p:txBody>
          <a:bodyPr/>
          <a:lstStyle/>
          <a:p>
            <a:r>
              <a:rPr lang="fr-FR" smtClean="0"/>
              <a:t>Cliquez pour modifier le style du titre</a:t>
            </a:r>
            <a:endParaRPr lang="fr-FR"/>
          </a:p>
        </p:txBody>
      </p:sp>
      <p:sp>
        <p:nvSpPr>
          <p:cNvPr id="3" name="Espace réservé du tableau 2"/>
          <p:cNvSpPr>
            <a:spLocks noGrp="1"/>
          </p:cNvSpPr>
          <p:nvPr>
            <p:ph type="tbl" idx="1"/>
          </p:nvPr>
        </p:nvSpPr>
        <p:spPr>
          <a:xfrm>
            <a:off x="179388" y="1125538"/>
            <a:ext cx="8785225" cy="4895850"/>
          </a:xfrm>
        </p:spPr>
        <p:txBody>
          <a:bodyPr/>
          <a:lstStyle/>
          <a:p>
            <a:pPr lvl="0"/>
            <a:r>
              <a:rPr lang="fr-FR" noProof="0" smtClean="0"/>
              <a:t>Cliquez sur l'icône pour ajouter un tableau</a:t>
            </a:r>
          </a:p>
        </p:txBody>
      </p:sp>
      <p:sp>
        <p:nvSpPr>
          <p:cNvPr id="4" name="Rectangle 10"/>
          <p:cNvSpPr>
            <a:spLocks noGrp="1" noChangeArrowheads="1"/>
          </p:cNvSpPr>
          <p:nvPr>
            <p:ph type="ftr" sz="quarter" idx="10"/>
          </p:nvPr>
        </p:nvSpPr>
        <p:spPr>
          <a:ln/>
        </p:spPr>
        <p:txBody>
          <a:bodyPr/>
          <a:lstStyle>
            <a:lvl1pPr>
              <a:defRPr/>
            </a:lvl1pPr>
          </a:lstStyle>
          <a:p>
            <a:r>
              <a:rPr lang="en-US" smtClean="0"/>
              <a:t>MI - Common understanding and Solutions</a:t>
            </a:r>
            <a:endParaRPr lang="fr-BE"/>
          </a:p>
        </p:txBody>
      </p:sp>
      <p:sp>
        <p:nvSpPr>
          <p:cNvPr id="5" name="Rectangle 11"/>
          <p:cNvSpPr>
            <a:spLocks noGrp="1" noChangeArrowheads="1"/>
          </p:cNvSpPr>
          <p:nvPr>
            <p:ph type="sldNum" sz="quarter" idx="11"/>
          </p:nvPr>
        </p:nvSpPr>
        <p:spPr>
          <a:ln/>
        </p:spPr>
        <p:txBody>
          <a:bodyPr/>
          <a:lstStyle>
            <a:lvl1pPr>
              <a:defRPr/>
            </a:lvl1p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179388" y="1125538"/>
            <a:ext cx="4316412" cy="4895850"/>
          </a:xfrm>
        </p:spPr>
        <p:txBody>
          <a:bodyPr/>
          <a:lstStyle>
            <a:lvl1pPr>
              <a:defRPr sz="20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4" name="Espace réservé du contenu 3"/>
          <p:cNvSpPr>
            <a:spLocks noGrp="1"/>
          </p:cNvSpPr>
          <p:nvPr>
            <p:ph sz="half" idx="2"/>
          </p:nvPr>
        </p:nvSpPr>
        <p:spPr>
          <a:xfrm>
            <a:off x="4648200" y="1125538"/>
            <a:ext cx="4316413" cy="4895850"/>
          </a:xfrm>
        </p:spPr>
        <p:txBody>
          <a:bodyPr/>
          <a:lstStyle>
            <a:lvl1pPr>
              <a:defRPr sz="20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5" name="Rectangle 10"/>
          <p:cNvSpPr>
            <a:spLocks noGrp="1" noChangeArrowheads="1"/>
          </p:cNvSpPr>
          <p:nvPr>
            <p:ph type="ftr" sz="quarter" idx="10"/>
          </p:nvPr>
        </p:nvSpPr>
        <p:spPr>
          <a:ln/>
        </p:spPr>
        <p:txBody>
          <a:bodyPr/>
          <a:lstStyle>
            <a:lvl1pPr>
              <a:defRPr/>
            </a:lvl1pPr>
          </a:lstStyle>
          <a:p>
            <a:r>
              <a:rPr lang="en-US" smtClean="0"/>
              <a:t>MI - Common understanding and Solutions</a:t>
            </a:r>
            <a:endParaRPr lang="fr-BE"/>
          </a:p>
        </p:txBody>
      </p:sp>
      <p:sp>
        <p:nvSpPr>
          <p:cNvPr id="6" name="Rectangle 11"/>
          <p:cNvSpPr>
            <a:spLocks noGrp="1" noChangeArrowheads="1"/>
          </p:cNvSpPr>
          <p:nvPr>
            <p:ph type="sldNum" sz="quarter" idx="11"/>
          </p:nvPr>
        </p:nvSpPr>
        <p:spPr>
          <a:ln/>
        </p:spPr>
        <p:txBody>
          <a:bodyPr/>
          <a:lstStyle>
            <a:lvl1pPr>
              <a:defRPr/>
            </a:lvl1p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xOverObj" preserve="1">
  <p:cSld name="Titre et texte sur contenu">
    <p:spTree>
      <p:nvGrpSpPr>
        <p:cNvPr id="1" name=""/>
        <p:cNvGrpSpPr/>
        <p:nvPr/>
      </p:nvGrpSpPr>
      <p:grpSpPr>
        <a:xfrm>
          <a:off x="0" y="0"/>
          <a:ext cx="0" cy="0"/>
          <a:chOff x="0" y="0"/>
          <a:chExt cx="0" cy="0"/>
        </a:xfrm>
      </p:grpSpPr>
      <p:sp>
        <p:nvSpPr>
          <p:cNvPr id="2" name="Titre 1"/>
          <p:cNvSpPr>
            <a:spLocks noGrp="1"/>
          </p:cNvSpPr>
          <p:nvPr>
            <p:ph type="title"/>
          </p:nvPr>
        </p:nvSpPr>
        <p:spPr>
          <a:xfrm>
            <a:off x="179388" y="76200"/>
            <a:ext cx="8785225" cy="760413"/>
          </a:xfrm>
        </p:spPr>
        <p:txBody>
          <a:bodyPr/>
          <a:lstStyle/>
          <a:p>
            <a:r>
              <a:rPr lang="fr-FR" smtClean="0"/>
              <a:t>Cliquez pour modifier le style du titre</a:t>
            </a:r>
            <a:endParaRPr lang="fr-FR"/>
          </a:p>
        </p:txBody>
      </p:sp>
      <p:sp>
        <p:nvSpPr>
          <p:cNvPr id="3" name="Espace réservé du texte 2"/>
          <p:cNvSpPr>
            <a:spLocks noGrp="1"/>
          </p:cNvSpPr>
          <p:nvPr>
            <p:ph type="body" sz="half" idx="1"/>
          </p:nvPr>
        </p:nvSpPr>
        <p:spPr>
          <a:xfrm>
            <a:off x="179388" y="1125538"/>
            <a:ext cx="8785225" cy="2371725"/>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179388" y="3649663"/>
            <a:ext cx="8785225" cy="2371725"/>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10"/>
          <p:cNvSpPr>
            <a:spLocks noGrp="1" noChangeArrowheads="1"/>
          </p:cNvSpPr>
          <p:nvPr>
            <p:ph type="ftr" sz="quarter" idx="10"/>
          </p:nvPr>
        </p:nvSpPr>
        <p:spPr>
          <a:ln/>
        </p:spPr>
        <p:txBody>
          <a:bodyPr/>
          <a:lstStyle>
            <a:lvl1pPr>
              <a:defRPr/>
            </a:lvl1pPr>
          </a:lstStyle>
          <a:p>
            <a:r>
              <a:rPr lang="en-US" smtClean="0"/>
              <a:t>MI - Common understanding and Solutions</a:t>
            </a:r>
            <a:endParaRPr lang="fr-BE"/>
          </a:p>
        </p:txBody>
      </p:sp>
      <p:sp>
        <p:nvSpPr>
          <p:cNvPr id="6" name="Rectangle 11"/>
          <p:cNvSpPr>
            <a:spLocks noGrp="1" noChangeArrowheads="1"/>
          </p:cNvSpPr>
          <p:nvPr>
            <p:ph type="sldNum" sz="quarter" idx="11"/>
          </p:nvPr>
        </p:nvSpPr>
        <p:spPr>
          <a:ln/>
        </p:spPr>
        <p:txBody>
          <a:bodyPr/>
          <a:lstStyle>
            <a:lvl1pPr>
              <a:defRPr/>
            </a:lvl1p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10"/>
          <p:cNvSpPr>
            <a:spLocks noGrp="1" noChangeArrowheads="1"/>
          </p:cNvSpPr>
          <p:nvPr>
            <p:ph type="ftr" sz="quarter" idx="10"/>
          </p:nvPr>
        </p:nvSpPr>
        <p:spPr>
          <a:ln/>
        </p:spPr>
        <p:txBody>
          <a:bodyPr/>
          <a:lstStyle>
            <a:lvl1pPr>
              <a:defRPr/>
            </a:lvl1pPr>
          </a:lstStyle>
          <a:p>
            <a:r>
              <a:rPr lang="en-US" smtClean="0"/>
              <a:t>MI - Common understanding and Solutions</a:t>
            </a:r>
            <a:endParaRPr lang="fr-BE"/>
          </a:p>
        </p:txBody>
      </p:sp>
      <p:sp>
        <p:nvSpPr>
          <p:cNvPr id="4" name="Rectangle 11"/>
          <p:cNvSpPr>
            <a:spLocks noGrp="1" noChangeArrowheads="1"/>
          </p:cNvSpPr>
          <p:nvPr>
            <p:ph type="sldNum" sz="quarter" idx="11"/>
          </p:nvPr>
        </p:nvSpPr>
        <p:spPr>
          <a:ln/>
        </p:spPr>
        <p:txBody>
          <a:bodyPr/>
          <a:lstStyle>
            <a:lvl1pPr>
              <a:defRPr/>
            </a:lvl1p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10"/>
          <p:cNvSpPr>
            <a:spLocks noGrp="1" noChangeArrowheads="1"/>
          </p:cNvSpPr>
          <p:nvPr>
            <p:ph type="ftr" sz="quarter" idx="10"/>
          </p:nvPr>
        </p:nvSpPr>
        <p:spPr>
          <a:ln/>
        </p:spPr>
        <p:txBody>
          <a:bodyPr/>
          <a:lstStyle>
            <a:lvl1pPr>
              <a:defRPr/>
            </a:lvl1pPr>
          </a:lstStyle>
          <a:p>
            <a:r>
              <a:rPr lang="en-US" smtClean="0"/>
              <a:t>MI - Common understanding and Solutions</a:t>
            </a:r>
            <a:endParaRPr lang="fr-BE"/>
          </a:p>
        </p:txBody>
      </p:sp>
      <p:sp>
        <p:nvSpPr>
          <p:cNvPr id="3" name="Rectangle 11"/>
          <p:cNvSpPr>
            <a:spLocks noGrp="1" noChangeArrowheads="1"/>
          </p:cNvSpPr>
          <p:nvPr>
            <p:ph type="sldNum" sz="quarter" idx="11"/>
          </p:nvPr>
        </p:nvSpPr>
        <p:spPr>
          <a:ln/>
        </p:spPr>
        <p:txBody>
          <a:bodyPr/>
          <a:lstStyle>
            <a:lvl1pPr>
              <a:defRPr/>
            </a:lvl1p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body" idx="1"/>
          </p:nvPr>
        </p:nvSpPr>
        <p:spPr bwMode="auto">
          <a:xfrm>
            <a:off x="179388" y="1125538"/>
            <a:ext cx="8785225" cy="489585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1027" name="Rectangle 3"/>
          <p:cNvSpPr>
            <a:spLocks noGrp="1" noChangeArrowheads="1"/>
          </p:cNvSpPr>
          <p:nvPr>
            <p:ph type="title"/>
          </p:nvPr>
        </p:nvSpPr>
        <p:spPr bwMode="auto">
          <a:xfrm>
            <a:off x="179388" y="76200"/>
            <a:ext cx="8785225" cy="760413"/>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Titre</a:t>
            </a:r>
            <a:br>
              <a:rPr lang="en-US" smtClean="0"/>
            </a:br>
            <a:r>
              <a:rPr lang="en-US" smtClean="0"/>
              <a:t>Titre</a:t>
            </a:r>
          </a:p>
        </p:txBody>
      </p:sp>
      <p:sp>
        <p:nvSpPr>
          <p:cNvPr id="1822730" name="Rectangle 10"/>
          <p:cNvSpPr>
            <a:spLocks noGrp="1" noChangeArrowheads="1"/>
          </p:cNvSpPr>
          <p:nvPr>
            <p:ph type="ftr" sz="quarter" idx="3"/>
          </p:nvPr>
        </p:nvSpPr>
        <p:spPr bwMode="auto">
          <a:xfrm>
            <a:off x="1547813" y="6308725"/>
            <a:ext cx="6596062"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vl1pPr>
          </a:lstStyle>
          <a:p>
            <a:r>
              <a:rPr lang="en-US" smtClean="0"/>
              <a:t>MI - Common understanding and Solutions</a:t>
            </a:r>
            <a:endParaRPr lang="fr-BE"/>
          </a:p>
        </p:txBody>
      </p:sp>
      <p:sp>
        <p:nvSpPr>
          <p:cNvPr id="1822731" name="Rectangle 11"/>
          <p:cNvSpPr>
            <a:spLocks noGrp="1" noChangeArrowheads="1"/>
          </p:cNvSpPr>
          <p:nvPr>
            <p:ph type="sldNum" sz="quarter" idx="4"/>
          </p:nvPr>
        </p:nvSpPr>
        <p:spPr bwMode="auto">
          <a:xfrm>
            <a:off x="8243888" y="6308725"/>
            <a:ext cx="838200"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fld id="{CF4668DC-857F-487D-BFFA-8C0CA5037977}" type="slidenum">
              <a:rPr lang="fr-BE" smtClean="0"/>
              <a:pPr/>
              <a:t>‹N°›</a:t>
            </a:fld>
            <a:endParaRPr lang="fr-BE"/>
          </a:p>
        </p:txBody>
      </p:sp>
      <p:cxnSp>
        <p:nvCxnSpPr>
          <p:cNvPr id="1032" name="Connecteur droit 13"/>
          <p:cNvCxnSpPr>
            <a:cxnSpLocks noChangeShapeType="1"/>
          </p:cNvCxnSpPr>
          <p:nvPr/>
        </p:nvCxnSpPr>
        <p:spPr bwMode="auto">
          <a:xfrm>
            <a:off x="0" y="6143625"/>
            <a:ext cx="9144000" cy="1588"/>
          </a:xfrm>
          <a:prstGeom prst="line">
            <a:avLst/>
          </a:prstGeom>
          <a:noFill/>
          <a:ln w="9525" algn="ctr">
            <a:solidFill>
              <a:srgbClr val="002060"/>
            </a:solidFill>
            <a:round/>
            <a:headEnd/>
            <a:tailEnd/>
          </a:ln>
        </p:spPr>
      </p:cxnSp>
      <p:pic>
        <p:nvPicPr>
          <p:cNvPr id="10" name="Image 9" descr="Logo_SyFy_50.jpg"/>
          <p:cNvPicPr>
            <a:picLocks noChangeAspect="1"/>
          </p:cNvPicPr>
          <p:nvPr/>
        </p:nvPicPr>
        <p:blipFill>
          <a:blip r:embed="rId9" cstate="print"/>
          <a:stretch>
            <a:fillRect/>
          </a:stretch>
        </p:blipFill>
        <p:spPr>
          <a:xfrm>
            <a:off x="179512" y="6237312"/>
            <a:ext cx="476250" cy="476250"/>
          </a:xfrm>
          <a:prstGeom prst="rect">
            <a:avLst/>
          </a:prstGeom>
        </p:spPr>
      </p:pic>
    </p:spTree>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Lst>
  <p:timing>
    <p:tnLst>
      <p:par>
        <p:cTn id="1" dur="indefinite" restart="never" nodeType="tmRoot"/>
      </p:par>
    </p:tnLst>
  </p:timing>
  <p:hf hdr="0" dt="0"/>
  <p:txStyles>
    <p:titleStyle>
      <a:lvl1pPr algn="l" rtl="0" eaLnBrk="1" fontAlgn="base" hangingPunct="1">
        <a:lnSpc>
          <a:spcPct val="90000"/>
        </a:lnSpc>
        <a:spcBef>
          <a:spcPct val="0"/>
        </a:spcBef>
        <a:spcAft>
          <a:spcPct val="0"/>
        </a:spcAft>
        <a:defRPr kumimoji="1" sz="2800" b="1">
          <a:solidFill>
            <a:srgbClr val="990000"/>
          </a:solidFill>
          <a:latin typeface="+mj-lt"/>
          <a:ea typeface="+mj-ea"/>
          <a:cs typeface="+mj-cs"/>
        </a:defRPr>
      </a:lvl1pPr>
      <a:lvl2pPr algn="l" rtl="0" eaLnBrk="1" fontAlgn="base" hangingPunct="1">
        <a:lnSpc>
          <a:spcPct val="90000"/>
        </a:lnSpc>
        <a:spcBef>
          <a:spcPct val="0"/>
        </a:spcBef>
        <a:spcAft>
          <a:spcPct val="0"/>
        </a:spcAft>
        <a:defRPr kumimoji="1" sz="2800" b="1">
          <a:solidFill>
            <a:srgbClr val="990000"/>
          </a:solidFill>
          <a:latin typeface="Arial Narrow" pitchFamily="34" charset="0"/>
        </a:defRPr>
      </a:lvl2pPr>
      <a:lvl3pPr algn="l" rtl="0" eaLnBrk="1" fontAlgn="base" hangingPunct="1">
        <a:lnSpc>
          <a:spcPct val="90000"/>
        </a:lnSpc>
        <a:spcBef>
          <a:spcPct val="0"/>
        </a:spcBef>
        <a:spcAft>
          <a:spcPct val="0"/>
        </a:spcAft>
        <a:defRPr kumimoji="1" sz="2800" b="1">
          <a:solidFill>
            <a:srgbClr val="990000"/>
          </a:solidFill>
          <a:latin typeface="Arial Narrow" pitchFamily="34" charset="0"/>
        </a:defRPr>
      </a:lvl3pPr>
      <a:lvl4pPr algn="l" rtl="0" eaLnBrk="1" fontAlgn="base" hangingPunct="1">
        <a:lnSpc>
          <a:spcPct val="90000"/>
        </a:lnSpc>
        <a:spcBef>
          <a:spcPct val="0"/>
        </a:spcBef>
        <a:spcAft>
          <a:spcPct val="0"/>
        </a:spcAft>
        <a:defRPr kumimoji="1" sz="2800" b="1">
          <a:solidFill>
            <a:srgbClr val="990000"/>
          </a:solidFill>
          <a:latin typeface="Arial Narrow" pitchFamily="34" charset="0"/>
        </a:defRPr>
      </a:lvl4pPr>
      <a:lvl5pPr algn="l" rtl="0" eaLnBrk="1" fontAlgn="base" hangingPunct="1">
        <a:lnSpc>
          <a:spcPct val="90000"/>
        </a:lnSpc>
        <a:spcBef>
          <a:spcPct val="0"/>
        </a:spcBef>
        <a:spcAft>
          <a:spcPct val="0"/>
        </a:spcAft>
        <a:defRPr kumimoji="1" sz="2800" b="1">
          <a:solidFill>
            <a:srgbClr val="990000"/>
          </a:solidFill>
          <a:latin typeface="Arial Narrow" pitchFamily="34" charset="0"/>
        </a:defRPr>
      </a:lvl5pPr>
      <a:lvl6pPr marL="457200" algn="l" rtl="0" eaLnBrk="1" fontAlgn="base" hangingPunct="1">
        <a:lnSpc>
          <a:spcPct val="90000"/>
        </a:lnSpc>
        <a:spcBef>
          <a:spcPct val="0"/>
        </a:spcBef>
        <a:spcAft>
          <a:spcPct val="0"/>
        </a:spcAft>
        <a:defRPr kumimoji="1" sz="2800" b="1">
          <a:solidFill>
            <a:srgbClr val="990000"/>
          </a:solidFill>
          <a:latin typeface="Arial Narrow" pitchFamily="34" charset="0"/>
        </a:defRPr>
      </a:lvl6pPr>
      <a:lvl7pPr marL="914400" algn="l" rtl="0" eaLnBrk="1" fontAlgn="base" hangingPunct="1">
        <a:lnSpc>
          <a:spcPct val="90000"/>
        </a:lnSpc>
        <a:spcBef>
          <a:spcPct val="0"/>
        </a:spcBef>
        <a:spcAft>
          <a:spcPct val="0"/>
        </a:spcAft>
        <a:defRPr kumimoji="1" sz="2800" b="1">
          <a:solidFill>
            <a:srgbClr val="990000"/>
          </a:solidFill>
          <a:latin typeface="Arial Narrow" pitchFamily="34" charset="0"/>
        </a:defRPr>
      </a:lvl7pPr>
      <a:lvl8pPr marL="1371600" algn="l" rtl="0" eaLnBrk="1" fontAlgn="base" hangingPunct="1">
        <a:lnSpc>
          <a:spcPct val="90000"/>
        </a:lnSpc>
        <a:spcBef>
          <a:spcPct val="0"/>
        </a:spcBef>
        <a:spcAft>
          <a:spcPct val="0"/>
        </a:spcAft>
        <a:defRPr kumimoji="1" sz="2800" b="1">
          <a:solidFill>
            <a:srgbClr val="990000"/>
          </a:solidFill>
          <a:latin typeface="Arial Narrow" pitchFamily="34" charset="0"/>
        </a:defRPr>
      </a:lvl8pPr>
      <a:lvl9pPr marL="1828800" algn="l" rtl="0" eaLnBrk="1" fontAlgn="base" hangingPunct="1">
        <a:lnSpc>
          <a:spcPct val="90000"/>
        </a:lnSpc>
        <a:spcBef>
          <a:spcPct val="0"/>
        </a:spcBef>
        <a:spcAft>
          <a:spcPct val="0"/>
        </a:spcAft>
        <a:defRPr kumimoji="1" sz="2800" b="1">
          <a:solidFill>
            <a:srgbClr val="990000"/>
          </a:solidFill>
          <a:latin typeface="Arial Narrow" pitchFamily="34" charset="0"/>
        </a:defRPr>
      </a:lvl9pPr>
    </p:titleStyle>
    <p:bodyStyle>
      <a:lvl1pPr marL="342900" indent="-342900" algn="l" rtl="0" eaLnBrk="1" fontAlgn="base" hangingPunct="1">
        <a:spcBef>
          <a:spcPct val="20000"/>
        </a:spcBef>
        <a:spcAft>
          <a:spcPct val="0"/>
        </a:spcAft>
        <a:buClr>
          <a:srgbClr val="990000"/>
        </a:buClr>
        <a:buFont typeface="Arial" charset="0"/>
        <a:buChar char="■"/>
        <a:defRPr kumimoji="1" sz="2000" b="1">
          <a:solidFill>
            <a:schemeClr val="bg2"/>
          </a:solidFill>
          <a:latin typeface="+mn-lt"/>
          <a:ea typeface="+mn-ea"/>
          <a:cs typeface="+mn-cs"/>
        </a:defRPr>
      </a:lvl1pPr>
      <a:lvl2pPr marL="742950" indent="-285750" algn="l" rtl="0" eaLnBrk="1" fontAlgn="base" hangingPunct="1">
        <a:spcBef>
          <a:spcPct val="20000"/>
        </a:spcBef>
        <a:spcAft>
          <a:spcPct val="0"/>
        </a:spcAft>
        <a:buClr>
          <a:srgbClr val="FF6600"/>
        </a:buClr>
        <a:buSzPct val="80000"/>
        <a:buFont typeface="Wingdings" pitchFamily="2" charset="2"/>
        <a:buChar char="Ø"/>
        <a:defRPr kumimoji="1" sz="2000">
          <a:solidFill>
            <a:schemeClr val="bg2"/>
          </a:solidFill>
          <a:latin typeface="+mn-lt"/>
        </a:defRPr>
      </a:lvl2pPr>
      <a:lvl3pPr marL="1143000" indent="-228600" algn="l" rtl="0" eaLnBrk="1" fontAlgn="base" hangingPunct="1">
        <a:spcBef>
          <a:spcPct val="20000"/>
        </a:spcBef>
        <a:spcAft>
          <a:spcPct val="0"/>
        </a:spcAft>
        <a:buClr>
          <a:srgbClr val="FF6600"/>
        </a:buClr>
        <a:buSzPct val="80000"/>
        <a:buFont typeface="Wingdings" pitchFamily="2" charset="2"/>
        <a:buChar char="§"/>
        <a:defRPr kumimoji="1">
          <a:solidFill>
            <a:schemeClr val="bg2"/>
          </a:solidFill>
          <a:latin typeface="+mn-lt"/>
        </a:defRPr>
      </a:lvl3pPr>
      <a:lvl4pPr marL="1600200" indent="-228600" algn="l" rtl="0" eaLnBrk="1" fontAlgn="base" hangingPunct="1">
        <a:spcBef>
          <a:spcPct val="20000"/>
        </a:spcBef>
        <a:spcAft>
          <a:spcPct val="0"/>
        </a:spcAft>
        <a:buClr>
          <a:srgbClr val="FF6600"/>
        </a:buClr>
        <a:buSzPct val="80000"/>
        <a:buFont typeface="Arial" charset="0"/>
        <a:buChar char="■"/>
        <a:defRPr kumimoji="1" i="1">
          <a:solidFill>
            <a:schemeClr val="tx1"/>
          </a:solidFill>
          <a:latin typeface="+mn-lt"/>
        </a:defRPr>
      </a:lvl4pPr>
      <a:lvl5pPr marL="2057400" indent="-228600" algn="l" rtl="0" eaLnBrk="1" fontAlgn="base" hangingPunct="1">
        <a:spcBef>
          <a:spcPct val="20000"/>
        </a:spcBef>
        <a:spcAft>
          <a:spcPct val="0"/>
        </a:spcAft>
        <a:buClr>
          <a:srgbClr val="FF6600"/>
        </a:buClr>
        <a:buSzPct val="80000"/>
        <a:buFont typeface="Arial" charset="0"/>
        <a:buChar char="■"/>
        <a:defRPr kumimoji="1">
          <a:solidFill>
            <a:schemeClr val="tx1"/>
          </a:solidFill>
          <a:latin typeface="+mn-lt"/>
        </a:defRPr>
      </a:lvl5pPr>
      <a:lvl6pPr marL="2514600" indent="-228600" algn="l" rtl="0" eaLnBrk="1" fontAlgn="base" hangingPunct="1">
        <a:spcBef>
          <a:spcPct val="20000"/>
        </a:spcBef>
        <a:spcAft>
          <a:spcPct val="0"/>
        </a:spcAft>
        <a:buClr>
          <a:srgbClr val="FF6600"/>
        </a:buClr>
        <a:buSzPct val="80000"/>
        <a:buFont typeface="Arial" charset="0"/>
        <a:buChar char="■"/>
        <a:defRPr kumimoji="1">
          <a:solidFill>
            <a:schemeClr val="tx1"/>
          </a:solidFill>
          <a:latin typeface="+mn-lt"/>
        </a:defRPr>
      </a:lvl6pPr>
      <a:lvl7pPr marL="2971800" indent="-228600" algn="l" rtl="0" eaLnBrk="1" fontAlgn="base" hangingPunct="1">
        <a:spcBef>
          <a:spcPct val="20000"/>
        </a:spcBef>
        <a:spcAft>
          <a:spcPct val="0"/>
        </a:spcAft>
        <a:buClr>
          <a:srgbClr val="FF6600"/>
        </a:buClr>
        <a:buSzPct val="80000"/>
        <a:buFont typeface="Arial" charset="0"/>
        <a:buChar char="■"/>
        <a:defRPr kumimoji="1">
          <a:solidFill>
            <a:schemeClr val="tx1"/>
          </a:solidFill>
          <a:latin typeface="+mn-lt"/>
        </a:defRPr>
      </a:lvl7pPr>
      <a:lvl8pPr marL="3429000" indent="-228600" algn="l" rtl="0" eaLnBrk="1" fontAlgn="base" hangingPunct="1">
        <a:spcBef>
          <a:spcPct val="20000"/>
        </a:spcBef>
        <a:spcAft>
          <a:spcPct val="0"/>
        </a:spcAft>
        <a:buClr>
          <a:srgbClr val="FF6600"/>
        </a:buClr>
        <a:buSzPct val="80000"/>
        <a:buFont typeface="Arial" charset="0"/>
        <a:buChar char="■"/>
        <a:defRPr kumimoji="1">
          <a:solidFill>
            <a:schemeClr val="tx1"/>
          </a:solidFill>
          <a:latin typeface="+mn-lt"/>
        </a:defRPr>
      </a:lvl8pPr>
      <a:lvl9pPr marL="3886200" indent="-228600" algn="l" rtl="0" eaLnBrk="1" fontAlgn="base" hangingPunct="1">
        <a:spcBef>
          <a:spcPct val="20000"/>
        </a:spcBef>
        <a:spcAft>
          <a:spcPct val="0"/>
        </a:spcAft>
        <a:buClr>
          <a:srgbClr val="FF6600"/>
        </a:buClr>
        <a:buSzPct val="80000"/>
        <a:buFont typeface="Arial" charset="0"/>
        <a:buChar char="■"/>
        <a:defRPr kumimoji="1">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p:txBody>
          <a:bodyPr/>
          <a:lstStyle/>
          <a:p>
            <a:r>
              <a:rPr lang="en-GB" dirty="0" smtClean="0"/>
              <a:t>04/2011</a:t>
            </a:r>
            <a:endParaRPr lang="en-GB" dirty="0"/>
          </a:p>
        </p:txBody>
      </p:sp>
      <p:sp>
        <p:nvSpPr>
          <p:cNvPr id="2" name="Titre 1"/>
          <p:cNvSpPr>
            <a:spLocks noGrp="1"/>
          </p:cNvSpPr>
          <p:nvPr>
            <p:ph type="ctrTitle"/>
          </p:nvPr>
        </p:nvSpPr>
        <p:spPr/>
        <p:txBody>
          <a:bodyPr/>
          <a:lstStyle/>
          <a:p>
            <a:r>
              <a:rPr lang="en-GB" dirty="0" smtClean="0"/>
              <a:t>MI - Common understanding and Solutions</a:t>
            </a: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Vendors positions</a:t>
            </a:r>
            <a:endParaRPr lang="en-GB"/>
          </a:p>
        </p:txBody>
      </p:sp>
      <p:sp>
        <p:nvSpPr>
          <p:cNvPr id="3" name="Espace réservé du contenu 2"/>
          <p:cNvSpPr>
            <a:spLocks noGrp="1"/>
          </p:cNvSpPr>
          <p:nvPr>
            <p:ph idx="1"/>
          </p:nvPr>
        </p:nvSpPr>
        <p:spPr/>
        <p:txBody>
          <a:bodyPr/>
          <a:lstStyle/>
          <a:p>
            <a:r>
              <a:rPr lang="en-GB" smtClean="0"/>
              <a:t>Schneider Electric: motor first…</a:t>
            </a:r>
          </a:p>
          <a:p>
            <a:pPr lvl="1"/>
            <a:r>
              <a:rPr lang="en-GB" smtClean="0"/>
              <a:t>Motor Control Center provides </a:t>
            </a:r>
            <a:r>
              <a:rPr lang="en-GB" i="1" smtClean="0"/>
              <a:t>plant</a:t>
            </a:r>
            <a:r>
              <a:rPr lang="en-GB" smtClean="0"/>
              <a:t> floor </a:t>
            </a:r>
            <a:r>
              <a:rPr lang="en-GB" i="1" smtClean="0"/>
              <a:t>intelligence…</a:t>
            </a:r>
            <a:r>
              <a:rPr lang="en-GB" smtClean="0"/>
              <a:t> </a:t>
            </a:r>
          </a:p>
          <a:p>
            <a:r>
              <a:rPr lang="en-GB" smtClean="0"/>
              <a:t>SAP: MII</a:t>
            </a:r>
          </a:p>
          <a:p>
            <a:pPr lvl="1"/>
            <a:r>
              <a:rPr lang="en-GB" smtClean="0"/>
              <a:t>Manufacturing Intelligence Dashboard</a:t>
            </a:r>
          </a:p>
          <a:p>
            <a:pPr lvl="1"/>
            <a:r>
              <a:rPr lang="en-GB" smtClean="0"/>
              <a:t>Intelligence and Integration go together (MII)</a:t>
            </a:r>
          </a:p>
          <a:p>
            <a:r>
              <a:rPr lang="en-GB" smtClean="0"/>
              <a:t>Intercim: French have Ideas </a:t>
            </a:r>
          </a:p>
          <a:p>
            <a:pPr lvl="1"/>
            <a:r>
              <a:rPr lang="en-GB" smtClean="0"/>
              <a:t>Intercim's acquisition of Pertinence has proved to be a masterstroke, since it has helped the company to integrate manufacturing intelligence (MI) tools with the MES solution to deliver a closed-loop feedback with shop-floors and offer real-time visibility across the supply chain. While the MES addresses process rules formation, the MI tool helps in taking proactive measures to improve the process flow by analyzing and providing corrective actions.</a:t>
            </a:r>
            <a:endParaRPr lang="en-GB"/>
          </a:p>
        </p:txBody>
      </p:sp>
      <p:sp>
        <p:nvSpPr>
          <p:cNvPr id="4" name="Espace réservé du pied de page 3"/>
          <p:cNvSpPr>
            <a:spLocks noGrp="1"/>
          </p:cNvSpPr>
          <p:nvPr>
            <p:ph type="ftr" sz="quarter" idx="10"/>
          </p:nvPr>
        </p:nvSpPr>
        <p:spPr/>
        <p:txBody>
          <a:bodyPr/>
          <a:lstStyle/>
          <a:p>
            <a:r>
              <a:rPr lang="en-US" smtClean="0"/>
              <a:t>MI - Common understanding and Solutions</a:t>
            </a:r>
            <a:endParaRPr lang="en-GB"/>
          </a:p>
        </p:txBody>
      </p:sp>
      <p:sp>
        <p:nvSpPr>
          <p:cNvPr id="5" name="Espace réservé du numéro de diapositive 4"/>
          <p:cNvSpPr>
            <a:spLocks noGrp="1"/>
          </p:cNvSpPr>
          <p:nvPr>
            <p:ph type="sldNum" sz="quarter" idx="11"/>
          </p:nvPr>
        </p:nvSpPr>
        <p:spPr/>
        <p:txBody>
          <a:bodyPr/>
          <a:lstStyle/>
          <a:p>
            <a:fld id="{CF4668DC-857F-487D-BFFA-8C0CA5037977}" type="slidenum">
              <a:rPr lang="en-GB" smtClean="0"/>
              <a:pPr/>
              <a:t>10</a:t>
            </a:fld>
            <a:endParaRPr lang="en-GB"/>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Vendors positions</a:t>
            </a:r>
            <a:endParaRPr lang="en-GB"/>
          </a:p>
        </p:txBody>
      </p:sp>
      <p:sp>
        <p:nvSpPr>
          <p:cNvPr id="3" name="Espace réservé du contenu 2"/>
          <p:cNvSpPr>
            <a:spLocks noGrp="1"/>
          </p:cNvSpPr>
          <p:nvPr>
            <p:ph idx="1"/>
          </p:nvPr>
        </p:nvSpPr>
        <p:spPr/>
        <p:txBody>
          <a:bodyPr/>
          <a:lstStyle/>
          <a:p>
            <a:r>
              <a:rPr lang="en-GB" smtClean="0"/>
              <a:t>Rockwell Automation - Incuity.</a:t>
            </a:r>
          </a:p>
          <a:p>
            <a:pPr lvl="1"/>
            <a:r>
              <a:rPr lang="en-GB" smtClean="0"/>
              <a:t>We bring you true Business Intelligence for Manufacturing.</a:t>
            </a:r>
          </a:p>
          <a:p>
            <a:pPr lvl="1"/>
            <a:r>
              <a:rPr lang="en-GB" smtClean="0"/>
              <a:t>Our unique software products connect to multiple real-time plant data sources and transaction-oriented enterprise applications providing unified access to information that allows staff and senior executives to better control costs and improve productivity through greater insight into their manufacturing operations.</a:t>
            </a:r>
          </a:p>
        </p:txBody>
      </p:sp>
      <p:sp>
        <p:nvSpPr>
          <p:cNvPr id="4" name="Espace réservé du pied de page 3"/>
          <p:cNvSpPr>
            <a:spLocks noGrp="1"/>
          </p:cNvSpPr>
          <p:nvPr>
            <p:ph type="ftr" sz="quarter" idx="10"/>
          </p:nvPr>
        </p:nvSpPr>
        <p:spPr/>
        <p:txBody>
          <a:bodyPr/>
          <a:lstStyle/>
          <a:p>
            <a:r>
              <a:rPr lang="en-US" smtClean="0"/>
              <a:t>MI - Common understanding and Solutions</a:t>
            </a:r>
            <a:endParaRPr lang="en-GB"/>
          </a:p>
        </p:txBody>
      </p:sp>
      <p:sp>
        <p:nvSpPr>
          <p:cNvPr id="5" name="Espace réservé du numéro de diapositive 4"/>
          <p:cNvSpPr>
            <a:spLocks noGrp="1"/>
          </p:cNvSpPr>
          <p:nvPr>
            <p:ph type="sldNum" sz="quarter" idx="11"/>
          </p:nvPr>
        </p:nvSpPr>
        <p:spPr/>
        <p:txBody>
          <a:bodyPr/>
          <a:lstStyle/>
          <a:p>
            <a:fld id="{CF4668DC-857F-487D-BFFA-8C0CA5037977}" type="slidenum">
              <a:rPr lang="en-GB" smtClean="0"/>
              <a:pPr/>
              <a:t>11</a:t>
            </a:fld>
            <a:endParaRPr lang="en-GB"/>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re 12"/>
          <p:cNvSpPr>
            <a:spLocks noGrp="1"/>
          </p:cNvSpPr>
          <p:nvPr>
            <p:ph type="title"/>
          </p:nvPr>
        </p:nvSpPr>
        <p:spPr/>
        <p:txBody>
          <a:bodyPr/>
          <a:lstStyle/>
          <a:p>
            <a:r>
              <a:rPr lang="en-GB" smtClean="0"/>
              <a:t>Vendors positions</a:t>
            </a:r>
            <a:endParaRPr lang="en-GB"/>
          </a:p>
        </p:txBody>
      </p:sp>
      <p:sp>
        <p:nvSpPr>
          <p:cNvPr id="3" name="Espace réservé du contenu 2"/>
          <p:cNvSpPr>
            <a:spLocks noGrp="1"/>
          </p:cNvSpPr>
          <p:nvPr>
            <p:ph idx="1"/>
          </p:nvPr>
        </p:nvSpPr>
        <p:spPr/>
        <p:txBody>
          <a:bodyPr/>
          <a:lstStyle/>
          <a:p>
            <a:r>
              <a:rPr lang="en-GB" smtClean="0"/>
              <a:t>Honeywell</a:t>
            </a:r>
          </a:p>
          <a:p>
            <a:pPr lvl="1"/>
            <a:r>
              <a:rPr lang="en-GB" smtClean="0"/>
              <a:t>“Provides specialized engineering skills for developing intelligent based systems. </a:t>
            </a:r>
            <a:br>
              <a:rPr lang="en-GB" smtClean="0"/>
            </a:br>
            <a:r>
              <a:rPr lang="en-GB" smtClean="0"/>
              <a:t>These systems are used to reduce human error in the decision making process, reduce labor in inspection and detection operations, and identify critical features or anomalies.</a:t>
            </a:r>
          </a:p>
          <a:p>
            <a:pPr lvl="2"/>
            <a:r>
              <a:rPr lang="en-GB" smtClean="0"/>
              <a:t>Machine Intelligence</a:t>
            </a:r>
          </a:p>
          <a:p>
            <a:pPr lvl="2"/>
            <a:r>
              <a:rPr lang="en-GB" smtClean="0"/>
              <a:t>Machine Vision</a:t>
            </a:r>
          </a:p>
          <a:p>
            <a:pPr lvl="2"/>
            <a:r>
              <a:rPr lang="en-GB" smtClean="0"/>
              <a:t>Pattern Recognition”</a:t>
            </a:r>
          </a:p>
          <a:p>
            <a:pPr lvl="1"/>
            <a:r>
              <a:rPr lang="en-GB" smtClean="0"/>
              <a:t>Modeling Production-Chain Information</a:t>
            </a:r>
          </a:p>
          <a:p>
            <a:pPr lvl="2"/>
            <a:r>
              <a:rPr lang="en-GB" smtClean="0"/>
              <a:t>model + data + intelligence = information.</a:t>
            </a:r>
          </a:p>
          <a:p>
            <a:pPr lvl="1"/>
            <a:r>
              <a:rPr lang="en-GB" smtClean="0"/>
              <a:t>Intelligence services</a:t>
            </a:r>
          </a:p>
        </p:txBody>
      </p:sp>
      <p:sp>
        <p:nvSpPr>
          <p:cNvPr id="4" name="Espace réservé du pied de page 3"/>
          <p:cNvSpPr>
            <a:spLocks noGrp="1"/>
          </p:cNvSpPr>
          <p:nvPr>
            <p:ph type="ftr" sz="quarter" idx="10"/>
          </p:nvPr>
        </p:nvSpPr>
        <p:spPr/>
        <p:txBody>
          <a:bodyPr/>
          <a:lstStyle/>
          <a:p>
            <a:r>
              <a:rPr lang="en-US" smtClean="0"/>
              <a:t>MI - Common understanding and Solutions</a:t>
            </a:r>
            <a:endParaRPr lang="en-GB"/>
          </a:p>
        </p:txBody>
      </p:sp>
      <p:sp>
        <p:nvSpPr>
          <p:cNvPr id="5" name="Espace réservé du numéro de diapositive 4"/>
          <p:cNvSpPr>
            <a:spLocks noGrp="1"/>
          </p:cNvSpPr>
          <p:nvPr>
            <p:ph type="sldNum" sz="quarter" idx="11"/>
          </p:nvPr>
        </p:nvSpPr>
        <p:spPr/>
        <p:txBody>
          <a:bodyPr/>
          <a:lstStyle/>
          <a:p>
            <a:fld id="{CF4668DC-857F-487D-BFFA-8C0CA5037977}" type="slidenum">
              <a:rPr lang="en-GB" smtClean="0"/>
              <a:pPr/>
              <a:t>12</a:t>
            </a:fld>
            <a:endParaRPr lang="en-GB"/>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Wikipedia definition</a:t>
            </a:r>
            <a:endParaRPr lang="en-GB"/>
          </a:p>
        </p:txBody>
      </p:sp>
      <p:sp>
        <p:nvSpPr>
          <p:cNvPr id="3" name="Espace réservé du contenu 2"/>
          <p:cNvSpPr>
            <a:spLocks noGrp="1"/>
          </p:cNvSpPr>
          <p:nvPr>
            <p:ph idx="1"/>
          </p:nvPr>
        </p:nvSpPr>
        <p:spPr/>
        <p:txBody>
          <a:bodyPr/>
          <a:lstStyle/>
          <a:p>
            <a:r>
              <a:rPr lang="en-GB" smtClean="0"/>
              <a:t>Enterprise Manufacturing Intelligence (EMI), or simply Manufacturing Intelligence (MI), is a term which applies to software used to bring a corporation's manufacturing-related data together from many sources for the purposes of reporting, analysis, visual summaries, and passing data between enterprise-level and plant-floor systems. </a:t>
            </a:r>
          </a:p>
          <a:p>
            <a:r>
              <a:rPr lang="en-GB" smtClean="0"/>
              <a:t>As data is combined from multiple sources, it can be given a new structure or context that will help users find what they need regardless of where it came from. The primary goal is to turn large amounts of manufacturing data into real knowledge and drive business results based on that knowledge.</a:t>
            </a:r>
          </a:p>
          <a:p>
            <a:endParaRPr lang="en-GB"/>
          </a:p>
        </p:txBody>
      </p:sp>
      <p:sp>
        <p:nvSpPr>
          <p:cNvPr id="5" name="Espace réservé du pied de page 4"/>
          <p:cNvSpPr>
            <a:spLocks noGrp="1"/>
          </p:cNvSpPr>
          <p:nvPr>
            <p:ph type="ftr" sz="quarter" idx="10"/>
          </p:nvPr>
        </p:nvSpPr>
        <p:spPr/>
        <p:txBody>
          <a:bodyPr/>
          <a:lstStyle/>
          <a:p>
            <a:r>
              <a:rPr lang="en-US" smtClean="0"/>
              <a:t>MI - Common understanding and Solutions</a:t>
            </a:r>
            <a:endParaRPr lang="en-GB"/>
          </a:p>
        </p:txBody>
      </p:sp>
      <p:sp>
        <p:nvSpPr>
          <p:cNvPr id="4" name="Espace réservé du numéro de diapositive 3"/>
          <p:cNvSpPr>
            <a:spLocks noGrp="1"/>
          </p:cNvSpPr>
          <p:nvPr>
            <p:ph type="sldNum" sz="quarter" idx="11"/>
          </p:nvPr>
        </p:nvSpPr>
        <p:spPr/>
        <p:txBody>
          <a:bodyPr/>
          <a:lstStyle/>
          <a:p>
            <a:fld id="{CF4668DC-857F-487D-BFFA-8C0CA5037977}" type="slidenum">
              <a:rPr lang="en-GB" smtClean="0"/>
              <a:pPr/>
              <a:t>2</a:t>
            </a:fld>
            <a:endParaRPr lang="en-GB"/>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AMR definition</a:t>
            </a:r>
            <a:endParaRPr lang="en-GB"/>
          </a:p>
        </p:txBody>
      </p:sp>
      <p:sp>
        <p:nvSpPr>
          <p:cNvPr id="3" name="Espace réservé du contenu 2"/>
          <p:cNvSpPr>
            <a:spLocks noGrp="1"/>
          </p:cNvSpPr>
          <p:nvPr>
            <p:ph idx="1"/>
          </p:nvPr>
        </p:nvSpPr>
        <p:spPr/>
        <p:txBody>
          <a:bodyPr/>
          <a:lstStyle/>
          <a:p>
            <a:pPr>
              <a:spcBef>
                <a:spcPts val="0"/>
              </a:spcBef>
            </a:pPr>
            <a:r>
              <a:rPr lang="en-GB" dirty="0" smtClean="0"/>
              <a:t>five core functions of Enterprise Manufacturing Intelligence</a:t>
            </a:r>
          </a:p>
          <a:p>
            <a:pPr lvl="1">
              <a:spcBef>
                <a:spcPts val="0"/>
              </a:spcBef>
            </a:pPr>
            <a:r>
              <a:rPr lang="en-GB" dirty="0" smtClean="0"/>
              <a:t>Aggregation: </a:t>
            </a:r>
          </a:p>
          <a:p>
            <a:pPr lvl="2">
              <a:spcBef>
                <a:spcPts val="0"/>
              </a:spcBef>
            </a:pPr>
            <a:r>
              <a:rPr lang="en-GB" dirty="0" smtClean="0"/>
              <a:t>Making available data from many sources, most often databases.</a:t>
            </a:r>
          </a:p>
          <a:p>
            <a:pPr lvl="1">
              <a:spcBef>
                <a:spcPts val="0"/>
              </a:spcBef>
            </a:pPr>
            <a:r>
              <a:rPr lang="en-GB" dirty="0" smtClean="0"/>
              <a:t>Contextualization: </a:t>
            </a:r>
          </a:p>
          <a:p>
            <a:pPr lvl="2">
              <a:spcBef>
                <a:spcPts val="0"/>
              </a:spcBef>
            </a:pPr>
            <a:r>
              <a:rPr lang="en-GB" dirty="0" smtClean="0"/>
              <a:t>Providing a structure, or model, for the data that will help users find what they need. Usually a folder tree utilizing a hierarchy such as the ISA-95 standard.</a:t>
            </a:r>
          </a:p>
          <a:p>
            <a:pPr lvl="1">
              <a:spcBef>
                <a:spcPts val="0"/>
              </a:spcBef>
            </a:pPr>
            <a:r>
              <a:rPr lang="en-GB" dirty="0" smtClean="0"/>
              <a:t>Analysis: </a:t>
            </a:r>
          </a:p>
          <a:p>
            <a:pPr lvl="2">
              <a:spcBef>
                <a:spcPts val="0"/>
              </a:spcBef>
            </a:pPr>
            <a:r>
              <a:rPr lang="en-GB" dirty="0" smtClean="0"/>
              <a:t>Enabling users to analyze data across sources and especially across production sites. This often includes the ability for true </a:t>
            </a:r>
            <a:r>
              <a:rPr lang="en-GB" i="1" dirty="0" smtClean="0"/>
              <a:t>ad hoc</a:t>
            </a:r>
            <a:r>
              <a:rPr lang="en-GB" dirty="0" smtClean="0"/>
              <a:t> reporting.</a:t>
            </a:r>
          </a:p>
          <a:p>
            <a:pPr lvl="1">
              <a:spcBef>
                <a:spcPts val="0"/>
              </a:spcBef>
            </a:pPr>
            <a:r>
              <a:rPr lang="en-GB" dirty="0" smtClean="0"/>
              <a:t>Visualization: </a:t>
            </a:r>
          </a:p>
          <a:p>
            <a:pPr lvl="2">
              <a:spcBef>
                <a:spcPts val="0"/>
              </a:spcBef>
            </a:pPr>
            <a:r>
              <a:rPr lang="en-GB" dirty="0" smtClean="0"/>
              <a:t>Providing tools to create visual summaries of the data to alert decision makers and call attention to the most important information of the moment. The most common visualization tool is the dashboard.</a:t>
            </a:r>
          </a:p>
          <a:p>
            <a:pPr lvl="1">
              <a:spcBef>
                <a:spcPts val="0"/>
              </a:spcBef>
            </a:pPr>
            <a:r>
              <a:rPr lang="en-GB" dirty="0" smtClean="0"/>
              <a:t>Propagation: </a:t>
            </a:r>
          </a:p>
          <a:p>
            <a:pPr lvl="2">
              <a:spcBef>
                <a:spcPts val="0"/>
              </a:spcBef>
            </a:pPr>
            <a:r>
              <a:rPr lang="en-GB" dirty="0" smtClean="0"/>
              <a:t>Automating the transfer of data from the plant-floor up to enterprise-level systems such as SAP, or vice versa.</a:t>
            </a:r>
            <a:endParaRPr lang="en-GB" dirty="0"/>
          </a:p>
        </p:txBody>
      </p:sp>
      <p:sp>
        <p:nvSpPr>
          <p:cNvPr id="5" name="Espace réservé du pied de page 4"/>
          <p:cNvSpPr>
            <a:spLocks noGrp="1"/>
          </p:cNvSpPr>
          <p:nvPr>
            <p:ph type="ftr" sz="quarter" idx="10"/>
          </p:nvPr>
        </p:nvSpPr>
        <p:spPr/>
        <p:txBody>
          <a:bodyPr/>
          <a:lstStyle/>
          <a:p>
            <a:r>
              <a:rPr lang="en-US" smtClean="0"/>
              <a:t>MI - Common understanding and Solutions</a:t>
            </a:r>
            <a:endParaRPr lang="en-GB"/>
          </a:p>
        </p:txBody>
      </p:sp>
      <p:sp>
        <p:nvSpPr>
          <p:cNvPr id="4" name="Espace réservé du numéro de diapositive 3"/>
          <p:cNvSpPr>
            <a:spLocks noGrp="1"/>
          </p:cNvSpPr>
          <p:nvPr>
            <p:ph type="sldNum" sz="quarter" idx="11"/>
          </p:nvPr>
        </p:nvSpPr>
        <p:spPr/>
        <p:txBody>
          <a:bodyPr/>
          <a:lstStyle/>
          <a:p>
            <a:fld id="{CF4668DC-857F-487D-BFFA-8C0CA5037977}" type="slidenum">
              <a:rPr lang="en-GB" smtClean="0"/>
              <a:pPr/>
              <a:t>3</a:t>
            </a:fld>
            <a:endParaRPr lang="en-GB"/>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Aberdeen definition</a:t>
            </a:r>
            <a:endParaRPr lang="fr-FR" dirty="0"/>
          </a:p>
        </p:txBody>
      </p:sp>
      <p:sp>
        <p:nvSpPr>
          <p:cNvPr id="3" name="Espace réservé du contenu 2"/>
          <p:cNvSpPr>
            <a:spLocks noGrp="1"/>
          </p:cNvSpPr>
          <p:nvPr>
            <p:ph idx="1"/>
          </p:nvPr>
        </p:nvSpPr>
        <p:spPr/>
        <p:txBody>
          <a:bodyPr/>
          <a:lstStyle/>
          <a:p>
            <a:pPr>
              <a:spcBef>
                <a:spcPts val="0"/>
              </a:spcBef>
            </a:pPr>
            <a:r>
              <a:rPr lang="en-US" dirty="0" smtClean="0"/>
              <a:t>The Manufacturing Intelligence Benchmark Report: Bridging the ERP and Shop Floor Divide</a:t>
            </a:r>
          </a:p>
          <a:p>
            <a:pPr lvl="1">
              <a:spcBef>
                <a:spcPts val="0"/>
              </a:spcBef>
            </a:pPr>
            <a:r>
              <a:rPr lang="en-US" dirty="0" smtClean="0"/>
              <a:t>Manufactures seek solutions to bridge the gap between ERP (Enterprise Resource Planning) and the shop floor</a:t>
            </a:r>
          </a:p>
          <a:p>
            <a:pPr lvl="1">
              <a:spcBef>
                <a:spcPts val="0"/>
              </a:spcBef>
            </a:pPr>
            <a:r>
              <a:rPr lang="en-US" dirty="0" smtClean="0"/>
              <a:t>Cost pressures continue to drive manufacturers to do more with less, </a:t>
            </a:r>
          </a:p>
          <a:p>
            <a:pPr lvl="1">
              <a:spcBef>
                <a:spcPts val="0"/>
              </a:spcBef>
            </a:pPr>
            <a:r>
              <a:rPr lang="en-US" dirty="0" smtClean="0"/>
              <a:t>manufacturers are looking to automated solutions to enable the aggregation of plant to enterprise data for enhanced decision-making. </a:t>
            </a:r>
          </a:p>
          <a:p>
            <a:pPr lvl="1">
              <a:spcBef>
                <a:spcPts val="0"/>
              </a:spcBef>
            </a:pPr>
            <a:r>
              <a:rPr lang="en-US" dirty="0" smtClean="0"/>
              <a:t>While MES has been the traditional anchor point for integrating the plant with enterprise level systems such as ERP, Aberdeen finds Best in Class manufacturers utilizing Manufacturing Intelligence solutions to provide greater visibility and an added level of intelligence, enhancing the value gained from both ERP and MES. </a:t>
            </a:r>
          </a:p>
          <a:p>
            <a:pPr lvl="1">
              <a:spcBef>
                <a:spcPts val="0"/>
              </a:spcBef>
            </a:pPr>
            <a:r>
              <a:rPr lang="en-US" dirty="0" smtClean="0"/>
              <a:t>Best in Class manufacturers are leveraging intelligent solutions that can also provide real-time visibility, event management and analytical tools that enhance proactive and predictive control to drive execution, instead of only operating as another data collection system.</a:t>
            </a:r>
            <a:endParaRPr lang="fr-FR" dirty="0" smtClean="0"/>
          </a:p>
          <a:p>
            <a:pPr>
              <a:spcBef>
                <a:spcPts val="0"/>
              </a:spcBef>
            </a:pPr>
            <a:endParaRPr lang="fr-FR" dirty="0"/>
          </a:p>
        </p:txBody>
      </p:sp>
      <p:sp>
        <p:nvSpPr>
          <p:cNvPr id="5" name="Espace réservé du pied de page 4"/>
          <p:cNvSpPr>
            <a:spLocks noGrp="1"/>
          </p:cNvSpPr>
          <p:nvPr>
            <p:ph type="ftr" sz="quarter" idx="10"/>
          </p:nvPr>
        </p:nvSpPr>
        <p:spPr/>
        <p:txBody>
          <a:bodyPr/>
          <a:lstStyle/>
          <a:p>
            <a:r>
              <a:rPr lang="en-US" smtClean="0"/>
              <a:t>MI - Common understanding and Solutions</a:t>
            </a:r>
            <a:endParaRPr lang="fr-BE"/>
          </a:p>
        </p:txBody>
      </p:sp>
      <p:sp>
        <p:nvSpPr>
          <p:cNvPr id="4" name="Espace réservé du numéro de diapositive 3"/>
          <p:cNvSpPr>
            <a:spLocks noGrp="1"/>
          </p:cNvSpPr>
          <p:nvPr>
            <p:ph type="sldNum" sz="quarter" idx="11"/>
          </p:nvPr>
        </p:nvSpPr>
        <p:spPr/>
        <p:txBody>
          <a:bodyPr/>
          <a:lstStyle/>
          <a:p>
            <a:fld id="{CF4668DC-857F-487D-BFFA-8C0CA5037977}" type="slidenum">
              <a:rPr lang="fr-BE" smtClean="0"/>
              <a:pPr/>
              <a:t>4</a:t>
            </a:fld>
            <a:endParaRPr lang="fr-BE"/>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J Vieille definition (2005)</a:t>
            </a:r>
            <a:endParaRPr lang="en-GB"/>
          </a:p>
        </p:txBody>
      </p:sp>
      <p:sp>
        <p:nvSpPr>
          <p:cNvPr id="3" name="Espace réservé du contenu 2"/>
          <p:cNvSpPr>
            <a:spLocks noGrp="1"/>
          </p:cNvSpPr>
          <p:nvPr>
            <p:ph idx="1"/>
          </p:nvPr>
        </p:nvSpPr>
        <p:spPr/>
        <p:txBody>
          <a:bodyPr/>
          <a:lstStyle/>
          <a:p>
            <a:r>
              <a:rPr lang="en-GB" smtClean="0"/>
              <a:t>Intelligence: to rationalize the processes and practices based on the accrued experience and knowledge </a:t>
            </a:r>
          </a:p>
          <a:p>
            <a:pPr lvl="1"/>
            <a:r>
              <a:rPr lang="en-GB" smtClean="0"/>
              <a:t>Business/Manufacturing intelligence for business/physical processes</a:t>
            </a:r>
          </a:p>
          <a:p>
            <a:pPr lvl="1"/>
            <a:r>
              <a:rPr lang="en-GB" smtClean="0"/>
              <a:t>Industrial Intelligence  = Business + Manufacturing intelligence</a:t>
            </a:r>
          </a:p>
          <a:p>
            <a:r>
              <a:rPr lang="en-GB" smtClean="0"/>
              <a:t>Intelligence: closing the loop between performance observation and decision</a:t>
            </a:r>
          </a:p>
          <a:p>
            <a:pPr lvl="1"/>
            <a:r>
              <a:rPr lang="en-GB" smtClean="0"/>
              <a:t>Real Time: feedback is handled during the course of the process execution by the actors of the process themselves: operator, foreman, PID controller…</a:t>
            </a:r>
          </a:p>
          <a:p>
            <a:pPr lvl="1"/>
            <a:r>
              <a:rPr lang="en-GB" smtClean="0"/>
              <a:t>Defferred time: feedback is handled at the design level (R&amp;D and engineering for physical processes). The product lifecycle development is an ongoing agile process rather than a classical waterfall process </a:t>
            </a:r>
          </a:p>
          <a:p>
            <a:r>
              <a:rPr lang="en-GB" smtClean="0"/>
              <a:t>Data collection and performance measurement is a critical point</a:t>
            </a:r>
          </a:p>
          <a:p>
            <a:r>
              <a:rPr lang="en-GB" smtClean="0"/>
              <a:t>Risk management is the complementary ingredient</a:t>
            </a:r>
          </a:p>
          <a:p>
            <a:pPr lvl="1"/>
            <a:endParaRPr lang="en-GB" smtClean="0"/>
          </a:p>
          <a:p>
            <a:endParaRPr lang="en-GB"/>
          </a:p>
        </p:txBody>
      </p:sp>
      <p:sp>
        <p:nvSpPr>
          <p:cNvPr id="5" name="Espace réservé du pied de page 4"/>
          <p:cNvSpPr>
            <a:spLocks noGrp="1"/>
          </p:cNvSpPr>
          <p:nvPr>
            <p:ph type="ftr" sz="quarter" idx="10"/>
          </p:nvPr>
        </p:nvSpPr>
        <p:spPr/>
        <p:txBody>
          <a:bodyPr/>
          <a:lstStyle/>
          <a:p>
            <a:r>
              <a:rPr lang="en-US" smtClean="0"/>
              <a:t>MI - Common understanding and Solutions</a:t>
            </a:r>
            <a:endParaRPr lang="en-GB"/>
          </a:p>
        </p:txBody>
      </p:sp>
      <p:sp>
        <p:nvSpPr>
          <p:cNvPr id="4" name="Espace réservé du numéro de diapositive 3"/>
          <p:cNvSpPr>
            <a:spLocks noGrp="1"/>
          </p:cNvSpPr>
          <p:nvPr>
            <p:ph type="sldNum" sz="quarter" idx="11"/>
          </p:nvPr>
        </p:nvSpPr>
        <p:spPr/>
        <p:txBody>
          <a:bodyPr/>
          <a:lstStyle/>
          <a:p>
            <a:fld id="{CF4668DC-857F-487D-BFFA-8C0CA5037977}" type="slidenum">
              <a:rPr lang="en-GB" smtClean="0"/>
              <a:pPr/>
              <a:t>5</a:t>
            </a:fld>
            <a:endParaRPr lang="en-GB"/>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Automation. com  Manufacturing Intelligence Portal</a:t>
            </a:r>
            <a:br>
              <a:rPr lang="en-GB" smtClean="0"/>
            </a:br>
            <a:endParaRPr lang="en-GB"/>
          </a:p>
        </p:txBody>
      </p:sp>
      <p:sp>
        <p:nvSpPr>
          <p:cNvPr id="3" name="Espace réservé du contenu 2"/>
          <p:cNvSpPr>
            <a:spLocks noGrp="1"/>
          </p:cNvSpPr>
          <p:nvPr>
            <p:ph idx="1"/>
          </p:nvPr>
        </p:nvSpPr>
        <p:spPr/>
        <p:txBody>
          <a:bodyPr/>
          <a:lstStyle/>
          <a:p>
            <a:r>
              <a:rPr lang="en-GB" b="0" smtClean="0"/>
              <a:t>Manufacturing Intelligence is comprised of software and hardware used to gather and understand manufacturing data together from many sources throughout a production process, including ERP, Supply Chain management, Lean Manufacturing, and Manufacturing Execution Systems (MES). The goal is to understand the current production status and improve business results.</a:t>
            </a:r>
            <a:endParaRPr lang="en-GB"/>
          </a:p>
        </p:txBody>
      </p:sp>
      <p:sp>
        <p:nvSpPr>
          <p:cNvPr id="4" name="Espace réservé du pied de page 3"/>
          <p:cNvSpPr>
            <a:spLocks noGrp="1"/>
          </p:cNvSpPr>
          <p:nvPr>
            <p:ph type="ftr" sz="quarter" idx="10"/>
          </p:nvPr>
        </p:nvSpPr>
        <p:spPr/>
        <p:txBody>
          <a:bodyPr/>
          <a:lstStyle/>
          <a:p>
            <a:r>
              <a:rPr lang="en-US" smtClean="0"/>
              <a:t>MI - Common understanding and Solutions</a:t>
            </a:r>
            <a:endParaRPr lang="en-GB"/>
          </a:p>
        </p:txBody>
      </p:sp>
      <p:sp>
        <p:nvSpPr>
          <p:cNvPr id="5" name="Espace réservé du numéro de diapositive 4"/>
          <p:cNvSpPr>
            <a:spLocks noGrp="1"/>
          </p:cNvSpPr>
          <p:nvPr>
            <p:ph type="sldNum" sz="quarter" idx="11"/>
          </p:nvPr>
        </p:nvSpPr>
        <p:spPr/>
        <p:txBody>
          <a:bodyPr/>
          <a:lstStyle/>
          <a:p>
            <a:fld id="{CF4668DC-857F-487D-BFFA-8C0CA5037977}" type="slidenum">
              <a:rPr lang="en-GB" smtClean="0"/>
              <a:pPr/>
              <a:t>6</a:t>
            </a:fld>
            <a:endParaRPr lang="en-GB"/>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Vendors positions</a:t>
            </a:r>
            <a:endParaRPr lang="en-GB"/>
          </a:p>
        </p:txBody>
      </p:sp>
      <p:sp>
        <p:nvSpPr>
          <p:cNvPr id="3" name="Espace réservé du contenu 2"/>
          <p:cNvSpPr>
            <a:spLocks noGrp="1"/>
          </p:cNvSpPr>
          <p:nvPr>
            <p:ph idx="1"/>
          </p:nvPr>
        </p:nvSpPr>
        <p:spPr/>
        <p:txBody>
          <a:bodyPr/>
          <a:lstStyle/>
          <a:p>
            <a:r>
              <a:rPr lang="en-GB" smtClean="0"/>
              <a:t>GE Fanuc - « Intelligent Platform »</a:t>
            </a:r>
          </a:p>
          <a:p>
            <a:pPr lvl="1"/>
            <a:r>
              <a:rPr lang="en-GB" smtClean="0"/>
              <a:t>EMI - Enterprise Manufacturing Intelligence</a:t>
            </a:r>
          </a:p>
          <a:p>
            <a:pPr lvl="1">
              <a:buNone/>
            </a:pPr>
            <a:r>
              <a:rPr lang="en-GB" sz="1800" b="0" smtClean="0"/>
              <a:t>“Benchmarking your capabilities and having a pulse on performance requires intelligence from the shop floor that goes beyond simple data collection. You not only need to collect the appropriate data but also make sure it is in a normalized, consistent, meaningful context across your plant and throughout your enterprise.</a:t>
            </a:r>
          </a:p>
          <a:p>
            <a:pPr lvl="1">
              <a:buNone/>
            </a:pPr>
            <a:r>
              <a:rPr lang="en-GB" sz="1800" b="0" smtClean="0"/>
              <a:t>Without an Intelligence layer on top of your Operations, the islands-of-information that have evolved over time often remain largely inaccessible, and the homegrown applications that created them prove difficult and costly to support.</a:t>
            </a:r>
          </a:p>
          <a:p>
            <a:pPr lvl="1">
              <a:buNone/>
            </a:pPr>
            <a:r>
              <a:rPr lang="en-GB" sz="1800" b="0" smtClean="0"/>
              <a:t>By employing an Intelligence solution, you can perform real-time and historical, ad-hoc analysis – with a meaningful, contextualized view of information – specific to the roles and functions within your organization. This intelligence empowers you to identify and remove constraints to improve throughput, quality and overall performance and profitability.”</a:t>
            </a:r>
          </a:p>
          <a:p>
            <a:pPr lvl="1"/>
            <a:endParaRPr lang="en-GB" smtClean="0"/>
          </a:p>
          <a:p>
            <a:pPr lvl="1"/>
            <a:endParaRPr lang="en-GB"/>
          </a:p>
        </p:txBody>
      </p:sp>
      <p:sp>
        <p:nvSpPr>
          <p:cNvPr id="4" name="Espace réservé du pied de page 3"/>
          <p:cNvSpPr>
            <a:spLocks noGrp="1"/>
          </p:cNvSpPr>
          <p:nvPr>
            <p:ph type="ftr" sz="quarter" idx="10"/>
          </p:nvPr>
        </p:nvSpPr>
        <p:spPr/>
        <p:txBody>
          <a:bodyPr/>
          <a:lstStyle/>
          <a:p>
            <a:r>
              <a:rPr lang="en-US" smtClean="0"/>
              <a:t>MI - Common understanding and Solutions</a:t>
            </a:r>
            <a:endParaRPr lang="en-GB"/>
          </a:p>
        </p:txBody>
      </p:sp>
      <p:sp>
        <p:nvSpPr>
          <p:cNvPr id="5" name="Espace réservé du numéro de diapositive 4"/>
          <p:cNvSpPr>
            <a:spLocks noGrp="1"/>
          </p:cNvSpPr>
          <p:nvPr>
            <p:ph type="sldNum" sz="quarter" idx="11"/>
          </p:nvPr>
        </p:nvSpPr>
        <p:spPr/>
        <p:txBody>
          <a:bodyPr/>
          <a:lstStyle/>
          <a:p>
            <a:fld id="{CF4668DC-857F-487D-BFFA-8C0CA5037977}" type="slidenum">
              <a:rPr lang="en-GB" smtClean="0"/>
              <a:pPr/>
              <a:t>7</a:t>
            </a:fld>
            <a:endParaRPr lang="en-GB"/>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Vendors positions</a:t>
            </a:r>
            <a:endParaRPr lang="en-GB"/>
          </a:p>
        </p:txBody>
      </p:sp>
      <p:sp>
        <p:nvSpPr>
          <p:cNvPr id="3" name="Espace réservé du contenu 2"/>
          <p:cNvSpPr>
            <a:spLocks noGrp="1"/>
          </p:cNvSpPr>
          <p:nvPr>
            <p:ph idx="1"/>
          </p:nvPr>
        </p:nvSpPr>
        <p:spPr/>
        <p:txBody>
          <a:bodyPr/>
          <a:lstStyle/>
          <a:p>
            <a:r>
              <a:rPr lang="en-GB" smtClean="0"/>
              <a:t>Siemens</a:t>
            </a:r>
          </a:p>
          <a:p>
            <a:pPr lvl="1"/>
            <a:r>
              <a:rPr lang="en-GB" smtClean="0"/>
              <a:t>Manufacturing Intelligence visualizes performance indicators in cockpits and dashboards for specific target groups, thereby assuring real-time traceability of manufacturing performance. This provides a transparent database for decision-making on the management level.</a:t>
            </a:r>
          </a:p>
          <a:p>
            <a:pPr lvl="1"/>
            <a:r>
              <a:rPr lang="en-GB" smtClean="0"/>
              <a:t>Manufacturing Intelligence (MI) derives from the known concept of Business Intelligence (BI). BI focuses on acquiring data and keeping it available for Management. MI, by contrast, links the various data sources including proprietary data providers and BI systems in order to extract the requisite information from them. Ideally, this enables MI to realize synergies between the top-down approach of Enterprise Resource Planning (ERP) and the bottom-up approach of Manufacturing Execution Systems (MES). This involves aggregating business management, production engineering and technical product data in order to derive important performance indicators such as cycle times, order levels and utilization rates.</a:t>
            </a:r>
            <a:endParaRPr lang="en-GB"/>
          </a:p>
        </p:txBody>
      </p:sp>
      <p:sp>
        <p:nvSpPr>
          <p:cNvPr id="4" name="Espace réservé du pied de page 3"/>
          <p:cNvSpPr>
            <a:spLocks noGrp="1"/>
          </p:cNvSpPr>
          <p:nvPr>
            <p:ph type="ftr" sz="quarter" idx="10"/>
          </p:nvPr>
        </p:nvSpPr>
        <p:spPr/>
        <p:txBody>
          <a:bodyPr/>
          <a:lstStyle/>
          <a:p>
            <a:r>
              <a:rPr lang="en-US" smtClean="0"/>
              <a:t>MI - Common understanding and Solutions</a:t>
            </a:r>
            <a:endParaRPr lang="en-GB"/>
          </a:p>
        </p:txBody>
      </p:sp>
      <p:sp>
        <p:nvSpPr>
          <p:cNvPr id="5" name="Espace réservé du numéro de diapositive 4"/>
          <p:cNvSpPr>
            <a:spLocks noGrp="1"/>
          </p:cNvSpPr>
          <p:nvPr>
            <p:ph type="sldNum" sz="quarter" idx="11"/>
          </p:nvPr>
        </p:nvSpPr>
        <p:spPr/>
        <p:txBody>
          <a:bodyPr/>
          <a:lstStyle/>
          <a:p>
            <a:fld id="{CF4668DC-857F-487D-BFFA-8C0CA5037977}" type="slidenum">
              <a:rPr lang="en-GB" smtClean="0"/>
              <a:pPr/>
              <a:t>8</a:t>
            </a:fld>
            <a:endParaRPr lang="en-GB"/>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Vendors positions</a:t>
            </a:r>
            <a:endParaRPr lang="en-GB"/>
          </a:p>
        </p:txBody>
      </p:sp>
      <p:sp>
        <p:nvSpPr>
          <p:cNvPr id="3" name="Espace réservé du contenu 2"/>
          <p:cNvSpPr>
            <a:spLocks noGrp="1"/>
          </p:cNvSpPr>
          <p:nvPr>
            <p:ph idx="1"/>
          </p:nvPr>
        </p:nvSpPr>
        <p:spPr/>
        <p:txBody>
          <a:bodyPr/>
          <a:lstStyle/>
          <a:p>
            <a:r>
              <a:rPr lang="en-GB" smtClean="0"/>
              <a:t>Emerson – The Device company…</a:t>
            </a:r>
          </a:p>
          <a:p>
            <a:pPr lvl="1"/>
            <a:r>
              <a:rPr lang="en-GB" smtClean="0"/>
              <a:t>« Smart SIS » for digital intelligence (Safety)</a:t>
            </a:r>
          </a:p>
          <a:p>
            <a:pPr lvl="1"/>
            <a:r>
              <a:rPr lang="en-GB" smtClean="0"/>
              <a:t>« Smart Wireless » network intelligence</a:t>
            </a:r>
          </a:p>
          <a:p>
            <a:pPr lvl="1"/>
            <a:r>
              <a:rPr lang="en-GB" smtClean="0"/>
              <a:t>« Intelligent devices » (sensor and valves)</a:t>
            </a:r>
          </a:p>
          <a:p>
            <a:r>
              <a:rPr lang="en-GB" smtClean="0"/>
              <a:t>Invensys Wonderware – « Plant Intelligence Software Provider»</a:t>
            </a:r>
          </a:p>
          <a:p>
            <a:pPr lvl="1">
              <a:buNone/>
            </a:pPr>
            <a:r>
              <a:rPr lang="en-GB" sz="1800" b="0" smtClean="0"/>
              <a:t>“Wonderware Enterprise Manufacturing Intelligence (EMI) software solutions </a:t>
            </a:r>
          </a:p>
          <a:p>
            <a:pPr lvl="1"/>
            <a:r>
              <a:rPr lang="en-GB" sz="1800" b="0" smtClean="0"/>
              <a:t>empower companies to analyze their overall operational performance using simple yet powerful data analysis and reporting tools.  </a:t>
            </a:r>
          </a:p>
          <a:p>
            <a:pPr lvl="1"/>
            <a:r>
              <a:rPr lang="en-GB" sz="1800" smtClean="0"/>
              <a:t>collect, aggregate and display p</a:t>
            </a:r>
            <a:r>
              <a:rPr lang="en-GB" sz="1800" b="0" smtClean="0"/>
              <a:t>roduction, costs, process cabability, equipment downtime, quality and variance data</a:t>
            </a:r>
          </a:p>
          <a:p>
            <a:pPr lvl="1"/>
            <a:r>
              <a:rPr lang="en-GB" sz="1800" smtClean="0"/>
              <a:t>d</a:t>
            </a:r>
            <a:r>
              <a:rPr lang="en-GB" sz="1800" b="0" smtClean="0"/>
              <a:t>eliver this information to the full range of plant workers – tailored to their specific information requirements using p</a:t>
            </a:r>
            <a:r>
              <a:rPr lang="en-GB" sz="1800" smtClean="0"/>
              <a:t>owerful and secure web interface </a:t>
            </a:r>
            <a:r>
              <a:rPr lang="en-GB" sz="1800" b="0" smtClean="0"/>
              <a:t>.</a:t>
            </a:r>
          </a:p>
          <a:p>
            <a:pPr lvl="1"/>
            <a:r>
              <a:rPr lang="en-GB" sz="1800" b="0" smtClean="0"/>
              <a:t>offer a single, open and scalable software architecture, ArchestrA, that allows you to standardize on a common EMI solution and propagate it across multiple manufacturing or infrastructure operations sites.”</a:t>
            </a:r>
          </a:p>
          <a:p>
            <a:pPr lvl="1"/>
            <a:endParaRPr lang="en-GB" smtClean="0"/>
          </a:p>
          <a:p>
            <a:pPr lvl="1"/>
            <a:endParaRPr lang="en-GB" smtClean="0"/>
          </a:p>
          <a:p>
            <a:r>
              <a:rPr lang="en-GB" smtClean="0"/>
              <a:t>SAP</a:t>
            </a:r>
            <a:endParaRPr lang="en-GB"/>
          </a:p>
        </p:txBody>
      </p:sp>
      <p:sp>
        <p:nvSpPr>
          <p:cNvPr id="4" name="Espace réservé du pied de page 3"/>
          <p:cNvSpPr>
            <a:spLocks noGrp="1"/>
          </p:cNvSpPr>
          <p:nvPr>
            <p:ph type="ftr" sz="quarter" idx="10"/>
          </p:nvPr>
        </p:nvSpPr>
        <p:spPr/>
        <p:txBody>
          <a:bodyPr/>
          <a:lstStyle/>
          <a:p>
            <a:r>
              <a:rPr lang="en-US" smtClean="0"/>
              <a:t>MI - Common understanding and Solutions</a:t>
            </a:r>
            <a:endParaRPr lang="en-GB"/>
          </a:p>
        </p:txBody>
      </p:sp>
      <p:sp>
        <p:nvSpPr>
          <p:cNvPr id="5" name="Espace réservé du numéro de diapositive 4"/>
          <p:cNvSpPr>
            <a:spLocks noGrp="1"/>
          </p:cNvSpPr>
          <p:nvPr>
            <p:ph type="sldNum" sz="quarter" idx="11"/>
          </p:nvPr>
        </p:nvSpPr>
        <p:spPr/>
        <p:txBody>
          <a:bodyPr/>
          <a:lstStyle/>
          <a:p>
            <a:fld id="{CF4668DC-857F-487D-BFFA-8C0CA5037977}" type="slidenum">
              <a:rPr lang="en-GB" smtClean="0"/>
              <a:pPr/>
              <a:t>9</a:t>
            </a:fld>
            <a:endParaRPr lang="en-GB"/>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pt_model">
  <a:themeElements>
    <a:clrScheme name="CCM_Conception 4">
      <a:dk1>
        <a:srgbClr val="000000"/>
      </a:dk1>
      <a:lt1>
        <a:srgbClr val="FFFFFF"/>
      </a:lt1>
      <a:dk2>
        <a:srgbClr val="336699"/>
      </a:dk2>
      <a:lt2>
        <a:srgbClr val="010000"/>
      </a:lt2>
      <a:accent1>
        <a:srgbClr val="CCECFF"/>
      </a:accent1>
      <a:accent2>
        <a:srgbClr val="FFFFCC"/>
      </a:accent2>
      <a:accent3>
        <a:srgbClr val="FFFFFF"/>
      </a:accent3>
      <a:accent4>
        <a:srgbClr val="000000"/>
      </a:accent4>
      <a:accent5>
        <a:srgbClr val="E2F4FF"/>
      </a:accent5>
      <a:accent6>
        <a:srgbClr val="E7E7B9"/>
      </a:accent6>
      <a:hlink>
        <a:srgbClr val="FF9966"/>
      </a:hlink>
      <a:folHlink>
        <a:srgbClr val="009999"/>
      </a:folHlink>
    </a:clrScheme>
    <a:fontScheme name="CCM_Conception">
      <a:majorFont>
        <a:latin typeface="Arial Narrow"/>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0000" tIns="46800" rIns="90000" bIns="4680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2000" b="0" i="0" u="none" strike="noStrike" cap="none" normalizeH="0" baseline="0" smtClean="0">
            <a:ln>
              <a:noFill/>
            </a:ln>
            <a:solidFill>
              <a:schemeClr val="tx1"/>
            </a:solidFill>
            <a:effectLst/>
            <a:latin typeface="Arial" charset="0"/>
            <a:cs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0000" tIns="46800" rIns="90000" bIns="4680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2000" b="0" i="0" u="none" strike="noStrike" cap="none" normalizeH="0" baseline="0" smtClean="0">
            <a:ln>
              <a:noFill/>
            </a:ln>
            <a:solidFill>
              <a:schemeClr val="tx1"/>
            </a:solidFill>
            <a:effectLst/>
            <a:latin typeface="Arial" charset="0"/>
            <a:cs typeface="Times New Roman" pitchFamily="18" charset="0"/>
          </a:defRPr>
        </a:defPPr>
      </a:lstStyle>
    </a:lnDef>
  </a:objectDefaults>
  <a:extraClrSchemeLst>
    <a:extraClrScheme>
      <a:clrScheme name="CCM_Conception 1">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FF9966"/>
        </a:hlink>
        <a:folHlink>
          <a:srgbClr val="009999"/>
        </a:folHlink>
      </a:clrScheme>
      <a:clrMap bg1="lt1" tx1="dk1" bg2="lt2" tx2="dk2" accent1="accent1" accent2="accent2" accent3="accent3" accent4="accent4" accent5="accent5" accent6="accent6" hlink="hlink" folHlink="folHlink"/>
    </a:extraClrScheme>
    <a:extraClrScheme>
      <a:clrScheme name="CCM_Conception 2">
        <a:dk1>
          <a:srgbClr val="800000"/>
        </a:dk1>
        <a:lt1>
          <a:srgbClr val="FFFFFF"/>
        </a:lt1>
        <a:dk2>
          <a:srgbClr val="000000"/>
        </a:dk2>
        <a:lt2>
          <a:srgbClr val="FFFFCC"/>
        </a:lt2>
        <a:accent1>
          <a:srgbClr val="000000"/>
        </a:accent1>
        <a:accent2>
          <a:srgbClr val="000099"/>
        </a:accent2>
        <a:accent3>
          <a:srgbClr val="AAAAAA"/>
        </a:accent3>
        <a:accent4>
          <a:srgbClr val="DADADA"/>
        </a:accent4>
        <a:accent5>
          <a:srgbClr val="AAAAAA"/>
        </a:accent5>
        <a:accent6>
          <a:srgbClr val="00008A"/>
        </a:accent6>
        <a:hlink>
          <a:srgbClr val="800000"/>
        </a:hlink>
        <a:folHlink>
          <a:srgbClr val="800000"/>
        </a:folHlink>
      </a:clrScheme>
      <a:clrMap bg1="dk2" tx1="lt1" bg2="dk1" tx2="lt2" accent1="accent1" accent2="accent2" accent3="accent3" accent4="accent4" accent5="accent5" accent6="accent6" hlink="hlink" folHlink="folHlink"/>
    </a:extraClrScheme>
    <a:extraClrScheme>
      <a:clrScheme name="CCM_Conception 3">
        <a:dk1>
          <a:srgbClr val="000000"/>
        </a:dk1>
        <a:lt1>
          <a:srgbClr val="FFFFFF"/>
        </a:lt1>
        <a:dk2>
          <a:srgbClr val="000000"/>
        </a:dk2>
        <a:lt2>
          <a:srgbClr val="CBCBCB"/>
        </a:lt2>
        <a:accent1>
          <a:srgbClr val="B2B2B2"/>
        </a:accent1>
        <a:accent2>
          <a:srgbClr val="EAEAEA"/>
        </a:accent2>
        <a:accent3>
          <a:srgbClr val="FFFFFF"/>
        </a:accent3>
        <a:accent4>
          <a:srgbClr val="000000"/>
        </a:accent4>
        <a:accent5>
          <a:srgbClr val="D5D5D5"/>
        </a:accent5>
        <a:accent6>
          <a:srgbClr val="D4D4D4"/>
        </a:accent6>
        <a:hlink>
          <a:srgbClr val="B2B2B2"/>
        </a:hlink>
        <a:folHlink>
          <a:srgbClr val="DDDDDD"/>
        </a:folHlink>
      </a:clrScheme>
      <a:clrMap bg1="lt1" tx1="dk1" bg2="lt2" tx2="dk2" accent1="accent1" accent2="accent2" accent3="accent3" accent4="accent4" accent5="accent5" accent6="accent6" hlink="hlink" folHlink="folHlink"/>
    </a:extraClrScheme>
    <a:extraClrScheme>
      <a:clrScheme name="CCM_Conception 4">
        <a:dk1>
          <a:srgbClr val="000000"/>
        </a:dk1>
        <a:lt1>
          <a:srgbClr val="FFFFFF"/>
        </a:lt1>
        <a:dk2>
          <a:srgbClr val="336699"/>
        </a:dk2>
        <a:lt2>
          <a:srgbClr val="010000"/>
        </a:lt2>
        <a:accent1>
          <a:srgbClr val="CCECFF"/>
        </a:accent1>
        <a:accent2>
          <a:srgbClr val="FFFFCC"/>
        </a:accent2>
        <a:accent3>
          <a:srgbClr val="FFFFFF"/>
        </a:accent3>
        <a:accent4>
          <a:srgbClr val="000000"/>
        </a:accent4>
        <a:accent5>
          <a:srgbClr val="E2F4FF"/>
        </a:accent5>
        <a:accent6>
          <a:srgbClr val="E7E7B9"/>
        </a:accent6>
        <a:hlink>
          <a:srgbClr val="FF9966"/>
        </a:hlink>
        <a:folHlink>
          <a:srgbClr val="0099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Présentation</Template>
  <TotalTime>9176</TotalTime>
  <Words>1093</Words>
  <Application>Microsoft Office PowerPoint</Application>
  <PresentationFormat>Affichage à l'écran (4:3)</PresentationFormat>
  <Paragraphs>132</Paragraphs>
  <Slides>12</Slides>
  <Notes>10</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ppt_model</vt:lpstr>
      <vt:lpstr>MI - Common understanding and Solutions</vt:lpstr>
      <vt:lpstr>Wikipedia definition</vt:lpstr>
      <vt:lpstr>AMR definition</vt:lpstr>
      <vt:lpstr>Aberdeen definition</vt:lpstr>
      <vt:lpstr>J Vieille definition (2005)</vt:lpstr>
      <vt:lpstr>Automation. com  Manufacturing Intelligence Portal </vt:lpstr>
      <vt:lpstr>Vendors positions</vt:lpstr>
      <vt:lpstr>Vendors positions</vt:lpstr>
      <vt:lpstr>Vendors positions</vt:lpstr>
      <vt:lpstr>Vendors positions</vt:lpstr>
      <vt:lpstr>Vendors positions</vt:lpstr>
      <vt:lpstr>Vendors positions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Industrial Intelligence Overview</dc:title>
  <dc:creator>Jean</dc:creator>
  <cp:lastModifiedBy>Jean Vieille</cp:lastModifiedBy>
  <cp:revision>186</cp:revision>
  <dcterms:created xsi:type="dcterms:W3CDTF">2009-03-31T18:49:01Z</dcterms:created>
  <dcterms:modified xsi:type="dcterms:W3CDTF">2011-04-22T15:59:50Z</dcterms:modified>
</cp:coreProperties>
</file>