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22"/>
  </p:notesMasterIdLst>
  <p:handoutMasterIdLst>
    <p:handoutMasterId r:id="rId23"/>
  </p:handoutMasterIdLst>
  <p:sldIdLst>
    <p:sldId id="373" r:id="rId2"/>
    <p:sldId id="265" r:id="rId3"/>
    <p:sldId id="374" r:id="rId4"/>
    <p:sldId id="360" r:id="rId5"/>
    <p:sldId id="362" r:id="rId6"/>
    <p:sldId id="363" r:id="rId7"/>
    <p:sldId id="364" r:id="rId8"/>
    <p:sldId id="365" r:id="rId9"/>
    <p:sldId id="339" r:id="rId10"/>
    <p:sldId id="340" r:id="rId11"/>
    <p:sldId id="372" r:id="rId12"/>
    <p:sldId id="366" r:id="rId13"/>
    <p:sldId id="367" r:id="rId14"/>
    <p:sldId id="368" r:id="rId15"/>
    <p:sldId id="369" r:id="rId16"/>
    <p:sldId id="341" r:id="rId17"/>
    <p:sldId id="342" r:id="rId18"/>
    <p:sldId id="336" r:id="rId19"/>
    <p:sldId id="370" r:id="rId20"/>
    <p:sldId id="371" r:id="rId2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5E9E"/>
    <a:srgbClr val="FFFF00"/>
    <a:srgbClr val="0033CC"/>
    <a:srgbClr val="006600"/>
    <a:srgbClr val="06143F"/>
    <a:srgbClr val="05214B"/>
    <a:srgbClr val="FFFF9E"/>
    <a:srgbClr val="27A482"/>
    <a:srgbClr val="7CBFA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56" autoAdjust="0"/>
    <p:restoredTop sz="98974" autoAdjust="0"/>
  </p:normalViewPr>
  <p:slideViewPr>
    <p:cSldViewPr>
      <p:cViewPr varScale="1">
        <p:scale>
          <a:sx n="75" d="100"/>
          <a:sy n="75" d="100"/>
        </p:scale>
        <p:origin x="-7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1902" y="-90"/>
      </p:cViewPr>
      <p:guideLst>
        <p:guide orient="horz" pos="2928"/>
        <p:guide pos="2208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06/relationships/legacyDocTextInfo" Target="legacyDocTextInfo.bin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0" name="Rectangle 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92138" y="361950"/>
            <a:ext cx="4132262" cy="295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088" tIns="48044" rIns="96088" bIns="48044" numCol="1" anchor="ctr" anchorCtr="0" compatLnSpc="1">
            <a:prstTxWarp prst="textNoShape">
              <a:avLst/>
            </a:prstTxWarp>
          </a:bodyPr>
          <a:lstStyle>
            <a:lvl1pPr defTabSz="957263" eaLnBrk="0" hangingPunct="0">
              <a:defRPr sz="1200" b="1"/>
            </a:lvl1pPr>
          </a:lstStyle>
          <a:p>
            <a:r>
              <a:rPr lang="en-US"/>
              <a:t>Enterprise Architecture to fight the 2nd law of Thermodynamics</a:t>
            </a:r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014913" y="361950"/>
            <a:ext cx="1873250" cy="3190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088" tIns="48044" rIns="96088" bIns="48044" numCol="1" anchor="b" anchorCtr="0" compatLnSpc="1">
            <a:prstTxWarp prst="textNoShape">
              <a:avLst/>
            </a:prstTxWarp>
          </a:bodyPr>
          <a:lstStyle>
            <a:lvl1pPr algn="r" defTabSz="957263" eaLnBrk="0" hangingPunct="0">
              <a:defRPr sz="1200"/>
            </a:lvl1pPr>
          </a:lstStyle>
          <a:p>
            <a:fld id="{9A4667CF-C341-4BC9-B25C-D2287ABC8D07}" type="slidenum">
              <a:rPr lang="en-US"/>
              <a:pPr/>
              <a:t>‹N°›</a:t>
            </a:fld>
            <a:endParaRPr lang="en-US"/>
          </a:p>
        </p:txBody>
      </p:sp>
      <p:sp>
        <p:nvSpPr>
          <p:cNvPr id="47112" name="Rectangle 8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083300" y="8753475"/>
            <a:ext cx="804863" cy="2968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088" tIns="48044" rIns="96088" bIns="48044" numCol="1" anchor="ctr" anchorCtr="0" compatLnSpc="1">
            <a:prstTxWarp prst="textNoShape">
              <a:avLst/>
            </a:prstTxWarp>
          </a:bodyPr>
          <a:lstStyle>
            <a:lvl1pPr algn="r" defTabSz="957263" eaLnBrk="0" hangingPunct="0">
              <a:defRPr sz="1200"/>
            </a:lvl1pPr>
          </a:lstStyle>
          <a:p>
            <a:r>
              <a:rPr lang="en-US"/>
              <a:t>10-12 November 2008</a:t>
            </a:r>
          </a:p>
        </p:txBody>
      </p:sp>
      <p:sp>
        <p:nvSpPr>
          <p:cNvPr id="47113" name="Rectangle 9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92138" y="8753475"/>
            <a:ext cx="5337175" cy="2524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088" tIns="48044" rIns="96088" bIns="48044" numCol="1" anchor="b" anchorCtr="0" compatLnSpc="1">
            <a:prstTxWarp prst="textNoShape">
              <a:avLst/>
            </a:prstTxWarp>
          </a:bodyPr>
          <a:lstStyle>
            <a:lvl1pPr defTabSz="957263" eaLnBrk="0" hangingPunct="0">
              <a:defRPr sz="1200">
                <a:cs typeface="Arial" charset="0"/>
              </a:defRPr>
            </a:lvl1pPr>
          </a:lstStyle>
          <a:p>
            <a:r>
              <a:rPr lang="en-US"/>
              <a:t>2008 WBF European Conference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63">
              <a:defRPr sz="1300"/>
            </a:lvl1pPr>
          </a:lstStyle>
          <a:p>
            <a:r>
              <a:rPr lang="en-US"/>
              <a:t>Enterprise Architecture to fight the 2nd law of Thermodynamics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63">
              <a:defRPr sz="1300"/>
            </a:lvl1pPr>
          </a:lstStyle>
          <a:p>
            <a:r>
              <a:rPr lang="en-US"/>
              <a:t>10-12 November 2008</a:t>
            </a:r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63">
              <a:defRPr sz="1300"/>
            </a:lvl1pPr>
          </a:lstStyle>
          <a:p>
            <a:r>
              <a:rPr lang="en-US"/>
              <a:t>2008 WBF European Conference</a:t>
            </a:r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300"/>
            </a:lvl1pPr>
          </a:lstStyle>
          <a:p>
            <a:fld id="{4C471DF3-34E5-45FC-9672-8C4936F2E820}" type="slidenum">
              <a:rPr lang="en-US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Enterprise Architecture to fight the 2nd law of Thermodynamics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10-12 November 2008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2008 WBF European Conference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C471DF3-34E5-45FC-9672-8C4936F2E82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Enterprise Architecture to fight the 2nd law of Thermodynamics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10-12 November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2008 WBF European Conference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82ABDB-F5E4-4812-A8B9-8D705771A59A}" type="slidenum">
              <a:rPr lang="en-US"/>
              <a:pPr/>
              <a:t>10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Enterprise Architecture to fight the 2nd law of Thermodynamics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10-12 November 2008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2008 WBF European Conference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C471DF3-34E5-45FC-9672-8C4936F2E82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Enterprise Architecture to fight the 2nd law of Thermodynamics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10-12 November 2008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2008 WBF European Conference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C471DF3-34E5-45FC-9672-8C4936F2E82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Enterprise Architecture to fight the 2nd law of Thermodynamics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10-12 November 2008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2008 WBF European Conference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C471DF3-34E5-45FC-9672-8C4936F2E82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Enterprise Architecture to fight the 2nd law of Thermodynamics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10-12 November 2008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2008 WBF European Conference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C471DF3-34E5-45FC-9672-8C4936F2E82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Enterprise Architecture to fight the 2nd law of Thermodynamics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10-12 November 2008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2008 WBF European Conference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C471DF3-34E5-45FC-9672-8C4936F2E82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Enterprise Architecture to fight the 2nd law of Thermodynamics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10-12 November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2008 WBF European Conference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82ABDB-F5E4-4812-A8B9-8D705771A59A}" type="slidenum">
              <a:rPr lang="en-US"/>
              <a:pPr/>
              <a:t>16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Enterprise Architecture to fight the 2nd law of Thermodynamics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10-12 November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2008 WBF European Conference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82ABDB-F5E4-4812-A8B9-8D705771A59A}" type="slidenum">
              <a:rPr lang="en-US"/>
              <a:pPr/>
              <a:t>17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fr-FR" smtClean="0"/>
              <a:t>CCM03-01_02_IAM_FWK_ISA8895Intro_fr</a:t>
            </a: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fr-FR" smtClean="0"/>
              <a:t>04/2009</a:t>
            </a: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fr-FR"/>
              <a:t>CCM (R) BOK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752AC9-699A-4D0B-AF3E-C3C5A33121B9}" type="slidenum">
              <a:rPr lang="fr-FR"/>
              <a:pPr/>
              <a:t>18</a:t>
            </a:fld>
            <a:endParaRPr lang="fr-FR"/>
          </a:p>
        </p:txBody>
      </p:sp>
      <p:sp>
        <p:nvSpPr>
          <p:cNvPr id="1861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5025" cy="3484563"/>
          </a:xfrm>
          <a:ln/>
        </p:spPr>
      </p:sp>
      <p:sp>
        <p:nvSpPr>
          <p:cNvPr id="1861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Enterprise Architecture to fight the 2nd law of Thermodynamics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10-12 November 2008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2008 WBF European Conference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C471DF3-34E5-45FC-9672-8C4936F2E82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Enterprise Architecture to fight the 2nd law of Thermodynamics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10-12 November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2008 WBF European Conference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82ABDB-F5E4-4812-A8B9-8D705771A59A}" type="slidenum">
              <a:rPr lang="en-US"/>
              <a:pPr/>
              <a:t>2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Enterprise Architecture to fight the 2nd law of Thermodynamics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10-12 November 2008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2008 WBF European Conference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C471DF3-34E5-45FC-9672-8C4936F2E82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Enterprise Architecture to fight the 2nd law of Thermodynamics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10-12 November 2008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2008 WBF European Conference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C471DF3-34E5-45FC-9672-8C4936F2E82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Enterprise Architecture to fight the 2nd law of Thermodynamics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10-12 November 2008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2008 WBF European Conference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C471DF3-34E5-45FC-9672-8C4936F2E82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Enterprise Architecture to fight the 2nd law of Thermodynamics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10-12 November 2008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2008 WBF European Conference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C471DF3-34E5-45FC-9672-8C4936F2E82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Enterprise Architecture to fight the 2nd law of Thermodynamics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10-12 November 2008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2008 WBF European Conference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C471DF3-34E5-45FC-9672-8C4936F2E82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Enterprise Architecture to fight the 2nd law of Thermodynamics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10-12 November 2008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2008 WBF European Conference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C471DF3-34E5-45FC-9672-8C4936F2E82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Enterprise Architecture to fight the 2nd law of Thermodynamics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10-12 November 2008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2008 WBF European Conference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C471DF3-34E5-45FC-9672-8C4936F2E82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Enterprise Architecture to fight the 2nd law of Thermodynamics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10-12 November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2008 WBF European Conference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82ABDB-F5E4-4812-A8B9-8D705771A59A}" type="slidenum">
              <a:rPr lang="en-US"/>
              <a:pPr/>
              <a:t>9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9144000" y="0"/>
            <a:ext cx="0" cy="685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/>
          <a:lstStyle/>
          <a:p>
            <a:pPr eaLnBrk="0" hangingPunct="0">
              <a:defRPr/>
            </a:pPr>
            <a:endParaRPr lang="fr-FR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3001963" y="5416550"/>
            <a:ext cx="3131348" cy="648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eaLnBrk="0" hangingPunct="0">
              <a:defRPr/>
            </a:pPr>
            <a:r>
              <a:rPr lang="en-GB" sz="1800" dirty="0">
                <a:solidFill>
                  <a:srgbClr val="808080"/>
                </a:solidFill>
              </a:rPr>
              <a:t>www.controlchaingroup.com </a:t>
            </a:r>
          </a:p>
          <a:p>
            <a:pPr eaLnBrk="0" hangingPunct="0">
              <a:defRPr/>
            </a:pPr>
            <a:r>
              <a:rPr lang="en-GB" sz="1800" dirty="0" smtClean="0">
                <a:solidFill>
                  <a:srgbClr val="808080"/>
                </a:solidFill>
              </a:rPr>
              <a:t>info@controlchaingroup.com</a:t>
            </a:r>
            <a:endParaRPr lang="en-GB" sz="1800" dirty="0">
              <a:solidFill>
                <a:srgbClr val="808080"/>
              </a:solidFill>
            </a:endParaRPr>
          </a:p>
        </p:txBody>
      </p:sp>
      <p:cxnSp>
        <p:nvCxnSpPr>
          <p:cNvPr id="8" name="Connecteur droit 12"/>
          <p:cNvCxnSpPr>
            <a:cxnSpLocks noChangeShapeType="1"/>
          </p:cNvCxnSpPr>
          <p:nvPr/>
        </p:nvCxnSpPr>
        <p:spPr bwMode="auto">
          <a:xfrm>
            <a:off x="0" y="6143625"/>
            <a:ext cx="9144000" cy="1588"/>
          </a:xfrm>
          <a:prstGeom prst="line">
            <a:avLst/>
          </a:prstGeom>
          <a:noFill/>
          <a:ln w="9525" algn="ctr">
            <a:solidFill>
              <a:srgbClr val="002060"/>
            </a:solidFill>
            <a:round/>
            <a:headEnd/>
            <a:tailEnd/>
          </a:ln>
        </p:spPr>
      </p:cxnSp>
      <p:sp>
        <p:nvSpPr>
          <p:cNvPr id="18237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113213"/>
            <a:ext cx="6400800" cy="684212"/>
          </a:xfrm>
        </p:spPr>
        <p:txBody>
          <a:bodyPr/>
          <a:lstStyle>
            <a:lvl1pPr marL="0" indent="0" algn="ctr">
              <a:buFont typeface="Arial" charset="0"/>
              <a:buNone/>
              <a:defRPr sz="1800">
                <a:latin typeface="Arial Narrow" pitchFamily="34" charset="0"/>
              </a:defRPr>
            </a:lvl1pPr>
          </a:lstStyle>
          <a:p>
            <a:r>
              <a:rPr lang="fr-FR" smtClean="0"/>
              <a:t>Cliquez pour modifier le style des sous-titres du masque</a:t>
            </a:r>
            <a:endParaRPr lang="en-GB"/>
          </a:p>
        </p:txBody>
      </p:sp>
      <p:sp>
        <p:nvSpPr>
          <p:cNvPr id="1823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47700" y="2670175"/>
            <a:ext cx="7772400" cy="938213"/>
          </a:xfrm>
        </p:spPr>
        <p:txBody>
          <a:bodyPr/>
          <a:lstStyle>
            <a:lvl1pPr algn="ctr">
              <a:defRPr sz="2400">
                <a:latin typeface="Arial Black" pitchFamily="34" charset="0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Jean Vieille - Pogiciel 2009 Annecy</a:t>
            </a:r>
            <a:endParaRPr lang="en-US" dirty="0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2D1025-30B8-45E0-A3CC-C018B072BCEE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14" name="Image 13" descr="Logo_CCG_756x378.jp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36513" y="6240501"/>
            <a:ext cx="1139778" cy="5698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Jean Vieille - Pogiciel 2009 Annecy</a:t>
            </a:r>
            <a:endParaRPr 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BCA953-6C0B-48D2-BB10-0D3D651BA918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79388" y="1125538"/>
            <a:ext cx="4316412" cy="48958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316413" cy="48958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Jean Vieille - Pogiciel 2009 Annecy</a:t>
            </a: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14FF55-B713-4740-9649-51D7AEBE32F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Jean Vieille - Pogiciel 2009 Annecy</a:t>
            </a:r>
            <a:endParaRPr lang="en-US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E4C85A-84F9-43E7-9474-21F63F7A3C7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xfrm>
            <a:off x="1249317" y="6338933"/>
            <a:ext cx="5111820" cy="412750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Jean Vieille - Pogiciel 2009 Annecy</a:t>
            </a:r>
            <a:endParaRPr lang="en-US" dirty="0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472275" y="6308725"/>
            <a:ext cx="838200" cy="412750"/>
          </a:xfrm>
          <a:ln/>
        </p:spPr>
        <p:txBody>
          <a:bodyPr/>
          <a:lstStyle>
            <a:lvl1pPr>
              <a:defRPr/>
            </a:lvl1pPr>
          </a:lstStyle>
          <a:p>
            <a:fld id="{682B0A58-1C62-4147-94F3-71B40AB32D0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Jean Vieille - Pogiciel 2009 Annecy</a:t>
            </a: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B08B1D-6801-4786-AEFA-EA23D2B2128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Jean Vieille - Pogiciel 2009 Annecy</a:t>
            </a: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FD097D-6BFF-4A5D-9178-57184007101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Jean Vieille - Pogiciel 2009 Annecy</a:t>
            </a:r>
            <a:endParaRPr 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44077D-ABED-46E5-899A-DCD1C2F9CAF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69100" y="76200"/>
            <a:ext cx="2195513" cy="594518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79388" y="76200"/>
            <a:ext cx="6437312" cy="59451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Jean Vieille - Pogiciel 2009 Annecy</a:t>
            </a:r>
            <a:endParaRPr 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EDAE16-5C7D-48B0-B2C8-352ABD87A61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Bd_Rech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0"/>
            <a:ext cx="9142413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7" descr="Innovation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28600" y="76200"/>
            <a:ext cx="900113" cy="900113"/>
          </a:xfrm>
          <a:prstGeom prst="rect">
            <a:avLst/>
          </a:prstGeom>
          <a:noFill/>
          <a:effectLst>
            <a:outerShdw dist="35921" dir="2700000" algn="ctr" rotWithShape="0">
              <a:srgbClr val="808080"/>
            </a:outerShdw>
          </a:effectLst>
        </p:spPr>
      </p:pic>
      <p:sp>
        <p:nvSpPr>
          <p:cNvPr id="10" name="Rectangle 19"/>
          <p:cNvSpPr>
            <a:spLocks noChangeArrowheads="1"/>
          </p:cNvSpPr>
          <p:nvPr userDrawn="1"/>
        </p:nvSpPr>
        <p:spPr bwMode="auto">
          <a:xfrm>
            <a:off x="0" y="6172200"/>
            <a:ext cx="9144000" cy="685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266D9B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latin typeface="Arial" pitchFamily="34" charset="0"/>
            </a:endParaRPr>
          </a:p>
        </p:txBody>
      </p:sp>
      <p:pic>
        <p:nvPicPr>
          <p:cNvPr id="11" name="Picture 20" descr="logo_Blanc_web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429500" y="6215063"/>
            <a:ext cx="154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125538"/>
            <a:ext cx="878522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614447" y="76200"/>
            <a:ext cx="7350166" cy="76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Titre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Titre</a:t>
            </a:r>
            <a:endParaRPr lang="en-US" dirty="0" smtClean="0"/>
          </a:p>
        </p:txBody>
      </p:sp>
      <p:sp>
        <p:nvSpPr>
          <p:cNvPr id="18227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62108" y="6308725"/>
            <a:ext cx="5464159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5E9E"/>
                </a:solidFill>
              </a:defRPr>
            </a:lvl1pPr>
          </a:lstStyle>
          <a:p>
            <a:r>
              <a:rPr lang="fr-FR" smtClean="0"/>
              <a:t>Jean Vieille - Pogiciel 2009 Annecy</a:t>
            </a:r>
            <a:endParaRPr lang="en-US" dirty="0"/>
          </a:p>
        </p:txBody>
      </p:sp>
      <p:sp>
        <p:nvSpPr>
          <p:cNvPr id="18227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53241" y="6308725"/>
            <a:ext cx="65563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5E9E"/>
                </a:solidFill>
              </a:defRPr>
            </a:lvl1pPr>
          </a:lstStyle>
          <a:p>
            <a:fld id="{C2037268-FC4B-4496-99DE-FD4A05E0DAD2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1032" name="Connecteur droit 13"/>
          <p:cNvCxnSpPr>
            <a:cxnSpLocks noChangeShapeType="1"/>
          </p:cNvCxnSpPr>
          <p:nvPr/>
        </p:nvCxnSpPr>
        <p:spPr bwMode="auto">
          <a:xfrm>
            <a:off x="0" y="6143625"/>
            <a:ext cx="9144000" cy="1588"/>
          </a:xfrm>
          <a:prstGeom prst="line">
            <a:avLst/>
          </a:prstGeom>
          <a:noFill/>
          <a:ln w="9525" algn="ctr">
            <a:solidFill>
              <a:srgbClr val="002060"/>
            </a:solidFill>
            <a:round/>
            <a:headEnd/>
            <a:tailEnd/>
          </a:ln>
        </p:spPr>
      </p:cxnSp>
      <p:pic>
        <p:nvPicPr>
          <p:cNvPr id="12" name="Image 11" descr="Logo_CCG_756x378.jpg"/>
          <p:cNvPicPr>
            <a:picLocks noChangeAspect="1"/>
          </p:cNvPicPr>
          <p:nvPr userDrawn="1"/>
        </p:nvPicPr>
        <p:blipFill>
          <a:blip r:embed="rId14" cstate="email"/>
          <a:stretch>
            <a:fillRect/>
          </a:stretch>
        </p:blipFill>
        <p:spPr>
          <a:xfrm>
            <a:off x="36513" y="6240501"/>
            <a:ext cx="1139778" cy="5698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rgbClr val="005E9E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rgbClr val="990000"/>
          </a:solidFill>
          <a:latin typeface="Arial Narrow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rgbClr val="990000"/>
          </a:solidFill>
          <a:latin typeface="Arial Narrow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rgbClr val="990000"/>
          </a:solidFill>
          <a:latin typeface="Arial Narrow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rgbClr val="990000"/>
          </a:solidFill>
          <a:latin typeface="Arial Narrow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rgbClr val="990000"/>
          </a:solidFill>
          <a:latin typeface="Arial Narrow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rgbClr val="990000"/>
          </a:solidFill>
          <a:latin typeface="Arial Narrow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rgbClr val="990000"/>
          </a:solidFill>
          <a:latin typeface="Arial Narrow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rgbClr val="990000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■"/>
        <a:defRPr kumimoji="1" sz="2000" b="1">
          <a:solidFill>
            <a:srgbClr val="005E9E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80000"/>
        <a:buFont typeface="Wingdings" pitchFamily="2" charset="2"/>
        <a:buChar char="Ø"/>
        <a:defRPr kumimoji="1" sz="2000">
          <a:solidFill>
            <a:srgbClr val="005E9E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80000"/>
        <a:buFont typeface="Wingdings" pitchFamily="2" charset="2"/>
        <a:buChar char="§"/>
        <a:defRPr kumimoji="1">
          <a:solidFill>
            <a:srgbClr val="005E9E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80000"/>
        <a:buFont typeface="Arial" charset="0"/>
        <a:buChar char="■"/>
        <a:defRPr kumimoji="1" i="1">
          <a:solidFill>
            <a:srgbClr val="005E9E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80000"/>
        <a:buFont typeface="Arial" charset="0"/>
        <a:buChar char="■"/>
        <a:defRPr kumimoj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80000"/>
        <a:buFont typeface="Arial" charset="0"/>
        <a:buChar char="■"/>
        <a:defRPr kumimoj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80000"/>
        <a:buFont typeface="Arial" charset="0"/>
        <a:buChar char="■"/>
        <a:defRPr kumimoj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80000"/>
        <a:buFont typeface="Arial" charset="0"/>
        <a:buChar char="■"/>
        <a:defRPr kumimoj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80000"/>
        <a:buFont typeface="Arial" charset="0"/>
        <a:buChar char="■"/>
        <a:defRPr kumimoji="1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mailto:j.vieille@controchaingroup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jpeg"/><Relationship Id="rId7" Type="http://schemas.openxmlformats.org/officeDocument/2006/relationships/image" Target="../media/image1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BCA953-6C0B-48D2-BB10-0D3D651BA918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6" name="Picture 35" descr="fond2"/>
          <p:cNvPicPr>
            <a:picLocks noChangeAspect="1" noChangeArrowheads="1"/>
          </p:cNvPicPr>
          <p:nvPr/>
        </p:nvPicPr>
        <p:blipFill>
          <a:blip r:embed="rId3" cstate="print"/>
          <a:srcRect l="7724"/>
          <a:stretch>
            <a:fillRect/>
          </a:stretch>
        </p:blipFill>
        <p:spPr bwMode="auto">
          <a:xfrm>
            <a:off x="0" y="0"/>
            <a:ext cx="7467600" cy="598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40"/>
          <p:cNvSpPr>
            <a:spLocks noChangeArrowheads="1"/>
          </p:cNvSpPr>
          <p:nvPr/>
        </p:nvSpPr>
        <p:spPr bwMode="auto">
          <a:xfrm>
            <a:off x="2454246" y="4267200"/>
            <a:ext cx="6689754" cy="1600200"/>
          </a:xfrm>
          <a:prstGeom prst="roundRect">
            <a:avLst>
              <a:gd name="adj" fmla="val 9625"/>
            </a:avLst>
          </a:prstGeom>
          <a:solidFill>
            <a:srgbClr val="266D9B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Arial" pitchFamily="34" charset="0"/>
            </a:endParaRPr>
          </a:p>
        </p:txBody>
      </p:sp>
      <p:sp>
        <p:nvSpPr>
          <p:cNvPr id="8" name="Text Box 30"/>
          <p:cNvSpPr txBox="1">
            <a:spLocks noChangeArrowheads="1"/>
          </p:cNvSpPr>
          <p:nvPr/>
        </p:nvSpPr>
        <p:spPr bwMode="auto">
          <a:xfrm>
            <a:off x="2571750" y="4365625"/>
            <a:ext cx="6402217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 smtClean="0">
                <a:solidFill>
                  <a:schemeClr val="bg1"/>
                </a:solidFill>
              </a:rPr>
              <a:t>Les normes (ISA-95) pour faciliter l’interopérabilité des logiciels et développer l’intelligence industrielle</a:t>
            </a:r>
          </a:p>
          <a:p>
            <a:pPr>
              <a:spcBef>
                <a:spcPct val="50000"/>
              </a:spcBef>
            </a:pPr>
            <a:endParaRPr lang="fr-FR" b="1" dirty="0" smtClean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fr-FR" dirty="0" smtClean="0">
                <a:solidFill>
                  <a:srgbClr val="FF3300"/>
                </a:solidFill>
              </a:rPr>
              <a:t>Jean vieille </a:t>
            </a:r>
            <a:r>
              <a:rPr lang="fr-FR" dirty="0" smtClean="0">
                <a:solidFill>
                  <a:srgbClr val="FF3300"/>
                </a:solidFill>
                <a:hlinkClick r:id="rId4"/>
              </a:rPr>
              <a:t>j.vieille@controchaingroup.com</a:t>
            </a:r>
            <a:endParaRPr lang="fr-FR" dirty="0">
              <a:solidFill>
                <a:srgbClr val="FF3300"/>
              </a:solidFill>
            </a:endParaRPr>
          </a:p>
        </p:txBody>
      </p:sp>
      <p:pic>
        <p:nvPicPr>
          <p:cNvPr id="9" name="Picture 20" descr="icones_ClusterEdi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0" y="609600"/>
            <a:ext cx="434340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1" descr="Thésame bleu sans base lin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20014" y="5976977"/>
            <a:ext cx="1176338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Espace réservé du pied de page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Jean Vieille - Pogiciel 2009 Annecy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Faire </a:t>
            </a:r>
            <a:r>
              <a:rPr lang="en-GB" dirty="0" err="1" smtClean="0"/>
              <a:t>communiquer</a:t>
            </a:r>
            <a:r>
              <a:rPr lang="en-GB" dirty="0" smtClean="0"/>
              <a:t> les </a:t>
            </a:r>
            <a:r>
              <a:rPr lang="en-GB" dirty="0" err="1" smtClean="0"/>
              <a:t>systèmes</a:t>
            </a:r>
            <a:r>
              <a:rPr lang="en-GB" dirty="0" smtClean="0"/>
              <a:t> </a:t>
            </a:r>
            <a:r>
              <a:rPr lang="en-GB" dirty="0" err="1" smtClean="0"/>
              <a:t>informatiques</a:t>
            </a:r>
            <a:endParaRPr lang="en-GB" dirty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L’interopérabilité</a:t>
            </a:r>
            <a:r>
              <a:rPr lang="en-GB" dirty="0" smtClean="0"/>
              <a:t> se </a:t>
            </a:r>
            <a:r>
              <a:rPr lang="en-GB" dirty="0" err="1" smtClean="0"/>
              <a:t>définit</a:t>
            </a:r>
            <a:r>
              <a:rPr lang="en-GB" dirty="0" smtClean="0"/>
              <a:t> à </a:t>
            </a:r>
            <a:r>
              <a:rPr lang="en-GB" dirty="0" err="1" smtClean="0"/>
              <a:t>plusieurs</a:t>
            </a:r>
            <a:r>
              <a:rPr lang="en-GB" dirty="0" smtClean="0"/>
              <a:t> </a:t>
            </a:r>
            <a:r>
              <a:rPr lang="en-GB" dirty="0" err="1" smtClean="0"/>
              <a:t>niveaux</a:t>
            </a:r>
            <a:endParaRPr lang="en-GB" dirty="0" smtClean="0"/>
          </a:p>
          <a:p>
            <a:pPr lvl="1"/>
            <a:r>
              <a:rPr lang="en-GB" dirty="0" err="1" smtClean="0"/>
              <a:t>Données</a:t>
            </a:r>
            <a:endParaRPr lang="en-GB" dirty="0" smtClean="0"/>
          </a:p>
          <a:p>
            <a:pPr lvl="1"/>
            <a:r>
              <a:rPr lang="en-GB" dirty="0" smtClean="0"/>
              <a:t>Services</a:t>
            </a:r>
          </a:p>
          <a:p>
            <a:pPr lvl="1"/>
            <a:r>
              <a:rPr lang="en-GB" dirty="0" err="1" smtClean="0"/>
              <a:t>Processus</a:t>
            </a:r>
            <a:endParaRPr lang="en-GB" dirty="0" smtClean="0"/>
          </a:p>
          <a:p>
            <a:pPr lvl="1"/>
            <a:r>
              <a:rPr lang="en-GB" dirty="0" err="1" smtClean="0"/>
              <a:t>Métier</a:t>
            </a:r>
            <a:endParaRPr lang="en-GB" dirty="0" smtClean="0"/>
          </a:p>
          <a:p>
            <a:r>
              <a:rPr lang="en-GB" dirty="0" smtClean="0"/>
              <a:t>Il y a beaucoup à faire au </a:t>
            </a:r>
            <a:r>
              <a:rPr lang="en-GB" dirty="0" err="1" smtClean="0"/>
              <a:t>niveau</a:t>
            </a:r>
            <a:r>
              <a:rPr lang="en-GB" dirty="0" smtClean="0"/>
              <a:t> </a:t>
            </a:r>
            <a:r>
              <a:rPr lang="en-GB" dirty="0" err="1" smtClean="0"/>
              <a:t>humain</a:t>
            </a:r>
            <a:endParaRPr lang="en-GB" dirty="0" smtClean="0"/>
          </a:p>
          <a:p>
            <a:pPr lvl="1"/>
            <a:r>
              <a:rPr lang="en-GB" dirty="0" smtClean="0"/>
              <a:t>Sans </a:t>
            </a:r>
            <a:r>
              <a:rPr lang="en-GB" dirty="0" err="1" smtClean="0"/>
              <a:t>doute</a:t>
            </a:r>
            <a:r>
              <a:rPr lang="en-GB" dirty="0" smtClean="0"/>
              <a:t> le plus important, </a:t>
            </a:r>
            <a:r>
              <a:rPr lang="en-GB" dirty="0" err="1" smtClean="0"/>
              <a:t>mais</a:t>
            </a:r>
            <a:r>
              <a:rPr lang="en-GB" dirty="0" smtClean="0"/>
              <a:t> </a:t>
            </a:r>
            <a:r>
              <a:rPr lang="en-GB" dirty="0" err="1" smtClean="0"/>
              <a:t>ce</a:t>
            </a:r>
            <a:r>
              <a:rPr lang="en-GB" dirty="0" smtClean="0"/>
              <a:t> </a:t>
            </a:r>
            <a:r>
              <a:rPr lang="en-GB" dirty="0" err="1" smtClean="0"/>
              <a:t>n’est</a:t>
            </a:r>
            <a:r>
              <a:rPr lang="en-GB" dirty="0" smtClean="0"/>
              <a:t> pas </a:t>
            </a:r>
            <a:r>
              <a:rPr lang="en-GB" dirty="0" err="1" smtClean="0"/>
              <a:t>notre</a:t>
            </a:r>
            <a:r>
              <a:rPr lang="en-GB" dirty="0" smtClean="0"/>
              <a:t> </a:t>
            </a:r>
            <a:r>
              <a:rPr lang="en-GB" dirty="0" err="1" smtClean="0"/>
              <a:t>sujet</a:t>
            </a:r>
            <a:endParaRPr lang="en-GB" dirty="0" smtClean="0"/>
          </a:p>
          <a:p>
            <a:r>
              <a:rPr lang="en-GB" dirty="0" err="1" smtClean="0"/>
              <a:t>L’omniprésence</a:t>
            </a:r>
            <a:r>
              <a:rPr lang="en-GB" dirty="0" smtClean="0"/>
              <a:t> de </a:t>
            </a:r>
            <a:r>
              <a:rPr lang="en-GB" dirty="0" err="1" smtClean="0"/>
              <a:t>l’informatique</a:t>
            </a:r>
            <a:endParaRPr lang="en-GB" dirty="0" smtClean="0"/>
          </a:p>
          <a:p>
            <a:pPr lvl="1"/>
            <a:r>
              <a:rPr lang="en-GB" dirty="0" err="1" smtClean="0"/>
              <a:t>Offre</a:t>
            </a:r>
            <a:r>
              <a:rPr lang="en-GB" dirty="0" smtClean="0"/>
              <a:t> des services </a:t>
            </a:r>
            <a:r>
              <a:rPr lang="en-GB" dirty="0" err="1" smtClean="0"/>
              <a:t>appréciés</a:t>
            </a:r>
            <a:endParaRPr lang="en-GB" dirty="0" smtClean="0"/>
          </a:p>
          <a:p>
            <a:pPr lvl="1"/>
            <a:r>
              <a:rPr lang="en-GB" dirty="0" err="1" smtClean="0"/>
              <a:t>Est</a:t>
            </a:r>
            <a:r>
              <a:rPr lang="en-GB" dirty="0" smtClean="0"/>
              <a:t> </a:t>
            </a:r>
            <a:r>
              <a:rPr lang="en-GB" dirty="0" err="1" smtClean="0"/>
              <a:t>une</a:t>
            </a:r>
            <a:r>
              <a:rPr lang="en-GB" dirty="0" smtClean="0"/>
              <a:t> </a:t>
            </a:r>
            <a:r>
              <a:rPr lang="en-GB" dirty="0" err="1" smtClean="0"/>
              <a:t>contrainte</a:t>
            </a:r>
            <a:r>
              <a:rPr lang="en-GB" dirty="0" smtClean="0"/>
              <a:t> au </a:t>
            </a:r>
            <a:r>
              <a:rPr lang="en-GB" dirty="0" err="1" smtClean="0"/>
              <a:t>progrès</a:t>
            </a:r>
            <a:r>
              <a:rPr lang="en-GB" dirty="0" smtClean="0"/>
              <a:t> </a:t>
            </a:r>
            <a:r>
              <a:rPr lang="en-GB" dirty="0" err="1" smtClean="0"/>
              <a:t>liée</a:t>
            </a:r>
            <a:r>
              <a:rPr lang="en-GB" dirty="0" smtClean="0"/>
              <a:t> à </a:t>
            </a:r>
            <a:r>
              <a:rPr lang="en-GB" dirty="0" err="1" smtClean="0"/>
              <a:t>ses</a:t>
            </a:r>
            <a:r>
              <a:rPr lang="en-GB" dirty="0" smtClean="0"/>
              <a:t> aptitudes </a:t>
            </a:r>
            <a:r>
              <a:rPr lang="en-GB" dirty="0" err="1" smtClean="0"/>
              <a:t>interactionnelles</a:t>
            </a:r>
            <a:r>
              <a:rPr lang="en-GB" dirty="0" smtClean="0"/>
              <a:t> </a:t>
            </a:r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A88ED0-90BC-4487-810F-A154CDD7A329}" type="slidenum">
              <a:rPr lang="en-US"/>
              <a:pPr/>
              <a:t>10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Jean Vieille - Pogiciel 2009 Annecy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ISO11354 : dimensions de base de l’interopérabilité</a:t>
            </a:r>
            <a:endParaRPr lang="fr-FR" dirty="0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</p:nvPr>
        </p:nvGraphicFramePr>
        <p:xfrm>
          <a:off x="179388" y="1125538"/>
          <a:ext cx="8785224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306"/>
                <a:gridCol w="2196306"/>
                <a:gridCol w="2196306"/>
                <a:gridCol w="2196306"/>
              </a:tblGrid>
              <a:tr h="370840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2060"/>
                          </a:solidFill>
                        </a:rPr>
                        <a:t>Concepts</a:t>
                      </a:r>
                      <a:endParaRPr lang="fr-F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2060"/>
                          </a:solidFill>
                        </a:rPr>
                        <a:t>Technologie</a:t>
                      </a:r>
                      <a:endParaRPr lang="fr-F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2060"/>
                          </a:solidFill>
                        </a:rPr>
                        <a:t>Organisation</a:t>
                      </a:r>
                      <a:endParaRPr lang="fr-F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002060"/>
                          </a:solidFill>
                        </a:rPr>
                        <a:t>Métier</a:t>
                      </a:r>
                      <a:endParaRPr lang="fr-FR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002060"/>
                          </a:solidFill>
                        </a:rPr>
                        <a:t>Processus</a:t>
                      </a:r>
                      <a:endParaRPr lang="fr-FR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002060"/>
                          </a:solidFill>
                        </a:rPr>
                        <a:t>Service</a:t>
                      </a:r>
                      <a:endParaRPr lang="fr-FR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002060"/>
                          </a:solidFill>
                        </a:rPr>
                        <a:t>Donnée</a:t>
                      </a:r>
                      <a:endParaRPr lang="fr-FR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2060"/>
                          </a:solidFill>
                        </a:rPr>
                        <a:t>Sémiotique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rgbClr val="002060"/>
                          </a:solidFill>
                        </a:rPr>
                        <a:t>Syntaxique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rgbClr val="002060"/>
                          </a:solidFill>
                        </a:rPr>
                        <a:t>Sémantique</a:t>
                      </a:r>
                      <a:endParaRPr lang="fr-F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2060"/>
                          </a:solidFill>
                        </a:rPr>
                        <a:t>Protocoles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rgbClr val="002060"/>
                          </a:solidFill>
                        </a:rPr>
                        <a:t>Infrastructures</a:t>
                      </a:r>
                      <a:endParaRPr lang="fr-F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2060"/>
                          </a:solidFill>
                        </a:rPr>
                        <a:t>Responsabilité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rgbClr val="002060"/>
                          </a:solidFill>
                        </a:rPr>
                        <a:t>Autorité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rgbClr val="002060"/>
                          </a:solidFill>
                        </a:rPr>
                        <a:t>Prise de décision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rgbClr val="002060"/>
                          </a:solidFill>
                        </a:rPr>
                        <a:t>Réglementation</a:t>
                      </a:r>
                      <a:endParaRPr lang="fr-F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2060"/>
                          </a:solidFill>
                        </a:rPr>
                        <a:t>Humain+IT</a:t>
                      </a:r>
                      <a:endParaRPr lang="fr-FR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2060"/>
                          </a:solidFill>
                        </a:rPr>
                        <a:t>IT</a:t>
                      </a:r>
                      <a:endParaRPr lang="fr-FR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2060"/>
                          </a:solidFill>
                        </a:rPr>
                        <a:t>Humain</a:t>
                      </a:r>
                      <a:endParaRPr lang="fr-FR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BCA953-6C0B-48D2-BB10-0D3D651BA91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133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2344707" y="2443149"/>
            <a:ext cx="4418073" cy="365130"/>
          </a:xfrm>
          <a:prstGeom prst="rect">
            <a:avLst/>
          </a:prstGeom>
          <a:solidFill>
            <a:schemeClr val="bg2">
              <a:lumMod val="50000"/>
              <a:lumOff val="50000"/>
              <a:alpha val="50196"/>
            </a:schemeClr>
          </a:solidFill>
          <a:ln w="3810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Times New Roman" pitchFamily="18" charset="0"/>
              </a:rPr>
              <a:t>Notre sujet</a:t>
            </a:r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Jean Vieille - Pogiciel 2009 Annecy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</a:t>
            </a:r>
            <a:r>
              <a:rPr lang="fr-FR" baseline="30000" dirty="0" smtClean="0"/>
              <a:t>ère</a:t>
            </a:r>
            <a:r>
              <a:rPr lang="fr-FR" dirty="0" smtClean="0"/>
              <a:t> niveau : interfaces point à point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388" y="1125538"/>
            <a:ext cx="6400827" cy="4895850"/>
          </a:xfrm>
        </p:spPr>
        <p:txBody>
          <a:bodyPr/>
          <a:lstStyle/>
          <a:p>
            <a:r>
              <a:rPr lang="fr-FR" dirty="0" smtClean="0"/>
              <a:t>Je dois rencontrer un client important. Il est chinois. </a:t>
            </a:r>
          </a:p>
          <a:p>
            <a:pPr lvl="1"/>
            <a:r>
              <a:rPr lang="fr-FR" dirty="0" smtClean="0"/>
              <a:t>C’est lui le client, j’apprends le Chinois</a:t>
            </a:r>
          </a:p>
          <a:p>
            <a:pPr lvl="1"/>
            <a:r>
              <a:rPr lang="fr-FR" dirty="0" smtClean="0"/>
              <a:t>Nouveau client à Java. J’apprends le Javanais. </a:t>
            </a:r>
          </a:p>
          <a:p>
            <a:pPr lvl="1"/>
            <a:r>
              <a:rPr lang="fr-FR" dirty="0" err="1" smtClean="0"/>
              <a:t>Etc</a:t>
            </a:r>
            <a:r>
              <a:rPr lang="fr-FR" dirty="0" smtClean="0"/>
              <a:t>…</a:t>
            </a:r>
          </a:p>
          <a:p>
            <a:r>
              <a:rPr lang="fr-FR" dirty="0" smtClean="0"/>
              <a:t>Résultats : Interfaces « </a:t>
            </a:r>
            <a:r>
              <a:rPr lang="fr-FR" dirty="0" err="1" smtClean="0"/>
              <a:t>Spagetti</a:t>
            </a:r>
            <a:r>
              <a:rPr lang="fr-FR" dirty="0" smtClean="0"/>
              <a:t> » </a:t>
            </a:r>
          </a:p>
          <a:p>
            <a:pPr lvl="1"/>
            <a:r>
              <a:rPr lang="fr-FR" dirty="0" smtClean="0"/>
              <a:t>Les plus courantes. </a:t>
            </a:r>
          </a:p>
          <a:p>
            <a:r>
              <a:rPr lang="fr-FR" dirty="0" smtClean="0"/>
              <a:t>Quel problème ?</a:t>
            </a:r>
          </a:p>
          <a:p>
            <a:pPr lvl="1"/>
            <a:r>
              <a:rPr lang="fr-FR" dirty="0" smtClean="0"/>
              <a:t>Peu robuste : l’évolution d’une application met en péril l’intégrité du système</a:t>
            </a:r>
          </a:p>
          <a:p>
            <a:pPr lvl="2"/>
            <a:r>
              <a:rPr lang="fr-FR" dirty="0" smtClean="0"/>
              <a:t>Fonctionne assez bien autour d’un gros système</a:t>
            </a:r>
          </a:p>
          <a:p>
            <a:pPr lvl="1"/>
            <a:r>
              <a:rPr lang="fr-FR" dirty="0" smtClean="0"/>
              <a:t>Plus grave : Les interactions – influx nerveux de l’entreprise – sont contrôlés par les informaticiens, échappent au métier.</a:t>
            </a:r>
          </a:p>
          <a:p>
            <a:pPr lvl="1"/>
            <a:endParaRPr lang="fr-FR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BCA953-6C0B-48D2-BB10-0D3D651BA918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77" name="Groupe 76"/>
          <p:cNvGrpSpPr/>
          <p:nvPr/>
        </p:nvGrpSpPr>
        <p:grpSpPr>
          <a:xfrm>
            <a:off x="6470676" y="1009620"/>
            <a:ext cx="2505078" cy="4343400"/>
            <a:chOff x="5851554" y="1009620"/>
            <a:chExt cx="3124200" cy="4343400"/>
          </a:xfrm>
        </p:grpSpPr>
        <p:sp>
          <p:nvSpPr>
            <p:cNvPr id="42" name="Oval 3"/>
            <p:cNvSpPr>
              <a:spLocks noChangeArrowheads="1"/>
            </p:cNvSpPr>
            <p:nvPr/>
          </p:nvSpPr>
          <p:spPr bwMode="auto">
            <a:xfrm>
              <a:off x="5851554" y="1009620"/>
              <a:ext cx="838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1600">
                  <a:cs typeface="Arial" charset="0"/>
                </a:rPr>
                <a:t>Appli A</a:t>
              </a:r>
            </a:p>
          </p:txBody>
        </p:sp>
        <p:sp>
          <p:nvSpPr>
            <p:cNvPr id="43" name="Oval 4"/>
            <p:cNvSpPr>
              <a:spLocks noChangeArrowheads="1"/>
            </p:cNvSpPr>
            <p:nvPr/>
          </p:nvSpPr>
          <p:spPr bwMode="auto">
            <a:xfrm>
              <a:off x="5851554" y="1924020"/>
              <a:ext cx="838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1600">
                  <a:cs typeface="Arial" charset="0"/>
                </a:rPr>
                <a:t>Appli B</a:t>
              </a:r>
            </a:p>
          </p:txBody>
        </p:sp>
        <p:sp>
          <p:nvSpPr>
            <p:cNvPr id="44" name="Oval 5"/>
            <p:cNvSpPr>
              <a:spLocks noChangeArrowheads="1"/>
            </p:cNvSpPr>
            <p:nvPr/>
          </p:nvSpPr>
          <p:spPr bwMode="auto">
            <a:xfrm>
              <a:off x="5851554" y="2914620"/>
              <a:ext cx="838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1600" dirty="0">
                  <a:cs typeface="Arial" charset="0"/>
                </a:rPr>
                <a:t>Appli C</a:t>
              </a:r>
            </a:p>
          </p:txBody>
        </p:sp>
        <p:sp>
          <p:nvSpPr>
            <p:cNvPr id="45" name="Oval 6"/>
            <p:cNvSpPr>
              <a:spLocks noChangeArrowheads="1"/>
            </p:cNvSpPr>
            <p:nvPr/>
          </p:nvSpPr>
          <p:spPr bwMode="auto">
            <a:xfrm>
              <a:off x="5851554" y="3905220"/>
              <a:ext cx="838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1600">
                  <a:cs typeface="Arial" charset="0"/>
                </a:rPr>
                <a:t>Appli D</a:t>
              </a:r>
            </a:p>
          </p:txBody>
        </p:sp>
        <p:sp>
          <p:nvSpPr>
            <p:cNvPr id="46" name="Oval 7"/>
            <p:cNvSpPr>
              <a:spLocks noChangeArrowheads="1"/>
            </p:cNvSpPr>
            <p:nvPr/>
          </p:nvSpPr>
          <p:spPr bwMode="auto">
            <a:xfrm>
              <a:off x="8137554" y="1009620"/>
              <a:ext cx="838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1600">
                  <a:cs typeface="Arial" charset="0"/>
                </a:rPr>
                <a:t>Appli G</a:t>
              </a:r>
            </a:p>
          </p:txBody>
        </p:sp>
        <p:sp>
          <p:nvSpPr>
            <p:cNvPr id="47" name="Oval 8"/>
            <p:cNvSpPr>
              <a:spLocks noChangeArrowheads="1"/>
            </p:cNvSpPr>
            <p:nvPr/>
          </p:nvSpPr>
          <p:spPr bwMode="auto">
            <a:xfrm>
              <a:off x="8137554" y="1924020"/>
              <a:ext cx="838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1600">
                  <a:cs typeface="Arial" charset="0"/>
                </a:rPr>
                <a:t>Appli H</a:t>
              </a:r>
            </a:p>
          </p:txBody>
        </p:sp>
        <p:sp>
          <p:nvSpPr>
            <p:cNvPr id="48" name="Oval 9"/>
            <p:cNvSpPr>
              <a:spLocks noChangeArrowheads="1"/>
            </p:cNvSpPr>
            <p:nvPr/>
          </p:nvSpPr>
          <p:spPr bwMode="auto">
            <a:xfrm>
              <a:off x="8137554" y="2914620"/>
              <a:ext cx="838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1600">
                  <a:cs typeface="Arial" charset="0"/>
                </a:rPr>
                <a:t>Appli I</a:t>
              </a:r>
            </a:p>
          </p:txBody>
        </p:sp>
        <p:sp>
          <p:nvSpPr>
            <p:cNvPr id="49" name="Oval 10"/>
            <p:cNvSpPr>
              <a:spLocks noChangeArrowheads="1"/>
            </p:cNvSpPr>
            <p:nvPr/>
          </p:nvSpPr>
          <p:spPr bwMode="auto">
            <a:xfrm>
              <a:off x="8137554" y="3905220"/>
              <a:ext cx="838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1600">
                  <a:cs typeface="Arial" charset="0"/>
                </a:rPr>
                <a:t>Appli J</a:t>
              </a:r>
            </a:p>
          </p:txBody>
        </p:sp>
        <p:sp>
          <p:nvSpPr>
            <p:cNvPr id="50" name="Oval 11"/>
            <p:cNvSpPr>
              <a:spLocks noChangeArrowheads="1"/>
            </p:cNvSpPr>
            <p:nvPr/>
          </p:nvSpPr>
          <p:spPr bwMode="auto">
            <a:xfrm>
              <a:off x="5851554" y="4895820"/>
              <a:ext cx="838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1600">
                  <a:cs typeface="Arial" charset="0"/>
                </a:rPr>
                <a:t>Appli E</a:t>
              </a:r>
            </a:p>
          </p:txBody>
        </p:sp>
        <p:sp>
          <p:nvSpPr>
            <p:cNvPr id="51" name="Oval 12"/>
            <p:cNvSpPr>
              <a:spLocks noChangeArrowheads="1"/>
            </p:cNvSpPr>
            <p:nvPr/>
          </p:nvSpPr>
          <p:spPr bwMode="auto">
            <a:xfrm>
              <a:off x="8137554" y="4895820"/>
              <a:ext cx="838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1600">
                  <a:cs typeface="Arial" charset="0"/>
                </a:rPr>
                <a:t>Appli K</a:t>
              </a:r>
            </a:p>
          </p:txBody>
        </p:sp>
        <p:cxnSp>
          <p:nvCxnSpPr>
            <p:cNvPr id="52" name="AutoShape 13"/>
            <p:cNvCxnSpPr>
              <a:cxnSpLocks noChangeShapeType="1"/>
              <a:stCxn id="42" idx="6"/>
              <a:endCxn id="46" idx="2"/>
            </p:cNvCxnSpPr>
            <p:nvPr/>
          </p:nvCxnSpPr>
          <p:spPr bwMode="auto">
            <a:xfrm>
              <a:off x="6689754" y="1238220"/>
              <a:ext cx="14478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53" name="AutoShape 14"/>
            <p:cNvCxnSpPr>
              <a:cxnSpLocks noChangeShapeType="1"/>
              <a:stCxn id="42" idx="6"/>
              <a:endCxn id="47" idx="2"/>
            </p:cNvCxnSpPr>
            <p:nvPr/>
          </p:nvCxnSpPr>
          <p:spPr bwMode="auto">
            <a:xfrm>
              <a:off x="6689754" y="1238220"/>
              <a:ext cx="1447800" cy="9144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54" name="AutoShape 15"/>
            <p:cNvCxnSpPr>
              <a:cxnSpLocks noChangeShapeType="1"/>
              <a:stCxn id="42" idx="6"/>
              <a:endCxn id="48" idx="2"/>
            </p:cNvCxnSpPr>
            <p:nvPr/>
          </p:nvCxnSpPr>
          <p:spPr bwMode="auto">
            <a:xfrm>
              <a:off x="6689754" y="1238220"/>
              <a:ext cx="1447800" cy="19050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55" name="AutoShape 16"/>
            <p:cNvCxnSpPr>
              <a:cxnSpLocks noChangeShapeType="1"/>
              <a:stCxn id="42" idx="6"/>
              <a:endCxn id="49" idx="2"/>
            </p:cNvCxnSpPr>
            <p:nvPr/>
          </p:nvCxnSpPr>
          <p:spPr bwMode="auto">
            <a:xfrm>
              <a:off x="6689754" y="1238220"/>
              <a:ext cx="1447800" cy="28956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56" name="AutoShape 17"/>
            <p:cNvCxnSpPr>
              <a:cxnSpLocks noChangeShapeType="1"/>
              <a:stCxn id="42" idx="6"/>
              <a:endCxn id="51" idx="2"/>
            </p:cNvCxnSpPr>
            <p:nvPr/>
          </p:nvCxnSpPr>
          <p:spPr bwMode="auto">
            <a:xfrm>
              <a:off x="6689754" y="1238220"/>
              <a:ext cx="1447800" cy="38862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57" name="AutoShape 18"/>
            <p:cNvCxnSpPr>
              <a:cxnSpLocks noChangeShapeType="1"/>
              <a:stCxn id="43" idx="6"/>
              <a:endCxn id="47" idx="2"/>
            </p:cNvCxnSpPr>
            <p:nvPr/>
          </p:nvCxnSpPr>
          <p:spPr bwMode="auto">
            <a:xfrm>
              <a:off x="6689754" y="2152620"/>
              <a:ext cx="14478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58" name="AutoShape 19"/>
            <p:cNvCxnSpPr>
              <a:cxnSpLocks noChangeShapeType="1"/>
              <a:stCxn id="43" idx="6"/>
              <a:endCxn id="48" idx="2"/>
            </p:cNvCxnSpPr>
            <p:nvPr/>
          </p:nvCxnSpPr>
          <p:spPr bwMode="auto">
            <a:xfrm>
              <a:off x="6689754" y="2152620"/>
              <a:ext cx="1447800" cy="9906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59" name="AutoShape 20"/>
            <p:cNvCxnSpPr>
              <a:cxnSpLocks noChangeShapeType="1"/>
              <a:stCxn id="43" idx="6"/>
              <a:endCxn id="49" idx="2"/>
            </p:cNvCxnSpPr>
            <p:nvPr/>
          </p:nvCxnSpPr>
          <p:spPr bwMode="auto">
            <a:xfrm>
              <a:off x="6689754" y="2152620"/>
              <a:ext cx="1447800" cy="19812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60" name="AutoShape 21"/>
            <p:cNvCxnSpPr>
              <a:cxnSpLocks noChangeShapeType="1"/>
              <a:stCxn id="43" idx="6"/>
              <a:endCxn id="51" idx="2"/>
            </p:cNvCxnSpPr>
            <p:nvPr/>
          </p:nvCxnSpPr>
          <p:spPr bwMode="auto">
            <a:xfrm>
              <a:off x="6689754" y="2152620"/>
              <a:ext cx="1447800" cy="29718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61" name="AutoShape 22"/>
            <p:cNvCxnSpPr>
              <a:cxnSpLocks noChangeShapeType="1"/>
              <a:stCxn id="43" idx="6"/>
              <a:endCxn id="46" idx="2"/>
            </p:cNvCxnSpPr>
            <p:nvPr/>
          </p:nvCxnSpPr>
          <p:spPr bwMode="auto">
            <a:xfrm flipV="1">
              <a:off x="6689754" y="1238220"/>
              <a:ext cx="1447800" cy="9144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62" name="AutoShape 23"/>
            <p:cNvCxnSpPr>
              <a:cxnSpLocks noChangeShapeType="1"/>
              <a:stCxn id="44" idx="6"/>
              <a:endCxn id="46" idx="2"/>
            </p:cNvCxnSpPr>
            <p:nvPr/>
          </p:nvCxnSpPr>
          <p:spPr bwMode="auto">
            <a:xfrm flipV="1">
              <a:off x="6689754" y="1238220"/>
              <a:ext cx="1447800" cy="19050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63" name="AutoShape 24"/>
            <p:cNvCxnSpPr>
              <a:cxnSpLocks noChangeShapeType="1"/>
              <a:stCxn id="44" idx="6"/>
              <a:endCxn id="47" idx="2"/>
            </p:cNvCxnSpPr>
            <p:nvPr/>
          </p:nvCxnSpPr>
          <p:spPr bwMode="auto">
            <a:xfrm flipV="1">
              <a:off x="6689754" y="2152620"/>
              <a:ext cx="1447800" cy="9906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64" name="AutoShape 25"/>
            <p:cNvCxnSpPr>
              <a:cxnSpLocks noChangeShapeType="1"/>
              <a:stCxn id="44" idx="6"/>
              <a:endCxn id="48" idx="2"/>
            </p:cNvCxnSpPr>
            <p:nvPr/>
          </p:nvCxnSpPr>
          <p:spPr bwMode="auto">
            <a:xfrm>
              <a:off x="6689754" y="3143220"/>
              <a:ext cx="14478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65" name="AutoShape 26"/>
            <p:cNvCxnSpPr>
              <a:cxnSpLocks noChangeShapeType="1"/>
              <a:stCxn id="44" idx="6"/>
              <a:endCxn id="49" idx="2"/>
            </p:cNvCxnSpPr>
            <p:nvPr/>
          </p:nvCxnSpPr>
          <p:spPr bwMode="auto">
            <a:xfrm>
              <a:off x="6689754" y="3143220"/>
              <a:ext cx="1447800" cy="9906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66" name="AutoShape 27"/>
            <p:cNvCxnSpPr>
              <a:cxnSpLocks noChangeShapeType="1"/>
              <a:stCxn id="44" idx="6"/>
              <a:endCxn id="51" idx="2"/>
            </p:cNvCxnSpPr>
            <p:nvPr/>
          </p:nvCxnSpPr>
          <p:spPr bwMode="auto">
            <a:xfrm>
              <a:off x="6689754" y="3143220"/>
              <a:ext cx="1447800" cy="19812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67" name="AutoShape 28"/>
            <p:cNvCxnSpPr>
              <a:cxnSpLocks noChangeShapeType="1"/>
              <a:stCxn id="45" idx="6"/>
              <a:endCxn id="51" idx="2"/>
            </p:cNvCxnSpPr>
            <p:nvPr/>
          </p:nvCxnSpPr>
          <p:spPr bwMode="auto">
            <a:xfrm>
              <a:off x="6689754" y="4133820"/>
              <a:ext cx="1447800" cy="9906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68" name="AutoShape 29"/>
            <p:cNvCxnSpPr>
              <a:cxnSpLocks noChangeShapeType="1"/>
              <a:stCxn id="45" idx="6"/>
              <a:endCxn id="49" idx="2"/>
            </p:cNvCxnSpPr>
            <p:nvPr/>
          </p:nvCxnSpPr>
          <p:spPr bwMode="auto">
            <a:xfrm>
              <a:off x="6689754" y="4133820"/>
              <a:ext cx="14478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69" name="AutoShape 30"/>
            <p:cNvCxnSpPr>
              <a:cxnSpLocks noChangeShapeType="1"/>
              <a:stCxn id="45" idx="6"/>
              <a:endCxn id="48" idx="2"/>
            </p:cNvCxnSpPr>
            <p:nvPr/>
          </p:nvCxnSpPr>
          <p:spPr bwMode="auto">
            <a:xfrm flipV="1">
              <a:off x="6689754" y="3143220"/>
              <a:ext cx="1447800" cy="9906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70" name="AutoShape 31"/>
            <p:cNvCxnSpPr>
              <a:cxnSpLocks noChangeShapeType="1"/>
              <a:stCxn id="45" idx="6"/>
              <a:endCxn id="47" idx="2"/>
            </p:cNvCxnSpPr>
            <p:nvPr/>
          </p:nvCxnSpPr>
          <p:spPr bwMode="auto">
            <a:xfrm flipV="1">
              <a:off x="6689754" y="2152620"/>
              <a:ext cx="1447800" cy="19812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71" name="AutoShape 32"/>
            <p:cNvCxnSpPr>
              <a:cxnSpLocks noChangeShapeType="1"/>
              <a:stCxn id="45" idx="6"/>
              <a:endCxn id="46" idx="2"/>
            </p:cNvCxnSpPr>
            <p:nvPr/>
          </p:nvCxnSpPr>
          <p:spPr bwMode="auto">
            <a:xfrm flipV="1">
              <a:off x="6689754" y="1238220"/>
              <a:ext cx="1447800" cy="28956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72" name="AutoShape 33"/>
            <p:cNvCxnSpPr>
              <a:cxnSpLocks noChangeShapeType="1"/>
              <a:stCxn id="50" idx="6"/>
              <a:endCxn id="46" idx="2"/>
            </p:cNvCxnSpPr>
            <p:nvPr/>
          </p:nvCxnSpPr>
          <p:spPr bwMode="auto">
            <a:xfrm flipV="1">
              <a:off x="6689754" y="1238220"/>
              <a:ext cx="1447800" cy="38862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73" name="AutoShape 34"/>
            <p:cNvCxnSpPr>
              <a:cxnSpLocks noChangeShapeType="1"/>
              <a:stCxn id="50" idx="6"/>
              <a:endCxn id="47" idx="2"/>
            </p:cNvCxnSpPr>
            <p:nvPr/>
          </p:nvCxnSpPr>
          <p:spPr bwMode="auto">
            <a:xfrm flipV="1">
              <a:off x="6689754" y="2152620"/>
              <a:ext cx="1447800" cy="29718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74" name="AutoShape 35"/>
            <p:cNvCxnSpPr>
              <a:cxnSpLocks noChangeShapeType="1"/>
              <a:stCxn id="50" idx="6"/>
              <a:endCxn id="48" idx="2"/>
            </p:cNvCxnSpPr>
            <p:nvPr/>
          </p:nvCxnSpPr>
          <p:spPr bwMode="auto">
            <a:xfrm flipV="1">
              <a:off x="6689754" y="3143220"/>
              <a:ext cx="1447800" cy="19812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75" name="AutoShape 36"/>
            <p:cNvCxnSpPr>
              <a:cxnSpLocks noChangeShapeType="1"/>
              <a:stCxn id="50" idx="6"/>
              <a:endCxn id="49" idx="2"/>
            </p:cNvCxnSpPr>
            <p:nvPr/>
          </p:nvCxnSpPr>
          <p:spPr bwMode="auto">
            <a:xfrm flipV="1">
              <a:off x="6689754" y="4133820"/>
              <a:ext cx="1447800" cy="9906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76" name="AutoShape 37"/>
            <p:cNvCxnSpPr>
              <a:cxnSpLocks noChangeShapeType="1"/>
              <a:stCxn id="50" idx="6"/>
              <a:endCxn id="51" idx="2"/>
            </p:cNvCxnSpPr>
            <p:nvPr/>
          </p:nvCxnSpPr>
          <p:spPr bwMode="auto">
            <a:xfrm>
              <a:off x="6689754" y="5124420"/>
              <a:ext cx="14478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</p:grpSp>
      <p:sp>
        <p:nvSpPr>
          <p:cNvPr id="78" name="Espace réservé du pied de page 7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Jean Vieille - Pogiciel 2009 Annecy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</a:t>
            </a:r>
            <a:r>
              <a:rPr lang="fr-FR" baseline="30000" dirty="0" smtClean="0"/>
              <a:t>ème</a:t>
            </a:r>
            <a:r>
              <a:rPr lang="fr-FR" dirty="0" smtClean="0"/>
              <a:t> niveau : interfaces canoniques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389" y="1125538"/>
            <a:ext cx="6072210" cy="4895850"/>
          </a:xfrm>
        </p:spPr>
        <p:txBody>
          <a:bodyPr/>
          <a:lstStyle/>
          <a:p>
            <a:r>
              <a:rPr lang="fr-FR" dirty="0" smtClean="0"/>
              <a:t>Je dois rencontrer un client important. Il est italien.</a:t>
            </a:r>
          </a:p>
          <a:p>
            <a:pPr lvl="1"/>
            <a:r>
              <a:rPr lang="fr-FR" dirty="0" smtClean="0"/>
              <a:t>Nous apprenons l’anglais. </a:t>
            </a:r>
          </a:p>
          <a:p>
            <a:pPr lvl="2"/>
            <a:r>
              <a:rPr lang="fr-FR" dirty="0" smtClean="0"/>
              <a:t>Nous nous comprenons, mais notre vocabulaire limité, nous complétons avec nos mains</a:t>
            </a:r>
          </a:p>
          <a:p>
            <a:pPr lvl="1"/>
            <a:r>
              <a:rPr lang="fr-FR" dirty="0" smtClean="0"/>
              <a:t>Un autre client en vue : il est danois, mais parle déjà l’Anglais. Ca marche…</a:t>
            </a:r>
          </a:p>
          <a:p>
            <a:r>
              <a:rPr lang="fr-FR" dirty="0" smtClean="0"/>
              <a:t>Résultat: un râteau</a:t>
            </a:r>
          </a:p>
          <a:p>
            <a:pPr lvl="1"/>
            <a:r>
              <a:rPr lang="fr-FR" dirty="0" smtClean="0"/>
              <a:t>Un seul langage « métier » pour communiquer entre toutes les applications</a:t>
            </a:r>
          </a:p>
          <a:p>
            <a:r>
              <a:rPr lang="fr-FR" dirty="0" smtClean="0"/>
              <a:t>Quel problème</a:t>
            </a:r>
          </a:p>
          <a:p>
            <a:pPr lvl="1"/>
            <a:r>
              <a:rPr lang="fr-FR" dirty="0" smtClean="0"/>
              <a:t>Humains et machines doivent l’apprendre</a:t>
            </a:r>
          </a:p>
          <a:p>
            <a:pPr lvl="1"/>
            <a:r>
              <a:rPr lang="fr-FR" dirty="0" smtClean="0"/>
              <a:t>Limitations sémantiques, extensions non contrôlées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BCA953-6C0B-48D2-BB10-0D3D651BA918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6" name="Groupe 5"/>
          <p:cNvGrpSpPr/>
          <p:nvPr/>
        </p:nvGrpSpPr>
        <p:grpSpPr>
          <a:xfrm>
            <a:off x="6105546" y="1020763"/>
            <a:ext cx="2886054" cy="5000625"/>
            <a:chOff x="5376863" y="1020763"/>
            <a:chExt cx="3614737" cy="5000625"/>
          </a:xfrm>
        </p:grpSpPr>
        <p:sp>
          <p:nvSpPr>
            <p:cNvPr id="7" name="Oval 38"/>
            <p:cNvSpPr>
              <a:spLocks noChangeArrowheads="1"/>
            </p:cNvSpPr>
            <p:nvPr/>
          </p:nvSpPr>
          <p:spPr bwMode="auto">
            <a:xfrm>
              <a:off x="5376863" y="1276350"/>
              <a:ext cx="838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1600">
                  <a:cs typeface="Arial" charset="0"/>
                </a:rPr>
                <a:t>Appli A</a:t>
              </a:r>
            </a:p>
          </p:txBody>
        </p:sp>
        <p:sp>
          <p:nvSpPr>
            <p:cNvPr id="8" name="Oval 39"/>
            <p:cNvSpPr>
              <a:spLocks noChangeArrowheads="1"/>
            </p:cNvSpPr>
            <p:nvPr/>
          </p:nvSpPr>
          <p:spPr bwMode="auto">
            <a:xfrm>
              <a:off x="5376863" y="2190750"/>
              <a:ext cx="838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1600">
                  <a:cs typeface="Arial" charset="0"/>
                </a:rPr>
                <a:t>Appli B</a:t>
              </a:r>
            </a:p>
          </p:txBody>
        </p:sp>
        <p:sp>
          <p:nvSpPr>
            <p:cNvPr id="9" name="Oval 40"/>
            <p:cNvSpPr>
              <a:spLocks noChangeArrowheads="1"/>
            </p:cNvSpPr>
            <p:nvPr/>
          </p:nvSpPr>
          <p:spPr bwMode="auto">
            <a:xfrm>
              <a:off x="5376863" y="3181350"/>
              <a:ext cx="838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1600">
                  <a:cs typeface="Arial" charset="0"/>
                </a:rPr>
                <a:t>Appli C</a:t>
              </a:r>
            </a:p>
          </p:txBody>
        </p:sp>
        <p:sp>
          <p:nvSpPr>
            <p:cNvPr id="10" name="Oval 41"/>
            <p:cNvSpPr>
              <a:spLocks noChangeArrowheads="1"/>
            </p:cNvSpPr>
            <p:nvPr/>
          </p:nvSpPr>
          <p:spPr bwMode="auto">
            <a:xfrm>
              <a:off x="5376863" y="4214813"/>
              <a:ext cx="838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1600">
                  <a:cs typeface="Arial" charset="0"/>
                </a:rPr>
                <a:t>Appli D</a:t>
              </a:r>
            </a:p>
          </p:txBody>
        </p:sp>
        <p:sp>
          <p:nvSpPr>
            <p:cNvPr id="11" name="Oval 42"/>
            <p:cNvSpPr>
              <a:spLocks noChangeArrowheads="1"/>
            </p:cNvSpPr>
            <p:nvPr/>
          </p:nvSpPr>
          <p:spPr bwMode="auto">
            <a:xfrm>
              <a:off x="8153400" y="1276350"/>
              <a:ext cx="838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1600">
                  <a:cs typeface="Arial" charset="0"/>
                </a:rPr>
                <a:t>Appli G</a:t>
              </a:r>
            </a:p>
          </p:txBody>
        </p:sp>
        <p:sp>
          <p:nvSpPr>
            <p:cNvPr id="12" name="Oval 43"/>
            <p:cNvSpPr>
              <a:spLocks noChangeArrowheads="1"/>
            </p:cNvSpPr>
            <p:nvPr/>
          </p:nvSpPr>
          <p:spPr bwMode="auto">
            <a:xfrm>
              <a:off x="8153400" y="2190750"/>
              <a:ext cx="838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1600">
                  <a:cs typeface="Arial" charset="0"/>
                </a:rPr>
                <a:t>Appli H</a:t>
              </a:r>
            </a:p>
          </p:txBody>
        </p:sp>
        <p:sp>
          <p:nvSpPr>
            <p:cNvPr id="13" name="Oval 44"/>
            <p:cNvSpPr>
              <a:spLocks noChangeArrowheads="1"/>
            </p:cNvSpPr>
            <p:nvPr/>
          </p:nvSpPr>
          <p:spPr bwMode="auto">
            <a:xfrm>
              <a:off x="8153400" y="3181350"/>
              <a:ext cx="838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1600" dirty="0">
                  <a:cs typeface="Arial" charset="0"/>
                </a:rPr>
                <a:t>Appli I</a:t>
              </a:r>
            </a:p>
          </p:txBody>
        </p:sp>
        <p:sp>
          <p:nvSpPr>
            <p:cNvPr id="14" name="Oval 45"/>
            <p:cNvSpPr>
              <a:spLocks noChangeArrowheads="1"/>
            </p:cNvSpPr>
            <p:nvPr/>
          </p:nvSpPr>
          <p:spPr bwMode="auto">
            <a:xfrm>
              <a:off x="8153400" y="4214813"/>
              <a:ext cx="838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1600">
                  <a:cs typeface="Arial" charset="0"/>
                </a:rPr>
                <a:t>Appli J</a:t>
              </a:r>
            </a:p>
          </p:txBody>
        </p:sp>
        <p:sp>
          <p:nvSpPr>
            <p:cNvPr id="15" name="Oval 46"/>
            <p:cNvSpPr>
              <a:spLocks noChangeArrowheads="1"/>
            </p:cNvSpPr>
            <p:nvPr/>
          </p:nvSpPr>
          <p:spPr bwMode="auto">
            <a:xfrm>
              <a:off x="5376863" y="5162550"/>
              <a:ext cx="838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1600">
                  <a:cs typeface="Arial" charset="0"/>
                </a:rPr>
                <a:t>Appli E</a:t>
              </a:r>
            </a:p>
          </p:txBody>
        </p:sp>
        <p:sp>
          <p:nvSpPr>
            <p:cNvPr id="16" name="Oval 47"/>
            <p:cNvSpPr>
              <a:spLocks noChangeArrowheads="1"/>
            </p:cNvSpPr>
            <p:nvPr/>
          </p:nvSpPr>
          <p:spPr bwMode="auto">
            <a:xfrm>
              <a:off x="8153400" y="5162550"/>
              <a:ext cx="838200" cy="457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1600">
                  <a:cs typeface="Arial" charset="0"/>
                </a:rPr>
                <a:t>Appli K</a:t>
              </a:r>
            </a:p>
          </p:txBody>
        </p:sp>
        <p:sp>
          <p:nvSpPr>
            <p:cNvPr id="17" name="AutoShape 48"/>
            <p:cNvSpPr>
              <a:spLocks noChangeArrowheads="1"/>
            </p:cNvSpPr>
            <p:nvPr/>
          </p:nvSpPr>
          <p:spPr bwMode="auto">
            <a:xfrm rot="-5400000">
              <a:off x="4695825" y="3106738"/>
              <a:ext cx="5000625" cy="828675"/>
            </a:xfrm>
            <a:prstGeom prst="leftRightArrow">
              <a:avLst>
                <a:gd name="adj1" fmla="val 52769"/>
                <a:gd name="adj2" fmla="val 2411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1600">
                  <a:cs typeface="Arial" charset="0"/>
                </a:rPr>
                <a:t>MES / B2M standardized messages</a:t>
              </a:r>
            </a:p>
          </p:txBody>
        </p:sp>
        <p:sp>
          <p:nvSpPr>
            <p:cNvPr id="18" name="Rectangle 49"/>
            <p:cNvSpPr>
              <a:spLocks noChangeArrowheads="1"/>
            </p:cNvSpPr>
            <p:nvPr/>
          </p:nvSpPr>
          <p:spPr bwMode="auto">
            <a:xfrm rot="-5400000">
              <a:off x="6041231" y="1331119"/>
              <a:ext cx="719138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1600">
                  <a:cs typeface="Arial" charset="0"/>
                </a:rPr>
                <a:t>Connect</a:t>
              </a:r>
            </a:p>
          </p:txBody>
        </p:sp>
        <p:sp>
          <p:nvSpPr>
            <p:cNvPr id="19" name="Rectangle 50"/>
            <p:cNvSpPr>
              <a:spLocks noChangeArrowheads="1"/>
            </p:cNvSpPr>
            <p:nvPr/>
          </p:nvSpPr>
          <p:spPr bwMode="auto">
            <a:xfrm rot="-5400000">
              <a:off x="6041231" y="2321719"/>
              <a:ext cx="719138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1600">
                  <a:cs typeface="Arial" charset="0"/>
                </a:rPr>
                <a:t>Connect</a:t>
              </a:r>
            </a:p>
          </p:txBody>
        </p:sp>
        <p:sp>
          <p:nvSpPr>
            <p:cNvPr id="20" name="Rectangle 51"/>
            <p:cNvSpPr>
              <a:spLocks noChangeArrowheads="1"/>
            </p:cNvSpPr>
            <p:nvPr/>
          </p:nvSpPr>
          <p:spPr bwMode="auto">
            <a:xfrm rot="-5400000">
              <a:off x="6041231" y="3312319"/>
              <a:ext cx="719138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1600">
                  <a:cs typeface="Arial" charset="0"/>
                </a:rPr>
                <a:t>Connect</a:t>
              </a:r>
            </a:p>
          </p:txBody>
        </p:sp>
        <p:sp>
          <p:nvSpPr>
            <p:cNvPr id="21" name="Rectangle 52"/>
            <p:cNvSpPr>
              <a:spLocks noChangeArrowheads="1"/>
            </p:cNvSpPr>
            <p:nvPr/>
          </p:nvSpPr>
          <p:spPr bwMode="auto">
            <a:xfrm rot="-5400000">
              <a:off x="6041231" y="4345782"/>
              <a:ext cx="719137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1600">
                  <a:cs typeface="Arial" charset="0"/>
                </a:rPr>
                <a:t>Connect</a:t>
              </a:r>
            </a:p>
          </p:txBody>
        </p:sp>
        <p:sp>
          <p:nvSpPr>
            <p:cNvPr id="22" name="Rectangle 53"/>
            <p:cNvSpPr>
              <a:spLocks noChangeArrowheads="1"/>
            </p:cNvSpPr>
            <p:nvPr/>
          </p:nvSpPr>
          <p:spPr bwMode="auto">
            <a:xfrm rot="-5400000">
              <a:off x="6041231" y="5293519"/>
              <a:ext cx="719138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1600">
                  <a:cs typeface="Arial" charset="0"/>
                </a:rPr>
                <a:t>Connect</a:t>
              </a:r>
            </a:p>
          </p:txBody>
        </p:sp>
        <p:sp>
          <p:nvSpPr>
            <p:cNvPr id="23" name="Rectangle 54"/>
            <p:cNvSpPr>
              <a:spLocks noChangeArrowheads="1"/>
            </p:cNvSpPr>
            <p:nvPr/>
          </p:nvSpPr>
          <p:spPr bwMode="auto">
            <a:xfrm rot="-5400000">
              <a:off x="7641431" y="1331119"/>
              <a:ext cx="719138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1600">
                  <a:cs typeface="Arial" charset="0"/>
                </a:rPr>
                <a:t>Connect</a:t>
              </a:r>
            </a:p>
          </p:txBody>
        </p:sp>
        <p:sp>
          <p:nvSpPr>
            <p:cNvPr id="24" name="Rectangle 55"/>
            <p:cNvSpPr>
              <a:spLocks noChangeArrowheads="1"/>
            </p:cNvSpPr>
            <p:nvPr/>
          </p:nvSpPr>
          <p:spPr bwMode="auto">
            <a:xfrm rot="-5400000">
              <a:off x="7641431" y="2321719"/>
              <a:ext cx="719138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1600">
                  <a:cs typeface="Arial" charset="0"/>
                </a:rPr>
                <a:t>Connect</a:t>
              </a:r>
            </a:p>
          </p:txBody>
        </p:sp>
        <p:sp>
          <p:nvSpPr>
            <p:cNvPr id="25" name="Rectangle 56"/>
            <p:cNvSpPr>
              <a:spLocks noChangeArrowheads="1"/>
            </p:cNvSpPr>
            <p:nvPr/>
          </p:nvSpPr>
          <p:spPr bwMode="auto">
            <a:xfrm rot="-5400000">
              <a:off x="7641431" y="3312319"/>
              <a:ext cx="719138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1600">
                  <a:cs typeface="Arial" charset="0"/>
                </a:rPr>
                <a:t>Connect</a:t>
              </a:r>
            </a:p>
          </p:txBody>
        </p:sp>
        <p:sp>
          <p:nvSpPr>
            <p:cNvPr id="26" name="Rectangle 57"/>
            <p:cNvSpPr>
              <a:spLocks noChangeArrowheads="1"/>
            </p:cNvSpPr>
            <p:nvPr/>
          </p:nvSpPr>
          <p:spPr bwMode="auto">
            <a:xfrm rot="-5400000">
              <a:off x="7641431" y="4345782"/>
              <a:ext cx="719137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1600">
                  <a:cs typeface="Arial" charset="0"/>
                </a:rPr>
                <a:t>Connect</a:t>
              </a:r>
            </a:p>
          </p:txBody>
        </p:sp>
        <p:sp>
          <p:nvSpPr>
            <p:cNvPr id="27" name="Rectangle 58"/>
            <p:cNvSpPr>
              <a:spLocks noChangeArrowheads="1"/>
            </p:cNvSpPr>
            <p:nvPr/>
          </p:nvSpPr>
          <p:spPr bwMode="auto">
            <a:xfrm rot="-5400000">
              <a:off x="7641431" y="5293519"/>
              <a:ext cx="719138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1600">
                  <a:cs typeface="Arial" charset="0"/>
                </a:rPr>
                <a:t>Connect</a:t>
              </a:r>
            </a:p>
          </p:txBody>
        </p:sp>
        <p:sp>
          <p:nvSpPr>
            <p:cNvPr id="28" name="Rectangle 59"/>
            <p:cNvSpPr>
              <a:spLocks noChangeArrowheads="1"/>
            </p:cNvSpPr>
            <p:nvPr/>
          </p:nvSpPr>
          <p:spPr bwMode="auto">
            <a:xfrm rot="-5400000">
              <a:off x="6821488" y="1312862"/>
              <a:ext cx="719138" cy="341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1600">
                  <a:cs typeface="Arial" charset="0"/>
                </a:rPr>
                <a:t>.</a:t>
              </a:r>
            </a:p>
          </p:txBody>
        </p:sp>
        <p:sp>
          <p:nvSpPr>
            <p:cNvPr id="29" name="Rectangle 60"/>
            <p:cNvSpPr>
              <a:spLocks noChangeArrowheads="1"/>
            </p:cNvSpPr>
            <p:nvPr/>
          </p:nvSpPr>
          <p:spPr bwMode="auto">
            <a:xfrm rot="-5400000">
              <a:off x="6821488" y="2303462"/>
              <a:ext cx="719138" cy="341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1600">
                  <a:cs typeface="Arial" charset="0"/>
                </a:rPr>
                <a:t>.</a:t>
              </a:r>
            </a:p>
          </p:txBody>
        </p:sp>
        <p:sp>
          <p:nvSpPr>
            <p:cNvPr id="30" name="Rectangle 61"/>
            <p:cNvSpPr>
              <a:spLocks noChangeArrowheads="1"/>
            </p:cNvSpPr>
            <p:nvPr/>
          </p:nvSpPr>
          <p:spPr bwMode="auto">
            <a:xfrm rot="-5400000">
              <a:off x="6821488" y="3294062"/>
              <a:ext cx="719138" cy="341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1600">
                  <a:cs typeface="Arial" charset="0"/>
                </a:rPr>
                <a:t>.</a:t>
              </a:r>
            </a:p>
          </p:txBody>
        </p:sp>
        <p:sp>
          <p:nvSpPr>
            <p:cNvPr id="31" name="Rectangle 62"/>
            <p:cNvSpPr>
              <a:spLocks noChangeArrowheads="1"/>
            </p:cNvSpPr>
            <p:nvPr/>
          </p:nvSpPr>
          <p:spPr bwMode="auto">
            <a:xfrm rot="-5400000">
              <a:off x="6821488" y="4327525"/>
              <a:ext cx="719137" cy="341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1600">
                  <a:cs typeface="Arial" charset="0"/>
                </a:rPr>
                <a:t>.</a:t>
              </a:r>
            </a:p>
          </p:txBody>
        </p:sp>
        <p:sp>
          <p:nvSpPr>
            <p:cNvPr id="32" name="Rectangle 63"/>
            <p:cNvSpPr>
              <a:spLocks noChangeArrowheads="1"/>
            </p:cNvSpPr>
            <p:nvPr/>
          </p:nvSpPr>
          <p:spPr bwMode="auto">
            <a:xfrm rot="-5400000">
              <a:off x="6821488" y="5275262"/>
              <a:ext cx="719138" cy="341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fr-FR" sz="1600">
                  <a:cs typeface="Arial" charset="0"/>
                </a:rPr>
                <a:t>.</a:t>
              </a:r>
            </a:p>
          </p:txBody>
        </p:sp>
        <p:cxnSp>
          <p:nvCxnSpPr>
            <p:cNvPr id="33" name="AutoShape 64"/>
            <p:cNvCxnSpPr>
              <a:cxnSpLocks noChangeShapeType="1"/>
              <a:stCxn id="18" idx="2"/>
              <a:endCxn id="28" idx="0"/>
            </p:cNvCxnSpPr>
            <p:nvPr/>
          </p:nvCxnSpPr>
          <p:spPr bwMode="auto">
            <a:xfrm>
              <a:off x="6553200" y="1484313"/>
              <a:ext cx="457200" cy="1587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</p:cxnSp>
        <p:cxnSp>
          <p:nvCxnSpPr>
            <p:cNvPr id="34" name="AutoShape 65"/>
            <p:cNvCxnSpPr>
              <a:cxnSpLocks noChangeShapeType="1"/>
              <a:stCxn id="19" idx="2"/>
              <a:endCxn id="29" idx="0"/>
            </p:cNvCxnSpPr>
            <p:nvPr/>
          </p:nvCxnSpPr>
          <p:spPr bwMode="auto">
            <a:xfrm>
              <a:off x="6553200" y="2474913"/>
              <a:ext cx="457200" cy="1587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</p:cxnSp>
        <p:cxnSp>
          <p:nvCxnSpPr>
            <p:cNvPr id="35" name="AutoShape 66"/>
            <p:cNvCxnSpPr>
              <a:cxnSpLocks noChangeShapeType="1"/>
              <a:stCxn id="20" idx="2"/>
              <a:endCxn id="30" idx="0"/>
            </p:cNvCxnSpPr>
            <p:nvPr/>
          </p:nvCxnSpPr>
          <p:spPr bwMode="auto">
            <a:xfrm>
              <a:off x="6553200" y="3465513"/>
              <a:ext cx="457200" cy="1587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</p:cxnSp>
        <p:cxnSp>
          <p:nvCxnSpPr>
            <p:cNvPr id="36" name="AutoShape 67"/>
            <p:cNvCxnSpPr>
              <a:cxnSpLocks noChangeShapeType="1"/>
              <a:stCxn id="21" idx="2"/>
              <a:endCxn id="31" idx="0"/>
            </p:cNvCxnSpPr>
            <p:nvPr/>
          </p:nvCxnSpPr>
          <p:spPr bwMode="auto">
            <a:xfrm>
              <a:off x="6553200" y="4498975"/>
              <a:ext cx="457200" cy="158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</p:cxnSp>
        <p:cxnSp>
          <p:nvCxnSpPr>
            <p:cNvPr id="37" name="AutoShape 68"/>
            <p:cNvCxnSpPr>
              <a:cxnSpLocks noChangeShapeType="1"/>
              <a:stCxn id="22" idx="2"/>
              <a:endCxn id="32" idx="0"/>
            </p:cNvCxnSpPr>
            <p:nvPr/>
          </p:nvCxnSpPr>
          <p:spPr bwMode="auto">
            <a:xfrm>
              <a:off x="6553200" y="5446713"/>
              <a:ext cx="457200" cy="1587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</p:cxnSp>
        <p:cxnSp>
          <p:nvCxnSpPr>
            <p:cNvPr id="38" name="AutoShape 69"/>
            <p:cNvCxnSpPr>
              <a:cxnSpLocks noChangeShapeType="1"/>
              <a:stCxn id="28" idx="2"/>
              <a:endCxn id="23" idx="0"/>
            </p:cNvCxnSpPr>
            <p:nvPr/>
          </p:nvCxnSpPr>
          <p:spPr bwMode="auto">
            <a:xfrm flipV="1">
              <a:off x="7351713" y="1484313"/>
              <a:ext cx="496887" cy="1587"/>
            </a:xfrm>
            <a:prstGeom prst="bentConnector3">
              <a:avLst>
                <a:gd name="adj1" fmla="val 49838"/>
              </a:avLst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</p:cxnSp>
        <p:cxnSp>
          <p:nvCxnSpPr>
            <p:cNvPr id="39" name="AutoShape 70"/>
            <p:cNvCxnSpPr>
              <a:cxnSpLocks noChangeShapeType="1"/>
              <a:stCxn id="29" idx="2"/>
              <a:endCxn id="24" idx="0"/>
            </p:cNvCxnSpPr>
            <p:nvPr/>
          </p:nvCxnSpPr>
          <p:spPr bwMode="auto">
            <a:xfrm flipV="1">
              <a:off x="7351713" y="2474913"/>
              <a:ext cx="496887" cy="1587"/>
            </a:xfrm>
            <a:prstGeom prst="bentConnector3">
              <a:avLst>
                <a:gd name="adj1" fmla="val 49838"/>
              </a:avLst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</p:cxnSp>
        <p:cxnSp>
          <p:nvCxnSpPr>
            <p:cNvPr id="40" name="AutoShape 71"/>
            <p:cNvCxnSpPr>
              <a:cxnSpLocks noChangeShapeType="1"/>
              <a:stCxn id="30" idx="2"/>
              <a:endCxn id="25" idx="0"/>
            </p:cNvCxnSpPr>
            <p:nvPr/>
          </p:nvCxnSpPr>
          <p:spPr bwMode="auto">
            <a:xfrm flipV="1">
              <a:off x="7351713" y="3465513"/>
              <a:ext cx="496887" cy="1587"/>
            </a:xfrm>
            <a:prstGeom prst="bentConnector3">
              <a:avLst>
                <a:gd name="adj1" fmla="val 49838"/>
              </a:avLst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</p:cxnSp>
        <p:cxnSp>
          <p:nvCxnSpPr>
            <p:cNvPr id="41" name="AutoShape 72"/>
            <p:cNvCxnSpPr>
              <a:cxnSpLocks noChangeShapeType="1"/>
              <a:stCxn id="31" idx="2"/>
              <a:endCxn id="26" idx="0"/>
            </p:cNvCxnSpPr>
            <p:nvPr/>
          </p:nvCxnSpPr>
          <p:spPr bwMode="auto">
            <a:xfrm flipV="1">
              <a:off x="7351713" y="4498975"/>
              <a:ext cx="496887" cy="1588"/>
            </a:xfrm>
            <a:prstGeom prst="bentConnector3">
              <a:avLst>
                <a:gd name="adj1" fmla="val 49838"/>
              </a:avLst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</p:cxnSp>
        <p:cxnSp>
          <p:nvCxnSpPr>
            <p:cNvPr id="42" name="AutoShape 73"/>
            <p:cNvCxnSpPr>
              <a:cxnSpLocks noChangeShapeType="1"/>
              <a:stCxn id="32" idx="2"/>
              <a:endCxn id="27" idx="0"/>
            </p:cNvCxnSpPr>
            <p:nvPr/>
          </p:nvCxnSpPr>
          <p:spPr bwMode="auto">
            <a:xfrm flipV="1">
              <a:off x="7351713" y="5446713"/>
              <a:ext cx="496887" cy="1587"/>
            </a:xfrm>
            <a:prstGeom prst="bentConnector3">
              <a:avLst>
                <a:gd name="adj1" fmla="val 49838"/>
              </a:avLst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</p:cxnSp>
      </p:grpSp>
      <p:sp>
        <p:nvSpPr>
          <p:cNvPr id="43" name="Espace réservé du pied de page 4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Jean Vieille - Pogiciel 2009 Annecy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</a:t>
            </a:r>
            <a:r>
              <a:rPr lang="fr-FR" baseline="30000" dirty="0" smtClean="0"/>
              <a:t>ème</a:t>
            </a:r>
            <a:r>
              <a:rPr lang="fr-FR" dirty="0" smtClean="0"/>
              <a:t>  niveau : interfaces sémantiques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389" y="1125538"/>
            <a:ext cx="6729443" cy="4895850"/>
          </a:xfrm>
        </p:spPr>
        <p:txBody>
          <a:bodyPr/>
          <a:lstStyle/>
          <a:p>
            <a:r>
              <a:rPr lang="fr-FR" dirty="0" smtClean="0"/>
              <a:t>J’exprimer mes idées de façon cohérente</a:t>
            </a:r>
          </a:p>
          <a:p>
            <a:pPr lvl="1"/>
            <a:r>
              <a:rPr lang="fr-FR" dirty="0" smtClean="0"/>
              <a:t>Avec mon vocabulaire, mais en adoptant une grammaire « universelle »</a:t>
            </a:r>
          </a:p>
          <a:p>
            <a:pPr lvl="2"/>
            <a:r>
              <a:rPr lang="fr-FR" dirty="0" smtClean="0"/>
              <a:t>Par exemple l’africain colonial : « Ya bon </a:t>
            </a:r>
            <a:r>
              <a:rPr lang="fr-FR" dirty="0" err="1" smtClean="0"/>
              <a:t>Banania</a:t>
            </a:r>
            <a:r>
              <a:rPr lang="fr-FR" dirty="0" smtClean="0"/>
              <a:t> »</a:t>
            </a:r>
          </a:p>
          <a:p>
            <a:pPr lvl="1"/>
            <a:r>
              <a:rPr lang="fr-FR" dirty="0" smtClean="0"/>
              <a:t>Ce vocabulaire est décrit dans un dictionnaire</a:t>
            </a:r>
          </a:p>
          <a:p>
            <a:pPr lvl="2"/>
            <a:r>
              <a:rPr lang="fr-FR" dirty="0" smtClean="0"/>
              <a:t>Définitions conformes grammaticalement, </a:t>
            </a:r>
          </a:p>
          <a:p>
            <a:pPr lvl="2"/>
            <a:r>
              <a:rPr lang="fr-FR" dirty="0" smtClean="0"/>
              <a:t>Utilisant les termes du dictionnaire…</a:t>
            </a:r>
          </a:p>
          <a:p>
            <a:pPr lvl="1"/>
            <a:r>
              <a:rPr lang="fr-FR" dirty="0" smtClean="0"/>
              <a:t>Mes interlocuteurs font de même,</a:t>
            </a:r>
          </a:p>
          <a:p>
            <a:pPr lvl="2"/>
            <a:r>
              <a:rPr lang="fr-FR" dirty="0" smtClean="0"/>
              <a:t>Définitions partagées, termes multiples</a:t>
            </a:r>
          </a:p>
          <a:p>
            <a:pPr lvl="1"/>
            <a:r>
              <a:rPr lang="fr-FR" dirty="0" smtClean="0"/>
              <a:t>un traducteur automatique charge du reste</a:t>
            </a:r>
          </a:p>
          <a:p>
            <a:r>
              <a:rPr lang="fr-FR" dirty="0" smtClean="0"/>
              <a:t>Résultat  chaque application parle sa langue</a:t>
            </a:r>
          </a:p>
          <a:p>
            <a:pPr lvl="1"/>
            <a:r>
              <a:rPr lang="fr-FR" dirty="0" smtClean="0"/>
              <a:t>Données identifiées par leur signification, non par leur phonème différant d’une application à l’autre</a:t>
            </a:r>
          </a:p>
          <a:p>
            <a:r>
              <a:rPr lang="fr-FR" dirty="0" smtClean="0"/>
              <a:t>Pas si simple à mettre en </a:t>
            </a:r>
            <a:r>
              <a:rPr lang="fr-FR" dirty="0" err="1" smtClean="0"/>
              <a:t>oeuvre</a:t>
            </a:r>
            <a:r>
              <a:rPr lang="fr-FR" dirty="0" smtClean="0"/>
              <a:t>…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BCA953-6C0B-48D2-BB10-0D3D651BA91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Jean Vieille - Pogiciel 2009 Annecy</a:t>
            </a:r>
            <a:endParaRPr lang="en-US" dirty="0"/>
          </a:p>
        </p:txBody>
      </p:sp>
      <p:pic>
        <p:nvPicPr>
          <p:cNvPr id="7" name="Image 6" descr="400px-Reseau_sémantiqu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5903" y="836577"/>
            <a:ext cx="2718097" cy="1929849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4</a:t>
            </a:r>
            <a:r>
              <a:rPr lang="fr-FR" baseline="30000" dirty="0" smtClean="0"/>
              <a:t>ème</a:t>
            </a:r>
            <a:r>
              <a:rPr lang="fr-FR" dirty="0" smtClean="0"/>
              <a:t>  niveau : subliminal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Je rencontre une belle étrangère</a:t>
            </a:r>
          </a:p>
          <a:p>
            <a:pPr lvl="1"/>
            <a:r>
              <a:rPr lang="fr-FR" dirty="0" smtClean="0"/>
              <a:t>Je ne sais même pas d’où elle vient, on n’échange pas un mot…</a:t>
            </a:r>
          </a:p>
          <a:p>
            <a:pPr lvl="1"/>
            <a:r>
              <a:rPr lang="fr-FR" dirty="0" smtClean="0"/>
              <a:t>On se comprend pourtant parfaitement</a:t>
            </a:r>
          </a:p>
          <a:p>
            <a:pPr lvl="1"/>
            <a:r>
              <a:rPr lang="fr-FR" dirty="0" smtClean="0"/>
              <a:t>…</a:t>
            </a:r>
          </a:p>
          <a:p>
            <a:r>
              <a:rPr lang="fr-FR" dirty="0" smtClean="0"/>
              <a:t>Pas de perspectives concrètes en informatique industrielle </a:t>
            </a:r>
            <a:r>
              <a:rPr lang="fr-FR" dirty="0" smtClean="0">
                <a:sym typeface="Wingdings" pitchFamily="2" charset="2"/>
              </a:rPr>
              <a:t>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BCA953-6C0B-48D2-BB10-0D3D651BA91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Jean Vieille - Pogiciel 2009 Annecy</a:t>
            </a:r>
            <a:endParaRPr lang="en-US" dirty="0"/>
          </a:p>
        </p:txBody>
      </p:sp>
      <p:pic>
        <p:nvPicPr>
          <p:cNvPr id="7" name="Image 6" descr="1040461354_small.jpg"/>
          <p:cNvPicPr>
            <a:picLocks noChangeAspect="1"/>
          </p:cNvPicPr>
          <p:nvPr/>
        </p:nvPicPr>
        <p:blipFill>
          <a:blip r:embed="rId3" cstate="print"/>
          <a:srcRect t="18209" b="11666"/>
          <a:stretch>
            <a:fillRect/>
          </a:stretch>
        </p:blipFill>
        <p:spPr>
          <a:xfrm>
            <a:off x="2344707" y="3173409"/>
            <a:ext cx="3762375" cy="2671773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1879584"/>
            <a:ext cx="9144000" cy="381000"/>
          </a:xfrm>
          <a:prstGeom prst="rect">
            <a:avLst/>
          </a:prstGeom>
          <a:solidFill>
            <a:srgbClr val="C0C0C0">
              <a:alpha val="50000"/>
            </a:srgbClr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r-FR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Agenda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</a:p>
          <a:p>
            <a:r>
              <a:rPr lang="en-GB" dirty="0" err="1" smtClean="0"/>
              <a:t>Quelles</a:t>
            </a:r>
            <a:r>
              <a:rPr lang="en-GB" dirty="0" smtClean="0"/>
              <a:t> </a:t>
            </a:r>
            <a:r>
              <a:rPr lang="en-GB" dirty="0" err="1" smtClean="0"/>
              <a:t>approches</a:t>
            </a:r>
            <a:r>
              <a:rPr lang="en-GB" dirty="0" smtClean="0"/>
              <a:t> ?</a:t>
            </a:r>
          </a:p>
          <a:p>
            <a:r>
              <a:rPr lang="en-GB" dirty="0" smtClean="0"/>
              <a:t>ISA95, un standard </a:t>
            </a:r>
            <a:r>
              <a:rPr lang="en-GB" dirty="0" err="1" smtClean="0"/>
              <a:t>canonique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A88ED0-90BC-4487-810F-A154CDD7A329}" type="slidenum">
              <a:rPr lang="en-US"/>
              <a:pPr/>
              <a:t>16</a:t>
            </a:fld>
            <a:endParaRPr lang="en-US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Jean Vieille - Pogiciel 2009 Annecy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ISA-95 </a:t>
            </a:r>
            <a:r>
              <a:rPr lang="en-GB" dirty="0" err="1" smtClean="0"/>
              <a:t>est</a:t>
            </a:r>
            <a:r>
              <a:rPr lang="en-GB" dirty="0" smtClean="0"/>
              <a:t> </a:t>
            </a:r>
            <a:r>
              <a:rPr lang="en-GB" dirty="0" err="1" smtClean="0"/>
              <a:t>une</a:t>
            </a:r>
            <a:r>
              <a:rPr lang="en-GB" dirty="0" smtClean="0"/>
              <a:t> </a:t>
            </a:r>
            <a:r>
              <a:rPr lang="en-GB" dirty="0" err="1" smtClean="0"/>
              <a:t>norme</a:t>
            </a:r>
            <a:r>
              <a:rPr lang="en-GB" dirty="0" smtClean="0"/>
              <a:t> simple et </a:t>
            </a:r>
            <a:r>
              <a:rPr lang="en-GB" dirty="0" err="1" smtClean="0"/>
              <a:t>pragmatique</a:t>
            </a:r>
            <a:endParaRPr lang="en-GB" dirty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La </a:t>
            </a:r>
            <a:r>
              <a:rPr lang="en-GB" dirty="0" err="1" smtClean="0"/>
              <a:t>norme</a:t>
            </a:r>
            <a:r>
              <a:rPr lang="en-GB" dirty="0" smtClean="0"/>
              <a:t> </a:t>
            </a:r>
            <a:r>
              <a:rPr lang="en-GB" dirty="0" err="1" smtClean="0"/>
              <a:t>définit</a:t>
            </a:r>
            <a:r>
              <a:rPr lang="en-GB" dirty="0" smtClean="0"/>
              <a:t> des structures de </a:t>
            </a:r>
            <a:r>
              <a:rPr lang="en-GB" dirty="0" err="1" smtClean="0"/>
              <a:t>données</a:t>
            </a:r>
            <a:r>
              <a:rPr lang="en-GB" dirty="0" smtClean="0"/>
              <a:t> et </a:t>
            </a:r>
            <a:r>
              <a:rPr lang="en-GB" dirty="0" err="1" smtClean="0"/>
              <a:t>une</a:t>
            </a:r>
            <a:r>
              <a:rPr lang="en-GB" dirty="0" smtClean="0"/>
              <a:t> </a:t>
            </a:r>
            <a:r>
              <a:rPr lang="en-GB" dirty="0" err="1" smtClean="0"/>
              <a:t>terminologie</a:t>
            </a:r>
            <a:endParaRPr lang="en-GB" dirty="0" smtClean="0"/>
          </a:p>
          <a:p>
            <a:pPr lvl="1"/>
            <a:r>
              <a:rPr lang="en-GB" dirty="0" err="1" smtClean="0"/>
              <a:t>Approche</a:t>
            </a:r>
            <a:r>
              <a:rPr lang="en-GB" dirty="0" smtClean="0"/>
              <a:t> </a:t>
            </a:r>
            <a:r>
              <a:rPr lang="en-GB" dirty="0" err="1" smtClean="0"/>
              <a:t>canonique</a:t>
            </a:r>
            <a:r>
              <a:rPr lang="en-GB" dirty="0" smtClean="0"/>
              <a:t> (2ème </a:t>
            </a:r>
            <a:r>
              <a:rPr lang="en-GB" dirty="0" err="1" smtClean="0"/>
              <a:t>niveau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Simple et </a:t>
            </a:r>
            <a:r>
              <a:rPr lang="en-GB" dirty="0" err="1" smtClean="0"/>
              <a:t>pragmatique</a:t>
            </a:r>
            <a:r>
              <a:rPr lang="en-GB" dirty="0" smtClean="0"/>
              <a:t> (à </a:t>
            </a:r>
            <a:r>
              <a:rPr lang="en-GB" dirty="0" err="1" smtClean="0"/>
              <a:t>l’américaine</a:t>
            </a:r>
            <a:r>
              <a:rPr lang="en-GB" dirty="0" smtClean="0"/>
              <a:t> </a:t>
            </a:r>
            <a:r>
              <a:rPr lang="en-GB" dirty="0" smtClean="0">
                <a:sym typeface="Wingdings" pitchFamily="2" charset="2"/>
              </a:rPr>
              <a:t>)</a:t>
            </a:r>
            <a:endParaRPr lang="en-GB" dirty="0" smtClean="0"/>
          </a:p>
          <a:p>
            <a:r>
              <a:rPr lang="en-GB" dirty="0" smtClean="0"/>
              <a:t>Elle </a:t>
            </a:r>
            <a:r>
              <a:rPr lang="en-GB" dirty="0" err="1" smtClean="0"/>
              <a:t>révèle</a:t>
            </a:r>
            <a:r>
              <a:rPr lang="en-GB" dirty="0" smtClean="0"/>
              <a:t> des </a:t>
            </a:r>
            <a:r>
              <a:rPr lang="en-GB" dirty="0" err="1" smtClean="0"/>
              <a:t>modèles</a:t>
            </a:r>
            <a:r>
              <a:rPr lang="en-GB" dirty="0" smtClean="0"/>
              <a:t> </a:t>
            </a:r>
            <a:r>
              <a:rPr lang="en-GB" dirty="0" err="1" smtClean="0"/>
              <a:t>conceptuels</a:t>
            </a:r>
            <a:r>
              <a:rPr lang="en-GB" dirty="0" smtClean="0"/>
              <a:t> </a:t>
            </a:r>
            <a:r>
              <a:rPr lang="en-GB" dirty="0" err="1" smtClean="0"/>
              <a:t>efficace</a:t>
            </a:r>
            <a:endParaRPr lang="en-GB" dirty="0" smtClean="0"/>
          </a:p>
          <a:p>
            <a:pPr lvl="1"/>
            <a:r>
              <a:rPr lang="en-GB" dirty="0" err="1" smtClean="0"/>
              <a:t>Facilement</a:t>
            </a:r>
            <a:r>
              <a:rPr lang="en-GB" dirty="0" smtClean="0"/>
              <a:t> </a:t>
            </a:r>
            <a:r>
              <a:rPr lang="en-GB" dirty="0" err="1" smtClean="0"/>
              <a:t>extensibles</a:t>
            </a:r>
            <a:r>
              <a:rPr lang="en-GB" dirty="0" smtClean="0"/>
              <a:t> (à </a:t>
            </a:r>
            <a:r>
              <a:rPr lang="en-GB" dirty="0" err="1" smtClean="0"/>
              <a:t>l’européenne</a:t>
            </a:r>
            <a:r>
              <a:rPr lang="en-GB" dirty="0" smtClean="0"/>
              <a:t> </a:t>
            </a:r>
            <a:r>
              <a:rPr lang="en-GB" dirty="0" smtClean="0">
                <a:sym typeface="Wingdings" pitchFamily="2" charset="2"/>
              </a:rPr>
              <a:t>)</a:t>
            </a:r>
            <a:endParaRPr lang="en-GB" dirty="0" smtClean="0"/>
          </a:p>
          <a:p>
            <a:r>
              <a:rPr lang="en-GB" dirty="0" err="1" smtClean="0"/>
              <a:t>Traite</a:t>
            </a:r>
            <a:r>
              <a:rPr lang="en-GB" dirty="0" smtClean="0"/>
              <a:t> à </a:t>
            </a:r>
            <a:r>
              <a:rPr lang="en-GB" dirty="0" err="1" smtClean="0"/>
              <a:t>l’origine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La production (</a:t>
            </a:r>
            <a:r>
              <a:rPr lang="en-GB" dirty="0" err="1" smtClean="0"/>
              <a:t>ordres</a:t>
            </a:r>
            <a:r>
              <a:rPr lang="en-GB" dirty="0" smtClean="0"/>
              <a:t> de fabrication, </a:t>
            </a:r>
            <a:r>
              <a:rPr lang="en-GB" dirty="0" err="1" smtClean="0"/>
              <a:t>gammes</a:t>
            </a:r>
            <a:r>
              <a:rPr lang="en-GB" dirty="0" smtClean="0"/>
              <a:t>, </a:t>
            </a:r>
            <a:r>
              <a:rPr lang="en-GB" dirty="0" err="1" smtClean="0"/>
              <a:t>ressources</a:t>
            </a:r>
            <a:r>
              <a:rPr lang="en-GB" dirty="0" smtClean="0"/>
              <a:t>) </a:t>
            </a:r>
          </a:p>
          <a:p>
            <a:pPr lvl="1"/>
            <a:r>
              <a:rPr lang="en-GB" dirty="0" err="1" smtClean="0"/>
              <a:t>Echanges</a:t>
            </a:r>
            <a:r>
              <a:rPr lang="en-GB" dirty="0" smtClean="0"/>
              <a:t> N3 (</a:t>
            </a:r>
            <a:r>
              <a:rPr lang="en-GB" dirty="0" err="1" smtClean="0"/>
              <a:t>exécution</a:t>
            </a:r>
            <a:r>
              <a:rPr lang="en-GB" dirty="0" smtClean="0"/>
              <a:t>, MES) &lt;–&gt; N4 (</a:t>
            </a:r>
            <a:r>
              <a:rPr lang="en-GB" dirty="0" err="1" smtClean="0"/>
              <a:t>gestion</a:t>
            </a:r>
            <a:r>
              <a:rPr lang="en-GB" dirty="0" smtClean="0"/>
              <a:t>, ERP) </a:t>
            </a:r>
          </a:p>
          <a:p>
            <a:r>
              <a:rPr lang="en-GB" dirty="0" smtClean="0"/>
              <a:t>La nouvelle version </a:t>
            </a:r>
            <a:r>
              <a:rPr lang="en-GB" dirty="0" err="1" smtClean="0"/>
              <a:t>traitera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Maintenance, </a:t>
            </a:r>
            <a:r>
              <a:rPr lang="en-GB" dirty="0" err="1" smtClean="0"/>
              <a:t>Qualité</a:t>
            </a:r>
            <a:r>
              <a:rPr lang="en-GB" dirty="0" smtClean="0"/>
              <a:t>, </a:t>
            </a:r>
            <a:r>
              <a:rPr lang="en-GB" dirty="0" err="1" smtClean="0"/>
              <a:t>Logistique</a:t>
            </a:r>
            <a:r>
              <a:rPr lang="en-GB" dirty="0" smtClean="0"/>
              <a:t> interne</a:t>
            </a:r>
          </a:p>
          <a:p>
            <a:pPr lvl="1"/>
            <a:r>
              <a:rPr lang="en-GB" dirty="0" err="1" smtClean="0"/>
              <a:t>Echanges</a:t>
            </a:r>
            <a:r>
              <a:rPr lang="en-GB" dirty="0" smtClean="0"/>
              <a:t> N3-N3</a:t>
            </a:r>
          </a:p>
          <a:p>
            <a:pPr lvl="1"/>
            <a:r>
              <a:rPr lang="en-GB" dirty="0" smtClean="0"/>
              <a:t>Déjà à </a:t>
            </a:r>
            <a:r>
              <a:rPr lang="en-GB" dirty="0" err="1" smtClean="0"/>
              <a:t>l’oeuvre</a:t>
            </a:r>
            <a:r>
              <a:rPr lang="en-GB" dirty="0" smtClean="0"/>
              <a:t> </a:t>
            </a:r>
            <a:r>
              <a:rPr lang="en-GB" dirty="0" err="1" smtClean="0"/>
              <a:t>dans</a:t>
            </a:r>
            <a:r>
              <a:rPr lang="en-GB" dirty="0" smtClean="0"/>
              <a:t> le </a:t>
            </a:r>
            <a:r>
              <a:rPr lang="en-GB" dirty="0" err="1" smtClean="0"/>
              <a:t>projet</a:t>
            </a:r>
            <a:r>
              <a:rPr lang="en-GB" dirty="0" smtClean="0"/>
              <a:t> MES Cluster Rhône-Alpes</a:t>
            </a:r>
          </a:p>
          <a:p>
            <a:r>
              <a:rPr lang="en-GB" dirty="0" err="1" smtClean="0"/>
              <a:t>S’appuie</a:t>
            </a:r>
            <a:r>
              <a:rPr lang="en-GB" dirty="0" smtClean="0"/>
              <a:t> et </a:t>
            </a:r>
            <a:r>
              <a:rPr lang="en-GB" dirty="0" err="1" smtClean="0"/>
              <a:t>complète</a:t>
            </a:r>
            <a:r>
              <a:rPr lang="en-GB" dirty="0" smtClean="0"/>
              <a:t> l’ISA-88, plus au </a:t>
            </a:r>
            <a:r>
              <a:rPr lang="en-GB" dirty="0" err="1" smtClean="0"/>
              <a:t>coeur</a:t>
            </a:r>
            <a:r>
              <a:rPr lang="en-GB" dirty="0" smtClean="0"/>
              <a:t> de </a:t>
            </a:r>
            <a:r>
              <a:rPr lang="en-GB" dirty="0" err="1" smtClean="0"/>
              <a:t>l’automation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A88ED0-90BC-4487-810F-A154CDD7A329}" type="slidenum">
              <a:rPr lang="en-US"/>
              <a:pPr/>
              <a:t>17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Jean Vieille - Pogiciel 2009 Annecy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Couverture</a:t>
            </a:r>
            <a:r>
              <a:rPr lang="en-GB" dirty="0" smtClean="0"/>
              <a:t> ISA88 </a:t>
            </a:r>
            <a:r>
              <a:rPr lang="en-GB" dirty="0"/>
              <a:t>&amp; </a:t>
            </a:r>
            <a:r>
              <a:rPr lang="en-GB" dirty="0" smtClean="0"/>
              <a:t>ISA95</a:t>
            </a:r>
            <a:endParaRPr lang="en-GB" dirty="0"/>
          </a:p>
        </p:txBody>
      </p:sp>
      <p:graphicFrame>
        <p:nvGraphicFramePr>
          <p:cNvPr id="1860611" name="Diagram 3"/>
          <p:cNvGraphicFramePr>
            <a:graphicFrameLocks/>
          </p:cNvGraphicFramePr>
          <p:nvPr>
            <p:ph idx="1"/>
          </p:nvPr>
        </p:nvGraphicFramePr>
        <p:xfrm>
          <a:off x="1223963" y="1016000"/>
          <a:ext cx="4897437" cy="5076825"/>
        </p:xfrm>
        <a:graphic>
          <a:graphicData uri="http://schemas.openxmlformats.org/drawingml/2006/compatibility">
            <com:legacyDrawing xmlns:com="http://schemas.openxmlformats.org/drawingml/2006/compatibility" spid="_x0000_s253954"/>
          </a:graphicData>
        </a:graphic>
      </p:graphicFrame>
      <p:sp>
        <p:nvSpPr>
          <p:cNvPr id="18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9618F0-4754-4E9E-B251-FED943BCB275}" type="slidenum">
              <a:rPr lang="en-GB"/>
              <a:pPr/>
              <a:t>18</a:t>
            </a:fld>
            <a:endParaRPr lang="en-GB"/>
          </a:p>
        </p:txBody>
      </p:sp>
      <p:sp>
        <p:nvSpPr>
          <p:cNvPr id="1860617" name="Rectangle 9"/>
          <p:cNvSpPr>
            <a:spLocks noChangeArrowheads="1"/>
          </p:cNvSpPr>
          <p:nvPr/>
        </p:nvSpPr>
        <p:spPr bwMode="auto">
          <a:xfrm rot="-5400000">
            <a:off x="4349750" y="3257551"/>
            <a:ext cx="4175125" cy="34290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eaLnBrk="1" hangingPunct="1"/>
            <a:r>
              <a:rPr lang="fr-FR" sz="2400">
                <a:latin typeface="Arial Narrow" pitchFamily="34" charset="0"/>
              </a:rPr>
              <a:t>Product Asset Management </a:t>
            </a:r>
          </a:p>
        </p:txBody>
      </p:sp>
      <p:sp>
        <p:nvSpPr>
          <p:cNvPr id="1860618" name="Text Box 10"/>
          <p:cNvSpPr txBox="1">
            <a:spLocks noChangeArrowheads="1"/>
          </p:cNvSpPr>
          <p:nvPr/>
        </p:nvSpPr>
        <p:spPr bwMode="auto">
          <a:xfrm>
            <a:off x="71438" y="4354513"/>
            <a:ext cx="849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>
            <a:spAutoFit/>
          </a:bodyPr>
          <a:lstStyle/>
          <a:p>
            <a:pPr eaLnBrk="1" hangingPunct="1"/>
            <a:r>
              <a:rPr lang="en-GB">
                <a:latin typeface="Tahoma" pitchFamily="34" charset="0"/>
              </a:rPr>
              <a:t>ISA-88</a:t>
            </a:r>
          </a:p>
        </p:txBody>
      </p:sp>
      <p:sp>
        <p:nvSpPr>
          <p:cNvPr id="1860619" name="AutoShape 11"/>
          <p:cNvSpPr>
            <a:spLocks/>
          </p:cNvSpPr>
          <p:nvPr/>
        </p:nvSpPr>
        <p:spPr bwMode="auto">
          <a:xfrm>
            <a:off x="979488" y="3538538"/>
            <a:ext cx="280987" cy="2016125"/>
          </a:xfrm>
          <a:prstGeom prst="leftBrace">
            <a:avLst>
              <a:gd name="adj1" fmla="val 5979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860620" name="AutoShape 12"/>
          <p:cNvSpPr>
            <a:spLocks/>
          </p:cNvSpPr>
          <p:nvPr/>
        </p:nvSpPr>
        <p:spPr bwMode="auto">
          <a:xfrm>
            <a:off x="979488" y="1522413"/>
            <a:ext cx="280987" cy="2016125"/>
          </a:xfrm>
          <a:prstGeom prst="leftBrace">
            <a:avLst>
              <a:gd name="adj1" fmla="val 5979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860621" name="Text Box 13"/>
          <p:cNvSpPr txBox="1">
            <a:spLocks noChangeArrowheads="1"/>
          </p:cNvSpPr>
          <p:nvPr/>
        </p:nvSpPr>
        <p:spPr bwMode="auto">
          <a:xfrm>
            <a:off x="98425" y="2290763"/>
            <a:ext cx="849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>
            <a:spAutoFit/>
          </a:bodyPr>
          <a:lstStyle/>
          <a:p>
            <a:pPr eaLnBrk="1" hangingPunct="1"/>
            <a:r>
              <a:rPr lang="en-GB">
                <a:latin typeface="Tahoma" pitchFamily="34" charset="0"/>
              </a:rPr>
              <a:t>ISA-95</a:t>
            </a:r>
          </a:p>
        </p:txBody>
      </p:sp>
      <p:sp>
        <p:nvSpPr>
          <p:cNvPr id="1860622" name="Rectangle 14"/>
          <p:cNvSpPr>
            <a:spLocks noChangeArrowheads="1"/>
          </p:cNvSpPr>
          <p:nvPr/>
        </p:nvSpPr>
        <p:spPr bwMode="auto">
          <a:xfrm rot="-5400000">
            <a:off x="5320506" y="3258345"/>
            <a:ext cx="4175125" cy="341312"/>
          </a:xfrm>
          <a:prstGeom prst="rect">
            <a:avLst/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eaLnBrk="1" hangingPunct="1"/>
            <a:r>
              <a:rPr lang="fr-FR" sz="2400">
                <a:latin typeface="Arial Narrow" pitchFamily="34" charset="0"/>
              </a:rPr>
              <a:t>Physical Asset Management</a:t>
            </a:r>
          </a:p>
        </p:txBody>
      </p:sp>
      <p:sp>
        <p:nvSpPr>
          <p:cNvPr id="1860623" name="Rectangle 15"/>
          <p:cNvSpPr>
            <a:spLocks noChangeArrowheads="1"/>
          </p:cNvSpPr>
          <p:nvPr/>
        </p:nvSpPr>
        <p:spPr bwMode="auto">
          <a:xfrm rot="-5400000">
            <a:off x="5806281" y="3258345"/>
            <a:ext cx="4175125" cy="341312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eaLnBrk="1" hangingPunct="1"/>
            <a:r>
              <a:rPr lang="fr-FR" sz="2400">
                <a:latin typeface="Arial Narrow" pitchFamily="34" charset="0"/>
              </a:rPr>
              <a:t>Human Asset Management</a:t>
            </a:r>
          </a:p>
        </p:txBody>
      </p:sp>
      <p:sp>
        <p:nvSpPr>
          <p:cNvPr id="1860624" name="Text Box 16"/>
          <p:cNvSpPr txBox="1">
            <a:spLocks noChangeArrowheads="1"/>
          </p:cNvSpPr>
          <p:nvPr/>
        </p:nvSpPr>
        <p:spPr bwMode="auto">
          <a:xfrm>
            <a:off x="6410325" y="5721350"/>
            <a:ext cx="1582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>
            <a:spAutoFit/>
          </a:bodyPr>
          <a:lstStyle/>
          <a:p>
            <a:pPr eaLnBrk="1" hangingPunct="1"/>
            <a:r>
              <a:rPr lang="en-GB" sz="1600">
                <a:latin typeface="Tahoma" pitchFamily="34" charset="0"/>
              </a:rPr>
              <a:t>ISA-88 + ISA-95</a:t>
            </a:r>
          </a:p>
        </p:txBody>
      </p:sp>
      <p:sp>
        <p:nvSpPr>
          <p:cNvPr id="1860625" name="AutoShape 17"/>
          <p:cNvSpPr>
            <a:spLocks/>
          </p:cNvSpPr>
          <p:nvPr/>
        </p:nvSpPr>
        <p:spPr bwMode="auto">
          <a:xfrm rot="-5400000">
            <a:off x="7021513" y="4725988"/>
            <a:ext cx="285750" cy="1873250"/>
          </a:xfrm>
          <a:prstGeom prst="leftBrace">
            <a:avLst>
              <a:gd name="adj1" fmla="val 5463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860637" name="Rectangle 29"/>
          <p:cNvSpPr>
            <a:spLocks noChangeArrowheads="1"/>
          </p:cNvSpPr>
          <p:nvPr/>
        </p:nvSpPr>
        <p:spPr bwMode="auto">
          <a:xfrm rot="-5400000">
            <a:off x="6288881" y="3258345"/>
            <a:ext cx="4175125" cy="34131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eaLnBrk="1" hangingPunct="1"/>
            <a:r>
              <a:rPr lang="fr-FR" sz="2400">
                <a:latin typeface="Arial Narrow" pitchFamily="34" charset="0"/>
              </a:rPr>
              <a:t>IT Asset Management</a:t>
            </a:r>
          </a:p>
        </p:txBody>
      </p:sp>
      <p:sp>
        <p:nvSpPr>
          <p:cNvPr id="1860638" name="Text Box 30"/>
          <p:cNvSpPr txBox="1">
            <a:spLocks noChangeArrowheads="1"/>
          </p:cNvSpPr>
          <p:nvPr/>
        </p:nvSpPr>
        <p:spPr bwMode="auto">
          <a:xfrm>
            <a:off x="8135938" y="5553075"/>
            <a:ext cx="7191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>
            <a:spAutoFit/>
          </a:bodyPr>
          <a:lstStyle/>
          <a:p>
            <a:pPr algn="ctr" eaLnBrk="1" hangingPunct="1"/>
            <a:r>
              <a:rPr lang="en-GB" sz="1600">
                <a:latin typeface="Tahoma" pitchFamily="34" charset="0"/>
              </a:rPr>
              <a:t>TOGAF</a:t>
            </a:r>
          </a:p>
          <a:p>
            <a:pPr algn="ctr" eaLnBrk="1" hangingPunct="1"/>
            <a:r>
              <a:rPr lang="en-GB" sz="1600">
                <a:latin typeface="Tahoma" pitchFamily="34" charset="0"/>
              </a:rPr>
              <a:t>ITIL</a:t>
            </a:r>
          </a:p>
        </p:txBody>
      </p:sp>
      <p:sp>
        <p:nvSpPr>
          <p:cNvPr id="1860639" name="Rectangle 31"/>
          <p:cNvSpPr>
            <a:spLocks noChangeArrowheads="1"/>
          </p:cNvSpPr>
          <p:nvPr/>
        </p:nvSpPr>
        <p:spPr bwMode="auto">
          <a:xfrm rot="-5400000">
            <a:off x="4851400" y="3257551"/>
            <a:ext cx="4175125" cy="3429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eaLnBrk="1" hangingPunct="1"/>
            <a:r>
              <a:rPr lang="fr-FR" sz="2400">
                <a:latin typeface="Arial Narrow" pitchFamily="34" charset="0"/>
              </a:rPr>
              <a:t>Inventory Asset Management </a:t>
            </a:r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Jean Vieille - Pogiciel 2009 Annecy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66752" y="687417"/>
            <a:ext cx="7897861" cy="4895850"/>
          </a:xfrm>
        </p:spPr>
        <p:txBody>
          <a:bodyPr/>
          <a:lstStyle/>
          <a:p>
            <a:pPr>
              <a:lnSpc>
                <a:spcPct val="60000"/>
              </a:lnSpc>
              <a:buFont typeface="Arial" pitchFamily="34" charset="0"/>
              <a:buNone/>
            </a:pPr>
            <a:r>
              <a:rPr lang="fr-FR" sz="1800" dirty="0" smtClean="0"/>
              <a:t>&lt;</a:t>
            </a:r>
            <a:r>
              <a:rPr lang="fr-FR" sz="1800" dirty="0" err="1" smtClean="0">
                <a:solidFill>
                  <a:srgbClr val="0033CC"/>
                </a:solidFill>
              </a:rPr>
              <a:t>PersonnelInformation</a:t>
            </a:r>
            <a:r>
              <a:rPr lang="fr-FR" sz="1800" b="0" dirty="0" smtClean="0"/>
              <a:t>&gt; </a:t>
            </a:r>
          </a:p>
          <a:p>
            <a:pPr lvl="1">
              <a:lnSpc>
                <a:spcPct val="60000"/>
              </a:lnSpc>
              <a:buNone/>
            </a:pPr>
            <a:r>
              <a:rPr lang="fr-FR" sz="1800" dirty="0" smtClean="0"/>
              <a:t>&lt;</a:t>
            </a:r>
            <a:r>
              <a:rPr lang="fr-FR" sz="1800" dirty="0" smtClean="0">
                <a:solidFill>
                  <a:srgbClr val="0033CC"/>
                </a:solidFill>
              </a:rPr>
              <a:t>Description</a:t>
            </a:r>
            <a:r>
              <a:rPr lang="fr-FR" sz="1800" dirty="0" smtClean="0"/>
              <a:t>&gt; </a:t>
            </a:r>
            <a:r>
              <a:rPr lang="fr-FR" sz="1800" dirty="0" smtClean="0">
                <a:solidFill>
                  <a:srgbClr val="006600"/>
                </a:solidFill>
              </a:rPr>
              <a:t>Visiteurs de l’exposition Progiciel</a:t>
            </a:r>
          </a:p>
          <a:p>
            <a:pPr lvl="1">
              <a:lnSpc>
                <a:spcPct val="60000"/>
              </a:lnSpc>
              <a:buNone/>
            </a:pPr>
            <a:r>
              <a:rPr lang="fr-FR" sz="1800" dirty="0" smtClean="0"/>
              <a:t>&lt;</a:t>
            </a:r>
            <a:r>
              <a:rPr lang="fr-FR" sz="1800" dirty="0" smtClean="0">
                <a:solidFill>
                  <a:srgbClr val="0033CC"/>
                </a:solidFill>
              </a:rPr>
              <a:t>Location</a:t>
            </a:r>
            <a:r>
              <a:rPr lang="fr-FR" sz="1800" dirty="0" smtClean="0"/>
              <a:t>&gt;</a:t>
            </a:r>
            <a:r>
              <a:rPr lang="fr-FR" sz="1800" dirty="0" smtClean="0">
                <a:solidFill>
                  <a:srgbClr val="006600"/>
                </a:solidFill>
              </a:rPr>
              <a:t> Annecy-le-Vieux</a:t>
            </a:r>
          </a:p>
          <a:p>
            <a:pPr lvl="1">
              <a:lnSpc>
                <a:spcPct val="60000"/>
              </a:lnSpc>
              <a:buNone/>
            </a:pPr>
            <a:r>
              <a:rPr lang="fr-FR" sz="1800" dirty="0" smtClean="0"/>
              <a:t>&lt;</a:t>
            </a:r>
            <a:r>
              <a:rPr lang="fr-FR" sz="1800" dirty="0" err="1" smtClean="0">
                <a:solidFill>
                  <a:srgbClr val="0033CC"/>
                </a:solidFill>
              </a:rPr>
              <a:t>PublishedDate</a:t>
            </a:r>
            <a:r>
              <a:rPr lang="fr-FR" sz="1800" dirty="0" smtClean="0"/>
              <a:t>&gt; </a:t>
            </a:r>
            <a:r>
              <a:rPr lang="fr-FR" sz="1800" dirty="0" smtClean="0">
                <a:solidFill>
                  <a:srgbClr val="006600"/>
                </a:solidFill>
              </a:rPr>
              <a:t>01-10-2009</a:t>
            </a:r>
          </a:p>
          <a:p>
            <a:pPr lvl="1">
              <a:lnSpc>
                <a:spcPct val="60000"/>
              </a:lnSpc>
              <a:buNone/>
            </a:pPr>
            <a:r>
              <a:rPr lang="fr-FR" sz="1800" dirty="0" smtClean="0"/>
              <a:t>&lt;</a:t>
            </a:r>
            <a:r>
              <a:rPr lang="fr-FR" sz="1800" b="1" dirty="0" smtClean="0">
                <a:solidFill>
                  <a:srgbClr val="0033CC"/>
                </a:solidFill>
              </a:rPr>
              <a:t>Person</a:t>
            </a:r>
            <a:r>
              <a:rPr lang="fr-FR" sz="1800" dirty="0" smtClean="0"/>
              <a:t>&gt;</a:t>
            </a:r>
          </a:p>
          <a:p>
            <a:pPr lvl="1">
              <a:lnSpc>
                <a:spcPct val="60000"/>
              </a:lnSpc>
              <a:buNone/>
            </a:pPr>
            <a:r>
              <a:rPr lang="fr-FR" sz="1800" dirty="0" smtClean="0"/>
              <a:t>		&lt;</a:t>
            </a:r>
            <a:r>
              <a:rPr lang="fr-FR" sz="1800" dirty="0" smtClean="0">
                <a:solidFill>
                  <a:srgbClr val="0033CC"/>
                </a:solidFill>
              </a:rPr>
              <a:t>ID</a:t>
            </a:r>
            <a:r>
              <a:rPr lang="fr-FR" sz="1800" dirty="0" smtClean="0"/>
              <a:t>&gt; </a:t>
            </a:r>
            <a:r>
              <a:rPr lang="fr-FR" sz="1800" dirty="0" smtClean="0">
                <a:solidFill>
                  <a:srgbClr val="006600"/>
                </a:solidFill>
              </a:rPr>
              <a:t>1</a:t>
            </a:r>
          </a:p>
          <a:p>
            <a:pPr lvl="2">
              <a:lnSpc>
                <a:spcPct val="60000"/>
              </a:lnSpc>
              <a:buNone/>
            </a:pPr>
            <a:r>
              <a:rPr lang="fr-FR" dirty="0" smtClean="0"/>
              <a:t>&lt;</a:t>
            </a:r>
            <a:r>
              <a:rPr lang="fr-FR" dirty="0" err="1" smtClean="0">
                <a:solidFill>
                  <a:srgbClr val="0033CC"/>
                </a:solidFill>
              </a:rPr>
              <a:t>PersonName</a:t>
            </a:r>
            <a:r>
              <a:rPr lang="fr-FR" dirty="0" smtClean="0"/>
              <a:t>&gt; </a:t>
            </a:r>
            <a:r>
              <a:rPr lang="fr-FR" dirty="0" smtClean="0">
                <a:solidFill>
                  <a:srgbClr val="006600"/>
                </a:solidFill>
              </a:rPr>
              <a:t>Nicolas Sarkozy</a:t>
            </a:r>
          </a:p>
          <a:p>
            <a:pPr lvl="2">
              <a:lnSpc>
                <a:spcPct val="60000"/>
              </a:lnSpc>
              <a:buNone/>
            </a:pPr>
            <a:r>
              <a:rPr lang="fr-FR" dirty="0" smtClean="0"/>
              <a:t>&lt;</a:t>
            </a:r>
            <a:r>
              <a:rPr lang="fr-FR" b="1" dirty="0" err="1" smtClean="0">
                <a:solidFill>
                  <a:srgbClr val="0033CC"/>
                </a:solidFill>
              </a:rPr>
              <a:t>PersonProperty</a:t>
            </a:r>
            <a:r>
              <a:rPr lang="fr-FR" dirty="0" smtClean="0"/>
              <a:t>&gt; </a:t>
            </a:r>
          </a:p>
          <a:p>
            <a:pPr lvl="3">
              <a:lnSpc>
                <a:spcPct val="60000"/>
              </a:lnSpc>
              <a:buFont typeface="Arial" pitchFamily="34" charset="0"/>
              <a:buNone/>
            </a:pPr>
            <a:r>
              <a:rPr lang="fr-FR" i="0" dirty="0" smtClean="0"/>
              <a:t>&lt;</a:t>
            </a:r>
            <a:r>
              <a:rPr lang="fr-FR" i="0" dirty="0" smtClean="0">
                <a:solidFill>
                  <a:srgbClr val="0033CC"/>
                </a:solidFill>
              </a:rPr>
              <a:t>ID</a:t>
            </a:r>
            <a:r>
              <a:rPr lang="fr-FR" i="0" dirty="0" smtClean="0">
                <a:solidFill>
                  <a:srgbClr val="006600"/>
                </a:solidFill>
              </a:rPr>
              <a:t>&gt;Nationalité1</a:t>
            </a:r>
          </a:p>
          <a:p>
            <a:pPr lvl="3">
              <a:lnSpc>
                <a:spcPct val="60000"/>
              </a:lnSpc>
              <a:buFont typeface="Arial" pitchFamily="34" charset="0"/>
              <a:buNone/>
            </a:pPr>
            <a:r>
              <a:rPr lang="fr-FR" i="0" dirty="0" smtClean="0"/>
              <a:t>&lt;</a:t>
            </a:r>
            <a:r>
              <a:rPr lang="fr-FR" dirty="0" smtClean="0">
                <a:solidFill>
                  <a:srgbClr val="0033CC"/>
                </a:solidFill>
              </a:rPr>
              <a:t> </a:t>
            </a:r>
            <a:r>
              <a:rPr lang="fr-FR" i="0" dirty="0" smtClean="0">
                <a:solidFill>
                  <a:srgbClr val="0033CC"/>
                </a:solidFill>
              </a:rPr>
              <a:t>Description</a:t>
            </a:r>
            <a:r>
              <a:rPr lang="fr-FR" dirty="0" smtClean="0">
                <a:solidFill>
                  <a:srgbClr val="0033CC"/>
                </a:solidFill>
              </a:rPr>
              <a:t> </a:t>
            </a:r>
            <a:r>
              <a:rPr lang="fr-FR" i="0" dirty="0" smtClean="0"/>
              <a:t>&gt; </a:t>
            </a:r>
            <a:r>
              <a:rPr lang="fr-FR" i="0" dirty="0" smtClean="0">
                <a:solidFill>
                  <a:srgbClr val="006600"/>
                </a:solidFill>
              </a:rPr>
              <a:t>Pays d’origine</a:t>
            </a:r>
          </a:p>
          <a:p>
            <a:pPr lvl="3">
              <a:lnSpc>
                <a:spcPct val="60000"/>
              </a:lnSpc>
              <a:buFont typeface="Arial" pitchFamily="34" charset="0"/>
              <a:buNone/>
            </a:pPr>
            <a:r>
              <a:rPr lang="fr-FR" i="0" dirty="0" smtClean="0"/>
              <a:t>&lt;</a:t>
            </a:r>
            <a:r>
              <a:rPr lang="fr-FR" i="0" dirty="0" smtClean="0">
                <a:solidFill>
                  <a:srgbClr val="0033CC"/>
                </a:solidFill>
              </a:rPr>
              <a:t>Value</a:t>
            </a:r>
            <a:r>
              <a:rPr lang="fr-FR" i="0" dirty="0" smtClean="0"/>
              <a:t>&gt; </a:t>
            </a:r>
            <a:r>
              <a:rPr lang="fr-FR" i="0" dirty="0" smtClean="0">
                <a:solidFill>
                  <a:srgbClr val="006600"/>
                </a:solidFill>
              </a:rPr>
              <a:t>France</a:t>
            </a:r>
          </a:p>
          <a:p>
            <a:pPr lvl="3">
              <a:lnSpc>
                <a:spcPct val="60000"/>
              </a:lnSpc>
              <a:buFont typeface="Arial" pitchFamily="34" charset="0"/>
              <a:buNone/>
            </a:pPr>
            <a:r>
              <a:rPr lang="fr-FR" i="0" dirty="0" smtClean="0"/>
              <a:t>&lt;</a:t>
            </a:r>
            <a:r>
              <a:rPr lang="fr-FR" i="0" dirty="0" err="1" smtClean="0">
                <a:solidFill>
                  <a:srgbClr val="0033CC"/>
                </a:solidFill>
              </a:rPr>
              <a:t>QualificationTestSpecificationID</a:t>
            </a:r>
            <a:r>
              <a:rPr lang="fr-FR" i="0" dirty="0" smtClean="0"/>
              <a:t>&gt; </a:t>
            </a:r>
            <a:r>
              <a:rPr lang="fr-FR" i="0" dirty="0" smtClean="0">
                <a:solidFill>
                  <a:srgbClr val="006600"/>
                </a:solidFill>
              </a:rPr>
              <a:t>ADN</a:t>
            </a:r>
          </a:p>
          <a:p>
            <a:pPr lvl="3">
              <a:lnSpc>
                <a:spcPct val="60000"/>
              </a:lnSpc>
              <a:buFont typeface="Arial" pitchFamily="34" charset="0"/>
              <a:buNone/>
            </a:pPr>
            <a:r>
              <a:rPr lang="fr-FR" i="0" dirty="0" smtClean="0"/>
              <a:t>&lt;</a:t>
            </a:r>
            <a:r>
              <a:rPr lang="fr-FR" i="0" dirty="0" err="1" smtClean="0">
                <a:solidFill>
                  <a:srgbClr val="0033CC"/>
                </a:solidFill>
              </a:rPr>
              <a:t>TestResult</a:t>
            </a:r>
            <a:r>
              <a:rPr lang="fr-FR" i="0" dirty="0" smtClean="0"/>
              <a:t>&gt; </a:t>
            </a:r>
            <a:r>
              <a:rPr lang="fr-FR" i="0" dirty="0" err="1" smtClean="0">
                <a:solidFill>
                  <a:srgbClr val="006600"/>
                </a:solidFill>
              </a:rPr>
              <a:t>Failed</a:t>
            </a:r>
            <a:endParaRPr lang="fr-FR" i="0" dirty="0" smtClean="0">
              <a:solidFill>
                <a:srgbClr val="006600"/>
              </a:solidFill>
            </a:endParaRPr>
          </a:p>
          <a:p>
            <a:pPr lvl="2">
              <a:lnSpc>
                <a:spcPct val="60000"/>
              </a:lnSpc>
              <a:buNone/>
            </a:pPr>
            <a:r>
              <a:rPr lang="fr-FR" dirty="0" smtClean="0"/>
              <a:t>&lt;</a:t>
            </a:r>
            <a:r>
              <a:rPr lang="fr-FR" dirty="0" err="1" smtClean="0">
                <a:solidFill>
                  <a:srgbClr val="0033CC"/>
                </a:solidFill>
              </a:rPr>
              <a:t>PersonnelClassID</a:t>
            </a:r>
            <a:r>
              <a:rPr lang="fr-FR" dirty="0" smtClean="0"/>
              <a:t>&gt; </a:t>
            </a:r>
            <a:r>
              <a:rPr lang="fr-FR" dirty="0" err="1" smtClean="0">
                <a:solidFill>
                  <a:srgbClr val="006600"/>
                </a:solidFill>
              </a:rPr>
              <a:t>President</a:t>
            </a:r>
            <a:endParaRPr lang="fr-FR" dirty="0" smtClean="0">
              <a:solidFill>
                <a:srgbClr val="006600"/>
              </a:solidFill>
            </a:endParaRPr>
          </a:p>
          <a:p>
            <a:pPr lvl="2">
              <a:lnSpc>
                <a:spcPct val="60000"/>
              </a:lnSpc>
              <a:buNone/>
            </a:pPr>
            <a:r>
              <a:rPr lang="fr-FR" dirty="0" smtClean="0"/>
              <a:t>&lt;</a:t>
            </a:r>
            <a:r>
              <a:rPr lang="fr-FR" dirty="0" err="1" smtClean="0">
                <a:solidFill>
                  <a:srgbClr val="0033CC"/>
                </a:solidFill>
              </a:rPr>
              <a:t>PersonnelClassID</a:t>
            </a:r>
            <a:r>
              <a:rPr lang="fr-FR" dirty="0" smtClean="0"/>
              <a:t>&gt; </a:t>
            </a:r>
            <a:r>
              <a:rPr lang="fr-FR" dirty="0" smtClean="0">
                <a:solidFill>
                  <a:srgbClr val="006600"/>
                </a:solidFill>
              </a:rPr>
              <a:t>Visiteur</a:t>
            </a:r>
          </a:p>
          <a:p>
            <a:pPr lvl="1">
              <a:lnSpc>
                <a:spcPct val="60000"/>
              </a:lnSpc>
              <a:buNone/>
            </a:pPr>
            <a:r>
              <a:rPr lang="fr-FR" sz="1800" dirty="0" smtClean="0"/>
              <a:t>&lt;</a:t>
            </a:r>
            <a:r>
              <a:rPr lang="fr-FR" sz="1800" b="1" dirty="0" err="1" smtClean="0">
                <a:solidFill>
                  <a:srgbClr val="0033CC"/>
                </a:solidFill>
              </a:rPr>
              <a:t>PersonnelClass</a:t>
            </a:r>
            <a:r>
              <a:rPr lang="fr-FR" sz="1800" dirty="0" smtClean="0"/>
              <a:t>&gt; </a:t>
            </a:r>
          </a:p>
          <a:p>
            <a:pPr lvl="2">
              <a:lnSpc>
                <a:spcPct val="60000"/>
              </a:lnSpc>
              <a:buNone/>
            </a:pPr>
            <a:r>
              <a:rPr lang="fr-FR" dirty="0" smtClean="0"/>
              <a:t>&lt;</a:t>
            </a:r>
            <a:r>
              <a:rPr lang="fr-FR" dirty="0" smtClean="0">
                <a:solidFill>
                  <a:srgbClr val="0033CC"/>
                </a:solidFill>
              </a:rPr>
              <a:t>ID</a:t>
            </a:r>
            <a:r>
              <a:rPr lang="fr-FR" dirty="0" smtClean="0"/>
              <a:t>&gt;</a:t>
            </a:r>
            <a:r>
              <a:rPr lang="fr-FR" dirty="0" err="1" smtClean="0">
                <a:solidFill>
                  <a:srgbClr val="006600"/>
                </a:solidFill>
              </a:rPr>
              <a:t>President</a:t>
            </a:r>
            <a:endParaRPr lang="fr-FR" dirty="0" smtClean="0">
              <a:solidFill>
                <a:srgbClr val="006600"/>
              </a:solidFill>
            </a:endParaRPr>
          </a:p>
          <a:p>
            <a:pPr lvl="2">
              <a:lnSpc>
                <a:spcPct val="60000"/>
              </a:lnSpc>
              <a:buNone/>
            </a:pPr>
            <a:r>
              <a:rPr lang="fr-FR" dirty="0" smtClean="0"/>
              <a:t>&lt;</a:t>
            </a:r>
            <a:r>
              <a:rPr lang="fr-FR" dirty="0" smtClean="0">
                <a:solidFill>
                  <a:srgbClr val="0033CC"/>
                </a:solidFill>
              </a:rPr>
              <a:t>Description</a:t>
            </a:r>
            <a:r>
              <a:rPr lang="fr-FR" dirty="0" smtClean="0"/>
              <a:t>&gt; </a:t>
            </a:r>
            <a:r>
              <a:rPr lang="fr-FR" dirty="0" smtClean="0">
                <a:solidFill>
                  <a:srgbClr val="006600"/>
                </a:solidFill>
              </a:rPr>
              <a:t>Le plus haut responsable d’une organisation</a:t>
            </a:r>
          </a:p>
          <a:p>
            <a:pPr lvl="2">
              <a:lnSpc>
                <a:spcPct val="60000"/>
              </a:lnSpc>
              <a:buNone/>
            </a:pPr>
            <a:r>
              <a:rPr lang="fr-FR" dirty="0" smtClean="0"/>
              <a:t>&lt;</a:t>
            </a:r>
            <a:r>
              <a:rPr lang="fr-FR" b="1" dirty="0" err="1" smtClean="0">
                <a:solidFill>
                  <a:srgbClr val="0033CC"/>
                </a:solidFill>
              </a:rPr>
              <a:t>PersonnelClassProperty</a:t>
            </a:r>
            <a:r>
              <a:rPr lang="fr-FR" dirty="0" smtClean="0"/>
              <a:t>&gt; </a:t>
            </a:r>
          </a:p>
          <a:p>
            <a:pPr lvl="3">
              <a:lnSpc>
                <a:spcPct val="60000"/>
              </a:lnSpc>
              <a:buFont typeface="Arial" pitchFamily="34" charset="0"/>
              <a:buNone/>
            </a:pPr>
            <a:r>
              <a:rPr lang="fr-FR" i="0" dirty="0" smtClean="0"/>
              <a:t>&lt;</a:t>
            </a:r>
            <a:r>
              <a:rPr lang="fr-FR" i="0" dirty="0" smtClean="0">
                <a:solidFill>
                  <a:srgbClr val="0033CC"/>
                </a:solidFill>
              </a:rPr>
              <a:t>ID</a:t>
            </a:r>
            <a:r>
              <a:rPr lang="fr-FR" i="0" dirty="0" smtClean="0"/>
              <a:t>&gt;</a:t>
            </a:r>
            <a:r>
              <a:rPr lang="fr-FR" i="0" dirty="0" smtClean="0">
                <a:solidFill>
                  <a:srgbClr val="006600"/>
                </a:solidFill>
              </a:rPr>
              <a:t>Sujets</a:t>
            </a:r>
          </a:p>
          <a:p>
            <a:pPr lvl="3">
              <a:lnSpc>
                <a:spcPct val="60000"/>
              </a:lnSpc>
              <a:buFont typeface="Arial" pitchFamily="34" charset="0"/>
              <a:buNone/>
            </a:pPr>
            <a:r>
              <a:rPr lang="fr-FR" i="0" dirty="0" smtClean="0"/>
              <a:t>&lt;</a:t>
            </a:r>
            <a:r>
              <a:rPr lang="fr-FR" i="0" dirty="0" smtClean="0">
                <a:solidFill>
                  <a:srgbClr val="0033CC"/>
                </a:solidFill>
              </a:rPr>
              <a:t>Description</a:t>
            </a:r>
            <a:r>
              <a:rPr lang="fr-FR" i="0" dirty="0" smtClean="0"/>
              <a:t>&gt; </a:t>
            </a:r>
            <a:r>
              <a:rPr lang="fr-FR" i="0" dirty="0" smtClean="0">
                <a:solidFill>
                  <a:srgbClr val="006600"/>
                </a:solidFill>
              </a:rPr>
              <a:t>Nombre d’assujettis </a:t>
            </a:r>
          </a:p>
          <a:p>
            <a:pPr lvl="3">
              <a:lnSpc>
                <a:spcPct val="60000"/>
              </a:lnSpc>
              <a:buFont typeface="Arial" pitchFamily="34" charset="0"/>
              <a:buNone/>
            </a:pPr>
            <a:r>
              <a:rPr lang="fr-FR" i="0" dirty="0" smtClean="0"/>
              <a:t>&lt;</a:t>
            </a:r>
            <a:r>
              <a:rPr lang="fr-FR" i="0" dirty="0" smtClean="0">
                <a:solidFill>
                  <a:srgbClr val="0033CC"/>
                </a:solidFill>
              </a:rPr>
              <a:t>Value</a:t>
            </a:r>
            <a:r>
              <a:rPr lang="fr-FR" i="0" dirty="0" smtClean="0"/>
              <a:t>&gt; </a:t>
            </a:r>
            <a:r>
              <a:rPr lang="fr-FR" i="0" dirty="0" smtClean="0">
                <a:solidFill>
                  <a:srgbClr val="006600"/>
                </a:solidFill>
              </a:rPr>
              <a:t>64 303 000</a:t>
            </a:r>
          </a:p>
          <a:p>
            <a:pPr lvl="3">
              <a:lnSpc>
                <a:spcPct val="60000"/>
              </a:lnSpc>
              <a:buFont typeface="Arial" pitchFamily="34" charset="0"/>
              <a:buNone/>
            </a:pPr>
            <a:r>
              <a:rPr lang="fr-FR" i="0" dirty="0" smtClean="0"/>
              <a:t>&lt;</a:t>
            </a:r>
            <a:r>
              <a:rPr lang="fr-FR" i="0" dirty="0" err="1" smtClean="0">
                <a:solidFill>
                  <a:srgbClr val="0033CC"/>
                </a:solidFill>
              </a:rPr>
              <a:t>QualificationTestSpecificationID</a:t>
            </a:r>
            <a:r>
              <a:rPr lang="fr-FR" i="0" dirty="0" smtClean="0"/>
              <a:t>&gt; I</a:t>
            </a:r>
            <a:r>
              <a:rPr lang="fr-FR" i="0" dirty="0" smtClean="0">
                <a:solidFill>
                  <a:srgbClr val="006600"/>
                </a:solidFill>
              </a:rPr>
              <a:t>nseeNATnon02151</a:t>
            </a:r>
          </a:p>
          <a:p>
            <a:pPr lvl="2">
              <a:lnSpc>
                <a:spcPct val="60000"/>
              </a:lnSpc>
              <a:buNone/>
            </a:pPr>
            <a:r>
              <a:rPr lang="fr-FR" dirty="0" smtClean="0"/>
              <a:t>&lt;</a:t>
            </a:r>
            <a:r>
              <a:rPr lang="fr-FR" dirty="0" err="1" smtClean="0">
                <a:solidFill>
                  <a:srgbClr val="0033CC"/>
                </a:solidFill>
              </a:rPr>
              <a:t>PersonID</a:t>
            </a:r>
            <a:r>
              <a:rPr lang="fr-FR" dirty="0" smtClean="0"/>
              <a:t>&gt; </a:t>
            </a:r>
            <a:r>
              <a:rPr lang="fr-FR" dirty="0" smtClean="0">
                <a:solidFill>
                  <a:srgbClr val="006600"/>
                </a:solidFill>
              </a:rPr>
              <a:t>1</a:t>
            </a:r>
            <a:endParaRPr lang="fr-FR" dirty="0">
              <a:solidFill>
                <a:srgbClr val="00660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BCA953-6C0B-48D2-BB10-0D3D651BA918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Jean Vieille - Pogiciel 2009 Annecy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1128681"/>
            <a:ext cx="9144000" cy="381000"/>
          </a:xfrm>
          <a:prstGeom prst="rect">
            <a:avLst/>
          </a:prstGeom>
          <a:solidFill>
            <a:srgbClr val="C0C0C0">
              <a:alpha val="50000"/>
            </a:srgbClr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r-FR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Agenda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 smtClean="0"/>
          </a:p>
          <a:p>
            <a:r>
              <a:rPr lang="en-GB" dirty="0" err="1" smtClean="0"/>
              <a:t>Quelles</a:t>
            </a:r>
            <a:r>
              <a:rPr lang="en-GB" dirty="0" smtClean="0"/>
              <a:t> </a:t>
            </a:r>
            <a:r>
              <a:rPr lang="en-GB" dirty="0" err="1" smtClean="0"/>
              <a:t>approches</a:t>
            </a:r>
            <a:r>
              <a:rPr lang="en-GB" dirty="0" smtClean="0"/>
              <a:t> ?</a:t>
            </a:r>
            <a:endParaRPr lang="en-GB" dirty="0" smtClean="0"/>
          </a:p>
          <a:p>
            <a:r>
              <a:rPr lang="en-GB" dirty="0" smtClean="0"/>
              <a:t>ISA95, un standard </a:t>
            </a:r>
            <a:r>
              <a:rPr lang="en-GB" dirty="0" err="1" smtClean="0"/>
              <a:t>canonique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A88ED0-90BC-4487-810F-A154CDD7A329}" type="slidenum">
              <a:rPr lang="en-US"/>
              <a:pPr/>
              <a:t>2</a:t>
            </a:fld>
            <a:endParaRPr lang="en-US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Jean Vieille - Pogiciel 2009 Annecy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Jean Vieille - Pogiciel 2009 Annecy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BCA953-6C0B-48D2-BB10-0D3D651BA918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ZoneTexte 5"/>
          <p:cNvSpPr txBox="1"/>
          <p:nvPr/>
        </p:nvSpPr>
        <p:spPr>
          <a:xfrm>
            <a:off x="2308194" y="2552688"/>
            <a:ext cx="46075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600" dirty="0" smtClean="0">
                <a:solidFill>
                  <a:srgbClr val="002060"/>
                </a:solidFill>
                <a:latin typeface="Arial Black" pitchFamily="34" charset="0"/>
              </a:rPr>
              <a:t>MERCI</a:t>
            </a:r>
            <a:endParaRPr lang="fr-FR" sz="96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Jean Vieille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Expert en </a:t>
            </a:r>
            <a:r>
              <a:rPr lang="en-GB" dirty="0" err="1" smtClean="0"/>
              <a:t>informatique</a:t>
            </a:r>
            <a:r>
              <a:rPr lang="en-GB" dirty="0" smtClean="0"/>
              <a:t> </a:t>
            </a:r>
            <a:r>
              <a:rPr lang="en-GB" dirty="0" err="1" smtClean="0"/>
              <a:t>industrielle</a:t>
            </a:r>
            <a:endParaRPr lang="en-GB" dirty="0" smtClean="0"/>
          </a:p>
          <a:p>
            <a:pPr lvl="1"/>
            <a:r>
              <a:rPr lang="en-GB" dirty="0" smtClean="0"/>
              <a:t>Automation flexible</a:t>
            </a:r>
          </a:p>
          <a:p>
            <a:pPr lvl="1"/>
            <a:r>
              <a:rPr lang="en-GB" dirty="0" smtClean="0"/>
              <a:t>MES</a:t>
            </a:r>
          </a:p>
          <a:p>
            <a:pPr lvl="1"/>
            <a:r>
              <a:rPr lang="en-GB" dirty="0" err="1" smtClean="0"/>
              <a:t>Interopérabillité</a:t>
            </a:r>
            <a:endParaRPr lang="en-GB" dirty="0" smtClean="0"/>
          </a:p>
          <a:p>
            <a:r>
              <a:rPr lang="en-GB" dirty="0" err="1" smtClean="0"/>
              <a:t>Associé</a:t>
            </a:r>
            <a:r>
              <a:rPr lang="en-GB" dirty="0" smtClean="0"/>
              <a:t> Control Chain Group (CCG)</a:t>
            </a:r>
          </a:p>
          <a:p>
            <a:pPr lvl="1"/>
            <a:r>
              <a:rPr lang="en-GB" dirty="0" err="1" smtClean="0"/>
              <a:t>Réseau</a:t>
            </a:r>
            <a:r>
              <a:rPr lang="en-GB" dirty="0" smtClean="0"/>
              <a:t> </a:t>
            </a:r>
            <a:r>
              <a:rPr lang="en-GB" dirty="0" err="1" smtClean="0"/>
              <a:t>d’experts</a:t>
            </a:r>
            <a:r>
              <a:rPr lang="en-GB" dirty="0" smtClean="0"/>
              <a:t> du </a:t>
            </a:r>
            <a:r>
              <a:rPr lang="en-GB" dirty="0" err="1" smtClean="0"/>
              <a:t>contrôle</a:t>
            </a:r>
            <a:r>
              <a:rPr lang="en-GB" dirty="0" smtClean="0"/>
              <a:t> </a:t>
            </a:r>
            <a:r>
              <a:rPr lang="en-GB" dirty="0" err="1" smtClean="0"/>
              <a:t>industriel</a:t>
            </a:r>
            <a:endParaRPr lang="en-GB" dirty="0" smtClean="0"/>
          </a:p>
          <a:p>
            <a:r>
              <a:rPr lang="en-GB" dirty="0" err="1" smtClean="0"/>
              <a:t>Membre</a:t>
            </a:r>
            <a:r>
              <a:rPr lang="en-GB" dirty="0" smtClean="0"/>
              <a:t> ISA</a:t>
            </a:r>
          </a:p>
          <a:p>
            <a:pPr lvl="1"/>
            <a:r>
              <a:rPr lang="en-GB" dirty="0" smtClean="0"/>
              <a:t>Ex-</a:t>
            </a:r>
            <a:r>
              <a:rPr lang="en-GB" dirty="0" err="1" smtClean="0"/>
              <a:t>Président</a:t>
            </a:r>
            <a:r>
              <a:rPr lang="en-GB" dirty="0" smtClean="0"/>
              <a:t>, Vice-</a:t>
            </a:r>
            <a:r>
              <a:rPr lang="en-GB" dirty="0" err="1" smtClean="0"/>
              <a:t>Président</a:t>
            </a:r>
            <a:r>
              <a:rPr lang="en-GB" dirty="0" smtClean="0"/>
              <a:t>, </a:t>
            </a:r>
            <a:r>
              <a:rPr lang="en-GB" dirty="0" err="1" smtClean="0"/>
              <a:t>responsable</a:t>
            </a:r>
            <a:r>
              <a:rPr lang="en-GB" dirty="0" smtClean="0"/>
              <a:t> </a:t>
            </a:r>
            <a:r>
              <a:rPr lang="en-GB" dirty="0" err="1" smtClean="0"/>
              <a:t>adhésions</a:t>
            </a:r>
            <a:r>
              <a:rPr lang="en-GB" dirty="0" smtClean="0"/>
              <a:t> et formation section France, ex-Vice-President District 12 EMEA</a:t>
            </a:r>
          </a:p>
          <a:p>
            <a:pPr lvl="1"/>
            <a:r>
              <a:rPr lang="en-GB" dirty="0" err="1" smtClean="0"/>
              <a:t>Membre</a:t>
            </a:r>
            <a:r>
              <a:rPr lang="en-GB" dirty="0" smtClean="0"/>
              <a:t> des </a:t>
            </a:r>
            <a:r>
              <a:rPr lang="en-GB" dirty="0" err="1" smtClean="0"/>
              <a:t>comités</a:t>
            </a:r>
            <a:r>
              <a:rPr lang="en-GB" dirty="0" smtClean="0"/>
              <a:t> de standardisation ISA88 et ISA95</a:t>
            </a:r>
          </a:p>
          <a:p>
            <a:pPr lvl="1"/>
            <a:r>
              <a:rPr lang="en-GB" dirty="0" err="1" smtClean="0"/>
              <a:t>Membre</a:t>
            </a:r>
            <a:r>
              <a:rPr lang="en-GB" dirty="0" smtClean="0"/>
              <a:t> ANSI/IEC, </a:t>
            </a:r>
            <a:r>
              <a:rPr lang="en-GB" dirty="0" err="1" smtClean="0"/>
              <a:t>comité</a:t>
            </a:r>
            <a:r>
              <a:rPr lang="en-GB" dirty="0" smtClean="0"/>
              <a:t> SC65E/JWG5 (ISO/IEC62264)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Jean Vieille - Pogiciel 2009 Annecy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BCA953-6C0B-48D2-BB10-0D3D651BA91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 la mesure à l’action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BCA953-6C0B-48D2-BB10-0D3D651BA91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3" name="Rectangle à coins arrondis 32"/>
          <p:cNvSpPr/>
          <p:nvPr/>
        </p:nvSpPr>
        <p:spPr bwMode="auto">
          <a:xfrm>
            <a:off x="2016091" y="1055655"/>
            <a:ext cx="5294384" cy="197170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Times New Roman" pitchFamily="18" charset="0"/>
              </a:rPr>
              <a:t>Univers</a:t>
            </a:r>
          </a:p>
        </p:txBody>
      </p:sp>
      <p:sp>
        <p:nvSpPr>
          <p:cNvPr id="34" name="Rectangle à coins arrondis 33"/>
          <p:cNvSpPr/>
          <p:nvPr/>
        </p:nvSpPr>
        <p:spPr bwMode="auto">
          <a:xfrm>
            <a:off x="5375286" y="1895454"/>
            <a:ext cx="1606572" cy="912825"/>
          </a:xfrm>
          <a:prstGeom prst="round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Times New Roman" pitchFamily="18" charset="0"/>
              </a:rPr>
              <a:t>Matière</a:t>
            </a:r>
          </a:p>
        </p:txBody>
      </p:sp>
      <p:sp>
        <p:nvSpPr>
          <p:cNvPr id="35" name="Rectangle à coins arrondis 34"/>
          <p:cNvSpPr/>
          <p:nvPr/>
        </p:nvSpPr>
        <p:spPr bwMode="auto">
          <a:xfrm>
            <a:off x="2892402" y="1968480"/>
            <a:ext cx="1606572" cy="912825"/>
          </a:xfrm>
          <a:prstGeom prst="roundRect">
            <a:avLst/>
          </a:prstGeom>
          <a:solidFill>
            <a:srgbClr val="FF33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Times New Roman" pitchFamily="18" charset="0"/>
              </a:rPr>
              <a:t>Energie</a:t>
            </a:r>
          </a:p>
        </p:txBody>
      </p:sp>
      <p:sp>
        <p:nvSpPr>
          <p:cNvPr id="37" name="Rectangle à coins arrondis 36"/>
          <p:cNvSpPr/>
          <p:nvPr/>
        </p:nvSpPr>
        <p:spPr bwMode="auto">
          <a:xfrm>
            <a:off x="7785144" y="3598112"/>
            <a:ext cx="1204929" cy="415095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Times New Roman" pitchFamily="18" charset="0"/>
              </a:rPr>
              <a:t>Données</a:t>
            </a:r>
          </a:p>
        </p:txBody>
      </p:sp>
      <p:sp>
        <p:nvSpPr>
          <p:cNvPr id="38" name="Rectangle à coins arrondis 37"/>
          <p:cNvSpPr/>
          <p:nvPr/>
        </p:nvSpPr>
        <p:spPr bwMode="auto">
          <a:xfrm>
            <a:off x="4498974" y="5656293"/>
            <a:ext cx="1716111" cy="438156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Times New Roman" pitchFamily="18" charset="0"/>
              </a:rPr>
              <a:t>Connaissance</a:t>
            </a:r>
          </a:p>
        </p:txBody>
      </p:sp>
      <p:sp>
        <p:nvSpPr>
          <p:cNvPr id="39" name="Rectangle à coins arrondis 38"/>
          <p:cNvSpPr/>
          <p:nvPr/>
        </p:nvSpPr>
        <p:spPr bwMode="auto">
          <a:xfrm>
            <a:off x="4170357" y="3306008"/>
            <a:ext cx="1204929" cy="561148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Times New Roman" pitchFamily="18" charset="0"/>
              </a:rPr>
              <a:t>Décision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Times New Roman" pitchFamily="18" charset="0"/>
              </a:rPr>
              <a:t>Action</a:t>
            </a:r>
          </a:p>
        </p:txBody>
      </p:sp>
      <p:cxnSp>
        <p:nvCxnSpPr>
          <p:cNvPr id="40" name="Connecteur en arc 11"/>
          <p:cNvCxnSpPr>
            <a:stCxn id="50" idx="0"/>
            <a:endCxn id="39" idx="2"/>
          </p:cNvCxnSpPr>
          <p:nvPr/>
        </p:nvCxnSpPr>
        <p:spPr bwMode="auto">
          <a:xfrm rot="5400000" flipH="1" flipV="1">
            <a:off x="2855890" y="3739361"/>
            <a:ext cx="1789137" cy="204472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Connecteur en arc 11"/>
          <p:cNvCxnSpPr>
            <a:stCxn id="37" idx="2"/>
            <a:endCxn id="38" idx="3"/>
          </p:cNvCxnSpPr>
          <p:nvPr/>
        </p:nvCxnSpPr>
        <p:spPr bwMode="auto">
          <a:xfrm rot="5400000">
            <a:off x="6370265" y="3858027"/>
            <a:ext cx="1862164" cy="2172524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Rectangle à coins arrondis 48"/>
          <p:cNvSpPr/>
          <p:nvPr/>
        </p:nvSpPr>
        <p:spPr bwMode="auto">
          <a:xfrm>
            <a:off x="482544" y="3196469"/>
            <a:ext cx="1204929" cy="415095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Times New Roman" pitchFamily="18" charset="0"/>
              </a:rPr>
              <a:t>Sagesse</a:t>
            </a:r>
          </a:p>
        </p:txBody>
      </p:sp>
      <p:sp>
        <p:nvSpPr>
          <p:cNvPr id="50" name="Rectangle à coins arrondis 49"/>
          <p:cNvSpPr/>
          <p:nvPr/>
        </p:nvSpPr>
        <p:spPr bwMode="auto">
          <a:xfrm>
            <a:off x="1943064" y="5656293"/>
            <a:ext cx="1570059" cy="438156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Times New Roman" pitchFamily="18" charset="0"/>
              </a:rPr>
              <a:t>Intelligence</a:t>
            </a:r>
          </a:p>
        </p:txBody>
      </p:sp>
      <p:cxnSp>
        <p:nvCxnSpPr>
          <p:cNvPr id="53" name="Connecteur en arc 11"/>
          <p:cNvCxnSpPr>
            <a:stCxn id="38" idx="1"/>
            <a:endCxn id="50" idx="3"/>
          </p:cNvCxnSpPr>
          <p:nvPr/>
        </p:nvCxnSpPr>
        <p:spPr bwMode="auto">
          <a:xfrm rot="10800000">
            <a:off x="3513124" y="5875371"/>
            <a:ext cx="985851" cy="158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6" name="Rectangle à coins arrondis 55"/>
          <p:cNvSpPr/>
          <p:nvPr/>
        </p:nvSpPr>
        <p:spPr bwMode="auto">
          <a:xfrm>
            <a:off x="3987792" y="1274733"/>
            <a:ext cx="1606572" cy="912825"/>
          </a:xfrm>
          <a:prstGeom prst="round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Times New Roman" pitchFamily="18" charset="0"/>
              </a:rPr>
              <a:t>Information</a:t>
            </a:r>
          </a:p>
        </p:txBody>
      </p:sp>
      <p:cxnSp>
        <p:nvCxnSpPr>
          <p:cNvPr id="57" name="Connecteur en arc 11"/>
          <p:cNvCxnSpPr>
            <a:stCxn id="49" idx="0"/>
          </p:cNvCxnSpPr>
          <p:nvPr/>
        </p:nvCxnSpPr>
        <p:spPr bwMode="auto">
          <a:xfrm rot="5400000" flipH="1" flipV="1">
            <a:off x="973069" y="2153447"/>
            <a:ext cx="1154963" cy="931082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Connecteur en arc 11"/>
          <p:cNvCxnSpPr>
            <a:stCxn id="50" idx="1"/>
            <a:endCxn id="49" idx="2"/>
          </p:cNvCxnSpPr>
          <p:nvPr/>
        </p:nvCxnSpPr>
        <p:spPr bwMode="auto">
          <a:xfrm rot="10800000">
            <a:off x="1085010" y="3611565"/>
            <a:ext cx="858055" cy="2263807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Connecteur en arc 11"/>
          <p:cNvCxnSpPr>
            <a:stCxn id="39" idx="1"/>
            <a:endCxn id="35" idx="2"/>
          </p:cNvCxnSpPr>
          <p:nvPr/>
        </p:nvCxnSpPr>
        <p:spPr bwMode="auto">
          <a:xfrm rot="10800000">
            <a:off x="3695689" y="2881306"/>
            <a:ext cx="474669" cy="705277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FF3300"/>
            </a:solidFill>
            <a:prstDash val="solid"/>
            <a:round/>
            <a:headEnd type="arrow" w="lg" len="med"/>
            <a:tailEnd type="arrow" w="lg" len="med"/>
          </a:ln>
          <a:effectLst/>
        </p:spPr>
      </p:cxnSp>
      <p:cxnSp>
        <p:nvCxnSpPr>
          <p:cNvPr id="67" name="Connecteur en arc 11"/>
          <p:cNvCxnSpPr>
            <a:stCxn id="39" idx="0"/>
            <a:endCxn id="56" idx="2"/>
          </p:cNvCxnSpPr>
          <p:nvPr/>
        </p:nvCxnSpPr>
        <p:spPr bwMode="auto">
          <a:xfrm rot="5400000" flipH="1" flipV="1">
            <a:off x="4222725" y="2737655"/>
            <a:ext cx="1118450" cy="18256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0" name="Connecteur en arc 11"/>
          <p:cNvCxnSpPr>
            <a:stCxn id="39" idx="3"/>
            <a:endCxn id="34" idx="2"/>
          </p:cNvCxnSpPr>
          <p:nvPr/>
        </p:nvCxnSpPr>
        <p:spPr bwMode="auto">
          <a:xfrm flipV="1">
            <a:off x="5375286" y="2808279"/>
            <a:ext cx="803286" cy="778303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3" name="Connecteur en arc 11"/>
          <p:cNvCxnSpPr>
            <a:stCxn id="56" idx="3"/>
            <a:endCxn id="37" idx="0"/>
          </p:cNvCxnSpPr>
          <p:nvPr/>
        </p:nvCxnSpPr>
        <p:spPr bwMode="auto">
          <a:xfrm>
            <a:off x="5594364" y="1731146"/>
            <a:ext cx="2793245" cy="1866966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93" name="Image 92" descr="rum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8245" y="1712889"/>
            <a:ext cx="1200150" cy="1276350"/>
          </a:xfrm>
          <a:prstGeom prst="rect">
            <a:avLst/>
          </a:prstGeom>
        </p:spPr>
      </p:pic>
      <p:pic>
        <p:nvPicPr>
          <p:cNvPr id="315395" name="Picture 3" descr="C:\Users\Jean\AppData\Local\Microsoft\Windows\Temporary Internet Files\Content.IE5\6VV5V486\MCj0240357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1565" y="4597416"/>
            <a:ext cx="1036830" cy="1350980"/>
          </a:xfrm>
          <a:prstGeom prst="rect">
            <a:avLst/>
          </a:prstGeom>
          <a:noFill/>
        </p:spPr>
      </p:pic>
      <p:pic>
        <p:nvPicPr>
          <p:cNvPr id="315397" name="Picture 5" descr="C:\Users\Jean\AppData\Local\Microsoft\Windows\Temporary Internet Files\Content.IE5\6VV5V486\MCj0412628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46988" y="2155659"/>
            <a:ext cx="1698868" cy="1090776"/>
          </a:xfrm>
          <a:prstGeom prst="rect">
            <a:avLst/>
          </a:prstGeom>
          <a:noFill/>
        </p:spPr>
      </p:pic>
      <p:pic>
        <p:nvPicPr>
          <p:cNvPr id="315399" name="Picture 7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68686" y="4743468"/>
            <a:ext cx="887203" cy="912825"/>
          </a:xfrm>
          <a:prstGeom prst="rect">
            <a:avLst/>
          </a:prstGeom>
          <a:noFill/>
        </p:spPr>
      </p:pic>
      <p:pic>
        <p:nvPicPr>
          <p:cNvPr id="315400" name="Picture 8" descr="C:\Users\Jean\AppData\Local\Microsoft\Windows\Temporary Internet Files\Content.IE5\0WMKQG0C\MCj03359430000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39092" y="4268799"/>
            <a:ext cx="965782" cy="1664313"/>
          </a:xfrm>
          <a:prstGeom prst="rect">
            <a:avLst/>
          </a:prstGeom>
          <a:noFill/>
        </p:spPr>
      </p:pic>
      <p:sp>
        <p:nvSpPr>
          <p:cNvPr id="30" name="Espace réservé du pied de page 2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Jean Vieille - Pogiciel 2009 Annecy</a:t>
            </a:r>
            <a:endParaRPr lang="en-US" dirty="0"/>
          </a:p>
        </p:txBody>
      </p:sp>
      <p:pic>
        <p:nvPicPr>
          <p:cNvPr id="290819" name="Picture 3" descr="C:\Users\Jean\AppData\Local\Microsoft\Windows\Temporary Internet Files\Content.IE5\YF8W14GJ\MCj02991330000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56462" y="4758606"/>
            <a:ext cx="637902" cy="8976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5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5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5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5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0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0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5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5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15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15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49" grpId="0" animBg="1"/>
      <p:bldP spid="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8769" name="Picture 1" descr="C:\Users\Jean\AppData\Local\Microsoft\Windows\Temporary Internet Files\Content.IE5\YF8W14GJ\MCj0149394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65429" y="3136896"/>
            <a:ext cx="5769054" cy="3067092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Contribution de l’informatique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BCA953-6C0B-48D2-BB10-0D3D651BA91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3" name="Rectangle à coins arrondis 32"/>
          <p:cNvSpPr/>
          <p:nvPr/>
        </p:nvSpPr>
        <p:spPr bwMode="auto">
          <a:xfrm>
            <a:off x="2016091" y="1055655"/>
            <a:ext cx="5294384" cy="1971702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Times New Roman" pitchFamily="18" charset="0"/>
              </a:rPr>
              <a:t>Univers</a:t>
            </a:r>
          </a:p>
        </p:txBody>
      </p:sp>
      <p:sp>
        <p:nvSpPr>
          <p:cNvPr id="34" name="Rectangle à coins arrondis 33"/>
          <p:cNvSpPr/>
          <p:nvPr/>
        </p:nvSpPr>
        <p:spPr bwMode="auto">
          <a:xfrm>
            <a:off x="5375286" y="1895454"/>
            <a:ext cx="1606572" cy="912825"/>
          </a:xfrm>
          <a:prstGeom prst="round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Times New Roman" pitchFamily="18" charset="0"/>
              </a:rPr>
              <a:t>Matière</a:t>
            </a:r>
          </a:p>
        </p:txBody>
      </p:sp>
      <p:sp>
        <p:nvSpPr>
          <p:cNvPr id="35" name="Rectangle à coins arrondis 34"/>
          <p:cNvSpPr/>
          <p:nvPr/>
        </p:nvSpPr>
        <p:spPr bwMode="auto">
          <a:xfrm>
            <a:off x="2892402" y="1968480"/>
            <a:ext cx="1606572" cy="912825"/>
          </a:xfrm>
          <a:prstGeom prst="roundRect">
            <a:avLst/>
          </a:prstGeom>
          <a:solidFill>
            <a:srgbClr val="FF33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Times New Roman" pitchFamily="18" charset="0"/>
              </a:rPr>
              <a:t>Energie</a:t>
            </a:r>
          </a:p>
        </p:txBody>
      </p:sp>
      <p:sp>
        <p:nvSpPr>
          <p:cNvPr id="37" name="Rectangle à coins arrondis 36"/>
          <p:cNvSpPr/>
          <p:nvPr/>
        </p:nvSpPr>
        <p:spPr bwMode="auto">
          <a:xfrm>
            <a:off x="7018371" y="3744165"/>
            <a:ext cx="1204929" cy="415095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Times New Roman" pitchFamily="18" charset="0"/>
              </a:rPr>
              <a:t>Données</a:t>
            </a:r>
          </a:p>
        </p:txBody>
      </p:sp>
      <p:sp>
        <p:nvSpPr>
          <p:cNvPr id="38" name="Rectangle à coins arrondis 37"/>
          <p:cNvSpPr/>
          <p:nvPr/>
        </p:nvSpPr>
        <p:spPr bwMode="auto">
          <a:xfrm>
            <a:off x="6762780" y="4926033"/>
            <a:ext cx="1716111" cy="438156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Times New Roman" pitchFamily="18" charset="0"/>
              </a:rPr>
              <a:t>Connaissance</a:t>
            </a:r>
          </a:p>
        </p:txBody>
      </p:sp>
      <p:sp>
        <p:nvSpPr>
          <p:cNvPr id="39" name="Rectangle à coins arrondis 38"/>
          <p:cNvSpPr/>
          <p:nvPr/>
        </p:nvSpPr>
        <p:spPr bwMode="auto">
          <a:xfrm>
            <a:off x="4170357" y="3744165"/>
            <a:ext cx="1204929" cy="415095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Times New Roman" pitchFamily="18" charset="0"/>
              </a:rPr>
              <a:t>Action</a:t>
            </a:r>
          </a:p>
        </p:txBody>
      </p:sp>
      <p:cxnSp>
        <p:nvCxnSpPr>
          <p:cNvPr id="40" name="Connecteur en arc 11"/>
          <p:cNvCxnSpPr>
            <a:stCxn id="50" idx="0"/>
            <a:endCxn id="39" idx="2"/>
          </p:cNvCxnSpPr>
          <p:nvPr/>
        </p:nvCxnSpPr>
        <p:spPr bwMode="auto">
          <a:xfrm rot="5400000" flipH="1" flipV="1">
            <a:off x="4389436" y="4542647"/>
            <a:ext cx="766773" cy="158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Connecteur en arc 11"/>
          <p:cNvCxnSpPr>
            <a:stCxn id="37" idx="2"/>
            <a:endCxn id="38" idx="0"/>
          </p:cNvCxnSpPr>
          <p:nvPr/>
        </p:nvCxnSpPr>
        <p:spPr bwMode="auto">
          <a:xfrm rot="5400000">
            <a:off x="7237450" y="4542646"/>
            <a:ext cx="766773" cy="158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Rectangle à coins arrondis 49"/>
          <p:cNvSpPr/>
          <p:nvPr/>
        </p:nvSpPr>
        <p:spPr bwMode="auto">
          <a:xfrm>
            <a:off x="3987792" y="4926033"/>
            <a:ext cx="1570059" cy="438156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Times New Roman" pitchFamily="18" charset="0"/>
              </a:rPr>
              <a:t>Intelligence</a:t>
            </a:r>
          </a:p>
        </p:txBody>
      </p:sp>
      <p:cxnSp>
        <p:nvCxnSpPr>
          <p:cNvPr id="53" name="Connecteur en arc 11"/>
          <p:cNvCxnSpPr>
            <a:stCxn id="38" idx="1"/>
            <a:endCxn id="50" idx="3"/>
          </p:cNvCxnSpPr>
          <p:nvPr/>
        </p:nvCxnSpPr>
        <p:spPr bwMode="auto">
          <a:xfrm rot="10800000">
            <a:off x="5557852" y="5145111"/>
            <a:ext cx="1204929" cy="158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6" name="Rectangle à coins arrondis 55"/>
          <p:cNvSpPr/>
          <p:nvPr/>
        </p:nvSpPr>
        <p:spPr bwMode="auto">
          <a:xfrm>
            <a:off x="3987792" y="1274733"/>
            <a:ext cx="1606572" cy="912825"/>
          </a:xfrm>
          <a:prstGeom prst="round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Times New Roman" pitchFamily="18" charset="0"/>
              </a:rPr>
              <a:t>Information</a:t>
            </a:r>
          </a:p>
        </p:txBody>
      </p:sp>
      <p:cxnSp>
        <p:nvCxnSpPr>
          <p:cNvPr id="64" name="Connecteur en arc 11"/>
          <p:cNvCxnSpPr>
            <a:stCxn id="39" idx="1"/>
            <a:endCxn id="35" idx="2"/>
          </p:cNvCxnSpPr>
          <p:nvPr/>
        </p:nvCxnSpPr>
        <p:spPr bwMode="auto">
          <a:xfrm rot="10800000">
            <a:off x="3695689" y="2881305"/>
            <a:ext cx="474669" cy="1070408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FF3300"/>
            </a:solidFill>
            <a:prstDash val="solid"/>
            <a:round/>
            <a:headEnd type="arrow" w="lg" len="med"/>
            <a:tailEnd type="arrow" w="lg" len="med"/>
          </a:ln>
          <a:effectLst/>
        </p:spPr>
      </p:cxnSp>
      <p:cxnSp>
        <p:nvCxnSpPr>
          <p:cNvPr id="67" name="Connecteur en arc 11"/>
          <p:cNvCxnSpPr>
            <a:stCxn id="39" idx="0"/>
            <a:endCxn id="56" idx="2"/>
          </p:cNvCxnSpPr>
          <p:nvPr/>
        </p:nvCxnSpPr>
        <p:spPr bwMode="auto">
          <a:xfrm rot="5400000" flipH="1" flipV="1">
            <a:off x="4003647" y="2956734"/>
            <a:ext cx="1556607" cy="18256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0" name="Connecteur en arc 11"/>
          <p:cNvCxnSpPr>
            <a:stCxn id="39" idx="3"/>
            <a:endCxn id="34" idx="2"/>
          </p:cNvCxnSpPr>
          <p:nvPr/>
        </p:nvCxnSpPr>
        <p:spPr bwMode="auto">
          <a:xfrm flipV="1">
            <a:off x="5375286" y="2808279"/>
            <a:ext cx="803286" cy="1143434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3" name="Connecteur en arc 11"/>
          <p:cNvCxnSpPr>
            <a:stCxn id="56" idx="3"/>
            <a:endCxn id="37" idx="0"/>
          </p:cNvCxnSpPr>
          <p:nvPr/>
        </p:nvCxnSpPr>
        <p:spPr bwMode="auto">
          <a:xfrm>
            <a:off x="5594364" y="1731146"/>
            <a:ext cx="2026472" cy="2013019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30" name="Picture 6" descr="C:\Users\Jean\AppData\Local\Microsoft\Windows\Temporary Internet Files\Content.IE5\0TI8EBJC\MCj04413410000[1].png"/>
          <p:cNvPicPr>
            <a:picLocks noChangeAspect="1" noChangeArrowheads="1"/>
          </p:cNvPicPr>
          <p:nvPr/>
        </p:nvPicPr>
        <p:blipFill>
          <a:blip r:embed="rId4" cstate="print"/>
          <a:srcRect l="-58020" r="-15929" b="-8397"/>
          <a:stretch>
            <a:fillRect/>
          </a:stretch>
        </p:blipFill>
        <p:spPr bwMode="auto">
          <a:xfrm>
            <a:off x="4571999" y="3883488"/>
            <a:ext cx="3249657" cy="1298136"/>
          </a:xfrm>
          <a:prstGeom prst="rect">
            <a:avLst/>
          </a:prstGeom>
          <a:solidFill>
            <a:srgbClr val="FFFF9E">
              <a:alpha val="50196"/>
            </a:srgbClr>
          </a:solidFill>
          <a:ln>
            <a:solidFill>
              <a:srgbClr val="06143F"/>
            </a:solidFill>
          </a:ln>
        </p:spPr>
      </p:pic>
      <p:sp>
        <p:nvSpPr>
          <p:cNvPr id="27" name="Espace réservé du pied de page 2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Jean Vieille - Pogiciel 2009 Annecy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8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8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Comment naît l’intelligence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ingrédients de l’intelligence</a:t>
            </a:r>
          </a:p>
          <a:p>
            <a:pPr lvl="1"/>
            <a:r>
              <a:rPr lang="fr-FR" dirty="0" smtClean="0"/>
              <a:t>Intelligence des composants: </a:t>
            </a:r>
          </a:p>
          <a:p>
            <a:pPr lvl="2"/>
            <a:r>
              <a:rPr lang="fr-FR" dirty="0" smtClean="0"/>
              <a:t>Cellules, Neurones, hommes, départements, machines, logiciels</a:t>
            </a:r>
          </a:p>
          <a:p>
            <a:pPr lvl="1"/>
            <a:r>
              <a:rPr lang="fr-FR" dirty="0" smtClean="0"/>
              <a:t>Interactions entre ces composants; </a:t>
            </a:r>
          </a:p>
          <a:p>
            <a:pPr lvl="2"/>
            <a:r>
              <a:rPr lang="fr-FR" dirty="0" smtClean="0"/>
              <a:t>Dialogue, connexions physiques, réactions chimiques, flux informatiques</a:t>
            </a:r>
          </a:p>
          <a:p>
            <a:pPr lvl="1"/>
            <a:r>
              <a:rPr lang="fr-FR" dirty="0" smtClean="0"/>
              <a:t>Variabilité et imprévu</a:t>
            </a:r>
          </a:p>
          <a:p>
            <a:pPr lvl="2"/>
            <a:r>
              <a:rPr lang="fr-FR" dirty="0" smtClean="0"/>
              <a:t>Disposer d’occasions de changer, d’évoluer, de progresser</a:t>
            </a:r>
          </a:p>
          <a:p>
            <a:pPr lvl="1"/>
            <a:r>
              <a:rPr lang="fr-FR" dirty="0" smtClean="0"/>
              <a:t>Vision commune</a:t>
            </a:r>
          </a:p>
          <a:p>
            <a:pPr lvl="2"/>
            <a:r>
              <a:rPr lang="fr-FR" dirty="0" smtClean="0"/>
              <a:t>Toutes les parties cherche à accomplir le but du système</a:t>
            </a:r>
          </a:p>
          <a:p>
            <a:pPr lvl="3"/>
            <a:r>
              <a:rPr lang="fr-FR" dirty="0" smtClean="0"/>
              <a:t>A l’inverse, c’est la destruction mutuelle</a:t>
            </a:r>
          </a:p>
          <a:p>
            <a:r>
              <a:rPr lang="fr-FR" dirty="0" smtClean="0"/>
              <a:t>Résultat : </a:t>
            </a:r>
            <a:r>
              <a:rPr lang="en-GB" dirty="0" err="1" smtClean="0"/>
              <a:t>propriétés</a:t>
            </a:r>
            <a:r>
              <a:rPr lang="en-GB" dirty="0" smtClean="0"/>
              <a:t> </a:t>
            </a:r>
            <a:r>
              <a:rPr lang="en-GB" dirty="0" err="1" smtClean="0"/>
              <a:t>émergentes</a:t>
            </a:r>
            <a:r>
              <a:rPr lang="en-GB" dirty="0" smtClean="0"/>
              <a:t> 1+1&gt;2</a:t>
            </a:r>
            <a:endParaRPr lang="fr-FR" dirty="0" smtClean="0"/>
          </a:p>
          <a:p>
            <a:pPr lvl="1"/>
            <a:r>
              <a:rPr lang="fr-FR" dirty="0" smtClean="0"/>
              <a:t>Une machine + savoir-faire =&gt; produit inconnu de la machine</a:t>
            </a:r>
          </a:p>
          <a:p>
            <a:pPr lvl="1"/>
            <a:r>
              <a:rPr lang="fr-FR" dirty="0" smtClean="0"/>
              <a:t>Auto-organisation, adaptabilité, </a:t>
            </a:r>
          </a:p>
          <a:p>
            <a:pPr lvl="2"/>
            <a:r>
              <a:rPr lang="fr-FR" dirty="0" smtClean="0"/>
              <a:t>et finalement autoreproduction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BCA953-6C0B-48D2-BB10-0D3D651BA91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Jean Vieille - Pogiciel 2009 Annecy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Intelligence industrielle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Intelligence « Produit »</a:t>
            </a:r>
          </a:p>
          <a:p>
            <a:pPr lvl="1"/>
            <a:r>
              <a:rPr lang="fr-FR" dirty="0" smtClean="0"/>
              <a:t>Concevoir des produits appréciés par le marché</a:t>
            </a:r>
          </a:p>
          <a:p>
            <a:pPr lvl="2"/>
            <a:r>
              <a:rPr lang="fr-FR" dirty="0" smtClean="0"/>
              <a:t>Innovation R&amp;D, ingénierie simultanée</a:t>
            </a:r>
          </a:p>
          <a:p>
            <a:r>
              <a:rPr lang="fr-FR" dirty="0" smtClean="0"/>
              <a:t>Intelligence « Ressources »</a:t>
            </a:r>
          </a:p>
          <a:p>
            <a:pPr lvl="1"/>
            <a:r>
              <a:rPr lang="fr-FR" dirty="0" smtClean="0"/>
              <a:t>S’assurer que les machines fonctionnent au mieux</a:t>
            </a:r>
          </a:p>
          <a:p>
            <a:pPr lvl="2"/>
            <a:r>
              <a:rPr lang="fr-FR" dirty="0" smtClean="0"/>
              <a:t>TRS, régulation, contrôle avancé</a:t>
            </a:r>
          </a:p>
          <a:p>
            <a:r>
              <a:rPr lang="fr-FR" dirty="0" smtClean="0"/>
              <a:t>Intelligence du « Fabrication »</a:t>
            </a:r>
          </a:p>
          <a:p>
            <a:pPr lvl="1"/>
            <a:r>
              <a:rPr lang="fr-FR" dirty="0" smtClean="0"/>
              <a:t>Fabriquer avec efficacité</a:t>
            </a:r>
          </a:p>
          <a:p>
            <a:pPr lvl="2"/>
            <a:r>
              <a:rPr lang="fr-FR" dirty="0" smtClean="0"/>
              <a:t>Ordonnancement</a:t>
            </a:r>
          </a:p>
          <a:p>
            <a:r>
              <a:rPr lang="fr-FR" dirty="0" smtClean="0"/>
              <a:t>Intelligence « Process »</a:t>
            </a:r>
          </a:p>
          <a:p>
            <a:pPr lvl="1"/>
            <a:r>
              <a:rPr lang="fr-FR" dirty="0" smtClean="0"/>
              <a:t>Recherche le meilleur mode opératoire pour un couple donné </a:t>
            </a:r>
            <a:r>
              <a:rPr lang="fr-FR" dirty="0" err="1" smtClean="0"/>
              <a:t>produit–installation</a:t>
            </a:r>
            <a:endParaRPr lang="fr-FR" dirty="0" smtClean="0"/>
          </a:p>
          <a:p>
            <a:pPr lvl="2"/>
            <a:r>
              <a:rPr lang="fr-FR" dirty="0" smtClean="0"/>
              <a:t>PLM, rétroaction Fabrication -&gt; R&amp;D</a:t>
            </a: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BCA953-6C0B-48D2-BB10-0D3D651BA91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Jean Vieille - Pogiciel 2009 Annecy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Interopérabilité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Paradoxalement, les programme informatiques</a:t>
            </a:r>
          </a:p>
          <a:p>
            <a:pPr lvl="1"/>
            <a:r>
              <a:rPr lang="fr-FR" dirty="0" smtClean="0"/>
              <a:t>dont la seule préoccupation est l’information…</a:t>
            </a:r>
          </a:p>
          <a:p>
            <a:pPr lvl="1"/>
            <a:r>
              <a:rPr lang="fr-FR" dirty="0" smtClean="0"/>
              <a:t>… sont les moins naturellement communicants des composants de l’entreprise</a:t>
            </a:r>
          </a:p>
          <a:p>
            <a:pPr lvl="2"/>
            <a:r>
              <a:rPr lang="fr-FR" dirty="0" smtClean="0"/>
              <a:t>La machine à café est beaucoup plus efficace – bien que ce ne soit pas sa fonction d’origine</a:t>
            </a:r>
          </a:p>
          <a:p>
            <a:r>
              <a:rPr lang="fr-FR" dirty="0" smtClean="0"/>
              <a:t>C’est notre sujet…</a:t>
            </a:r>
          </a:p>
          <a:p>
            <a:pPr lvl="1"/>
            <a:r>
              <a:rPr lang="fr-FR" dirty="0" smtClean="0"/>
              <a:t>Toutes les fonctions de l’entreprise sont supportés par des programmes informatiques</a:t>
            </a:r>
          </a:p>
          <a:p>
            <a:pPr lvl="1"/>
            <a:r>
              <a:rPr lang="fr-FR" dirty="0" smtClean="0"/>
              <a:t>En l’absence de connexions efficaces, </a:t>
            </a:r>
          </a:p>
          <a:p>
            <a:pPr lvl="2"/>
            <a:r>
              <a:rPr lang="fr-FR" dirty="0" smtClean="0"/>
              <a:t>l’intelligence ne peut se développer pleinement, </a:t>
            </a:r>
          </a:p>
          <a:p>
            <a:pPr lvl="2"/>
            <a:r>
              <a:rPr lang="fr-FR" dirty="0" smtClean="0"/>
              <a:t>c’est c’est toute l’entreprise qui est en péril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BCA953-6C0B-48D2-BB10-0D3D651BA91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Jean Vieille - Pogiciel 2009 Annecy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1493811"/>
            <a:ext cx="9144000" cy="381000"/>
          </a:xfrm>
          <a:prstGeom prst="rect">
            <a:avLst/>
          </a:prstGeom>
          <a:solidFill>
            <a:srgbClr val="C0C0C0">
              <a:alpha val="50000"/>
            </a:srgbClr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r-FR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Agenda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</a:p>
          <a:p>
            <a:r>
              <a:rPr lang="en-GB" dirty="0" err="1" smtClean="0"/>
              <a:t>Quelles</a:t>
            </a:r>
            <a:r>
              <a:rPr lang="en-GB" dirty="0" smtClean="0"/>
              <a:t> </a:t>
            </a:r>
            <a:r>
              <a:rPr lang="en-GB" dirty="0" err="1" smtClean="0"/>
              <a:t>approches</a:t>
            </a:r>
            <a:r>
              <a:rPr lang="en-GB" dirty="0" smtClean="0"/>
              <a:t> ?</a:t>
            </a:r>
          </a:p>
          <a:p>
            <a:r>
              <a:rPr lang="en-GB" dirty="0" smtClean="0"/>
              <a:t>ISA95, un standard </a:t>
            </a:r>
            <a:r>
              <a:rPr lang="en-GB" dirty="0" err="1" smtClean="0"/>
              <a:t>canonique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A88ED0-90BC-4487-810F-A154CDD7A329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Jean Vieille - Pogiciel 2009 Annecy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M-conception">
  <a:themeElements>
    <a:clrScheme name="CCM_Conception 4">
      <a:dk1>
        <a:srgbClr val="000000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0000"/>
      </a:accent4>
      <a:accent5>
        <a:srgbClr val="E2F4FF"/>
      </a:accent5>
      <a:accent6>
        <a:srgbClr val="E7E7B9"/>
      </a:accent6>
      <a:hlink>
        <a:srgbClr val="FF9966"/>
      </a:hlink>
      <a:folHlink>
        <a:srgbClr val="009999"/>
      </a:folHlink>
    </a:clrScheme>
    <a:fontScheme name="CCM_Conceptio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lnDef>
  </a:objectDefaults>
  <a:extraClrSchemeLst>
    <a:extraClrScheme>
      <a:clrScheme name="CCM_Conception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M_Conception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8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M_Conception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D4D4D4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M_Conception 4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CCM00-00_01_INTRO_OVW_en</Template>
  <TotalTime>11776</TotalTime>
  <Words>1236</Words>
  <Application>Microsoft Office PowerPoint</Application>
  <PresentationFormat>Affichage à l'écran (4:3)</PresentationFormat>
  <Paragraphs>367</Paragraphs>
  <Slides>20</Slides>
  <Notes>20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5" baseType="lpstr">
      <vt:lpstr>Arial</vt:lpstr>
      <vt:lpstr>Times New Roman</vt:lpstr>
      <vt:lpstr>Arial Narrow</vt:lpstr>
      <vt:lpstr>Tahoma</vt:lpstr>
      <vt:lpstr>CCM-conception</vt:lpstr>
      <vt:lpstr>Diapositive 1</vt:lpstr>
      <vt:lpstr>Agenda</vt:lpstr>
      <vt:lpstr>Jean Vieille</vt:lpstr>
      <vt:lpstr>De la mesure à l’action</vt:lpstr>
      <vt:lpstr>Contribution de l’informatique</vt:lpstr>
      <vt:lpstr>Comment naît l’intelligence</vt:lpstr>
      <vt:lpstr>Intelligence industrielle</vt:lpstr>
      <vt:lpstr>Interopérabilité</vt:lpstr>
      <vt:lpstr>Agenda</vt:lpstr>
      <vt:lpstr>Faire communiquer les systèmes informatiques</vt:lpstr>
      <vt:lpstr>ISO11354 : dimensions de base de l’interopérabilité</vt:lpstr>
      <vt:lpstr>1ère niveau : interfaces point à point</vt:lpstr>
      <vt:lpstr>2ème niveau : interfaces canoniques</vt:lpstr>
      <vt:lpstr>3ème  niveau : interfaces sémantiques </vt:lpstr>
      <vt:lpstr>4ème  niveau : subliminal</vt:lpstr>
      <vt:lpstr>Agenda</vt:lpstr>
      <vt:lpstr>ISA-95 est une norme simple et pragmatique</vt:lpstr>
      <vt:lpstr>Couverture ISA88 &amp; ISA95</vt:lpstr>
      <vt:lpstr>Exemple</vt:lpstr>
      <vt:lpstr>Diapositive 20</vt:lpstr>
    </vt:vector>
  </TitlesOfParts>
  <Company>Control Chain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Enterprise Architecture to fight the 2nd law of Thermodynamics</dc:title>
  <dc:subject>Club Automation : Les automatismes au service du développement durable  30/09/2008</dc:subject>
  <dc:creator>Jean Vieille</dc:creator>
  <cp:lastModifiedBy>Jean Vieille</cp:lastModifiedBy>
  <cp:revision>322</cp:revision>
  <dcterms:created xsi:type="dcterms:W3CDTF">2005-08-03T18:05:01Z</dcterms:created>
  <dcterms:modified xsi:type="dcterms:W3CDTF">2009-10-01T06:34:47Z</dcterms:modified>
</cp:coreProperties>
</file>