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373" r:id="rId2"/>
    <p:sldId id="265" r:id="rId3"/>
    <p:sldId id="374" r:id="rId4"/>
    <p:sldId id="360" r:id="rId5"/>
    <p:sldId id="362" r:id="rId6"/>
    <p:sldId id="363" r:id="rId7"/>
    <p:sldId id="364" r:id="rId8"/>
    <p:sldId id="365" r:id="rId9"/>
    <p:sldId id="339" r:id="rId10"/>
    <p:sldId id="340" r:id="rId11"/>
    <p:sldId id="372" r:id="rId12"/>
    <p:sldId id="366" r:id="rId13"/>
    <p:sldId id="367" r:id="rId14"/>
    <p:sldId id="368" r:id="rId15"/>
    <p:sldId id="369" r:id="rId16"/>
    <p:sldId id="341" r:id="rId17"/>
    <p:sldId id="342" r:id="rId18"/>
    <p:sldId id="336" r:id="rId19"/>
    <p:sldId id="370" r:id="rId20"/>
    <p:sldId id="371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5E9E"/>
    <a:srgbClr val="FFFF00"/>
    <a:srgbClr val="0033CC"/>
    <a:srgbClr val="006600"/>
    <a:srgbClr val="06143F"/>
    <a:srgbClr val="05214B"/>
    <a:srgbClr val="FFFF9E"/>
    <a:srgbClr val="27A482"/>
    <a:srgbClr val="7CBFA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6" autoAdjust="0"/>
    <p:restoredTop sz="98974" autoAdjust="0"/>
  </p:normalViewPr>
  <p:slideViewPr>
    <p:cSldViewPr>
      <p:cViewPr varScale="1">
        <p:scale>
          <a:sx n="75" d="100"/>
          <a:sy n="75" d="100"/>
        </p:scale>
        <p:origin x="-7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1902" y="-90"/>
      </p:cViewPr>
      <p:guideLst>
        <p:guide orient="horz" pos="2928"/>
        <p:guide pos="2208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92138" y="361950"/>
            <a:ext cx="4132262" cy="295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6088" tIns="48044" rIns="96088" bIns="48044" numCol="1" anchor="ctr" anchorCtr="0" compatLnSpc="1">
            <a:prstTxWarp prst="textNoShape">
              <a:avLst/>
            </a:prstTxWarp>
          </a:bodyPr>
          <a:lstStyle>
            <a:lvl1pPr defTabSz="957263" eaLnBrk="0" hangingPunct="0">
              <a:defRPr sz="1200" b="1"/>
            </a:lvl1pPr>
          </a:lstStyle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014913" y="361950"/>
            <a:ext cx="1873250" cy="319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6088" tIns="48044" rIns="96088" bIns="48044" numCol="1" anchor="b" anchorCtr="0" compatLnSpc="1">
            <a:prstTxWarp prst="textNoShape">
              <a:avLst/>
            </a:prstTxWarp>
          </a:bodyPr>
          <a:lstStyle>
            <a:lvl1pPr algn="r" defTabSz="957263" eaLnBrk="0" hangingPunct="0">
              <a:defRPr sz="1200"/>
            </a:lvl1pPr>
          </a:lstStyle>
          <a:p>
            <a:fld id="{9A4667CF-C341-4BC9-B25C-D2287ABC8D07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7112" name="Rectangle 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083300" y="8753475"/>
            <a:ext cx="804863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6088" tIns="48044" rIns="96088" bIns="48044" numCol="1" anchor="ctr" anchorCtr="0" compatLnSpc="1">
            <a:prstTxWarp prst="textNoShape">
              <a:avLst/>
            </a:prstTxWarp>
          </a:bodyPr>
          <a:lstStyle>
            <a:lvl1pPr algn="r" defTabSz="957263" eaLnBrk="0" hangingPunct="0">
              <a:defRPr sz="1200"/>
            </a:lvl1pPr>
          </a:lstStyle>
          <a:p>
            <a:r>
              <a:rPr lang="en-US"/>
              <a:t>10-12 November 2008</a:t>
            </a:r>
          </a:p>
        </p:txBody>
      </p:sp>
      <p:sp>
        <p:nvSpPr>
          <p:cNvPr id="47113" name="Rectangle 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92138" y="8753475"/>
            <a:ext cx="5337175" cy="252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6088" tIns="48044" rIns="96088" bIns="48044" numCol="1" anchor="b" anchorCtr="0" compatLnSpc="1">
            <a:prstTxWarp prst="textNoShape">
              <a:avLst/>
            </a:prstTxWarp>
          </a:bodyPr>
          <a:lstStyle>
            <a:lvl1pPr defTabSz="957263" eaLnBrk="0" hangingPunct="0">
              <a:defRPr sz="1200">
                <a:cs typeface="Arial" charset="0"/>
              </a:defRPr>
            </a:lvl1pPr>
          </a:lstStyle>
          <a:p>
            <a:r>
              <a:rPr lang="en-US"/>
              <a:t>2008 WBF European Conference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63">
              <a:defRPr sz="1300"/>
            </a:lvl1pPr>
          </a:lstStyle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defRPr sz="1300"/>
            </a:lvl1pPr>
          </a:lstStyle>
          <a:p>
            <a:r>
              <a:rPr lang="en-US"/>
              <a:t>10-12 November 2008</a:t>
            </a:r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63">
              <a:defRPr sz="1300"/>
            </a:lvl1pPr>
          </a:lstStyle>
          <a:p>
            <a:r>
              <a:rPr lang="en-US"/>
              <a:t>2008 WBF European Conference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300"/>
            </a:lvl1pPr>
          </a:lstStyle>
          <a:p>
            <a:fld id="{4C471DF3-34E5-45FC-9672-8C4936F2E820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10-12 November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2008 WBF European Conference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2ABDB-F5E4-4812-A8B9-8D705771A59A}" type="slidenum">
              <a:rPr lang="en-US"/>
              <a:pPr/>
              <a:t>10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10-12 November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2008 WBF European Conference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2ABDB-F5E4-4812-A8B9-8D705771A59A}" type="slidenum">
              <a:rPr lang="en-US"/>
              <a:pPr/>
              <a:t>16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10-12 November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2008 WBF European Conference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2ABDB-F5E4-4812-A8B9-8D705771A59A}" type="slidenum">
              <a:rPr lang="en-US"/>
              <a:pPr/>
              <a:t>17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CCM03-01_02_IAM_FWK_ISA8895Intro_fr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fr-FR" smtClean="0"/>
              <a:t>04/2009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fr-FR"/>
              <a:t>CCM (R) BOK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752AC9-699A-4D0B-AF3E-C3C5A33121B9}" type="slidenum">
              <a:rPr lang="fr-FR"/>
              <a:pPr/>
              <a:t>18</a:t>
            </a:fld>
            <a:endParaRPr lang="fr-FR"/>
          </a:p>
        </p:txBody>
      </p:sp>
      <p:sp>
        <p:nvSpPr>
          <p:cNvPr id="186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5025" cy="3484563"/>
          </a:xfrm>
          <a:ln/>
        </p:spPr>
      </p:sp>
      <p:sp>
        <p:nvSpPr>
          <p:cNvPr id="186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10-12 November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2008 WBF European Conference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2ABDB-F5E4-4812-A8B9-8D705771A59A}" type="slidenum">
              <a:rPr lang="en-US"/>
              <a:pPr/>
              <a:t>2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Enterprise Architecture to fight the 2nd law of Thermodynamics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10-12 November 2008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2008 WBF European Conference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C471DF3-34E5-45FC-9672-8C4936F2E82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Enterprise Architecture to fight the 2nd law of Thermodynamics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10-12 November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2008 WBF European Conference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2ABDB-F5E4-4812-A8B9-8D705771A59A}" type="slidenum">
              <a:rPr lang="en-US"/>
              <a:pPr/>
              <a:t>9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01963" y="5416550"/>
            <a:ext cx="3131348" cy="648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eaLnBrk="0" hangingPunct="0">
              <a:defRPr/>
            </a:pPr>
            <a:r>
              <a:rPr lang="en-GB" sz="1800" dirty="0">
                <a:solidFill>
                  <a:srgbClr val="808080"/>
                </a:solidFill>
              </a:rPr>
              <a:t>www.controlchaingroup.com </a:t>
            </a:r>
          </a:p>
          <a:p>
            <a:pPr eaLnBrk="0" hangingPunct="0">
              <a:defRPr/>
            </a:pPr>
            <a:r>
              <a:rPr lang="en-GB" sz="1800" dirty="0" smtClean="0">
                <a:solidFill>
                  <a:srgbClr val="808080"/>
                </a:solidFill>
              </a:rPr>
              <a:t>info@controlchaingroup.com</a:t>
            </a:r>
            <a:endParaRPr lang="en-GB" sz="18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2D1025-30B8-45E0-A3CC-C018B072BCEE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14" name="Image 13" descr="Logo_CCG_756x378.jp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6513" y="6240501"/>
            <a:ext cx="1139778" cy="56988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CA953-6C0B-48D2-BB10-0D3D651BA918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4FF55-B713-4740-9649-51D7AEBE32F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4C85A-84F9-43E7-9474-21F63F7A3C7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1249317" y="6338933"/>
            <a:ext cx="5111820" cy="412750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472275" y="6308725"/>
            <a:ext cx="838200" cy="412750"/>
          </a:xfrm>
          <a:ln/>
        </p:spPr>
        <p:txBody>
          <a:bodyPr/>
          <a:lstStyle>
            <a:lvl1pPr>
              <a:defRPr/>
            </a:lvl1pPr>
          </a:lstStyle>
          <a:p>
            <a:fld id="{682B0A58-1C62-4147-94F3-71B40AB32D0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08B1D-6801-4786-AEFA-EA23D2B2128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D097D-6BFF-4A5D-9178-57184007101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4077D-ABED-46E5-899A-DCD1C2F9CAF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69100" y="76200"/>
            <a:ext cx="2195513" cy="59451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79388" y="76200"/>
            <a:ext cx="6437312" cy="59451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EDAE16-5C7D-48B0-B2C8-352ABD87A6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Bd_Rech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914241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Innovation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8600" y="76200"/>
            <a:ext cx="900113" cy="900113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0" y="6172200"/>
            <a:ext cx="9144000" cy="685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66D9B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pitchFamily="34" charset="0"/>
            </a:endParaRPr>
          </a:p>
        </p:txBody>
      </p:sp>
      <p:pic>
        <p:nvPicPr>
          <p:cNvPr id="11" name="Picture 20" descr="logo_Blanc_we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29500" y="6215063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4447" y="76200"/>
            <a:ext cx="7350166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Titre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Titre</a:t>
            </a:r>
            <a:endParaRPr lang="en-US" dirty="0" smtClean="0"/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62108" y="6308725"/>
            <a:ext cx="5464159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5E9E"/>
                </a:solidFill>
              </a:defRPr>
            </a:lvl1pPr>
          </a:lstStyle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53241" y="6308725"/>
            <a:ext cx="65563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5E9E"/>
                </a:solidFill>
              </a:defRPr>
            </a:lvl1pPr>
          </a:lstStyle>
          <a:p>
            <a:fld id="{C2037268-FC4B-4496-99DE-FD4A05E0DAD2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2" name="Image 11" descr="Logo_CCG_756x378.jpg"/>
          <p:cNvPicPr>
            <a:picLocks noChangeAspect="1"/>
          </p:cNvPicPr>
          <p:nvPr userDrawn="1"/>
        </p:nvPicPr>
        <p:blipFill>
          <a:blip r:embed="rId14" cstate="email"/>
          <a:stretch>
            <a:fillRect/>
          </a:stretch>
        </p:blipFill>
        <p:spPr>
          <a:xfrm>
            <a:off x="36513" y="6240501"/>
            <a:ext cx="1139778" cy="5698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005E9E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rgbClr val="005E9E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rgbClr val="005E9E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rgbClr val="005E9E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rgbClr val="005E9E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mailto:j.vieille@controchaingroup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jpeg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35" descr="fond2"/>
          <p:cNvPicPr>
            <a:picLocks noChangeAspect="1" noChangeArrowheads="1"/>
          </p:cNvPicPr>
          <p:nvPr/>
        </p:nvPicPr>
        <p:blipFill>
          <a:blip r:embed="rId3" cstate="print"/>
          <a:srcRect l="7724"/>
          <a:stretch>
            <a:fillRect/>
          </a:stretch>
        </p:blipFill>
        <p:spPr bwMode="auto">
          <a:xfrm>
            <a:off x="0" y="0"/>
            <a:ext cx="7467600" cy="598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40"/>
          <p:cNvSpPr>
            <a:spLocks noChangeArrowheads="1"/>
          </p:cNvSpPr>
          <p:nvPr/>
        </p:nvSpPr>
        <p:spPr bwMode="auto">
          <a:xfrm>
            <a:off x="2454246" y="4267200"/>
            <a:ext cx="6689754" cy="1600200"/>
          </a:xfrm>
          <a:prstGeom prst="roundRect">
            <a:avLst>
              <a:gd name="adj" fmla="val 9625"/>
            </a:avLst>
          </a:prstGeom>
          <a:solidFill>
            <a:srgbClr val="266D9B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Arial" pitchFamily="34" charset="0"/>
            </a:endParaRP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2571750" y="4365625"/>
            <a:ext cx="640221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 smtClean="0">
                <a:solidFill>
                  <a:schemeClr val="bg1"/>
                </a:solidFill>
              </a:rPr>
              <a:t>Les normes (ISA-95) pour faciliter l’interopérabilité des logiciels et développer l’intelligence industrielle</a:t>
            </a:r>
          </a:p>
          <a:p>
            <a:pPr>
              <a:spcBef>
                <a:spcPct val="50000"/>
              </a:spcBef>
            </a:pPr>
            <a:endParaRPr lang="fr-FR" b="1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fr-FR" dirty="0" smtClean="0">
                <a:solidFill>
                  <a:srgbClr val="FF3300"/>
                </a:solidFill>
              </a:rPr>
              <a:t>Jean vieille </a:t>
            </a:r>
            <a:r>
              <a:rPr lang="fr-FR" dirty="0" smtClean="0">
                <a:solidFill>
                  <a:srgbClr val="FF3300"/>
                </a:solidFill>
                <a:hlinkClick r:id="rId4"/>
              </a:rPr>
              <a:t>j.vieille@controchaingroup.com</a:t>
            </a:r>
            <a:endParaRPr lang="fr-FR" dirty="0">
              <a:solidFill>
                <a:srgbClr val="FF3300"/>
              </a:solidFill>
            </a:endParaRPr>
          </a:p>
        </p:txBody>
      </p:sp>
      <p:pic>
        <p:nvPicPr>
          <p:cNvPr id="9" name="Picture 20" descr="icones_ClusterEdi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609600"/>
            <a:ext cx="43434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Thésame bleu sans base lin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0014" y="5976977"/>
            <a:ext cx="1176338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pied de pag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Faire </a:t>
            </a:r>
            <a:r>
              <a:rPr lang="en-GB" dirty="0" err="1" smtClean="0"/>
              <a:t>communiquer</a:t>
            </a:r>
            <a:r>
              <a:rPr lang="en-GB" dirty="0" smtClean="0"/>
              <a:t> les </a:t>
            </a:r>
            <a:r>
              <a:rPr lang="en-GB" dirty="0" err="1" smtClean="0"/>
              <a:t>systèmes</a:t>
            </a:r>
            <a:r>
              <a:rPr lang="en-GB" dirty="0" smtClean="0"/>
              <a:t> </a:t>
            </a:r>
            <a:r>
              <a:rPr lang="en-GB" dirty="0" err="1" smtClean="0"/>
              <a:t>informatiques</a:t>
            </a:r>
            <a:endParaRPr lang="en-GB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L’interopérabilité</a:t>
            </a:r>
            <a:r>
              <a:rPr lang="en-GB" dirty="0" smtClean="0"/>
              <a:t> se </a:t>
            </a:r>
            <a:r>
              <a:rPr lang="en-GB" dirty="0" err="1" smtClean="0"/>
              <a:t>définit</a:t>
            </a:r>
            <a:r>
              <a:rPr lang="en-GB" dirty="0" smtClean="0"/>
              <a:t> à </a:t>
            </a:r>
            <a:r>
              <a:rPr lang="en-GB" dirty="0" err="1" smtClean="0"/>
              <a:t>plusieurs</a:t>
            </a:r>
            <a:r>
              <a:rPr lang="en-GB" dirty="0" smtClean="0"/>
              <a:t> </a:t>
            </a:r>
            <a:r>
              <a:rPr lang="en-GB" dirty="0" err="1" smtClean="0"/>
              <a:t>niveaux</a:t>
            </a:r>
            <a:endParaRPr lang="en-GB" dirty="0" smtClean="0"/>
          </a:p>
          <a:p>
            <a:pPr lvl="1"/>
            <a:r>
              <a:rPr lang="en-GB" dirty="0" err="1" smtClean="0"/>
              <a:t>Données</a:t>
            </a:r>
            <a:endParaRPr lang="en-GB" dirty="0" smtClean="0"/>
          </a:p>
          <a:p>
            <a:pPr lvl="1"/>
            <a:r>
              <a:rPr lang="en-GB" dirty="0" smtClean="0"/>
              <a:t>Services</a:t>
            </a:r>
          </a:p>
          <a:p>
            <a:pPr lvl="1"/>
            <a:r>
              <a:rPr lang="en-GB" dirty="0" err="1" smtClean="0"/>
              <a:t>Processus</a:t>
            </a:r>
            <a:endParaRPr lang="en-GB" dirty="0" smtClean="0"/>
          </a:p>
          <a:p>
            <a:pPr lvl="1"/>
            <a:r>
              <a:rPr lang="en-GB" dirty="0" err="1" smtClean="0"/>
              <a:t>Métier</a:t>
            </a:r>
            <a:endParaRPr lang="en-GB" dirty="0" smtClean="0"/>
          </a:p>
          <a:p>
            <a:r>
              <a:rPr lang="en-GB" dirty="0" smtClean="0"/>
              <a:t>Il y a beaucoup à faire au </a:t>
            </a:r>
            <a:r>
              <a:rPr lang="en-GB" dirty="0" err="1" smtClean="0"/>
              <a:t>niveau</a:t>
            </a:r>
            <a:r>
              <a:rPr lang="en-GB" dirty="0" smtClean="0"/>
              <a:t> </a:t>
            </a:r>
            <a:r>
              <a:rPr lang="en-GB" dirty="0" err="1" smtClean="0"/>
              <a:t>humain</a:t>
            </a:r>
            <a:endParaRPr lang="en-GB" dirty="0" smtClean="0"/>
          </a:p>
          <a:p>
            <a:pPr lvl="1"/>
            <a:r>
              <a:rPr lang="en-GB" dirty="0" smtClean="0"/>
              <a:t>Sans </a:t>
            </a:r>
            <a:r>
              <a:rPr lang="en-GB" dirty="0" err="1" smtClean="0"/>
              <a:t>doute</a:t>
            </a:r>
            <a:r>
              <a:rPr lang="en-GB" dirty="0" smtClean="0"/>
              <a:t> le plus important, </a:t>
            </a:r>
            <a:r>
              <a:rPr lang="en-GB" dirty="0" err="1" smtClean="0"/>
              <a:t>mais</a:t>
            </a:r>
            <a:r>
              <a:rPr lang="en-GB" dirty="0" smtClean="0"/>
              <a:t> 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n’est</a:t>
            </a:r>
            <a:r>
              <a:rPr lang="en-GB" dirty="0" smtClean="0"/>
              <a:t> pas </a:t>
            </a:r>
            <a:r>
              <a:rPr lang="en-GB" dirty="0" err="1" smtClean="0"/>
              <a:t>notre</a:t>
            </a:r>
            <a:r>
              <a:rPr lang="en-GB" dirty="0" smtClean="0"/>
              <a:t> </a:t>
            </a:r>
            <a:r>
              <a:rPr lang="en-GB" dirty="0" err="1" smtClean="0"/>
              <a:t>sujet</a:t>
            </a:r>
            <a:endParaRPr lang="en-GB" dirty="0" smtClean="0"/>
          </a:p>
          <a:p>
            <a:r>
              <a:rPr lang="en-GB" dirty="0" err="1" smtClean="0"/>
              <a:t>L’omniprésence</a:t>
            </a:r>
            <a:r>
              <a:rPr lang="en-GB" dirty="0" smtClean="0"/>
              <a:t> de </a:t>
            </a:r>
            <a:r>
              <a:rPr lang="en-GB" dirty="0" err="1" smtClean="0"/>
              <a:t>l’informatique</a:t>
            </a:r>
            <a:endParaRPr lang="en-GB" dirty="0" smtClean="0"/>
          </a:p>
          <a:p>
            <a:pPr lvl="1"/>
            <a:r>
              <a:rPr lang="en-GB" dirty="0" err="1" smtClean="0"/>
              <a:t>Offre</a:t>
            </a:r>
            <a:r>
              <a:rPr lang="en-GB" dirty="0" smtClean="0"/>
              <a:t> des services </a:t>
            </a:r>
            <a:r>
              <a:rPr lang="en-GB" dirty="0" err="1" smtClean="0"/>
              <a:t>appréciés</a:t>
            </a:r>
            <a:endParaRPr lang="en-GB" dirty="0" smtClean="0"/>
          </a:p>
          <a:p>
            <a:pPr lvl="1"/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contrainte</a:t>
            </a:r>
            <a:r>
              <a:rPr lang="en-GB" dirty="0" smtClean="0"/>
              <a:t> au </a:t>
            </a:r>
            <a:r>
              <a:rPr lang="en-GB" dirty="0" err="1" smtClean="0"/>
              <a:t>progrès</a:t>
            </a:r>
            <a:r>
              <a:rPr lang="en-GB" dirty="0" smtClean="0"/>
              <a:t> </a:t>
            </a:r>
            <a:r>
              <a:rPr lang="en-GB" dirty="0" err="1" smtClean="0"/>
              <a:t>liée</a:t>
            </a:r>
            <a:r>
              <a:rPr lang="en-GB" dirty="0" smtClean="0"/>
              <a:t> à </a:t>
            </a:r>
            <a:r>
              <a:rPr lang="en-GB" dirty="0" err="1" smtClean="0"/>
              <a:t>ses</a:t>
            </a:r>
            <a:r>
              <a:rPr lang="en-GB" dirty="0" smtClean="0"/>
              <a:t> aptitudes </a:t>
            </a:r>
            <a:r>
              <a:rPr lang="en-GB" dirty="0" err="1" smtClean="0"/>
              <a:t>interactionnelles</a:t>
            </a:r>
            <a:r>
              <a:rPr lang="en-GB" dirty="0" smtClean="0"/>
              <a:t> 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88ED0-90BC-4487-810F-A154CDD7A329}" type="slidenum">
              <a:rPr lang="en-US"/>
              <a:pPr/>
              <a:t>10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ISO11354 : dimensions de base de l’interopérabilité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85224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306"/>
                <a:gridCol w="2196306"/>
                <a:gridCol w="2196306"/>
                <a:gridCol w="2196306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Concepts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Technologie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Organisation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Métier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Processus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Service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Donnée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Sémiotique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Syntaxique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Sémantique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Protocoles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Infrastructures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Responsabilité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Autorité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Prise de décision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2060"/>
                          </a:solidFill>
                        </a:rPr>
                        <a:t>Réglementation</a:t>
                      </a:r>
                      <a:endParaRPr lang="fr-F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Humain+IT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2060"/>
                          </a:solidFill>
                        </a:rPr>
                        <a:t>Humain</a:t>
                      </a:r>
                      <a:endParaRPr lang="fr-FR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13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2344707" y="2443149"/>
            <a:ext cx="4418073" cy="365130"/>
          </a:xfrm>
          <a:prstGeom prst="rect">
            <a:avLst/>
          </a:prstGeom>
          <a:solidFill>
            <a:schemeClr val="bg2">
              <a:lumMod val="50000"/>
              <a:lumOff val="50000"/>
              <a:alpha val="50196"/>
            </a:schemeClr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Times New Roman" pitchFamily="18" charset="0"/>
              </a:rPr>
              <a:t>Notre sujet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niveau : interfaces point à point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8" y="1125538"/>
            <a:ext cx="6400827" cy="4895850"/>
          </a:xfrm>
        </p:spPr>
        <p:txBody>
          <a:bodyPr/>
          <a:lstStyle/>
          <a:p>
            <a:r>
              <a:rPr lang="fr-FR" dirty="0" smtClean="0"/>
              <a:t>Je dois rencontrer un client important. Il est chinois. </a:t>
            </a:r>
          </a:p>
          <a:p>
            <a:pPr lvl="1"/>
            <a:r>
              <a:rPr lang="fr-FR" dirty="0" smtClean="0"/>
              <a:t>C’est lui le client, j’apprends le Chinois</a:t>
            </a:r>
          </a:p>
          <a:p>
            <a:pPr lvl="1"/>
            <a:r>
              <a:rPr lang="fr-FR" dirty="0" smtClean="0"/>
              <a:t>Nouveau client à Java. J’apprends le Javanais. </a:t>
            </a:r>
          </a:p>
          <a:p>
            <a:pPr lvl="1"/>
            <a:r>
              <a:rPr lang="fr-FR" dirty="0" err="1" smtClean="0"/>
              <a:t>Etc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Résultats : Interfaces « </a:t>
            </a:r>
            <a:r>
              <a:rPr lang="fr-FR" dirty="0" err="1" smtClean="0"/>
              <a:t>Spagetti</a:t>
            </a:r>
            <a:r>
              <a:rPr lang="fr-FR" dirty="0" smtClean="0"/>
              <a:t> » </a:t>
            </a:r>
          </a:p>
          <a:p>
            <a:pPr lvl="1"/>
            <a:r>
              <a:rPr lang="fr-FR" dirty="0" smtClean="0"/>
              <a:t>Les plus courantes. </a:t>
            </a:r>
          </a:p>
          <a:p>
            <a:r>
              <a:rPr lang="fr-FR" dirty="0" smtClean="0"/>
              <a:t>Quel problème ?</a:t>
            </a:r>
          </a:p>
          <a:p>
            <a:pPr lvl="1"/>
            <a:r>
              <a:rPr lang="fr-FR" dirty="0" smtClean="0"/>
              <a:t>Peu robuste : l’évolution d’une application met en péril l’intégrité du système</a:t>
            </a:r>
          </a:p>
          <a:p>
            <a:pPr lvl="2"/>
            <a:r>
              <a:rPr lang="fr-FR" dirty="0" smtClean="0"/>
              <a:t>Fonctionne assez bien autour d’un gros système</a:t>
            </a:r>
          </a:p>
          <a:p>
            <a:pPr lvl="1"/>
            <a:r>
              <a:rPr lang="fr-FR" dirty="0" smtClean="0"/>
              <a:t>Plus grave : Les interactions – influx nerveux de l’entreprise – sont contrôlés par les informaticiens, échappent au métier.</a:t>
            </a:r>
          </a:p>
          <a:p>
            <a:pPr lvl="1"/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7" name="Groupe 76"/>
          <p:cNvGrpSpPr/>
          <p:nvPr/>
        </p:nvGrpSpPr>
        <p:grpSpPr>
          <a:xfrm>
            <a:off x="6470676" y="1009620"/>
            <a:ext cx="2505078" cy="4343400"/>
            <a:chOff x="5851554" y="1009620"/>
            <a:chExt cx="3124200" cy="4343400"/>
          </a:xfrm>
        </p:grpSpPr>
        <p:sp>
          <p:nvSpPr>
            <p:cNvPr id="42" name="Oval 3"/>
            <p:cNvSpPr>
              <a:spLocks noChangeArrowheads="1"/>
            </p:cNvSpPr>
            <p:nvPr/>
          </p:nvSpPr>
          <p:spPr bwMode="auto">
            <a:xfrm>
              <a:off x="5851554" y="10096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A</a:t>
              </a:r>
            </a:p>
          </p:txBody>
        </p:sp>
        <p:sp>
          <p:nvSpPr>
            <p:cNvPr id="43" name="Oval 4"/>
            <p:cNvSpPr>
              <a:spLocks noChangeArrowheads="1"/>
            </p:cNvSpPr>
            <p:nvPr/>
          </p:nvSpPr>
          <p:spPr bwMode="auto">
            <a:xfrm>
              <a:off x="5851554" y="19240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B</a:t>
              </a:r>
            </a:p>
          </p:txBody>
        </p:sp>
        <p:sp>
          <p:nvSpPr>
            <p:cNvPr id="44" name="Oval 5"/>
            <p:cNvSpPr>
              <a:spLocks noChangeArrowheads="1"/>
            </p:cNvSpPr>
            <p:nvPr/>
          </p:nvSpPr>
          <p:spPr bwMode="auto">
            <a:xfrm>
              <a:off x="5851554" y="29146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 dirty="0">
                  <a:cs typeface="Arial" charset="0"/>
                </a:rPr>
                <a:t>Appli C</a:t>
              </a:r>
            </a:p>
          </p:txBody>
        </p:sp>
        <p:sp>
          <p:nvSpPr>
            <p:cNvPr id="45" name="Oval 6"/>
            <p:cNvSpPr>
              <a:spLocks noChangeArrowheads="1"/>
            </p:cNvSpPr>
            <p:nvPr/>
          </p:nvSpPr>
          <p:spPr bwMode="auto">
            <a:xfrm>
              <a:off x="5851554" y="39052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D</a:t>
              </a:r>
            </a:p>
          </p:txBody>
        </p:sp>
        <p:sp>
          <p:nvSpPr>
            <p:cNvPr id="46" name="Oval 7"/>
            <p:cNvSpPr>
              <a:spLocks noChangeArrowheads="1"/>
            </p:cNvSpPr>
            <p:nvPr/>
          </p:nvSpPr>
          <p:spPr bwMode="auto">
            <a:xfrm>
              <a:off x="8137554" y="10096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G</a:t>
              </a:r>
            </a:p>
          </p:txBody>
        </p:sp>
        <p:sp>
          <p:nvSpPr>
            <p:cNvPr id="47" name="Oval 8"/>
            <p:cNvSpPr>
              <a:spLocks noChangeArrowheads="1"/>
            </p:cNvSpPr>
            <p:nvPr/>
          </p:nvSpPr>
          <p:spPr bwMode="auto">
            <a:xfrm>
              <a:off x="8137554" y="19240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H</a:t>
              </a:r>
            </a:p>
          </p:txBody>
        </p:sp>
        <p:sp>
          <p:nvSpPr>
            <p:cNvPr id="48" name="Oval 9"/>
            <p:cNvSpPr>
              <a:spLocks noChangeArrowheads="1"/>
            </p:cNvSpPr>
            <p:nvPr/>
          </p:nvSpPr>
          <p:spPr bwMode="auto">
            <a:xfrm>
              <a:off x="8137554" y="29146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I</a:t>
              </a:r>
            </a:p>
          </p:txBody>
        </p:sp>
        <p:sp>
          <p:nvSpPr>
            <p:cNvPr id="49" name="Oval 10"/>
            <p:cNvSpPr>
              <a:spLocks noChangeArrowheads="1"/>
            </p:cNvSpPr>
            <p:nvPr/>
          </p:nvSpPr>
          <p:spPr bwMode="auto">
            <a:xfrm>
              <a:off x="8137554" y="39052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J</a:t>
              </a:r>
            </a:p>
          </p:txBody>
        </p:sp>
        <p:sp>
          <p:nvSpPr>
            <p:cNvPr id="50" name="Oval 11"/>
            <p:cNvSpPr>
              <a:spLocks noChangeArrowheads="1"/>
            </p:cNvSpPr>
            <p:nvPr/>
          </p:nvSpPr>
          <p:spPr bwMode="auto">
            <a:xfrm>
              <a:off x="5851554" y="48958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E</a:t>
              </a:r>
            </a:p>
          </p:txBody>
        </p:sp>
        <p:sp>
          <p:nvSpPr>
            <p:cNvPr id="51" name="Oval 12"/>
            <p:cNvSpPr>
              <a:spLocks noChangeArrowheads="1"/>
            </p:cNvSpPr>
            <p:nvPr/>
          </p:nvSpPr>
          <p:spPr bwMode="auto">
            <a:xfrm>
              <a:off x="8137554" y="489582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K</a:t>
              </a:r>
            </a:p>
          </p:txBody>
        </p:sp>
        <p:cxnSp>
          <p:nvCxnSpPr>
            <p:cNvPr id="52" name="AutoShape 13"/>
            <p:cNvCxnSpPr>
              <a:cxnSpLocks noChangeShapeType="1"/>
              <a:stCxn id="42" idx="6"/>
              <a:endCxn id="46" idx="2"/>
            </p:cNvCxnSpPr>
            <p:nvPr/>
          </p:nvCxnSpPr>
          <p:spPr bwMode="auto">
            <a:xfrm>
              <a:off x="6689754" y="123822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3" name="AutoShape 14"/>
            <p:cNvCxnSpPr>
              <a:cxnSpLocks noChangeShapeType="1"/>
              <a:stCxn id="42" idx="6"/>
              <a:endCxn id="47" idx="2"/>
            </p:cNvCxnSpPr>
            <p:nvPr/>
          </p:nvCxnSpPr>
          <p:spPr bwMode="auto">
            <a:xfrm>
              <a:off x="6689754" y="1238220"/>
              <a:ext cx="1447800" cy="9144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4" name="AutoShape 15"/>
            <p:cNvCxnSpPr>
              <a:cxnSpLocks noChangeShapeType="1"/>
              <a:stCxn id="42" idx="6"/>
              <a:endCxn id="48" idx="2"/>
            </p:cNvCxnSpPr>
            <p:nvPr/>
          </p:nvCxnSpPr>
          <p:spPr bwMode="auto">
            <a:xfrm>
              <a:off x="6689754" y="1238220"/>
              <a:ext cx="1447800" cy="19050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5" name="AutoShape 16"/>
            <p:cNvCxnSpPr>
              <a:cxnSpLocks noChangeShapeType="1"/>
              <a:stCxn id="42" idx="6"/>
              <a:endCxn id="49" idx="2"/>
            </p:cNvCxnSpPr>
            <p:nvPr/>
          </p:nvCxnSpPr>
          <p:spPr bwMode="auto">
            <a:xfrm>
              <a:off x="6689754" y="1238220"/>
              <a:ext cx="1447800" cy="2895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6" name="AutoShape 17"/>
            <p:cNvCxnSpPr>
              <a:cxnSpLocks noChangeShapeType="1"/>
              <a:stCxn id="42" idx="6"/>
              <a:endCxn id="51" idx="2"/>
            </p:cNvCxnSpPr>
            <p:nvPr/>
          </p:nvCxnSpPr>
          <p:spPr bwMode="auto">
            <a:xfrm>
              <a:off x="6689754" y="1238220"/>
              <a:ext cx="1447800" cy="3886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7" name="AutoShape 18"/>
            <p:cNvCxnSpPr>
              <a:cxnSpLocks noChangeShapeType="1"/>
              <a:stCxn id="43" idx="6"/>
              <a:endCxn id="47" idx="2"/>
            </p:cNvCxnSpPr>
            <p:nvPr/>
          </p:nvCxnSpPr>
          <p:spPr bwMode="auto">
            <a:xfrm>
              <a:off x="6689754" y="215262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8" name="AutoShape 19"/>
            <p:cNvCxnSpPr>
              <a:cxnSpLocks noChangeShapeType="1"/>
              <a:stCxn id="43" idx="6"/>
              <a:endCxn id="48" idx="2"/>
            </p:cNvCxnSpPr>
            <p:nvPr/>
          </p:nvCxnSpPr>
          <p:spPr bwMode="auto">
            <a:xfrm>
              <a:off x="6689754" y="21526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59" name="AutoShape 20"/>
            <p:cNvCxnSpPr>
              <a:cxnSpLocks noChangeShapeType="1"/>
              <a:stCxn id="43" idx="6"/>
              <a:endCxn id="49" idx="2"/>
            </p:cNvCxnSpPr>
            <p:nvPr/>
          </p:nvCxnSpPr>
          <p:spPr bwMode="auto">
            <a:xfrm>
              <a:off x="6689754" y="2152620"/>
              <a:ext cx="1447800" cy="1981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0" name="AutoShape 21"/>
            <p:cNvCxnSpPr>
              <a:cxnSpLocks noChangeShapeType="1"/>
              <a:stCxn id="43" idx="6"/>
              <a:endCxn id="51" idx="2"/>
            </p:cNvCxnSpPr>
            <p:nvPr/>
          </p:nvCxnSpPr>
          <p:spPr bwMode="auto">
            <a:xfrm>
              <a:off x="6689754" y="2152620"/>
              <a:ext cx="1447800" cy="29718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1" name="AutoShape 22"/>
            <p:cNvCxnSpPr>
              <a:cxnSpLocks noChangeShapeType="1"/>
              <a:stCxn id="43" idx="6"/>
              <a:endCxn id="46" idx="2"/>
            </p:cNvCxnSpPr>
            <p:nvPr/>
          </p:nvCxnSpPr>
          <p:spPr bwMode="auto">
            <a:xfrm flipV="1">
              <a:off x="6689754" y="1238220"/>
              <a:ext cx="1447800" cy="9144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2" name="AutoShape 23"/>
            <p:cNvCxnSpPr>
              <a:cxnSpLocks noChangeShapeType="1"/>
              <a:stCxn id="44" idx="6"/>
              <a:endCxn id="46" idx="2"/>
            </p:cNvCxnSpPr>
            <p:nvPr/>
          </p:nvCxnSpPr>
          <p:spPr bwMode="auto">
            <a:xfrm flipV="1">
              <a:off x="6689754" y="1238220"/>
              <a:ext cx="1447800" cy="19050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3" name="AutoShape 24"/>
            <p:cNvCxnSpPr>
              <a:cxnSpLocks noChangeShapeType="1"/>
              <a:stCxn id="44" idx="6"/>
              <a:endCxn id="47" idx="2"/>
            </p:cNvCxnSpPr>
            <p:nvPr/>
          </p:nvCxnSpPr>
          <p:spPr bwMode="auto">
            <a:xfrm flipV="1">
              <a:off x="6689754" y="21526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4" name="AutoShape 25"/>
            <p:cNvCxnSpPr>
              <a:cxnSpLocks noChangeShapeType="1"/>
              <a:stCxn id="44" idx="6"/>
              <a:endCxn id="48" idx="2"/>
            </p:cNvCxnSpPr>
            <p:nvPr/>
          </p:nvCxnSpPr>
          <p:spPr bwMode="auto">
            <a:xfrm>
              <a:off x="6689754" y="314322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5" name="AutoShape 26"/>
            <p:cNvCxnSpPr>
              <a:cxnSpLocks noChangeShapeType="1"/>
              <a:stCxn id="44" idx="6"/>
              <a:endCxn id="49" idx="2"/>
            </p:cNvCxnSpPr>
            <p:nvPr/>
          </p:nvCxnSpPr>
          <p:spPr bwMode="auto">
            <a:xfrm>
              <a:off x="6689754" y="31432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6" name="AutoShape 27"/>
            <p:cNvCxnSpPr>
              <a:cxnSpLocks noChangeShapeType="1"/>
              <a:stCxn id="44" idx="6"/>
              <a:endCxn id="51" idx="2"/>
            </p:cNvCxnSpPr>
            <p:nvPr/>
          </p:nvCxnSpPr>
          <p:spPr bwMode="auto">
            <a:xfrm>
              <a:off x="6689754" y="3143220"/>
              <a:ext cx="1447800" cy="1981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7" name="AutoShape 28"/>
            <p:cNvCxnSpPr>
              <a:cxnSpLocks noChangeShapeType="1"/>
              <a:stCxn id="45" idx="6"/>
              <a:endCxn id="51" idx="2"/>
            </p:cNvCxnSpPr>
            <p:nvPr/>
          </p:nvCxnSpPr>
          <p:spPr bwMode="auto">
            <a:xfrm>
              <a:off x="6689754" y="41338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8" name="AutoShape 29"/>
            <p:cNvCxnSpPr>
              <a:cxnSpLocks noChangeShapeType="1"/>
              <a:stCxn id="45" idx="6"/>
              <a:endCxn id="49" idx="2"/>
            </p:cNvCxnSpPr>
            <p:nvPr/>
          </p:nvCxnSpPr>
          <p:spPr bwMode="auto">
            <a:xfrm>
              <a:off x="6689754" y="413382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69" name="AutoShape 30"/>
            <p:cNvCxnSpPr>
              <a:cxnSpLocks noChangeShapeType="1"/>
              <a:stCxn id="45" idx="6"/>
              <a:endCxn id="48" idx="2"/>
            </p:cNvCxnSpPr>
            <p:nvPr/>
          </p:nvCxnSpPr>
          <p:spPr bwMode="auto">
            <a:xfrm flipV="1">
              <a:off x="6689754" y="31432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0" name="AutoShape 31"/>
            <p:cNvCxnSpPr>
              <a:cxnSpLocks noChangeShapeType="1"/>
              <a:stCxn id="45" idx="6"/>
              <a:endCxn id="47" idx="2"/>
            </p:cNvCxnSpPr>
            <p:nvPr/>
          </p:nvCxnSpPr>
          <p:spPr bwMode="auto">
            <a:xfrm flipV="1">
              <a:off x="6689754" y="2152620"/>
              <a:ext cx="1447800" cy="1981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1" name="AutoShape 32"/>
            <p:cNvCxnSpPr>
              <a:cxnSpLocks noChangeShapeType="1"/>
              <a:stCxn id="45" idx="6"/>
              <a:endCxn id="46" idx="2"/>
            </p:cNvCxnSpPr>
            <p:nvPr/>
          </p:nvCxnSpPr>
          <p:spPr bwMode="auto">
            <a:xfrm flipV="1">
              <a:off x="6689754" y="1238220"/>
              <a:ext cx="1447800" cy="2895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2" name="AutoShape 33"/>
            <p:cNvCxnSpPr>
              <a:cxnSpLocks noChangeShapeType="1"/>
              <a:stCxn id="50" idx="6"/>
              <a:endCxn id="46" idx="2"/>
            </p:cNvCxnSpPr>
            <p:nvPr/>
          </p:nvCxnSpPr>
          <p:spPr bwMode="auto">
            <a:xfrm flipV="1">
              <a:off x="6689754" y="1238220"/>
              <a:ext cx="1447800" cy="3886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3" name="AutoShape 34"/>
            <p:cNvCxnSpPr>
              <a:cxnSpLocks noChangeShapeType="1"/>
              <a:stCxn id="50" idx="6"/>
              <a:endCxn id="47" idx="2"/>
            </p:cNvCxnSpPr>
            <p:nvPr/>
          </p:nvCxnSpPr>
          <p:spPr bwMode="auto">
            <a:xfrm flipV="1">
              <a:off x="6689754" y="2152620"/>
              <a:ext cx="1447800" cy="29718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4" name="AutoShape 35"/>
            <p:cNvCxnSpPr>
              <a:cxnSpLocks noChangeShapeType="1"/>
              <a:stCxn id="50" idx="6"/>
              <a:endCxn id="48" idx="2"/>
            </p:cNvCxnSpPr>
            <p:nvPr/>
          </p:nvCxnSpPr>
          <p:spPr bwMode="auto">
            <a:xfrm flipV="1">
              <a:off x="6689754" y="3143220"/>
              <a:ext cx="1447800" cy="1981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5" name="AutoShape 36"/>
            <p:cNvCxnSpPr>
              <a:cxnSpLocks noChangeShapeType="1"/>
              <a:stCxn id="50" idx="6"/>
              <a:endCxn id="49" idx="2"/>
            </p:cNvCxnSpPr>
            <p:nvPr/>
          </p:nvCxnSpPr>
          <p:spPr bwMode="auto">
            <a:xfrm flipV="1">
              <a:off x="6689754" y="4133820"/>
              <a:ext cx="1447800" cy="990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76" name="AutoShape 37"/>
            <p:cNvCxnSpPr>
              <a:cxnSpLocks noChangeShapeType="1"/>
              <a:stCxn id="50" idx="6"/>
              <a:endCxn id="51" idx="2"/>
            </p:cNvCxnSpPr>
            <p:nvPr/>
          </p:nvCxnSpPr>
          <p:spPr bwMode="auto">
            <a:xfrm>
              <a:off x="6689754" y="512442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</p:grpSp>
      <p:sp>
        <p:nvSpPr>
          <p:cNvPr id="78" name="Espace réservé du pied de page 7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niveau : interfaces canoniques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9" y="1125538"/>
            <a:ext cx="6072210" cy="4895850"/>
          </a:xfrm>
        </p:spPr>
        <p:txBody>
          <a:bodyPr/>
          <a:lstStyle/>
          <a:p>
            <a:r>
              <a:rPr lang="fr-FR" dirty="0" smtClean="0"/>
              <a:t>Je dois rencontrer un client important. Il est italien.</a:t>
            </a:r>
          </a:p>
          <a:p>
            <a:pPr lvl="1"/>
            <a:r>
              <a:rPr lang="fr-FR" dirty="0" smtClean="0"/>
              <a:t>Nous apprenons l’anglais. </a:t>
            </a:r>
          </a:p>
          <a:p>
            <a:pPr lvl="2"/>
            <a:r>
              <a:rPr lang="fr-FR" dirty="0" smtClean="0"/>
              <a:t>Nous nous comprenons, mais notre vocabulaire limité, nous complétons avec nos mains</a:t>
            </a:r>
          </a:p>
          <a:p>
            <a:pPr lvl="1"/>
            <a:r>
              <a:rPr lang="fr-FR" dirty="0" smtClean="0"/>
              <a:t>Un autre client en vue : il est danois, mais parle déjà l’Anglais. Ca marche…</a:t>
            </a:r>
          </a:p>
          <a:p>
            <a:r>
              <a:rPr lang="fr-FR" dirty="0" smtClean="0"/>
              <a:t>Résultat: un râteau</a:t>
            </a:r>
          </a:p>
          <a:p>
            <a:pPr lvl="1"/>
            <a:r>
              <a:rPr lang="fr-FR" dirty="0" smtClean="0"/>
              <a:t>Un seul langage « métier » pour communiquer entre toutes les applications</a:t>
            </a:r>
          </a:p>
          <a:p>
            <a:r>
              <a:rPr lang="fr-FR" dirty="0" smtClean="0"/>
              <a:t>Quel problème</a:t>
            </a:r>
          </a:p>
          <a:p>
            <a:pPr lvl="1"/>
            <a:r>
              <a:rPr lang="fr-FR" dirty="0" smtClean="0"/>
              <a:t>Humains et machines doivent l’apprendre</a:t>
            </a:r>
          </a:p>
          <a:p>
            <a:pPr lvl="1"/>
            <a:r>
              <a:rPr lang="fr-FR" dirty="0" smtClean="0"/>
              <a:t>Limitations sémantiques, extensions non contrôlées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" name="Groupe 5"/>
          <p:cNvGrpSpPr/>
          <p:nvPr/>
        </p:nvGrpSpPr>
        <p:grpSpPr>
          <a:xfrm>
            <a:off x="6105546" y="1020763"/>
            <a:ext cx="2886054" cy="5000625"/>
            <a:chOff x="5376863" y="1020763"/>
            <a:chExt cx="3614737" cy="5000625"/>
          </a:xfrm>
        </p:grpSpPr>
        <p:sp>
          <p:nvSpPr>
            <p:cNvPr id="7" name="Oval 38"/>
            <p:cNvSpPr>
              <a:spLocks noChangeArrowheads="1"/>
            </p:cNvSpPr>
            <p:nvPr/>
          </p:nvSpPr>
          <p:spPr bwMode="auto">
            <a:xfrm>
              <a:off x="5376863" y="12763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A</a:t>
              </a:r>
            </a:p>
          </p:txBody>
        </p:sp>
        <p:sp>
          <p:nvSpPr>
            <p:cNvPr id="8" name="Oval 39"/>
            <p:cNvSpPr>
              <a:spLocks noChangeArrowheads="1"/>
            </p:cNvSpPr>
            <p:nvPr/>
          </p:nvSpPr>
          <p:spPr bwMode="auto">
            <a:xfrm>
              <a:off x="5376863" y="21907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B</a:t>
              </a:r>
            </a:p>
          </p:txBody>
        </p:sp>
        <p:sp>
          <p:nvSpPr>
            <p:cNvPr id="9" name="Oval 40"/>
            <p:cNvSpPr>
              <a:spLocks noChangeArrowheads="1"/>
            </p:cNvSpPr>
            <p:nvPr/>
          </p:nvSpPr>
          <p:spPr bwMode="auto">
            <a:xfrm>
              <a:off x="5376863" y="31813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C</a:t>
              </a:r>
            </a:p>
          </p:txBody>
        </p:sp>
        <p:sp>
          <p:nvSpPr>
            <p:cNvPr id="10" name="Oval 41"/>
            <p:cNvSpPr>
              <a:spLocks noChangeArrowheads="1"/>
            </p:cNvSpPr>
            <p:nvPr/>
          </p:nvSpPr>
          <p:spPr bwMode="auto">
            <a:xfrm>
              <a:off x="5376863" y="4214813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D</a:t>
              </a:r>
            </a:p>
          </p:txBody>
        </p:sp>
        <p:sp>
          <p:nvSpPr>
            <p:cNvPr id="11" name="Oval 42"/>
            <p:cNvSpPr>
              <a:spLocks noChangeArrowheads="1"/>
            </p:cNvSpPr>
            <p:nvPr/>
          </p:nvSpPr>
          <p:spPr bwMode="auto">
            <a:xfrm>
              <a:off x="8153400" y="12763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G</a:t>
              </a:r>
            </a:p>
          </p:txBody>
        </p:sp>
        <p:sp>
          <p:nvSpPr>
            <p:cNvPr id="12" name="Oval 43"/>
            <p:cNvSpPr>
              <a:spLocks noChangeArrowheads="1"/>
            </p:cNvSpPr>
            <p:nvPr/>
          </p:nvSpPr>
          <p:spPr bwMode="auto">
            <a:xfrm>
              <a:off x="8153400" y="21907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H</a:t>
              </a:r>
            </a:p>
          </p:txBody>
        </p:sp>
        <p:sp>
          <p:nvSpPr>
            <p:cNvPr id="13" name="Oval 44"/>
            <p:cNvSpPr>
              <a:spLocks noChangeArrowheads="1"/>
            </p:cNvSpPr>
            <p:nvPr/>
          </p:nvSpPr>
          <p:spPr bwMode="auto">
            <a:xfrm>
              <a:off x="8153400" y="31813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 dirty="0">
                  <a:cs typeface="Arial" charset="0"/>
                </a:rPr>
                <a:t>Appli I</a:t>
              </a:r>
            </a:p>
          </p:txBody>
        </p:sp>
        <p:sp>
          <p:nvSpPr>
            <p:cNvPr id="14" name="Oval 45"/>
            <p:cNvSpPr>
              <a:spLocks noChangeArrowheads="1"/>
            </p:cNvSpPr>
            <p:nvPr/>
          </p:nvSpPr>
          <p:spPr bwMode="auto">
            <a:xfrm>
              <a:off x="8153400" y="4214813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J</a:t>
              </a:r>
            </a:p>
          </p:txBody>
        </p:sp>
        <p:sp>
          <p:nvSpPr>
            <p:cNvPr id="15" name="Oval 46"/>
            <p:cNvSpPr>
              <a:spLocks noChangeArrowheads="1"/>
            </p:cNvSpPr>
            <p:nvPr/>
          </p:nvSpPr>
          <p:spPr bwMode="auto">
            <a:xfrm>
              <a:off x="5376863" y="51625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E</a:t>
              </a:r>
            </a:p>
          </p:txBody>
        </p:sp>
        <p:sp>
          <p:nvSpPr>
            <p:cNvPr id="16" name="Oval 47"/>
            <p:cNvSpPr>
              <a:spLocks noChangeArrowheads="1"/>
            </p:cNvSpPr>
            <p:nvPr/>
          </p:nvSpPr>
          <p:spPr bwMode="auto">
            <a:xfrm>
              <a:off x="8153400" y="5162550"/>
              <a:ext cx="838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Appli K</a:t>
              </a:r>
            </a:p>
          </p:txBody>
        </p:sp>
        <p:sp>
          <p:nvSpPr>
            <p:cNvPr id="17" name="AutoShape 48"/>
            <p:cNvSpPr>
              <a:spLocks noChangeArrowheads="1"/>
            </p:cNvSpPr>
            <p:nvPr/>
          </p:nvSpPr>
          <p:spPr bwMode="auto">
            <a:xfrm rot="-5400000">
              <a:off x="4695825" y="3106738"/>
              <a:ext cx="5000625" cy="828675"/>
            </a:xfrm>
            <a:prstGeom prst="leftRightArrow">
              <a:avLst>
                <a:gd name="adj1" fmla="val 52769"/>
                <a:gd name="adj2" fmla="val 2411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MES / B2M standardized messages</a:t>
              </a:r>
            </a:p>
          </p:txBody>
        </p:sp>
        <p:sp>
          <p:nvSpPr>
            <p:cNvPr id="18" name="Rectangle 49"/>
            <p:cNvSpPr>
              <a:spLocks noChangeArrowheads="1"/>
            </p:cNvSpPr>
            <p:nvPr/>
          </p:nvSpPr>
          <p:spPr bwMode="auto">
            <a:xfrm rot="-5400000">
              <a:off x="6041231" y="13311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19" name="Rectangle 50"/>
            <p:cNvSpPr>
              <a:spLocks noChangeArrowheads="1"/>
            </p:cNvSpPr>
            <p:nvPr/>
          </p:nvSpPr>
          <p:spPr bwMode="auto">
            <a:xfrm rot="-5400000">
              <a:off x="6041231" y="23217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0" name="Rectangle 51"/>
            <p:cNvSpPr>
              <a:spLocks noChangeArrowheads="1"/>
            </p:cNvSpPr>
            <p:nvPr/>
          </p:nvSpPr>
          <p:spPr bwMode="auto">
            <a:xfrm rot="-5400000">
              <a:off x="6041231" y="33123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1" name="Rectangle 52"/>
            <p:cNvSpPr>
              <a:spLocks noChangeArrowheads="1"/>
            </p:cNvSpPr>
            <p:nvPr/>
          </p:nvSpPr>
          <p:spPr bwMode="auto">
            <a:xfrm rot="-5400000">
              <a:off x="6041231" y="4345782"/>
              <a:ext cx="719137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2" name="Rectangle 53"/>
            <p:cNvSpPr>
              <a:spLocks noChangeArrowheads="1"/>
            </p:cNvSpPr>
            <p:nvPr/>
          </p:nvSpPr>
          <p:spPr bwMode="auto">
            <a:xfrm rot="-5400000">
              <a:off x="6041231" y="52935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3" name="Rectangle 54"/>
            <p:cNvSpPr>
              <a:spLocks noChangeArrowheads="1"/>
            </p:cNvSpPr>
            <p:nvPr/>
          </p:nvSpPr>
          <p:spPr bwMode="auto">
            <a:xfrm rot="-5400000">
              <a:off x="7641431" y="13311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4" name="Rectangle 55"/>
            <p:cNvSpPr>
              <a:spLocks noChangeArrowheads="1"/>
            </p:cNvSpPr>
            <p:nvPr/>
          </p:nvSpPr>
          <p:spPr bwMode="auto">
            <a:xfrm rot="-5400000">
              <a:off x="7641431" y="23217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5" name="Rectangle 56"/>
            <p:cNvSpPr>
              <a:spLocks noChangeArrowheads="1"/>
            </p:cNvSpPr>
            <p:nvPr/>
          </p:nvSpPr>
          <p:spPr bwMode="auto">
            <a:xfrm rot="-5400000">
              <a:off x="7641431" y="33123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 rot="-5400000">
              <a:off x="7641431" y="4345782"/>
              <a:ext cx="719137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7" name="Rectangle 58"/>
            <p:cNvSpPr>
              <a:spLocks noChangeArrowheads="1"/>
            </p:cNvSpPr>
            <p:nvPr/>
          </p:nvSpPr>
          <p:spPr bwMode="auto">
            <a:xfrm rot="-5400000">
              <a:off x="7641431" y="5293519"/>
              <a:ext cx="719138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Connect</a:t>
              </a:r>
            </a:p>
          </p:txBody>
        </p:sp>
        <p:sp>
          <p:nvSpPr>
            <p:cNvPr id="28" name="Rectangle 59"/>
            <p:cNvSpPr>
              <a:spLocks noChangeArrowheads="1"/>
            </p:cNvSpPr>
            <p:nvPr/>
          </p:nvSpPr>
          <p:spPr bwMode="auto">
            <a:xfrm rot="-5400000">
              <a:off x="6821488" y="1312862"/>
              <a:ext cx="719138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.</a:t>
              </a:r>
            </a:p>
          </p:txBody>
        </p:sp>
        <p:sp>
          <p:nvSpPr>
            <p:cNvPr id="29" name="Rectangle 60"/>
            <p:cNvSpPr>
              <a:spLocks noChangeArrowheads="1"/>
            </p:cNvSpPr>
            <p:nvPr/>
          </p:nvSpPr>
          <p:spPr bwMode="auto">
            <a:xfrm rot="-5400000">
              <a:off x="6821488" y="2303462"/>
              <a:ext cx="719138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.</a:t>
              </a:r>
            </a:p>
          </p:txBody>
        </p:sp>
        <p:sp>
          <p:nvSpPr>
            <p:cNvPr id="30" name="Rectangle 61"/>
            <p:cNvSpPr>
              <a:spLocks noChangeArrowheads="1"/>
            </p:cNvSpPr>
            <p:nvPr/>
          </p:nvSpPr>
          <p:spPr bwMode="auto">
            <a:xfrm rot="-5400000">
              <a:off x="6821488" y="3294062"/>
              <a:ext cx="719138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.</a:t>
              </a:r>
            </a:p>
          </p:txBody>
        </p:sp>
        <p:sp>
          <p:nvSpPr>
            <p:cNvPr id="31" name="Rectangle 62"/>
            <p:cNvSpPr>
              <a:spLocks noChangeArrowheads="1"/>
            </p:cNvSpPr>
            <p:nvPr/>
          </p:nvSpPr>
          <p:spPr bwMode="auto">
            <a:xfrm rot="-5400000">
              <a:off x="6821488" y="4327525"/>
              <a:ext cx="719137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.</a:t>
              </a:r>
            </a:p>
          </p:txBody>
        </p:sp>
        <p:sp>
          <p:nvSpPr>
            <p:cNvPr id="32" name="Rectangle 63"/>
            <p:cNvSpPr>
              <a:spLocks noChangeArrowheads="1"/>
            </p:cNvSpPr>
            <p:nvPr/>
          </p:nvSpPr>
          <p:spPr bwMode="auto">
            <a:xfrm rot="-5400000">
              <a:off x="6821488" y="5275262"/>
              <a:ext cx="719138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>
                  <a:cs typeface="Arial" charset="0"/>
                </a:rPr>
                <a:t>.</a:t>
              </a:r>
            </a:p>
          </p:txBody>
        </p:sp>
        <p:cxnSp>
          <p:nvCxnSpPr>
            <p:cNvPr id="33" name="AutoShape 64"/>
            <p:cNvCxnSpPr>
              <a:cxnSpLocks noChangeShapeType="1"/>
              <a:stCxn id="18" idx="2"/>
              <a:endCxn id="28" idx="0"/>
            </p:cNvCxnSpPr>
            <p:nvPr/>
          </p:nvCxnSpPr>
          <p:spPr bwMode="auto">
            <a:xfrm>
              <a:off x="6553200" y="1484313"/>
              <a:ext cx="457200" cy="158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4" name="AutoShape 65"/>
            <p:cNvCxnSpPr>
              <a:cxnSpLocks noChangeShapeType="1"/>
              <a:stCxn id="19" idx="2"/>
              <a:endCxn id="29" idx="0"/>
            </p:cNvCxnSpPr>
            <p:nvPr/>
          </p:nvCxnSpPr>
          <p:spPr bwMode="auto">
            <a:xfrm>
              <a:off x="6553200" y="2474913"/>
              <a:ext cx="457200" cy="158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5" name="AutoShape 66"/>
            <p:cNvCxnSpPr>
              <a:cxnSpLocks noChangeShapeType="1"/>
              <a:stCxn id="20" idx="2"/>
              <a:endCxn id="30" idx="0"/>
            </p:cNvCxnSpPr>
            <p:nvPr/>
          </p:nvCxnSpPr>
          <p:spPr bwMode="auto">
            <a:xfrm>
              <a:off x="6553200" y="3465513"/>
              <a:ext cx="457200" cy="158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6" name="AutoShape 67"/>
            <p:cNvCxnSpPr>
              <a:cxnSpLocks noChangeShapeType="1"/>
              <a:stCxn id="21" idx="2"/>
              <a:endCxn id="31" idx="0"/>
            </p:cNvCxnSpPr>
            <p:nvPr/>
          </p:nvCxnSpPr>
          <p:spPr bwMode="auto">
            <a:xfrm>
              <a:off x="6553200" y="4498975"/>
              <a:ext cx="457200" cy="158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7" name="AutoShape 68"/>
            <p:cNvCxnSpPr>
              <a:cxnSpLocks noChangeShapeType="1"/>
              <a:stCxn id="22" idx="2"/>
              <a:endCxn id="32" idx="0"/>
            </p:cNvCxnSpPr>
            <p:nvPr/>
          </p:nvCxnSpPr>
          <p:spPr bwMode="auto">
            <a:xfrm>
              <a:off x="6553200" y="5446713"/>
              <a:ext cx="457200" cy="158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8" name="AutoShape 69"/>
            <p:cNvCxnSpPr>
              <a:cxnSpLocks noChangeShapeType="1"/>
              <a:stCxn id="28" idx="2"/>
              <a:endCxn id="23" idx="0"/>
            </p:cNvCxnSpPr>
            <p:nvPr/>
          </p:nvCxnSpPr>
          <p:spPr bwMode="auto">
            <a:xfrm flipV="1">
              <a:off x="7351713" y="1484313"/>
              <a:ext cx="496887" cy="1587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9" name="AutoShape 70"/>
            <p:cNvCxnSpPr>
              <a:cxnSpLocks noChangeShapeType="1"/>
              <a:stCxn id="29" idx="2"/>
              <a:endCxn id="24" idx="0"/>
            </p:cNvCxnSpPr>
            <p:nvPr/>
          </p:nvCxnSpPr>
          <p:spPr bwMode="auto">
            <a:xfrm flipV="1">
              <a:off x="7351713" y="2474913"/>
              <a:ext cx="496887" cy="1587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40" name="AutoShape 71"/>
            <p:cNvCxnSpPr>
              <a:cxnSpLocks noChangeShapeType="1"/>
              <a:stCxn id="30" idx="2"/>
              <a:endCxn id="25" idx="0"/>
            </p:cNvCxnSpPr>
            <p:nvPr/>
          </p:nvCxnSpPr>
          <p:spPr bwMode="auto">
            <a:xfrm flipV="1">
              <a:off x="7351713" y="3465513"/>
              <a:ext cx="496887" cy="1587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41" name="AutoShape 72"/>
            <p:cNvCxnSpPr>
              <a:cxnSpLocks noChangeShapeType="1"/>
              <a:stCxn id="31" idx="2"/>
              <a:endCxn id="26" idx="0"/>
            </p:cNvCxnSpPr>
            <p:nvPr/>
          </p:nvCxnSpPr>
          <p:spPr bwMode="auto">
            <a:xfrm flipV="1">
              <a:off x="7351713" y="4498975"/>
              <a:ext cx="496887" cy="1588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42" name="AutoShape 73"/>
            <p:cNvCxnSpPr>
              <a:cxnSpLocks noChangeShapeType="1"/>
              <a:stCxn id="32" idx="2"/>
              <a:endCxn id="27" idx="0"/>
            </p:cNvCxnSpPr>
            <p:nvPr/>
          </p:nvCxnSpPr>
          <p:spPr bwMode="auto">
            <a:xfrm flipV="1">
              <a:off x="7351713" y="5446713"/>
              <a:ext cx="496887" cy="1587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</p:cxnSp>
      </p:grpSp>
      <p:sp>
        <p:nvSpPr>
          <p:cNvPr id="43" name="Espace réservé du pied de page 4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niveau : interfaces sémantiques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9" y="1125538"/>
            <a:ext cx="6729443" cy="4895850"/>
          </a:xfrm>
        </p:spPr>
        <p:txBody>
          <a:bodyPr/>
          <a:lstStyle/>
          <a:p>
            <a:r>
              <a:rPr lang="fr-FR" dirty="0" smtClean="0"/>
              <a:t>J’exprimer mes idées de façon cohérente</a:t>
            </a:r>
          </a:p>
          <a:p>
            <a:pPr lvl="1"/>
            <a:r>
              <a:rPr lang="fr-FR" dirty="0" smtClean="0"/>
              <a:t>Avec mon vocabulaire, mais en adoptant une grammaire « universelle »</a:t>
            </a:r>
          </a:p>
          <a:p>
            <a:pPr lvl="2"/>
            <a:r>
              <a:rPr lang="fr-FR" dirty="0" smtClean="0"/>
              <a:t>Par exemple l’africain colonial : « Ya bon </a:t>
            </a:r>
            <a:r>
              <a:rPr lang="fr-FR" dirty="0" err="1" smtClean="0"/>
              <a:t>Banania</a:t>
            </a:r>
            <a:r>
              <a:rPr lang="fr-FR" dirty="0" smtClean="0"/>
              <a:t> »</a:t>
            </a:r>
          </a:p>
          <a:p>
            <a:pPr lvl="1"/>
            <a:r>
              <a:rPr lang="fr-FR" dirty="0" smtClean="0"/>
              <a:t>Ce vocabulaire est décrit dans un dictionnaire</a:t>
            </a:r>
          </a:p>
          <a:p>
            <a:pPr lvl="2"/>
            <a:r>
              <a:rPr lang="fr-FR" dirty="0" smtClean="0"/>
              <a:t>Définitions conformes grammaticalement, </a:t>
            </a:r>
          </a:p>
          <a:p>
            <a:pPr lvl="2"/>
            <a:r>
              <a:rPr lang="fr-FR" dirty="0" smtClean="0"/>
              <a:t>Utilisant les termes du dictionnaire…</a:t>
            </a:r>
          </a:p>
          <a:p>
            <a:pPr lvl="1"/>
            <a:r>
              <a:rPr lang="fr-FR" dirty="0" smtClean="0"/>
              <a:t>Mes interlocuteurs font de même,</a:t>
            </a:r>
          </a:p>
          <a:p>
            <a:pPr lvl="2"/>
            <a:r>
              <a:rPr lang="fr-FR" dirty="0" smtClean="0"/>
              <a:t>Définitions partagées, termes multiples</a:t>
            </a:r>
          </a:p>
          <a:p>
            <a:pPr lvl="1"/>
            <a:r>
              <a:rPr lang="fr-FR" dirty="0" smtClean="0"/>
              <a:t>un traducteur automatique charge du reste</a:t>
            </a:r>
          </a:p>
          <a:p>
            <a:r>
              <a:rPr lang="fr-FR" dirty="0" smtClean="0"/>
              <a:t>Résultat  chaque application parle sa langue</a:t>
            </a:r>
          </a:p>
          <a:p>
            <a:pPr lvl="1"/>
            <a:r>
              <a:rPr lang="fr-FR" dirty="0" smtClean="0"/>
              <a:t>Données identifiées par leur signification, non par leur phonème différant d’une application à l’autre</a:t>
            </a:r>
          </a:p>
          <a:p>
            <a:r>
              <a:rPr lang="fr-FR" dirty="0" smtClean="0"/>
              <a:t>Pas si simple à mettre en </a:t>
            </a:r>
            <a:r>
              <a:rPr lang="fr-FR" dirty="0" err="1" smtClean="0"/>
              <a:t>oeuvre</a:t>
            </a:r>
            <a:r>
              <a:rPr lang="fr-FR" dirty="0" smtClean="0"/>
              <a:t>…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  <p:pic>
        <p:nvPicPr>
          <p:cNvPr id="7" name="Image 6" descr="400px-Reseau_sémant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5903" y="836577"/>
            <a:ext cx="2718097" cy="192984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</a:t>
            </a:r>
            <a:r>
              <a:rPr lang="fr-FR" baseline="30000" dirty="0" smtClean="0"/>
              <a:t>ème</a:t>
            </a:r>
            <a:r>
              <a:rPr lang="fr-FR" dirty="0" smtClean="0"/>
              <a:t>  niveau : subliminal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Je rencontre une belle étrangère</a:t>
            </a:r>
          </a:p>
          <a:p>
            <a:pPr lvl="1"/>
            <a:r>
              <a:rPr lang="fr-FR" dirty="0" smtClean="0"/>
              <a:t>Je ne sais même pas d’où elle vient, on n’échange pas un mot…</a:t>
            </a:r>
          </a:p>
          <a:p>
            <a:pPr lvl="1"/>
            <a:r>
              <a:rPr lang="fr-FR" dirty="0" smtClean="0"/>
              <a:t>On se comprend pourtant parfaitement</a:t>
            </a:r>
          </a:p>
          <a:p>
            <a:pPr lvl="1"/>
            <a:r>
              <a:rPr lang="fr-FR" dirty="0" smtClean="0"/>
              <a:t>…</a:t>
            </a:r>
          </a:p>
          <a:p>
            <a:r>
              <a:rPr lang="fr-FR" dirty="0" smtClean="0"/>
              <a:t>Pas de perspectives concrètes en informatique industrielle </a:t>
            </a:r>
            <a:r>
              <a:rPr lang="fr-FR" dirty="0" smtClean="0">
                <a:sym typeface="Wingdings" pitchFamily="2" charset="2"/>
              </a:rPr>
              <a:t>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  <p:pic>
        <p:nvPicPr>
          <p:cNvPr id="7" name="Image 6" descr="1040461354_small.jpg"/>
          <p:cNvPicPr>
            <a:picLocks noChangeAspect="1"/>
          </p:cNvPicPr>
          <p:nvPr/>
        </p:nvPicPr>
        <p:blipFill>
          <a:blip r:embed="rId3" cstate="print"/>
          <a:srcRect t="18209" b="11666"/>
          <a:stretch>
            <a:fillRect/>
          </a:stretch>
        </p:blipFill>
        <p:spPr>
          <a:xfrm>
            <a:off x="2344707" y="3173409"/>
            <a:ext cx="3762375" cy="267177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879584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err="1" smtClean="0"/>
              <a:t>Quelles</a:t>
            </a:r>
            <a:r>
              <a:rPr lang="en-GB" dirty="0" smtClean="0"/>
              <a:t> </a:t>
            </a:r>
            <a:r>
              <a:rPr lang="en-GB" dirty="0" err="1" smtClean="0"/>
              <a:t>approches</a:t>
            </a:r>
            <a:r>
              <a:rPr lang="en-GB" dirty="0" smtClean="0"/>
              <a:t> ?</a:t>
            </a:r>
          </a:p>
          <a:p>
            <a:r>
              <a:rPr lang="en-GB" dirty="0" smtClean="0"/>
              <a:t>ISA95, un standard </a:t>
            </a:r>
            <a:r>
              <a:rPr lang="en-GB" dirty="0" err="1" smtClean="0"/>
              <a:t>canonique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88ED0-90BC-4487-810F-A154CDD7A329}" type="slidenum">
              <a:rPr lang="en-US"/>
              <a:pPr/>
              <a:t>16</a:t>
            </a:fld>
            <a:endParaRPr lang="en-US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norme</a:t>
            </a:r>
            <a:r>
              <a:rPr lang="en-GB" dirty="0" smtClean="0"/>
              <a:t> simple et </a:t>
            </a:r>
            <a:r>
              <a:rPr lang="en-GB" dirty="0" err="1" smtClean="0"/>
              <a:t>pragmatique</a:t>
            </a:r>
            <a:endParaRPr lang="en-GB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norme</a:t>
            </a:r>
            <a:r>
              <a:rPr lang="en-GB" dirty="0" smtClean="0"/>
              <a:t> </a:t>
            </a:r>
            <a:r>
              <a:rPr lang="en-GB" dirty="0" err="1" smtClean="0"/>
              <a:t>définit</a:t>
            </a:r>
            <a:r>
              <a:rPr lang="en-GB" dirty="0" smtClean="0"/>
              <a:t> des structures de </a:t>
            </a:r>
            <a:r>
              <a:rPr lang="en-GB" dirty="0" err="1" smtClean="0"/>
              <a:t>données</a:t>
            </a:r>
            <a:r>
              <a:rPr lang="en-GB" dirty="0" smtClean="0"/>
              <a:t> et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terminologie</a:t>
            </a:r>
            <a:endParaRPr lang="en-GB" dirty="0" smtClean="0"/>
          </a:p>
          <a:p>
            <a:pPr lvl="1"/>
            <a:r>
              <a:rPr lang="en-GB" dirty="0" err="1" smtClean="0"/>
              <a:t>Approche</a:t>
            </a:r>
            <a:r>
              <a:rPr lang="en-GB" dirty="0" smtClean="0"/>
              <a:t> </a:t>
            </a:r>
            <a:r>
              <a:rPr lang="en-GB" dirty="0" err="1" smtClean="0"/>
              <a:t>canonique</a:t>
            </a:r>
            <a:r>
              <a:rPr lang="en-GB" dirty="0" smtClean="0"/>
              <a:t> (2ème </a:t>
            </a:r>
            <a:r>
              <a:rPr lang="en-GB" dirty="0" err="1" smtClean="0"/>
              <a:t>niveau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Simple et </a:t>
            </a:r>
            <a:r>
              <a:rPr lang="en-GB" dirty="0" err="1" smtClean="0"/>
              <a:t>pragmatique</a:t>
            </a:r>
            <a:r>
              <a:rPr lang="en-GB" dirty="0" smtClean="0"/>
              <a:t> (à </a:t>
            </a:r>
            <a:r>
              <a:rPr lang="en-GB" dirty="0" err="1" smtClean="0"/>
              <a:t>l’américaine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)</a:t>
            </a:r>
            <a:endParaRPr lang="en-GB" dirty="0" smtClean="0"/>
          </a:p>
          <a:p>
            <a:r>
              <a:rPr lang="en-GB" dirty="0" smtClean="0"/>
              <a:t>Elle </a:t>
            </a:r>
            <a:r>
              <a:rPr lang="en-GB" dirty="0" err="1" smtClean="0"/>
              <a:t>révèle</a:t>
            </a:r>
            <a:r>
              <a:rPr lang="en-GB" dirty="0" smtClean="0"/>
              <a:t> des </a:t>
            </a:r>
            <a:r>
              <a:rPr lang="en-GB" dirty="0" err="1" smtClean="0"/>
              <a:t>modèles</a:t>
            </a:r>
            <a:r>
              <a:rPr lang="en-GB" dirty="0" smtClean="0"/>
              <a:t> </a:t>
            </a:r>
            <a:r>
              <a:rPr lang="en-GB" dirty="0" err="1" smtClean="0"/>
              <a:t>conceptuels</a:t>
            </a:r>
            <a:r>
              <a:rPr lang="en-GB" dirty="0" smtClean="0"/>
              <a:t> </a:t>
            </a:r>
            <a:r>
              <a:rPr lang="en-GB" dirty="0" err="1" smtClean="0"/>
              <a:t>efficace</a:t>
            </a:r>
            <a:endParaRPr lang="en-GB" dirty="0" smtClean="0"/>
          </a:p>
          <a:p>
            <a:pPr lvl="1"/>
            <a:r>
              <a:rPr lang="en-GB" dirty="0" err="1" smtClean="0"/>
              <a:t>Facilement</a:t>
            </a:r>
            <a:r>
              <a:rPr lang="en-GB" dirty="0" smtClean="0"/>
              <a:t> </a:t>
            </a:r>
            <a:r>
              <a:rPr lang="en-GB" dirty="0" err="1" smtClean="0"/>
              <a:t>extensibles</a:t>
            </a:r>
            <a:r>
              <a:rPr lang="en-GB" dirty="0" smtClean="0"/>
              <a:t> (à </a:t>
            </a:r>
            <a:r>
              <a:rPr lang="en-GB" dirty="0" err="1" smtClean="0"/>
              <a:t>l’européenne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)</a:t>
            </a:r>
            <a:endParaRPr lang="en-GB" dirty="0" smtClean="0"/>
          </a:p>
          <a:p>
            <a:r>
              <a:rPr lang="en-GB" dirty="0" err="1" smtClean="0"/>
              <a:t>Traite</a:t>
            </a:r>
            <a:r>
              <a:rPr lang="en-GB" dirty="0" smtClean="0"/>
              <a:t> à </a:t>
            </a:r>
            <a:r>
              <a:rPr lang="en-GB" dirty="0" err="1" smtClean="0"/>
              <a:t>l’origine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La production (</a:t>
            </a:r>
            <a:r>
              <a:rPr lang="en-GB" dirty="0" err="1" smtClean="0"/>
              <a:t>ordres</a:t>
            </a:r>
            <a:r>
              <a:rPr lang="en-GB" dirty="0" smtClean="0"/>
              <a:t> de fabrication, </a:t>
            </a:r>
            <a:r>
              <a:rPr lang="en-GB" dirty="0" err="1" smtClean="0"/>
              <a:t>gammes</a:t>
            </a:r>
            <a:r>
              <a:rPr lang="en-GB" dirty="0" smtClean="0"/>
              <a:t>, </a:t>
            </a:r>
            <a:r>
              <a:rPr lang="en-GB" dirty="0" err="1" smtClean="0"/>
              <a:t>ressources</a:t>
            </a:r>
            <a:r>
              <a:rPr lang="en-GB" dirty="0" smtClean="0"/>
              <a:t>) </a:t>
            </a:r>
          </a:p>
          <a:p>
            <a:pPr lvl="1"/>
            <a:r>
              <a:rPr lang="en-GB" dirty="0" err="1" smtClean="0"/>
              <a:t>Echanges</a:t>
            </a:r>
            <a:r>
              <a:rPr lang="en-GB" dirty="0" smtClean="0"/>
              <a:t> N3 (</a:t>
            </a:r>
            <a:r>
              <a:rPr lang="en-GB" dirty="0" err="1" smtClean="0"/>
              <a:t>exécution</a:t>
            </a:r>
            <a:r>
              <a:rPr lang="en-GB" dirty="0" smtClean="0"/>
              <a:t>, MES) &lt;–&gt; N4 (</a:t>
            </a:r>
            <a:r>
              <a:rPr lang="en-GB" dirty="0" err="1" smtClean="0"/>
              <a:t>gestion</a:t>
            </a:r>
            <a:r>
              <a:rPr lang="en-GB" dirty="0" smtClean="0"/>
              <a:t>, ERP) </a:t>
            </a:r>
          </a:p>
          <a:p>
            <a:r>
              <a:rPr lang="en-GB" dirty="0" smtClean="0"/>
              <a:t>La nouvelle version </a:t>
            </a:r>
            <a:r>
              <a:rPr lang="en-GB" dirty="0" err="1" smtClean="0"/>
              <a:t>traitera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Maintenance, </a:t>
            </a:r>
            <a:r>
              <a:rPr lang="en-GB" dirty="0" err="1" smtClean="0"/>
              <a:t>Qualité</a:t>
            </a:r>
            <a:r>
              <a:rPr lang="en-GB" dirty="0" smtClean="0"/>
              <a:t>, </a:t>
            </a:r>
            <a:r>
              <a:rPr lang="en-GB" dirty="0" err="1" smtClean="0"/>
              <a:t>Logistique</a:t>
            </a:r>
            <a:r>
              <a:rPr lang="en-GB" dirty="0" smtClean="0"/>
              <a:t> interne</a:t>
            </a:r>
          </a:p>
          <a:p>
            <a:pPr lvl="1"/>
            <a:r>
              <a:rPr lang="en-GB" dirty="0" err="1" smtClean="0"/>
              <a:t>Echanges</a:t>
            </a:r>
            <a:r>
              <a:rPr lang="en-GB" dirty="0" smtClean="0"/>
              <a:t> N3-N3</a:t>
            </a:r>
          </a:p>
          <a:p>
            <a:pPr lvl="1"/>
            <a:r>
              <a:rPr lang="en-GB" dirty="0" smtClean="0"/>
              <a:t>Déjà à </a:t>
            </a:r>
            <a:r>
              <a:rPr lang="en-GB" dirty="0" err="1" smtClean="0"/>
              <a:t>l’oeuvre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projet</a:t>
            </a:r>
            <a:r>
              <a:rPr lang="en-GB" dirty="0" smtClean="0"/>
              <a:t> MES Cluster Rhône-Alpes</a:t>
            </a:r>
          </a:p>
          <a:p>
            <a:r>
              <a:rPr lang="en-GB" dirty="0" err="1" smtClean="0"/>
              <a:t>S’appuie</a:t>
            </a:r>
            <a:r>
              <a:rPr lang="en-GB" dirty="0" smtClean="0"/>
              <a:t> et </a:t>
            </a:r>
            <a:r>
              <a:rPr lang="en-GB" dirty="0" err="1" smtClean="0"/>
              <a:t>complète</a:t>
            </a:r>
            <a:r>
              <a:rPr lang="en-GB" dirty="0" smtClean="0"/>
              <a:t> l’ISA-88, plus au </a:t>
            </a:r>
            <a:r>
              <a:rPr lang="en-GB" dirty="0" err="1" smtClean="0"/>
              <a:t>coeur</a:t>
            </a:r>
            <a:r>
              <a:rPr lang="en-GB" dirty="0" smtClean="0"/>
              <a:t> de </a:t>
            </a:r>
            <a:r>
              <a:rPr lang="en-GB" dirty="0" err="1" smtClean="0"/>
              <a:t>l’automation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88ED0-90BC-4487-810F-A154CDD7A329}" type="slidenum">
              <a:rPr lang="en-US"/>
              <a:pPr/>
              <a:t>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Couverture</a:t>
            </a:r>
            <a:r>
              <a:rPr lang="en-GB" dirty="0" smtClean="0"/>
              <a:t> ISA88 </a:t>
            </a:r>
            <a:r>
              <a:rPr lang="en-GB" dirty="0"/>
              <a:t>&amp; </a:t>
            </a:r>
            <a:r>
              <a:rPr lang="en-GB" dirty="0" smtClean="0"/>
              <a:t>ISA95</a:t>
            </a:r>
            <a:endParaRPr lang="en-GB" dirty="0"/>
          </a:p>
        </p:txBody>
      </p:sp>
      <p:graphicFrame>
        <p:nvGraphicFramePr>
          <p:cNvPr id="1860611" name="Diagram 3"/>
          <p:cNvGraphicFramePr>
            <a:graphicFrameLocks/>
          </p:cNvGraphicFramePr>
          <p:nvPr>
            <p:ph idx="1"/>
          </p:nvPr>
        </p:nvGraphicFramePr>
        <p:xfrm>
          <a:off x="1223963" y="1016000"/>
          <a:ext cx="4897437" cy="5076825"/>
        </p:xfrm>
        <a:graphic>
          <a:graphicData uri="http://schemas.openxmlformats.org/drawingml/2006/compatibility">
            <com:legacyDrawing xmlns:com="http://schemas.openxmlformats.org/drawingml/2006/compatibility" spid="_x0000_s253954"/>
          </a:graphicData>
        </a:graphic>
      </p:graphicFrame>
      <p:sp>
        <p:nvSpPr>
          <p:cNvPr id="1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9618F0-4754-4E9E-B251-FED943BCB275}" type="slidenum">
              <a:rPr lang="en-GB"/>
              <a:pPr/>
              <a:t>18</a:t>
            </a:fld>
            <a:endParaRPr lang="en-GB"/>
          </a:p>
        </p:txBody>
      </p:sp>
      <p:sp>
        <p:nvSpPr>
          <p:cNvPr id="1860617" name="Rectangle 9"/>
          <p:cNvSpPr>
            <a:spLocks noChangeArrowheads="1"/>
          </p:cNvSpPr>
          <p:nvPr/>
        </p:nvSpPr>
        <p:spPr bwMode="auto">
          <a:xfrm rot="-5400000">
            <a:off x="4349750" y="3257551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1860618" name="Text Box 10"/>
          <p:cNvSpPr txBox="1">
            <a:spLocks noChangeArrowheads="1"/>
          </p:cNvSpPr>
          <p:nvPr/>
        </p:nvSpPr>
        <p:spPr bwMode="auto">
          <a:xfrm>
            <a:off x="71438" y="4354513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1860619" name="AutoShape 11"/>
          <p:cNvSpPr>
            <a:spLocks/>
          </p:cNvSpPr>
          <p:nvPr/>
        </p:nvSpPr>
        <p:spPr bwMode="auto">
          <a:xfrm>
            <a:off x="979488" y="3538538"/>
            <a:ext cx="280987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60620" name="AutoShape 12"/>
          <p:cNvSpPr>
            <a:spLocks/>
          </p:cNvSpPr>
          <p:nvPr/>
        </p:nvSpPr>
        <p:spPr bwMode="auto">
          <a:xfrm>
            <a:off x="979488" y="1522413"/>
            <a:ext cx="280987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60621" name="Text Box 13"/>
          <p:cNvSpPr txBox="1">
            <a:spLocks noChangeArrowheads="1"/>
          </p:cNvSpPr>
          <p:nvPr/>
        </p:nvSpPr>
        <p:spPr bwMode="auto">
          <a:xfrm>
            <a:off x="98425" y="2290763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1860622" name="Rectangle 14"/>
          <p:cNvSpPr>
            <a:spLocks noChangeArrowheads="1"/>
          </p:cNvSpPr>
          <p:nvPr/>
        </p:nvSpPr>
        <p:spPr bwMode="auto">
          <a:xfrm rot="-5400000">
            <a:off x="5320506" y="3258345"/>
            <a:ext cx="4175125" cy="341312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1860623" name="Rectangle 15"/>
          <p:cNvSpPr>
            <a:spLocks noChangeArrowheads="1"/>
          </p:cNvSpPr>
          <p:nvPr/>
        </p:nvSpPr>
        <p:spPr bwMode="auto">
          <a:xfrm rot="-5400000">
            <a:off x="5806281" y="3258345"/>
            <a:ext cx="4175125" cy="341312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1860624" name="Text Box 16"/>
          <p:cNvSpPr txBox="1">
            <a:spLocks noChangeArrowheads="1"/>
          </p:cNvSpPr>
          <p:nvPr/>
        </p:nvSpPr>
        <p:spPr bwMode="auto">
          <a:xfrm>
            <a:off x="6410325" y="5721350"/>
            <a:ext cx="158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1860625" name="AutoShape 17"/>
          <p:cNvSpPr>
            <a:spLocks/>
          </p:cNvSpPr>
          <p:nvPr/>
        </p:nvSpPr>
        <p:spPr bwMode="auto">
          <a:xfrm rot="-5400000">
            <a:off x="7021513" y="4725988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60637" name="Rectangle 29"/>
          <p:cNvSpPr>
            <a:spLocks noChangeArrowheads="1"/>
          </p:cNvSpPr>
          <p:nvPr/>
        </p:nvSpPr>
        <p:spPr bwMode="auto">
          <a:xfrm rot="-5400000">
            <a:off x="6288881" y="3258345"/>
            <a:ext cx="4175125" cy="34131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1860638" name="Text Box 30"/>
          <p:cNvSpPr txBox="1">
            <a:spLocks noChangeArrowheads="1"/>
          </p:cNvSpPr>
          <p:nvPr/>
        </p:nvSpPr>
        <p:spPr bwMode="auto">
          <a:xfrm>
            <a:off x="8135938" y="5553075"/>
            <a:ext cx="7191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1860639" name="Rectangle 31"/>
          <p:cNvSpPr>
            <a:spLocks noChangeArrowheads="1"/>
          </p:cNvSpPr>
          <p:nvPr/>
        </p:nvSpPr>
        <p:spPr bwMode="auto">
          <a:xfrm rot="-5400000">
            <a:off x="4851400" y="3257551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6752" y="687417"/>
            <a:ext cx="7897861" cy="4895850"/>
          </a:xfrm>
        </p:spPr>
        <p:txBody>
          <a:bodyPr/>
          <a:lstStyle/>
          <a:p>
            <a:pPr>
              <a:lnSpc>
                <a:spcPct val="60000"/>
              </a:lnSpc>
              <a:buFont typeface="Arial" pitchFamily="34" charset="0"/>
              <a:buNone/>
            </a:pPr>
            <a:r>
              <a:rPr lang="fr-FR" sz="1800" dirty="0" smtClean="0"/>
              <a:t>&lt;</a:t>
            </a:r>
            <a:r>
              <a:rPr lang="fr-FR" sz="1800" dirty="0" err="1" smtClean="0">
                <a:solidFill>
                  <a:srgbClr val="0033CC"/>
                </a:solidFill>
              </a:rPr>
              <a:t>PersonnelInformation</a:t>
            </a:r>
            <a:r>
              <a:rPr lang="fr-FR" sz="1800" b="0" dirty="0" smtClean="0"/>
              <a:t>&gt; 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&lt;</a:t>
            </a:r>
            <a:r>
              <a:rPr lang="fr-FR" sz="1800" dirty="0" smtClean="0">
                <a:solidFill>
                  <a:srgbClr val="0033CC"/>
                </a:solidFill>
              </a:rPr>
              <a:t>Description</a:t>
            </a:r>
            <a:r>
              <a:rPr lang="fr-FR" sz="1800" dirty="0" smtClean="0"/>
              <a:t>&gt; </a:t>
            </a:r>
            <a:r>
              <a:rPr lang="fr-FR" sz="1800" dirty="0" smtClean="0">
                <a:solidFill>
                  <a:srgbClr val="006600"/>
                </a:solidFill>
              </a:rPr>
              <a:t>Visiteurs de l’exposition Progiciel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&lt;</a:t>
            </a:r>
            <a:r>
              <a:rPr lang="fr-FR" sz="1800" dirty="0" smtClean="0">
                <a:solidFill>
                  <a:srgbClr val="0033CC"/>
                </a:solidFill>
              </a:rPr>
              <a:t>Location</a:t>
            </a:r>
            <a:r>
              <a:rPr lang="fr-FR" sz="1800" dirty="0" smtClean="0"/>
              <a:t>&gt;</a:t>
            </a:r>
            <a:r>
              <a:rPr lang="fr-FR" sz="1800" dirty="0" smtClean="0">
                <a:solidFill>
                  <a:srgbClr val="006600"/>
                </a:solidFill>
              </a:rPr>
              <a:t> Annecy-le-Vieux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&lt;</a:t>
            </a:r>
            <a:r>
              <a:rPr lang="fr-FR" sz="1800" dirty="0" err="1" smtClean="0">
                <a:solidFill>
                  <a:srgbClr val="0033CC"/>
                </a:solidFill>
              </a:rPr>
              <a:t>PublishedDate</a:t>
            </a:r>
            <a:r>
              <a:rPr lang="fr-FR" sz="1800" dirty="0" smtClean="0"/>
              <a:t>&gt; </a:t>
            </a:r>
            <a:r>
              <a:rPr lang="fr-FR" sz="1800" dirty="0" smtClean="0">
                <a:solidFill>
                  <a:srgbClr val="006600"/>
                </a:solidFill>
              </a:rPr>
              <a:t>01-10-2009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&lt;</a:t>
            </a:r>
            <a:r>
              <a:rPr lang="fr-FR" sz="1800" b="1" dirty="0" smtClean="0">
                <a:solidFill>
                  <a:srgbClr val="0033CC"/>
                </a:solidFill>
              </a:rPr>
              <a:t>Person</a:t>
            </a:r>
            <a:r>
              <a:rPr lang="fr-FR" sz="1800" dirty="0" smtClean="0"/>
              <a:t>&gt;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		&lt;</a:t>
            </a:r>
            <a:r>
              <a:rPr lang="fr-FR" sz="1800" dirty="0" smtClean="0">
                <a:solidFill>
                  <a:srgbClr val="0033CC"/>
                </a:solidFill>
              </a:rPr>
              <a:t>ID</a:t>
            </a:r>
            <a:r>
              <a:rPr lang="fr-FR" sz="1800" dirty="0" smtClean="0"/>
              <a:t>&gt; </a:t>
            </a:r>
            <a:r>
              <a:rPr lang="fr-FR" sz="1800" dirty="0" smtClean="0">
                <a:solidFill>
                  <a:srgbClr val="006600"/>
                </a:solidFill>
              </a:rPr>
              <a:t>1</a:t>
            </a: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err="1" smtClean="0">
                <a:solidFill>
                  <a:srgbClr val="0033CC"/>
                </a:solidFill>
              </a:rPr>
              <a:t>PersonName</a:t>
            </a:r>
            <a:r>
              <a:rPr lang="fr-FR" dirty="0" smtClean="0"/>
              <a:t>&gt; </a:t>
            </a:r>
            <a:r>
              <a:rPr lang="fr-FR" dirty="0" smtClean="0">
                <a:solidFill>
                  <a:srgbClr val="006600"/>
                </a:solidFill>
              </a:rPr>
              <a:t>Nicolas Sarkozy</a:t>
            </a: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b="1" dirty="0" err="1" smtClean="0">
                <a:solidFill>
                  <a:srgbClr val="0033CC"/>
                </a:solidFill>
              </a:rPr>
              <a:t>PersonProperty</a:t>
            </a:r>
            <a:r>
              <a:rPr lang="fr-FR" dirty="0" smtClean="0"/>
              <a:t>&gt; 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smtClean="0">
                <a:solidFill>
                  <a:srgbClr val="0033CC"/>
                </a:solidFill>
              </a:rPr>
              <a:t>ID</a:t>
            </a:r>
            <a:r>
              <a:rPr lang="fr-FR" i="0" dirty="0" smtClean="0">
                <a:solidFill>
                  <a:srgbClr val="006600"/>
                </a:solidFill>
              </a:rPr>
              <a:t>&gt;Nationalité1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dirty="0" smtClean="0">
                <a:solidFill>
                  <a:srgbClr val="0033CC"/>
                </a:solidFill>
              </a:rPr>
              <a:t> </a:t>
            </a:r>
            <a:r>
              <a:rPr lang="fr-FR" i="0" dirty="0" smtClean="0">
                <a:solidFill>
                  <a:srgbClr val="0033CC"/>
                </a:solidFill>
              </a:rPr>
              <a:t>Description</a:t>
            </a:r>
            <a:r>
              <a:rPr lang="fr-FR" dirty="0" smtClean="0">
                <a:solidFill>
                  <a:srgbClr val="0033CC"/>
                </a:solidFill>
              </a:rPr>
              <a:t> </a:t>
            </a:r>
            <a:r>
              <a:rPr lang="fr-FR" i="0" dirty="0" smtClean="0"/>
              <a:t>&gt; </a:t>
            </a:r>
            <a:r>
              <a:rPr lang="fr-FR" i="0" dirty="0" smtClean="0">
                <a:solidFill>
                  <a:srgbClr val="006600"/>
                </a:solidFill>
              </a:rPr>
              <a:t>Pays d’origine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smtClean="0">
                <a:solidFill>
                  <a:srgbClr val="0033CC"/>
                </a:solidFill>
              </a:rPr>
              <a:t>Value</a:t>
            </a:r>
            <a:r>
              <a:rPr lang="fr-FR" i="0" dirty="0" smtClean="0"/>
              <a:t>&gt; </a:t>
            </a:r>
            <a:r>
              <a:rPr lang="fr-FR" i="0" dirty="0" smtClean="0">
                <a:solidFill>
                  <a:srgbClr val="006600"/>
                </a:solidFill>
              </a:rPr>
              <a:t>France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err="1" smtClean="0">
                <a:solidFill>
                  <a:srgbClr val="0033CC"/>
                </a:solidFill>
              </a:rPr>
              <a:t>QualificationTestSpecificationID</a:t>
            </a:r>
            <a:r>
              <a:rPr lang="fr-FR" i="0" dirty="0" smtClean="0"/>
              <a:t>&gt; </a:t>
            </a:r>
            <a:r>
              <a:rPr lang="fr-FR" i="0" dirty="0" smtClean="0">
                <a:solidFill>
                  <a:srgbClr val="006600"/>
                </a:solidFill>
              </a:rPr>
              <a:t>ADN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err="1" smtClean="0">
                <a:solidFill>
                  <a:srgbClr val="0033CC"/>
                </a:solidFill>
              </a:rPr>
              <a:t>TestResult</a:t>
            </a:r>
            <a:r>
              <a:rPr lang="fr-FR" i="0" dirty="0" smtClean="0"/>
              <a:t>&gt; </a:t>
            </a:r>
            <a:r>
              <a:rPr lang="fr-FR" i="0" dirty="0" err="1" smtClean="0">
                <a:solidFill>
                  <a:srgbClr val="006600"/>
                </a:solidFill>
              </a:rPr>
              <a:t>Failed</a:t>
            </a:r>
            <a:endParaRPr lang="fr-FR" i="0" dirty="0" smtClean="0">
              <a:solidFill>
                <a:srgbClr val="006600"/>
              </a:solidFill>
            </a:endParaRP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err="1" smtClean="0">
                <a:solidFill>
                  <a:srgbClr val="0033CC"/>
                </a:solidFill>
              </a:rPr>
              <a:t>PersonnelClassID</a:t>
            </a:r>
            <a:r>
              <a:rPr lang="fr-FR" dirty="0" smtClean="0"/>
              <a:t>&gt; </a:t>
            </a:r>
            <a:r>
              <a:rPr lang="fr-FR" dirty="0" err="1" smtClean="0">
                <a:solidFill>
                  <a:srgbClr val="006600"/>
                </a:solidFill>
              </a:rPr>
              <a:t>President</a:t>
            </a:r>
            <a:endParaRPr lang="fr-FR" dirty="0" smtClean="0">
              <a:solidFill>
                <a:srgbClr val="006600"/>
              </a:solidFill>
            </a:endParaRP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err="1" smtClean="0">
                <a:solidFill>
                  <a:srgbClr val="0033CC"/>
                </a:solidFill>
              </a:rPr>
              <a:t>PersonnelClassID</a:t>
            </a:r>
            <a:r>
              <a:rPr lang="fr-FR" dirty="0" smtClean="0"/>
              <a:t>&gt; </a:t>
            </a:r>
            <a:r>
              <a:rPr lang="fr-FR" dirty="0" smtClean="0">
                <a:solidFill>
                  <a:srgbClr val="006600"/>
                </a:solidFill>
              </a:rPr>
              <a:t>Visiteur</a:t>
            </a:r>
          </a:p>
          <a:p>
            <a:pPr lvl="1">
              <a:lnSpc>
                <a:spcPct val="60000"/>
              </a:lnSpc>
              <a:buNone/>
            </a:pPr>
            <a:r>
              <a:rPr lang="fr-FR" sz="1800" dirty="0" smtClean="0"/>
              <a:t>&lt;</a:t>
            </a:r>
            <a:r>
              <a:rPr lang="fr-FR" sz="1800" b="1" dirty="0" err="1" smtClean="0">
                <a:solidFill>
                  <a:srgbClr val="0033CC"/>
                </a:solidFill>
              </a:rPr>
              <a:t>PersonnelClass</a:t>
            </a:r>
            <a:r>
              <a:rPr lang="fr-FR" sz="1800" dirty="0" smtClean="0"/>
              <a:t>&gt; </a:t>
            </a: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smtClean="0">
                <a:solidFill>
                  <a:srgbClr val="0033CC"/>
                </a:solidFill>
              </a:rPr>
              <a:t>ID</a:t>
            </a:r>
            <a:r>
              <a:rPr lang="fr-FR" dirty="0" smtClean="0"/>
              <a:t>&gt;</a:t>
            </a:r>
            <a:r>
              <a:rPr lang="fr-FR" dirty="0" err="1" smtClean="0">
                <a:solidFill>
                  <a:srgbClr val="006600"/>
                </a:solidFill>
              </a:rPr>
              <a:t>President</a:t>
            </a:r>
            <a:endParaRPr lang="fr-FR" dirty="0" smtClean="0">
              <a:solidFill>
                <a:srgbClr val="006600"/>
              </a:solidFill>
            </a:endParaRP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smtClean="0">
                <a:solidFill>
                  <a:srgbClr val="0033CC"/>
                </a:solidFill>
              </a:rPr>
              <a:t>Description</a:t>
            </a:r>
            <a:r>
              <a:rPr lang="fr-FR" dirty="0" smtClean="0"/>
              <a:t>&gt; </a:t>
            </a:r>
            <a:r>
              <a:rPr lang="fr-FR" dirty="0" smtClean="0">
                <a:solidFill>
                  <a:srgbClr val="006600"/>
                </a:solidFill>
              </a:rPr>
              <a:t>Le plus haut responsable d’une organisation</a:t>
            </a: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b="1" dirty="0" err="1" smtClean="0">
                <a:solidFill>
                  <a:srgbClr val="0033CC"/>
                </a:solidFill>
              </a:rPr>
              <a:t>PersonnelClassProperty</a:t>
            </a:r>
            <a:r>
              <a:rPr lang="fr-FR" dirty="0" smtClean="0"/>
              <a:t>&gt; 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smtClean="0">
                <a:solidFill>
                  <a:srgbClr val="0033CC"/>
                </a:solidFill>
              </a:rPr>
              <a:t>ID</a:t>
            </a:r>
            <a:r>
              <a:rPr lang="fr-FR" i="0" dirty="0" smtClean="0"/>
              <a:t>&gt;</a:t>
            </a:r>
            <a:r>
              <a:rPr lang="fr-FR" i="0" dirty="0" smtClean="0">
                <a:solidFill>
                  <a:srgbClr val="006600"/>
                </a:solidFill>
              </a:rPr>
              <a:t>Sujets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smtClean="0">
                <a:solidFill>
                  <a:srgbClr val="0033CC"/>
                </a:solidFill>
              </a:rPr>
              <a:t>Description</a:t>
            </a:r>
            <a:r>
              <a:rPr lang="fr-FR" i="0" dirty="0" smtClean="0"/>
              <a:t>&gt; </a:t>
            </a:r>
            <a:r>
              <a:rPr lang="fr-FR" i="0" dirty="0" smtClean="0">
                <a:solidFill>
                  <a:srgbClr val="006600"/>
                </a:solidFill>
              </a:rPr>
              <a:t>Nombre d’assujettis 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smtClean="0">
                <a:solidFill>
                  <a:srgbClr val="0033CC"/>
                </a:solidFill>
              </a:rPr>
              <a:t>Value</a:t>
            </a:r>
            <a:r>
              <a:rPr lang="fr-FR" i="0" dirty="0" smtClean="0"/>
              <a:t>&gt; </a:t>
            </a:r>
            <a:r>
              <a:rPr lang="fr-FR" i="0" dirty="0" smtClean="0">
                <a:solidFill>
                  <a:srgbClr val="006600"/>
                </a:solidFill>
              </a:rPr>
              <a:t>64 303 000</a:t>
            </a:r>
          </a:p>
          <a:p>
            <a:pPr lvl="3">
              <a:lnSpc>
                <a:spcPct val="60000"/>
              </a:lnSpc>
              <a:buFont typeface="Arial" pitchFamily="34" charset="0"/>
              <a:buNone/>
            </a:pPr>
            <a:r>
              <a:rPr lang="fr-FR" i="0" dirty="0" smtClean="0"/>
              <a:t>&lt;</a:t>
            </a:r>
            <a:r>
              <a:rPr lang="fr-FR" i="0" dirty="0" err="1" smtClean="0">
                <a:solidFill>
                  <a:srgbClr val="0033CC"/>
                </a:solidFill>
              </a:rPr>
              <a:t>QualificationTestSpecificationID</a:t>
            </a:r>
            <a:r>
              <a:rPr lang="fr-FR" i="0" dirty="0" smtClean="0"/>
              <a:t>&gt; I</a:t>
            </a:r>
            <a:r>
              <a:rPr lang="fr-FR" i="0" dirty="0" smtClean="0">
                <a:solidFill>
                  <a:srgbClr val="006600"/>
                </a:solidFill>
              </a:rPr>
              <a:t>nseeNATnon02151</a:t>
            </a:r>
          </a:p>
          <a:p>
            <a:pPr lvl="2">
              <a:lnSpc>
                <a:spcPct val="60000"/>
              </a:lnSpc>
              <a:buNone/>
            </a:pPr>
            <a:r>
              <a:rPr lang="fr-FR" dirty="0" smtClean="0"/>
              <a:t>&lt;</a:t>
            </a:r>
            <a:r>
              <a:rPr lang="fr-FR" dirty="0" err="1" smtClean="0">
                <a:solidFill>
                  <a:srgbClr val="0033CC"/>
                </a:solidFill>
              </a:rPr>
              <a:t>PersonID</a:t>
            </a:r>
            <a:r>
              <a:rPr lang="fr-FR" dirty="0" smtClean="0"/>
              <a:t>&gt; </a:t>
            </a:r>
            <a:r>
              <a:rPr lang="fr-FR" dirty="0" smtClean="0">
                <a:solidFill>
                  <a:srgbClr val="006600"/>
                </a:solidFill>
              </a:rPr>
              <a:t>1</a:t>
            </a:r>
            <a:endParaRPr lang="fr-FR" dirty="0">
              <a:solidFill>
                <a:srgbClr val="0066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128681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 smtClean="0"/>
          </a:p>
          <a:p>
            <a:r>
              <a:rPr lang="en-GB" dirty="0" err="1" smtClean="0"/>
              <a:t>Quelles</a:t>
            </a:r>
            <a:r>
              <a:rPr lang="en-GB" dirty="0" smtClean="0"/>
              <a:t> </a:t>
            </a:r>
            <a:r>
              <a:rPr lang="en-GB" dirty="0" err="1" smtClean="0"/>
              <a:t>approches</a:t>
            </a:r>
            <a:r>
              <a:rPr lang="en-GB" dirty="0" smtClean="0"/>
              <a:t> ?</a:t>
            </a:r>
            <a:endParaRPr lang="en-GB" dirty="0" smtClean="0"/>
          </a:p>
          <a:p>
            <a:r>
              <a:rPr lang="en-GB" dirty="0" smtClean="0"/>
              <a:t>ISA95, un standard </a:t>
            </a:r>
            <a:r>
              <a:rPr lang="en-GB" dirty="0" err="1" smtClean="0"/>
              <a:t>canonique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88ED0-90BC-4487-810F-A154CDD7A329}" type="slidenum">
              <a:rPr lang="en-US"/>
              <a:pPr/>
              <a:t>2</a:t>
            </a:fld>
            <a:endParaRPr lang="en-US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2308194" y="2552688"/>
            <a:ext cx="4607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smtClean="0">
                <a:solidFill>
                  <a:srgbClr val="002060"/>
                </a:solidFill>
                <a:latin typeface="Arial Black" pitchFamily="34" charset="0"/>
              </a:rPr>
              <a:t>MERCI</a:t>
            </a:r>
            <a:endParaRPr lang="fr-FR" sz="96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Jean Vieille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Expert en </a:t>
            </a:r>
            <a:r>
              <a:rPr lang="en-GB" dirty="0" err="1" smtClean="0"/>
              <a:t>informatique</a:t>
            </a:r>
            <a:r>
              <a:rPr lang="en-GB" dirty="0" smtClean="0"/>
              <a:t> </a:t>
            </a:r>
            <a:r>
              <a:rPr lang="en-GB" dirty="0" err="1" smtClean="0"/>
              <a:t>industrielle</a:t>
            </a:r>
            <a:endParaRPr lang="en-GB" dirty="0" smtClean="0"/>
          </a:p>
          <a:p>
            <a:pPr lvl="1"/>
            <a:r>
              <a:rPr lang="en-GB" dirty="0" smtClean="0"/>
              <a:t>Automation flexible</a:t>
            </a:r>
          </a:p>
          <a:p>
            <a:pPr lvl="1"/>
            <a:r>
              <a:rPr lang="en-GB" dirty="0" smtClean="0"/>
              <a:t>MES</a:t>
            </a:r>
          </a:p>
          <a:p>
            <a:pPr lvl="1"/>
            <a:r>
              <a:rPr lang="en-GB" dirty="0" err="1" smtClean="0"/>
              <a:t>Interopérabillité</a:t>
            </a:r>
            <a:endParaRPr lang="en-GB" dirty="0" smtClean="0"/>
          </a:p>
          <a:p>
            <a:r>
              <a:rPr lang="en-GB" dirty="0" err="1" smtClean="0"/>
              <a:t>Associé</a:t>
            </a:r>
            <a:r>
              <a:rPr lang="en-GB" dirty="0" smtClean="0"/>
              <a:t> Control Chain Group (CCG)</a:t>
            </a:r>
          </a:p>
          <a:p>
            <a:pPr lvl="1"/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err="1" smtClean="0"/>
              <a:t>d’experts</a:t>
            </a:r>
            <a:r>
              <a:rPr lang="en-GB" dirty="0" smtClean="0"/>
              <a:t> du </a:t>
            </a:r>
            <a:r>
              <a:rPr lang="en-GB" dirty="0" err="1" smtClean="0"/>
              <a:t>contrôle</a:t>
            </a:r>
            <a:r>
              <a:rPr lang="en-GB" dirty="0" smtClean="0"/>
              <a:t> </a:t>
            </a:r>
            <a:r>
              <a:rPr lang="en-GB" dirty="0" err="1" smtClean="0"/>
              <a:t>industriel</a:t>
            </a:r>
            <a:endParaRPr lang="en-GB" dirty="0" smtClean="0"/>
          </a:p>
          <a:p>
            <a:r>
              <a:rPr lang="en-GB" dirty="0" err="1" smtClean="0"/>
              <a:t>Membre</a:t>
            </a:r>
            <a:r>
              <a:rPr lang="en-GB" dirty="0" smtClean="0"/>
              <a:t> ISA</a:t>
            </a:r>
          </a:p>
          <a:p>
            <a:pPr lvl="1"/>
            <a:r>
              <a:rPr lang="en-GB" dirty="0" smtClean="0"/>
              <a:t>Ex-</a:t>
            </a:r>
            <a:r>
              <a:rPr lang="en-GB" dirty="0" err="1" smtClean="0"/>
              <a:t>Président</a:t>
            </a:r>
            <a:r>
              <a:rPr lang="en-GB" dirty="0" smtClean="0"/>
              <a:t>, Vice-</a:t>
            </a:r>
            <a:r>
              <a:rPr lang="en-GB" dirty="0" err="1" smtClean="0"/>
              <a:t>Président</a:t>
            </a:r>
            <a:r>
              <a:rPr lang="en-GB" dirty="0" smtClean="0"/>
              <a:t>, </a:t>
            </a:r>
            <a:r>
              <a:rPr lang="en-GB" dirty="0" err="1" smtClean="0"/>
              <a:t>responsable</a:t>
            </a:r>
            <a:r>
              <a:rPr lang="en-GB" dirty="0" smtClean="0"/>
              <a:t> </a:t>
            </a:r>
            <a:r>
              <a:rPr lang="en-GB" dirty="0" err="1" smtClean="0"/>
              <a:t>adhésions</a:t>
            </a:r>
            <a:r>
              <a:rPr lang="en-GB" dirty="0" smtClean="0"/>
              <a:t> et formation section France, ex-Vice-President District 12 EMEA</a:t>
            </a:r>
          </a:p>
          <a:p>
            <a:pPr lvl="1"/>
            <a:r>
              <a:rPr lang="en-GB" dirty="0" err="1" smtClean="0"/>
              <a:t>Membre</a:t>
            </a:r>
            <a:r>
              <a:rPr lang="en-GB" dirty="0" smtClean="0"/>
              <a:t> des </a:t>
            </a:r>
            <a:r>
              <a:rPr lang="en-GB" dirty="0" err="1" smtClean="0"/>
              <a:t>comités</a:t>
            </a:r>
            <a:r>
              <a:rPr lang="en-GB" dirty="0" smtClean="0"/>
              <a:t> de standardisation ISA88 et ISA95</a:t>
            </a:r>
          </a:p>
          <a:p>
            <a:pPr lvl="1"/>
            <a:r>
              <a:rPr lang="en-GB" dirty="0" err="1" smtClean="0"/>
              <a:t>Membre</a:t>
            </a:r>
            <a:r>
              <a:rPr lang="en-GB" dirty="0" smtClean="0"/>
              <a:t> ANSI/IEC, </a:t>
            </a:r>
            <a:r>
              <a:rPr lang="en-GB" dirty="0" err="1" smtClean="0"/>
              <a:t>comité</a:t>
            </a:r>
            <a:r>
              <a:rPr lang="en-GB" dirty="0" smtClean="0"/>
              <a:t> SC65E/JWG5 (ISO/IEC62264)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la mesure à l’action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2016091" y="1055655"/>
            <a:ext cx="5294384" cy="1971702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Univers</a:t>
            </a:r>
          </a:p>
        </p:txBody>
      </p:sp>
      <p:sp>
        <p:nvSpPr>
          <p:cNvPr id="34" name="Rectangle à coins arrondis 33"/>
          <p:cNvSpPr/>
          <p:nvPr/>
        </p:nvSpPr>
        <p:spPr bwMode="auto">
          <a:xfrm>
            <a:off x="5375286" y="1895454"/>
            <a:ext cx="1606572" cy="912825"/>
          </a:xfrm>
          <a:prstGeom prst="round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Matière</a:t>
            </a:r>
          </a:p>
        </p:txBody>
      </p:sp>
      <p:sp>
        <p:nvSpPr>
          <p:cNvPr id="35" name="Rectangle à coins arrondis 34"/>
          <p:cNvSpPr/>
          <p:nvPr/>
        </p:nvSpPr>
        <p:spPr bwMode="auto">
          <a:xfrm>
            <a:off x="2892402" y="1968480"/>
            <a:ext cx="1606572" cy="912825"/>
          </a:xfrm>
          <a:prstGeom prst="roundRect">
            <a:avLst/>
          </a:prstGeom>
          <a:solidFill>
            <a:srgbClr val="FF33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Energie</a:t>
            </a:r>
          </a:p>
        </p:txBody>
      </p:sp>
      <p:sp>
        <p:nvSpPr>
          <p:cNvPr id="37" name="Rectangle à coins arrondis 36"/>
          <p:cNvSpPr/>
          <p:nvPr/>
        </p:nvSpPr>
        <p:spPr bwMode="auto">
          <a:xfrm>
            <a:off x="7785144" y="3598112"/>
            <a:ext cx="1204929" cy="41509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Données</a:t>
            </a: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4498974" y="5656293"/>
            <a:ext cx="1716111" cy="4381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Connaissance</a:t>
            </a:r>
          </a:p>
        </p:txBody>
      </p:sp>
      <p:sp>
        <p:nvSpPr>
          <p:cNvPr id="39" name="Rectangle à coins arrondis 38"/>
          <p:cNvSpPr/>
          <p:nvPr/>
        </p:nvSpPr>
        <p:spPr bwMode="auto">
          <a:xfrm>
            <a:off x="4170357" y="3306008"/>
            <a:ext cx="1204929" cy="561148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Décision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Action</a:t>
            </a:r>
          </a:p>
        </p:txBody>
      </p:sp>
      <p:cxnSp>
        <p:nvCxnSpPr>
          <p:cNvPr id="40" name="Connecteur en arc 11"/>
          <p:cNvCxnSpPr>
            <a:stCxn id="50" idx="0"/>
            <a:endCxn id="39" idx="2"/>
          </p:cNvCxnSpPr>
          <p:nvPr/>
        </p:nvCxnSpPr>
        <p:spPr bwMode="auto">
          <a:xfrm rot="5400000" flipH="1" flipV="1">
            <a:off x="2855890" y="3739361"/>
            <a:ext cx="1789137" cy="204472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Connecteur en arc 11"/>
          <p:cNvCxnSpPr>
            <a:stCxn id="37" idx="2"/>
            <a:endCxn id="38" idx="3"/>
          </p:cNvCxnSpPr>
          <p:nvPr/>
        </p:nvCxnSpPr>
        <p:spPr bwMode="auto">
          <a:xfrm rot="5400000">
            <a:off x="6370265" y="3858027"/>
            <a:ext cx="1862164" cy="217252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à coins arrondis 48"/>
          <p:cNvSpPr/>
          <p:nvPr/>
        </p:nvSpPr>
        <p:spPr bwMode="auto">
          <a:xfrm>
            <a:off x="482544" y="3196469"/>
            <a:ext cx="1204929" cy="41509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Sagesse</a:t>
            </a:r>
          </a:p>
        </p:txBody>
      </p:sp>
      <p:sp>
        <p:nvSpPr>
          <p:cNvPr id="50" name="Rectangle à coins arrondis 49"/>
          <p:cNvSpPr/>
          <p:nvPr/>
        </p:nvSpPr>
        <p:spPr bwMode="auto">
          <a:xfrm>
            <a:off x="1943064" y="5656293"/>
            <a:ext cx="1570059" cy="4381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Intelligence</a:t>
            </a:r>
          </a:p>
        </p:txBody>
      </p:sp>
      <p:cxnSp>
        <p:nvCxnSpPr>
          <p:cNvPr id="53" name="Connecteur en arc 11"/>
          <p:cNvCxnSpPr>
            <a:stCxn id="38" idx="1"/>
            <a:endCxn id="50" idx="3"/>
          </p:cNvCxnSpPr>
          <p:nvPr/>
        </p:nvCxnSpPr>
        <p:spPr bwMode="auto">
          <a:xfrm rot="10800000">
            <a:off x="3513124" y="5875371"/>
            <a:ext cx="985851" cy="15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Rectangle à coins arrondis 55"/>
          <p:cNvSpPr/>
          <p:nvPr/>
        </p:nvSpPr>
        <p:spPr bwMode="auto">
          <a:xfrm>
            <a:off x="3987792" y="1274733"/>
            <a:ext cx="1606572" cy="912825"/>
          </a:xfrm>
          <a:prstGeom prst="round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Information</a:t>
            </a:r>
          </a:p>
        </p:txBody>
      </p:sp>
      <p:cxnSp>
        <p:nvCxnSpPr>
          <p:cNvPr id="57" name="Connecteur en arc 11"/>
          <p:cNvCxnSpPr>
            <a:stCxn id="49" idx="0"/>
          </p:cNvCxnSpPr>
          <p:nvPr/>
        </p:nvCxnSpPr>
        <p:spPr bwMode="auto">
          <a:xfrm rot="5400000" flipH="1" flipV="1">
            <a:off x="973069" y="2153447"/>
            <a:ext cx="1154963" cy="93108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cteur en arc 11"/>
          <p:cNvCxnSpPr>
            <a:stCxn id="50" idx="1"/>
            <a:endCxn id="49" idx="2"/>
          </p:cNvCxnSpPr>
          <p:nvPr/>
        </p:nvCxnSpPr>
        <p:spPr bwMode="auto">
          <a:xfrm rot="10800000">
            <a:off x="1085010" y="3611565"/>
            <a:ext cx="858055" cy="2263807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Connecteur en arc 11"/>
          <p:cNvCxnSpPr>
            <a:stCxn id="39" idx="1"/>
            <a:endCxn id="35" idx="2"/>
          </p:cNvCxnSpPr>
          <p:nvPr/>
        </p:nvCxnSpPr>
        <p:spPr bwMode="auto">
          <a:xfrm rot="10800000">
            <a:off x="3695689" y="2881306"/>
            <a:ext cx="474669" cy="705277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3300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67" name="Connecteur en arc 11"/>
          <p:cNvCxnSpPr>
            <a:stCxn id="39" idx="0"/>
            <a:endCxn id="56" idx="2"/>
          </p:cNvCxnSpPr>
          <p:nvPr/>
        </p:nvCxnSpPr>
        <p:spPr bwMode="auto">
          <a:xfrm rot="5400000" flipH="1" flipV="1">
            <a:off x="4222725" y="2737655"/>
            <a:ext cx="1118450" cy="1825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Connecteur en arc 11"/>
          <p:cNvCxnSpPr>
            <a:stCxn id="39" idx="3"/>
            <a:endCxn id="34" idx="2"/>
          </p:cNvCxnSpPr>
          <p:nvPr/>
        </p:nvCxnSpPr>
        <p:spPr bwMode="auto">
          <a:xfrm flipV="1">
            <a:off x="5375286" y="2808279"/>
            <a:ext cx="803286" cy="778303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Connecteur en arc 11"/>
          <p:cNvCxnSpPr>
            <a:stCxn id="56" idx="3"/>
            <a:endCxn id="37" idx="0"/>
          </p:cNvCxnSpPr>
          <p:nvPr/>
        </p:nvCxnSpPr>
        <p:spPr bwMode="auto">
          <a:xfrm>
            <a:off x="5594364" y="1731146"/>
            <a:ext cx="2793245" cy="1866966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93" name="Image 92" descr="rum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8245" y="1712889"/>
            <a:ext cx="1200150" cy="1276350"/>
          </a:xfrm>
          <a:prstGeom prst="rect">
            <a:avLst/>
          </a:prstGeom>
        </p:spPr>
      </p:pic>
      <p:pic>
        <p:nvPicPr>
          <p:cNvPr id="315395" name="Picture 3" descr="C:\Users\Jean\AppData\Local\Microsoft\Windows\Temporary Internet Files\Content.IE5\6VV5V486\MCj0240357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565" y="4597416"/>
            <a:ext cx="1036830" cy="1350980"/>
          </a:xfrm>
          <a:prstGeom prst="rect">
            <a:avLst/>
          </a:prstGeom>
          <a:noFill/>
        </p:spPr>
      </p:pic>
      <p:pic>
        <p:nvPicPr>
          <p:cNvPr id="315397" name="Picture 5" descr="C:\Users\Jean\AppData\Local\Microsoft\Windows\Temporary Internet Files\Content.IE5\6VV5V486\MCj0412628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46988" y="2155659"/>
            <a:ext cx="1698868" cy="1090776"/>
          </a:xfrm>
          <a:prstGeom prst="rect">
            <a:avLst/>
          </a:prstGeom>
          <a:noFill/>
        </p:spPr>
      </p:pic>
      <p:pic>
        <p:nvPicPr>
          <p:cNvPr id="315399" name="Picture 7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68686" y="4743468"/>
            <a:ext cx="887203" cy="912825"/>
          </a:xfrm>
          <a:prstGeom prst="rect">
            <a:avLst/>
          </a:prstGeom>
          <a:noFill/>
        </p:spPr>
      </p:pic>
      <p:pic>
        <p:nvPicPr>
          <p:cNvPr id="315400" name="Picture 8" descr="C:\Users\Jean\AppData\Local\Microsoft\Windows\Temporary Internet Files\Content.IE5\0WMKQG0C\MCj0335943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39092" y="4268799"/>
            <a:ext cx="965782" cy="1664313"/>
          </a:xfrm>
          <a:prstGeom prst="rect">
            <a:avLst/>
          </a:prstGeom>
          <a:noFill/>
        </p:spPr>
      </p:pic>
      <p:sp>
        <p:nvSpPr>
          <p:cNvPr id="30" name="Espace réservé du pied de page 2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  <p:pic>
        <p:nvPicPr>
          <p:cNvPr id="290819" name="Picture 3" descr="C:\Users\Jean\AppData\Local\Microsoft\Windows\Temporary Internet Files\Content.IE5\YF8W14GJ\MCj0299133000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56462" y="4758606"/>
            <a:ext cx="637902" cy="897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769" name="Picture 1" descr="C:\Users\Jean\AppData\Local\Microsoft\Windows\Temporary Internet Files\Content.IE5\YF8W14GJ\MCj014939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5429" y="3136896"/>
            <a:ext cx="5769054" cy="3067092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Contribution de l’informatique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2016091" y="1055655"/>
            <a:ext cx="5294384" cy="1971702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Univers</a:t>
            </a:r>
          </a:p>
        </p:txBody>
      </p:sp>
      <p:sp>
        <p:nvSpPr>
          <p:cNvPr id="34" name="Rectangle à coins arrondis 33"/>
          <p:cNvSpPr/>
          <p:nvPr/>
        </p:nvSpPr>
        <p:spPr bwMode="auto">
          <a:xfrm>
            <a:off x="5375286" y="1895454"/>
            <a:ext cx="1606572" cy="912825"/>
          </a:xfrm>
          <a:prstGeom prst="round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Matière</a:t>
            </a:r>
          </a:p>
        </p:txBody>
      </p:sp>
      <p:sp>
        <p:nvSpPr>
          <p:cNvPr id="35" name="Rectangle à coins arrondis 34"/>
          <p:cNvSpPr/>
          <p:nvPr/>
        </p:nvSpPr>
        <p:spPr bwMode="auto">
          <a:xfrm>
            <a:off x="2892402" y="1968480"/>
            <a:ext cx="1606572" cy="912825"/>
          </a:xfrm>
          <a:prstGeom prst="roundRect">
            <a:avLst/>
          </a:prstGeom>
          <a:solidFill>
            <a:srgbClr val="FF33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Energie</a:t>
            </a:r>
          </a:p>
        </p:txBody>
      </p:sp>
      <p:sp>
        <p:nvSpPr>
          <p:cNvPr id="37" name="Rectangle à coins arrondis 36"/>
          <p:cNvSpPr/>
          <p:nvPr/>
        </p:nvSpPr>
        <p:spPr bwMode="auto">
          <a:xfrm>
            <a:off x="7018371" y="3744165"/>
            <a:ext cx="1204929" cy="41509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Données</a:t>
            </a: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6762780" y="4926033"/>
            <a:ext cx="1716111" cy="4381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Connaissance</a:t>
            </a:r>
          </a:p>
        </p:txBody>
      </p:sp>
      <p:sp>
        <p:nvSpPr>
          <p:cNvPr id="39" name="Rectangle à coins arrondis 38"/>
          <p:cNvSpPr/>
          <p:nvPr/>
        </p:nvSpPr>
        <p:spPr bwMode="auto">
          <a:xfrm>
            <a:off x="4170357" y="3744165"/>
            <a:ext cx="1204929" cy="41509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Action</a:t>
            </a:r>
          </a:p>
        </p:txBody>
      </p:sp>
      <p:cxnSp>
        <p:nvCxnSpPr>
          <p:cNvPr id="40" name="Connecteur en arc 11"/>
          <p:cNvCxnSpPr>
            <a:stCxn id="50" idx="0"/>
            <a:endCxn id="39" idx="2"/>
          </p:cNvCxnSpPr>
          <p:nvPr/>
        </p:nvCxnSpPr>
        <p:spPr bwMode="auto">
          <a:xfrm rot="5400000" flipH="1" flipV="1">
            <a:off x="4389436" y="4542647"/>
            <a:ext cx="766773" cy="15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Connecteur en arc 11"/>
          <p:cNvCxnSpPr>
            <a:stCxn id="37" idx="2"/>
            <a:endCxn id="38" idx="0"/>
          </p:cNvCxnSpPr>
          <p:nvPr/>
        </p:nvCxnSpPr>
        <p:spPr bwMode="auto">
          <a:xfrm rot="5400000">
            <a:off x="7237450" y="4542646"/>
            <a:ext cx="766773" cy="15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à coins arrondis 49"/>
          <p:cNvSpPr/>
          <p:nvPr/>
        </p:nvSpPr>
        <p:spPr bwMode="auto">
          <a:xfrm>
            <a:off x="3987792" y="4926033"/>
            <a:ext cx="1570059" cy="4381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Intelligence</a:t>
            </a:r>
          </a:p>
        </p:txBody>
      </p:sp>
      <p:cxnSp>
        <p:nvCxnSpPr>
          <p:cNvPr id="53" name="Connecteur en arc 11"/>
          <p:cNvCxnSpPr>
            <a:stCxn id="38" idx="1"/>
            <a:endCxn id="50" idx="3"/>
          </p:cNvCxnSpPr>
          <p:nvPr/>
        </p:nvCxnSpPr>
        <p:spPr bwMode="auto">
          <a:xfrm rot="10800000">
            <a:off x="5557852" y="5145111"/>
            <a:ext cx="1204929" cy="15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Rectangle à coins arrondis 55"/>
          <p:cNvSpPr/>
          <p:nvPr/>
        </p:nvSpPr>
        <p:spPr bwMode="auto">
          <a:xfrm>
            <a:off x="3987792" y="1274733"/>
            <a:ext cx="1606572" cy="912825"/>
          </a:xfrm>
          <a:prstGeom prst="round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Information</a:t>
            </a:r>
          </a:p>
        </p:txBody>
      </p:sp>
      <p:cxnSp>
        <p:nvCxnSpPr>
          <p:cNvPr id="64" name="Connecteur en arc 11"/>
          <p:cNvCxnSpPr>
            <a:stCxn id="39" idx="1"/>
            <a:endCxn id="35" idx="2"/>
          </p:cNvCxnSpPr>
          <p:nvPr/>
        </p:nvCxnSpPr>
        <p:spPr bwMode="auto">
          <a:xfrm rot="10800000">
            <a:off x="3695689" y="2881305"/>
            <a:ext cx="474669" cy="107040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3300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67" name="Connecteur en arc 11"/>
          <p:cNvCxnSpPr>
            <a:stCxn id="39" idx="0"/>
            <a:endCxn id="56" idx="2"/>
          </p:cNvCxnSpPr>
          <p:nvPr/>
        </p:nvCxnSpPr>
        <p:spPr bwMode="auto">
          <a:xfrm rot="5400000" flipH="1" flipV="1">
            <a:off x="4003647" y="2956734"/>
            <a:ext cx="1556607" cy="1825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Connecteur en arc 11"/>
          <p:cNvCxnSpPr>
            <a:stCxn id="39" idx="3"/>
            <a:endCxn id="34" idx="2"/>
          </p:cNvCxnSpPr>
          <p:nvPr/>
        </p:nvCxnSpPr>
        <p:spPr bwMode="auto">
          <a:xfrm flipV="1">
            <a:off x="5375286" y="2808279"/>
            <a:ext cx="803286" cy="114343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Connecteur en arc 11"/>
          <p:cNvCxnSpPr>
            <a:stCxn id="56" idx="3"/>
            <a:endCxn id="37" idx="0"/>
          </p:cNvCxnSpPr>
          <p:nvPr/>
        </p:nvCxnSpPr>
        <p:spPr bwMode="auto">
          <a:xfrm>
            <a:off x="5594364" y="1731146"/>
            <a:ext cx="2026472" cy="2013019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0" name="Picture 6" descr="C:\Users\Jean\AppData\Local\Microsoft\Windows\Temporary Internet Files\Content.IE5\0TI8EBJC\MCj04413410000[1].png"/>
          <p:cNvPicPr>
            <a:picLocks noChangeAspect="1" noChangeArrowheads="1"/>
          </p:cNvPicPr>
          <p:nvPr/>
        </p:nvPicPr>
        <p:blipFill>
          <a:blip r:embed="rId4" cstate="print"/>
          <a:srcRect l="-58020" r="-15929" b="-8397"/>
          <a:stretch>
            <a:fillRect/>
          </a:stretch>
        </p:blipFill>
        <p:spPr bwMode="auto">
          <a:xfrm>
            <a:off x="4571999" y="3883488"/>
            <a:ext cx="3249657" cy="1298136"/>
          </a:xfrm>
          <a:prstGeom prst="rect">
            <a:avLst/>
          </a:prstGeom>
          <a:solidFill>
            <a:srgbClr val="FFFF9E">
              <a:alpha val="50196"/>
            </a:srgbClr>
          </a:solidFill>
          <a:ln>
            <a:solidFill>
              <a:srgbClr val="06143F"/>
            </a:solidFill>
          </a:ln>
        </p:spPr>
      </p:pic>
      <p:sp>
        <p:nvSpPr>
          <p:cNvPr id="27" name="Espace réservé du pied de page 2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naît l’intelligence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ingrédients de l’intelligence</a:t>
            </a:r>
          </a:p>
          <a:p>
            <a:pPr lvl="1"/>
            <a:r>
              <a:rPr lang="fr-FR" dirty="0" smtClean="0"/>
              <a:t>Intelligence des composants: </a:t>
            </a:r>
          </a:p>
          <a:p>
            <a:pPr lvl="2"/>
            <a:r>
              <a:rPr lang="fr-FR" dirty="0" smtClean="0"/>
              <a:t>Cellules, Neurones, hommes, départements, machines, logiciels</a:t>
            </a:r>
          </a:p>
          <a:p>
            <a:pPr lvl="1"/>
            <a:r>
              <a:rPr lang="fr-FR" dirty="0" smtClean="0"/>
              <a:t>Interactions entre ces composants; </a:t>
            </a:r>
          </a:p>
          <a:p>
            <a:pPr lvl="2"/>
            <a:r>
              <a:rPr lang="fr-FR" dirty="0" smtClean="0"/>
              <a:t>Dialogue, connexions physiques, réactions chimiques, flux informatiques</a:t>
            </a:r>
          </a:p>
          <a:p>
            <a:pPr lvl="1"/>
            <a:r>
              <a:rPr lang="fr-FR" dirty="0" smtClean="0"/>
              <a:t>Variabilité et imprévu</a:t>
            </a:r>
          </a:p>
          <a:p>
            <a:pPr lvl="2"/>
            <a:r>
              <a:rPr lang="fr-FR" dirty="0" smtClean="0"/>
              <a:t>Disposer d’occasions de changer, d’évoluer, de progresser</a:t>
            </a:r>
          </a:p>
          <a:p>
            <a:pPr lvl="1"/>
            <a:r>
              <a:rPr lang="fr-FR" dirty="0" smtClean="0"/>
              <a:t>Vision commune</a:t>
            </a:r>
          </a:p>
          <a:p>
            <a:pPr lvl="2"/>
            <a:r>
              <a:rPr lang="fr-FR" dirty="0" smtClean="0"/>
              <a:t>Toutes les parties cherche à accomplir le but du système</a:t>
            </a:r>
          </a:p>
          <a:p>
            <a:pPr lvl="3"/>
            <a:r>
              <a:rPr lang="fr-FR" dirty="0" smtClean="0"/>
              <a:t>A l’inverse, c’est la destruction mutuelle</a:t>
            </a:r>
          </a:p>
          <a:p>
            <a:r>
              <a:rPr lang="fr-FR" dirty="0" smtClean="0"/>
              <a:t>Résultat : </a:t>
            </a:r>
            <a:r>
              <a:rPr lang="en-GB" dirty="0" err="1" smtClean="0"/>
              <a:t>propriétés</a:t>
            </a:r>
            <a:r>
              <a:rPr lang="en-GB" dirty="0" smtClean="0"/>
              <a:t> </a:t>
            </a:r>
            <a:r>
              <a:rPr lang="en-GB" dirty="0" err="1" smtClean="0"/>
              <a:t>émergentes</a:t>
            </a:r>
            <a:r>
              <a:rPr lang="en-GB" dirty="0" smtClean="0"/>
              <a:t> 1+1&gt;2</a:t>
            </a:r>
            <a:endParaRPr lang="fr-FR" dirty="0" smtClean="0"/>
          </a:p>
          <a:p>
            <a:pPr lvl="1"/>
            <a:r>
              <a:rPr lang="fr-FR" dirty="0" smtClean="0"/>
              <a:t>Une machine + savoir-faire =&gt; produit inconnu de la machine</a:t>
            </a:r>
          </a:p>
          <a:p>
            <a:pPr lvl="1"/>
            <a:r>
              <a:rPr lang="fr-FR" dirty="0" smtClean="0"/>
              <a:t>Auto-organisation, adaptabilité, </a:t>
            </a:r>
          </a:p>
          <a:p>
            <a:pPr lvl="2"/>
            <a:r>
              <a:rPr lang="fr-FR" dirty="0" smtClean="0"/>
              <a:t>et finalement autoreproduction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Intelligence industrielle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Intelligence « Produit »</a:t>
            </a:r>
          </a:p>
          <a:p>
            <a:pPr lvl="1"/>
            <a:r>
              <a:rPr lang="fr-FR" dirty="0" smtClean="0"/>
              <a:t>Concevoir des produits appréciés par le marché</a:t>
            </a:r>
          </a:p>
          <a:p>
            <a:pPr lvl="2"/>
            <a:r>
              <a:rPr lang="fr-FR" dirty="0" smtClean="0"/>
              <a:t>Innovation R&amp;D, ingénierie simultanée</a:t>
            </a:r>
          </a:p>
          <a:p>
            <a:r>
              <a:rPr lang="fr-FR" dirty="0" smtClean="0"/>
              <a:t>Intelligence « Ressources »</a:t>
            </a:r>
          </a:p>
          <a:p>
            <a:pPr lvl="1"/>
            <a:r>
              <a:rPr lang="fr-FR" dirty="0" smtClean="0"/>
              <a:t>S’assurer que les machines fonctionnent au mieux</a:t>
            </a:r>
          </a:p>
          <a:p>
            <a:pPr lvl="2"/>
            <a:r>
              <a:rPr lang="fr-FR" dirty="0" smtClean="0"/>
              <a:t>TRS, régulation, contrôle avancé</a:t>
            </a:r>
          </a:p>
          <a:p>
            <a:r>
              <a:rPr lang="fr-FR" dirty="0" smtClean="0"/>
              <a:t>Intelligence du « Fabrication »</a:t>
            </a:r>
          </a:p>
          <a:p>
            <a:pPr lvl="1"/>
            <a:r>
              <a:rPr lang="fr-FR" dirty="0" smtClean="0"/>
              <a:t>Fabriquer avec efficacité</a:t>
            </a:r>
          </a:p>
          <a:p>
            <a:pPr lvl="2"/>
            <a:r>
              <a:rPr lang="fr-FR" dirty="0" smtClean="0"/>
              <a:t>Ordonnancement</a:t>
            </a:r>
          </a:p>
          <a:p>
            <a:r>
              <a:rPr lang="fr-FR" dirty="0" smtClean="0"/>
              <a:t>Intelligence « Process »</a:t>
            </a:r>
          </a:p>
          <a:p>
            <a:pPr lvl="1"/>
            <a:r>
              <a:rPr lang="fr-FR" dirty="0" smtClean="0"/>
              <a:t>Recherche le meilleur mode opératoire pour un couple donné </a:t>
            </a:r>
            <a:r>
              <a:rPr lang="fr-FR" dirty="0" err="1" smtClean="0"/>
              <a:t>produit–installation</a:t>
            </a:r>
            <a:endParaRPr lang="fr-FR" dirty="0" smtClean="0"/>
          </a:p>
          <a:p>
            <a:pPr lvl="2"/>
            <a:r>
              <a:rPr lang="fr-FR" dirty="0" smtClean="0"/>
              <a:t>PLM, rétroaction Fabrication -&gt; R&amp;D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Interopérabilité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Paradoxalement, les programme informatiques</a:t>
            </a:r>
          </a:p>
          <a:p>
            <a:pPr lvl="1"/>
            <a:r>
              <a:rPr lang="fr-FR" dirty="0" smtClean="0"/>
              <a:t>dont la seule préoccupation est l’information…</a:t>
            </a:r>
          </a:p>
          <a:p>
            <a:pPr lvl="1"/>
            <a:r>
              <a:rPr lang="fr-FR" dirty="0" smtClean="0"/>
              <a:t>… sont les moins naturellement communicants des composants de l’entreprise</a:t>
            </a:r>
          </a:p>
          <a:p>
            <a:pPr lvl="2"/>
            <a:r>
              <a:rPr lang="fr-FR" dirty="0" smtClean="0"/>
              <a:t>La machine à café est beaucoup plus efficace – bien que ce ne soit pas sa fonction d’origine</a:t>
            </a:r>
          </a:p>
          <a:p>
            <a:r>
              <a:rPr lang="fr-FR" dirty="0" smtClean="0"/>
              <a:t>C’est notre sujet…</a:t>
            </a:r>
          </a:p>
          <a:p>
            <a:pPr lvl="1"/>
            <a:r>
              <a:rPr lang="fr-FR" dirty="0" smtClean="0"/>
              <a:t>Toutes les fonctions de l’entreprise sont supportés par des programmes informatiques</a:t>
            </a:r>
          </a:p>
          <a:p>
            <a:pPr lvl="1"/>
            <a:r>
              <a:rPr lang="fr-FR" dirty="0" smtClean="0"/>
              <a:t>En l’absence de connexions efficaces, </a:t>
            </a:r>
          </a:p>
          <a:p>
            <a:pPr lvl="2"/>
            <a:r>
              <a:rPr lang="fr-FR" dirty="0" smtClean="0"/>
              <a:t>l’intelligence ne peut se développer pleinement, </a:t>
            </a:r>
          </a:p>
          <a:p>
            <a:pPr lvl="2"/>
            <a:r>
              <a:rPr lang="fr-FR" dirty="0" smtClean="0"/>
              <a:t>c’est c’est toute l’entreprise qui est en péril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BCA953-6C0B-48D2-BB10-0D3D651BA9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493811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err="1" smtClean="0"/>
              <a:t>Quelles</a:t>
            </a:r>
            <a:r>
              <a:rPr lang="en-GB" dirty="0" smtClean="0"/>
              <a:t> </a:t>
            </a:r>
            <a:r>
              <a:rPr lang="en-GB" dirty="0" err="1" smtClean="0"/>
              <a:t>approches</a:t>
            </a:r>
            <a:r>
              <a:rPr lang="en-GB" dirty="0" smtClean="0"/>
              <a:t> ?</a:t>
            </a:r>
          </a:p>
          <a:p>
            <a:r>
              <a:rPr lang="en-GB" dirty="0" smtClean="0"/>
              <a:t>ISA95, un standard </a:t>
            </a:r>
            <a:r>
              <a:rPr lang="en-GB" dirty="0" err="1" smtClean="0"/>
              <a:t>canonique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88ED0-90BC-4487-810F-A154CDD7A329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Jean Vieille - Pogiciel 2009 Annecy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M-conception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CCM00-00_01_INTRO_OVW_en</Template>
  <TotalTime>11776</TotalTime>
  <Words>1236</Words>
  <Application>Microsoft Office PowerPoint</Application>
  <PresentationFormat>Affichage à l'écran (4:3)</PresentationFormat>
  <Paragraphs>367</Paragraphs>
  <Slides>20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Arial Narrow</vt:lpstr>
      <vt:lpstr>Tahoma</vt:lpstr>
      <vt:lpstr>CCM-conception</vt:lpstr>
      <vt:lpstr>Diapositive 1</vt:lpstr>
      <vt:lpstr>Agenda</vt:lpstr>
      <vt:lpstr>Jean Vieille</vt:lpstr>
      <vt:lpstr>De la mesure à l’action</vt:lpstr>
      <vt:lpstr>Contribution de l’informatique</vt:lpstr>
      <vt:lpstr>Comment naît l’intelligence</vt:lpstr>
      <vt:lpstr>Intelligence industrielle</vt:lpstr>
      <vt:lpstr>Interopérabilité</vt:lpstr>
      <vt:lpstr>Agenda</vt:lpstr>
      <vt:lpstr>Faire communiquer les systèmes informatiques</vt:lpstr>
      <vt:lpstr>ISO11354 : dimensions de base de l’interopérabilité</vt:lpstr>
      <vt:lpstr>1ère niveau : interfaces point à point</vt:lpstr>
      <vt:lpstr>2ème niveau : interfaces canoniques</vt:lpstr>
      <vt:lpstr>3ème  niveau : interfaces sémantiques </vt:lpstr>
      <vt:lpstr>4ème  niveau : subliminal</vt:lpstr>
      <vt:lpstr>Agenda</vt:lpstr>
      <vt:lpstr>ISA-95 est une norme simple et pragmatique</vt:lpstr>
      <vt:lpstr>Couverture ISA88 &amp; ISA95</vt:lpstr>
      <vt:lpstr>Exemple</vt:lpstr>
      <vt:lpstr>Diapositive 20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Architecture to fight the 2nd law of Thermodynamics</dc:title>
  <dc:subject>Club Automation : Les automatismes au service du développement durable  30/09/2008</dc:subject>
  <dc:creator>Jean Vieille</dc:creator>
  <cp:lastModifiedBy>Jean Vieille</cp:lastModifiedBy>
  <cp:revision>322</cp:revision>
  <dcterms:created xsi:type="dcterms:W3CDTF">2005-08-03T18:05:01Z</dcterms:created>
  <dcterms:modified xsi:type="dcterms:W3CDTF">2009-10-01T06:34:47Z</dcterms:modified>
</cp:coreProperties>
</file>