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2"/>
  </p:sldMasterIdLst>
  <p:notesMasterIdLst>
    <p:notesMasterId r:id="rId33"/>
  </p:notesMasterIdLst>
  <p:handoutMasterIdLst>
    <p:handoutMasterId r:id="rId34"/>
  </p:handoutMasterIdLst>
  <p:sldIdLst>
    <p:sldId id="256" r:id="rId3"/>
    <p:sldId id="258" r:id="rId4"/>
    <p:sldId id="365" r:id="rId5"/>
    <p:sldId id="373" r:id="rId6"/>
    <p:sldId id="357" r:id="rId7"/>
    <p:sldId id="359" r:id="rId8"/>
    <p:sldId id="358" r:id="rId9"/>
    <p:sldId id="361" r:id="rId10"/>
    <p:sldId id="307" r:id="rId11"/>
    <p:sldId id="308" r:id="rId12"/>
    <p:sldId id="309" r:id="rId13"/>
    <p:sldId id="310" r:id="rId14"/>
    <p:sldId id="332" r:id="rId15"/>
    <p:sldId id="331" r:id="rId16"/>
    <p:sldId id="362" r:id="rId17"/>
    <p:sldId id="341" r:id="rId18"/>
    <p:sldId id="342" r:id="rId19"/>
    <p:sldId id="380" r:id="rId20"/>
    <p:sldId id="356" r:id="rId21"/>
    <p:sldId id="313" r:id="rId22"/>
    <p:sldId id="334" r:id="rId23"/>
    <p:sldId id="378" r:id="rId24"/>
    <p:sldId id="379" r:id="rId25"/>
    <p:sldId id="363" r:id="rId26"/>
    <p:sldId id="344" r:id="rId27"/>
    <p:sldId id="370" r:id="rId28"/>
    <p:sldId id="366" r:id="rId29"/>
    <p:sldId id="376" r:id="rId30"/>
    <p:sldId id="271" r:id="rId31"/>
    <p:sldId id="37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2" clrIdx="1"/>
  <p:cmAuthor id="3" name="Jean Vieille" initials="JV" lastIdx="5" clrIdx="2">
    <p:extLst>
      <p:ext uri="{19B8F6BF-5375-455C-9EA6-DF929625EA0E}">
        <p15:presenceInfo xmlns:p15="http://schemas.microsoft.com/office/powerpoint/2012/main" userId="Jean Vieil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000000"/>
    <a:srgbClr val="00B050"/>
    <a:srgbClr val="EACCC3"/>
    <a:srgbClr val="F5D7D3"/>
    <a:srgbClr val="F5DCD3"/>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5332" autoAdjust="0"/>
  </p:normalViewPr>
  <p:slideViewPr>
    <p:cSldViewPr>
      <p:cViewPr varScale="1">
        <p:scale>
          <a:sx n="83" d="100"/>
          <a:sy n="83" d="100"/>
        </p:scale>
        <p:origin x="1507" y="62"/>
      </p:cViewPr>
      <p:guideLst>
        <p:guide orient="horz" pos="2160"/>
        <p:guide pos="2880"/>
      </p:guideLst>
    </p:cSldViewPr>
  </p:slideViewPr>
  <p:outlineViewPr>
    <p:cViewPr>
      <p:scale>
        <a:sx n="33" d="100"/>
        <a:sy n="33" d="100"/>
      </p:scale>
      <p:origin x="0" y="-4118"/>
    </p:cViewPr>
  </p:outlineViewPr>
  <p:notesTextViewPr>
    <p:cViewPr>
      <p:scale>
        <a:sx n="100" d="100"/>
        <a:sy n="100" d="100"/>
      </p:scale>
      <p:origin x="0" y="0"/>
    </p:cViewPr>
  </p:notesTextViewPr>
  <p:notesViewPr>
    <p:cSldViewPr>
      <p:cViewPr varScale="1">
        <p:scale>
          <a:sx n="66" d="100"/>
          <a:sy n="66" d="100"/>
        </p:scale>
        <p:origin x="228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6-01-28T15:55:17.401" idx="1">
    <p:pos x="10" y="10"/>
    <p:text>A développer, animer</p:text>
    <p:extLst>
      <p:ext uri="{C676402C-5697-4E1C-873F-D02D1690AC5C}">
        <p15:threadingInfo xmlns:p15="http://schemas.microsoft.com/office/powerpoint/2012/main" timeZoneBias="-60"/>
      </p:ext>
    </p:extLst>
  </p:cm>
  <p:cm authorId="2" dt="2016-01-28T15:55:51.057" idx="2">
    <p:pos x="10" y="146"/>
    <p:text>L'oval de l'entreprise pass en dacagone, car on augmente sa complexité</p:text>
    <p:extLst>
      <p:ext uri="{C676402C-5697-4E1C-873F-D02D1690AC5C}">
        <p15:threadingInfo xmlns:p15="http://schemas.microsoft.com/office/powerpoint/2012/main" timeZoneBias="-60">
          <p15:parentCm authorId="2" idx="1"/>
        </p15:threadingInfo>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45C568-19BB-4E96-865F-05A7310E1E64}" type="datetimeFigureOut">
              <a:rPr lang="fr-FR" smtClean="0"/>
              <a:t>23/06/2016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6EBC1C-96C0-428D-9E52-06309C221428}" type="slidenum">
              <a:rPr lang="fr-FR" smtClean="0"/>
              <a:t>‹N°›</a:t>
            </a:fld>
            <a:endParaRPr lang="fr-FR"/>
          </a:p>
        </p:txBody>
      </p:sp>
    </p:spTree>
    <p:extLst>
      <p:ext uri="{BB962C8B-B14F-4D97-AF65-F5344CB8AC3E}">
        <p14:creationId xmlns:p14="http://schemas.microsoft.com/office/powerpoint/2010/main" val="3754186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fr-F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fr-FR" sz="1200"/>
            </a:lvl1pPr>
          </a:lstStyle>
          <a:p>
            <a:fld id="{5FA7A704-9F1C-4FD3-85D1-57AF2D7FD0E8}" type="datetimeFigureOut">
              <a:rPr lang="fr-FR"/>
              <a:pPr/>
              <a:t>23/06/2016</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Cliquer ici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fr-F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fr-FR" sz="1200"/>
            </a:lvl1pPr>
          </a:lstStyle>
          <a:p>
            <a:fld id="{F7EBFB8C-BBFF-4397-A51C-1E92596422A9}" type="slidenum">
              <a:rPr/>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hangingPunct="0"/>
            <a:r>
              <a:rPr lang="en-GB" sz="1200" b="1" kern="1200" dirty="0">
                <a:solidFill>
                  <a:schemeClr val="tx1"/>
                </a:solidFill>
                <a:effectLst/>
                <a:latin typeface="+mn-lt"/>
                <a:ea typeface="+mn-ea"/>
                <a:cs typeface="+mn-cs"/>
              </a:rPr>
              <a:t>Abstract.</a:t>
            </a:r>
            <a:r>
              <a:rPr lang="en-GB" sz="1200" kern="1200" dirty="0">
                <a:solidFill>
                  <a:schemeClr val="tx1"/>
                </a:solidFill>
                <a:effectLst/>
                <a:latin typeface="+mn-lt"/>
                <a:ea typeface="+mn-ea"/>
                <a:cs typeface="+mn-cs"/>
              </a:rPr>
              <a:t> Increasing dynamics of industrial production (supply chain volatility, new products, re-engineering of facilities and organization) is both caused and addressed by information technologies. Industrial IT needs to follow this ongoing transformation of enterprises and to take advantage of new IT technologies. </a:t>
            </a:r>
          </a:p>
          <a:p>
            <a:pPr hangingPunct="0"/>
            <a:r>
              <a:rPr lang="en-GB" sz="1200" kern="1200" dirty="0">
                <a:solidFill>
                  <a:schemeClr val="tx1"/>
                </a:solidFill>
                <a:effectLst/>
                <a:latin typeface="+mn-lt"/>
                <a:ea typeface="+mn-ea"/>
                <a:cs typeface="+mn-cs"/>
              </a:rPr>
              <a:t>The "digital transformation” process objective is to best serving business objective and enterprise goals. It is implicitly or explicitly continuous even if showing discontinuities during large projects execution.</a:t>
            </a:r>
          </a:p>
          <a:p>
            <a:pPr hangingPunct="0"/>
            <a:r>
              <a:rPr lang="en-GB" sz="1200" kern="1200" dirty="0">
                <a:solidFill>
                  <a:schemeClr val="tx1"/>
                </a:solidFill>
                <a:effectLst/>
                <a:latin typeface="+mn-lt"/>
                <a:ea typeface="+mn-ea"/>
                <a:cs typeface="+mn-cs"/>
              </a:rPr>
              <a:t>The performance of this process needs to be managed in order to focus efforts and to adjust budgets.</a:t>
            </a:r>
          </a:p>
          <a:p>
            <a:pPr hangingPunct="0"/>
            <a:r>
              <a:rPr lang="en-GB" sz="1200" kern="1200" dirty="0">
                <a:solidFill>
                  <a:schemeClr val="tx1"/>
                </a:solidFill>
                <a:effectLst/>
                <a:latin typeface="+mn-lt"/>
                <a:ea typeface="+mn-ea"/>
                <a:cs typeface="+mn-cs"/>
              </a:rPr>
              <a:t>Performance management complements direct control by influencing behaviour, which is a way of fulfilling the “Law of requisite variety” that allows high level, low complexity entities (management) to control lower level, high complexity entities (operations) in either form of decision hierarchy. </a:t>
            </a:r>
          </a:p>
          <a:p>
            <a:pPr hangingPunct="0"/>
            <a:r>
              <a:rPr lang="en-GB" sz="1200" kern="1200" dirty="0">
                <a:solidFill>
                  <a:schemeClr val="tx1"/>
                </a:solidFill>
                <a:effectLst/>
                <a:latin typeface="+mn-lt"/>
                <a:ea typeface="+mn-ea"/>
                <a:cs typeface="+mn-cs"/>
              </a:rPr>
              <a:t>To ensure success and survival of the enterprise, (local) performance targets of subsystems need to be aligned with global enterprise objectives.  The concept of Overall Interactive Enterprise Efficiency helps qualifying these objectives and establishing this alignment.</a:t>
            </a:r>
          </a:p>
          <a:p>
            <a:pPr hangingPunct="0"/>
            <a:r>
              <a:rPr lang="en-GB" sz="1200" kern="1200" dirty="0">
                <a:solidFill>
                  <a:schemeClr val="tx1"/>
                </a:solidFill>
                <a:effectLst/>
                <a:latin typeface="+mn-lt"/>
                <a:ea typeface="+mn-ea"/>
                <a:cs typeface="+mn-cs"/>
              </a:rPr>
              <a:t>Performance management must set current and long term targets to highlight respective responsibility of operational achievement and resource transformation investment. </a:t>
            </a:r>
          </a:p>
          <a:p>
            <a:pPr hangingPunct="0"/>
            <a:r>
              <a:rPr lang="en-GB" sz="1200" kern="1200" dirty="0">
                <a:solidFill>
                  <a:schemeClr val="tx1"/>
                </a:solidFill>
                <a:effectLst/>
                <a:latin typeface="+mn-lt"/>
                <a:ea typeface="+mn-ea"/>
                <a:cs typeface="+mn-cs"/>
              </a:rPr>
              <a:t>Finally, performance management shall identify and resolve conflicts that spring from local viability fights triggered by sensible performance objectives. </a:t>
            </a:r>
          </a:p>
          <a:p>
            <a:pPr hangingPunct="0"/>
            <a:r>
              <a:rPr lang="en-GB" sz="1200" kern="1200" dirty="0">
                <a:solidFill>
                  <a:schemeClr val="tx1"/>
                </a:solidFill>
                <a:effectLst/>
                <a:latin typeface="+mn-lt"/>
                <a:ea typeface="+mn-ea"/>
                <a:cs typeface="+mn-cs"/>
              </a:rPr>
              <a:t>A real life use case illustrates some of these exposed aspects of “digital transformation” performance management.</a:t>
            </a:r>
          </a:p>
          <a:p>
            <a:pPr hangingPunct="0"/>
            <a:r>
              <a:rPr lang="en-GB" sz="1200" b="1" kern="1200" dirty="0">
                <a:solidFill>
                  <a:schemeClr val="tx1"/>
                </a:solidFill>
                <a:effectLst/>
                <a:latin typeface="+mn-lt"/>
                <a:ea typeface="+mn-ea"/>
                <a:cs typeface="+mn-cs"/>
              </a:rPr>
              <a:t>Keywords: IT Transformation, Performance management, management, Investment, Entropy, Complexity management, Viable system model, Fractal enterprise, Behaviour control, Conflict resolution</a:t>
            </a:r>
            <a:endParaRPr lang="en-GB"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10"/>
          </p:nvPr>
        </p:nvSpPr>
        <p:spPr/>
        <p:txBody>
          <a:bodyPr/>
          <a:lstStyle/>
          <a:p>
            <a:fld id="{F7EBFB8C-BBFF-4397-A51C-1E92596422A9}"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21</a:t>
            </a:fld>
            <a:endParaRPr lang="fr-FR"/>
          </a:p>
        </p:txBody>
      </p:sp>
    </p:spTree>
    <p:extLst>
      <p:ext uri="{BB962C8B-B14F-4D97-AF65-F5344CB8AC3E}">
        <p14:creationId xmlns:p14="http://schemas.microsoft.com/office/powerpoint/2010/main" val="1148881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24</a:t>
            </a:fld>
            <a:endParaRPr lang="fr-FR"/>
          </a:p>
        </p:txBody>
      </p:sp>
    </p:spTree>
    <p:extLst>
      <p:ext uri="{BB962C8B-B14F-4D97-AF65-F5344CB8AC3E}">
        <p14:creationId xmlns:p14="http://schemas.microsoft.com/office/powerpoint/2010/main" val="798959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30</a:t>
            </a:fld>
            <a:endParaRPr lang="fr-FR"/>
          </a:p>
        </p:txBody>
      </p:sp>
    </p:spTree>
    <p:extLst>
      <p:ext uri="{BB962C8B-B14F-4D97-AF65-F5344CB8AC3E}">
        <p14:creationId xmlns:p14="http://schemas.microsoft.com/office/powerpoint/2010/main" val="2931495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2</a:t>
            </a:fld>
            <a:endParaRPr lang="fr-FR"/>
          </a:p>
        </p:txBody>
      </p:sp>
    </p:spTree>
    <p:extLst>
      <p:ext uri="{BB962C8B-B14F-4D97-AF65-F5344CB8AC3E}">
        <p14:creationId xmlns:p14="http://schemas.microsoft.com/office/powerpoint/2010/main" val="1295454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a:noFill/>
        </p:spPr>
        <p:txBody>
          <a:bodyPr/>
          <a:lstStyle/>
          <a:p>
            <a:r>
              <a:rPr lang="en-US"/>
              <a:t>1_12_ISA8895_Overview_Introduction_Modeling</a:t>
            </a:r>
          </a:p>
        </p:txBody>
      </p:sp>
      <p:sp>
        <p:nvSpPr>
          <p:cNvPr id="36867" name="Rectangle 3"/>
          <p:cNvSpPr>
            <a:spLocks noGrp="1" noChangeArrowheads="1"/>
          </p:cNvSpPr>
          <p:nvPr>
            <p:ph type="dt" sz="quarter" idx="1"/>
          </p:nvPr>
        </p:nvSpPr>
        <p:spPr>
          <a:noFill/>
        </p:spPr>
        <p:txBody>
          <a:bodyPr/>
          <a:lstStyle/>
          <a:p>
            <a:fld id="{C09B40B4-6245-464F-AED3-B27C6A1E555D}" type="datetime1">
              <a:rPr lang="fr-FR" smtClean="0"/>
              <a:t>23/06/2016</a:t>
            </a:fld>
            <a:endParaRPr lang="en-US"/>
          </a:p>
        </p:txBody>
      </p:sp>
      <p:sp>
        <p:nvSpPr>
          <p:cNvPr id="36869" name="Rectangle 7"/>
          <p:cNvSpPr>
            <a:spLocks noGrp="1" noChangeArrowheads="1"/>
          </p:cNvSpPr>
          <p:nvPr>
            <p:ph type="sldNum" sz="quarter" idx="5"/>
          </p:nvPr>
        </p:nvSpPr>
        <p:spPr>
          <a:noFill/>
        </p:spPr>
        <p:txBody>
          <a:bodyPr/>
          <a:lstStyle/>
          <a:p>
            <a:fld id="{1CBB0DBB-4AEC-4122-B50E-5A44B7A0CEDD}" type="slidenum">
              <a:rPr lang="en-US"/>
              <a:pPr/>
              <a:t>7</a:t>
            </a:fld>
            <a:endParaRPr lang="en-US"/>
          </a:p>
        </p:txBody>
      </p:sp>
      <p:sp>
        <p:nvSpPr>
          <p:cNvPr id="36870" name="Rectangle 2"/>
          <p:cNvSpPr>
            <a:spLocks noGrp="1" noRot="1" noChangeAspect="1" noChangeArrowheads="1" noTextEdit="1"/>
          </p:cNvSpPr>
          <p:nvPr>
            <p:ph type="sldImg"/>
          </p:nvPr>
        </p:nvSpPr>
        <p:spPr>
          <a:xfrm>
            <a:off x="993775" y="768350"/>
            <a:ext cx="5113338" cy="3836988"/>
          </a:xfrm>
          <a:ln/>
        </p:spPr>
      </p:sp>
      <p:sp>
        <p:nvSpPr>
          <p:cNvPr id="36871" name="Rectangle 3"/>
          <p:cNvSpPr>
            <a:spLocks noGrp="1" noChangeArrowheads="1"/>
          </p:cNvSpPr>
          <p:nvPr>
            <p:ph type="body" idx="1"/>
          </p:nvPr>
        </p:nvSpPr>
        <p:spPr>
          <a:noFill/>
          <a:ln/>
        </p:spPr>
        <p:txBody>
          <a:bodyPr/>
          <a:lstStyle/>
          <a:p>
            <a:pPr eaLnBrk="1" hangingPunct="1"/>
            <a:endParaRPr lang="en-GB" dirty="0"/>
          </a:p>
        </p:txBody>
      </p:sp>
    </p:spTree>
    <p:extLst>
      <p:ext uri="{BB962C8B-B14F-4D97-AF65-F5344CB8AC3E}">
        <p14:creationId xmlns:p14="http://schemas.microsoft.com/office/powerpoint/2010/main" val="1059894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8</a:t>
            </a:fld>
            <a:endParaRPr lang="fr-FR"/>
          </a:p>
        </p:txBody>
      </p:sp>
    </p:spTree>
    <p:extLst>
      <p:ext uri="{BB962C8B-B14F-4D97-AF65-F5344CB8AC3E}">
        <p14:creationId xmlns:p14="http://schemas.microsoft.com/office/powerpoint/2010/main" val="2794423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11</a:t>
            </a:fld>
            <a:endParaRPr lang="fr-FR"/>
          </a:p>
        </p:txBody>
      </p:sp>
    </p:spTree>
    <p:extLst>
      <p:ext uri="{BB962C8B-B14F-4D97-AF65-F5344CB8AC3E}">
        <p14:creationId xmlns:p14="http://schemas.microsoft.com/office/powerpoint/2010/main" val="4242880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12</a:t>
            </a:fld>
            <a:endParaRPr lang="fr-FR"/>
          </a:p>
        </p:txBody>
      </p:sp>
    </p:spTree>
    <p:extLst>
      <p:ext uri="{BB962C8B-B14F-4D97-AF65-F5344CB8AC3E}">
        <p14:creationId xmlns:p14="http://schemas.microsoft.com/office/powerpoint/2010/main" val="1680387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13</a:t>
            </a:fld>
            <a:endParaRPr lang="fr-FR"/>
          </a:p>
        </p:txBody>
      </p:sp>
    </p:spTree>
    <p:extLst>
      <p:ext uri="{BB962C8B-B14F-4D97-AF65-F5344CB8AC3E}">
        <p14:creationId xmlns:p14="http://schemas.microsoft.com/office/powerpoint/2010/main" val="101657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15</a:t>
            </a:fld>
            <a:endParaRPr lang="fr-FR"/>
          </a:p>
        </p:txBody>
      </p:sp>
    </p:spTree>
    <p:extLst>
      <p:ext uri="{BB962C8B-B14F-4D97-AF65-F5344CB8AC3E}">
        <p14:creationId xmlns:p14="http://schemas.microsoft.com/office/powerpoint/2010/main" val="2381114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7EBFB8C-BBFF-4397-A51C-1E92596422A9}" type="slidenum">
              <a:rPr lang="fr-FR" smtClean="0"/>
              <a:pPr/>
              <a:t>20</a:t>
            </a:fld>
            <a:endParaRPr lang="fr-FR"/>
          </a:p>
        </p:txBody>
      </p:sp>
    </p:spTree>
    <p:extLst>
      <p:ext uri="{BB962C8B-B14F-4D97-AF65-F5344CB8AC3E}">
        <p14:creationId xmlns:p14="http://schemas.microsoft.com/office/powerpoint/2010/main" val="4138447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le 13"/>
          <p:cNvSpPr>
            <a:spLocks noGrp="1"/>
          </p:cNvSpPr>
          <p:nvPr>
            <p:ph type="ctrTitle"/>
          </p:nvPr>
        </p:nvSpPr>
        <p:spPr>
          <a:xfrm>
            <a:off x="614608" y="435936"/>
            <a:ext cx="8319080" cy="1472184"/>
          </a:xfrm>
        </p:spPr>
        <p:txBody>
          <a:bodyPr anchor="t" anchorCtr="0">
            <a:noAutofit/>
          </a:bodyPr>
          <a:lstStyle>
            <a:lvl1pPr>
              <a:defRPr lang="fr-FR" dirty="0"/>
            </a:lvl1pPr>
          </a:lstStyle>
          <a:p>
            <a:pPr lvl="0"/>
            <a:r>
              <a:rPr lang="fr-FR" dirty="0"/>
              <a:t>Modifiez le style du titre</a:t>
            </a:r>
          </a:p>
        </p:txBody>
      </p:sp>
      <p:sp>
        <p:nvSpPr>
          <p:cNvPr id="22" name="Subtitle 21"/>
          <p:cNvSpPr>
            <a:spLocks noGrp="1"/>
          </p:cNvSpPr>
          <p:nvPr>
            <p:ph type="subTitle" idx="1"/>
          </p:nvPr>
        </p:nvSpPr>
        <p:spPr>
          <a:xfrm>
            <a:off x="611560" y="1850064"/>
            <a:ext cx="8322128" cy="1752600"/>
          </a:xfrm>
        </p:spPr>
        <p:txBody>
          <a:bodyPr/>
          <a:lstStyle>
            <a:lvl1pPr marL="73152" indent="0" algn="l" latinLnBrk="0">
              <a:buNone/>
              <a:defRPr lang="fr-F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fr-FR"/>
              <a:t>Modifier le style des sous-titres du masque</a:t>
            </a:r>
          </a:p>
        </p:txBody>
      </p:sp>
      <p:sp>
        <p:nvSpPr>
          <p:cNvPr id="20" name="Footer Placeholder 19"/>
          <p:cNvSpPr>
            <a:spLocks noGrp="1"/>
          </p:cNvSpPr>
          <p:nvPr>
            <p:ph type="ftr" sz="quarter" idx="11"/>
          </p:nvPr>
        </p:nvSpPr>
        <p:spPr>
          <a:xfrm>
            <a:off x="611560" y="6315619"/>
            <a:ext cx="7704856" cy="476250"/>
          </a:xfrm>
        </p:spPr>
        <p:txBody>
          <a:bodyPr/>
          <a:lstStyle>
            <a:lvl1pPr algn="ctr">
              <a:defRPr/>
            </a:lvl1pPr>
          </a:lstStyle>
          <a:p>
            <a:r>
              <a:rPr lang="en-US"/>
              <a:t>J. Vieille - Performance managment for digital transformation - Second 4P Factory online Seminar</a:t>
            </a:r>
            <a:endParaRPr lang="en-US" dirty="0"/>
          </a:p>
        </p:txBody>
      </p:sp>
      <p:sp>
        <p:nvSpPr>
          <p:cNvPr id="10" name="Slide Number Placeholder 9"/>
          <p:cNvSpPr>
            <a:spLocks noGrp="1"/>
          </p:cNvSpPr>
          <p:nvPr>
            <p:ph type="sldNum" sz="quarter" idx="12"/>
          </p:nvPr>
        </p:nvSpPr>
        <p:spPr/>
        <p:txBody>
          <a:bodyPr/>
          <a:lstStyle/>
          <a:p>
            <a:fld id="{990B41CA-569D-40E7-8E58-026C0338B2C8}" type="slidenum">
              <a: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p>
        </p:txBody>
      </p:sp>
      <p:sp>
        <p:nvSpPr>
          <p:cNvPr id="3" name="Content Placeholder 2"/>
          <p:cNvSpPr>
            <a:spLocks noGrp="1"/>
          </p:cNvSpPr>
          <p:nvPr>
            <p:ph idx="1"/>
          </p:nvPr>
        </p:nvSpPr>
        <p:spPr>
          <a:xfrm>
            <a:off x="564109" y="1508720"/>
            <a:ext cx="8369579" cy="4800600"/>
          </a:xfrm>
        </p:spPr>
        <p:txBody>
          <a:bodyPr>
            <a:noAutofit/>
          </a:bodyPr>
          <a:lstStyle>
            <a:lvl1pPr>
              <a:lnSpc>
                <a:spcPct val="100000"/>
              </a:lnSpc>
              <a:spcBef>
                <a:spcPts val="0"/>
              </a:spcBef>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Footer Placeholder 4"/>
          <p:cNvSpPr>
            <a:spLocks noGrp="1"/>
          </p:cNvSpPr>
          <p:nvPr>
            <p:ph type="ftr" sz="quarter" idx="11"/>
          </p:nvPr>
        </p:nvSpPr>
        <p:spPr/>
        <p:txBody>
          <a:bodyPr/>
          <a:lstStyle/>
          <a:p>
            <a:pPr algn="ctr"/>
            <a:r>
              <a:rPr lang="en-US"/>
              <a:t>J. Vieille - Performance managment for digital transformation - Second 4P Factory online Seminar</a:t>
            </a:r>
            <a:endParaRPr lang="en-US" dirty="0"/>
          </a:p>
        </p:txBody>
      </p:sp>
      <p:sp>
        <p:nvSpPr>
          <p:cNvPr id="6" name="Slide Number Placeholder 5"/>
          <p:cNvSpPr>
            <a:spLocks noGrp="1"/>
          </p:cNvSpPr>
          <p:nvPr>
            <p:ph type="sldNum" sz="quarter" idx="12"/>
          </p:nvPr>
        </p:nvSpPr>
        <p:spPr/>
        <p:txBody>
          <a:bodyPr/>
          <a:lstStyle/>
          <a:p>
            <a:fld id="{990B41CA-569D-40E7-8E58-026C0338B2C8}" type="slidenum">
              <a: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539552" y="274320"/>
            <a:ext cx="8394136" cy="1143000"/>
          </a:xfrm>
        </p:spPr>
        <p:txBody>
          <a:bodyPr anchor="t" anchorCtr="0">
            <a:noAutofit/>
          </a:bodyPr>
          <a:lstStyle>
            <a:lvl1pPr>
              <a:defRPr lang="fr-FR"/>
            </a:lvl1pPr>
          </a:lstStyle>
          <a:p>
            <a:pPr lvl="0"/>
            <a:r>
              <a:rPr lang="fr-FR"/>
              <a:t>Modifiez le style du titre</a:t>
            </a:r>
          </a:p>
        </p:txBody>
      </p:sp>
      <p:sp>
        <p:nvSpPr>
          <p:cNvPr id="5" name="Slide Number Placeholder 4"/>
          <p:cNvSpPr>
            <a:spLocks noGrp="1"/>
          </p:cNvSpPr>
          <p:nvPr>
            <p:ph type="sldNum" sz="quarter" idx="12"/>
          </p:nvPr>
        </p:nvSpPr>
        <p:spPr/>
        <p:txBody>
          <a:bodyPr/>
          <a:lstStyle/>
          <a:p>
            <a:fld id="{990B41CA-569D-40E7-8E58-026C0338B2C8}" type="slidenum">
              <a:rPr/>
              <a:pPr/>
              <a:t>‹N°›</a:t>
            </a:fld>
            <a:endParaRPr lang="fr-FR"/>
          </a:p>
        </p:txBody>
      </p:sp>
      <p:sp>
        <p:nvSpPr>
          <p:cNvPr id="6" name="Footer Placeholder 7"/>
          <p:cNvSpPr>
            <a:spLocks noGrp="1"/>
          </p:cNvSpPr>
          <p:nvPr>
            <p:ph type="ftr" sz="quarter" idx="11"/>
          </p:nvPr>
        </p:nvSpPr>
        <p:spPr>
          <a:xfrm>
            <a:off x="611560" y="6315619"/>
            <a:ext cx="7704856" cy="476250"/>
          </a:xfrm>
        </p:spPr>
        <p:txBody>
          <a:bodyPr/>
          <a:lstStyle>
            <a:lvl1pPr algn="ctr">
              <a:defRPr/>
            </a:lvl1pPr>
          </a:lstStyle>
          <a:p>
            <a:r>
              <a:rPr lang="fr-FR"/>
              <a:t>J. Vieille - Performance managment for digital transformation - Second 4P Factory online Seminar</a:t>
            </a:r>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64109" y="2600325"/>
            <a:ext cx="8415083" cy="2286000"/>
          </a:xfrm>
        </p:spPr>
        <p:txBody>
          <a:bodyPr anchor="t"/>
          <a:lstStyle>
            <a:lvl1pPr algn="l" latinLnBrk="0">
              <a:lnSpc>
                <a:spcPts val="4500"/>
              </a:lnSpc>
              <a:buNone/>
              <a:defRPr lang="fr-FR" sz="4000" b="1" cap="all"/>
            </a:lvl1pPr>
            <a:extLst/>
          </a:lstStyle>
          <a:p>
            <a:r>
              <a:rPr lang="fr-FR"/>
              <a:t>Modifiez le style du titre</a:t>
            </a:r>
          </a:p>
        </p:txBody>
      </p:sp>
      <p:sp>
        <p:nvSpPr>
          <p:cNvPr id="3" name="Text Placeholder 2"/>
          <p:cNvSpPr>
            <a:spLocks noGrp="1"/>
          </p:cNvSpPr>
          <p:nvPr>
            <p:ph type="body" idx="1"/>
          </p:nvPr>
        </p:nvSpPr>
        <p:spPr>
          <a:xfrm>
            <a:off x="564109" y="1100138"/>
            <a:ext cx="8415083" cy="1509712"/>
          </a:xfrm>
        </p:spPr>
        <p:txBody>
          <a:bodyPr anchor="b"/>
          <a:lstStyle>
            <a:lvl1pPr marL="27432" indent="0" latinLnBrk="0">
              <a:lnSpc>
                <a:spcPts val="2300"/>
              </a:lnSpc>
              <a:spcBef>
                <a:spcPts val="0"/>
              </a:spcBef>
              <a:buNone/>
              <a:defRPr lang="fr-FR" sz="2000">
                <a:solidFill>
                  <a:schemeClr val="tx2">
                    <a:shade val="30000"/>
                    <a:satMod val="150000"/>
                  </a:schemeClr>
                </a:solidFill>
              </a:defRPr>
            </a:lvl1pPr>
            <a:lvl2pPr>
              <a:buNone/>
              <a:defRPr lang="fr-FR" sz="1800">
                <a:solidFill>
                  <a:schemeClr val="tx1">
                    <a:tint val="75000"/>
                  </a:schemeClr>
                </a:solidFill>
              </a:defRPr>
            </a:lvl2pPr>
            <a:lvl3pPr>
              <a:buNone/>
              <a:defRPr lang="fr-FR" sz="1600">
                <a:solidFill>
                  <a:schemeClr val="tx1">
                    <a:tint val="75000"/>
                  </a:schemeClr>
                </a:solidFill>
              </a:defRPr>
            </a:lvl3pPr>
            <a:lvl4pPr>
              <a:buNone/>
              <a:defRPr lang="fr-FR" sz="1400">
                <a:solidFill>
                  <a:schemeClr val="tx1">
                    <a:tint val="75000"/>
                  </a:schemeClr>
                </a:solidFill>
              </a:defRPr>
            </a:lvl4pPr>
            <a:lvl5pPr>
              <a:buNone/>
              <a:defRPr lang="fr-FR" sz="1400">
                <a:solidFill>
                  <a:schemeClr val="tx1">
                    <a:tint val="75000"/>
                  </a:schemeClr>
                </a:solidFill>
              </a:defRPr>
            </a:lvl5pPr>
            <a:extLst/>
          </a:lstStyle>
          <a:p>
            <a:pPr lvl="0"/>
            <a:r>
              <a:rPr lang="fr-FR"/>
              <a:t>Modifier les styles du texte du masque</a:t>
            </a:r>
          </a:p>
        </p:txBody>
      </p:sp>
      <p:sp>
        <p:nvSpPr>
          <p:cNvPr id="5" name="Footer Placeholder 4"/>
          <p:cNvSpPr>
            <a:spLocks noGrp="1"/>
          </p:cNvSpPr>
          <p:nvPr>
            <p:ph type="ftr" sz="quarter" idx="11"/>
          </p:nvPr>
        </p:nvSpPr>
        <p:spPr>
          <a:xfrm>
            <a:off x="564109" y="6315619"/>
            <a:ext cx="7752307" cy="476250"/>
          </a:xfrm>
        </p:spPr>
        <p:txBody>
          <a:bodyPr/>
          <a:lstStyle>
            <a:lvl1pPr algn="ctr">
              <a:defRPr/>
            </a:lvl1pPr>
          </a:lstStyle>
          <a:p>
            <a:r>
              <a:rPr lang="en-US"/>
              <a:t>J. Vieille - Performance managment for digital transformation - Second 4P Factory online Seminar</a:t>
            </a:r>
            <a:endParaRPr lang="en-US" dirty="0"/>
          </a:p>
        </p:txBody>
      </p:sp>
      <p:sp>
        <p:nvSpPr>
          <p:cNvPr id="6" name="Slide Number Placeholder 5"/>
          <p:cNvSpPr>
            <a:spLocks noGrp="1"/>
          </p:cNvSpPr>
          <p:nvPr>
            <p:ph type="sldNum" sz="quarter" idx="12"/>
          </p:nvPr>
        </p:nvSpPr>
        <p:spPr>
          <a:xfrm>
            <a:off x="8521992" y="6298120"/>
            <a:ext cx="457200" cy="476250"/>
          </a:xfrm>
        </p:spPr>
        <p:txBody>
          <a:bodyPr/>
          <a:lstStyle/>
          <a:p>
            <a:fld id="{990B41CA-569D-40E7-8E58-026C0338B2C8}" type="slidenum">
              <a: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564109" y="274320"/>
            <a:ext cx="8369579" cy="1143000"/>
          </a:xfrm>
        </p:spPr>
        <p:txBody>
          <a:bodyPr/>
          <a:lstStyle/>
          <a:p>
            <a:r>
              <a:rPr lang="fr-FR"/>
              <a:t>Modifiez le style du titre</a:t>
            </a:r>
          </a:p>
        </p:txBody>
      </p:sp>
      <p:sp>
        <p:nvSpPr>
          <p:cNvPr id="3" name="Content Placeholder 2"/>
          <p:cNvSpPr>
            <a:spLocks noGrp="1"/>
          </p:cNvSpPr>
          <p:nvPr>
            <p:ph sz="half" idx="1"/>
          </p:nvPr>
        </p:nvSpPr>
        <p:spPr>
          <a:xfrm>
            <a:off x="574474" y="1516351"/>
            <a:ext cx="4080400" cy="4663440"/>
          </a:xfrm>
        </p:spPr>
        <p:txBody>
          <a:bodyPr>
            <a:noAutofit/>
          </a:bodyPr>
          <a:lstStyle>
            <a:lvl1pPr latinLnBrk="0">
              <a:defRPr lang="fr-FR" sz="2800"/>
            </a:lvl1pPr>
            <a:lvl2pPr>
              <a:defRPr lang="fr-FR" sz="2400"/>
            </a:lvl2pPr>
            <a:lvl3pPr>
              <a:defRPr lang="fr-FR" sz="2000"/>
            </a:lvl3pPr>
            <a:lvl4pPr>
              <a:defRPr lang="fr-FR" sz="1800"/>
            </a:lvl4pPr>
            <a:lvl5pPr>
              <a:defRPr lang="fr-FR" sz="1800"/>
            </a:lvl5pPr>
            <a:extLs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Content Placeholder 3"/>
          <p:cNvSpPr>
            <a:spLocks noGrp="1"/>
          </p:cNvSpPr>
          <p:nvPr>
            <p:ph sz="half" idx="2"/>
          </p:nvPr>
        </p:nvSpPr>
        <p:spPr>
          <a:xfrm>
            <a:off x="4856040" y="1516351"/>
            <a:ext cx="4080400" cy="4663440"/>
          </a:xfrm>
        </p:spPr>
        <p:txBody>
          <a:bodyPr>
            <a:noAutofit/>
          </a:bodyPr>
          <a:lstStyle>
            <a:lvl1pPr latinLnBrk="0">
              <a:defRPr lang="fr-FR" sz="2800"/>
            </a:lvl1pPr>
            <a:lvl2pPr>
              <a:defRPr lang="fr-FR" sz="2400"/>
            </a:lvl2pPr>
            <a:lvl3pPr>
              <a:defRPr lang="fr-FR" sz="2000"/>
            </a:lvl3pPr>
            <a:lvl4pPr>
              <a:defRPr lang="fr-FR" sz="1800"/>
            </a:lvl4pPr>
            <a:lvl5pPr>
              <a:defRPr lang="fr-FR" sz="1800"/>
            </a:lvl5pPr>
            <a:extLs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Footer Placeholder 5"/>
          <p:cNvSpPr>
            <a:spLocks noGrp="1"/>
          </p:cNvSpPr>
          <p:nvPr>
            <p:ph type="ftr" sz="quarter" idx="11"/>
          </p:nvPr>
        </p:nvSpPr>
        <p:spPr>
          <a:xfrm>
            <a:off x="564109" y="6315619"/>
            <a:ext cx="7752307" cy="476250"/>
          </a:xfrm>
        </p:spPr>
        <p:txBody>
          <a:bodyPr/>
          <a:lstStyle>
            <a:lvl1pPr algn="ctr">
              <a:defRPr/>
            </a:lvl1pPr>
          </a:lstStyle>
          <a:p>
            <a:r>
              <a:rPr lang="en-US"/>
              <a:t>J. Vieille - Performance managment for digital transformation - Second 4P Factory online Seminar</a:t>
            </a:r>
            <a:endParaRPr lang="en-US" dirty="0"/>
          </a:p>
        </p:txBody>
      </p:sp>
      <p:sp>
        <p:nvSpPr>
          <p:cNvPr id="7" name="Slide Number Placeholder 6"/>
          <p:cNvSpPr>
            <a:spLocks noGrp="1"/>
          </p:cNvSpPr>
          <p:nvPr>
            <p:ph type="sldNum" sz="quarter" idx="12"/>
          </p:nvPr>
        </p:nvSpPr>
        <p:spPr/>
        <p:txBody>
          <a:bodyPr/>
          <a:lstStyle/>
          <a:p>
            <a:fld id="{990B41CA-569D-40E7-8E58-026C0338B2C8}" type="slidenum">
              <a: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64108" y="5160336"/>
            <a:ext cx="8369579" cy="1076976"/>
          </a:xfrm>
        </p:spPr>
        <p:txBody>
          <a:bodyPr anchor="b" anchorCtr="0">
            <a:noAutofit/>
          </a:bodyPr>
          <a:lstStyle>
            <a:lvl1pPr>
              <a:defRPr lang="fr-FR"/>
            </a:lvl1pPr>
          </a:lstStyle>
          <a:p>
            <a:pPr lvl="0"/>
            <a:r>
              <a:rPr lang="fr-FR"/>
              <a:t>Modifiez le style du titre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lang="fr-FR" sz="1900" b="0">
                <a:solidFill>
                  <a:schemeClr val="tx1"/>
                </a:solidFill>
              </a:defRPr>
            </a:lvl1pPr>
            <a:lvl2pPr>
              <a:buNone/>
              <a:defRPr lang="fr-FR" sz="2000" b="1"/>
            </a:lvl2pPr>
            <a:lvl3pPr>
              <a:buNone/>
              <a:defRPr lang="fr-FR" sz="1800" b="1"/>
            </a:lvl3pPr>
            <a:lvl4pPr>
              <a:buNone/>
              <a:defRPr lang="fr-FR" sz="1600" b="1"/>
            </a:lvl4pPr>
            <a:lvl5pPr>
              <a:buNone/>
              <a:defRPr lang="fr-FR" sz="1600" b="1"/>
            </a:lvl5pPr>
            <a:extLst/>
          </a:lstStyle>
          <a:p>
            <a:pPr lvl="0"/>
            <a:r>
              <a:rPr lang="fr-FR" dirty="0"/>
              <a:t>Modifier les styles du texte du masque</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lang="fr-FR" sz="1900" b="0">
                <a:solidFill>
                  <a:schemeClr val="tx1"/>
                </a:solidFill>
              </a:defRPr>
            </a:lvl1pPr>
            <a:lvl2pPr>
              <a:buNone/>
              <a:defRPr lang="fr-FR" sz="2000" b="1"/>
            </a:lvl2pPr>
            <a:lvl3pPr>
              <a:buNone/>
              <a:defRPr lang="fr-FR" sz="1800" b="1"/>
            </a:lvl3pPr>
            <a:lvl4pPr>
              <a:buNone/>
              <a:defRPr lang="fr-FR" sz="1600" b="1"/>
            </a:lvl4pPr>
            <a:lvl5pPr>
              <a:buNone/>
              <a:defRPr lang="fr-FR" sz="1600" b="1"/>
            </a:lvl5pPr>
            <a:extLst/>
          </a:lstStyle>
          <a:p>
            <a:pPr lvl="0"/>
            <a:r>
              <a:rPr lang="fr-FR"/>
              <a:t>Modifier les styles du texte du masque</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noAutofit/>
          </a:bodyPr>
          <a:lstStyle>
            <a:lvl1pPr marL="393192" indent="-274320" latinLnBrk="0">
              <a:lnSpc>
                <a:spcPct val="100000"/>
              </a:lnSpc>
              <a:spcBef>
                <a:spcPts val="700"/>
              </a:spcBef>
              <a:defRPr lang="fr-FR" sz="2400"/>
            </a:lvl1pPr>
            <a:lvl2pPr>
              <a:lnSpc>
                <a:spcPct val="100000"/>
              </a:lnSpc>
              <a:spcBef>
                <a:spcPts val="700"/>
              </a:spcBef>
              <a:defRPr lang="fr-FR" sz="2000"/>
            </a:lvl2pPr>
            <a:lvl3pPr>
              <a:lnSpc>
                <a:spcPct val="100000"/>
              </a:lnSpc>
              <a:spcBef>
                <a:spcPts val="700"/>
              </a:spcBef>
              <a:defRPr lang="fr-FR" sz="1800"/>
            </a:lvl3pPr>
            <a:lvl4pPr>
              <a:lnSpc>
                <a:spcPct val="100000"/>
              </a:lnSpc>
              <a:spcBef>
                <a:spcPts val="700"/>
              </a:spcBef>
              <a:defRPr lang="fr-FR" sz="1600"/>
            </a:lvl4pPr>
            <a:lvl5pPr>
              <a:lnSpc>
                <a:spcPct val="100000"/>
              </a:lnSpc>
              <a:spcBef>
                <a:spcPts val="700"/>
              </a:spcBef>
              <a:defRPr lang="fr-FR" sz="1600"/>
            </a:lvl5pPr>
            <a:extLst/>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noAutofit/>
          </a:bodyPr>
          <a:lstStyle>
            <a:lvl1pPr marL="393192" indent="-274320" latinLnBrk="0">
              <a:lnSpc>
                <a:spcPct val="100000"/>
              </a:lnSpc>
              <a:spcBef>
                <a:spcPts val="700"/>
              </a:spcBef>
              <a:defRPr lang="fr-FR" sz="2400"/>
            </a:lvl1pPr>
            <a:lvl2pPr>
              <a:lnSpc>
                <a:spcPct val="100000"/>
              </a:lnSpc>
              <a:spcBef>
                <a:spcPts val="700"/>
              </a:spcBef>
              <a:defRPr lang="fr-FR" sz="2000"/>
            </a:lvl2pPr>
            <a:lvl3pPr>
              <a:lnSpc>
                <a:spcPct val="100000"/>
              </a:lnSpc>
              <a:spcBef>
                <a:spcPts val="700"/>
              </a:spcBef>
              <a:defRPr lang="fr-FR" sz="1800"/>
            </a:lvl3pPr>
            <a:lvl4pPr>
              <a:lnSpc>
                <a:spcPct val="100000"/>
              </a:lnSpc>
              <a:spcBef>
                <a:spcPts val="700"/>
              </a:spcBef>
              <a:defRPr lang="fr-FR" sz="1600"/>
            </a:lvl4pPr>
            <a:lvl5pPr>
              <a:lnSpc>
                <a:spcPct val="100000"/>
              </a:lnSpc>
              <a:spcBef>
                <a:spcPts val="700"/>
              </a:spcBef>
              <a:defRPr lang="fr-FR" sz="1600"/>
            </a:lvl5pPr>
            <a:extLs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Footer Placeholder 7"/>
          <p:cNvSpPr>
            <a:spLocks noGrp="1"/>
          </p:cNvSpPr>
          <p:nvPr>
            <p:ph type="ftr" sz="quarter" idx="11"/>
          </p:nvPr>
        </p:nvSpPr>
        <p:spPr/>
        <p:txBody>
          <a:bodyPr/>
          <a:lstStyle>
            <a:lvl1pPr algn="ctr">
              <a:defRPr/>
            </a:lvl1pPr>
          </a:lstStyle>
          <a:p>
            <a:r>
              <a:rPr lang="fr-FR"/>
              <a:t>J. Vieille - Performance managment for digital transformation - Second 4P Factory online Seminar</a:t>
            </a:r>
            <a:endParaRPr lang="fr-FR" dirty="0"/>
          </a:p>
        </p:txBody>
      </p:sp>
      <p:sp>
        <p:nvSpPr>
          <p:cNvPr id="9" name="Slide Number Placeholder 8"/>
          <p:cNvSpPr>
            <a:spLocks noGrp="1"/>
          </p:cNvSpPr>
          <p:nvPr>
            <p:ph type="sldNum" sz="quarter" idx="12"/>
          </p:nvPr>
        </p:nvSpPr>
        <p:spPr/>
        <p:txBody>
          <a:bodyPr/>
          <a:lstStyle/>
          <a:p>
            <a:fld id="{990B41CA-569D-40E7-8E58-026C0338B2C8}" type="slidenum">
              <a: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lgn="ctr">
              <a:defRPr/>
            </a:lvl1pPr>
          </a:lstStyle>
          <a:p>
            <a:r>
              <a:rPr lang="fr-FR"/>
              <a:t>J. Vieille - Performance managment for digital transformation - Second 4P Factory online Seminar</a:t>
            </a:r>
            <a:endParaRPr lang="fr-FR" dirty="0"/>
          </a:p>
        </p:txBody>
      </p:sp>
      <p:sp>
        <p:nvSpPr>
          <p:cNvPr id="4" name="Slide Number Placeholder 3"/>
          <p:cNvSpPr>
            <a:spLocks noGrp="1"/>
          </p:cNvSpPr>
          <p:nvPr>
            <p:ph type="sldNum" sz="quarter" idx="12"/>
          </p:nvPr>
        </p:nvSpPr>
        <p:spPr/>
        <p:txBody>
          <a:bodyPr/>
          <a:lstStyle/>
          <a:p>
            <a:fld id="{990B41CA-569D-40E7-8E58-026C0338B2C8}" type="slidenum">
              <a: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Placeholder 4"/>
          <p:cNvSpPr>
            <a:spLocks noGrp="1"/>
          </p:cNvSpPr>
          <p:nvPr>
            <p:ph type="title"/>
          </p:nvPr>
        </p:nvSpPr>
        <p:spPr>
          <a:xfrm>
            <a:off x="564109" y="274638"/>
            <a:ext cx="8369579" cy="1143000"/>
          </a:xfrm>
          <a:prstGeom prst="rect">
            <a:avLst/>
          </a:prstGeom>
        </p:spPr>
        <p:txBody>
          <a:bodyPr anchor="t" anchorCtr="0">
            <a:noAutofit/>
          </a:bodyPr>
          <a:lstStyle/>
          <a:p>
            <a:r>
              <a:rPr lang="fr-FR" dirty="0"/>
              <a:t>Cliquer ici pour modifier le style du titre du masque</a:t>
            </a:r>
          </a:p>
        </p:txBody>
      </p:sp>
      <p:sp>
        <p:nvSpPr>
          <p:cNvPr id="9" name="Text Placeholder 8"/>
          <p:cNvSpPr>
            <a:spLocks noGrp="1"/>
          </p:cNvSpPr>
          <p:nvPr>
            <p:ph type="body" idx="1"/>
          </p:nvPr>
        </p:nvSpPr>
        <p:spPr>
          <a:xfrm>
            <a:off x="564109" y="1447800"/>
            <a:ext cx="8369579" cy="4800600"/>
          </a:xfrm>
          <a:prstGeom prst="rect">
            <a:avLst/>
          </a:prstGeom>
        </p:spPr>
        <p:txBody>
          <a:bodyPr>
            <a:normAutofit/>
          </a:bodyPr>
          <a:lstStyle/>
          <a:p>
            <a:pPr lvl="0"/>
            <a:r>
              <a:rPr lang="fr-FR"/>
              <a:t>Cliquer ici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5"/>
            <a:r>
              <a:rPr lang="fr-FR"/>
              <a:t>Sixième niveau</a:t>
            </a:r>
          </a:p>
          <a:p>
            <a:pPr lvl="6"/>
            <a:r>
              <a:rPr lang="fr-FR"/>
              <a:t>Septième niveau</a:t>
            </a:r>
          </a:p>
          <a:p>
            <a:pPr lvl="7"/>
            <a:r>
              <a:rPr lang="fr-FR"/>
              <a:t>Huitième niveau</a:t>
            </a:r>
          </a:p>
          <a:p>
            <a:pPr lvl="8"/>
            <a:r>
              <a:rPr lang="fr-FR"/>
              <a:t>Neuvième niveau</a:t>
            </a:r>
          </a:p>
        </p:txBody>
      </p:sp>
      <p:sp>
        <p:nvSpPr>
          <p:cNvPr id="10" name="Footer Placeholder 9"/>
          <p:cNvSpPr>
            <a:spLocks noGrp="1"/>
          </p:cNvSpPr>
          <p:nvPr>
            <p:ph type="ftr" sz="quarter" idx="3"/>
          </p:nvPr>
        </p:nvSpPr>
        <p:spPr>
          <a:xfrm>
            <a:off x="564109" y="6315619"/>
            <a:ext cx="7752307" cy="476250"/>
          </a:xfrm>
          <a:prstGeom prst="rect">
            <a:avLst/>
          </a:prstGeom>
        </p:spPr>
        <p:txBody>
          <a:bodyPr anchor="b"/>
          <a:lstStyle>
            <a:lvl1pPr latinLnBrk="0">
              <a:defRPr lang="fr-FR" sz="1200">
                <a:solidFill>
                  <a:schemeClr val="bg2">
                    <a:shade val="50000"/>
                    <a:satMod val="200000"/>
                  </a:schemeClr>
                </a:solidFill>
                <a:effectLst/>
              </a:defRPr>
            </a:lvl1pPr>
            <a:extLst/>
          </a:lstStyle>
          <a:p>
            <a:pPr algn="ctr"/>
            <a:r>
              <a:rPr lang="en-US">
                <a:solidFill>
                  <a:schemeClr val="bg2">
                    <a:shade val="50000"/>
                  </a:schemeClr>
                </a:solidFill>
              </a:rPr>
              <a:t>J. Vieille - Performance managment for digital transformation - Second 4P Factory online Seminar</a:t>
            </a:r>
            <a:endParaRPr lang="en-US" dirty="0">
              <a:solidFill>
                <a:schemeClr val="bg2">
                  <a:shade val="50000"/>
                </a:schemeClr>
              </a:solidFill>
            </a:endParaRPr>
          </a:p>
        </p:txBody>
      </p:sp>
      <p:sp>
        <p:nvSpPr>
          <p:cNvPr id="22" name="Slide Number Placeholder 21"/>
          <p:cNvSpPr>
            <a:spLocks noGrp="1"/>
          </p:cNvSpPr>
          <p:nvPr>
            <p:ph type="sldNum" sz="quarter" idx="4"/>
          </p:nvPr>
        </p:nvSpPr>
        <p:spPr>
          <a:xfrm>
            <a:off x="8476488" y="6315619"/>
            <a:ext cx="457200" cy="476250"/>
          </a:xfrm>
          <a:prstGeom prst="rect">
            <a:avLst/>
          </a:prstGeom>
        </p:spPr>
        <p:txBody>
          <a:bodyPr anchor="b"/>
          <a:lstStyle>
            <a:lvl1pPr algn="ctr" latinLnBrk="0">
              <a:defRPr lang="fr-FR" sz="1200">
                <a:solidFill>
                  <a:schemeClr val="bg2">
                    <a:shade val="50000"/>
                    <a:satMod val="200000"/>
                  </a:schemeClr>
                </a:solidFill>
                <a:effectLst/>
              </a:defRPr>
            </a:lvl1pPr>
            <a:extLst/>
          </a:lstStyle>
          <a:p>
            <a:pPr algn="ctr"/>
            <a:fld id="{990B41CA-569D-40E7-8E58-026C0338B2C8}" type="slidenum">
              <a:rPr/>
              <a:pPr algn="ctr"/>
              <a:t>‹N°›</a:t>
            </a:fld>
            <a:endParaRPr lang="fr-FR" sz="1200" dirty="0">
              <a:solidFill>
                <a:schemeClr val="bg2">
                  <a:shade val="50000"/>
                </a:schemeClr>
              </a:solidFill>
              <a:effectLst/>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50" r:id="rId3"/>
    <p:sldLayoutId id="2147483747" r:id="rId4"/>
    <p:sldLayoutId id="2147483748" r:id="rId5"/>
    <p:sldLayoutId id="2147483749" r:id="rId6"/>
    <p:sldLayoutId id="2147483751" r:id="rId7"/>
  </p:sldLayoutIdLst>
  <p:hf hdr="0" dt="0"/>
  <p:txStyles>
    <p:titleStyle>
      <a:lvl1pPr algn="l" rtl="0" eaLnBrk="1" latinLnBrk="0" hangingPunct="1">
        <a:spcBef>
          <a:spcPct val="0"/>
        </a:spcBef>
        <a:buNone/>
        <a:defRPr lang="fr-FR" sz="28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ts val="3000"/>
        </a:lnSpc>
        <a:spcBef>
          <a:spcPts val="600"/>
        </a:spcBef>
        <a:buClr>
          <a:schemeClr val="accent1"/>
        </a:buClr>
        <a:buSzPct val="80000"/>
        <a:buFont typeface="Wingdings 2"/>
        <a:buChar char=""/>
        <a:defRPr lang="fr-FR" sz="3200" kern="1200">
          <a:solidFill>
            <a:schemeClr val="tx1"/>
          </a:solidFill>
          <a:latin typeface="+mn-lt"/>
          <a:ea typeface="+mn-ea"/>
          <a:cs typeface="+mn-cs"/>
        </a:defRPr>
      </a:lvl1pPr>
      <a:lvl2pPr marL="640080" indent="-237744" algn="l" rtl="0" eaLnBrk="1" latinLnBrk="0" hangingPunct="1">
        <a:lnSpc>
          <a:spcPts val="3000"/>
        </a:lnSpc>
        <a:spcBef>
          <a:spcPts val="550"/>
        </a:spcBef>
        <a:buClr>
          <a:schemeClr val="accent1"/>
        </a:buClr>
        <a:buFont typeface="Verdana"/>
        <a:buChar char="◦"/>
        <a:defRPr lang="fr-FR" sz="2800" kern="1200">
          <a:solidFill>
            <a:schemeClr val="tx1"/>
          </a:solidFill>
          <a:latin typeface="+mn-lt"/>
          <a:ea typeface="+mn-ea"/>
          <a:cs typeface="+mn-cs"/>
        </a:defRPr>
      </a:lvl2pPr>
      <a:lvl3pPr marL="886968" indent="-228600" algn="l" rtl="0" eaLnBrk="1" latinLnBrk="0" hangingPunct="1">
        <a:lnSpc>
          <a:spcPts val="2800"/>
        </a:lnSpc>
        <a:spcBef>
          <a:spcPct val="20000"/>
        </a:spcBef>
        <a:buClr>
          <a:schemeClr val="accent2"/>
        </a:buClr>
        <a:buFont typeface="Wingdings 2"/>
        <a:buChar char=""/>
        <a:defRPr lang="fr-FR" sz="2400" kern="1200">
          <a:solidFill>
            <a:schemeClr val="tx1"/>
          </a:solidFill>
          <a:latin typeface="+mn-lt"/>
          <a:ea typeface="+mn-ea"/>
          <a:cs typeface="+mn-cs"/>
        </a:defRPr>
      </a:lvl3pPr>
      <a:lvl4pPr marL="1097280" indent="-173736" algn="l" rtl="0" eaLnBrk="1" latinLnBrk="0" hangingPunct="1">
        <a:spcBef>
          <a:spcPct val="20000"/>
        </a:spcBef>
        <a:buClr>
          <a:schemeClr val="accent3"/>
        </a:buClr>
        <a:buFont typeface="Wingdings 2"/>
        <a:buChar char=""/>
        <a:defRPr lang="fr-FR" sz="2000" kern="1200">
          <a:solidFill>
            <a:schemeClr val="tx1"/>
          </a:solidFill>
          <a:latin typeface="+mn-lt"/>
          <a:ea typeface="+mn-ea"/>
          <a:cs typeface="+mn-cs"/>
        </a:defRPr>
      </a:lvl4pPr>
      <a:lvl5pPr marL="1298448" indent="-182880" algn="l" rtl="0" eaLnBrk="1" latinLnBrk="0" hangingPunct="1">
        <a:spcBef>
          <a:spcPct val="20000"/>
        </a:spcBef>
        <a:buClr>
          <a:schemeClr val="accent4"/>
        </a:buClr>
        <a:buFont typeface="Wingdings 2"/>
        <a:buChar char=""/>
        <a:defRPr lang="fr-FR" sz="2000" kern="1200">
          <a:solidFill>
            <a:schemeClr val="tx1"/>
          </a:solidFill>
          <a:latin typeface="+mn-lt"/>
          <a:ea typeface="+mn-ea"/>
          <a:cs typeface="+mn-cs"/>
        </a:defRPr>
      </a:lvl5pPr>
      <a:lvl6pPr marL="1508760" indent="-182880" algn="l" rtl="0" eaLnBrk="1" latinLnBrk="0" hangingPunct="1">
        <a:spcBef>
          <a:spcPct val="20000"/>
        </a:spcBef>
        <a:buClr>
          <a:schemeClr val="accent5"/>
        </a:buClr>
        <a:buFont typeface="Wingdings 2"/>
        <a:buChar char=""/>
        <a:defRPr lang="fr-FR" sz="2000" kern="1200">
          <a:solidFill>
            <a:schemeClr val="tx1"/>
          </a:solidFill>
          <a:latin typeface="+mn-lt"/>
          <a:ea typeface="+mn-ea"/>
          <a:cs typeface="+mn-cs"/>
        </a:defRPr>
      </a:lvl6pPr>
      <a:lvl7pPr marL="1719072" indent="-182880" algn="l" rtl="0" eaLnBrk="1" latinLnBrk="0" hangingPunct="1">
        <a:spcBef>
          <a:spcPct val="20000"/>
        </a:spcBef>
        <a:buClr>
          <a:schemeClr val="accent6"/>
        </a:buClr>
        <a:buFont typeface="Wingdings 2"/>
        <a:buChar char=""/>
        <a:defRPr lang="fr-FR" sz="2000" kern="1200">
          <a:solidFill>
            <a:schemeClr val="tx1"/>
          </a:solidFill>
          <a:latin typeface="+mn-lt"/>
          <a:ea typeface="+mn-ea"/>
          <a:cs typeface="+mn-cs"/>
        </a:defRPr>
      </a:lvl7pPr>
      <a:lvl8pPr marL="1920240" indent="-182880" algn="l" rtl="0" eaLnBrk="1" latinLnBrk="0" hangingPunct="1">
        <a:spcBef>
          <a:spcPct val="20000"/>
        </a:spcBef>
        <a:buClr>
          <a:schemeClr val="accent6"/>
        </a:buClr>
        <a:buFont typeface="Wingdings 2"/>
        <a:buChar char=""/>
        <a:defRPr lang="fr-FR" sz="2000" kern="1200">
          <a:solidFill>
            <a:schemeClr val="tx1"/>
          </a:solidFill>
          <a:latin typeface="+mn-lt"/>
          <a:ea typeface="+mn-ea"/>
          <a:cs typeface="+mn-cs"/>
        </a:defRPr>
      </a:lvl8pPr>
      <a:lvl9pPr marL="2130552" indent="-182880" algn="l" rtl="0" eaLnBrk="1" latinLnBrk="0" hangingPunct="1">
        <a:spcBef>
          <a:spcPct val="20000"/>
        </a:spcBef>
        <a:buClr>
          <a:schemeClr val="accent6"/>
        </a:buClr>
        <a:buFont typeface="Wingdings 2"/>
        <a:buChar char=""/>
        <a:defRPr lang="fr-FR" sz="2000" kern="1200">
          <a:solidFill>
            <a:schemeClr val="tx1"/>
          </a:solidFill>
          <a:latin typeface="+mn-lt"/>
          <a:ea typeface="+mn-ea"/>
          <a:cs typeface="+mn-cs"/>
        </a:defRPr>
      </a:lvl9pPr>
      <a:extLst/>
    </p:bodyStyle>
    <p:otherStyle>
      <a:lvl1pPr marL="0" algn="l" rtl="0" eaLnBrk="1" latinLnBrk="0" hangingPunct="1">
        <a:defRPr lang="fr-FR" kern="1200">
          <a:solidFill>
            <a:schemeClr val="tx1"/>
          </a:solidFill>
          <a:latin typeface="+mn-lt"/>
          <a:ea typeface="+mn-ea"/>
          <a:cs typeface="+mn-cs"/>
        </a:defRPr>
      </a:lvl1pPr>
      <a:lvl2pPr marL="457200" algn="l" rtl="0" eaLnBrk="1" hangingPunct="1">
        <a:defRPr lang="fr-FR" kern="1200">
          <a:solidFill>
            <a:schemeClr val="tx1"/>
          </a:solidFill>
          <a:latin typeface="+mn-lt"/>
          <a:ea typeface="+mn-ea"/>
          <a:cs typeface="+mn-cs"/>
        </a:defRPr>
      </a:lvl2pPr>
      <a:lvl3pPr marL="914400" algn="l" rtl="0" eaLnBrk="1" hangingPunct="1">
        <a:defRPr lang="fr-FR" kern="1200">
          <a:solidFill>
            <a:schemeClr val="tx1"/>
          </a:solidFill>
          <a:latin typeface="+mn-lt"/>
          <a:ea typeface="+mn-ea"/>
          <a:cs typeface="+mn-cs"/>
        </a:defRPr>
      </a:lvl3pPr>
      <a:lvl4pPr marL="1371600" algn="l" rtl="0" eaLnBrk="1" hangingPunct="1">
        <a:defRPr lang="fr-FR" kern="1200">
          <a:solidFill>
            <a:schemeClr val="tx1"/>
          </a:solidFill>
          <a:latin typeface="+mn-lt"/>
          <a:ea typeface="+mn-ea"/>
          <a:cs typeface="+mn-cs"/>
        </a:defRPr>
      </a:lvl4pPr>
      <a:lvl5pPr marL="1828800" algn="l" rtl="0" eaLnBrk="1" hangingPunct="1">
        <a:defRPr lang="fr-FR" kern="1200">
          <a:solidFill>
            <a:schemeClr val="tx1"/>
          </a:solidFill>
          <a:latin typeface="+mn-lt"/>
          <a:ea typeface="+mn-ea"/>
          <a:cs typeface="+mn-cs"/>
        </a:defRPr>
      </a:lvl5pPr>
      <a:lvl6pPr marL="2286000" algn="l" rtl="0" eaLnBrk="1" hangingPunct="1">
        <a:defRPr lang="fr-FR" kern="1200">
          <a:solidFill>
            <a:schemeClr val="tx1"/>
          </a:solidFill>
          <a:latin typeface="+mn-lt"/>
          <a:ea typeface="+mn-ea"/>
          <a:cs typeface="+mn-cs"/>
        </a:defRPr>
      </a:lvl6pPr>
      <a:lvl7pPr marL="2743200" algn="l" rtl="0" eaLnBrk="1" hangingPunct="1">
        <a:defRPr lang="fr-FR" kern="1200">
          <a:solidFill>
            <a:schemeClr val="tx1"/>
          </a:solidFill>
          <a:latin typeface="+mn-lt"/>
          <a:ea typeface="+mn-ea"/>
          <a:cs typeface="+mn-cs"/>
        </a:defRPr>
      </a:lvl7pPr>
      <a:lvl8pPr marL="3200400" algn="l" rtl="0" eaLnBrk="1" hangingPunct="1">
        <a:defRPr lang="fr-FR" kern="1200">
          <a:solidFill>
            <a:schemeClr val="tx1"/>
          </a:solidFill>
          <a:latin typeface="+mn-lt"/>
          <a:ea typeface="+mn-ea"/>
          <a:cs typeface="+mn-cs"/>
        </a:defRPr>
      </a:lvl8pPr>
      <a:lvl9pPr marL="3657600" algn="l" rtl="0" eaLnBrk="1" hangingPunct="1">
        <a:defRPr lang="fr-FR"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vieille@syntropicfactory.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Variety_(cybernetics)" TargetMode="External"/><Relationship Id="rId2" Type="http://schemas.openxmlformats.org/officeDocument/2006/relationships/hyperlink" Target="https://en.wikipedia.org/wiki/Complexity"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5.gif"/><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pn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8.jpeg"/><Relationship Id="rId10" Type="http://schemas.openxmlformats.org/officeDocument/2006/relationships/image" Target="../media/image12.jpeg"/><Relationship Id="rId4" Type="http://schemas.openxmlformats.org/officeDocument/2006/relationships/image" Target="../media/image7.jpeg"/><Relationship Id="rId9"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en.wikipedia.org/wiki/Viable_system_model"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Viable_system_mode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https://en.wikipedia.org/wiki/Evaporating_Cloud"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effectLst/>
              </a:rPr>
              <a:t>Performance management for digital transformation</a:t>
            </a:r>
            <a:endParaRPr lang="en-GB" dirty="0"/>
          </a:p>
        </p:txBody>
      </p:sp>
      <p:sp>
        <p:nvSpPr>
          <p:cNvPr id="3" name="Subtitle 2"/>
          <p:cNvSpPr>
            <a:spLocks noGrp="1"/>
          </p:cNvSpPr>
          <p:nvPr>
            <p:ph type="subTitle" idx="1"/>
          </p:nvPr>
        </p:nvSpPr>
        <p:spPr>
          <a:xfrm>
            <a:off x="1432560" y="2204864"/>
            <a:ext cx="7406640" cy="1752600"/>
          </a:xfrm>
        </p:spPr>
        <p:txBody>
          <a:bodyPr>
            <a:normAutofit/>
          </a:bodyPr>
          <a:lstStyle/>
          <a:p>
            <a:r>
              <a:rPr lang="en-GB" dirty="0"/>
              <a:t>Jean Vieille, </a:t>
            </a:r>
            <a:r>
              <a:rPr lang="en-GB" sz="1800" i="1" dirty="0"/>
              <a:t>Industrial systems control</a:t>
            </a:r>
            <a:endParaRPr lang="en-GB" dirty="0"/>
          </a:p>
          <a:p>
            <a:r>
              <a:rPr lang="en-GB" sz="1800" i="1" dirty="0">
                <a:hlinkClick r:id="rId3"/>
              </a:rPr>
              <a:t>j.vieille@syntropicfactory.com</a:t>
            </a:r>
            <a:r>
              <a:rPr lang="en-GB" sz="1800" i="1" dirty="0"/>
              <a:t> </a:t>
            </a:r>
          </a:p>
        </p:txBody>
      </p:sp>
      <p:sp>
        <p:nvSpPr>
          <p:cNvPr id="4" name="Rectangle 2"/>
          <p:cNvSpPr txBox="1">
            <a:spLocks noChangeArrowheads="1"/>
          </p:cNvSpPr>
          <p:nvPr/>
        </p:nvSpPr>
        <p:spPr>
          <a:xfrm>
            <a:off x="1264096" y="4293096"/>
            <a:ext cx="7772400" cy="2237944"/>
          </a:xfrm>
          <a:prstGeom prst="rect">
            <a:avLst/>
          </a:prstGeom>
          <a:effectLst/>
        </p:spPr>
        <p:txBody>
          <a:bodyPr anchor="b">
            <a:normAutofit/>
          </a:bodyPr>
          <a:lstStyle>
            <a:lvl1pPr algn="l" rtl="0" eaLnBrk="1" latinLnBrk="0" hangingPunct="1">
              <a:spcBef>
                <a:spcPct val="0"/>
              </a:spcBef>
              <a:buNone/>
              <a:defRPr lang="fr-FR" sz="44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lvl="0">
              <a:spcBef>
                <a:spcPts val="0"/>
              </a:spcBef>
            </a:pPr>
            <a:r>
              <a:rPr lang="en-GB" sz="2400" dirty="0">
                <a:solidFill>
                  <a:prstClr val="black"/>
                </a:solidFill>
                <a:effectLst/>
                <a:ea typeface="+mn-ea"/>
                <a:cs typeface="+mn-cs"/>
              </a:rPr>
              <a:t>Second 4P Factory online Seminar</a:t>
            </a:r>
            <a:br>
              <a:rPr lang="en-GB" sz="2400" dirty="0">
                <a:solidFill>
                  <a:prstClr val="black"/>
                </a:solidFill>
                <a:effectLst/>
                <a:ea typeface="+mn-ea"/>
                <a:cs typeface="+mn-cs"/>
              </a:rPr>
            </a:br>
            <a:br>
              <a:rPr lang="en-GB" sz="1200" dirty="0">
                <a:solidFill>
                  <a:prstClr val="black"/>
                </a:solidFill>
                <a:effectLst/>
                <a:ea typeface="+mn-ea"/>
                <a:cs typeface="+mn-cs"/>
              </a:rPr>
            </a:br>
            <a:r>
              <a:rPr lang="en-GB" sz="2000" dirty="0">
                <a:solidFill>
                  <a:prstClr val="black"/>
                </a:solidFill>
                <a:effectLst/>
                <a:ea typeface="+mn-ea"/>
                <a:cs typeface="+mn-cs"/>
              </a:rPr>
              <a:t> </a:t>
            </a:r>
            <a:br>
              <a:rPr lang="en-GB" sz="2000" i="1" dirty="0">
                <a:solidFill>
                  <a:prstClr val="black"/>
                </a:solidFill>
                <a:effectLst/>
                <a:ea typeface="+mn-ea"/>
                <a:cs typeface="+mn-cs"/>
              </a:rPr>
            </a:br>
            <a:r>
              <a:rPr lang="en-GB" sz="1100" dirty="0">
                <a:solidFill>
                  <a:prstClr val="black"/>
                </a:solidFill>
                <a:effectLst/>
                <a:ea typeface="+mn-ea"/>
                <a:cs typeface="+mn-cs"/>
              </a:rPr>
              <a:t>Wednesday 16th March 2016</a:t>
            </a:r>
            <a:endParaRPr lang="en-GB" sz="1200" dirty="0">
              <a:ln w="0">
                <a:solidFill>
                  <a:prstClr val="black"/>
                </a:solidFill>
              </a:ln>
              <a:solidFill>
                <a:srgbClr val="E7DEC9"/>
              </a:solidFill>
              <a:effectLs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e 80"/>
          <p:cNvGrpSpPr/>
          <p:nvPr/>
        </p:nvGrpSpPr>
        <p:grpSpPr>
          <a:xfrm>
            <a:off x="876129" y="1089685"/>
            <a:ext cx="5735875" cy="3362990"/>
            <a:chOff x="876129" y="1089685"/>
            <a:chExt cx="5735875" cy="3362990"/>
          </a:xfrm>
        </p:grpSpPr>
        <p:sp>
          <p:nvSpPr>
            <p:cNvPr id="60" name="Rectangle 59"/>
            <p:cNvSpPr/>
            <p:nvPr/>
          </p:nvSpPr>
          <p:spPr>
            <a:xfrm>
              <a:off x="4241737" y="1192936"/>
              <a:ext cx="2320190" cy="325973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Ellipse 53"/>
            <p:cNvSpPr/>
            <p:nvPr/>
          </p:nvSpPr>
          <p:spPr>
            <a:xfrm>
              <a:off x="876129" y="1089685"/>
              <a:ext cx="2880343" cy="3259739"/>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ZoneTexte 76"/>
            <p:cNvSpPr txBox="1"/>
            <p:nvPr/>
          </p:nvSpPr>
          <p:spPr>
            <a:xfrm>
              <a:off x="6012160" y="1495817"/>
              <a:ext cx="599844" cy="276999"/>
            </a:xfrm>
            <a:prstGeom prst="rect">
              <a:avLst/>
            </a:prstGeom>
            <a:noFill/>
          </p:spPr>
          <p:txBody>
            <a:bodyPr wrap="none" rtlCol="0">
              <a:spAutoFit/>
            </a:bodyPr>
            <a:lstStyle/>
            <a:p>
              <a:r>
                <a:rPr lang="en-GB" sz="1200" dirty="0"/>
                <a:t>C2/C3</a:t>
              </a:r>
            </a:p>
          </p:txBody>
        </p:sp>
        <p:sp>
          <p:nvSpPr>
            <p:cNvPr id="78" name="ZoneTexte 77"/>
            <p:cNvSpPr txBox="1"/>
            <p:nvPr/>
          </p:nvSpPr>
          <p:spPr>
            <a:xfrm>
              <a:off x="6012160" y="3654117"/>
              <a:ext cx="599844" cy="276999"/>
            </a:xfrm>
            <a:prstGeom prst="rect">
              <a:avLst/>
            </a:prstGeom>
            <a:noFill/>
          </p:spPr>
          <p:txBody>
            <a:bodyPr wrap="none" rtlCol="0">
              <a:spAutoFit/>
            </a:bodyPr>
            <a:lstStyle/>
            <a:p>
              <a:r>
                <a:rPr lang="en-GB" sz="1200" dirty="0"/>
                <a:t>C3/C2</a:t>
              </a:r>
            </a:p>
          </p:txBody>
        </p:sp>
        <p:sp>
          <p:nvSpPr>
            <p:cNvPr id="79" name="ZoneTexte 78"/>
            <p:cNvSpPr txBox="1"/>
            <p:nvPr/>
          </p:nvSpPr>
          <p:spPr>
            <a:xfrm>
              <a:off x="2646115" y="1484784"/>
              <a:ext cx="599844" cy="276999"/>
            </a:xfrm>
            <a:prstGeom prst="rect">
              <a:avLst/>
            </a:prstGeom>
            <a:noFill/>
          </p:spPr>
          <p:txBody>
            <a:bodyPr wrap="none" rtlCol="0">
              <a:spAutoFit/>
            </a:bodyPr>
            <a:lstStyle/>
            <a:p>
              <a:r>
                <a:rPr lang="en-GB" sz="1200" dirty="0"/>
                <a:t>C1/C2</a:t>
              </a:r>
            </a:p>
          </p:txBody>
        </p:sp>
        <p:sp>
          <p:nvSpPr>
            <p:cNvPr id="80" name="ZoneTexte 79"/>
            <p:cNvSpPr txBox="1"/>
            <p:nvPr/>
          </p:nvSpPr>
          <p:spPr>
            <a:xfrm>
              <a:off x="2646115" y="3643084"/>
              <a:ext cx="599844" cy="276999"/>
            </a:xfrm>
            <a:prstGeom prst="rect">
              <a:avLst/>
            </a:prstGeom>
            <a:noFill/>
          </p:spPr>
          <p:txBody>
            <a:bodyPr wrap="none" rtlCol="0">
              <a:spAutoFit/>
            </a:bodyPr>
            <a:lstStyle/>
            <a:p>
              <a:r>
                <a:rPr lang="en-GB" sz="1200" dirty="0"/>
                <a:t>C2/C1</a:t>
              </a:r>
            </a:p>
          </p:txBody>
        </p:sp>
      </p:grpSp>
      <p:cxnSp>
        <p:nvCxnSpPr>
          <p:cNvPr id="75" name="Connecteur droit 74"/>
          <p:cNvCxnSpPr>
            <a:endCxn id="37" idx="3"/>
          </p:cNvCxnSpPr>
          <p:nvPr/>
        </p:nvCxnSpPr>
        <p:spPr>
          <a:xfrm>
            <a:off x="2761901" y="3994391"/>
            <a:ext cx="4419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a:endCxn id="44" idx="3"/>
          </p:cNvCxnSpPr>
          <p:nvPr/>
        </p:nvCxnSpPr>
        <p:spPr>
          <a:xfrm>
            <a:off x="6162568" y="3994391"/>
            <a:ext cx="4256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a:endCxn id="18" idx="3"/>
          </p:cNvCxnSpPr>
          <p:nvPr/>
        </p:nvCxnSpPr>
        <p:spPr>
          <a:xfrm>
            <a:off x="6317577" y="1888071"/>
            <a:ext cx="198639"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a:endCxn id="10" idx="3"/>
          </p:cNvCxnSpPr>
          <p:nvPr/>
        </p:nvCxnSpPr>
        <p:spPr>
          <a:xfrm>
            <a:off x="2987824" y="1475753"/>
            <a:ext cx="19863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re 3"/>
          <p:cNvSpPr>
            <a:spLocks noGrp="1"/>
          </p:cNvSpPr>
          <p:nvPr>
            <p:ph type="title"/>
          </p:nvPr>
        </p:nvSpPr>
        <p:spPr/>
        <p:txBody>
          <a:bodyPr/>
          <a:lstStyle/>
          <a:p>
            <a:r>
              <a:rPr lang="en-GB" dirty="0"/>
              <a:t>Complexity control</a:t>
            </a:r>
          </a:p>
        </p:txBody>
      </p:sp>
      <p:sp>
        <p:nvSpPr>
          <p:cNvPr id="8" name="Espace réservé du pied de page 7"/>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5" name="Nuage 4"/>
          <p:cNvSpPr/>
          <p:nvPr/>
        </p:nvSpPr>
        <p:spPr bwMode="auto">
          <a:xfrm>
            <a:off x="1117582" y="1878558"/>
            <a:ext cx="1644319" cy="1824316"/>
          </a:xfrm>
          <a:prstGeom prst="cloud">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cs typeface="Times New Roman" pitchFamily="18" charset="0"/>
              </a:rPr>
              <a:t>Environment</a:t>
            </a:r>
          </a:p>
        </p:txBody>
      </p:sp>
      <p:sp>
        <p:nvSpPr>
          <p:cNvPr id="6" name="Ellipse 5"/>
          <p:cNvSpPr/>
          <p:nvPr/>
        </p:nvSpPr>
        <p:spPr bwMode="auto">
          <a:xfrm>
            <a:off x="4355976" y="2311378"/>
            <a:ext cx="1560737" cy="1272544"/>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cs typeface="Times New Roman" pitchFamily="18" charset="0"/>
              </a:rPr>
              <a:t>Operations</a:t>
            </a:r>
          </a:p>
        </p:txBody>
      </p:sp>
      <p:sp>
        <p:nvSpPr>
          <p:cNvPr id="7" name="Rectangle 6"/>
          <p:cNvSpPr/>
          <p:nvPr/>
        </p:nvSpPr>
        <p:spPr bwMode="auto">
          <a:xfrm>
            <a:off x="7308304" y="2886669"/>
            <a:ext cx="1305344" cy="326307"/>
          </a:xfrm>
          <a:prstGeom prst="rect">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cs typeface="Times New Roman" pitchFamily="18" charset="0"/>
              </a:rPr>
              <a:t>Management</a:t>
            </a:r>
          </a:p>
          <a:p>
            <a:pPr marL="0" marR="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chemeClr val="tx1"/>
              </a:solidFill>
              <a:effectLst/>
              <a:latin typeface="Arial" charset="0"/>
              <a:cs typeface="Times New Roman" pitchFamily="18" charset="0"/>
            </a:endParaRPr>
          </a:p>
        </p:txBody>
      </p:sp>
      <p:cxnSp>
        <p:nvCxnSpPr>
          <p:cNvPr id="9" name="Forme 8"/>
          <p:cNvCxnSpPr>
            <a:stCxn id="10" idx="0"/>
            <a:endCxn id="5" idx="3"/>
          </p:cNvCxnSpPr>
          <p:nvPr/>
        </p:nvCxnSpPr>
        <p:spPr bwMode="auto">
          <a:xfrm rot="10800000" flipV="1">
            <a:off x="1939742" y="1475753"/>
            <a:ext cx="1048082" cy="507112"/>
          </a:xfrm>
          <a:prstGeom prst="curvedConnector2">
            <a:avLst/>
          </a:prstGeom>
          <a:solidFill>
            <a:schemeClr val="accent1"/>
          </a:solidFill>
          <a:ln w="12700" cap="flat" cmpd="sng" algn="ctr">
            <a:solidFill>
              <a:schemeClr val="tx1"/>
            </a:solidFill>
            <a:prstDash val="solid"/>
            <a:round/>
            <a:headEnd type="none" w="med" len="med"/>
            <a:tailEnd type="arrow"/>
          </a:ln>
          <a:effectLst/>
        </p:spPr>
      </p:cxnSp>
      <p:cxnSp>
        <p:nvCxnSpPr>
          <p:cNvPr id="11" name="Forme 8"/>
          <p:cNvCxnSpPr>
            <a:stCxn id="5" idx="1"/>
            <a:endCxn id="37" idx="1"/>
          </p:cNvCxnSpPr>
          <p:nvPr/>
        </p:nvCxnSpPr>
        <p:spPr bwMode="auto">
          <a:xfrm rot="16200000" flipH="1">
            <a:off x="2212237" y="3428436"/>
            <a:ext cx="293460" cy="838450"/>
          </a:xfrm>
          <a:prstGeom prst="curvedConnector2">
            <a:avLst/>
          </a:prstGeom>
          <a:solidFill>
            <a:schemeClr val="accent1"/>
          </a:solidFill>
          <a:ln w="12700" cap="flat" cmpd="sng" algn="ctr">
            <a:solidFill>
              <a:schemeClr val="tx1"/>
            </a:solidFill>
            <a:prstDash val="solid"/>
            <a:round/>
            <a:headEnd type="none" w="med" len="med"/>
            <a:tailEnd type="arrow"/>
          </a:ln>
          <a:effectLst/>
        </p:spPr>
      </p:cxnSp>
      <p:cxnSp>
        <p:nvCxnSpPr>
          <p:cNvPr id="14" name="Forme 8"/>
          <p:cNvCxnSpPr>
            <a:stCxn id="18" idx="0"/>
            <a:endCxn id="6" idx="7"/>
          </p:cNvCxnSpPr>
          <p:nvPr/>
        </p:nvCxnSpPr>
        <p:spPr bwMode="auto">
          <a:xfrm rot="10800000" flipV="1">
            <a:off x="5688149" y="1888072"/>
            <a:ext cx="629429" cy="609666"/>
          </a:xfrm>
          <a:prstGeom prst="curvedConnector2">
            <a:avLst/>
          </a:prstGeom>
          <a:solidFill>
            <a:schemeClr val="accent1"/>
          </a:solidFill>
          <a:ln w="12700" cap="flat" cmpd="sng" algn="ctr">
            <a:solidFill>
              <a:schemeClr val="tx1"/>
            </a:solidFill>
            <a:prstDash val="solid"/>
            <a:round/>
            <a:headEnd type="none" w="med" len="med"/>
            <a:tailEnd type="arrow"/>
          </a:ln>
          <a:effectLst/>
        </p:spPr>
      </p:cxnSp>
      <p:cxnSp>
        <p:nvCxnSpPr>
          <p:cNvPr id="17" name="Forme 8"/>
          <p:cNvCxnSpPr>
            <a:stCxn id="44" idx="3"/>
            <a:endCxn id="7" idx="2"/>
          </p:cNvCxnSpPr>
          <p:nvPr/>
        </p:nvCxnSpPr>
        <p:spPr bwMode="auto">
          <a:xfrm flipV="1">
            <a:off x="6588224" y="3212976"/>
            <a:ext cx="1372752" cy="781415"/>
          </a:xfrm>
          <a:prstGeom prst="curvedConnector2">
            <a:avLst/>
          </a:prstGeom>
          <a:solidFill>
            <a:schemeClr val="accent1"/>
          </a:solidFill>
          <a:ln w="12700" cap="flat" cmpd="sng" algn="ctr">
            <a:solidFill>
              <a:schemeClr val="tx1"/>
            </a:solidFill>
            <a:prstDash val="solid"/>
            <a:round/>
            <a:headEnd type="none" w="med" len="med"/>
            <a:tailEnd type="arrow"/>
          </a:ln>
          <a:effectLst/>
        </p:spPr>
      </p:cxnSp>
      <p:cxnSp>
        <p:nvCxnSpPr>
          <p:cNvPr id="13" name="Forme 12"/>
          <p:cNvCxnSpPr>
            <a:stCxn id="6" idx="1"/>
            <a:endCxn id="10" idx="3"/>
          </p:cNvCxnSpPr>
          <p:nvPr/>
        </p:nvCxnSpPr>
        <p:spPr bwMode="auto">
          <a:xfrm rot="16200000" flipV="1">
            <a:off x="3374510" y="1287707"/>
            <a:ext cx="1021985" cy="1398078"/>
          </a:xfrm>
          <a:prstGeom prst="curvedConnector2">
            <a:avLst/>
          </a:prstGeom>
          <a:solidFill>
            <a:schemeClr val="accent1"/>
          </a:solidFill>
          <a:ln w="12700" cap="flat" cmpd="sng" algn="ctr">
            <a:solidFill>
              <a:schemeClr val="tx1"/>
            </a:solidFill>
            <a:prstDash val="solid"/>
            <a:round/>
            <a:headEnd type="none" w="med" len="med"/>
            <a:tailEnd type="arrow"/>
          </a:ln>
          <a:effectLst/>
        </p:spPr>
      </p:cxnSp>
      <p:cxnSp>
        <p:nvCxnSpPr>
          <p:cNvPr id="20" name="Forme 8"/>
          <p:cNvCxnSpPr>
            <a:stCxn id="7" idx="0"/>
            <a:endCxn id="18" idx="3"/>
          </p:cNvCxnSpPr>
          <p:nvPr/>
        </p:nvCxnSpPr>
        <p:spPr bwMode="auto">
          <a:xfrm rot="16200000" flipV="1">
            <a:off x="6739298" y="1664991"/>
            <a:ext cx="998597" cy="1444760"/>
          </a:xfrm>
          <a:prstGeom prst="curvedConnector2">
            <a:avLst/>
          </a:prstGeom>
          <a:solidFill>
            <a:schemeClr val="accent1"/>
          </a:solidFill>
          <a:ln w="12700" cap="flat" cmpd="sng" algn="ctr">
            <a:solidFill>
              <a:schemeClr val="tx1"/>
            </a:solidFill>
            <a:prstDash val="solid"/>
            <a:round/>
            <a:headEnd type="none" w="med" len="med"/>
            <a:tailEnd type="arrow"/>
          </a:ln>
          <a:effectLst/>
        </p:spPr>
      </p:cxnSp>
      <p:cxnSp>
        <p:nvCxnSpPr>
          <p:cNvPr id="40" name="Forme 8"/>
          <p:cNvCxnSpPr>
            <a:stCxn id="37" idx="3"/>
            <a:endCxn id="6" idx="3"/>
          </p:cNvCxnSpPr>
          <p:nvPr/>
        </p:nvCxnSpPr>
        <p:spPr bwMode="auto">
          <a:xfrm flipV="1">
            <a:off x="3203848" y="3397562"/>
            <a:ext cx="1380693" cy="596829"/>
          </a:xfrm>
          <a:prstGeom prst="curvedConnector2">
            <a:avLst/>
          </a:prstGeom>
          <a:solidFill>
            <a:schemeClr val="accent1"/>
          </a:solidFill>
          <a:ln w="12700" cap="flat" cmpd="sng" algn="ctr">
            <a:solidFill>
              <a:schemeClr val="tx1"/>
            </a:solidFill>
            <a:prstDash val="solid"/>
            <a:round/>
            <a:headEnd type="none" w="med" len="med"/>
            <a:tailEnd type="arrow"/>
          </a:ln>
          <a:effectLst/>
        </p:spPr>
      </p:cxnSp>
      <p:cxnSp>
        <p:nvCxnSpPr>
          <p:cNvPr id="55" name="Forme 8"/>
          <p:cNvCxnSpPr>
            <a:stCxn id="6" idx="5"/>
            <a:endCxn id="44" idx="1"/>
          </p:cNvCxnSpPr>
          <p:nvPr/>
        </p:nvCxnSpPr>
        <p:spPr bwMode="auto">
          <a:xfrm rot="16200000" flipH="1">
            <a:off x="5626944" y="3458766"/>
            <a:ext cx="596829" cy="474420"/>
          </a:xfrm>
          <a:prstGeom prst="curvedConnector2">
            <a:avLst/>
          </a:prstGeom>
          <a:solidFill>
            <a:schemeClr val="accent1"/>
          </a:solidFill>
          <a:ln w="12700" cap="flat" cmpd="sng" algn="ctr">
            <a:solidFill>
              <a:schemeClr val="tx1"/>
            </a:solidFill>
            <a:prstDash val="solid"/>
            <a:round/>
            <a:headEnd type="none" w="med" len="med"/>
            <a:tailEnd type="arrow"/>
          </a:ln>
          <a:effectLst/>
        </p:spPr>
      </p:cxnSp>
      <p:sp>
        <p:nvSpPr>
          <p:cNvPr id="58" name="Rectangle 57"/>
          <p:cNvSpPr/>
          <p:nvPr/>
        </p:nvSpPr>
        <p:spPr>
          <a:xfrm>
            <a:off x="1212634" y="5805264"/>
            <a:ext cx="4950296" cy="646331"/>
          </a:xfrm>
          <a:prstGeom prst="rect">
            <a:avLst/>
          </a:prstGeom>
        </p:spPr>
        <p:txBody>
          <a:bodyPr wrap="square">
            <a:spAutoFit/>
          </a:bodyPr>
          <a:lstStyle/>
          <a:p>
            <a:r>
              <a:rPr lang="en-GB" dirty="0">
                <a:hlinkClick r:id="rId2"/>
              </a:rPr>
              <a:t>en.wikipedia.org/wiki/Complexity</a:t>
            </a:r>
            <a:endParaRPr lang="en-GB" dirty="0"/>
          </a:p>
          <a:p>
            <a:r>
              <a:rPr lang="en-GB" dirty="0">
                <a:hlinkClick r:id="rId3"/>
              </a:rPr>
              <a:t>en.wikipedia.org/wiki/Variety_(cybernetics)</a:t>
            </a:r>
            <a:r>
              <a:rPr lang="en-GB" dirty="0"/>
              <a:t> </a:t>
            </a:r>
          </a:p>
        </p:txBody>
      </p:sp>
      <p:sp>
        <p:nvSpPr>
          <p:cNvPr id="21" name="ZoneTexte 20"/>
          <p:cNvSpPr txBox="1"/>
          <p:nvPr/>
        </p:nvSpPr>
        <p:spPr>
          <a:xfrm>
            <a:off x="2950624" y="4917695"/>
            <a:ext cx="5981702" cy="923330"/>
          </a:xfrm>
          <a:prstGeom prst="rect">
            <a:avLst/>
          </a:prstGeom>
          <a:noFill/>
        </p:spPr>
        <p:txBody>
          <a:bodyPr wrap="none" rtlCol="0">
            <a:spAutoFit/>
          </a:bodyPr>
          <a:lstStyle/>
          <a:p>
            <a:r>
              <a:rPr lang="en-GB" dirty="0"/>
              <a:t>Law of Requisite Variety (W.R. Ashby) :</a:t>
            </a:r>
          </a:p>
          <a:p>
            <a:r>
              <a:rPr lang="en-GB" i="1" dirty="0"/>
              <a:t>Variety of the controlling system &gt;= Variety of the controlled system</a:t>
            </a:r>
          </a:p>
          <a:p>
            <a:r>
              <a:rPr lang="en-GB" i="1" dirty="0"/>
              <a:t>Variety =  number of possible states = f(complexity)</a:t>
            </a:r>
          </a:p>
        </p:txBody>
      </p:sp>
      <p:sp>
        <p:nvSpPr>
          <p:cNvPr id="53" name="ZoneTexte 52"/>
          <p:cNvSpPr txBox="1"/>
          <p:nvPr/>
        </p:nvSpPr>
        <p:spPr>
          <a:xfrm>
            <a:off x="2533513" y="2945530"/>
            <a:ext cx="463588" cy="369332"/>
          </a:xfrm>
          <a:prstGeom prst="rect">
            <a:avLst/>
          </a:prstGeom>
          <a:noFill/>
        </p:spPr>
        <p:txBody>
          <a:bodyPr wrap="none" rtlCol="0">
            <a:spAutoFit/>
          </a:bodyPr>
          <a:lstStyle/>
          <a:p>
            <a:r>
              <a:rPr lang="en-GB" dirty="0"/>
              <a:t>C1</a:t>
            </a:r>
          </a:p>
        </p:txBody>
      </p:sp>
      <p:sp>
        <p:nvSpPr>
          <p:cNvPr id="57" name="ZoneTexte 56"/>
          <p:cNvSpPr txBox="1"/>
          <p:nvPr/>
        </p:nvSpPr>
        <p:spPr>
          <a:xfrm>
            <a:off x="4900729" y="2006034"/>
            <a:ext cx="463588" cy="369332"/>
          </a:xfrm>
          <a:prstGeom prst="rect">
            <a:avLst/>
          </a:prstGeom>
          <a:noFill/>
        </p:spPr>
        <p:txBody>
          <a:bodyPr wrap="none" rtlCol="0">
            <a:spAutoFit/>
          </a:bodyPr>
          <a:lstStyle/>
          <a:p>
            <a:r>
              <a:rPr lang="en-GB" dirty="0"/>
              <a:t>C2</a:t>
            </a:r>
          </a:p>
        </p:txBody>
      </p:sp>
      <p:sp>
        <p:nvSpPr>
          <p:cNvPr id="59" name="ZoneTexte 58"/>
          <p:cNvSpPr txBox="1"/>
          <p:nvPr/>
        </p:nvSpPr>
        <p:spPr>
          <a:xfrm>
            <a:off x="7893394" y="2611013"/>
            <a:ext cx="463588" cy="369332"/>
          </a:xfrm>
          <a:prstGeom prst="rect">
            <a:avLst/>
          </a:prstGeom>
          <a:noFill/>
        </p:spPr>
        <p:txBody>
          <a:bodyPr wrap="none" rtlCol="0">
            <a:spAutoFit/>
          </a:bodyPr>
          <a:lstStyle/>
          <a:p>
            <a:r>
              <a:rPr lang="en-GB" dirty="0"/>
              <a:t>C3</a:t>
            </a:r>
          </a:p>
        </p:txBody>
      </p:sp>
      <p:grpSp>
        <p:nvGrpSpPr>
          <p:cNvPr id="83" name="Groupe 82"/>
          <p:cNvGrpSpPr/>
          <p:nvPr/>
        </p:nvGrpSpPr>
        <p:grpSpPr>
          <a:xfrm>
            <a:off x="2778192" y="1004903"/>
            <a:ext cx="6277110" cy="3577516"/>
            <a:chOff x="2778192" y="1004903"/>
            <a:chExt cx="6277110" cy="3577516"/>
          </a:xfrm>
        </p:grpSpPr>
        <p:grpSp>
          <p:nvGrpSpPr>
            <p:cNvPr id="82" name="Groupe 81"/>
            <p:cNvGrpSpPr/>
            <p:nvPr/>
          </p:nvGrpSpPr>
          <p:grpSpPr>
            <a:xfrm>
              <a:off x="2778192" y="1374367"/>
              <a:ext cx="3810032" cy="2670718"/>
              <a:chOff x="2778192" y="1374367"/>
              <a:chExt cx="3810032" cy="2670718"/>
            </a:xfrm>
          </p:grpSpPr>
          <p:sp>
            <p:nvSpPr>
              <p:cNvPr id="10" name="Triangle isocèle 9"/>
              <p:cNvSpPr/>
              <p:nvPr/>
            </p:nvSpPr>
            <p:spPr bwMode="auto">
              <a:xfrm rot="16200000">
                <a:off x="2985757" y="1376434"/>
                <a:ext cx="202773" cy="198639"/>
              </a:xfrm>
              <a:prstGeom prst="triangl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chemeClr val="tx1"/>
                  </a:solidFill>
                  <a:effectLst/>
                  <a:latin typeface="Arial" charset="0"/>
                  <a:cs typeface="Times New Roman" pitchFamily="18" charset="0"/>
                </a:endParaRPr>
              </a:p>
            </p:txBody>
          </p:sp>
          <p:sp>
            <p:nvSpPr>
              <p:cNvPr id="18" name="Triangle isocèle 17"/>
              <p:cNvSpPr/>
              <p:nvPr/>
            </p:nvSpPr>
            <p:spPr bwMode="auto">
              <a:xfrm rot="16200000">
                <a:off x="6315510" y="1788753"/>
                <a:ext cx="202773" cy="198639"/>
              </a:xfrm>
              <a:prstGeom prst="triangl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chemeClr val="tx1"/>
                  </a:solidFill>
                  <a:effectLst/>
                  <a:latin typeface="Arial" charset="0"/>
                  <a:cs typeface="Times New Roman" pitchFamily="18" charset="0"/>
                </a:endParaRPr>
              </a:p>
            </p:txBody>
          </p:sp>
          <p:grpSp>
            <p:nvGrpSpPr>
              <p:cNvPr id="2" name="Groupe 37"/>
              <p:cNvGrpSpPr/>
              <p:nvPr/>
            </p:nvGrpSpPr>
            <p:grpSpPr>
              <a:xfrm>
                <a:off x="2778192" y="3943698"/>
                <a:ext cx="425656" cy="101387"/>
                <a:chOff x="5400092" y="5229200"/>
                <a:chExt cx="540060" cy="144017"/>
              </a:xfrm>
            </p:grpSpPr>
            <p:sp>
              <p:nvSpPr>
                <p:cNvPr id="37" name="Rectangle 36"/>
                <p:cNvSpPr/>
                <p:nvPr/>
              </p:nvSpPr>
              <p:spPr bwMode="auto">
                <a:xfrm>
                  <a:off x="5400092" y="5229200"/>
                  <a:ext cx="540060" cy="144016"/>
                </a:xfrm>
                <a:prstGeom prst="rect">
                  <a:avLst/>
                </a:prstGeom>
                <a:noFill/>
                <a:ln w="12700"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chemeClr val="tx1"/>
                    </a:solidFill>
                    <a:effectLst/>
                    <a:latin typeface="Arial" charset="0"/>
                    <a:cs typeface="Times New Roman" pitchFamily="18" charset="0"/>
                  </a:endParaRPr>
                </a:p>
              </p:txBody>
            </p:sp>
            <p:cxnSp>
              <p:nvCxnSpPr>
                <p:cNvPr id="24" name="Connecteur droit 23"/>
                <p:cNvCxnSpPr/>
                <p:nvPr/>
              </p:nvCxnSpPr>
              <p:spPr bwMode="auto">
                <a:xfrm rot="16200000" flipH="1">
                  <a:off x="5418094" y="5247202"/>
                  <a:ext cx="144016" cy="10801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7" name="Connecteur droit 26"/>
                <p:cNvCxnSpPr/>
                <p:nvPr/>
              </p:nvCxnSpPr>
              <p:spPr bwMode="auto">
                <a:xfrm rot="16200000" flipH="1">
                  <a:off x="5598114" y="5247203"/>
                  <a:ext cx="144016" cy="10801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8" name="Connecteur droit 27"/>
                <p:cNvCxnSpPr/>
                <p:nvPr/>
              </p:nvCxnSpPr>
              <p:spPr bwMode="auto">
                <a:xfrm rot="16200000" flipH="1">
                  <a:off x="5778134" y="5247202"/>
                  <a:ext cx="144016" cy="10801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0" name="Connecteur droit 29"/>
                <p:cNvCxnSpPr/>
                <p:nvPr/>
              </p:nvCxnSpPr>
              <p:spPr bwMode="auto">
                <a:xfrm rot="5400000" flipH="1" flipV="1">
                  <a:off x="5508104" y="5265204"/>
                  <a:ext cx="144016" cy="72008"/>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2" name="Connecteur droit 31"/>
                <p:cNvCxnSpPr/>
                <p:nvPr/>
              </p:nvCxnSpPr>
              <p:spPr bwMode="auto">
                <a:xfrm rot="5400000" flipH="1" flipV="1">
                  <a:off x="5688124" y="5265204"/>
                  <a:ext cx="144016" cy="72008"/>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4" name="Connecteur droit 33"/>
                <p:cNvCxnSpPr/>
                <p:nvPr/>
              </p:nvCxnSpPr>
              <p:spPr bwMode="auto">
                <a:xfrm rot="5400000">
                  <a:off x="5382090" y="5247202"/>
                  <a:ext cx="72008" cy="36004"/>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6" name="Connecteur droit 35"/>
                <p:cNvCxnSpPr/>
                <p:nvPr/>
              </p:nvCxnSpPr>
              <p:spPr bwMode="auto">
                <a:xfrm rot="5400000" flipH="1" flipV="1">
                  <a:off x="5886146" y="5319210"/>
                  <a:ext cx="72008" cy="36004"/>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grpSp>
            <p:nvGrpSpPr>
              <p:cNvPr id="3" name="Groupe 42"/>
              <p:cNvGrpSpPr/>
              <p:nvPr/>
            </p:nvGrpSpPr>
            <p:grpSpPr>
              <a:xfrm>
                <a:off x="6162568" y="3943698"/>
                <a:ext cx="425656" cy="101387"/>
                <a:chOff x="5400092" y="5229200"/>
                <a:chExt cx="540060" cy="144017"/>
              </a:xfrm>
            </p:grpSpPr>
            <p:sp>
              <p:nvSpPr>
                <p:cNvPr id="44" name="Rectangle 43"/>
                <p:cNvSpPr/>
                <p:nvPr/>
              </p:nvSpPr>
              <p:spPr bwMode="auto">
                <a:xfrm>
                  <a:off x="5400092" y="5229200"/>
                  <a:ext cx="540060" cy="144016"/>
                </a:xfrm>
                <a:prstGeom prst="rect">
                  <a:avLst/>
                </a:prstGeom>
                <a:noFill/>
                <a:ln w="12700" cap="flat" cmpd="sng" algn="ctr">
                  <a:no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chemeClr val="tx1"/>
                    </a:solidFill>
                    <a:effectLst/>
                    <a:latin typeface="Arial" charset="0"/>
                    <a:cs typeface="Times New Roman" pitchFamily="18" charset="0"/>
                  </a:endParaRPr>
                </a:p>
              </p:txBody>
            </p:sp>
            <p:cxnSp>
              <p:nvCxnSpPr>
                <p:cNvPr id="45" name="Connecteur droit 44"/>
                <p:cNvCxnSpPr/>
                <p:nvPr/>
              </p:nvCxnSpPr>
              <p:spPr bwMode="auto">
                <a:xfrm rot="16200000" flipH="1">
                  <a:off x="5418094" y="5247202"/>
                  <a:ext cx="144016" cy="10801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6" name="Connecteur droit 45"/>
                <p:cNvCxnSpPr/>
                <p:nvPr/>
              </p:nvCxnSpPr>
              <p:spPr bwMode="auto">
                <a:xfrm rot="16200000" flipH="1">
                  <a:off x="5598114" y="5247203"/>
                  <a:ext cx="144016" cy="10801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7" name="Connecteur droit 46"/>
                <p:cNvCxnSpPr/>
                <p:nvPr/>
              </p:nvCxnSpPr>
              <p:spPr bwMode="auto">
                <a:xfrm rot="16200000" flipH="1">
                  <a:off x="5778134" y="5247202"/>
                  <a:ext cx="144016" cy="10801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8" name="Connecteur droit 47"/>
                <p:cNvCxnSpPr/>
                <p:nvPr/>
              </p:nvCxnSpPr>
              <p:spPr bwMode="auto">
                <a:xfrm rot="5400000" flipH="1" flipV="1">
                  <a:off x="5508104" y="5265204"/>
                  <a:ext cx="144016" cy="72008"/>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49" name="Connecteur droit 48"/>
                <p:cNvCxnSpPr/>
                <p:nvPr/>
              </p:nvCxnSpPr>
              <p:spPr bwMode="auto">
                <a:xfrm rot="5400000" flipH="1" flipV="1">
                  <a:off x="5688124" y="5265204"/>
                  <a:ext cx="144016" cy="72008"/>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50" name="Connecteur droit 49"/>
                <p:cNvCxnSpPr/>
                <p:nvPr/>
              </p:nvCxnSpPr>
              <p:spPr bwMode="auto">
                <a:xfrm rot="5400000">
                  <a:off x="5382090" y="5247202"/>
                  <a:ext cx="72008" cy="36004"/>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51" name="Connecteur droit 50"/>
                <p:cNvCxnSpPr/>
                <p:nvPr/>
              </p:nvCxnSpPr>
              <p:spPr bwMode="auto">
                <a:xfrm rot="5400000" flipH="1" flipV="1">
                  <a:off x="5886146" y="5319210"/>
                  <a:ext cx="72008" cy="36004"/>
                </a:xfrm>
                <a:prstGeom prst="line">
                  <a:avLst/>
                </a:prstGeom>
                <a:solidFill>
                  <a:schemeClr val="accent1"/>
                </a:solidFill>
                <a:ln w="12700" cap="flat" cmpd="sng" algn="ctr">
                  <a:solidFill>
                    <a:schemeClr val="tx1"/>
                  </a:solidFill>
                  <a:prstDash val="solid"/>
                  <a:round/>
                  <a:headEnd type="none" w="med" len="med"/>
                  <a:tailEnd type="none" w="med" len="med"/>
                </a:ln>
                <a:effectLst/>
              </p:spPr>
            </p:cxnSp>
          </p:grpSp>
        </p:grpSp>
        <p:sp>
          <p:nvSpPr>
            <p:cNvPr id="61" name="Bulle ronde 60"/>
            <p:cNvSpPr/>
            <p:nvPr/>
          </p:nvSpPr>
          <p:spPr>
            <a:xfrm>
              <a:off x="7479404" y="1004903"/>
              <a:ext cx="1575898" cy="789494"/>
            </a:xfrm>
            <a:prstGeom prst="wedgeEllipseCallout">
              <a:avLst>
                <a:gd name="adj1" fmla="val -110850"/>
                <a:gd name="adj2" fmla="val 5527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Amplifier</a:t>
              </a:r>
            </a:p>
          </p:txBody>
        </p:sp>
        <p:sp>
          <p:nvSpPr>
            <p:cNvPr id="62" name="Bulle ronde 61"/>
            <p:cNvSpPr/>
            <p:nvPr/>
          </p:nvSpPr>
          <p:spPr>
            <a:xfrm>
              <a:off x="7479404" y="3792925"/>
              <a:ext cx="1575898" cy="789494"/>
            </a:xfrm>
            <a:prstGeom prst="wedgeEllipseCallout">
              <a:avLst>
                <a:gd name="adj1" fmla="val -111622"/>
                <a:gd name="adj2" fmla="val -173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Filter</a:t>
              </a:r>
            </a:p>
          </p:txBody>
        </p:sp>
      </p:grpSp>
      <p:sp>
        <p:nvSpPr>
          <p:cNvPr id="84" name="ZoneTexte 83"/>
          <p:cNvSpPr txBox="1"/>
          <p:nvPr/>
        </p:nvSpPr>
        <p:spPr>
          <a:xfrm>
            <a:off x="1011166" y="4911725"/>
            <a:ext cx="1816523" cy="369332"/>
          </a:xfrm>
          <a:prstGeom prst="rect">
            <a:avLst/>
          </a:prstGeom>
          <a:noFill/>
        </p:spPr>
        <p:txBody>
          <a:bodyPr wrap="none" rtlCol="0">
            <a:spAutoFit/>
          </a:bodyPr>
          <a:lstStyle/>
          <a:p>
            <a:r>
              <a:rPr lang="en-GB" dirty="0"/>
              <a:t>C1 &gt;&gt; C2 &gt;&gt; C3</a:t>
            </a:r>
          </a:p>
        </p:txBody>
      </p:sp>
      <p:sp>
        <p:nvSpPr>
          <p:cNvPr id="12" name="Espace réservé du numéro de diapositive 11"/>
          <p:cNvSpPr>
            <a:spLocks noGrp="1"/>
          </p:cNvSpPr>
          <p:nvPr>
            <p:ph type="sldNum" sz="quarter" idx="12"/>
          </p:nvPr>
        </p:nvSpPr>
        <p:spPr/>
        <p:txBody>
          <a:bodyPr/>
          <a:lstStyle/>
          <a:p>
            <a:fld id="{990B41CA-569D-40E7-8E58-026C0338B2C8}" type="slidenum">
              <a:rPr lang="en-GB" smtClean="0"/>
              <a:pPr/>
              <a:t>10</a:t>
            </a:fld>
            <a:endParaRPr lang="en-GB"/>
          </a:p>
        </p:txBody>
      </p:sp>
    </p:spTree>
    <p:extLst>
      <p:ext uri="{BB962C8B-B14F-4D97-AF65-F5344CB8AC3E}">
        <p14:creationId xmlns:p14="http://schemas.microsoft.com/office/powerpoint/2010/main" val="43028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ee original image"/>
          <p:cNvPicPr>
            <a:picLocks noChangeAspect="1" noChangeArrowheads="1"/>
          </p:cNvPicPr>
          <p:nvPr/>
        </p:nvPicPr>
        <p:blipFill rotWithShape="1">
          <a:blip r:embed="rId3">
            <a:extLst>
              <a:ext uri="{28A0092B-C50C-407E-A947-70E740481C1C}">
                <a14:useLocalDpi xmlns:a14="http://schemas.microsoft.com/office/drawing/2010/main" val="0"/>
              </a:ext>
            </a:extLst>
          </a:blip>
          <a:srcRect b="2165"/>
          <a:stretch/>
        </p:blipFill>
        <p:spPr bwMode="auto">
          <a:xfrm>
            <a:off x="107504" y="274321"/>
            <a:ext cx="9000999" cy="6467048"/>
          </a:xfrm>
          <a:prstGeom prst="rect">
            <a:avLst/>
          </a:prstGeom>
          <a:noFill/>
          <a:extLst>
            <a:ext uri="{909E8E84-426E-40DD-AFC4-6F175D3DCCD1}">
              <a14:hiddenFill xmlns:a14="http://schemas.microsoft.com/office/drawing/2010/main">
                <a:solidFill>
                  <a:srgbClr val="FFFFFF"/>
                </a:solidFill>
              </a14:hiddenFill>
            </a:ext>
          </a:extLst>
        </p:spPr>
      </p:pic>
      <p:sp>
        <p:nvSpPr>
          <p:cNvPr id="11" name="Titre 10"/>
          <p:cNvSpPr>
            <a:spLocks noGrp="1"/>
          </p:cNvSpPr>
          <p:nvPr>
            <p:ph type="title"/>
          </p:nvPr>
        </p:nvSpPr>
        <p:spPr/>
        <p:txBody>
          <a:bodyPr/>
          <a:lstStyle/>
          <a:p>
            <a:r>
              <a:rPr lang="en-GB" dirty="0"/>
              <a:t>Take a Country</a:t>
            </a:r>
          </a:p>
        </p:txBody>
      </p:sp>
      <p:sp>
        <p:nvSpPr>
          <p:cNvPr id="3" name="Espace réservé du pied de page 2"/>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pic>
        <p:nvPicPr>
          <p:cNvPr id="4" name="Picture 2" descr="See original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3360" y="1412776"/>
            <a:ext cx="1828800" cy="1724025"/>
          </a:xfrm>
          <a:prstGeom prst="rect">
            <a:avLst/>
          </a:prstGeom>
          <a:noFill/>
          <a:extLst>
            <a:ext uri="{909E8E84-426E-40DD-AFC4-6F175D3DCCD1}">
              <a14:hiddenFill xmlns:a14="http://schemas.microsoft.com/office/drawing/2010/main">
                <a:solidFill>
                  <a:srgbClr val="FFFFFF"/>
                </a:solidFill>
              </a14:hiddenFill>
            </a:ext>
          </a:extLst>
        </p:spPr>
      </p:pic>
      <p:grpSp>
        <p:nvGrpSpPr>
          <p:cNvPr id="2048" name="Groupe 2047"/>
          <p:cNvGrpSpPr/>
          <p:nvPr/>
        </p:nvGrpSpPr>
        <p:grpSpPr>
          <a:xfrm>
            <a:off x="3636846" y="3212976"/>
            <a:ext cx="2952750" cy="2983330"/>
            <a:chOff x="3636846" y="3212976"/>
            <a:chExt cx="2952750" cy="2983330"/>
          </a:xfrm>
        </p:grpSpPr>
        <p:pic>
          <p:nvPicPr>
            <p:cNvPr id="9" name="Picture 2" descr="See original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6846" y="4291306"/>
              <a:ext cx="2952750" cy="1905000"/>
            </a:xfrm>
            <a:prstGeom prst="rect">
              <a:avLst/>
            </a:prstGeom>
            <a:noFill/>
            <a:extLst>
              <a:ext uri="{909E8E84-426E-40DD-AFC4-6F175D3DCCD1}">
                <a14:hiddenFill xmlns:a14="http://schemas.microsoft.com/office/drawing/2010/main">
                  <a:solidFill>
                    <a:srgbClr val="FFFFFF"/>
                  </a:solidFill>
                </a14:hiddenFill>
              </a:ext>
            </a:extLst>
          </p:spPr>
        </p:pic>
        <p:sp>
          <p:nvSpPr>
            <p:cNvPr id="2" name="Flèche vers le bas 1"/>
            <p:cNvSpPr/>
            <p:nvPr/>
          </p:nvSpPr>
          <p:spPr>
            <a:xfrm>
              <a:off x="4788024" y="3212976"/>
              <a:ext cx="792088" cy="10463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2" name="Groupe 11"/>
          <p:cNvGrpSpPr/>
          <p:nvPr/>
        </p:nvGrpSpPr>
        <p:grpSpPr>
          <a:xfrm>
            <a:off x="901558" y="3861048"/>
            <a:ext cx="8278954" cy="3023421"/>
            <a:chOff x="901558" y="3861048"/>
            <a:chExt cx="8278954" cy="3023421"/>
          </a:xfrm>
        </p:grpSpPr>
        <p:sp>
          <p:nvSpPr>
            <p:cNvPr id="8" name="Nuage 7"/>
            <p:cNvSpPr/>
            <p:nvPr/>
          </p:nvSpPr>
          <p:spPr bwMode="auto">
            <a:xfrm>
              <a:off x="901558" y="3861048"/>
              <a:ext cx="8278954" cy="3023421"/>
            </a:xfrm>
            <a:prstGeom prst="cloud">
              <a:avLst/>
            </a:prstGeom>
            <a:solidFill>
              <a:schemeClr val="bg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pic>
          <p:nvPicPr>
            <p:cNvPr id="13"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9632" y="45186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12032" y="46710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64432" y="48234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6832" y="49758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9232" y="51282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21632" y="52806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74032" y="54330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26432" y="55854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78832" y="5737847"/>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0578" y="45091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72978" y="46615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5378" y="48139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77778" y="49663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0178" y="51187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82578" y="52711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34978" y="54235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87378" y="55759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9778" y="57283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64794" y="45091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7194" y="46615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9594" y="48139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1994" y="49663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74394" y="51187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6794" y="52711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79194" y="54235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1594" y="55759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3994" y="57283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64994" y="45091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7394" y="46615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9794" y="48139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22194" y="49663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74594" y="51187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6994" y="52711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79394" y="54235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1794" y="5575920"/>
              <a:ext cx="868529" cy="560341"/>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See original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84194" y="5728320"/>
              <a:ext cx="868529" cy="560341"/>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11</a:t>
            </a:fld>
            <a:endParaRPr lang="en-GB"/>
          </a:p>
        </p:txBody>
      </p:sp>
    </p:spTree>
    <p:extLst>
      <p:ext uri="{BB962C8B-B14F-4D97-AF65-F5344CB8AC3E}">
        <p14:creationId xmlns:p14="http://schemas.microsoft.com/office/powerpoint/2010/main" val="166834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See original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3245447"/>
            <a:ext cx="4197968" cy="332898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ee original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61949" y="3366508"/>
            <a:ext cx="6871621" cy="32199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ee original imag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82" t="3493" r="3732" b="4414"/>
          <a:stretch/>
        </p:blipFill>
        <p:spPr bwMode="auto">
          <a:xfrm>
            <a:off x="2581116" y="3409597"/>
            <a:ext cx="5378519" cy="3246493"/>
          </a:xfrm>
          <a:prstGeom prst="rect">
            <a:avLst/>
          </a:prstGeom>
          <a:noFill/>
          <a:extLst>
            <a:ext uri="{909E8E84-426E-40DD-AFC4-6F175D3DCCD1}">
              <a14:hiddenFill xmlns:a14="http://schemas.microsoft.com/office/drawing/2010/main">
                <a:solidFill>
                  <a:srgbClr val="FFFFFF"/>
                </a:solidFill>
              </a14:hiddenFill>
            </a:ext>
          </a:extLst>
        </p:spPr>
      </p:pic>
      <p:sp>
        <p:nvSpPr>
          <p:cNvPr id="13" name="Titre 12"/>
          <p:cNvSpPr>
            <a:spLocks noGrp="1"/>
          </p:cNvSpPr>
          <p:nvPr>
            <p:ph type="title"/>
          </p:nvPr>
        </p:nvSpPr>
        <p:spPr/>
        <p:txBody>
          <a:bodyPr/>
          <a:lstStyle/>
          <a:p>
            <a:r>
              <a:rPr lang="en-GB" dirty="0"/>
              <a:t>How to control such a complex system?</a:t>
            </a:r>
          </a:p>
        </p:txBody>
      </p:sp>
      <p:pic>
        <p:nvPicPr>
          <p:cNvPr id="79" name="Picture 2" descr="See original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3360" y="1455218"/>
            <a:ext cx="1828800" cy="17240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s-media-cache-ak0.pinimg.com/564x/20/9d/eb/209debbfc2e6a0f696e4afd885512e12.jpg"/>
          <p:cNvPicPr>
            <a:picLocks noChangeAspect="1" noChangeArrowheads="1"/>
          </p:cNvPicPr>
          <p:nvPr/>
        </p:nvPicPr>
        <p:blipFill rotWithShape="1">
          <a:blip r:embed="rId7">
            <a:extLst>
              <a:ext uri="{28A0092B-C50C-407E-A947-70E740481C1C}">
                <a14:useLocalDpi xmlns:a14="http://schemas.microsoft.com/office/drawing/2010/main" val="0"/>
              </a:ext>
            </a:extLst>
          </a:blip>
          <a:srcRect l="3527" t="23112" r="2730" b="5683"/>
          <a:stretch/>
        </p:blipFill>
        <p:spPr bwMode="auto">
          <a:xfrm>
            <a:off x="3466715" y="3340654"/>
            <a:ext cx="4464497" cy="3384377"/>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3252182" y="3366508"/>
            <a:ext cx="4027896" cy="2554545"/>
          </a:xfrm>
          <a:prstGeom prst="rect">
            <a:avLst/>
          </a:prstGeom>
          <a:noFill/>
          <a:ln>
            <a:solidFill>
              <a:schemeClr val="tx1"/>
            </a:solidFill>
            <a:prstDash val="solid"/>
          </a:ln>
        </p:spPr>
        <p:txBody>
          <a:bodyPr wrap="square" rtlCol="0">
            <a:spAutoFit/>
          </a:bodyPr>
          <a:lstStyle/>
          <a:p>
            <a:pPr algn="ctr"/>
            <a:r>
              <a:rPr lang="en-GB" sz="4000" b="1" dirty="0">
                <a:solidFill>
                  <a:srgbClr val="FF0000"/>
                </a:solidFill>
              </a:rPr>
              <a:t>Direct control</a:t>
            </a:r>
          </a:p>
          <a:p>
            <a:pPr algn="ctr"/>
            <a:r>
              <a:rPr lang="en-GB" sz="4000" dirty="0">
                <a:solidFill>
                  <a:srgbClr val="FF0000"/>
                </a:solidFill>
              </a:rPr>
              <a:t>Organize</a:t>
            </a:r>
          </a:p>
          <a:p>
            <a:pPr algn="ctr"/>
            <a:r>
              <a:rPr lang="en-GB" sz="4000" dirty="0">
                <a:solidFill>
                  <a:srgbClr val="FF0000"/>
                </a:solidFill>
              </a:rPr>
              <a:t>Decide</a:t>
            </a:r>
          </a:p>
          <a:p>
            <a:pPr algn="ctr"/>
            <a:r>
              <a:rPr lang="en-GB" sz="4000" dirty="0">
                <a:solidFill>
                  <a:srgbClr val="FF0000"/>
                </a:solidFill>
              </a:rPr>
              <a:t>Enforce…</a:t>
            </a:r>
          </a:p>
        </p:txBody>
      </p:sp>
      <p:sp>
        <p:nvSpPr>
          <p:cNvPr id="81" name="ZoneTexte 80"/>
          <p:cNvSpPr txBox="1"/>
          <p:nvPr/>
        </p:nvSpPr>
        <p:spPr>
          <a:xfrm>
            <a:off x="3351177" y="3366508"/>
            <a:ext cx="4037477" cy="3170099"/>
          </a:xfrm>
          <a:prstGeom prst="rect">
            <a:avLst/>
          </a:prstGeom>
          <a:noFill/>
          <a:ln>
            <a:solidFill>
              <a:srgbClr val="00B050"/>
            </a:solidFill>
            <a:prstDash val="solid"/>
          </a:ln>
        </p:spPr>
        <p:txBody>
          <a:bodyPr wrap="square" rtlCol="0">
            <a:spAutoFit/>
          </a:bodyPr>
          <a:lstStyle/>
          <a:p>
            <a:pPr algn="ctr"/>
            <a:r>
              <a:rPr lang="en-GB" sz="4000" b="1" dirty="0">
                <a:solidFill>
                  <a:srgbClr val="00B050"/>
                </a:solidFill>
              </a:rPr>
              <a:t>Behaviour control</a:t>
            </a:r>
          </a:p>
          <a:p>
            <a:pPr algn="ctr"/>
            <a:r>
              <a:rPr lang="en-GB" sz="4000" dirty="0">
                <a:solidFill>
                  <a:srgbClr val="00B050"/>
                </a:solidFill>
              </a:rPr>
              <a:t>Influence</a:t>
            </a:r>
          </a:p>
          <a:p>
            <a:pPr algn="ctr"/>
            <a:r>
              <a:rPr lang="en-GB" sz="4000" dirty="0">
                <a:solidFill>
                  <a:srgbClr val="00B050"/>
                </a:solidFill>
              </a:rPr>
              <a:t>Encourage</a:t>
            </a:r>
          </a:p>
          <a:p>
            <a:pPr algn="ctr"/>
            <a:r>
              <a:rPr lang="en-GB" sz="4000" dirty="0" err="1">
                <a:solidFill>
                  <a:srgbClr val="00B050"/>
                </a:solidFill>
              </a:rPr>
              <a:t>Exite</a:t>
            </a:r>
            <a:r>
              <a:rPr lang="en-GB" sz="4000" dirty="0">
                <a:solidFill>
                  <a:srgbClr val="00B050"/>
                </a:solidFill>
              </a:rPr>
              <a:t>….</a:t>
            </a:r>
          </a:p>
        </p:txBody>
      </p:sp>
      <p:sp>
        <p:nvSpPr>
          <p:cNvPr id="12" name="Espace réservé du pied de page 11"/>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pic>
        <p:nvPicPr>
          <p:cNvPr id="3084" name="Picture 12" descr="See original im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4440" y="3355863"/>
            <a:ext cx="4983379" cy="3269098"/>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10" descr="See original imag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63888" y="1274639"/>
            <a:ext cx="1895599" cy="1895599"/>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10" descr="See original image"/>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3212" b="16433"/>
          <a:stretch/>
        </p:blipFill>
        <p:spPr bwMode="auto">
          <a:xfrm>
            <a:off x="2919614" y="3356992"/>
            <a:ext cx="4336274" cy="3266419"/>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p:cNvSpPr txBox="1"/>
          <p:nvPr/>
        </p:nvSpPr>
        <p:spPr>
          <a:xfrm>
            <a:off x="6065660" y="692696"/>
            <a:ext cx="3082561" cy="3046988"/>
          </a:xfrm>
          <a:prstGeom prst="rect">
            <a:avLst/>
          </a:prstGeom>
          <a:noFill/>
        </p:spPr>
        <p:txBody>
          <a:bodyPr wrap="square" rtlCol="0">
            <a:spAutoFit/>
          </a:bodyPr>
          <a:lstStyle/>
          <a:p>
            <a:r>
              <a:rPr lang="en-GB" sz="1600" dirty="0">
                <a:solidFill>
                  <a:srgbClr val="00B050"/>
                </a:solidFill>
              </a:rPr>
              <a:t>Performance management is </a:t>
            </a:r>
            <a:r>
              <a:rPr lang="en-GB" sz="1600" u="sng" dirty="0">
                <a:solidFill>
                  <a:srgbClr val="00B050"/>
                </a:solidFill>
              </a:rPr>
              <a:t>one way</a:t>
            </a:r>
            <a:r>
              <a:rPr lang="en-GB" sz="1600" dirty="0">
                <a:solidFill>
                  <a:srgbClr val="00B050"/>
                </a:solidFill>
              </a:rPr>
              <a:t> for controlling behaviour beside:</a:t>
            </a:r>
          </a:p>
          <a:p>
            <a:pPr marL="285750" indent="-285750">
              <a:buFont typeface="Arial" panose="020B0604020202020204" pitchFamily="34" charset="0"/>
              <a:buChar char="•"/>
            </a:pPr>
            <a:r>
              <a:rPr lang="en-GB" sz="1600" dirty="0">
                <a:solidFill>
                  <a:srgbClr val="00B050"/>
                </a:solidFill>
              </a:rPr>
              <a:t>Competition</a:t>
            </a:r>
          </a:p>
          <a:p>
            <a:pPr marL="285750" indent="-285750">
              <a:buFont typeface="Arial" panose="020B0604020202020204" pitchFamily="34" charset="0"/>
              <a:buChar char="•"/>
            </a:pPr>
            <a:r>
              <a:rPr lang="en-GB" sz="1600" dirty="0">
                <a:solidFill>
                  <a:srgbClr val="00B050"/>
                </a:solidFill>
              </a:rPr>
              <a:t>Advertisement, Propaganda, Brainwashing</a:t>
            </a:r>
          </a:p>
          <a:p>
            <a:pPr marL="285750" indent="-285750">
              <a:buFont typeface="Arial" panose="020B0604020202020204" pitchFamily="34" charset="0"/>
              <a:buChar char="•"/>
            </a:pPr>
            <a:r>
              <a:rPr lang="en-GB" sz="1600" dirty="0">
                <a:solidFill>
                  <a:srgbClr val="00B050"/>
                </a:solidFill>
              </a:rPr>
              <a:t>Threat, False flag</a:t>
            </a:r>
          </a:p>
          <a:p>
            <a:pPr marL="285750" indent="-285750">
              <a:buFont typeface="Arial" panose="020B0604020202020204" pitchFamily="34" charset="0"/>
              <a:buChar char="•"/>
            </a:pPr>
            <a:r>
              <a:rPr lang="en-GB" sz="1600" dirty="0">
                <a:solidFill>
                  <a:srgbClr val="00B050"/>
                </a:solidFill>
              </a:rPr>
              <a:t>Concealment</a:t>
            </a:r>
          </a:p>
          <a:p>
            <a:pPr marL="285750" indent="-285750">
              <a:buFont typeface="Arial" panose="020B0604020202020204" pitchFamily="34" charset="0"/>
              <a:buChar char="•"/>
            </a:pPr>
            <a:r>
              <a:rPr lang="en-GB" sz="1600" dirty="0">
                <a:solidFill>
                  <a:srgbClr val="00B050"/>
                </a:solidFill>
              </a:rPr>
              <a:t>Leaked secrets</a:t>
            </a:r>
          </a:p>
          <a:p>
            <a:pPr marL="285750" indent="-285750">
              <a:buFont typeface="Arial" panose="020B0604020202020204" pitchFamily="34" charset="0"/>
              <a:buChar char="•"/>
            </a:pPr>
            <a:r>
              <a:rPr lang="en-GB" sz="1600" dirty="0">
                <a:solidFill>
                  <a:srgbClr val="00B050"/>
                </a:solidFill>
              </a:rPr>
              <a:t>Corruption</a:t>
            </a:r>
          </a:p>
          <a:p>
            <a:pPr marL="285750" indent="-285750">
              <a:buFont typeface="Arial" panose="020B0604020202020204" pitchFamily="34" charset="0"/>
              <a:buChar char="•"/>
            </a:pPr>
            <a:r>
              <a:rPr lang="en-GB" sz="1600" dirty="0">
                <a:solidFill>
                  <a:srgbClr val="00B050"/>
                </a:solidFill>
              </a:rPr>
              <a:t>…</a:t>
            </a:r>
          </a:p>
          <a:p>
            <a:endParaRPr lang="en-GB" sz="1600" dirty="0">
              <a:solidFill>
                <a:srgbClr val="00B050"/>
              </a:solidFill>
            </a:endParaRPr>
          </a:p>
        </p:txBody>
      </p:sp>
      <p:sp>
        <p:nvSpPr>
          <p:cNvPr id="2" name="Espace réservé du numéro de diapositive 1"/>
          <p:cNvSpPr>
            <a:spLocks noGrp="1"/>
          </p:cNvSpPr>
          <p:nvPr>
            <p:ph type="sldNum" sz="quarter" idx="12"/>
          </p:nvPr>
        </p:nvSpPr>
        <p:spPr/>
        <p:txBody>
          <a:bodyPr/>
          <a:lstStyle/>
          <a:p>
            <a:fld id="{990B41CA-569D-40E7-8E58-026C0338B2C8}" type="slidenum">
              <a:rPr lang="en-GB" smtClean="0"/>
              <a:pPr/>
              <a:t>12</a:t>
            </a:fld>
            <a:endParaRPr lang="en-GB"/>
          </a:p>
        </p:txBody>
      </p:sp>
    </p:spTree>
    <p:extLst>
      <p:ext uri="{BB962C8B-B14F-4D97-AF65-F5344CB8AC3E}">
        <p14:creationId xmlns:p14="http://schemas.microsoft.com/office/powerpoint/2010/main" val="2603521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3076"/>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308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3084"/>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8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1"/>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205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2054"/>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308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79"/>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080"/>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8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1" grpId="0" animBg="1"/>
      <p:bldP spid="81" grpId="1" animBg="1"/>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p:txBody>
          <a:bodyPr/>
          <a:lstStyle/>
          <a:p>
            <a:r>
              <a:rPr lang="en-GB" dirty="0"/>
              <a:t>Increase complexity, collective intelligence</a:t>
            </a:r>
          </a:p>
        </p:txBody>
      </p:sp>
      <p:sp>
        <p:nvSpPr>
          <p:cNvPr id="2" name="Espace réservé du pied de page 1"/>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117" name="ZoneTexte 116"/>
          <p:cNvSpPr txBox="1"/>
          <p:nvPr/>
        </p:nvSpPr>
        <p:spPr>
          <a:xfrm>
            <a:off x="3491880" y="1532091"/>
            <a:ext cx="1340432" cy="261610"/>
          </a:xfrm>
          <a:prstGeom prst="rect">
            <a:avLst/>
          </a:prstGeom>
          <a:noFill/>
        </p:spPr>
        <p:txBody>
          <a:bodyPr wrap="none" rtlCol="0">
            <a:spAutoFit/>
          </a:bodyPr>
          <a:lstStyle/>
          <a:p>
            <a:r>
              <a:rPr lang="en-GB" sz="1100" dirty="0"/>
              <a:t>C4 &gt; C3 &gt; C2 &gt; C1</a:t>
            </a:r>
          </a:p>
        </p:txBody>
      </p:sp>
      <p:grpSp>
        <p:nvGrpSpPr>
          <p:cNvPr id="9" name="Groupe 8"/>
          <p:cNvGrpSpPr/>
          <p:nvPr/>
        </p:nvGrpSpPr>
        <p:grpSpPr>
          <a:xfrm>
            <a:off x="1069246" y="2158297"/>
            <a:ext cx="1191114" cy="4151023"/>
            <a:chOff x="1069246" y="2158297"/>
            <a:chExt cx="1191114" cy="4151023"/>
          </a:xfrm>
        </p:grpSpPr>
        <p:cxnSp>
          <p:nvCxnSpPr>
            <p:cNvPr id="32" name="Connecteur en angle 31"/>
            <p:cNvCxnSpPr>
              <a:stCxn id="101" idx="1"/>
              <a:endCxn id="4" idx="1"/>
            </p:cNvCxnSpPr>
            <p:nvPr/>
          </p:nvCxnSpPr>
          <p:spPr>
            <a:xfrm rot="10800000" flipH="1">
              <a:off x="1633257" y="3399470"/>
              <a:ext cx="627103" cy="1493814"/>
            </a:xfrm>
            <a:prstGeom prst="bentConnector3">
              <a:avLst>
                <a:gd name="adj1" fmla="val -3645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00" name="Groupe 26"/>
            <p:cNvGrpSpPr/>
            <p:nvPr/>
          </p:nvGrpSpPr>
          <p:grpSpPr>
            <a:xfrm>
              <a:off x="1633258" y="4797152"/>
              <a:ext cx="550426" cy="192257"/>
              <a:chOff x="5400092" y="5229195"/>
              <a:chExt cx="540060" cy="144022"/>
            </a:xfrm>
          </p:grpSpPr>
          <p:sp>
            <p:nvSpPr>
              <p:cNvPr id="101" name="Rectangle 100"/>
              <p:cNvSpPr/>
              <p:nvPr/>
            </p:nvSpPr>
            <p:spPr bwMode="auto">
              <a:xfrm>
                <a:off x="5400092" y="5229200"/>
                <a:ext cx="540060" cy="144016"/>
              </a:xfrm>
              <a:prstGeom prst="rect">
                <a:avLst/>
              </a:prstGeom>
              <a:noFill/>
              <a:ln w="12700" cap="flat" cmpd="sng" algn="ctr">
                <a:solidFill>
                  <a:schemeClr val="accent6"/>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cxnSp>
            <p:nvCxnSpPr>
              <p:cNvPr id="102" name="Connecteur droit 101"/>
              <p:cNvCxnSpPr/>
              <p:nvPr/>
            </p:nvCxnSpPr>
            <p:spPr bwMode="auto">
              <a:xfrm rot="16200000" flipH="1">
                <a:off x="5418094" y="5247202"/>
                <a:ext cx="144016" cy="108012"/>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03" name="Connecteur droit 102"/>
              <p:cNvCxnSpPr/>
              <p:nvPr/>
            </p:nvCxnSpPr>
            <p:spPr bwMode="auto">
              <a:xfrm rot="16200000" flipH="1">
                <a:off x="5598114" y="5247203"/>
                <a:ext cx="144016" cy="108012"/>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04" name="Connecteur droit 103"/>
              <p:cNvCxnSpPr/>
              <p:nvPr/>
            </p:nvCxnSpPr>
            <p:spPr bwMode="auto">
              <a:xfrm rot="16200000" flipH="1">
                <a:off x="5778134" y="5247202"/>
                <a:ext cx="144016" cy="108012"/>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05" name="Connecteur droit 104"/>
              <p:cNvCxnSpPr/>
              <p:nvPr/>
            </p:nvCxnSpPr>
            <p:spPr bwMode="auto">
              <a:xfrm rot="5400000" flipH="1" flipV="1">
                <a:off x="5508106" y="5265199"/>
                <a:ext cx="144016" cy="72008"/>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06" name="Connecteur droit 105"/>
              <p:cNvCxnSpPr/>
              <p:nvPr/>
            </p:nvCxnSpPr>
            <p:spPr bwMode="auto">
              <a:xfrm rot="5400000" flipH="1" flipV="1">
                <a:off x="5688124" y="5265204"/>
                <a:ext cx="144016" cy="72008"/>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07" name="Connecteur droit 106"/>
              <p:cNvCxnSpPr/>
              <p:nvPr/>
            </p:nvCxnSpPr>
            <p:spPr bwMode="auto">
              <a:xfrm rot="5400000">
                <a:off x="5382090" y="5247202"/>
                <a:ext cx="72008" cy="36004"/>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08" name="Connecteur droit 107"/>
              <p:cNvCxnSpPr/>
              <p:nvPr/>
            </p:nvCxnSpPr>
            <p:spPr bwMode="auto">
              <a:xfrm rot="5400000" flipH="1" flipV="1">
                <a:off x="5886146" y="5319210"/>
                <a:ext cx="72008" cy="36004"/>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grpSp>
        <p:cxnSp>
          <p:nvCxnSpPr>
            <p:cNvPr id="82" name="Connecteur en angle 81"/>
            <p:cNvCxnSpPr>
              <a:stCxn id="87" idx="1"/>
              <a:endCxn id="20" idx="1"/>
            </p:cNvCxnSpPr>
            <p:nvPr/>
          </p:nvCxnSpPr>
          <p:spPr>
            <a:xfrm rot="10800000" flipH="1">
              <a:off x="1069246" y="2158297"/>
              <a:ext cx="1126490" cy="4054898"/>
            </a:xfrm>
            <a:prstGeom prst="bentConnector3">
              <a:avLst>
                <a:gd name="adj1" fmla="val -2029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86" name="Groupe 26"/>
            <p:cNvGrpSpPr/>
            <p:nvPr/>
          </p:nvGrpSpPr>
          <p:grpSpPr>
            <a:xfrm>
              <a:off x="1069246" y="6117063"/>
              <a:ext cx="550426" cy="192257"/>
              <a:chOff x="5400092" y="5229195"/>
              <a:chExt cx="540060" cy="144022"/>
            </a:xfrm>
          </p:grpSpPr>
          <p:sp>
            <p:nvSpPr>
              <p:cNvPr id="87" name="Rectangle 86"/>
              <p:cNvSpPr/>
              <p:nvPr/>
            </p:nvSpPr>
            <p:spPr bwMode="auto">
              <a:xfrm>
                <a:off x="5400092" y="5229200"/>
                <a:ext cx="540060" cy="144016"/>
              </a:xfrm>
              <a:prstGeom prst="rect">
                <a:avLst/>
              </a:prstGeom>
              <a:noFill/>
              <a:ln w="12700" cap="flat" cmpd="sng" algn="ctr">
                <a:solidFill>
                  <a:schemeClr val="accent6"/>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cxnSp>
            <p:nvCxnSpPr>
              <p:cNvPr id="97" name="Connecteur droit 96"/>
              <p:cNvCxnSpPr/>
              <p:nvPr/>
            </p:nvCxnSpPr>
            <p:spPr bwMode="auto">
              <a:xfrm rot="16200000" flipH="1">
                <a:off x="5418094" y="5247202"/>
                <a:ext cx="144016" cy="108012"/>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98" name="Connecteur droit 97"/>
              <p:cNvCxnSpPr/>
              <p:nvPr/>
            </p:nvCxnSpPr>
            <p:spPr bwMode="auto">
              <a:xfrm rot="16200000" flipH="1">
                <a:off x="5598114" y="5247203"/>
                <a:ext cx="144016" cy="108012"/>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09" name="Connecteur droit 108"/>
              <p:cNvCxnSpPr/>
              <p:nvPr/>
            </p:nvCxnSpPr>
            <p:spPr bwMode="auto">
              <a:xfrm rot="16200000" flipH="1">
                <a:off x="5778134" y="5247202"/>
                <a:ext cx="144016" cy="108012"/>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16" name="Connecteur droit 115"/>
              <p:cNvCxnSpPr/>
              <p:nvPr/>
            </p:nvCxnSpPr>
            <p:spPr bwMode="auto">
              <a:xfrm rot="5400000" flipH="1" flipV="1">
                <a:off x="5508106" y="5265199"/>
                <a:ext cx="144016" cy="72008"/>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18" name="Connecteur droit 117"/>
              <p:cNvCxnSpPr/>
              <p:nvPr/>
            </p:nvCxnSpPr>
            <p:spPr bwMode="auto">
              <a:xfrm rot="5400000" flipH="1" flipV="1">
                <a:off x="5688124" y="5265204"/>
                <a:ext cx="144016" cy="72008"/>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19" name="Connecteur droit 118"/>
              <p:cNvCxnSpPr/>
              <p:nvPr/>
            </p:nvCxnSpPr>
            <p:spPr bwMode="auto">
              <a:xfrm rot="5400000">
                <a:off x="5382090" y="5247202"/>
                <a:ext cx="72008" cy="36004"/>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120" name="Connecteur droit 119"/>
              <p:cNvCxnSpPr/>
              <p:nvPr/>
            </p:nvCxnSpPr>
            <p:spPr bwMode="auto">
              <a:xfrm rot="5400000" flipH="1" flipV="1">
                <a:off x="5886146" y="5319210"/>
                <a:ext cx="72008" cy="36004"/>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grpSp>
      </p:grpSp>
      <p:grpSp>
        <p:nvGrpSpPr>
          <p:cNvPr id="17" name="Groupe 16"/>
          <p:cNvGrpSpPr/>
          <p:nvPr/>
        </p:nvGrpSpPr>
        <p:grpSpPr>
          <a:xfrm>
            <a:off x="1633257" y="861196"/>
            <a:ext cx="2669233" cy="5592140"/>
            <a:chOff x="1633257" y="861196"/>
            <a:chExt cx="2669233" cy="5592140"/>
          </a:xfrm>
        </p:grpSpPr>
        <p:sp>
          <p:nvSpPr>
            <p:cNvPr id="4" name="Trapèze 3"/>
            <p:cNvSpPr/>
            <p:nvPr/>
          </p:nvSpPr>
          <p:spPr>
            <a:xfrm>
              <a:off x="2195735" y="3140968"/>
              <a:ext cx="1542843" cy="517004"/>
            </a:xfrm>
            <a:prstGeom prst="trapezoid">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Direct control</a:t>
              </a:r>
            </a:p>
          </p:txBody>
        </p:sp>
        <p:sp>
          <p:nvSpPr>
            <p:cNvPr id="8" name="Nuage 7"/>
            <p:cNvSpPr/>
            <p:nvPr/>
          </p:nvSpPr>
          <p:spPr>
            <a:xfrm>
              <a:off x="1633257" y="5936332"/>
              <a:ext cx="2669233" cy="517004"/>
            </a:xfrm>
            <a:prstGeom prst="cloud">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lIns="0" tIns="0" rIns="0" bIns="0" rtlCol="0" anchor="ctr"/>
            <a:lstStyle/>
            <a:p>
              <a:pPr algn="ctr"/>
              <a:r>
                <a:rPr lang="en-GB" dirty="0">
                  <a:solidFill>
                    <a:schemeClr val="dk1"/>
                  </a:solidFill>
                </a:rPr>
                <a:t>Environment</a:t>
              </a:r>
            </a:p>
          </p:txBody>
        </p:sp>
        <p:cxnSp>
          <p:nvCxnSpPr>
            <p:cNvPr id="10" name="Connecteur droit avec flèche 9"/>
            <p:cNvCxnSpPr>
              <a:stCxn id="4" idx="2"/>
              <a:endCxn id="35" idx="3"/>
            </p:cNvCxnSpPr>
            <p:nvPr/>
          </p:nvCxnSpPr>
          <p:spPr>
            <a:xfrm flipH="1">
              <a:off x="2967156" y="3657972"/>
              <a:ext cx="1" cy="7211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6" idx="4"/>
              <a:endCxn id="40" idx="3"/>
            </p:cNvCxnSpPr>
            <p:nvPr/>
          </p:nvCxnSpPr>
          <p:spPr>
            <a:xfrm flipH="1">
              <a:off x="2967156" y="5279173"/>
              <a:ext cx="1" cy="4680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2195736" y="1925236"/>
              <a:ext cx="1542843" cy="466122"/>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lIns="0" tIns="0" rIns="0" bIns="0" rtlCol="0" anchor="ctr"/>
            <a:lstStyle/>
            <a:p>
              <a:pPr algn="ctr"/>
              <a:r>
                <a:rPr lang="en-GB" dirty="0">
                  <a:solidFill>
                    <a:schemeClr val="dk1"/>
                  </a:solidFill>
                </a:rPr>
                <a:t>Management</a:t>
              </a:r>
            </a:p>
          </p:txBody>
        </p:sp>
        <p:cxnSp>
          <p:nvCxnSpPr>
            <p:cNvPr id="21" name="Connecteur droit avec flèche 20"/>
            <p:cNvCxnSpPr>
              <a:stCxn id="20" idx="2"/>
              <a:endCxn id="62" idx="3"/>
            </p:cNvCxnSpPr>
            <p:nvPr/>
          </p:nvCxnSpPr>
          <p:spPr>
            <a:xfrm>
              <a:off x="2967158" y="2391358"/>
              <a:ext cx="10141" cy="5461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Triangle isocèle 34"/>
            <p:cNvSpPr/>
            <p:nvPr/>
          </p:nvSpPr>
          <p:spPr>
            <a:xfrm rot="10800000">
              <a:off x="2859144" y="4379094"/>
              <a:ext cx="216024" cy="20203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riangle isocèle 39"/>
            <p:cNvSpPr/>
            <p:nvPr/>
          </p:nvSpPr>
          <p:spPr>
            <a:xfrm rot="10800000">
              <a:off x="2859144" y="5747246"/>
              <a:ext cx="216024" cy="20203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ZoneTexte 54"/>
            <p:cNvSpPr txBox="1"/>
            <p:nvPr/>
          </p:nvSpPr>
          <p:spPr>
            <a:xfrm>
              <a:off x="2937116" y="3694919"/>
              <a:ext cx="795026" cy="738664"/>
            </a:xfrm>
            <a:prstGeom prst="rect">
              <a:avLst/>
            </a:prstGeom>
            <a:noFill/>
          </p:spPr>
          <p:txBody>
            <a:bodyPr wrap="none" rtlCol="0">
              <a:spAutoFit/>
            </a:bodyPr>
            <a:lstStyle/>
            <a:p>
              <a:r>
                <a:rPr lang="en-GB" sz="1400" i="1" dirty="0"/>
                <a:t>Organize</a:t>
              </a:r>
            </a:p>
            <a:p>
              <a:r>
                <a:rPr lang="en-GB" sz="1400" i="1" dirty="0"/>
                <a:t>Decide</a:t>
              </a:r>
            </a:p>
            <a:p>
              <a:r>
                <a:rPr lang="en-GB" sz="1400" i="1" dirty="0"/>
                <a:t>Enforce</a:t>
              </a:r>
            </a:p>
          </p:txBody>
        </p:sp>
        <p:sp>
          <p:nvSpPr>
            <p:cNvPr id="66" name="ZoneTexte 65"/>
            <p:cNvSpPr txBox="1"/>
            <p:nvPr/>
          </p:nvSpPr>
          <p:spPr>
            <a:xfrm>
              <a:off x="1816735" y="4245060"/>
              <a:ext cx="1066318" cy="307777"/>
            </a:xfrm>
            <a:prstGeom prst="rect">
              <a:avLst/>
            </a:prstGeom>
            <a:noFill/>
          </p:spPr>
          <p:txBody>
            <a:bodyPr wrap="none" rtlCol="0">
              <a:spAutoFit/>
            </a:bodyPr>
            <a:lstStyle/>
            <a:p>
              <a:r>
                <a:rPr lang="en-GB" sz="1400" i="1" dirty="0">
                  <a:solidFill>
                    <a:srgbClr val="FF0000"/>
                  </a:solidFill>
                </a:rPr>
                <a:t>Deterministic</a:t>
              </a:r>
            </a:p>
          </p:txBody>
        </p:sp>
        <p:sp>
          <p:nvSpPr>
            <p:cNvPr id="62" name="Triangle isocèle 61"/>
            <p:cNvSpPr/>
            <p:nvPr/>
          </p:nvSpPr>
          <p:spPr>
            <a:xfrm rot="10800000">
              <a:off x="2869287" y="2937472"/>
              <a:ext cx="216024" cy="20203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Étoile à 5 branches 78"/>
            <p:cNvSpPr/>
            <p:nvPr/>
          </p:nvSpPr>
          <p:spPr>
            <a:xfrm>
              <a:off x="2443141" y="861196"/>
              <a:ext cx="1152128" cy="100811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dirty="0">
                  <a:ln>
                    <a:solidFill>
                      <a:sysClr val="windowText" lastClr="000000"/>
                    </a:solidFill>
                  </a:ln>
                  <a:solidFill>
                    <a:sysClr val="windowText" lastClr="000000"/>
                  </a:solidFill>
                </a:rPr>
                <a:t>Goal</a:t>
              </a:r>
            </a:p>
          </p:txBody>
        </p:sp>
        <p:sp>
          <p:nvSpPr>
            <p:cNvPr id="111" name="ZoneTexte 110"/>
            <p:cNvSpPr txBox="1"/>
            <p:nvPr/>
          </p:nvSpPr>
          <p:spPr>
            <a:xfrm>
              <a:off x="3347864" y="3356992"/>
              <a:ext cx="354584" cy="261610"/>
            </a:xfrm>
            <a:prstGeom prst="rect">
              <a:avLst/>
            </a:prstGeom>
            <a:noFill/>
          </p:spPr>
          <p:txBody>
            <a:bodyPr wrap="none" rtlCol="0">
              <a:spAutoFit/>
            </a:bodyPr>
            <a:lstStyle/>
            <a:p>
              <a:r>
                <a:rPr lang="en-GB" sz="1100" dirty="0"/>
                <a:t>C2</a:t>
              </a:r>
            </a:p>
          </p:txBody>
        </p:sp>
        <p:sp>
          <p:nvSpPr>
            <p:cNvPr id="115" name="ZoneTexte 114"/>
            <p:cNvSpPr txBox="1"/>
            <p:nvPr/>
          </p:nvSpPr>
          <p:spPr>
            <a:xfrm>
              <a:off x="3491880" y="6009739"/>
              <a:ext cx="354584" cy="261610"/>
            </a:xfrm>
            <a:prstGeom prst="rect">
              <a:avLst/>
            </a:prstGeom>
            <a:noFill/>
          </p:spPr>
          <p:txBody>
            <a:bodyPr wrap="none" rtlCol="0">
              <a:spAutoFit/>
            </a:bodyPr>
            <a:lstStyle/>
            <a:p>
              <a:r>
                <a:rPr lang="en-GB" sz="1100" dirty="0"/>
                <a:t>C4</a:t>
              </a:r>
            </a:p>
          </p:txBody>
        </p:sp>
        <p:sp>
          <p:nvSpPr>
            <p:cNvPr id="110" name="ZoneTexte 109"/>
            <p:cNvSpPr txBox="1"/>
            <p:nvPr/>
          </p:nvSpPr>
          <p:spPr>
            <a:xfrm>
              <a:off x="3419872" y="1916832"/>
              <a:ext cx="354584" cy="261610"/>
            </a:xfrm>
            <a:prstGeom prst="rect">
              <a:avLst/>
            </a:prstGeom>
            <a:noFill/>
          </p:spPr>
          <p:txBody>
            <a:bodyPr wrap="none" rtlCol="0">
              <a:spAutoFit/>
            </a:bodyPr>
            <a:lstStyle/>
            <a:p>
              <a:r>
                <a:rPr lang="en-GB" sz="1100" dirty="0"/>
                <a:t>C1</a:t>
              </a:r>
            </a:p>
          </p:txBody>
        </p:sp>
        <p:sp>
          <p:nvSpPr>
            <p:cNvPr id="131" name="Décagone 130"/>
            <p:cNvSpPr/>
            <p:nvPr/>
          </p:nvSpPr>
          <p:spPr>
            <a:xfrm>
              <a:off x="2200365" y="4635374"/>
              <a:ext cx="1542843" cy="612000"/>
            </a:xfrm>
            <a:prstGeom prst="decagon">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lIns="0" tIns="0" rIns="0" bIns="0" rtlCol="0" anchor="ctr"/>
            <a:lstStyle/>
            <a:p>
              <a:pPr algn="ctr"/>
              <a:r>
                <a:rPr lang="en-GB" dirty="0">
                  <a:solidFill>
                    <a:schemeClr val="dk1"/>
                  </a:solidFill>
                </a:rPr>
                <a:t>Operations</a:t>
              </a:r>
            </a:p>
          </p:txBody>
        </p:sp>
        <p:sp>
          <p:nvSpPr>
            <p:cNvPr id="81" name="ZoneTexte 80"/>
            <p:cNvSpPr txBox="1"/>
            <p:nvPr/>
          </p:nvSpPr>
          <p:spPr>
            <a:xfrm>
              <a:off x="2771800" y="4607550"/>
              <a:ext cx="354584" cy="261610"/>
            </a:xfrm>
            <a:prstGeom prst="rect">
              <a:avLst/>
            </a:prstGeom>
            <a:noFill/>
          </p:spPr>
          <p:txBody>
            <a:bodyPr wrap="none" rtlCol="0">
              <a:spAutoFit/>
            </a:bodyPr>
            <a:lstStyle/>
            <a:p>
              <a:r>
                <a:rPr lang="en-GB" sz="1100" dirty="0"/>
                <a:t>C3</a:t>
              </a:r>
            </a:p>
          </p:txBody>
        </p:sp>
      </p:grpSp>
      <p:grpSp>
        <p:nvGrpSpPr>
          <p:cNvPr id="24" name="Groupe 23"/>
          <p:cNvGrpSpPr/>
          <p:nvPr/>
        </p:nvGrpSpPr>
        <p:grpSpPr>
          <a:xfrm>
            <a:off x="2195735" y="4595141"/>
            <a:ext cx="4197205" cy="1047351"/>
            <a:chOff x="2195735" y="4595141"/>
            <a:chExt cx="4197205" cy="1047351"/>
          </a:xfrm>
        </p:grpSpPr>
        <p:grpSp>
          <p:nvGrpSpPr>
            <p:cNvPr id="18" name="Groupe 17"/>
            <p:cNvGrpSpPr/>
            <p:nvPr/>
          </p:nvGrpSpPr>
          <p:grpSpPr>
            <a:xfrm>
              <a:off x="2195735" y="4595141"/>
              <a:ext cx="4197205" cy="960010"/>
              <a:chOff x="2195735" y="4595141"/>
              <a:chExt cx="4197205" cy="960010"/>
            </a:xfrm>
          </p:grpSpPr>
          <p:sp>
            <p:nvSpPr>
              <p:cNvPr id="76" name="ZoneTexte 75"/>
              <p:cNvSpPr txBox="1"/>
              <p:nvPr/>
            </p:nvSpPr>
            <p:spPr>
              <a:xfrm>
                <a:off x="3965159" y="5247374"/>
                <a:ext cx="2427781" cy="307777"/>
              </a:xfrm>
              <a:prstGeom prst="rect">
                <a:avLst/>
              </a:prstGeom>
              <a:noFill/>
            </p:spPr>
            <p:txBody>
              <a:bodyPr wrap="none" rtlCol="0">
                <a:spAutoFit/>
              </a:bodyPr>
              <a:lstStyle/>
              <a:p>
                <a:r>
                  <a:rPr lang="en-GB" sz="1400" dirty="0"/>
                  <a:t>Elevate Operations complexity</a:t>
                </a:r>
              </a:p>
            </p:txBody>
          </p:sp>
          <p:sp>
            <p:nvSpPr>
              <p:cNvPr id="80" name="ZoneTexte 79"/>
              <p:cNvSpPr txBox="1"/>
              <p:nvPr/>
            </p:nvSpPr>
            <p:spPr>
              <a:xfrm>
                <a:off x="4930663" y="4653136"/>
                <a:ext cx="683200" cy="261610"/>
              </a:xfrm>
              <a:prstGeom prst="rect">
                <a:avLst/>
              </a:prstGeom>
              <a:noFill/>
            </p:spPr>
            <p:txBody>
              <a:bodyPr wrap="none" rtlCol="0">
                <a:spAutoFit/>
              </a:bodyPr>
              <a:lstStyle/>
              <a:p>
                <a:r>
                  <a:rPr lang="en-GB" sz="1100" dirty="0"/>
                  <a:t>C5 &gt; C3</a:t>
                </a:r>
              </a:p>
            </p:txBody>
          </p:sp>
          <p:sp>
            <p:nvSpPr>
              <p:cNvPr id="6" name="Ellipse 5"/>
              <p:cNvSpPr/>
              <p:nvPr/>
            </p:nvSpPr>
            <p:spPr>
              <a:xfrm>
                <a:off x="2195735" y="4595141"/>
                <a:ext cx="1542843" cy="684032"/>
              </a:xfrm>
              <a:prstGeom prst="ellipse">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lIns="0" tIns="0" rIns="0" bIns="0" rtlCol="0" anchor="ctr"/>
              <a:lstStyle/>
              <a:p>
                <a:pPr algn="ctr"/>
                <a:r>
                  <a:rPr lang="en-GB" dirty="0">
                    <a:solidFill>
                      <a:schemeClr val="dk1"/>
                    </a:solidFill>
                  </a:rPr>
                  <a:t>Operations</a:t>
                </a:r>
              </a:p>
            </p:txBody>
          </p:sp>
          <p:sp>
            <p:nvSpPr>
              <p:cNvPr id="113" name="ZoneTexte 112"/>
              <p:cNvSpPr txBox="1"/>
              <p:nvPr/>
            </p:nvSpPr>
            <p:spPr>
              <a:xfrm>
                <a:off x="2987824" y="4607550"/>
                <a:ext cx="505267" cy="261610"/>
              </a:xfrm>
              <a:prstGeom prst="rect">
                <a:avLst/>
              </a:prstGeom>
              <a:noFill/>
            </p:spPr>
            <p:txBody>
              <a:bodyPr wrap="none" rtlCol="0">
                <a:spAutoFit/>
              </a:bodyPr>
              <a:lstStyle/>
              <a:p>
                <a:r>
                  <a:rPr lang="en-GB" sz="1100" dirty="0"/>
                  <a:t>+ C3’</a:t>
                </a:r>
              </a:p>
            </p:txBody>
          </p:sp>
        </p:grpSp>
        <p:sp>
          <p:nvSpPr>
            <p:cNvPr id="132" name="ZoneTexte 131"/>
            <p:cNvSpPr txBox="1"/>
            <p:nvPr/>
          </p:nvSpPr>
          <p:spPr>
            <a:xfrm>
              <a:off x="2283914" y="5334715"/>
              <a:ext cx="1198277" cy="307777"/>
            </a:xfrm>
            <a:prstGeom prst="rect">
              <a:avLst/>
            </a:prstGeom>
            <a:noFill/>
          </p:spPr>
          <p:txBody>
            <a:bodyPr wrap="none" rtlCol="0">
              <a:spAutoFit/>
            </a:bodyPr>
            <a:lstStyle/>
            <a:p>
              <a:r>
                <a:rPr lang="en-GB" sz="1400" i="1" dirty="0"/>
                <a:t>Effective action</a:t>
              </a:r>
            </a:p>
          </p:txBody>
        </p:sp>
      </p:grpSp>
      <p:sp>
        <p:nvSpPr>
          <p:cNvPr id="3" name="Espace réservé du numéro de diapositive 2"/>
          <p:cNvSpPr>
            <a:spLocks noGrp="1"/>
          </p:cNvSpPr>
          <p:nvPr>
            <p:ph type="sldNum" sz="quarter" idx="12"/>
          </p:nvPr>
        </p:nvSpPr>
        <p:spPr/>
        <p:txBody>
          <a:bodyPr/>
          <a:lstStyle/>
          <a:p>
            <a:fld id="{990B41CA-569D-40E7-8E58-026C0338B2C8}" type="slidenum">
              <a:rPr lang="en-GB" smtClean="0"/>
              <a:pPr/>
              <a:t>13</a:t>
            </a:fld>
            <a:endParaRPr lang="en-GB"/>
          </a:p>
        </p:txBody>
      </p:sp>
      <p:grpSp>
        <p:nvGrpSpPr>
          <p:cNvPr id="19" name="Groupe 18"/>
          <p:cNvGrpSpPr/>
          <p:nvPr/>
        </p:nvGrpSpPr>
        <p:grpSpPr>
          <a:xfrm>
            <a:off x="2967158" y="2391357"/>
            <a:ext cx="4693895" cy="2868621"/>
            <a:chOff x="2967158" y="2391357"/>
            <a:chExt cx="4693895" cy="2868621"/>
          </a:xfrm>
        </p:grpSpPr>
        <p:grpSp>
          <p:nvGrpSpPr>
            <p:cNvPr id="16" name="Groupe 15"/>
            <p:cNvGrpSpPr/>
            <p:nvPr/>
          </p:nvGrpSpPr>
          <p:grpSpPr>
            <a:xfrm>
              <a:off x="2967158" y="2391357"/>
              <a:ext cx="4693895" cy="2868621"/>
              <a:chOff x="2967158" y="2391357"/>
              <a:chExt cx="4693895" cy="2868621"/>
            </a:xfrm>
          </p:grpSpPr>
          <p:sp>
            <p:nvSpPr>
              <p:cNvPr id="5" name="Trapèze 4"/>
              <p:cNvSpPr/>
              <p:nvPr/>
            </p:nvSpPr>
            <p:spPr>
              <a:xfrm>
                <a:off x="5687841" y="3139915"/>
                <a:ext cx="1542843" cy="517004"/>
              </a:xfrm>
              <a:prstGeom prst="trapezoi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Behaviour</a:t>
                </a:r>
              </a:p>
              <a:p>
                <a:pPr algn="ctr"/>
                <a:r>
                  <a:rPr lang="en-GB" sz="1600" dirty="0">
                    <a:solidFill>
                      <a:schemeClr val="tx1"/>
                    </a:solidFill>
                  </a:rPr>
                  <a:t>control</a:t>
                </a:r>
              </a:p>
            </p:txBody>
          </p:sp>
          <p:sp>
            <p:nvSpPr>
              <p:cNvPr id="7" name="Nuage 6"/>
              <p:cNvSpPr/>
              <p:nvPr/>
            </p:nvSpPr>
            <p:spPr>
              <a:xfrm>
                <a:off x="6024136" y="4623579"/>
                <a:ext cx="1086491" cy="527683"/>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Minds</a:t>
                </a:r>
              </a:p>
            </p:txBody>
          </p:sp>
          <p:cxnSp>
            <p:nvCxnSpPr>
              <p:cNvPr id="11" name="Connecteur droit avec flèche 10"/>
              <p:cNvCxnSpPr>
                <a:stCxn id="5" idx="2"/>
                <a:endCxn id="36" idx="3"/>
              </p:cNvCxnSpPr>
              <p:nvPr/>
            </p:nvCxnSpPr>
            <p:spPr>
              <a:xfrm flipH="1">
                <a:off x="6459262" y="3656919"/>
                <a:ext cx="1" cy="794182"/>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6" name="Triangle isocèle 35"/>
              <p:cNvSpPr/>
              <p:nvPr/>
            </p:nvSpPr>
            <p:spPr>
              <a:xfrm rot="10800000">
                <a:off x="6351250" y="4451101"/>
                <a:ext cx="216024" cy="202034"/>
              </a:xfrm>
              <a:prstGeom prst="triangl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5" name="Connecteur en angle 44"/>
              <p:cNvCxnSpPr>
                <a:stCxn id="20" idx="2"/>
                <a:endCxn id="65" idx="3"/>
              </p:cNvCxnSpPr>
              <p:nvPr/>
            </p:nvCxnSpPr>
            <p:spPr>
              <a:xfrm rot="16200000" flipH="1">
                <a:off x="4441434" y="917081"/>
                <a:ext cx="552997" cy="3501549"/>
              </a:xfrm>
              <a:prstGeom prst="bentConnector3">
                <a:avLst>
                  <a:gd name="adj1" fmla="val 50000"/>
                </a:avLst>
              </a:prstGeom>
              <a:ln>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3635896" y="4952201"/>
                <a:ext cx="1091133" cy="307777"/>
              </a:xfrm>
              <a:prstGeom prst="rect">
                <a:avLst/>
              </a:prstGeom>
              <a:noFill/>
            </p:spPr>
            <p:txBody>
              <a:bodyPr wrap="none" rtlCol="0">
                <a:spAutoFit/>
              </a:bodyPr>
              <a:lstStyle/>
              <a:p>
                <a:r>
                  <a:rPr lang="en-GB" sz="1400" i="1" dirty="0">
                    <a:solidFill>
                      <a:srgbClr val="FF0000"/>
                    </a:solidFill>
                  </a:rPr>
                  <a:t>Opportunistic</a:t>
                </a:r>
              </a:p>
            </p:txBody>
          </p:sp>
          <p:cxnSp>
            <p:nvCxnSpPr>
              <p:cNvPr id="85" name="Connecteur droit avec flèche 84"/>
              <p:cNvCxnSpPr>
                <a:stCxn id="7" idx="2"/>
                <a:endCxn id="129" idx="3"/>
              </p:cNvCxnSpPr>
              <p:nvPr/>
            </p:nvCxnSpPr>
            <p:spPr>
              <a:xfrm flipH="1">
                <a:off x="3965159" y="4887421"/>
                <a:ext cx="2062347" cy="1506"/>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88" name="Groupe 26"/>
              <p:cNvGrpSpPr/>
              <p:nvPr/>
            </p:nvGrpSpPr>
            <p:grpSpPr>
              <a:xfrm>
                <a:off x="7110627" y="4788761"/>
                <a:ext cx="550426" cy="192257"/>
                <a:chOff x="5400092" y="5229195"/>
                <a:chExt cx="540060" cy="144022"/>
              </a:xfrm>
            </p:grpSpPr>
            <p:sp>
              <p:nvSpPr>
                <p:cNvPr id="89" name="Rectangle 88"/>
                <p:cNvSpPr/>
                <p:nvPr/>
              </p:nvSpPr>
              <p:spPr bwMode="auto">
                <a:xfrm>
                  <a:off x="5400092" y="5229200"/>
                  <a:ext cx="540060" cy="144016"/>
                </a:xfrm>
                <a:prstGeom prst="rect">
                  <a:avLst/>
                </a:prstGeom>
                <a:noFill/>
                <a:ln w="12700" cap="flat" cmpd="sng" algn="ctr">
                  <a:solidFill>
                    <a:srgbClr val="00B05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cxnSp>
              <p:nvCxnSpPr>
                <p:cNvPr id="90" name="Connecteur droit 89"/>
                <p:cNvCxnSpPr/>
                <p:nvPr/>
              </p:nvCxnSpPr>
              <p:spPr bwMode="auto">
                <a:xfrm rot="16200000" flipH="1">
                  <a:off x="5418094" y="5247202"/>
                  <a:ext cx="144016" cy="108012"/>
                </a:xfrm>
                <a:prstGeom prst="line">
                  <a:avLst/>
                </a:prstGeom>
                <a:solidFill>
                  <a:schemeClr val="accent1"/>
                </a:solidFill>
                <a:ln w="12700" cap="flat" cmpd="sng" algn="ctr">
                  <a:solidFill>
                    <a:srgbClr val="00B050"/>
                  </a:solidFill>
                  <a:prstDash val="solid"/>
                  <a:round/>
                  <a:headEnd type="none" w="med" len="med"/>
                  <a:tailEnd type="none" w="med" len="med"/>
                </a:ln>
                <a:effectLst/>
              </p:spPr>
            </p:cxnSp>
            <p:cxnSp>
              <p:nvCxnSpPr>
                <p:cNvPr id="91" name="Connecteur droit 90"/>
                <p:cNvCxnSpPr/>
                <p:nvPr/>
              </p:nvCxnSpPr>
              <p:spPr bwMode="auto">
                <a:xfrm rot="16200000" flipH="1">
                  <a:off x="5598114" y="5247203"/>
                  <a:ext cx="144016" cy="108012"/>
                </a:xfrm>
                <a:prstGeom prst="line">
                  <a:avLst/>
                </a:prstGeom>
                <a:solidFill>
                  <a:schemeClr val="accent1"/>
                </a:solidFill>
                <a:ln w="12700" cap="flat" cmpd="sng" algn="ctr">
                  <a:solidFill>
                    <a:srgbClr val="00B050"/>
                  </a:solidFill>
                  <a:prstDash val="solid"/>
                  <a:round/>
                  <a:headEnd type="none" w="med" len="med"/>
                  <a:tailEnd type="none" w="med" len="med"/>
                </a:ln>
                <a:effectLst/>
              </p:spPr>
            </p:cxnSp>
            <p:cxnSp>
              <p:nvCxnSpPr>
                <p:cNvPr id="92" name="Connecteur droit 91"/>
                <p:cNvCxnSpPr/>
                <p:nvPr/>
              </p:nvCxnSpPr>
              <p:spPr bwMode="auto">
                <a:xfrm rot="16200000" flipH="1">
                  <a:off x="5778134" y="5247202"/>
                  <a:ext cx="144016" cy="108012"/>
                </a:xfrm>
                <a:prstGeom prst="line">
                  <a:avLst/>
                </a:prstGeom>
                <a:solidFill>
                  <a:schemeClr val="accent1"/>
                </a:solidFill>
                <a:ln w="12700" cap="flat" cmpd="sng" algn="ctr">
                  <a:solidFill>
                    <a:srgbClr val="00B050"/>
                  </a:solidFill>
                  <a:prstDash val="solid"/>
                  <a:round/>
                  <a:headEnd type="none" w="med" len="med"/>
                  <a:tailEnd type="none" w="med" len="med"/>
                </a:ln>
                <a:effectLst/>
              </p:spPr>
            </p:cxnSp>
            <p:cxnSp>
              <p:nvCxnSpPr>
                <p:cNvPr id="93" name="Connecteur droit 92"/>
                <p:cNvCxnSpPr/>
                <p:nvPr/>
              </p:nvCxnSpPr>
              <p:spPr bwMode="auto">
                <a:xfrm rot="5400000" flipH="1" flipV="1">
                  <a:off x="5508106" y="5265199"/>
                  <a:ext cx="144016" cy="72008"/>
                </a:xfrm>
                <a:prstGeom prst="line">
                  <a:avLst/>
                </a:prstGeom>
                <a:solidFill>
                  <a:schemeClr val="accent1"/>
                </a:solidFill>
                <a:ln w="12700" cap="flat" cmpd="sng" algn="ctr">
                  <a:solidFill>
                    <a:srgbClr val="00B050"/>
                  </a:solidFill>
                  <a:prstDash val="solid"/>
                  <a:round/>
                  <a:headEnd type="none" w="med" len="med"/>
                  <a:tailEnd type="none" w="med" len="med"/>
                </a:ln>
                <a:effectLst/>
              </p:spPr>
            </p:cxnSp>
            <p:cxnSp>
              <p:nvCxnSpPr>
                <p:cNvPr id="94" name="Connecteur droit 93"/>
                <p:cNvCxnSpPr/>
                <p:nvPr/>
              </p:nvCxnSpPr>
              <p:spPr bwMode="auto">
                <a:xfrm rot="5400000" flipH="1" flipV="1">
                  <a:off x="5688124" y="5265204"/>
                  <a:ext cx="144016" cy="72008"/>
                </a:xfrm>
                <a:prstGeom prst="line">
                  <a:avLst/>
                </a:prstGeom>
                <a:solidFill>
                  <a:schemeClr val="accent1"/>
                </a:solidFill>
                <a:ln w="12700" cap="flat" cmpd="sng" algn="ctr">
                  <a:solidFill>
                    <a:srgbClr val="00B050"/>
                  </a:solidFill>
                  <a:prstDash val="solid"/>
                  <a:round/>
                  <a:headEnd type="none" w="med" len="med"/>
                  <a:tailEnd type="none" w="med" len="med"/>
                </a:ln>
                <a:effectLst/>
              </p:spPr>
            </p:cxnSp>
            <p:cxnSp>
              <p:nvCxnSpPr>
                <p:cNvPr id="95" name="Connecteur droit 94"/>
                <p:cNvCxnSpPr/>
                <p:nvPr/>
              </p:nvCxnSpPr>
              <p:spPr bwMode="auto">
                <a:xfrm rot="5400000">
                  <a:off x="5382090" y="5247202"/>
                  <a:ext cx="72008" cy="36004"/>
                </a:xfrm>
                <a:prstGeom prst="line">
                  <a:avLst/>
                </a:prstGeom>
                <a:solidFill>
                  <a:schemeClr val="accent1"/>
                </a:solidFill>
                <a:ln w="12700" cap="flat" cmpd="sng" algn="ctr">
                  <a:solidFill>
                    <a:srgbClr val="00B050"/>
                  </a:solidFill>
                  <a:prstDash val="solid"/>
                  <a:round/>
                  <a:headEnd type="none" w="med" len="med"/>
                  <a:tailEnd type="none" w="med" len="med"/>
                </a:ln>
                <a:effectLst/>
              </p:spPr>
            </p:cxnSp>
            <p:cxnSp>
              <p:nvCxnSpPr>
                <p:cNvPr id="96" name="Connecteur droit 95"/>
                <p:cNvCxnSpPr/>
                <p:nvPr/>
              </p:nvCxnSpPr>
              <p:spPr bwMode="auto">
                <a:xfrm rot="5400000" flipH="1" flipV="1">
                  <a:off x="5886146" y="5319210"/>
                  <a:ext cx="72008" cy="36004"/>
                </a:xfrm>
                <a:prstGeom prst="line">
                  <a:avLst/>
                </a:prstGeom>
                <a:solidFill>
                  <a:schemeClr val="accent1"/>
                </a:solidFill>
                <a:ln w="12700" cap="flat" cmpd="sng" algn="ctr">
                  <a:solidFill>
                    <a:srgbClr val="00B050"/>
                  </a:solidFill>
                  <a:prstDash val="solid"/>
                  <a:round/>
                  <a:headEnd type="none" w="med" len="med"/>
                  <a:tailEnd type="none" w="med" len="med"/>
                </a:ln>
                <a:effectLst/>
              </p:spPr>
            </p:cxnSp>
          </p:grpSp>
          <p:cxnSp>
            <p:nvCxnSpPr>
              <p:cNvPr id="99" name="Connecteur en angle 98"/>
              <p:cNvCxnSpPr>
                <a:stCxn id="89" idx="3"/>
                <a:endCxn id="5" idx="3"/>
              </p:cNvCxnSpPr>
              <p:nvPr/>
            </p:nvCxnSpPr>
            <p:spPr>
              <a:xfrm flipH="1" flipV="1">
                <a:off x="7166059" y="3398417"/>
                <a:ext cx="494994" cy="1486476"/>
              </a:xfrm>
              <a:prstGeom prst="bentConnector3">
                <a:avLst>
                  <a:gd name="adj1" fmla="val -4618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12" name="ZoneTexte 111"/>
              <p:cNvSpPr txBox="1"/>
              <p:nvPr/>
            </p:nvSpPr>
            <p:spPr>
              <a:xfrm>
                <a:off x="6804248" y="3356992"/>
                <a:ext cx="381836" cy="261610"/>
              </a:xfrm>
              <a:prstGeom prst="rect">
                <a:avLst/>
              </a:prstGeom>
              <a:noFill/>
            </p:spPr>
            <p:txBody>
              <a:bodyPr wrap="none" rtlCol="0">
                <a:spAutoFit/>
              </a:bodyPr>
              <a:lstStyle/>
              <a:p>
                <a:r>
                  <a:rPr lang="en-GB" sz="1100" dirty="0"/>
                  <a:t>C2’</a:t>
                </a:r>
              </a:p>
            </p:txBody>
          </p:sp>
          <p:sp>
            <p:nvSpPr>
              <p:cNvPr id="114" name="ZoneTexte 113"/>
              <p:cNvSpPr txBox="1"/>
              <p:nvPr/>
            </p:nvSpPr>
            <p:spPr>
              <a:xfrm>
                <a:off x="6660232" y="4607550"/>
                <a:ext cx="354584" cy="261610"/>
              </a:xfrm>
              <a:prstGeom prst="rect">
                <a:avLst/>
              </a:prstGeom>
              <a:noFill/>
            </p:spPr>
            <p:txBody>
              <a:bodyPr wrap="none" rtlCol="0">
                <a:spAutoFit/>
              </a:bodyPr>
              <a:lstStyle/>
              <a:p>
                <a:r>
                  <a:rPr lang="en-GB" sz="1100" dirty="0"/>
                  <a:t>C5</a:t>
                </a:r>
              </a:p>
            </p:txBody>
          </p:sp>
          <p:sp>
            <p:nvSpPr>
              <p:cNvPr id="65" name="Triangle isocèle 64"/>
              <p:cNvSpPr/>
              <p:nvPr/>
            </p:nvSpPr>
            <p:spPr>
              <a:xfrm rot="10800000">
                <a:off x="6360695" y="2944355"/>
                <a:ext cx="216024" cy="202034"/>
              </a:xfrm>
              <a:prstGeom prst="triangl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ZoneTexte 82"/>
              <p:cNvSpPr txBox="1"/>
              <p:nvPr/>
            </p:nvSpPr>
            <p:spPr>
              <a:xfrm>
                <a:off x="5583400" y="3701535"/>
                <a:ext cx="885307" cy="738664"/>
              </a:xfrm>
              <a:prstGeom prst="rect">
                <a:avLst/>
              </a:prstGeom>
              <a:noFill/>
            </p:spPr>
            <p:txBody>
              <a:bodyPr wrap="none" rtlCol="0">
                <a:spAutoFit/>
              </a:bodyPr>
              <a:lstStyle/>
              <a:p>
                <a:r>
                  <a:rPr lang="en-GB" sz="1400" i="1" dirty="0"/>
                  <a:t>Influence</a:t>
                </a:r>
              </a:p>
              <a:p>
                <a:r>
                  <a:rPr lang="en-GB" sz="1400" i="1" dirty="0"/>
                  <a:t>Encourage</a:t>
                </a:r>
              </a:p>
              <a:p>
                <a:r>
                  <a:rPr lang="en-GB" sz="1400" i="1" dirty="0"/>
                  <a:t>Excite</a:t>
                </a:r>
              </a:p>
            </p:txBody>
          </p:sp>
          <p:sp>
            <p:nvSpPr>
              <p:cNvPr id="130" name="ZoneTexte 129"/>
              <p:cNvSpPr txBox="1"/>
              <p:nvPr/>
            </p:nvSpPr>
            <p:spPr>
              <a:xfrm>
                <a:off x="6774390" y="2744350"/>
                <a:ext cx="782587" cy="261610"/>
              </a:xfrm>
              <a:prstGeom prst="rect">
                <a:avLst/>
              </a:prstGeom>
              <a:noFill/>
            </p:spPr>
            <p:txBody>
              <a:bodyPr wrap="none" rtlCol="0">
                <a:spAutoFit/>
              </a:bodyPr>
              <a:lstStyle/>
              <a:p>
                <a:r>
                  <a:rPr lang="en-GB" sz="1100" dirty="0"/>
                  <a:t>C’2 </a:t>
                </a:r>
                <a:r>
                  <a:rPr lang="en-GB" sz="1100" dirty="0">
                    <a:sym typeface="Wingdings" panose="05000000000000000000" pitchFamily="2" charset="2"/>
                  </a:rPr>
                  <a:t> C</a:t>
                </a:r>
                <a:r>
                  <a:rPr lang="en-GB" sz="1100" dirty="0"/>
                  <a:t>2</a:t>
                </a:r>
              </a:p>
            </p:txBody>
          </p:sp>
        </p:grpSp>
        <p:sp>
          <p:nvSpPr>
            <p:cNvPr id="129" name="Triangle isocèle 128"/>
            <p:cNvSpPr/>
            <p:nvPr/>
          </p:nvSpPr>
          <p:spPr>
            <a:xfrm rot="16200000">
              <a:off x="3756130" y="4787910"/>
              <a:ext cx="216024" cy="202034"/>
            </a:xfrm>
            <a:prstGeom prst="triangl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89821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à coins arrondis 70"/>
          <p:cNvSpPr/>
          <p:nvPr/>
        </p:nvSpPr>
        <p:spPr bwMode="auto">
          <a:xfrm>
            <a:off x="2879244" y="5160420"/>
            <a:ext cx="5691525" cy="933548"/>
          </a:xfrm>
          <a:prstGeom prst="roundRect">
            <a:avLst/>
          </a:prstGeom>
          <a:solidFill>
            <a:schemeClr val="accent1"/>
          </a:solidFill>
          <a:ln>
            <a:noFill/>
            <a:prstDash val="lgDashDot"/>
          </a:ln>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style>
          <a:lnRef idx="1">
            <a:schemeClr val="dk1"/>
          </a:lnRef>
          <a:fillRef idx="2">
            <a:schemeClr val="dk1"/>
          </a:fillRef>
          <a:effectRef idx="1">
            <a:schemeClr val="dk1"/>
          </a:effectRef>
          <a:fontRef idx="minor">
            <a:schemeClr val="dk1"/>
          </a:fontRef>
        </p:style>
        <p:txBody>
          <a:bodyPr rtlCol="0" anchor="ctr"/>
          <a:lstStyle/>
          <a:p>
            <a:pPr algn="r"/>
            <a:endParaRPr lang="en-GB" b="1" dirty="0">
              <a:solidFill>
                <a:schemeClr val="dk1"/>
              </a:solidFill>
            </a:endParaRPr>
          </a:p>
          <a:p>
            <a:pPr algn="r"/>
            <a:endParaRPr lang="en-GB" b="1" dirty="0"/>
          </a:p>
          <a:p>
            <a:pPr algn="r"/>
            <a:r>
              <a:rPr lang="en-GB" b="1" dirty="0">
                <a:solidFill>
                  <a:schemeClr val="dk1"/>
                </a:solidFill>
              </a:rPr>
              <a:t>2.Coordination</a:t>
            </a:r>
          </a:p>
          <a:p>
            <a:pPr algn="r"/>
            <a:r>
              <a:rPr lang="en-GB" b="1" dirty="0">
                <a:solidFill>
                  <a:schemeClr val="dk1"/>
                </a:solidFill>
              </a:rPr>
              <a:t>1.Operations</a:t>
            </a:r>
          </a:p>
          <a:p>
            <a:pPr algn="r"/>
            <a:endParaRPr lang="en-GB" dirty="0">
              <a:solidFill>
                <a:schemeClr val="dk1"/>
              </a:solidFill>
            </a:endParaRPr>
          </a:p>
        </p:txBody>
      </p:sp>
      <p:sp>
        <p:nvSpPr>
          <p:cNvPr id="3" name="Titre 2"/>
          <p:cNvSpPr>
            <a:spLocks noGrp="1"/>
          </p:cNvSpPr>
          <p:nvPr>
            <p:ph type="title"/>
          </p:nvPr>
        </p:nvSpPr>
        <p:spPr/>
        <p:txBody>
          <a:bodyPr/>
          <a:lstStyle/>
          <a:p>
            <a:r>
              <a:rPr lang="en-GB" dirty="0"/>
              <a:t>Enterprise control representation</a:t>
            </a:r>
          </a:p>
        </p:txBody>
      </p:sp>
      <p:sp>
        <p:nvSpPr>
          <p:cNvPr id="7" name="Rectangle à coins arrondis 6"/>
          <p:cNvSpPr/>
          <p:nvPr/>
        </p:nvSpPr>
        <p:spPr bwMode="auto">
          <a:xfrm>
            <a:off x="3237366" y="836712"/>
            <a:ext cx="2011959" cy="551001"/>
          </a:xfrm>
          <a:prstGeom prst="roundRect">
            <a:avLst>
              <a:gd name="adj" fmla="val 8305"/>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b="1" dirty="0">
                <a:solidFill>
                  <a:schemeClr val="dk1"/>
                </a:solidFill>
              </a:rPr>
              <a:t>5.Policy</a:t>
            </a:r>
          </a:p>
        </p:txBody>
      </p:sp>
      <p:sp>
        <p:nvSpPr>
          <p:cNvPr id="27" name="Rectangle à coins arrondis 26"/>
          <p:cNvSpPr/>
          <p:nvPr/>
        </p:nvSpPr>
        <p:spPr bwMode="auto">
          <a:xfrm>
            <a:off x="3237367" y="4174143"/>
            <a:ext cx="2011959" cy="551001"/>
          </a:xfrm>
          <a:prstGeom prst="roundRect">
            <a:avLst>
              <a:gd name="adj" fmla="val 8305"/>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b="1" dirty="0">
                <a:solidFill>
                  <a:schemeClr val="dk1"/>
                </a:solidFill>
              </a:rPr>
              <a:t>3.Delivery </a:t>
            </a:r>
          </a:p>
          <a:p>
            <a:pPr algn="r"/>
            <a:r>
              <a:rPr lang="en-GB" b="1" dirty="0">
                <a:solidFill>
                  <a:schemeClr val="dk1"/>
                </a:solidFill>
              </a:rPr>
              <a:t>&amp; monitoring</a:t>
            </a:r>
          </a:p>
        </p:txBody>
      </p:sp>
      <p:sp>
        <p:nvSpPr>
          <p:cNvPr id="29" name="Rectangle à coins arrondis 28"/>
          <p:cNvSpPr/>
          <p:nvPr/>
        </p:nvSpPr>
        <p:spPr bwMode="auto">
          <a:xfrm>
            <a:off x="3237368" y="1718751"/>
            <a:ext cx="2011959" cy="2101773"/>
          </a:xfrm>
          <a:prstGeom prst="roundRect">
            <a:avLst>
              <a:gd name="adj" fmla="val 8305"/>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lIns="0" tIns="0" rIns="0" bIns="0" rtlCol="0" anchor="ctr"/>
          <a:lstStyle/>
          <a:p>
            <a:pPr algn="r"/>
            <a:r>
              <a:rPr lang="en-GB" b="1" dirty="0">
                <a:solidFill>
                  <a:schemeClr val="dk1"/>
                </a:solidFill>
              </a:rPr>
              <a:t>4.Transformation</a:t>
            </a:r>
            <a:endParaRPr lang="en-GB" sz="1600" b="1" dirty="0">
              <a:solidFill>
                <a:schemeClr val="dk1"/>
              </a:solidFill>
            </a:endParaRPr>
          </a:p>
          <a:p>
            <a:pPr algn="r"/>
            <a:r>
              <a:rPr lang="en-GB" sz="1600" dirty="0">
                <a:solidFill>
                  <a:schemeClr val="dk1"/>
                </a:solidFill>
              </a:rPr>
              <a:t>HR, Engineering</a:t>
            </a:r>
          </a:p>
          <a:p>
            <a:pPr algn="r"/>
            <a:r>
              <a:rPr lang="en-GB" sz="1600" dirty="0">
                <a:solidFill>
                  <a:schemeClr val="dk1"/>
                </a:solidFill>
              </a:rPr>
              <a:t>IT, Contracts, R&amp;D</a:t>
            </a:r>
          </a:p>
          <a:p>
            <a:pPr algn="r"/>
            <a:r>
              <a:rPr lang="en-GB" sz="1600" dirty="0">
                <a:solidFill>
                  <a:schemeClr val="dk1"/>
                </a:solidFill>
              </a:rPr>
              <a:t>Finances</a:t>
            </a:r>
          </a:p>
          <a:p>
            <a:pPr algn="r"/>
            <a:r>
              <a:rPr lang="en-GB" sz="1600" dirty="0">
                <a:solidFill>
                  <a:schemeClr val="dk1"/>
                </a:solidFill>
              </a:rPr>
              <a:t>Organization</a:t>
            </a:r>
          </a:p>
          <a:p>
            <a:pPr algn="r"/>
            <a:r>
              <a:rPr lang="en-GB" sz="1600" dirty="0">
                <a:solidFill>
                  <a:schemeClr val="dk1"/>
                </a:solidFill>
              </a:rPr>
              <a:t>Marketing</a:t>
            </a:r>
          </a:p>
          <a:p>
            <a:pPr algn="r"/>
            <a:r>
              <a:rPr lang="en-GB" sz="1600" dirty="0">
                <a:solidFill>
                  <a:schemeClr val="dk1"/>
                </a:solidFill>
              </a:rPr>
              <a:t>Communication</a:t>
            </a:r>
          </a:p>
          <a:p>
            <a:pPr algn="r"/>
            <a:r>
              <a:rPr lang="en-GB" sz="1600" dirty="0">
                <a:solidFill>
                  <a:schemeClr val="dk1"/>
                </a:solidFill>
              </a:rPr>
              <a:t>…</a:t>
            </a:r>
          </a:p>
        </p:txBody>
      </p:sp>
      <p:cxnSp>
        <p:nvCxnSpPr>
          <p:cNvPr id="52" name="Connecteur en angle 51"/>
          <p:cNvCxnSpPr>
            <a:stCxn id="27" idx="2"/>
            <a:endCxn id="71" idx="0"/>
          </p:cNvCxnSpPr>
          <p:nvPr/>
        </p:nvCxnSpPr>
        <p:spPr>
          <a:xfrm rot="16200000" flipH="1">
            <a:off x="4766539" y="4201952"/>
            <a:ext cx="435276" cy="1481660"/>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Espace réservé du pied de page 52"/>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86" name="Ellipse 85"/>
          <p:cNvSpPr/>
          <p:nvPr/>
        </p:nvSpPr>
        <p:spPr>
          <a:xfrm>
            <a:off x="3455104" y="2276872"/>
            <a:ext cx="503094" cy="288032"/>
          </a:xfrm>
          <a:prstGeom prst="ellipse">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dirty="0"/>
          </a:p>
        </p:txBody>
      </p:sp>
      <p:cxnSp>
        <p:nvCxnSpPr>
          <p:cNvPr id="153" name="Connecteur en angle 152"/>
          <p:cNvCxnSpPr>
            <a:stCxn id="7" idx="2"/>
            <a:endCxn id="29" idx="0"/>
          </p:cNvCxnSpPr>
          <p:nvPr/>
        </p:nvCxnSpPr>
        <p:spPr>
          <a:xfrm rot="16200000" flipH="1">
            <a:off x="4077828" y="1553231"/>
            <a:ext cx="331038" cy="2"/>
          </a:xfrm>
          <a:prstGeom prst="bentConnector3">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4" name="Connecteur en angle 153"/>
          <p:cNvCxnSpPr>
            <a:stCxn id="29" idx="2"/>
            <a:endCxn id="27" idx="0"/>
          </p:cNvCxnSpPr>
          <p:nvPr/>
        </p:nvCxnSpPr>
        <p:spPr>
          <a:xfrm rot="5400000">
            <a:off x="4066539" y="3997333"/>
            <a:ext cx="353619" cy="1"/>
          </a:xfrm>
          <a:prstGeom prst="bentConnector3">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7" name="Nuage 156"/>
          <p:cNvSpPr/>
          <p:nvPr/>
        </p:nvSpPr>
        <p:spPr>
          <a:xfrm>
            <a:off x="102235" y="1124744"/>
            <a:ext cx="1739003" cy="4979395"/>
          </a:xfrm>
          <a:prstGeom prst="cloud">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eaLnBrk="0" fontAlgn="base" hangingPunct="0">
              <a:spcBef>
                <a:spcPct val="0"/>
              </a:spcBef>
              <a:spcAft>
                <a:spcPct val="0"/>
              </a:spcAft>
            </a:pPr>
            <a:endParaRPr lang="en-GB" sz="2000" dirty="0">
              <a:latin typeface="Arial" charset="0"/>
              <a:cs typeface="Times New Roman" pitchFamily="18" charset="0"/>
            </a:endParaRPr>
          </a:p>
          <a:p>
            <a:pPr eaLnBrk="0" fontAlgn="base" hangingPunct="0">
              <a:spcBef>
                <a:spcPct val="0"/>
              </a:spcBef>
              <a:spcAft>
                <a:spcPct val="0"/>
              </a:spcAft>
            </a:pPr>
            <a:endParaRPr lang="en-GB" sz="2000" dirty="0">
              <a:latin typeface="Arial" charset="0"/>
              <a:cs typeface="Times New Roman" pitchFamily="18" charset="0"/>
            </a:endParaRPr>
          </a:p>
          <a:p>
            <a:pPr eaLnBrk="0" fontAlgn="base" hangingPunct="0">
              <a:spcBef>
                <a:spcPct val="0"/>
              </a:spcBef>
              <a:spcAft>
                <a:spcPct val="0"/>
              </a:spcAft>
            </a:pPr>
            <a:endParaRPr lang="en-GB" sz="2000" dirty="0">
              <a:latin typeface="Arial" charset="0"/>
              <a:cs typeface="Times New Roman" pitchFamily="18" charset="0"/>
            </a:endParaRPr>
          </a:p>
          <a:p>
            <a:pPr eaLnBrk="0" fontAlgn="base" hangingPunct="0">
              <a:spcBef>
                <a:spcPct val="0"/>
              </a:spcBef>
              <a:spcAft>
                <a:spcPct val="0"/>
              </a:spcAft>
            </a:pPr>
            <a:endParaRPr lang="en-GB" sz="2000" dirty="0">
              <a:latin typeface="Arial" charset="0"/>
              <a:cs typeface="Times New Roman" pitchFamily="18" charset="0"/>
            </a:endParaRPr>
          </a:p>
          <a:p>
            <a:pPr eaLnBrk="0" fontAlgn="base" hangingPunct="0">
              <a:spcBef>
                <a:spcPct val="0"/>
              </a:spcBef>
              <a:spcAft>
                <a:spcPct val="0"/>
              </a:spcAft>
            </a:pPr>
            <a:endParaRPr lang="en-GB" sz="2000" dirty="0">
              <a:latin typeface="Arial" charset="0"/>
              <a:cs typeface="Times New Roman" pitchFamily="18" charset="0"/>
            </a:endParaRPr>
          </a:p>
          <a:p>
            <a:pPr eaLnBrk="0" fontAlgn="base" hangingPunct="0">
              <a:spcBef>
                <a:spcPct val="0"/>
              </a:spcBef>
              <a:spcAft>
                <a:spcPct val="0"/>
              </a:spcAft>
            </a:pPr>
            <a:r>
              <a:rPr lang="en-GB" sz="2000" dirty="0">
                <a:latin typeface="Arial" charset="0"/>
                <a:cs typeface="Times New Roman" pitchFamily="18" charset="0"/>
              </a:rPr>
              <a:t>Environment</a:t>
            </a:r>
          </a:p>
        </p:txBody>
      </p:sp>
      <p:sp>
        <p:nvSpPr>
          <p:cNvPr id="160" name="Double flèche horizontale 159"/>
          <p:cNvSpPr/>
          <p:nvPr/>
        </p:nvSpPr>
        <p:spPr>
          <a:xfrm>
            <a:off x="1841238" y="2457583"/>
            <a:ext cx="1684910" cy="438873"/>
          </a:xfrm>
          <a:prstGeom prst="leftRightArrow">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eaLnBrk="0" fontAlgn="base" hangingPunct="0">
              <a:spcBef>
                <a:spcPct val="0"/>
              </a:spcBef>
              <a:spcAft>
                <a:spcPct val="0"/>
              </a:spcAft>
            </a:pPr>
            <a:endParaRPr lang="en-GB" sz="2000" dirty="0">
              <a:solidFill>
                <a:schemeClr val="tx1"/>
              </a:solidFill>
              <a:latin typeface="Arial" charset="0"/>
              <a:cs typeface="Times New Roman" pitchFamily="18" charset="0"/>
            </a:endParaRPr>
          </a:p>
        </p:txBody>
      </p:sp>
      <p:sp>
        <p:nvSpPr>
          <p:cNvPr id="161" name="Double flèche horizontale 160"/>
          <p:cNvSpPr/>
          <p:nvPr/>
        </p:nvSpPr>
        <p:spPr>
          <a:xfrm>
            <a:off x="1475657" y="5373216"/>
            <a:ext cx="1401574" cy="438873"/>
          </a:xfrm>
          <a:prstGeom prst="leftRightArrow">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eaLnBrk="0" fontAlgn="base" hangingPunct="0">
              <a:spcBef>
                <a:spcPct val="0"/>
              </a:spcBef>
              <a:spcAft>
                <a:spcPct val="0"/>
              </a:spcAft>
            </a:pPr>
            <a:endParaRPr lang="en-GB" sz="2000" dirty="0">
              <a:solidFill>
                <a:schemeClr val="tx1"/>
              </a:solidFill>
              <a:latin typeface="Arial" charset="0"/>
              <a:cs typeface="Times New Roman" pitchFamily="18" charset="0"/>
            </a:endParaRPr>
          </a:p>
        </p:txBody>
      </p:sp>
      <p:sp>
        <p:nvSpPr>
          <p:cNvPr id="166" name="Rectangle 165"/>
          <p:cNvSpPr/>
          <p:nvPr/>
        </p:nvSpPr>
        <p:spPr>
          <a:xfrm>
            <a:off x="5250872" y="3563412"/>
            <a:ext cx="213305" cy="98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 name="Rectangle 169"/>
          <p:cNvSpPr/>
          <p:nvPr/>
        </p:nvSpPr>
        <p:spPr>
          <a:xfrm>
            <a:off x="3237367" y="3573016"/>
            <a:ext cx="213305" cy="98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p:cNvSpPr/>
          <p:nvPr/>
        </p:nvSpPr>
        <p:spPr>
          <a:xfrm>
            <a:off x="1940207" y="6165304"/>
            <a:ext cx="5886400" cy="369332"/>
          </a:xfrm>
          <a:prstGeom prst="rect">
            <a:avLst/>
          </a:prstGeom>
        </p:spPr>
        <p:txBody>
          <a:bodyPr wrap="square">
            <a:spAutoFit/>
          </a:bodyPr>
          <a:lstStyle/>
          <a:p>
            <a:r>
              <a:rPr lang="en-GB" dirty="0">
                <a:hlinkClick r:id="rId2"/>
              </a:rPr>
              <a:t>en.wikipedia.org/wiki/</a:t>
            </a:r>
            <a:r>
              <a:rPr lang="en-GB" dirty="0" err="1">
                <a:hlinkClick r:id="rId2"/>
              </a:rPr>
              <a:t>Viable_system_model</a:t>
            </a:r>
            <a:r>
              <a:rPr lang="en-GB" dirty="0"/>
              <a:t> </a:t>
            </a:r>
          </a:p>
        </p:txBody>
      </p:sp>
      <p:grpSp>
        <p:nvGrpSpPr>
          <p:cNvPr id="2" name="Groupe 1"/>
          <p:cNvGrpSpPr/>
          <p:nvPr/>
        </p:nvGrpSpPr>
        <p:grpSpPr>
          <a:xfrm>
            <a:off x="4243346" y="1340768"/>
            <a:ext cx="4775337" cy="3600400"/>
            <a:chOff x="4243346" y="1268760"/>
            <a:chExt cx="4775337" cy="3600400"/>
          </a:xfrm>
        </p:grpSpPr>
        <p:sp>
          <p:nvSpPr>
            <p:cNvPr id="92" name="ZoneTexte 91"/>
            <p:cNvSpPr txBox="1"/>
            <p:nvPr/>
          </p:nvSpPr>
          <p:spPr>
            <a:xfrm>
              <a:off x="5265122" y="1268760"/>
              <a:ext cx="1539126" cy="646331"/>
            </a:xfrm>
            <a:prstGeom prst="rect">
              <a:avLst/>
            </a:prstGeom>
            <a:solidFill>
              <a:srgbClr val="FFFF00"/>
            </a:solidFill>
          </p:spPr>
          <p:txBody>
            <a:bodyPr wrap="square" rtlCol="0">
              <a:spAutoFit/>
            </a:bodyPr>
            <a:lstStyle/>
            <a:p>
              <a:r>
                <a:rPr lang="en-GB" sz="1200" dirty="0"/>
                <a:t>Strategic directives</a:t>
              </a:r>
            </a:p>
            <a:p>
              <a:r>
                <a:rPr lang="en-GB" sz="1200" dirty="0"/>
                <a:t>Resource Allocation and arbitration</a:t>
              </a:r>
            </a:p>
          </p:txBody>
        </p:sp>
        <p:sp>
          <p:nvSpPr>
            <p:cNvPr id="57" name="ZoneTexte 56"/>
            <p:cNvSpPr txBox="1"/>
            <p:nvPr/>
          </p:nvSpPr>
          <p:spPr>
            <a:xfrm>
              <a:off x="5106856" y="3686706"/>
              <a:ext cx="991105" cy="461665"/>
            </a:xfrm>
            <a:prstGeom prst="rect">
              <a:avLst/>
            </a:prstGeom>
            <a:solidFill>
              <a:srgbClr val="FFFF00"/>
            </a:solidFill>
          </p:spPr>
          <p:txBody>
            <a:bodyPr wrap="none" rtlCol="0">
              <a:spAutoFit/>
            </a:bodyPr>
            <a:lstStyle/>
            <a:p>
              <a:r>
                <a:rPr lang="en-GB" sz="1200" dirty="0"/>
                <a:t>Requirement</a:t>
              </a:r>
            </a:p>
            <a:p>
              <a:r>
                <a:rPr lang="en-GB" sz="1200" dirty="0"/>
                <a:t>Projects</a:t>
              </a:r>
            </a:p>
          </p:txBody>
        </p:sp>
        <p:grpSp>
          <p:nvGrpSpPr>
            <p:cNvPr id="69" name="Groupe 68"/>
            <p:cNvGrpSpPr/>
            <p:nvPr/>
          </p:nvGrpSpPr>
          <p:grpSpPr>
            <a:xfrm>
              <a:off x="4243346" y="1484784"/>
              <a:ext cx="4775337" cy="3384376"/>
              <a:chOff x="3852506" y="1484784"/>
              <a:chExt cx="4775337" cy="3384376"/>
            </a:xfrm>
          </p:grpSpPr>
          <p:sp>
            <p:nvSpPr>
              <p:cNvPr id="60" name="ZoneTexte 59"/>
              <p:cNvSpPr txBox="1"/>
              <p:nvPr/>
            </p:nvSpPr>
            <p:spPr>
              <a:xfrm>
                <a:off x="7732015" y="1905168"/>
                <a:ext cx="895828" cy="646331"/>
              </a:xfrm>
              <a:prstGeom prst="rect">
                <a:avLst/>
              </a:prstGeom>
              <a:noFill/>
            </p:spPr>
            <p:txBody>
              <a:bodyPr wrap="square" rtlCol="0">
                <a:spAutoFit/>
              </a:bodyPr>
              <a:lstStyle/>
              <a:p>
                <a:r>
                  <a:rPr lang="en-GB" dirty="0">
                    <a:solidFill>
                      <a:srgbClr val="FF0000"/>
                    </a:solidFill>
                  </a:rPr>
                  <a:t>Direct control</a:t>
                </a:r>
              </a:p>
            </p:txBody>
          </p:sp>
          <p:cxnSp>
            <p:nvCxnSpPr>
              <p:cNvPr id="61" name="Connecteur droit avec flèche 60"/>
              <p:cNvCxnSpPr>
                <a:stCxn id="60" idx="2"/>
              </p:cNvCxnSpPr>
              <p:nvPr/>
            </p:nvCxnSpPr>
            <p:spPr>
              <a:xfrm flipH="1">
                <a:off x="5256604" y="2551499"/>
                <a:ext cx="2923325" cy="2317661"/>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a:stCxn id="60" idx="2"/>
              </p:cNvCxnSpPr>
              <p:nvPr/>
            </p:nvCxnSpPr>
            <p:spPr>
              <a:xfrm flipH="1">
                <a:off x="3852506" y="2551499"/>
                <a:ext cx="4327423" cy="1381557"/>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a:stCxn id="60" idx="2"/>
              </p:cNvCxnSpPr>
              <p:nvPr/>
            </p:nvCxnSpPr>
            <p:spPr>
              <a:xfrm flipH="1" flipV="1">
                <a:off x="3852506" y="1484784"/>
                <a:ext cx="4327423" cy="1066715"/>
              </a:xfrm>
              <a:prstGeom prst="straightConnector1">
                <a:avLst/>
              </a:prstGeom>
              <a:ln>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grpSp>
      </p:grpSp>
      <p:grpSp>
        <p:nvGrpSpPr>
          <p:cNvPr id="14" name="Groupe 13"/>
          <p:cNvGrpSpPr/>
          <p:nvPr/>
        </p:nvGrpSpPr>
        <p:grpSpPr>
          <a:xfrm>
            <a:off x="4851208" y="827389"/>
            <a:ext cx="4210285" cy="4799805"/>
            <a:chOff x="4851208" y="755381"/>
            <a:chExt cx="4210285" cy="4799805"/>
          </a:xfrm>
        </p:grpSpPr>
        <p:grpSp>
          <p:nvGrpSpPr>
            <p:cNvPr id="70" name="Groupe 69"/>
            <p:cNvGrpSpPr/>
            <p:nvPr/>
          </p:nvGrpSpPr>
          <p:grpSpPr>
            <a:xfrm>
              <a:off x="4851208" y="1040205"/>
              <a:ext cx="3719561" cy="4514981"/>
              <a:chOff x="4460368" y="1040205"/>
              <a:chExt cx="3719561" cy="4514981"/>
            </a:xfrm>
          </p:grpSpPr>
          <p:cxnSp>
            <p:nvCxnSpPr>
              <p:cNvPr id="45" name="Connecteur en arc 44"/>
              <p:cNvCxnSpPr>
                <a:stCxn id="7" idx="3"/>
                <a:endCxn id="29" idx="3"/>
              </p:cNvCxnSpPr>
              <p:nvPr/>
            </p:nvCxnSpPr>
            <p:spPr>
              <a:xfrm>
                <a:off x="4858485" y="1040205"/>
                <a:ext cx="2" cy="1657425"/>
              </a:xfrm>
              <a:prstGeom prst="curvedConnector3">
                <a:avLst>
                  <a:gd name="adj1" fmla="val 11430100000"/>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cteur en arc 79"/>
              <p:cNvCxnSpPr>
                <a:stCxn id="29" idx="3"/>
                <a:endCxn id="27" idx="3"/>
              </p:cNvCxnSpPr>
              <p:nvPr/>
            </p:nvCxnSpPr>
            <p:spPr>
              <a:xfrm flipH="1">
                <a:off x="4858486" y="2697630"/>
                <a:ext cx="1" cy="1680006"/>
              </a:xfrm>
              <a:prstGeom prst="curvedConnector3">
                <a:avLst>
                  <a:gd name="adj1" fmla="val -22860000000"/>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cteur en arc 82"/>
              <p:cNvCxnSpPr>
                <a:stCxn id="27" idx="3"/>
                <a:endCxn id="71" idx="3"/>
              </p:cNvCxnSpPr>
              <p:nvPr/>
            </p:nvCxnSpPr>
            <p:spPr>
              <a:xfrm>
                <a:off x="4858486" y="4377636"/>
                <a:ext cx="3321443" cy="1177550"/>
              </a:xfrm>
              <a:prstGeom prst="curvedConnector3">
                <a:avLst>
                  <a:gd name="adj1" fmla="val 106883"/>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eur en arc 87"/>
              <p:cNvCxnSpPr>
                <a:stCxn id="42" idx="0"/>
                <a:endCxn id="43" idx="0"/>
              </p:cNvCxnSpPr>
              <p:nvPr/>
            </p:nvCxnSpPr>
            <p:spPr>
              <a:xfrm rot="5400000" flipH="1" flipV="1">
                <a:off x="5102090" y="4520307"/>
                <a:ext cx="12700" cy="1296144"/>
              </a:xfrm>
              <a:prstGeom prst="curvedConnector3">
                <a:avLst>
                  <a:gd name="adj1" fmla="val 1800000"/>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3" name="Groupe 72"/>
            <p:cNvGrpSpPr/>
            <p:nvPr/>
          </p:nvGrpSpPr>
          <p:grpSpPr>
            <a:xfrm>
              <a:off x="5464177" y="755381"/>
              <a:ext cx="3597316" cy="4257795"/>
              <a:chOff x="5073337" y="755381"/>
              <a:chExt cx="3597316" cy="4257795"/>
            </a:xfrm>
          </p:grpSpPr>
          <mc:AlternateContent xmlns:mc="http://schemas.openxmlformats.org/markup-compatibility/2006" xmlns:a14="http://schemas.microsoft.com/office/drawing/2010/main">
            <mc:Choice Requires="a14">
              <p:sp>
                <p:nvSpPr>
                  <p:cNvPr id="106" name="ZoneTexte 105"/>
                  <p:cNvSpPr txBox="1"/>
                  <p:nvPr/>
                </p:nvSpPr>
                <p:spPr>
                  <a:xfrm>
                    <a:off x="6510413" y="755381"/>
                    <a:ext cx="2160240" cy="923330"/>
                  </a:xfrm>
                  <a:prstGeom prst="rect">
                    <a:avLst/>
                  </a:prstGeom>
                  <a:noFill/>
                </p:spPr>
                <p:txBody>
                  <a:bodyPr wrap="square" rtlCol="0">
                    <a:spAutoFit/>
                  </a:bodyPr>
                  <a:lstStyle/>
                  <a:p>
                    <a:r>
                      <a:rPr lang="en-GB" dirty="0">
                        <a:solidFill>
                          <a:srgbClr val="00B050"/>
                        </a:solidFill>
                      </a:rPr>
                      <a:t>Behaviour control</a:t>
                    </a:r>
                  </a:p>
                  <a:p>
                    <a:pPr/>
                    <a14:m>
                      <m:oMathPara xmlns:m="http://schemas.openxmlformats.org/officeDocument/2006/math">
                        <m:oMathParaPr>
                          <m:jc m:val="centerGroup"/>
                        </m:oMathParaPr>
                        <m:oMath xmlns:m="http://schemas.openxmlformats.org/officeDocument/2006/math">
                          <m:r>
                            <a:rPr lang="en-GB" i="1" smtClean="0">
                              <a:solidFill>
                                <a:srgbClr val="00B050"/>
                              </a:solidFill>
                              <a:latin typeface="Cambria Math" panose="02040503050406030204" pitchFamily="18" charset="0"/>
                              <a:ea typeface="Cambria Math" panose="02040503050406030204" pitchFamily="18" charset="0"/>
                            </a:rPr>
                            <m:t>∈</m:t>
                          </m:r>
                          <m:r>
                            <a:rPr lang="en-GB" b="0" i="1" smtClean="0">
                              <a:solidFill>
                                <a:srgbClr val="00B050"/>
                              </a:solidFill>
                              <a:latin typeface="Cambria Math" panose="02040503050406030204" pitchFamily="18" charset="0"/>
                              <a:ea typeface="Cambria Math" panose="02040503050406030204" pitchFamily="18" charset="0"/>
                            </a:rPr>
                            <m:t>𝑃𝑒𝑟𝑓𝑜𝑟𝑚𝑎𝑛𝑐𝑒</m:t>
                          </m:r>
                        </m:oMath>
                      </m:oMathPara>
                    </a14:m>
                    <a:endParaRPr lang="fr-FR" b="0" i="1" dirty="0">
                      <a:solidFill>
                        <a:srgbClr val="00B050"/>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GB" b="0" i="1" smtClean="0">
                              <a:solidFill>
                                <a:srgbClr val="00B050"/>
                              </a:solidFill>
                              <a:latin typeface="Cambria Math" panose="02040503050406030204" pitchFamily="18" charset="0"/>
                              <a:ea typeface="Cambria Math" panose="02040503050406030204" pitchFamily="18" charset="0"/>
                            </a:rPr>
                            <m:t>𝑚𝑎𝑛𝑎𝑔𝑒𝑚𝑒𝑛𝑡</m:t>
                          </m:r>
                        </m:oMath>
                      </m:oMathPara>
                    </a14:m>
                    <a:endParaRPr lang="en-GB" dirty="0">
                      <a:solidFill>
                        <a:srgbClr val="00B050"/>
                      </a:solidFill>
                    </a:endParaRPr>
                  </a:p>
                </p:txBody>
              </p:sp>
            </mc:Choice>
            <mc:Fallback xmlns="">
              <p:sp>
                <p:nvSpPr>
                  <p:cNvPr id="106" name="ZoneTexte 105"/>
                  <p:cNvSpPr txBox="1">
                    <a:spLocks noRot="1" noChangeAspect="1" noMove="1" noResize="1" noEditPoints="1" noAdjustHandles="1" noChangeArrowheads="1" noChangeShapeType="1" noTextEdit="1"/>
                  </p:cNvSpPr>
                  <p:nvPr/>
                </p:nvSpPr>
                <p:spPr>
                  <a:xfrm>
                    <a:off x="6510413" y="755381"/>
                    <a:ext cx="2160240" cy="923330"/>
                  </a:xfrm>
                  <a:prstGeom prst="rect">
                    <a:avLst/>
                  </a:prstGeom>
                  <a:blipFill>
                    <a:blip r:embed="rId3"/>
                    <a:stretch>
                      <a:fillRect l="-2260" t="-3974" b="-4636"/>
                    </a:stretch>
                  </a:blipFill>
                </p:spPr>
                <p:txBody>
                  <a:bodyPr/>
                  <a:lstStyle/>
                  <a:p>
                    <a:r>
                      <a:rPr lang="en-GB">
                        <a:noFill/>
                      </a:rPr>
                      <a:t> </a:t>
                    </a:r>
                  </a:p>
                </p:txBody>
              </p:sp>
            </mc:Fallback>
          </mc:AlternateContent>
          <p:cxnSp>
            <p:nvCxnSpPr>
              <p:cNvPr id="4" name="Connecteur droit avec flèche 3"/>
              <p:cNvCxnSpPr>
                <a:stCxn id="106" idx="2"/>
              </p:cNvCxnSpPr>
              <p:nvPr/>
            </p:nvCxnSpPr>
            <p:spPr>
              <a:xfrm flipH="1">
                <a:off x="6989472" y="1678711"/>
                <a:ext cx="601061" cy="2830409"/>
              </a:xfrm>
              <a:prstGeom prst="straightConnector1">
                <a:avLst/>
              </a:prstGeom>
              <a:ln>
                <a:solidFill>
                  <a:srgbClr val="00B05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a:stCxn id="106" idx="2"/>
              </p:cNvCxnSpPr>
              <p:nvPr/>
            </p:nvCxnSpPr>
            <p:spPr>
              <a:xfrm flipH="1">
                <a:off x="5092744" y="1678711"/>
                <a:ext cx="2497789" cy="347509"/>
              </a:xfrm>
              <a:prstGeom prst="straightConnector1">
                <a:avLst/>
              </a:prstGeom>
              <a:ln>
                <a:solidFill>
                  <a:srgbClr val="00B05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a:stCxn id="106" idx="2"/>
              </p:cNvCxnSpPr>
              <p:nvPr/>
            </p:nvCxnSpPr>
            <p:spPr>
              <a:xfrm flipH="1">
                <a:off x="5073337" y="1678711"/>
                <a:ext cx="2517196" cy="1678281"/>
              </a:xfrm>
              <a:prstGeom prst="straightConnector1">
                <a:avLst/>
              </a:prstGeom>
              <a:ln>
                <a:solidFill>
                  <a:srgbClr val="00B05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a:stCxn id="106" idx="2"/>
              </p:cNvCxnSpPr>
              <p:nvPr/>
            </p:nvCxnSpPr>
            <p:spPr>
              <a:xfrm flipH="1">
                <a:off x="5549312" y="1678711"/>
                <a:ext cx="2041221" cy="3334465"/>
              </a:xfrm>
              <a:prstGeom prst="straightConnector1">
                <a:avLst/>
              </a:prstGeom>
              <a:ln>
                <a:solidFill>
                  <a:srgbClr val="00B050"/>
                </a:solidFill>
                <a:prstDash val="dash"/>
                <a:tailEnd type="arrow"/>
              </a:ln>
            </p:spPr>
            <p:style>
              <a:lnRef idx="1">
                <a:schemeClr val="accent1"/>
              </a:lnRef>
              <a:fillRef idx="0">
                <a:schemeClr val="accent1"/>
              </a:fillRef>
              <a:effectRef idx="0">
                <a:schemeClr val="accent1"/>
              </a:effectRef>
              <a:fontRef idx="minor">
                <a:schemeClr val="tx1"/>
              </a:fontRef>
            </p:style>
          </p:cxnSp>
        </p:grpSp>
      </p:grpSp>
      <p:sp>
        <p:nvSpPr>
          <p:cNvPr id="40" name="Pentagone 39"/>
          <p:cNvSpPr/>
          <p:nvPr/>
        </p:nvSpPr>
        <p:spPr>
          <a:xfrm>
            <a:off x="3059832" y="5240387"/>
            <a:ext cx="1152000"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Sales</a:t>
            </a:r>
          </a:p>
        </p:txBody>
      </p:sp>
      <p:sp>
        <p:nvSpPr>
          <p:cNvPr id="42" name="Pentagone 41"/>
          <p:cNvSpPr/>
          <p:nvPr/>
        </p:nvSpPr>
        <p:spPr>
          <a:xfrm>
            <a:off x="4355976" y="5240387"/>
            <a:ext cx="1152000"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Design</a:t>
            </a:r>
          </a:p>
        </p:txBody>
      </p:sp>
      <p:sp>
        <p:nvSpPr>
          <p:cNvPr id="43" name="Pentagone 42"/>
          <p:cNvSpPr/>
          <p:nvPr/>
        </p:nvSpPr>
        <p:spPr>
          <a:xfrm>
            <a:off x="5652120" y="5240387"/>
            <a:ext cx="1152000"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Source</a:t>
            </a:r>
          </a:p>
        </p:txBody>
      </p:sp>
      <p:sp>
        <p:nvSpPr>
          <p:cNvPr id="46" name="Pentagone 45"/>
          <p:cNvSpPr/>
          <p:nvPr/>
        </p:nvSpPr>
        <p:spPr>
          <a:xfrm>
            <a:off x="3635832" y="5681389"/>
            <a:ext cx="1152000"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Make</a:t>
            </a:r>
          </a:p>
        </p:txBody>
      </p:sp>
      <p:sp>
        <p:nvSpPr>
          <p:cNvPr id="47" name="Pentagone 46"/>
          <p:cNvSpPr/>
          <p:nvPr/>
        </p:nvSpPr>
        <p:spPr>
          <a:xfrm>
            <a:off x="4931976" y="5681389"/>
            <a:ext cx="1152000"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Deliver</a:t>
            </a:r>
          </a:p>
        </p:txBody>
      </p:sp>
      <p:sp>
        <p:nvSpPr>
          <p:cNvPr id="97" name="Bulle ronde 96"/>
          <p:cNvSpPr/>
          <p:nvPr/>
        </p:nvSpPr>
        <p:spPr>
          <a:xfrm>
            <a:off x="1763687" y="1124743"/>
            <a:ext cx="1618401" cy="723043"/>
          </a:xfrm>
          <a:prstGeom prst="wedgeEllipseCallout">
            <a:avLst>
              <a:gd name="adj1" fmla="val 56796"/>
              <a:gd name="adj2" fmla="val 11571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Recursion</a:t>
            </a:r>
          </a:p>
        </p:txBody>
      </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14</a:t>
            </a:fld>
            <a:endParaRPr lang="en-GB"/>
          </a:p>
        </p:txBody>
      </p:sp>
    </p:spTree>
    <p:extLst>
      <p:ext uri="{BB962C8B-B14F-4D97-AF65-F5344CB8AC3E}">
        <p14:creationId xmlns:p14="http://schemas.microsoft.com/office/powerpoint/2010/main" val="57112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0392" y="2569766"/>
            <a:ext cx="7097992" cy="4271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r>
              <a:rPr lang="fr-FR" noProof="0" dirty="0"/>
              <a:t>Agenda</a:t>
            </a:r>
          </a:p>
        </p:txBody>
      </p:sp>
      <p:sp>
        <p:nvSpPr>
          <p:cNvPr id="3" name="Espace réservé du contenu 2"/>
          <p:cNvSpPr>
            <a:spLocks noGrp="1"/>
          </p:cNvSpPr>
          <p:nvPr>
            <p:ph idx="1"/>
          </p:nvPr>
        </p:nvSpPr>
        <p:spPr/>
        <p:txBody>
          <a:bodyPr/>
          <a:lstStyle/>
          <a:p>
            <a:r>
              <a:rPr lang="fr-FR" noProof="0" dirty="0"/>
              <a:t>IT transformation</a:t>
            </a:r>
          </a:p>
          <a:p>
            <a:r>
              <a:rPr lang="fr-FR" noProof="0" dirty="0"/>
              <a:t>Enterprise control</a:t>
            </a:r>
          </a:p>
          <a:p>
            <a:r>
              <a:rPr lang="fr-FR" noProof="0" dirty="0"/>
              <a:t>Performance management</a:t>
            </a:r>
          </a:p>
          <a:p>
            <a:r>
              <a:rPr lang="fr-FR" dirty="0"/>
              <a:t>Use case</a:t>
            </a:r>
            <a:r>
              <a:rPr lang="fr-FR" noProof="0" dirty="0"/>
              <a:t> </a:t>
            </a:r>
          </a:p>
        </p:txBody>
      </p:sp>
      <p:sp>
        <p:nvSpPr>
          <p:cNvPr id="5" name="Espace réservé du pied de page 4"/>
          <p:cNvSpPr>
            <a:spLocks noGrp="1"/>
          </p:cNvSpPr>
          <p:nvPr>
            <p:ph type="ftr" sz="quarter" idx="11"/>
          </p:nvPr>
        </p:nvSpPr>
        <p:spPr/>
        <p:txBody>
          <a:bodyPr/>
          <a:lstStyle/>
          <a:p>
            <a:r>
              <a:rPr lang="fr-FR"/>
              <a:t>J. Vieille - Performance managment for digital transformation - Second 4P Factory online Seminar</a:t>
            </a:r>
            <a:endParaRPr lang="fr-FR" dirty="0"/>
          </a:p>
        </p:txBody>
      </p:sp>
      <p:sp>
        <p:nvSpPr>
          <p:cNvPr id="6" name="Espace réservé du numéro de diapositive 5"/>
          <p:cNvSpPr>
            <a:spLocks noGrp="1"/>
          </p:cNvSpPr>
          <p:nvPr>
            <p:ph type="sldNum" sz="quarter" idx="12"/>
          </p:nvPr>
        </p:nvSpPr>
        <p:spPr/>
        <p:txBody>
          <a:bodyPr/>
          <a:lstStyle/>
          <a:p>
            <a:fld id="{990B41CA-569D-40E7-8E58-026C0338B2C8}" type="slidenum">
              <a:rPr lang="en-GB" smtClean="0"/>
              <a:pPr/>
              <a:t>15</a:t>
            </a:fld>
            <a:endParaRPr lang="en-GB"/>
          </a:p>
        </p:txBody>
      </p:sp>
    </p:spTree>
    <p:extLst>
      <p:ext uri="{BB962C8B-B14F-4D97-AF65-F5344CB8AC3E}">
        <p14:creationId xmlns:p14="http://schemas.microsoft.com/office/powerpoint/2010/main" val="1672570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Nuage 50"/>
          <p:cNvSpPr/>
          <p:nvPr/>
        </p:nvSpPr>
        <p:spPr bwMode="auto">
          <a:xfrm>
            <a:off x="107504" y="1124744"/>
            <a:ext cx="8928992" cy="5040560"/>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8856 w 43256"/>
              <a:gd name="connsiteY9" fmla="*/ 33432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43"/>
              <a:gd name="connsiteY0" fmla="*/ 14229 h 43219"/>
              <a:gd name="connsiteX1" fmla="*/ 5659 w 43243"/>
              <a:gd name="connsiteY1" fmla="*/ 6766 h 43219"/>
              <a:gd name="connsiteX2" fmla="*/ 14041 w 43243"/>
              <a:gd name="connsiteY2" fmla="*/ 5061 h 43219"/>
              <a:gd name="connsiteX3" fmla="*/ 22492 w 43243"/>
              <a:gd name="connsiteY3" fmla="*/ 3291 h 43219"/>
              <a:gd name="connsiteX4" fmla="*/ 25785 w 43243"/>
              <a:gd name="connsiteY4" fmla="*/ 59 h 43219"/>
              <a:gd name="connsiteX5" fmla="*/ 29869 w 43243"/>
              <a:gd name="connsiteY5" fmla="*/ 2340 h 43219"/>
              <a:gd name="connsiteX6" fmla="*/ 35499 w 43243"/>
              <a:gd name="connsiteY6" fmla="*/ 549 h 43219"/>
              <a:gd name="connsiteX7" fmla="*/ 38354 w 43243"/>
              <a:gd name="connsiteY7" fmla="*/ 5435 h 43219"/>
              <a:gd name="connsiteX8" fmla="*/ 42018 w 43243"/>
              <a:gd name="connsiteY8" fmla="*/ 10177 h 43219"/>
              <a:gd name="connsiteX9" fmla="*/ 41854 w 43243"/>
              <a:gd name="connsiteY9" fmla="*/ 15319 h 43219"/>
              <a:gd name="connsiteX10" fmla="*/ 43052 w 43243"/>
              <a:gd name="connsiteY10" fmla="*/ 23181 h 43219"/>
              <a:gd name="connsiteX11" fmla="*/ 39000 w 43243"/>
              <a:gd name="connsiteY11" fmla="*/ 33455 h 43219"/>
              <a:gd name="connsiteX12" fmla="*/ 35431 w 43243"/>
              <a:gd name="connsiteY12" fmla="*/ 35960 h 43219"/>
              <a:gd name="connsiteX13" fmla="*/ 28591 w 43243"/>
              <a:gd name="connsiteY13" fmla="*/ 36674 h 43219"/>
              <a:gd name="connsiteX14" fmla="*/ 23703 w 43243"/>
              <a:gd name="connsiteY14" fmla="*/ 42965 h 43219"/>
              <a:gd name="connsiteX15" fmla="*/ 16516 w 43243"/>
              <a:gd name="connsiteY15" fmla="*/ 39125 h 43219"/>
              <a:gd name="connsiteX16" fmla="*/ 5840 w 43243"/>
              <a:gd name="connsiteY16" fmla="*/ 35331 h 43219"/>
              <a:gd name="connsiteX17" fmla="*/ 1146 w 43243"/>
              <a:gd name="connsiteY17" fmla="*/ 31109 h 43219"/>
              <a:gd name="connsiteX18" fmla="*/ 2149 w 43243"/>
              <a:gd name="connsiteY18" fmla="*/ 25410 h 43219"/>
              <a:gd name="connsiteX19" fmla="*/ 31 w 43243"/>
              <a:gd name="connsiteY19" fmla="*/ 19563 h 43219"/>
              <a:gd name="connsiteX20" fmla="*/ 3899 w 43243"/>
              <a:gd name="connsiteY20" fmla="*/ 14366 h 43219"/>
              <a:gd name="connsiteX21" fmla="*/ 3936 w 43243"/>
              <a:gd name="connsiteY21" fmla="*/ 14229 h 43219"/>
              <a:gd name="connsiteX0" fmla="*/ 4729 w 43243"/>
              <a:gd name="connsiteY0" fmla="*/ 26036 h 43219"/>
              <a:gd name="connsiteX1" fmla="*/ 2196 w 43243"/>
              <a:gd name="connsiteY1" fmla="*/ 25239 h 43219"/>
              <a:gd name="connsiteX2" fmla="*/ 6964 w 43243"/>
              <a:gd name="connsiteY2" fmla="*/ 34758 h 43219"/>
              <a:gd name="connsiteX3" fmla="*/ 5856 w 43243"/>
              <a:gd name="connsiteY3" fmla="*/ 35139 h 43219"/>
              <a:gd name="connsiteX4" fmla="*/ 16514 w 43243"/>
              <a:gd name="connsiteY4" fmla="*/ 38949 h 43219"/>
              <a:gd name="connsiteX5" fmla="*/ 15846 w 43243"/>
              <a:gd name="connsiteY5" fmla="*/ 37209 h 43219"/>
              <a:gd name="connsiteX6" fmla="*/ 28863 w 43243"/>
              <a:gd name="connsiteY6" fmla="*/ 34610 h 43219"/>
              <a:gd name="connsiteX7" fmla="*/ 28596 w 43243"/>
              <a:gd name="connsiteY7" fmla="*/ 36519 h 43219"/>
              <a:gd name="connsiteX8" fmla="*/ 34165 w 43243"/>
              <a:gd name="connsiteY8" fmla="*/ 22813 h 43219"/>
              <a:gd name="connsiteX9" fmla="*/ 38856 w 43243"/>
              <a:gd name="connsiteY9" fmla="*/ 33432 h 43219"/>
              <a:gd name="connsiteX10" fmla="*/ 41834 w 43243"/>
              <a:gd name="connsiteY10" fmla="*/ 15213 h 43219"/>
              <a:gd name="connsiteX11" fmla="*/ 40386 w 43243"/>
              <a:gd name="connsiteY11" fmla="*/ 17889 h 43219"/>
              <a:gd name="connsiteX12" fmla="*/ 38360 w 43243"/>
              <a:gd name="connsiteY12" fmla="*/ 5285 h 43219"/>
              <a:gd name="connsiteX13" fmla="*/ 38436 w 43243"/>
              <a:gd name="connsiteY13" fmla="*/ 6549 h 43219"/>
              <a:gd name="connsiteX14" fmla="*/ 29114 w 43243"/>
              <a:gd name="connsiteY14" fmla="*/ 3811 h 43219"/>
              <a:gd name="connsiteX15" fmla="*/ 29856 w 43243"/>
              <a:gd name="connsiteY15" fmla="*/ 2199 h 43219"/>
              <a:gd name="connsiteX16" fmla="*/ 22177 w 43243"/>
              <a:gd name="connsiteY16" fmla="*/ 4579 h 43219"/>
              <a:gd name="connsiteX17" fmla="*/ 22536 w 43243"/>
              <a:gd name="connsiteY17" fmla="*/ 3189 h 43219"/>
              <a:gd name="connsiteX18" fmla="*/ 14036 w 43243"/>
              <a:gd name="connsiteY18" fmla="*/ 5051 h 43219"/>
              <a:gd name="connsiteX19" fmla="*/ 15336 w 43243"/>
              <a:gd name="connsiteY19" fmla="*/ 6399 h 43219"/>
              <a:gd name="connsiteX20" fmla="*/ 4163 w 43243"/>
              <a:gd name="connsiteY20" fmla="*/ 15648 h 43219"/>
              <a:gd name="connsiteX21" fmla="*/ 3936 w 43243"/>
              <a:gd name="connsiteY21" fmla="*/ 14229 h 43219"/>
              <a:gd name="connsiteX0" fmla="*/ 3936 w 43243"/>
              <a:gd name="connsiteY0" fmla="*/ 14229 h 43219"/>
              <a:gd name="connsiteX1" fmla="*/ 5659 w 43243"/>
              <a:gd name="connsiteY1" fmla="*/ 6766 h 43219"/>
              <a:gd name="connsiteX2" fmla="*/ 14041 w 43243"/>
              <a:gd name="connsiteY2" fmla="*/ 5061 h 43219"/>
              <a:gd name="connsiteX3" fmla="*/ 22492 w 43243"/>
              <a:gd name="connsiteY3" fmla="*/ 3291 h 43219"/>
              <a:gd name="connsiteX4" fmla="*/ 25785 w 43243"/>
              <a:gd name="connsiteY4" fmla="*/ 59 h 43219"/>
              <a:gd name="connsiteX5" fmla="*/ 29869 w 43243"/>
              <a:gd name="connsiteY5" fmla="*/ 2340 h 43219"/>
              <a:gd name="connsiteX6" fmla="*/ 35499 w 43243"/>
              <a:gd name="connsiteY6" fmla="*/ 549 h 43219"/>
              <a:gd name="connsiteX7" fmla="*/ 38354 w 43243"/>
              <a:gd name="connsiteY7" fmla="*/ 5435 h 43219"/>
              <a:gd name="connsiteX8" fmla="*/ 42018 w 43243"/>
              <a:gd name="connsiteY8" fmla="*/ 10177 h 43219"/>
              <a:gd name="connsiteX9" fmla="*/ 41854 w 43243"/>
              <a:gd name="connsiteY9" fmla="*/ 15319 h 43219"/>
              <a:gd name="connsiteX10" fmla="*/ 43052 w 43243"/>
              <a:gd name="connsiteY10" fmla="*/ 23181 h 43219"/>
              <a:gd name="connsiteX11" fmla="*/ 39000 w 43243"/>
              <a:gd name="connsiteY11" fmla="*/ 33455 h 43219"/>
              <a:gd name="connsiteX12" fmla="*/ 36991 w 43243"/>
              <a:gd name="connsiteY12" fmla="*/ 40727 h 43219"/>
              <a:gd name="connsiteX13" fmla="*/ 28591 w 43243"/>
              <a:gd name="connsiteY13" fmla="*/ 36674 h 43219"/>
              <a:gd name="connsiteX14" fmla="*/ 23703 w 43243"/>
              <a:gd name="connsiteY14" fmla="*/ 42965 h 43219"/>
              <a:gd name="connsiteX15" fmla="*/ 16516 w 43243"/>
              <a:gd name="connsiteY15" fmla="*/ 39125 h 43219"/>
              <a:gd name="connsiteX16" fmla="*/ 5840 w 43243"/>
              <a:gd name="connsiteY16" fmla="*/ 35331 h 43219"/>
              <a:gd name="connsiteX17" fmla="*/ 1146 w 43243"/>
              <a:gd name="connsiteY17" fmla="*/ 31109 h 43219"/>
              <a:gd name="connsiteX18" fmla="*/ 2149 w 43243"/>
              <a:gd name="connsiteY18" fmla="*/ 25410 h 43219"/>
              <a:gd name="connsiteX19" fmla="*/ 31 w 43243"/>
              <a:gd name="connsiteY19" fmla="*/ 19563 h 43219"/>
              <a:gd name="connsiteX20" fmla="*/ 3899 w 43243"/>
              <a:gd name="connsiteY20" fmla="*/ 14366 h 43219"/>
              <a:gd name="connsiteX21" fmla="*/ 3936 w 43243"/>
              <a:gd name="connsiteY21" fmla="*/ 14229 h 43219"/>
              <a:gd name="connsiteX0" fmla="*/ 4729 w 43243"/>
              <a:gd name="connsiteY0" fmla="*/ 26036 h 43219"/>
              <a:gd name="connsiteX1" fmla="*/ 2196 w 43243"/>
              <a:gd name="connsiteY1" fmla="*/ 25239 h 43219"/>
              <a:gd name="connsiteX2" fmla="*/ 6964 w 43243"/>
              <a:gd name="connsiteY2" fmla="*/ 34758 h 43219"/>
              <a:gd name="connsiteX3" fmla="*/ 5856 w 43243"/>
              <a:gd name="connsiteY3" fmla="*/ 35139 h 43219"/>
              <a:gd name="connsiteX4" fmla="*/ 16514 w 43243"/>
              <a:gd name="connsiteY4" fmla="*/ 38949 h 43219"/>
              <a:gd name="connsiteX5" fmla="*/ 15846 w 43243"/>
              <a:gd name="connsiteY5" fmla="*/ 37209 h 43219"/>
              <a:gd name="connsiteX6" fmla="*/ 28863 w 43243"/>
              <a:gd name="connsiteY6" fmla="*/ 34610 h 43219"/>
              <a:gd name="connsiteX7" fmla="*/ 28596 w 43243"/>
              <a:gd name="connsiteY7" fmla="*/ 36519 h 43219"/>
              <a:gd name="connsiteX8" fmla="*/ 34165 w 43243"/>
              <a:gd name="connsiteY8" fmla="*/ 22813 h 43219"/>
              <a:gd name="connsiteX9" fmla="*/ 38856 w 43243"/>
              <a:gd name="connsiteY9" fmla="*/ 33432 h 43219"/>
              <a:gd name="connsiteX10" fmla="*/ 41834 w 43243"/>
              <a:gd name="connsiteY10" fmla="*/ 15213 h 43219"/>
              <a:gd name="connsiteX11" fmla="*/ 40386 w 43243"/>
              <a:gd name="connsiteY11" fmla="*/ 17889 h 43219"/>
              <a:gd name="connsiteX12" fmla="*/ 38360 w 43243"/>
              <a:gd name="connsiteY12" fmla="*/ 5285 h 43219"/>
              <a:gd name="connsiteX13" fmla="*/ 38436 w 43243"/>
              <a:gd name="connsiteY13" fmla="*/ 6549 h 43219"/>
              <a:gd name="connsiteX14" fmla="*/ 29114 w 43243"/>
              <a:gd name="connsiteY14" fmla="*/ 3811 h 43219"/>
              <a:gd name="connsiteX15" fmla="*/ 29856 w 43243"/>
              <a:gd name="connsiteY15" fmla="*/ 2199 h 43219"/>
              <a:gd name="connsiteX16" fmla="*/ 22177 w 43243"/>
              <a:gd name="connsiteY16" fmla="*/ 4579 h 43219"/>
              <a:gd name="connsiteX17" fmla="*/ 22536 w 43243"/>
              <a:gd name="connsiteY17" fmla="*/ 3189 h 43219"/>
              <a:gd name="connsiteX18" fmla="*/ 14036 w 43243"/>
              <a:gd name="connsiteY18" fmla="*/ 5051 h 43219"/>
              <a:gd name="connsiteX19" fmla="*/ 15336 w 43243"/>
              <a:gd name="connsiteY19" fmla="*/ 6399 h 43219"/>
              <a:gd name="connsiteX20" fmla="*/ 4163 w 43243"/>
              <a:gd name="connsiteY20" fmla="*/ 15648 h 43219"/>
              <a:gd name="connsiteX21" fmla="*/ 3936 w 43243"/>
              <a:gd name="connsiteY21" fmla="*/ 14229 h 43219"/>
              <a:gd name="connsiteX0" fmla="*/ 3936 w 43243"/>
              <a:gd name="connsiteY0" fmla="*/ 14229 h 43219"/>
              <a:gd name="connsiteX1" fmla="*/ 5659 w 43243"/>
              <a:gd name="connsiteY1" fmla="*/ 6766 h 43219"/>
              <a:gd name="connsiteX2" fmla="*/ 14041 w 43243"/>
              <a:gd name="connsiteY2" fmla="*/ 5061 h 43219"/>
              <a:gd name="connsiteX3" fmla="*/ 22492 w 43243"/>
              <a:gd name="connsiteY3" fmla="*/ 3291 h 43219"/>
              <a:gd name="connsiteX4" fmla="*/ 25785 w 43243"/>
              <a:gd name="connsiteY4" fmla="*/ 59 h 43219"/>
              <a:gd name="connsiteX5" fmla="*/ 29869 w 43243"/>
              <a:gd name="connsiteY5" fmla="*/ 2340 h 43219"/>
              <a:gd name="connsiteX6" fmla="*/ 35499 w 43243"/>
              <a:gd name="connsiteY6" fmla="*/ 549 h 43219"/>
              <a:gd name="connsiteX7" fmla="*/ 38354 w 43243"/>
              <a:gd name="connsiteY7" fmla="*/ 5435 h 43219"/>
              <a:gd name="connsiteX8" fmla="*/ 42018 w 43243"/>
              <a:gd name="connsiteY8" fmla="*/ 10177 h 43219"/>
              <a:gd name="connsiteX9" fmla="*/ 41854 w 43243"/>
              <a:gd name="connsiteY9" fmla="*/ 15319 h 43219"/>
              <a:gd name="connsiteX10" fmla="*/ 43052 w 43243"/>
              <a:gd name="connsiteY10" fmla="*/ 23181 h 43219"/>
              <a:gd name="connsiteX11" fmla="*/ 39000 w 43243"/>
              <a:gd name="connsiteY11" fmla="*/ 33455 h 43219"/>
              <a:gd name="connsiteX12" fmla="*/ 36991 w 43243"/>
              <a:gd name="connsiteY12" fmla="*/ 40727 h 43219"/>
              <a:gd name="connsiteX13" fmla="*/ 28591 w 43243"/>
              <a:gd name="connsiteY13" fmla="*/ 36674 h 43219"/>
              <a:gd name="connsiteX14" fmla="*/ 23703 w 43243"/>
              <a:gd name="connsiteY14" fmla="*/ 42965 h 43219"/>
              <a:gd name="connsiteX15" fmla="*/ 16516 w 43243"/>
              <a:gd name="connsiteY15" fmla="*/ 39125 h 43219"/>
              <a:gd name="connsiteX16" fmla="*/ 5840 w 43243"/>
              <a:gd name="connsiteY16" fmla="*/ 35331 h 43219"/>
              <a:gd name="connsiteX17" fmla="*/ 1146 w 43243"/>
              <a:gd name="connsiteY17" fmla="*/ 31109 h 43219"/>
              <a:gd name="connsiteX18" fmla="*/ 2149 w 43243"/>
              <a:gd name="connsiteY18" fmla="*/ 25410 h 43219"/>
              <a:gd name="connsiteX19" fmla="*/ 31 w 43243"/>
              <a:gd name="connsiteY19" fmla="*/ 19563 h 43219"/>
              <a:gd name="connsiteX20" fmla="*/ 3899 w 43243"/>
              <a:gd name="connsiteY20" fmla="*/ 14366 h 43219"/>
              <a:gd name="connsiteX21" fmla="*/ 3936 w 43243"/>
              <a:gd name="connsiteY21" fmla="*/ 14229 h 43219"/>
              <a:gd name="connsiteX0" fmla="*/ 4729 w 43243"/>
              <a:gd name="connsiteY0" fmla="*/ 26036 h 43219"/>
              <a:gd name="connsiteX1" fmla="*/ 2196 w 43243"/>
              <a:gd name="connsiteY1" fmla="*/ 25239 h 43219"/>
              <a:gd name="connsiteX2" fmla="*/ 6964 w 43243"/>
              <a:gd name="connsiteY2" fmla="*/ 34758 h 43219"/>
              <a:gd name="connsiteX3" fmla="*/ 5856 w 43243"/>
              <a:gd name="connsiteY3" fmla="*/ 35139 h 43219"/>
              <a:gd name="connsiteX4" fmla="*/ 16514 w 43243"/>
              <a:gd name="connsiteY4" fmla="*/ 38949 h 43219"/>
              <a:gd name="connsiteX5" fmla="*/ 15846 w 43243"/>
              <a:gd name="connsiteY5" fmla="*/ 37209 h 43219"/>
              <a:gd name="connsiteX6" fmla="*/ 28863 w 43243"/>
              <a:gd name="connsiteY6" fmla="*/ 34610 h 43219"/>
              <a:gd name="connsiteX7" fmla="*/ 29256 w 43243"/>
              <a:gd name="connsiteY7" fmla="*/ 41377 h 43219"/>
              <a:gd name="connsiteX8" fmla="*/ 34165 w 43243"/>
              <a:gd name="connsiteY8" fmla="*/ 22813 h 43219"/>
              <a:gd name="connsiteX9" fmla="*/ 38856 w 43243"/>
              <a:gd name="connsiteY9" fmla="*/ 33432 h 43219"/>
              <a:gd name="connsiteX10" fmla="*/ 41834 w 43243"/>
              <a:gd name="connsiteY10" fmla="*/ 15213 h 43219"/>
              <a:gd name="connsiteX11" fmla="*/ 40386 w 43243"/>
              <a:gd name="connsiteY11" fmla="*/ 17889 h 43219"/>
              <a:gd name="connsiteX12" fmla="*/ 38360 w 43243"/>
              <a:gd name="connsiteY12" fmla="*/ 5285 h 43219"/>
              <a:gd name="connsiteX13" fmla="*/ 38436 w 43243"/>
              <a:gd name="connsiteY13" fmla="*/ 6549 h 43219"/>
              <a:gd name="connsiteX14" fmla="*/ 29114 w 43243"/>
              <a:gd name="connsiteY14" fmla="*/ 3811 h 43219"/>
              <a:gd name="connsiteX15" fmla="*/ 29856 w 43243"/>
              <a:gd name="connsiteY15" fmla="*/ 2199 h 43219"/>
              <a:gd name="connsiteX16" fmla="*/ 22177 w 43243"/>
              <a:gd name="connsiteY16" fmla="*/ 4579 h 43219"/>
              <a:gd name="connsiteX17" fmla="*/ 22536 w 43243"/>
              <a:gd name="connsiteY17" fmla="*/ 3189 h 43219"/>
              <a:gd name="connsiteX18" fmla="*/ 14036 w 43243"/>
              <a:gd name="connsiteY18" fmla="*/ 5051 h 43219"/>
              <a:gd name="connsiteX19" fmla="*/ 15336 w 43243"/>
              <a:gd name="connsiteY19" fmla="*/ 6399 h 43219"/>
              <a:gd name="connsiteX20" fmla="*/ 4163 w 43243"/>
              <a:gd name="connsiteY20" fmla="*/ 15648 h 43219"/>
              <a:gd name="connsiteX21" fmla="*/ 3936 w 43243"/>
              <a:gd name="connsiteY21" fmla="*/ 14229 h 43219"/>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5840 w 43243"/>
              <a:gd name="connsiteY16" fmla="*/ 35331 h 43430"/>
              <a:gd name="connsiteX17" fmla="*/ 1146 w 43243"/>
              <a:gd name="connsiteY17" fmla="*/ 31109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5856 w 43243"/>
              <a:gd name="connsiteY3" fmla="*/ 35139 h 43430"/>
              <a:gd name="connsiteX4" fmla="*/ 16514 w 43243"/>
              <a:gd name="connsiteY4" fmla="*/ 38949 h 43430"/>
              <a:gd name="connsiteX5" fmla="*/ 15846 w 43243"/>
              <a:gd name="connsiteY5" fmla="*/ 37209 h 43430"/>
              <a:gd name="connsiteX6" fmla="*/ 28863 w 43243"/>
              <a:gd name="connsiteY6" fmla="*/ 34610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5840 w 43243"/>
              <a:gd name="connsiteY16" fmla="*/ 35331 h 43430"/>
              <a:gd name="connsiteX17" fmla="*/ 1146 w 43243"/>
              <a:gd name="connsiteY17" fmla="*/ 31109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5856 w 43243"/>
              <a:gd name="connsiteY3" fmla="*/ 35139 h 43430"/>
              <a:gd name="connsiteX4" fmla="*/ 16514 w 43243"/>
              <a:gd name="connsiteY4" fmla="*/ 38949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5840 w 43243"/>
              <a:gd name="connsiteY16" fmla="*/ 35331 h 43430"/>
              <a:gd name="connsiteX17" fmla="*/ 1146 w 43243"/>
              <a:gd name="connsiteY17" fmla="*/ 31109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4716 w 43243"/>
              <a:gd name="connsiteY3" fmla="*/ 37981 h 43430"/>
              <a:gd name="connsiteX4" fmla="*/ 16514 w 43243"/>
              <a:gd name="connsiteY4" fmla="*/ 38949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4460 w 43243"/>
              <a:gd name="connsiteY16" fmla="*/ 38723 h 43430"/>
              <a:gd name="connsiteX17" fmla="*/ 1146 w 43243"/>
              <a:gd name="connsiteY17" fmla="*/ 31109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4716 w 43243"/>
              <a:gd name="connsiteY3" fmla="*/ 37981 h 43430"/>
              <a:gd name="connsiteX4" fmla="*/ 16514 w 43243"/>
              <a:gd name="connsiteY4" fmla="*/ 38949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4460 w 43243"/>
              <a:gd name="connsiteY16" fmla="*/ 38723 h 43430"/>
              <a:gd name="connsiteX17" fmla="*/ 1146 w 43243"/>
              <a:gd name="connsiteY17" fmla="*/ 31109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4476 w 43243"/>
              <a:gd name="connsiteY3" fmla="*/ 38531 h 43430"/>
              <a:gd name="connsiteX4" fmla="*/ 16514 w 43243"/>
              <a:gd name="connsiteY4" fmla="*/ 38949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4460 w 43243"/>
              <a:gd name="connsiteY16" fmla="*/ 38723 h 43430"/>
              <a:gd name="connsiteX17" fmla="*/ 1086 w 43243"/>
              <a:gd name="connsiteY17" fmla="*/ 33126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4476 w 43243"/>
              <a:gd name="connsiteY3" fmla="*/ 38531 h 43430"/>
              <a:gd name="connsiteX4" fmla="*/ 16514 w 43243"/>
              <a:gd name="connsiteY4" fmla="*/ 38949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4460 w 43243"/>
              <a:gd name="connsiteY16" fmla="*/ 38723 h 43430"/>
              <a:gd name="connsiteX17" fmla="*/ 1086 w 43243"/>
              <a:gd name="connsiteY17" fmla="*/ 33126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5076 w 43243"/>
              <a:gd name="connsiteY3" fmla="*/ 39173 h 43430"/>
              <a:gd name="connsiteX4" fmla="*/ 16514 w 43243"/>
              <a:gd name="connsiteY4" fmla="*/ 38949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5060 w 43243"/>
              <a:gd name="connsiteY16" fmla="*/ 39365 h 43430"/>
              <a:gd name="connsiteX17" fmla="*/ 1086 w 43243"/>
              <a:gd name="connsiteY17" fmla="*/ 33126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5076 w 43243"/>
              <a:gd name="connsiteY3" fmla="*/ 39173 h 43430"/>
              <a:gd name="connsiteX4" fmla="*/ 16514 w 43243"/>
              <a:gd name="connsiteY4" fmla="*/ 38949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430"/>
              <a:gd name="connsiteX1" fmla="*/ 5659 w 43243"/>
              <a:gd name="connsiteY1" fmla="*/ 6766 h 43430"/>
              <a:gd name="connsiteX2" fmla="*/ 14041 w 43243"/>
              <a:gd name="connsiteY2" fmla="*/ 5061 h 43430"/>
              <a:gd name="connsiteX3" fmla="*/ 22492 w 43243"/>
              <a:gd name="connsiteY3" fmla="*/ 3291 h 43430"/>
              <a:gd name="connsiteX4" fmla="*/ 25785 w 43243"/>
              <a:gd name="connsiteY4" fmla="*/ 59 h 43430"/>
              <a:gd name="connsiteX5" fmla="*/ 29869 w 43243"/>
              <a:gd name="connsiteY5" fmla="*/ 2340 h 43430"/>
              <a:gd name="connsiteX6" fmla="*/ 35499 w 43243"/>
              <a:gd name="connsiteY6" fmla="*/ 549 h 43430"/>
              <a:gd name="connsiteX7" fmla="*/ 38354 w 43243"/>
              <a:gd name="connsiteY7" fmla="*/ 5435 h 43430"/>
              <a:gd name="connsiteX8" fmla="*/ 42018 w 43243"/>
              <a:gd name="connsiteY8" fmla="*/ 10177 h 43430"/>
              <a:gd name="connsiteX9" fmla="*/ 41854 w 43243"/>
              <a:gd name="connsiteY9" fmla="*/ 15319 h 43430"/>
              <a:gd name="connsiteX10" fmla="*/ 43052 w 43243"/>
              <a:gd name="connsiteY10" fmla="*/ 23181 h 43430"/>
              <a:gd name="connsiteX11" fmla="*/ 39000 w 43243"/>
              <a:gd name="connsiteY11" fmla="*/ 33455 h 43430"/>
              <a:gd name="connsiteX12" fmla="*/ 36991 w 43243"/>
              <a:gd name="connsiteY12" fmla="*/ 40727 h 43430"/>
              <a:gd name="connsiteX13" fmla="*/ 29191 w 43243"/>
              <a:gd name="connsiteY13" fmla="*/ 41257 h 43430"/>
              <a:gd name="connsiteX14" fmla="*/ 23703 w 43243"/>
              <a:gd name="connsiteY14" fmla="*/ 42965 h 43430"/>
              <a:gd name="connsiteX15" fmla="*/ 16516 w 43243"/>
              <a:gd name="connsiteY15" fmla="*/ 39125 h 43430"/>
              <a:gd name="connsiteX16" fmla="*/ 5060 w 43243"/>
              <a:gd name="connsiteY16" fmla="*/ 39365 h 43430"/>
              <a:gd name="connsiteX17" fmla="*/ 1086 w 43243"/>
              <a:gd name="connsiteY17" fmla="*/ 33126 h 43430"/>
              <a:gd name="connsiteX18" fmla="*/ 2149 w 43243"/>
              <a:gd name="connsiteY18" fmla="*/ 25410 h 43430"/>
              <a:gd name="connsiteX19" fmla="*/ 31 w 43243"/>
              <a:gd name="connsiteY19" fmla="*/ 19563 h 43430"/>
              <a:gd name="connsiteX20" fmla="*/ 3899 w 43243"/>
              <a:gd name="connsiteY20" fmla="*/ 14366 h 43430"/>
              <a:gd name="connsiteX21" fmla="*/ 3936 w 43243"/>
              <a:gd name="connsiteY21" fmla="*/ 14229 h 43430"/>
              <a:gd name="connsiteX0" fmla="*/ 4729 w 43243"/>
              <a:gd name="connsiteY0" fmla="*/ 26036 h 43430"/>
              <a:gd name="connsiteX1" fmla="*/ 2196 w 43243"/>
              <a:gd name="connsiteY1" fmla="*/ 25239 h 43430"/>
              <a:gd name="connsiteX2" fmla="*/ 6964 w 43243"/>
              <a:gd name="connsiteY2" fmla="*/ 34758 h 43430"/>
              <a:gd name="connsiteX3" fmla="*/ 5076 w 43243"/>
              <a:gd name="connsiteY3" fmla="*/ 39173 h 43430"/>
              <a:gd name="connsiteX4" fmla="*/ 16634 w 43243"/>
              <a:gd name="connsiteY4" fmla="*/ 40966 h 43430"/>
              <a:gd name="connsiteX5" fmla="*/ 15846 w 43243"/>
              <a:gd name="connsiteY5" fmla="*/ 37209 h 43430"/>
              <a:gd name="connsiteX6" fmla="*/ 28683 w 43243"/>
              <a:gd name="connsiteY6" fmla="*/ 36627 h 43430"/>
              <a:gd name="connsiteX7" fmla="*/ 29256 w 43243"/>
              <a:gd name="connsiteY7" fmla="*/ 41377 h 43430"/>
              <a:gd name="connsiteX8" fmla="*/ 34165 w 43243"/>
              <a:gd name="connsiteY8" fmla="*/ 22813 h 43430"/>
              <a:gd name="connsiteX9" fmla="*/ 38856 w 43243"/>
              <a:gd name="connsiteY9" fmla="*/ 33432 h 43430"/>
              <a:gd name="connsiteX10" fmla="*/ 41834 w 43243"/>
              <a:gd name="connsiteY10" fmla="*/ 15213 h 43430"/>
              <a:gd name="connsiteX11" fmla="*/ 40386 w 43243"/>
              <a:gd name="connsiteY11" fmla="*/ 17889 h 43430"/>
              <a:gd name="connsiteX12" fmla="*/ 38360 w 43243"/>
              <a:gd name="connsiteY12" fmla="*/ 5285 h 43430"/>
              <a:gd name="connsiteX13" fmla="*/ 38436 w 43243"/>
              <a:gd name="connsiteY13" fmla="*/ 6549 h 43430"/>
              <a:gd name="connsiteX14" fmla="*/ 29114 w 43243"/>
              <a:gd name="connsiteY14" fmla="*/ 3811 h 43430"/>
              <a:gd name="connsiteX15" fmla="*/ 29856 w 43243"/>
              <a:gd name="connsiteY15" fmla="*/ 2199 h 43430"/>
              <a:gd name="connsiteX16" fmla="*/ 22177 w 43243"/>
              <a:gd name="connsiteY16" fmla="*/ 4579 h 43430"/>
              <a:gd name="connsiteX17" fmla="*/ 22536 w 43243"/>
              <a:gd name="connsiteY17" fmla="*/ 3189 h 43430"/>
              <a:gd name="connsiteX18" fmla="*/ 14036 w 43243"/>
              <a:gd name="connsiteY18" fmla="*/ 5051 h 43430"/>
              <a:gd name="connsiteX19" fmla="*/ 15336 w 43243"/>
              <a:gd name="connsiteY19" fmla="*/ 6399 h 43430"/>
              <a:gd name="connsiteX20" fmla="*/ 4163 w 43243"/>
              <a:gd name="connsiteY20" fmla="*/ 15648 h 43430"/>
              <a:gd name="connsiteX21" fmla="*/ 3936 w 43243"/>
              <a:gd name="connsiteY21" fmla="*/ 14229 h 43430"/>
              <a:gd name="connsiteX0" fmla="*/ 3936 w 43243"/>
              <a:gd name="connsiteY0" fmla="*/ 14229 h 43326"/>
              <a:gd name="connsiteX1" fmla="*/ 5659 w 43243"/>
              <a:gd name="connsiteY1" fmla="*/ 6766 h 43326"/>
              <a:gd name="connsiteX2" fmla="*/ 14041 w 43243"/>
              <a:gd name="connsiteY2" fmla="*/ 5061 h 43326"/>
              <a:gd name="connsiteX3" fmla="*/ 22492 w 43243"/>
              <a:gd name="connsiteY3" fmla="*/ 3291 h 43326"/>
              <a:gd name="connsiteX4" fmla="*/ 25785 w 43243"/>
              <a:gd name="connsiteY4" fmla="*/ 59 h 43326"/>
              <a:gd name="connsiteX5" fmla="*/ 29869 w 43243"/>
              <a:gd name="connsiteY5" fmla="*/ 2340 h 43326"/>
              <a:gd name="connsiteX6" fmla="*/ 35499 w 43243"/>
              <a:gd name="connsiteY6" fmla="*/ 549 h 43326"/>
              <a:gd name="connsiteX7" fmla="*/ 38354 w 43243"/>
              <a:gd name="connsiteY7" fmla="*/ 5435 h 43326"/>
              <a:gd name="connsiteX8" fmla="*/ 42018 w 43243"/>
              <a:gd name="connsiteY8" fmla="*/ 10177 h 43326"/>
              <a:gd name="connsiteX9" fmla="*/ 41854 w 43243"/>
              <a:gd name="connsiteY9" fmla="*/ 15319 h 43326"/>
              <a:gd name="connsiteX10" fmla="*/ 43052 w 43243"/>
              <a:gd name="connsiteY10" fmla="*/ 23181 h 43326"/>
              <a:gd name="connsiteX11" fmla="*/ 39000 w 43243"/>
              <a:gd name="connsiteY11" fmla="*/ 33455 h 43326"/>
              <a:gd name="connsiteX12" fmla="*/ 36991 w 43243"/>
              <a:gd name="connsiteY12" fmla="*/ 40727 h 43326"/>
              <a:gd name="connsiteX13" fmla="*/ 29191 w 43243"/>
              <a:gd name="connsiteY13" fmla="*/ 41257 h 43326"/>
              <a:gd name="connsiteX14" fmla="*/ 23703 w 43243"/>
              <a:gd name="connsiteY14" fmla="*/ 42965 h 43326"/>
              <a:gd name="connsiteX15" fmla="*/ 16516 w 43243"/>
              <a:gd name="connsiteY15" fmla="*/ 40683 h 43326"/>
              <a:gd name="connsiteX16" fmla="*/ 5060 w 43243"/>
              <a:gd name="connsiteY16" fmla="*/ 39365 h 43326"/>
              <a:gd name="connsiteX17" fmla="*/ 1086 w 43243"/>
              <a:gd name="connsiteY17" fmla="*/ 33126 h 43326"/>
              <a:gd name="connsiteX18" fmla="*/ 2149 w 43243"/>
              <a:gd name="connsiteY18" fmla="*/ 25410 h 43326"/>
              <a:gd name="connsiteX19" fmla="*/ 31 w 43243"/>
              <a:gd name="connsiteY19" fmla="*/ 19563 h 43326"/>
              <a:gd name="connsiteX20" fmla="*/ 3899 w 43243"/>
              <a:gd name="connsiteY20" fmla="*/ 14366 h 43326"/>
              <a:gd name="connsiteX21" fmla="*/ 3936 w 43243"/>
              <a:gd name="connsiteY21" fmla="*/ 14229 h 43326"/>
              <a:gd name="connsiteX0" fmla="*/ 4729 w 43243"/>
              <a:gd name="connsiteY0" fmla="*/ 26036 h 43326"/>
              <a:gd name="connsiteX1" fmla="*/ 2196 w 43243"/>
              <a:gd name="connsiteY1" fmla="*/ 25239 h 43326"/>
              <a:gd name="connsiteX2" fmla="*/ 6964 w 43243"/>
              <a:gd name="connsiteY2" fmla="*/ 34758 h 43326"/>
              <a:gd name="connsiteX3" fmla="*/ 5076 w 43243"/>
              <a:gd name="connsiteY3" fmla="*/ 39173 h 43326"/>
              <a:gd name="connsiteX4" fmla="*/ 16634 w 43243"/>
              <a:gd name="connsiteY4" fmla="*/ 40966 h 43326"/>
              <a:gd name="connsiteX5" fmla="*/ 15846 w 43243"/>
              <a:gd name="connsiteY5" fmla="*/ 37209 h 43326"/>
              <a:gd name="connsiteX6" fmla="*/ 28683 w 43243"/>
              <a:gd name="connsiteY6" fmla="*/ 36627 h 43326"/>
              <a:gd name="connsiteX7" fmla="*/ 29256 w 43243"/>
              <a:gd name="connsiteY7" fmla="*/ 41377 h 43326"/>
              <a:gd name="connsiteX8" fmla="*/ 34165 w 43243"/>
              <a:gd name="connsiteY8" fmla="*/ 22813 h 43326"/>
              <a:gd name="connsiteX9" fmla="*/ 38856 w 43243"/>
              <a:gd name="connsiteY9" fmla="*/ 33432 h 43326"/>
              <a:gd name="connsiteX10" fmla="*/ 41834 w 43243"/>
              <a:gd name="connsiteY10" fmla="*/ 15213 h 43326"/>
              <a:gd name="connsiteX11" fmla="*/ 40386 w 43243"/>
              <a:gd name="connsiteY11" fmla="*/ 17889 h 43326"/>
              <a:gd name="connsiteX12" fmla="*/ 38360 w 43243"/>
              <a:gd name="connsiteY12" fmla="*/ 5285 h 43326"/>
              <a:gd name="connsiteX13" fmla="*/ 38436 w 43243"/>
              <a:gd name="connsiteY13" fmla="*/ 6549 h 43326"/>
              <a:gd name="connsiteX14" fmla="*/ 29114 w 43243"/>
              <a:gd name="connsiteY14" fmla="*/ 3811 h 43326"/>
              <a:gd name="connsiteX15" fmla="*/ 29856 w 43243"/>
              <a:gd name="connsiteY15" fmla="*/ 2199 h 43326"/>
              <a:gd name="connsiteX16" fmla="*/ 22177 w 43243"/>
              <a:gd name="connsiteY16" fmla="*/ 4579 h 43326"/>
              <a:gd name="connsiteX17" fmla="*/ 22536 w 43243"/>
              <a:gd name="connsiteY17" fmla="*/ 3189 h 43326"/>
              <a:gd name="connsiteX18" fmla="*/ 14036 w 43243"/>
              <a:gd name="connsiteY18" fmla="*/ 5051 h 43326"/>
              <a:gd name="connsiteX19" fmla="*/ 15336 w 43243"/>
              <a:gd name="connsiteY19" fmla="*/ 6399 h 43326"/>
              <a:gd name="connsiteX20" fmla="*/ 4163 w 43243"/>
              <a:gd name="connsiteY20" fmla="*/ 15648 h 43326"/>
              <a:gd name="connsiteX21" fmla="*/ 3936 w 43243"/>
              <a:gd name="connsiteY21" fmla="*/ 14229 h 43326"/>
              <a:gd name="connsiteX0" fmla="*/ 3936 w 43243"/>
              <a:gd name="connsiteY0" fmla="*/ 14229 h 43736"/>
              <a:gd name="connsiteX1" fmla="*/ 5659 w 43243"/>
              <a:gd name="connsiteY1" fmla="*/ 6766 h 43736"/>
              <a:gd name="connsiteX2" fmla="*/ 14041 w 43243"/>
              <a:gd name="connsiteY2" fmla="*/ 5061 h 43736"/>
              <a:gd name="connsiteX3" fmla="*/ 22492 w 43243"/>
              <a:gd name="connsiteY3" fmla="*/ 3291 h 43736"/>
              <a:gd name="connsiteX4" fmla="*/ 25785 w 43243"/>
              <a:gd name="connsiteY4" fmla="*/ 59 h 43736"/>
              <a:gd name="connsiteX5" fmla="*/ 29869 w 43243"/>
              <a:gd name="connsiteY5" fmla="*/ 2340 h 43736"/>
              <a:gd name="connsiteX6" fmla="*/ 35499 w 43243"/>
              <a:gd name="connsiteY6" fmla="*/ 549 h 43736"/>
              <a:gd name="connsiteX7" fmla="*/ 38354 w 43243"/>
              <a:gd name="connsiteY7" fmla="*/ 5435 h 43736"/>
              <a:gd name="connsiteX8" fmla="*/ 42018 w 43243"/>
              <a:gd name="connsiteY8" fmla="*/ 10177 h 43736"/>
              <a:gd name="connsiteX9" fmla="*/ 41854 w 43243"/>
              <a:gd name="connsiteY9" fmla="*/ 15319 h 43736"/>
              <a:gd name="connsiteX10" fmla="*/ 43052 w 43243"/>
              <a:gd name="connsiteY10" fmla="*/ 23181 h 43736"/>
              <a:gd name="connsiteX11" fmla="*/ 39000 w 43243"/>
              <a:gd name="connsiteY11" fmla="*/ 33455 h 43736"/>
              <a:gd name="connsiteX12" fmla="*/ 36991 w 43243"/>
              <a:gd name="connsiteY12" fmla="*/ 40727 h 43736"/>
              <a:gd name="connsiteX13" fmla="*/ 29191 w 43243"/>
              <a:gd name="connsiteY13" fmla="*/ 41257 h 43736"/>
              <a:gd name="connsiteX14" fmla="*/ 23823 w 43243"/>
              <a:gd name="connsiteY14" fmla="*/ 43607 h 43736"/>
              <a:gd name="connsiteX15" fmla="*/ 16516 w 43243"/>
              <a:gd name="connsiteY15" fmla="*/ 40683 h 43736"/>
              <a:gd name="connsiteX16" fmla="*/ 5060 w 43243"/>
              <a:gd name="connsiteY16" fmla="*/ 39365 h 43736"/>
              <a:gd name="connsiteX17" fmla="*/ 1086 w 43243"/>
              <a:gd name="connsiteY17" fmla="*/ 33126 h 43736"/>
              <a:gd name="connsiteX18" fmla="*/ 2149 w 43243"/>
              <a:gd name="connsiteY18" fmla="*/ 25410 h 43736"/>
              <a:gd name="connsiteX19" fmla="*/ 31 w 43243"/>
              <a:gd name="connsiteY19" fmla="*/ 19563 h 43736"/>
              <a:gd name="connsiteX20" fmla="*/ 3899 w 43243"/>
              <a:gd name="connsiteY20" fmla="*/ 14366 h 43736"/>
              <a:gd name="connsiteX21" fmla="*/ 3936 w 43243"/>
              <a:gd name="connsiteY21" fmla="*/ 14229 h 43736"/>
              <a:gd name="connsiteX0" fmla="*/ 4729 w 43243"/>
              <a:gd name="connsiteY0" fmla="*/ 26036 h 43736"/>
              <a:gd name="connsiteX1" fmla="*/ 2196 w 43243"/>
              <a:gd name="connsiteY1" fmla="*/ 25239 h 43736"/>
              <a:gd name="connsiteX2" fmla="*/ 6964 w 43243"/>
              <a:gd name="connsiteY2" fmla="*/ 34758 h 43736"/>
              <a:gd name="connsiteX3" fmla="*/ 5076 w 43243"/>
              <a:gd name="connsiteY3" fmla="*/ 39173 h 43736"/>
              <a:gd name="connsiteX4" fmla="*/ 16634 w 43243"/>
              <a:gd name="connsiteY4" fmla="*/ 40966 h 43736"/>
              <a:gd name="connsiteX5" fmla="*/ 15846 w 43243"/>
              <a:gd name="connsiteY5" fmla="*/ 37209 h 43736"/>
              <a:gd name="connsiteX6" fmla="*/ 28683 w 43243"/>
              <a:gd name="connsiteY6" fmla="*/ 36627 h 43736"/>
              <a:gd name="connsiteX7" fmla="*/ 29256 w 43243"/>
              <a:gd name="connsiteY7" fmla="*/ 41377 h 43736"/>
              <a:gd name="connsiteX8" fmla="*/ 34165 w 43243"/>
              <a:gd name="connsiteY8" fmla="*/ 22813 h 43736"/>
              <a:gd name="connsiteX9" fmla="*/ 38856 w 43243"/>
              <a:gd name="connsiteY9" fmla="*/ 33432 h 43736"/>
              <a:gd name="connsiteX10" fmla="*/ 41834 w 43243"/>
              <a:gd name="connsiteY10" fmla="*/ 15213 h 43736"/>
              <a:gd name="connsiteX11" fmla="*/ 40386 w 43243"/>
              <a:gd name="connsiteY11" fmla="*/ 17889 h 43736"/>
              <a:gd name="connsiteX12" fmla="*/ 38360 w 43243"/>
              <a:gd name="connsiteY12" fmla="*/ 5285 h 43736"/>
              <a:gd name="connsiteX13" fmla="*/ 38436 w 43243"/>
              <a:gd name="connsiteY13" fmla="*/ 6549 h 43736"/>
              <a:gd name="connsiteX14" fmla="*/ 29114 w 43243"/>
              <a:gd name="connsiteY14" fmla="*/ 3811 h 43736"/>
              <a:gd name="connsiteX15" fmla="*/ 29856 w 43243"/>
              <a:gd name="connsiteY15" fmla="*/ 2199 h 43736"/>
              <a:gd name="connsiteX16" fmla="*/ 22177 w 43243"/>
              <a:gd name="connsiteY16" fmla="*/ 4579 h 43736"/>
              <a:gd name="connsiteX17" fmla="*/ 22536 w 43243"/>
              <a:gd name="connsiteY17" fmla="*/ 3189 h 43736"/>
              <a:gd name="connsiteX18" fmla="*/ 14036 w 43243"/>
              <a:gd name="connsiteY18" fmla="*/ 5051 h 43736"/>
              <a:gd name="connsiteX19" fmla="*/ 15336 w 43243"/>
              <a:gd name="connsiteY19" fmla="*/ 6399 h 43736"/>
              <a:gd name="connsiteX20" fmla="*/ 4163 w 43243"/>
              <a:gd name="connsiteY20" fmla="*/ 15648 h 43736"/>
              <a:gd name="connsiteX21" fmla="*/ 3936 w 43243"/>
              <a:gd name="connsiteY21" fmla="*/ 14229 h 43736"/>
              <a:gd name="connsiteX0" fmla="*/ 3936 w 43243"/>
              <a:gd name="connsiteY0" fmla="*/ 14229 h 43736"/>
              <a:gd name="connsiteX1" fmla="*/ 5659 w 43243"/>
              <a:gd name="connsiteY1" fmla="*/ 6766 h 43736"/>
              <a:gd name="connsiteX2" fmla="*/ 14041 w 43243"/>
              <a:gd name="connsiteY2" fmla="*/ 5061 h 43736"/>
              <a:gd name="connsiteX3" fmla="*/ 22492 w 43243"/>
              <a:gd name="connsiteY3" fmla="*/ 3291 h 43736"/>
              <a:gd name="connsiteX4" fmla="*/ 25785 w 43243"/>
              <a:gd name="connsiteY4" fmla="*/ 59 h 43736"/>
              <a:gd name="connsiteX5" fmla="*/ 29869 w 43243"/>
              <a:gd name="connsiteY5" fmla="*/ 2340 h 43736"/>
              <a:gd name="connsiteX6" fmla="*/ 35499 w 43243"/>
              <a:gd name="connsiteY6" fmla="*/ 549 h 43736"/>
              <a:gd name="connsiteX7" fmla="*/ 38354 w 43243"/>
              <a:gd name="connsiteY7" fmla="*/ 5435 h 43736"/>
              <a:gd name="connsiteX8" fmla="*/ 42018 w 43243"/>
              <a:gd name="connsiteY8" fmla="*/ 10177 h 43736"/>
              <a:gd name="connsiteX9" fmla="*/ 41854 w 43243"/>
              <a:gd name="connsiteY9" fmla="*/ 15319 h 43736"/>
              <a:gd name="connsiteX10" fmla="*/ 43052 w 43243"/>
              <a:gd name="connsiteY10" fmla="*/ 23181 h 43736"/>
              <a:gd name="connsiteX11" fmla="*/ 39000 w 43243"/>
              <a:gd name="connsiteY11" fmla="*/ 33455 h 43736"/>
              <a:gd name="connsiteX12" fmla="*/ 36991 w 43243"/>
              <a:gd name="connsiteY12" fmla="*/ 40727 h 43736"/>
              <a:gd name="connsiteX13" fmla="*/ 29191 w 43243"/>
              <a:gd name="connsiteY13" fmla="*/ 41257 h 43736"/>
              <a:gd name="connsiteX14" fmla="*/ 23823 w 43243"/>
              <a:gd name="connsiteY14" fmla="*/ 43607 h 43736"/>
              <a:gd name="connsiteX15" fmla="*/ 16516 w 43243"/>
              <a:gd name="connsiteY15" fmla="*/ 40683 h 43736"/>
              <a:gd name="connsiteX16" fmla="*/ 5060 w 43243"/>
              <a:gd name="connsiteY16" fmla="*/ 39365 h 43736"/>
              <a:gd name="connsiteX17" fmla="*/ 1086 w 43243"/>
              <a:gd name="connsiteY17" fmla="*/ 33126 h 43736"/>
              <a:gd name="connsiteX18" fmla="*/ 2149 w 43243"/>
              <a:gd name="connsiteY18" fmla="*/ 25410 h 43736"/>
              <a:gd name="connsiteX19" fmla="*/ 31 w 43243"/>
              <a:gd name="connsiteY19" fmla="*/ 19563 h 43736"/>
              <a:gd name="connsiteX20" fmla="*/ 3899 w 43243"/>
              <a:gd name="connsiteY20" fmla="*/ 14366 h 43736"/>
              <a:gd name="connsiteX21" fmla="*/ 3936 w 43243"/>
              <a:gd name="connsiteY21" fmla="*/ 14229 h 43736"/>
              <a:gd name="connsiteX0" fmla="*/ 4729 w 43243"/>
              <a:gd name="connsiteY0" fmla="*/ 26036 h 43736"/>
              <a:gd name="connsiteX1" fmla="*/ 2196 w 43243"/>
              <a:gd name="connsiteY1" fmla="*/ 25239 h 43736"/>
              <a:gd name="connsiteX2" fmla="*/ 6964 w 43243"/>
              <a:gd name="connsiteY2" fmla="*/ 34758 h 43736"/>
              <a:gd name="connsiteX3" fmla="*/ 5076 w 43243"/>
              <a:gd name="connsiteY3" fmla="*/ 39173 h 43736"/>
              <a:gd name="connsiteX4" fmla="*/ 16634 w 43243"/>
              <a:gd name="connsiteY4" fmla="*/ 40966 h 43736"/>
              <a:gd name="connsiteX5" fmla="*/ 15846 w 43243"/>
              <a:gd name="connsiteY5" fmla="*/ 37209 h 43736"/>
              <a:gd name="connsiteX6" fmla="*/ 28683 w 43243"/>
              <a:gd name="connsiteY6" fmla="*/ 36627 h 43736"/>
              <a:gd name="connsiteX7" fmla="*/ 27756 w 43243"/>
              <a:gd name="connsiteY7" fmla="*/ 41377 h 43736"/>
              <a:gd name="connsiteX8" fmla="*/ 34165 w 43243"/>
              <a:gd name="connsiteY8" fmla="*/ 22813 h 43736"/>
              <a:gd name="connsiteX9" fmla="*/ 38856 w 43243"/>
              <a:gd name="connsiteY9" fmla="*/ 33432 h 43736"/>
              <a:gd name="connsiteX10" fmla="*/ 41834 w 43243"/>
              <a:gd name="connsiteY10" fmla="*/ 15213 h 43736"/>
              <a:gd name="connsiteX11" fmla="*/ 40386 w 43243"/>
              <a:gd name="connsiteY11" fmla="*/ 17889 h 43736"/>
              <a:gd name="connsiteX12" fmla="*/ 38360 w 43243"/>
              <a:gd name="connsiteY12" fmla="*/ 5285 h 43736"/>
              <a:gd name="connsiteX13" fmla="*/ 38436 w 43243"/>
              <a:gd name="connsiteY13" fmla="*/ 6549 h 43736"/>
              <a:gd name="connsiteX14" fmla="*/ 29114 w 43243"/>
              <a:gd name="connsiteY14" fmla="*/ 3811 h 43736"/>
              <a:gd name="connsiteX15" fmla="*/ 29856 w 43243"/>
              <a:gd name="connsiteY15" fmla="*/ 2199 h 43736"/>
              <a:gd name="connsiteX16" fmla="*/ 22177 w 43243"/>
              <a:gd name="connsiteY16" fmla="*/ 4579 h 43736"/>
              <a:gd name="connsiteX17" fmla="*/ 22536 w 43243"/>
              <a:gd name="connsiteY17" fmla="*/ 3189 h 43736"/>
              <a:gd name="connsiteX18" fmla="*/ 14036 w 43243"/>
              <a:gd name="connsiteY18" fmla="*/ 5051 h 43736"/>
              <a:gd name="connsiteX19" fmla="*/ 15336 w 43243"/>
              <a:gd name="connsiteY19" fmla="*/ 6399 h 43736"/>
              <a:gd name="connsiteX20" fmla="*/ 4163 w 43243"/>
              <a:gd name="connsiteY20" fmla="*/ 15648 h 43736"/>
              <a:gd name="connsiteX21" fmla="*/ 3936 w 43243"/>
              <a:gd name="connsiteY21" fmla="*/ 14229 h 43736"/>
              <a:gd name="connsiteX0" fmla="*/ 3936 w 43243"/>
              <a:gd name="connsiteY0" fmla="*/ 14229 h 43802"/>
              <a:gd name="connsiteX1" fmla="*/ 5659 w 43243"/>
              <a:gd name="connsiteY1" fmla="*/ 6766 h 43802"/>
              <a:gd name="connsiteX2" fmla="*/ 14041 w 43243"/>
              <a:gd name="connsiteY2" fmla="*/ 5061 h 43802"/>
              <a:gd name="connsiteX3" fmla="*/ 22492 w 43243"/>
              <a:gd name="connsiteY3" fmla="*/ 3291 h 43802"/>
              <a:gd name="connsiteX4" fmla="*/ 25785 w 43243"/>
              <a:gd name="connsiteY4" fmla="*/ 59 h 43802"/>
              <a:gd name="connsiteX5" fmla="*/ 29869 w 43243"/>
              <a:gd name="connsiteY5" fmla="*/ 2340 h 43802"/>
              <a:gd name="connsiteX6" fmla="*/ 35499 w 43243"/>
              <a:gd name="connsiteY6" fmla="*/ 549 h 43802"/>
              <a:gd name="connsiteX7" fmla="*/ 38354 w 43243"/>
              <a:gd name="connsiteY7" fmla="*/ 5435 h 43802"/>
              <a:gd name="connsiteX8" fmla="*/ 42018 w 43243"/>
              <a:gd name="connsiteY8" fmla="*/ 10177 h 43802"/>
              <a:gd name="connsiteX9" fmla="*/ 41854 w 43243"/>
              <a:gd name="connsiteY9" fmla="*/ 15319 h 43802"/>
              <a:gd name="connsiteX10" fmla="*/ 43052 w 43243"/>
              <a:gd name="connsiteY10" fmla="*/ 23181 h 43802"/>
              <a:gd name="connsiteX11" fmla="*/ 39000 w 43243"/>
              <a:gd name="connsiteY11" fmla="*/ 33455 h 43802"/>
              <a:gd name="connsiteX12" fmla="*/ 36991 w 43243"/>
              <a:gd name="connsiteY12" fmla="*/ 40727 h 43802"/>
              <a:gd name="connsiteX13" fmla="*/ 27811 w 43243"/>
              <a:gd name="connsiteY13" fmla="*/ 41440 h 43802"/>
              <a:gd name="connsiteX14" fmla="*/ 23823 w 43243"/>
              <a:gd name="connsiteY14" fmla="*/ 43607 h 43802"/>
              <a:gd name="connsiteX15" fmla="*/ 16516 w 43243"/>
              <a:gd name="connsiteY15" fmla="*/ 40683 h 43802"/>
              <a:gd name="connsiteX16" fmla="*/ 5060 w 43243"/>
              <a:gd name="connsiteY16" fmla="*/ 39365 h 43802"/>
              <a:gd name="connsiteX17" fmla="*/ 1086 w 43243"/>
              <a:gd name="connsiteY17" fmla="*/ 33126 h 43802"/>
              <a:gd name="connsiteX18" fmla="*/ 2149 w 43243"/>
              <a:gd name="connsiteY18" fmla="*/ 25410 h 43802"/>
              <a:gd name="connsiteX19" fmla="*/ 31 w 43243"/>
              <a:gd name="connsiteY19" fmla="*/ 19563 h 43802"/>
              <a:gd name="connsiteX20" fmla="*/ 3899 w 43243"/>
              <a:gd name="connsiteY20" fmla="*/ 14366 h 43802"/>
              <a:gd name="connsiteX21" fmla="*/ 3936 w 43243"/>
              <a:gd name="connsiteY21" fmla="*/ 14229 h 43802"/>
              <a:gd name="connsiteX0" fmla="*/ 4729 w 43243"/>
              <a:gd name="connsiteY0" fmla="*/ 26036 h 43802"/>
              <a:gd name="connsiteX1" fmla="*/ 2196 w 43243"/>
              <a:gd name="connsiteY1" fmla="*/ 25239 h 43802"/>
              <a:gd name="connsiteX2" fmla="*/ 6964 w 43243"/>
              <a:gd name="connsiteY2" fmla="*/ 34758 h 43802"/>
              <a:gd name="connsiteX3" fmla="*/ 5076 w 43243"/>
              <a:gd name="connsiteY3" fmla="*/ 39173 h 43802"/>
              <a:gd name="connsiteX4" fmla="*/ 16634 w 43243"/>
              <a:gd name="connsiteY4" fmla="*/ 40966 h 43802"/>
              <a:gd name="connsiteX5" fmla="*/ 15846 w 43243"/>
              <a:gd name="connsiteY5" fmla="*/ 37209 h 43802"/>
              <a:gd name="connsiteX6" fmla="*/ 28683 w 43243"/>
              <a:gd name="connsiteY6" fmla="*/ 36627 h 43802"/>
              <a:gd name="connsiteX7" fmla="*/ 27756 w 43243"/>
              <a:gd name="connsiteY7" fmla="*/ 41377 h 43802"/>
              <a:gd name="connsiteX8" fmla="*/ 34165 w 43243"/>
              <a:gd name="connsiteY8" fmla="*/ 22813 h 43802"/>
              <a:gd name="connsiteX9" fmla="*/ 38856 w 43243"/>
              <a:gd name="connsiteY9" fmla="*/ 33432 h 43802"/>
              <a:gd name="connsiteX10" fmla="*/ 41834 w 43243"/>
              <a:gd name="connsiteY10" fmla="*/ 15213 h 43802"/>
              <a:gd name="connsiteX11" fmla="*/ 40386 w 43243"/>
              <a:gd name="connsiteY11" fmla="*/ 17889 h 43802"/>
              <a:gd name="connsiteX12" fmla="*/ 38360 w 43243"/>
              <a:gd name="connsiteY12" fmla="*/ 5285 h 43802"/>
              <a:gd name="connsiteX13" fmla="*/ 38436 w 43243"/>
              <a:gd name="connsiteY13" fmla="*/ 6549 h 43802"/>
              <a:gd name="connsiteX14" fmla="*/ 29114 w 43243"/>
              <a:gd name="connsiteY14" fmla="*/ 3811 h 43802"/>
              <a:gd name="connsiteX15" fmla="*/ 29856 w 43243"/>
              <a:gd name="connsiteY15" fmla="*/ 2199 h 43802"/>
              <a:gd name="connsiteX16" fmla="*/ 22177 w 43243"/>
              <a:gd name="connsiteY16" fmla="*/ 4579 h 43802"/>
              <a:gd name="connsiteX17" fmla="*/ 22536 w 43243"/>
              <a:gd name="connsiteY17" fmla="*/ 3189 h 43802"/>
              <a:gd name="connsiteX18" fmla="*/ 14036 w 43243"/>
              <a:gd name="connsiteY18" fmla="*/ 5051 h 43802"/>
              <a:gd name="connsiteX19" fmla="*/ 15336 w 43243"/>
              <a:gd name="connsiteY19" fmla="*/ 6399 h 43802"/>
              <a:gd name="connsiteX20" fmla="*/ 4163 w 43243"/>
              <a:gd name="connsiteY20" fmla="*/ 15648 h 43802"/>
              <a:gd name="connsiteX21" fmla="*/ 3936 w 43243"/>
              <a:gd name="connsiteY21" fmla="*/ 14229 h 43802"/>
              <a:gd name="connsiteX0" fmla="*/ 3936 w 43243"/>
              <a:gd name="connsiteY0" fmla="*/ 14229 h 43866"/>
              <a:gd name="connsiteX1" fmla="*/ 5659 w 43243"/>
              <a:gd name="connsiteY1" fmla="*/ 6766 h 43866"/>
              <a:gd name="connsiteX2" fmla="*/ 14041 w 43243"/>
              <a:gd name="connsiteY2" fmla="*/ 5061 h 43866"/>
              <a:gd name="connsiteX3" fmla="*/ 22492 w 43243"/>
              <a:gd name="connsiteY3" fmla="*/ 3291 h 43866"/>
              <a:gd name="connsiteX4" fmla="*/ 25785 w 43243"/>
              <a:gd name="connsiteY4" fmla="*/ 59 h 43866"/>
              <a:gd name="connsiteX5" fmla="*/ 29869 w 43243"/>
              <a:gd name="connsiteY5" fmla="*/ 2340 h 43866"/>
              <a:gd name="connsiteX6" fmla="*/ 35499 w 43243"/>
              <a:gd name="connsiteY6" fmla="*/ 549 h 43866"/>
              <a:gd name="connsiteX7" fmla="*/ 38354 w 43243"/>
              <a:gd name="connsiteY7" fmla="*/ 5435 h 43866"/>
              <a:gd name="connsiteX8" fmla="*/ 42018 w 43243"/>
              <a:gd name="connsiteY8" fmla="*/ 10177 h 43866"/>
              <a:gd name="connsiteX9" fmla="*/ 41854 w 43243"/>
              <a:gd name="connsiteY9" fmla="*/ 15319 h 43866"/>
              <a:gd name="connsiteX10" fmla="*/ 43052 w 43243"/>
              <a:gd name="connsiteY10" fmla="*/ 23181 h 43866"/>
              <a:gd name="connsiteX11" fmla="*/ 39000 w 43243"/>
              <a:gd name="connsiteY11" fmla="*/ 33455 h 43866"/>
              <a:gd name="connsiteX12" fmla="*/ 36991 w 43243"/>
              <a:gd name="connsiteY12" fmla="*/ 40727 h 43866"/>
              <a:gd name="connsiteX13" fmla="*/ 27811 w 43243"/>
              <a:gd name="connsiteY13" fmla="*/ 41440 h 43866"/>
              <a:gd name="connsiteX14" fmla="*/ 21903 w 43243"/>
              <a:gd name="connsiteY14" fmla="*/ 43699 h 43866"/>
              <a:gd name="connsiteX15" fmla="*/ 16516 w 43243"/>
              <a:gd name="connsiteY15" fmla="*/ 40683 h 43866"/>
              <a:gd name="connsiteX16" fmla="*/ 5060 w 43243"/>
              <a:gd name="connsiteY16" fmla="*/ 39365 h 43866"/>
              <a:gd name="connsiteX17" fmla="*/ 1086 w 43243"/>
              <a:gd name="connsiteY17" fmla="*/ 33126 h 43866"/>
              <a:gd name="connsiteX18" fmla="*/ 2149 w 43243"/>
              <a:gd name="connsiteY18" fmla="*/ 25410 h 43866"/>
              <a:gd name="connsiteX19" fmla="*/ 31 w 43243"/>
              <a:gd name="connsiteY19" fmla="*/ 19563 h 43866"/>
              <a:gd name="connsiteX20" fmla="*/ 3899 w 43243"/>
              <a:gd name="connsiteY20" fmla="*/ 14366 h 43866"/>
              <a:gd name="connsiteX21" fmla="*/ 3936 w 43243"/>
              <a:gd name="connsiteY21" fmla="*/ 14229 h 43866"/>
              <a:gd name="connsiteX0" fmla="*/ 4729 w 43243"/>
              <a:gd name="connsiteY0" fmla="*/ 26036 h 43866"/>
              <a:gd name="connsiteX1" fmla="*/ 2196 w 43243"/>
              <a:gd name="connsiteY1" fmla="*/ 25239 h 43866"/>
              <a:gd name="connsiteX2" fmla="*/ 6964 w 43243"/>
              <a:gd name="connsiteY2" fmla="*/ 34758 h 43866"/>
              <a:gd name="connsiteX3" fmla="*/ 5076 w 43243"/>
              <a:gd name="connsiteY3" fmla="*/ 39173 h 43866"/>
              <a:gd name="connsiteX4" fmla="*/ 16634 w 43243"/>
              <a:gd name="connsiteY4" fmla="*/ 40966 h 43866"/>
              <a:gd name="connsiteX5" fmla="*/ 15846 w 43243"/>
              <a:gd name="connsiteY5" fmla="*/ 37209 h 43866"/>
              <a:gd name="connsiteX6" fmla="*/ 28683 w 43243"/>
              <a:gd name="connsiteY6" fmla="*/ 36627 h 43866"/>
              <a:gd name="connsiteX7" fmla="*/ 27756 w 43243"/>
              <a:gd name="connsiteY7" fmla="*/ 41377 h 43866"/>
              <a:gd name="connsiteX8" fmla="*/ 34165 w 43243"/>
              <a:gd name="connsiteY8" fmla="*/ 22813 h 43866"/>
              <a:gd name="connsiteX9" fmla="*/ 38856 w 43243"/>
              <a:gd name="connsiteY9" fmla="*/ 33432 h 43866"/>
              <a:gd name="connsiteX10" fmla="*/ 41834 w 43243"/>
              <a:gd name="connsiteY10" fmla="*/ 15213 h 43866"/>
              <a:gd name="connsiteX11" fmla="*/ 40386 w 43243"/>
              <a:gd name="connsiteY11" fmla="*/ 17889 h 43866"/>
              <a:gd name="connsiteX12" fmla="*/ 38360 w 43243"/>
              <a:gd name="connsiteY12" fmla="*/ 5285 h 43866"/>
              <a:gd name="connsiteX13" fmla="*/ 38436 w 43243"/>
              <a:gd name="connsiteY13" fmla="*/ 6549 h 43866"/>
              <a:gd name="connsiteX14" fmla="*/ 29114 w 43243"/>
              <a:gd name="connsiteY14" fmla="*/ 3811 h 43866"/>
              <a:gd name="connsiteX15" fmla="*/ 29856 w 43243"/>
              <a:gd name="connsiteY15" fmla="*/ 2199 h 43866"/>
              <a:gd name="connsiteX16" fmla="*/ 22177 w 43243"/>
              <a:gd name="connsiteY16" fmla="*/ 4579 h 43866"/>
              <a:gd name="connsiteX17" fmla="*/ 22536 w 43243"/>
              <a:gd name="connsiteY17" fmla="*/ 3189 h 43866"/>
              <a:gd name="connsiteX18" fmla="*/ 14036 w 43243"/>
              <a:gd name="connsiteY18" fmla="*/ 5051 h 43866"/>
              <a:gd name="connsiteX19" fmla="*/ 15336 w 43243"/>
              <a:gd name="connsiteY19" fmla="*/ 6399 h 43866"/>
              <a:gd name="connsiteX20" fmla="*/ 4163 w 43243"/>
              <a:gd name="connsiteY20" fmla="*/ 15648 h 43866"/>
              <a:gd name="connsiteX21" fmla="*/ 3936 w 43243"/>
              <a:gd name="connsiteY21" fmla="*/ 14229 h 43866"/>
              <a:gd name="connsiteX0" fmla="*/ 3936 w 43243"/>
              <a:gd name="connsiteY0" fmla="*/ 14229 h 43866"/>
              <a:gd name="connsiteX1" fmla="*/ 5659 w 43243"/>
              <a:gd name="connsiteY1" fmla="*/ 6766 h 43866"/>
              <a:gd name="connsiteX2" fmla="*/ 14041 w 43243"/>
              <a:gd name="connsiteY2" fmla="*/ 5061 h 43866"/>
              <a:gd name="connsiteX3" fmla="*/ 22492 w 43243"/>
              <a:gd name="connsiteY3" fmla="*/ 3291 h 43866"/>
              <a:gd name="connsiteX4" fmla="*/ 25785 w 43243"/>
              <a:gd name="connsiteY4" fmla="*/ 59 h 43866"/>
              <a:gd name="connsiteX5" fmla="*/ 29869 w 43243"/>
              <a:gd name="connsiteY5" fmla="*/ 2340 h 43866"/>
              <a:gd name="connsiteX6" fmla="*/ 35499 w 43243"/>
              <a:gd name="connsiteY6" fmla="*/ 549 h 43866"/>
              <a:gd name="connsiteX7" fmla="*/ 38354 w 43243"/>
              <a:gd name="connsiteY7" fmla="*/ 5435 h 43866"/>
              <a:gd name="connsiteX8" fmla="*/ 42018 w 43243"/>
              <a:gd name="connsiteY8" fmla="*/ 10177 h 43866"/>
              <a:gd name="connsiteX9" fmla="*/ 41854 w 43243"/>
              <a:gd name="connsiteY9" fmla="*/ 15319 h 43866"/>
              <a:gd name="connsiteX10" fmla="*/ 43052 w 43243"/>
              <a:gd name="connsiteY10" fmla="*/ 23181 h 43866"/>
              <a:gd name="connsiteX11" fmla="*/ 39000 w 43243"/>
              <a:gd name="connsiteY11" fmla="*/ 33455 h 43866"/>
              <a:gd name="connsiteX12" fmla="*/ 36991 w 43243"/>
              <a:gd name="connsiteY12" fmla="*/ 40727 h 43866"/>
              <a:gd name="connsiteX13" fmla="*/ 27811 w 43243"/>
              <a:gd name="connsiteY13" fmla="*/ 41440 h 43866"/>
              <a:gd name="connsiteX14" fmla="*/ 21903 w 43243"/>
              <a:gd name="connsiteY14" fmla="*/ 43699 h 43866"/>
              <a:gd name="connsiteX15" fmla="*/ 16516 w 43243"/>
              <a:gd name="connsiteY15" fmla="*/ 40683 h 43866"/>
              <a:gd name="connsiteX16" fmla="*/ 5060 w 43243"/>
              <a:gd name="connsiteY16" fmla="*/ 39365 h 43866"/>
              <a:gd name="connsiteX17" fmla="*/ 1086 w 43243"/>
              <a:gd name="connsiteY17" fmla="*/ 33126 h 43866"/>
              <a:gd name="connsiteX18" fmla="*/ 2149 w 43243"/>
              <a:gd name="connsiteY18" fmla="*/ 25410 h 43866"/>
              <a:gd name="connsiteX19" fmla="*/ 31 w 43243"/>
              <a:gd name="connsiteY19" fmla="*/ 19563 h 43866"/>
              <a:gd name="connsiteX20" fmla="*/ 3899 w 43243"/>
              <a:gd name="connsiteY20" fmla="*/ 14366 h 43866"/>
              <a:gd name="connsiteX21" fmla="*/ 3936 w 43243"/>
              <a:gd name="connsiteY21" fmla="*/ 14229 h 43866"/>
              <a:gd name="connsiteX0" fmla="*/ 4729 w 43243"/>
              <a:gd name="connsiteY0" fmla="*/ 26036 h 43866"/>
              <a:gd name="connsiteX1" fmla="*/ 2196 w 43243"/>
              <a:gd name="connsiteY1" fmla="*/ 25239 h 43866"/>
              <a:gd name="connsiteX2" fmla="*/ 6964 w 43243"/>
              <a:gd name="connsiteY2" fmla="*/ 34758 h 43866"/>
              <a:gd name="connsiteX3" fmla="*/ 5076 w 43243"/>
              <a:gd name="connsiteY3" fmla="*/ 39173 h 43866"/>
              <a:gd name="connsiteX4" fmla="*/ 16634 w 43243"/>
              <a:gd name="connsiteY4" fmla="*/ 40966 h 43866"/>
              <a:gd name="connsiteX5" fmla="*/ 15846 w 43243"/>
              <a:gd name="connsiteY5" fmla="*/ 37209 h 43866"/>
              <a:gd name="connsiteX6" fmla="*/ 28683 w 43243"/>
              <a:gd name="connsiteY6" fmla="*/ 36627 h 43866"/>
              <a:gd name="connsiteX7" fmla="*/ 27756 w 43243"/>
              <a:gd name="connsiteY7" fmla="*/ 41377 h 43866"/>
              <a:gd name="connsiteX8" fmla="*/ 34165 w 43243"/>
              <a:gd name="connsiteY8" fmla="*/ 22813 h 43866"/>
              <a:gd name="connsiteX9" fmla="*/ 40536 w 43243"/>
              <a:gd name="connsiteY9" fmla="*/ 31507 h 43866"/>
              <a:gd name="connsiteX10" fmla="*/ 41834 w 43243"/>
              <a:gd name="connsiteY10" fmla="*/ 15213 h 43866"/>
              <a:gd name="connsiteX11" fmla="*/ 40386 w 43243"/>
              <a:gd name="connsiteY11" fmla="*/ 17889 h 43866"/>
              <a:gd name="connsiteX12" fmla="*/ 38360 w 43243"/>
              <a:gd name="connsiteY12" fmla="*/ 5285 h 43866"/>
              <a:gd name="connsiteX13" fmla="*/ 38436 w 43243"/>
              <a:gd name="connsiteY13" fmla="*/ 6549 h 43866"/>
              <a:gd name="connsiteX14" fmla="*/ 29114 w 43243"/>
              <a:gd name="connsiteY14" fmla="*/ 3811 h 43866"/>
              <a:gd name="connsiteX15" fmla="*/ 29856 w 43243"/>
              <a:gd name="connsiteY15" fmla="*/ 2199 h 43866"/>
              <a:gd name="connsiteX16" fmla="*/ 22177 w 43243"/>
              <a:gd name="connsiteY16" fmla="*/ 4579 h 43866"/>
              <a:gd name="connsiteX17" fmla="*/ 22536 w 43243"/>
              <a:gd name="connsiteY17" fmla="*/ 3189 h 43866"/>
              <a:gd name="connsiteX18" fmla="*/ 14036 w 43243"/>
              <a:gd name="connsiteY18" fmla="*/ 5051 h 43866"/>
              <a:gd name="connsiteX19" fmla="*/ 15336 w 43243"/>
              <a:gd name="connsiteY19" fmla="*/ 6399 h 43866"/>
              <a:gd name="connsiteX20" fmla="*/ 4163 w 43243"/>
              <a:gd name="connsiteY20" fmla="*/ 15648 h 43866"/>
              <a:gd name="connsiteX21" fmla="*/ 3936 w 43243"/>
              <a:gd name="connsiteY21" fmla="*/ 14229 h 43866"/>
              <a:gd name="connsiteX0" fmla="*/ 3936 w 43125"/>
              <a:gd name="connsiteY0" fmla="*/ 14229 h 43866"/>
              <a:gd name="connsiteX1" fmla="*/ 5659 w 43125"/>
              <a:gd name="connsiteY1" fmla="*/ 6766 h 43866"/>
              <a:gd name="connsiteX2" fmla="*/ 14041 w 43125"/>
              <a:gd name="connsiteY2" fmla="*/ 5061 h 43866"/>
              <a:gd name="connsiteX3" fmla="*/ 22492 w 43125"/>
              <a:gd name="connsiteY3" fmla="*/ 3291 h 43866"/>
              <a:gd name="connsiteX4" fmla="*/ 25785 w 43125"/>
              <a:gd name="connsiteY4" fmla="*/ 59 h 43866"/>
              <a:gd name="connsiteX5" fmla="*/ 29869 w 43125"/>
              <a:gd name="connsiteY5" fmla="*/ 2340 h 43866"/>
              <a:gd name="connsiteX6" fmla="*/ 35499 w 43125"/>
              <a:gd name="connsiteY6" fmla="*/ 549 h 43866"/>
              <a:gd name="connsiteX7" fmla="*/ 38354 w 43125"/>
              <a:gd name="connsiteY7" fmla="*/ 5435 h 43866"/>
              <a:gd name="connsiteX8" fmla="*/ 42018 w 43125"/>
              <a:gd name="connsiteY8" fmla="*/ 10177 h 43866"/>
              <a:gd name="connsiteX9" fmla="*/ 41854 w 43125"/>
              <a:gd name="connsiteY9" fmla="*/ 15319 h 43866"/>
              <a:gd name="connsiteX10" fmla="*/ 43052 w 43125"/>
              <a:gd name="connsiteY10" fmla="*/ 23181 h 43866"/>
              <a:gd name="connsiteX11" fmla="*/ 40680 w 43125"/>
              <a:gd name="connsiteY11" fmla="*/ 31530 h 43866"/>
              <a:gd name="connsiteX12" fmla="*/ 36991 w 43125"/>
              <a:gd name="connsiteY12" fmla="*/ 40727 h 43866"/>
              <a:gd name="connsiteX13" fmla="*/ 27811 w 43125"/>
              <a:gd name="connsiteY13" fmla="*/ 41440 h 43866"/>
              <a:gd name="connsiteX14" fmla="*/ 21903 w 43125"/>
              <a:gd name="connsiteY14" fmla="*/ 43699 h 43866"/>
              <a:gd name="connsiteX15" fmla="*/ 16516 w 43125"/>
              <a:gd name="connsiteY15" fmla="*/ 40683 h 43866"/>
              <a:gd name="connsiteX16" fmla="*/ 5060 w 43125"/>
              <a:gd name="connsiteY16" fmla="*/ 39365 h 43866"/>
              <a:gd name="connsiteX17" fmla="*/ 1086 w 43125"/>
              <a:gd name="connsiteY17" fmla="*/ 33126 h 43866"/>
              <a:gd name="connsiteX18" fmla="*/ 2149 w 43125"/>
              <a:gd name="connsiteY18" fmla="*/ 25410 h 43866"/>
              <a:gd name="connsiteX19" fmla="*/ 31 w 43125"/>
              <a:gd name="connsiteY19" fmla="*/ 19563 h 43866"/>
              <a:gd name="connsiteX20" fmla="*/ 3899 w 43125"/>
              <a:gd name="connsiteY20" fmla="*/ 14366 h 43866"/>
              <a:gd name="connsiteX21" fmla="*/ 3936 w 43125"/>
              <a:gd name="connsiteY21" fmla="*/ 14229 h 43866"/>
              <a:gd name="connsiteX0" fmla="*/ 4729 w 43125"/>
              <a:gd name="connsiteY0" fmla="*/ 26036 h 43866"/>
              <a:gd name="connsiteX1" fmla="*/ 2196 w 43125"/>
              <a:gd name="connsiteY1" fmla="*/ 25239 h 43866"/>
              <a:gd name="connsiteX2" fmla="*/ 6964 w 43125"/>
              <a:gd name="connsiteY2" fmla="*/ 34758 h 43866"/>
              <a:gd name="connsiteX3" fmla="*/ 5076 w 43125"/>
              <a:gd name="connsiteY3" fmla="*/ 39173 h 43866"/>
              <a:gd name="connsiteX4" fmla="*/ 16634 w 43125"/>
              <a:gd name="connsiteY4" fmla="*/ 40966 h 43866"/>
              <a:gd name="connsiteX5" fmla="*/ 15846 w 43125"/>
              <a:gd name="connsiteY5" fmla="*/ 37209 h 43866"/>
              <a:gd name="connsiteX6" fmla="*/ 28683 w 43125"/>
              <a:gd name="connsiteY6" fmla="*/ 36627 h 43866"/>
              <a:gd name="connsiteX7" fmla="*/ 27756 w 43125"/>
              <a:gd name="connsiteY7" fmla="*/ 41377 h 43866"/>
              <a:gd name="connsiteX8" fmla="*/ 34165 w 43125"/>
              <a:gd name="connsiteY8" fmla="*/ 22813 h 43866"/>
              <a:gd name="connsiteX9" fmla="*/ 40536 w 43125"/>
              <a:gd name="connsiteY9" fmla="*/ 31507 h 43866"/>
              <a:gd name="connsiteX10" fmla="*/ 41834 w 43125"/>
              <a:gd name="connsiteY10" fmla="*/ 15213 h 43866"/>
              <a:gd name="connsiteX11" fmla="*/ 40386 w 43125"/>
              <a:gd name="connsiteY11" fmla="*/ 17889 h 43866"/>
              <a:gd name="connsiteX12" fmla="*/ 38360 w 43125"/>
              <a:gd name="connsiteY12" fmla="*/ 5285 h 43866"/>
              <a:gd name="connsiteX13" fmla="*/ 38436 w 43125"/>
              <a:gd name="connsiteY13" fmla="*/ 6549 h 43866"/>
              <a:gd name="connsiteX14" fmla="*/ 29114 w 43125"/>
              <a:gd name="connsiteY14" fmla="*/ 3811 h 43866"/>
              <a:gd name="connsiteX15" fmla="*/ 29856 w 43125"/>
              <a:gd name="connsiteY15" fmla="*/ 2199 h 43866"/>
              <a:gd name="connsiteX16" fmla="*/ 22177 w 43125"/>
              <a:gd name="connsiteY16" fmla="*/ 4579 h 43866"/>
              <a:gd name="connsiteX17" fmla="*/ 22536 w 43125"/>
              <a:gd name="connsiteY17" fmla="*/ 3189 h 43866"/>
              <a:gd name="connsiteX18" fmla="*/ 14036 w 43125"/>
              <a:gd name="connsiteY18" fmla="*/ 5051 h 43866"/>
              <a:gd name="connsiteX19" fmla="*/ 15336 w 43125"/>
              <a:gd name="connsiteY19" fmla="*/ 6399 h 43866"/>
              <a:gd name="connsiteX20" fmla="*/ 4163 w 43125"/>
              <a:gd name="connsiteY20" fmla="*/ 15648 h 43866"/>
              <a:gd name="connsiteX21" fmla="*/ 3936 w 43125"/>
              <a:gd name="connsiteY21" fmla="*/ 14229 h 43866"/>
              <a:gd name="connsiteX0" fmla="*/ 3936 w 43125"/>
              <a:gd name="connsiteY0" fmla="*/ 14229 h 43866"/>
              <a:gd name="connsiteX1" fmla="*/ 5659 w 43125"/>
              <a:gd name="connsiteY1" fmla="*/ 6766 h 43866"/>
              <a:gd name="connsiteX2" fmla="*/ 14041 w 43125"/>
              <a:gd name="connsiteY2" fmla="*/ 5061 h 43866"/>
              <a:gd name="connsiteX3" fmla="*/ 22492 w 43125"/>
              <a:gd name="connsiteY3" fmla="*/ 3291 h 43866"/>
              <a:gd name="connsiteX4" fmla="*/ 25785 w 43125"/>
              <a:gd name="connsiteY4" fmla="*/ 59 h 43866"/>
              <a:gd name="connsiteX5" fmla="*/ 29869 w 43125"/>
              <a:gd name="connsiteY5" fmla="*/ 2340 h 43866"/>
              <a:gd name="connsiteX6" fmla="*/ 35499 w 43125"/>
              <a:gd name="connsiteY6" fmla="*/ 549 h 43866"/>
              <a:gd name="connsiteX7" fmla="*/ 38354 w 43125"/>
              <a:gd name="connsiteY7" fmla="*/ 5435 h 43866"/>
              <a:gd name="connsiteX8" fmla="*/ 42018 w 43125"/>
              <a:gd name="connsiteY8" fmla="*/ 10177 h 43866"/>
              <a:gd name="connsiteX9" fmla="*/ 41854 w 43125"/>
              <a:gd name="connsiteY9" fmla="*/ 15319 h 43866"/>
              <a:gd name="connsiteX10" fmla="*/ 43052 w 43125"/>
              <a:gd name="connsiteY10" fmla="*/ 23181 h 43866"/>
              <a:gd name="connsiteX11" fmla="*/ 40680 w 43125"/>
              <a:gd name="connsiteY11" fmla="*/ 31530 h 43866"/>
              <a:gd name="connsiteX12" fmla="*/ 39391 w 43125"/>
              <a:gd name="connsiteY12" fmla="*/ 42102 h 43866"/>
              <a:gd name="connsiteX13" fmla="*/ 27811 w 43125"/>
              <a:gd name="connsiteY13" fmla="*/ 41440 h 43866"/>
              <a:gd name="connsiteX14" fmla="*/ 21903 w 43125"/>
              <a:gd name="connsiteY14" fmla="*/ 43699 h 43866"/>
              <a:gd name="connsiteX15" fmla="*/ 16516 w 43125"/>
              <a:gd name="connsiteY15" fmla="*/ 40683 h 43866"/>
              <a:gd name="connsiteX16" fmla="*/ 5060 w 43125"/>
              <a:gd name="connsiteY16" fmla="*/ 39365 h 43866"/>
              <a:gd name="connsiteX17" fmla="*/ 1086 w 43125"/>
              <a:gd name="connsiteY17" fmla="*/ 33126 h 43866"/>
              <a:gd name="connsiteX18" fmla="*/ 2149 w 43125"/>
              <a:gd name="connsiteY18" fmla="*/ 25410 h 43866"/>
              <a:gd name="connsiteX19" fmla="*/ 31 w 43125"/>
              <a:gd name="connsiteY19" fmla="*/ 19563 h 43866"/>
              <a:gd name="connsiteX20" fmla="*/ 3899 w 43125"/>
              <a:gd name="connsiteY20" fmla="*/ 14366 h 43866"/>
              <a:gd name="connsiteX21" fmla="*/ 3936 w 43125"/>
              <a:gd name="connsiteY21" fmla="*/ 14229 h 43866"/>
              <a:gd name="connsiteX0" fmla="*/ 4729 w 43125"/>
              <a:gd name="connsiteY0" fmla="*/ 26036 h 43866"/>
              <a:gd name="connsiteX1" fmla="*/ 2196 w 43125"/>
              <a:gd name="connsiteY1" fmla="*/ 25239 h 43866"/>
              <a:gd name="connsiteX2" fmla="*/ 6964 w 43125"/>
              <a:gd name="connsiteY2" fmla="*/ 34758 h 43866"/>
              <a:gd name="connsiteX3" fmla="*/ 5076 w 43125"/>
              <a:gd name="connsiteY3" fmla="*/ 39173 h 43866"/>
              <a:gd name="connsiteX4" fmla="*/ 16634 w 43125"/>
              <a:gd name="connsiteY4" fmla="*/ 40966 h 43866"/>
              <a:gd name="connsiteX5" fmla="*/ 15846 w 43125"/>
              <a:gd name="connsiteY5" fmla="*/ 37209 h 43866"/>
              <a:gd name="connsiteX6" fmla="*/ 28683 w 43125"/>
              <a:gd name="connsiteY6" fmla="*/ 36627 h 43866"/>
              <a:gd name="connsiteX7" fmla="*/ 27756 w 43125"/>
              <a:gd name="connsiteY7" fmla="*/ 41377 h 43866"/>
              <a:gd name="connsiteX8" fmla="*/ 34165 w 43125"/>
              <a:gd name="connsiteY8" fmla="*/ 22813 h 43866"/>
              <a:gd name="connsiteX9" fmla="*/ 40536 w 43125"/>
              <a:gd name="connsiteY9" fmla="*/ 31507 h 43866"/>
              <a:gd name="connsiteX10" fmla="*/ 41834 w 43125"/>
              <a:gd name="connsiteY10" fmla="*/ 15213 h 43866"/>
              <a:gd name="connsiteX11" fmla="*/ 40386 w 43125"/>
              <a:gd name="connsiteY11" fmla="*/ 17889 h 43866"/>
              <a:gd name="connsiteX12" fmla="*/ 38360 w 43125"/>
              <a:gd name="connsiteY12" fmla="*/ 5285 h 43866"/>
              <a:gd name="connsiteX13" fmla="*/ 38436 w 43125"/>
              <a:gd name="connsiteY13" fmla="*/ 6549 h 43866"/>
              <a:gd name="connsiteX14" fmla="*/ 29114 w 43125"/>
              <a:gd name="connsiteY14" fmla="*/ 3811 h 43866"/>
              <a:gd name="connsiteX15" fmla="*/ 29856 w 43125"/>
              <a:gd name="connsiteY15" fmla="*/ 2199 h 43866"/>
              <a:gd name="connsiteX16" fmla="*/ 22177 w 43125"/>
              <a:gd name="connsiteY16" fmla="*/ 4579 h 43866"/>
              <a:gd name="connsiteX17" fmla="*/ 22536 w 43125"/>
              <a:gd name="connsiteY17" fmla="*/ 3189 h 43866"/>
              <a:gd name="connsiteX18" fmla="*/ 14036 w 43125"/>
              <a:gd name="connsiteY18" fmla="*/ 5051 h 43866"/>
              <a:gd name="connsiteX19" fmla="*/ 15336 w 43125"/>
              <a:gd name="connsiteY19" fmla="*/ 6399 h 43866"/>
              <a:gd name="connsiteX20" fmla="*/ 4163 w 43125"/>
              <a:gd name="connsiteY20" fmla="*/ 15648 h 43866"/>
              <a:gd name="connsiteX21" fmla="*/ 3936 w 43125"/>
              <a:gd name="connsiteY21" fmla="*/ 14229 h 43866"/>
              <a:gd name="connsiteX0" fmla="*/ 3936 w 43125"/>
              <a:gd name="connsiteY0" fmla="*/ 14229 h 43866"/>
              <a:gd name="connsiteX1" fmla="*/ 5659 w 43125"/>
              <a:gd name="connsiteY1" fmla="*/ 6766 h 43866"/>
              <a:gd name="connsiteX2" fmla="*/ 14041 w 43125"/>
              <a:gd name="connsiteY2" fmla="*/ 5061 h 43866"/>
              <a:gd name="connsiteX3" fmla="*/ 22492 w 43125"/>
              <a:gd name="connsiteY3" fmla="*/ 3291 h 43866"/>
              <a:gd name="connsiteX4" fmla="*/ 25785 w 43125"/>
              <a:gd name="connsiteY4" fmla="*/ 59 h 43866"/>
              <a:gd name="connsiteX5" fmla="*/ 29869 w 43125"/>
              <a:gd name="connsiteY5" fmla="*/ 2340 h 43866"/>
              <a:gd name="connsiteX6" fmla="*/ 35499 w 43125"/>
              <a:gd name="connsiteY6" fmla="*/ 549 h 43866"/>
              <a:gd name="connsiteX7" fmla="*/ 38354 w 43125"/>
              <a:gd name="connsiteY7" fmla="*/ 5435 h 43866"/>
              <a:gd name="connsiteX8" fmla="*/ 42018 w 43125"/>
              <a:gd name="connsiteY8" fmla="*/ 10177 h 43866"/>
              <a:gd name="connsiteX9" fmla="*/ 41854 w 43125"/>
              <a:gd name="connsiteY9" fmla="*/ 15319 h 43866"/>
              <a:gd name="connsiteX10" fmla="*/ 43052 w 43125"/>
              <a:gd name="connsiteY10" fmla="*/ 23181 h 43866"/>
              <a:gd name="connsiteX11" fmla="*/ 40680 w 43125"/>
              <a:gd name="connsiteY11" fmla="*/ 31530 h 43866"/>
              <a:gd name="connsiteX12" fmla="*/ 39391 w 43125"/>
              <a:gd name="connsiteY12" fmla="*/ 42102 h 43866"/>
              <a:gd name="connsiteX13" fmla="*/ 27811 w 43125"/>
              <a:gd name="connsiteY13" fmla="*/ 41440 h 43866"/>
              <a:gd name="connsiteX14" fmla="*/ 21903 w 43125"/>
              <a:gd name="connsiteY14" fmla="*/ 43699 h 43866"/>
              <a:gd name="connsiteX15" fmla="*/ 16516 w 43125"/>
              <a:gd name="connsiteY15" fmla="*/ 40683 h 43866"/>
              <a:gd name="connsiteX16" fmla="*/ 5060 w 43125"/>
              <a:gd name="connsiteY16" fmla="*/ 39365 h 43866"/>
              <a:gd name="connsiteX17" fmla="*/ 1086 w 43125"/>
              <a:gd name="connsiteY17" fmla="*/ 33126 h 43866"/>
              <a:gd name="connsiteX18" fmla="*/ 2149 w 43125"/>
              <a:gd name="connsiteY18" fmla="*/ 25410 h 43866"/>
              <a:gd name="connsiteX19" fmla="*/ 31 w 43125"/>
              <a:gd name="connsiteY19" fmla="*/ 19563 h 43866"/>
              <a:gd name="connsiteX20" fmla="*/ 3899 w 43125"/>
              <a:gd name="connsiteY20" fmla="*/ 14366 h 43866"/>
              <a:gd name="connsiteX21" fmla="*/ 3936 w 43125"/>
              <a:gd name="connsiteY21" fmla="*/ 14229 h 43866"/>
              <a:gd name="connsiteX0" fmla="*/ 4729 w 43125"/>
              <a:gd name="connsiteY0" fmla="*/ 26036 h 43866"/>
              <a:gd name="connsiteX1" fmla="*/ 2196 w 43125"/>
              <a:gd name="connsiteY1" fmla="*/ 25239 h 43866"/>
              <a:gd name="connsiteX2" fmla="*/ 6964 w 43125"/>
              <a:gd name="connsiteY2" fmla="*/ 34758 h 43866"/>
              <a:gd name="connsiteX3" fmla="*/ 5076 w 43125"/>
              <a:gd name="connsiteY3" fmla="*/ 39173 h 43866"/>
              <a:gd name="connsiteX4" fmla="*/ 16634 w 43125"/>
              <a:gd name="connsiteY4" fmla="*/ 40966 h 43866"/>
              <a:gd name="connsiteX5" fmla="*/ 15846 w 43125"/>
              <a:gd name="connsiteY5" fmla="*/ 37209 h 43866"/>
              <a:gd name="connsiteX6" fmla="*/ 28683 w 43125"/>
              <a:gd name="connsiteY6" fmla="*/ 36627 h 43866"/>
              <a:gd name="connsiteX7" fmla="*/ 27756 w 43125"/>
              <a:gd name="connsiteY7" fmla="*/ 41377 h 43866"/>
              <a:gd name="connsiteX8" fmla="*/ 34165 w 43125"/>
              <a:gd name="connsiteY8" fmla="*/ 22813 h 43866"/>
              <a:gd name="connsiteX9" fmla="*/ 41076 w 43125"/>
              <a:gd name="connsiteY9" fmla="*/ 32974 h 43866"/>
              <a:gd name="connsiteX10" fmla="*/ 41834 w 43125"/>
              <a:gd name="connsiteY10" fmla="*/ 15213 h 43866"/>
              <a:gd name="connsiteX11" fmla="*/ 40386 w 43125"/>
              <a:gd name="connsiteY11" fmla="*/ 17889 h 43866"/>
              <a:gd name="connsiteX12" fmla="*/ 38360 w 43125"/>
              <a:gd name="connsiteY12" fmla="*/ 5285 h 43866"/>
              <a:gd name="connsiteX13" fmla="*/ 38436 w 43125"/>
              <a:gd name="connsiteY13" fmla="*/ 6549 h 43866"/>
              <a:gd name="connsiteX14" fmla="*/ 29114 w 43125"/>
              <a:gd name="connsiteY14" fmla="*/ 3811 h 43866"/>
              <a:gd name="connsiteX15" fmla="*/ 29856 w 43125"/>
              <a:gd name="connsiteY15" fmla="*/ 2199 h 43866"/>
              <a:gd name="connsiteX16" fmla="*/ 22177 w 43125"/>
              <a:gd name="connsiteY16" fmla="*/ 4579 h 43866"/>
              <a:gd name="connsiteX17" fmla="*/ 22536 w 43125"/>
              <a:gd name="connsiteY17" fmla="*/ 3189 h 43866"/>
              <a:gd name="connsiteX18" fmla="*/ 14036 w 43125"/>
              <a:gd name="connsiteY18" fmla="*/ 5051 h 43866"/>
              <a:gd name="connsiteX19" fmla="*/ 15336 w 43125"/>
              <a:gd name="connsiteY19" fmla="*/ 6399 h 43866"/>
              <a:gd name="connsiteX20" fmla="*/ 4163 w 43125"/>
              <a:gd name="connsiteY20" fmla="*/ 15648 h 43866"/>
              <a:gd name="connsiteX21" fmla="*/ 3936 w 43125"/>
              <a:gd name="connsiteY21" fmla="*/ 14229 h 43866"/>
              <a:gd name="connsiteX0" fmla="*/ 3936 w 43120"/>
              <a:gd name="connsiteY0" fmla="*/ 14229 h 43866"/>
              <a:gd name="connsiteX1" fmla="*/ 5659 w 43120"/>
              <a:gd name="connsiteY1" fmla="*/ 6766 h 43866"/>
              <a:gd name="connsiteX2" fmla="*/ 14041 w 43120"/>
              <a:gd name="connsiteY2" fmla="*/ 5061 h 43866"/>
              <a:gd name="connsiteX3" fmla="*/ 22492 w 43120"/>
              <a:gd name="connsiteY3" fmla="*/ 3291 h 43866"/>
              <a:gd name="connsiteX4" fmla="*/ 25785 w 43120"/>
              <a:gd name="connsiteY4" fmla="*/ 59 h 43866"/>
              <a:gd name="connsiteX5" fmla="*/ 29869 w 43120"/>
              <a:gd name="connsiteY5" fmla="*/ 2340 h 43866"/>
              <a:gd name="connsiteX6" fmla="*/ 35499 w 43120"/>
              <a:gd name="connsiteY6" fmla="*/ 549 h 43866"/>
              <a:gd name="connsiteX7" fmla="*/ 38354 w 43120"/>
              <a:gd name="connsiteY7" fmla="*/ 5435 h 43866"/>
              <a:gd name="connsiteX8" fmla="*/ 42018 w 43120"/>
              <a:gd name="connsiteY8" fmla="*/ 10177 h 43866"/>
              <a:gd name="connsiteX9" fmla="*/ 41854 w 43120"/>
              <a:gd name="connsiteY9" fmla="*/ 15319 h 43866"/>
              <a:gd name="connsiteX10" fmla="*/ 43052 w 43120"/>
              <a:gd name="connsiteY10" fmla="*/ 23181 h 43866"/>
              <a:gd name="connsiteX11" fmla="*/ 41160 w 43120"/>
              <a:gd name="connsiteY11" fmla="*/ 32997 h 43866"/>
              <a:gd name="connsiteX12" fmla="*/ 39391 w 43120"/>
              <a:gd name="connsiteY12" fmla="*/ 42102 h 43866"/>
              <a:gd name="connsiteX13" fmla="*/ 27811 w 43120"/>
              <a:gd name="connsiteY13" fmla="*/ 41440 h 43866"/>
              <a:gd name="connsiteX14" fmla="*/ 21903 w 43120"/>
              <a:gd name="connsiteY14" fmla="*/ 43699 h 43866"/>
              <a:gd name="connsiteX15" fmla="*/ 16516 w 43120"/>
              <a:gd name="connsiteY15" fmla="*/ 40683 h 43866"/>
              <a:gd name="connsiteX16" fmla="*/ 5060 w 43120"/>
              <a:gd name="connsiteY16" fmla="*/ 39365 h 43866"/>
              <a:gd name="connsiteX17" fmla="*/ 1086 w 43120"/>
              <a:gd name="connsiteY17" fmla="*/ 33126 h 43866"/>
              <a:gd name="connsiteX18" fmla="*/ 2149 w 43120"/>
              <a:gd name="connsiteY18" fmla="*/ 25410 h 43866"/>
              <a:gd name="connsiteX19" fmla="*/ 31 w 43120"/>
              <a:gd name="connsiteY19" fmla="*/ 19563 h 43866"/>
              <a:gd name="connsiteX20" fmla="*/ 3899 w 43120"/>
              <a:gd name="connsiteY20" fmla="*/ 14366 h 43866"/>
              <a:gd name="connsiteX21" fmla="*/ 3936 w 43120"/>
              <a:gd name="connsiteY21" fmla="*/ 14229 h 43866"/>
              <a:gd name="connsiteX0" fmla="*/ 4729 w 43120"/>
              <a:gd name="connsiteY0" fmla="*/ 26036 h 43866"/>
              <a:gd name="connsiteX1" fmla="*/ 2196 w 43120"/>
              <a:gd name="connsiteY1" fmla="*/ 25239 h 43866"/>
              <a:gd name="connsiteX2" fmla="*/ 6964 w 43120"/>
              <a:gd name="connsiteY2" fmla="*/ 34758 h 43866"/>
              <a:gd name="connsiteX3" fmla="*/ 5076 w 43120"/>
              <a:gd name="connsiteY3" fmla="*/ 39173 h 43866"/>
              <a:gd name="connsiteX4" fmla="*/ 16634 w 43120"/>
              <a:gd name="connsiteY4" fmla="*/ 40966 h 43866"/>
              <a:gd name="connsiteX5" fmla="*/ 15846 w 43120"/>
              <a:gd name="connsiteY5" fmla="*/ 37209 h 43866"/>
              <a:gd name="connsiteX6" fmla="*/ 28683 w 43120"/>
              <a:gd name="connsiteY6" fmla="*/ 36627 h 43866"/>
              <a:gd name="connsiteX7" fmla="*/ 27756 w 43120"/>
              <a:gd name="connsiteY7" fmla="*/ 41377 h 43866"/>
              <a:gd name="connsiteX8" fmla="*/ 34165 w 43120"/>
              <a:gd name="connsiteY8" fmla="*/ 22813 h 43866"/>
              <a:gd name="connsiteX9" fmla="*/ 41076 w 43120"/>
              <a:gd name="connsiteY9" fmla="*/ 32974 h 43866"/>
              <a:gd name="connsiteX10" fmla="*/ 41834 w 43120"/>
              <a:gd name="connsiteY10" fmla="*/ 15213 h 43866"/>
              <a:gd name="connsiteX11" fmla="*/ 40386 w 43120"/>
              <a:gd name="connsiteY11" fmla="*/ 17889 h 43866"/>
              <a:gd name="connsiteX12" fmla="*/ 38360 w 43120"/>
              <a:gd name="connsiteY12" fmla="*/ 5285 h 43866"/>
              <a:gd name="connsiteX13" fmla="*/ 38436 w 43120"/>
              <a:gd name="connsiteY13" fmla="*/ 6549 h 43866"/>
              <a:gd name="connsiteX14" fmla="*/ 29114 w 43120"/>
              <a:gd name="connsiteY14" fmla="*/ 3811 h 43866"/>
              <a:gd name="connsiteX15" fmla="*/ 29856 w 43120"/>
              <a:gd name="connsiteY15" fmla="*/ 2199 h 43866"/>
              <a:gd name="connsiteX16" fmla="*/ 22177 w 43120"/>
              <a:gd name="connsiteY16" fmla="*/ 4579 h 43866"/>
              <a:gd name="connsiteX17" fmla="*/ 22536 w 43120"/>
              <a:gd name="connsiteY17" fmla="*/ 3189 h 43866"/>
              <a:gd name="connsiteX18" fmla="*/ 14036 w 43120"/>
              <a:gd name="connsiteY18" fmla="*/ 5051 h 43866"/>
              <a:gd name="connsiteX19" fmla="*/ 15336 w 43120"/>
              <a:gd name="connsiteY19" fmla="*/ 6399 h 43866"/>
              <a:gd name="connsiteX20" fmla="*/ 4163 w 43120"/>
              <a:gd name="connsiteY20" fmla="*/ 15648 h 43866"/>
              <a:gd name="connsiteX21" fmla="*/ 3936 w 43120"/>
              <a:gd name="connsiteY21" fmla="*/ 14229 h 43866"/>
              <a:gd name="connsiteX0" fmla="*/ 3936 w 43120"/>
              <a:gd name="connsiteY0" fmla="*/ 14229 h 43866"/>
              <a:gd name="connsiteX1" fmla="*/ 5659 w 43120"/>
              <a:gd name="connsiteY1" fmla="*/ 6766 h 43866"/>
              <a:gd name="connsiteX2" fmla="*/ 14041 w 43120"/>
              <a:gd name="connsiteY2" fmla="*/ 5061 h 43866"/>
              <a:gd name="connsiteX3" fmla="*/ 22492 w 43120"/>
              <a:gd name="connsiteY3" fmla="*/ 3291 h 43866"/>
              <a:gd name="connsiteX4" fmla="*/ 25785 w 43120"/>
              <a:gd name="connsiteY4" fmla="*/ 59 h 43866"/>
              <a:gd name="connsiteX5" fmla="*/ 29869 w 43120"/>
              <a:gd name="connsiteY5" fmla="*/ 2340 h 43866"/>
              <a:gd name="connsiteX6" fmla="*/ 35499 w 43120"/>
              <a:gd name="connsiteY6" fmla="*/ 549 h 43866"/>
              <a:gd name="connsiteX7" fmla="*/ 38354 w 43120"/>
              <a:gd name="connsiteY7" fmla="*/ 5435 h 43866"/>
              <a:gd name="connsiteX8" fmla="*/ 42018 w 43120"/>
              <a:gd name="connsiteY8" fmla="*/ 10177 h 43866"/>
              <a:gd name="connsiteX9" fmla="*/ 41854 w 43120"/>
              <a:gd name="connsiteY9" fmla="*/ 15319 h 43866"/>
              <a:gd name="connsiteX10" fmla="*/ 43052 w 43120"/>
              <a:gd name="connsiteY10" fmla="*/ 23181 h 43866"/>
              <a:gd name="connsiteX11" fmla="*/ 41160 w 43120"/>
              <a:gd name="connsiteY11" fmla="*/ 32997 h 43866"/>
              <a:gd name="connsiteX12" fmla="*/ 39391 w 43120"/>
              <a:gd name="connsiteY12" fmla="*/ 42102 h 43866"/>
              <a:gd name="connsiteX13" fmla="*/ 27811 w 43120"/>
              <a:gd name="connsiteY13" fmla="*/ 41440 h 43866"/>
              <a:gd name="connsiteX14" fmla="*/ 21903 w 43120"/>
              <a:gd name="connsiteY14" fmla="*/ 43699 h 43866"/>
              <a:gd name="connsiteX15" fmla="*/ 16516 w 43120"/>
              <a:gd name="connsiteY15" fmla="*/ 40683 h 43866"/>
              <a:gd name="connsiteX16" fmla="*/ 5060 w 43120"/>
              <a:gd name="connsiteY16" fmla="*/ 39365 h 43866"/>
              <a:gd name="connsiteX17" fmla="*/ 1086 w 43120"/>
              <a:gd name="connsiteY17" fmla="*/ 33126 h 43866"/>
              <a:gd name="connsiteX18" fmla="*/ 2149 w 43120"/>
              <a:gd name="connsiteY18" fmla="*/ 25410 h 43866"/>
              <a:gd name="connsiteX19" fmla="*/ 31 w 43120"/>
              <a:gd name="connsiteY19" fmla="*/ 19563 h 43866"/>
              <a:gd name="connsiteX20" fmla="*/ 3899 w 43120"/>
              <a:gd name="connsiteY20" fmla="*/ 14366 h 43866"/>
              <a:gd name="connsiteX21" fmla="*/ 3936 w 43120"/>
              <a:gd name="connsiteY21" fmla="*/ 14229 h 43866"/>
              <a:gd name="connsiteX0" fmla="*/ 4729 w 43120"/>
              <a:gd name="connsiteY0" fmla="*/ 26036 h 43866"/>
              <a:gd name="connsiteX1" fmla="*/ 2196 w 43120"/>
              <a:gd name="connsiteY1" fmla="*/ 25239 h 43866"/>
              <a:gd name="connsiteX2" fmla="*/ 5824 w 43120"/>
              <a:gd name="connsiteY2" fmla="*/ 35766 h 43866"/>
              <a:gd name="connsiteX3" fmla="*/ 5076 w 43120"/>
              <a:gd name="connsiteY3" fmla="*/ 39173 h 43866"/>
              <a:gd name="connsiteX4" fmla="*/ 16634 w 43120"/>
              <a:gd name="connsiteY4" fmla="*/ 40966 h 43866"/>
              <a:gd name="connsiteX5" fmla="*/ 15846 w 43120"/>
              <a:gd name="connsiteY5" fmla="*/ 37209 h 43866"/>
              <a:gd name="connsiteX6" fmla="*/ 28683 w 43120"/>
              <a:gd name="connsiteY6" fmla="*/ 36627 h 43866"/>
              <a:gd name="connsiteX7" fmla="*/ 27756 w 43120"/>
              <a:gd name="connsiteY7" fmla="*/ 41377 h 43866"/>
              <a:gd name="connsiteX8" fmla="*/ 34165 w 43120"/>
              <a:gd name="connsiteY8" fmla="*/ 22813 h 43866"/>
              <a:gd name="connsiteX9" fmla="*/ 41076 w 43120"/>
              <a:gd name="connsiteY9" fmla="*/ 32974 h 43866"/>
              <a:gd name="connsiteX10" fmla="*/ 41834 w 43120"/>
              <a:gd name="connsiteY10" fmla="*/ 15213 h 43866"/>
              <a:gd name="connsiteX11" fmla="*/ 40386 w 43120"/>
              <a:gd name="connsiteY11" fmla="*/ 17889 h 43866"/>
              <a:gd name="connsiteX12" fmla="*/ 38360 w 43120"/>
              <a:gd name="connsiteY12" fmla="*/ 5285 h 43866"/>
              <a:gd name="connsiteX13" fmla="*/ 38436 w 43120"/>
              <a:gd name="connsiteY13" fmla="*/ 6549 h 43866"/>
              <a:gd name="connsiteX14" fmla="*/ 29114 w 43120"/>
              <a:gd name="connsiteY14" fmla="*/ 3811 h 43866"/>
              <a:gd name="connsiteX15" fmla="*/ 29856 w 43120"/>
              <a:gd name="connsiteY15" fmla="*/ 2199 h 43866"/>
              <a:gd name="connsiteX16" fmla="*/ 22177 w 43120"/>
              <a:gd name="connsiteY16" fmla="*/ 4579 h 43866"/>
              <a:gd name="connsiteX17" fmla="*/ 22536 w 43120"/>
              <a:gd name="connsiteY17" fmla="*/ 3189 h 43866"/>
              <a:gd name="connsiteX18" fmla="*/ 14036 w 43120"/>
              <a:gd name="connsiteY18" fmla="*/ 5051 h 43866"/>
              <a:gd name="connsiteX19" fmla="*/ 15336 w 43120"/>
              <a:gd name="connsiteY19" fmla="*/ 6399 h 43866"/>
              <a:gd name="connsiteX20" fmla="*/ 4163 w 43120"/>
              <a:gd name="connsiteY20" fmla="*/ 15648 h 43866"/>
              <a:gd name="connsiteX21" fmla="*/ 3936 w 43120"/>
              <a:gd name="connsiteY21" fmla="*/ 14229 h 43866"/>
              <a:gd name="connsiteX0" fmla="*/ 3936 w 43120"/>
              <a:gd name="connsiteY0" fmla="*/ 14229 h 43866"/>
              <a:gd name="connsiteX1" fmla="*/ 5659 w 43120"/>
              <a:gd name="connsiteY1" fmla="*/ 6766 h 43866"/>
              <a:gd name="connsiteX2" fmla="*/ 14041 w 43120"/>
              <a:gd name="connsiteY2" fmla="*/ 5061 h 43866"/>
              <a:gd name="connsiteX3" fmla="*/ 22492 w 43120"/>
              <a:gd name="connsiteY3" fmla="*/ 3291 h 43866"/>
              <a:gd name="connsiteX4" fmla="*/ 25785 w 43120"/>
              <a:gd name="connsiteY4" fmla="*/ 59 h 43866"/>
              <a:gd name="connsiteX5" fmla="*/ 29869 w 43120"/>
              <a:gd name="connsiteY5" fmla="*/ 2340 h 43866"/>
              <a:gd name="connsiteX6" fmla="*/ 35499 w 43120"/>
              <a:gd name="connsiteY6" fmla="*/ 549 h 43866"/>
              <a:gd name="connsiteX7" fmla="*/ 38354 w 43120"/>
              <a:gd name="connsiteY7" fmla="*/ 5435 h 43866"/>
              <a:gd name="connsiteX8" fmla="*/ 42018 w 43120"/>
              <a:gd name="connsiteY8" fmla="*/ 10177 h 43866"/>
              <a:gd name="connsiteX9" fmla="*/ 41854 w 43120"/>
              <a:gd name="connsiteY9" fmla="*/ 15319 h 43866"/>
              <a:gd name="connsiteX10" fmla="*/ 43052 w 43120"/>
              <a:gd name="connsiteY10" fmla="*/ 23181 h 43866"/>
              <a:gd name="connsiteX11" fmla="*/ 41160 w 43120"/>
              <a:gd name="connsiteY11" fmla="*/ 32997 h 43866"/>
              <a:gd name="connsiteX12" fmla="*/ 39391 w 43120"/>
              <a:gd name="connsiteY12" fmla="*/ 42102 h 43866"/>
              <a:gd name="connsiteX13" fmla="*/ 27811 w 43120"/>
              <a:gd name="connsiteY13" fmla="*/ 41440 h 43866"/>
              <a:gd name="connsiteX14" fmla="*/ 21903 w 43120"/>
              <a:gd name="connsiteY14" fmla="*/ 43699 h 43866"/>
              <a:gd name="connsiteX15" fmla="*/ 16516 w 43120"/>
              <a:gd name="connsiteY15" fmla="*/ 40683 h 43866"/>
              <a:gd name="connsiteX16" fmla="*/ 5060 w 43120"/>
              <a:gd name="connsiteY16" fmla="*/ 39365 h 43866"/>
              <a:gd name="connsiteX17" fmla="*/ 1086 w 43120"/>
              <a:gd name="connsiteY17" fmla="*/ 33126 h 43866"/>
              <a:gd name="connsiteX18" fmla="*/ 2149 w 43120"/>
              <a:gd name="connsiteY18" fmla="*/ 25410 h 43866"/>
              <a:gd name="connsiteX19" fmla="*/ 31 w 43120"/>
              <a:gd name="connsiteY19" fmla="*/ 19563 h 43866"/>
              <a:gd name="connsiteX20" fmla="*/ 3899 w 43120"/>
              <a:gd name="connsiteY20" fmla="*/ 14366 h 43866"/>
              <a:gd name="connsiteX21" fmla="*/ 3936 w 43120"/>
              <a:gd name="connsiteY21" fmla="*/ 14229 h 43866"/>
              <a:gd name="connsiteX0" fmla="*/ 4729 w 43120"/>
              <a:gd name="connsiteY0" fmla="*/ 26036 h 43866"/>
              <a:gd name="connsiteX1" fmla="*/ 2196 w 43120"/>
              <a:gd name="connsiteY1" fmla="*/ 25239 h 43866"/>
              <a:gd name="connsiteX2" fmla="*/ 5824 w 43120"/>
              <a:gd name="connsiteY2" fmla="*/ 35766 h 43866"/>
              <a:gd name="connsiteX3" fmla="*/ 5076 w 43120"/>
              <a:gd name="connsiteY3" fmla="*/ 39173 h 43866"/>
              <a:gd name="connsiteX4" fmla="*/ 16634 w 43120"/>
              <a:gd name="connsiteY4" fmla="*/ 40966 h 43866"/>
              <a:gd name="connsiteX5" fmla="*/ 16026 w 43120"/>
              <a:gd name="connsiteY5" fmla="*/ 38309 h 43866"/>
              <a:gd name="connsiteX6" fmla="*/ 28683 w 43120"/>
              <a:gd name="connsiteY6" fmla="*/ 36627 h 43866"/>
              <a:gd name="connsiteX7" fmla="*/ 27756 w 43120"/>
              <a:gd name="connsiteY7" fmla="*/ 41377 h 43866"/>
              <a:gd name="connsiteX8" fmla="*/ 34165 w 43120"/>
              <a:gd name="connsiteY8" fmla="*/ 22813 h 43866"/>
              <a:gd name="connsiteX9" fmla="*/ 41076 w 43120"/>
              <a:gd name="connsiteY9" fmla="*/ 32974 h 43866"/>
              <a:gd name="connsiteX10" fmla="*/ 41834 w 43120"/>
              <a:gd name="connsiteY10" fmla="*/ 15213 h 43866"/>
              <a:gd name="connsiteX11" fmla="*/ 40386 w 43120"/>
              <a:gd name="connsiteY11" fmla="*/ 17889 h 43866"/>
              <a:gd name="connsiteX12" fmla="*/ 38360 w 43120"/>
              <a:gd name="connsiteY12" fmla="*/ 5285 h 43866"/>
              <a:gd name="connsiteX13" fmla="*/ 38436 w 43120"/>
              <a:gd name="connsiteY13" fmla="*/ 6549 h 43866"/>
              <a:gd name="connsiteX14" fmla="*/ 29114 w 43120"/>
              <a:gd name="connsiteY14" fmla="*/ 3811 h 43866"/>
              <a:gd name="connsiteX15" fmla="*/ 29856 w 43120"/>
              <a:gd name="connsiteY15" fmla="*/ 2199 h 43866"/>
              <a:gd name="connsiteX16" fmla="*/ 22177 w 43120"/>
              <a:gd name="connsiteY16" fmla="*/ 4579 h 43866"/>
              <a:gd name="connsiteX17" fmla="*/ 22536 w 43120"/>
              <a:gd name="connsiteY17" fmla="*/ 3189 h 43866"/>
              <a:gd name="connsiteX18" fmla="*/ 14036 w 43120"/>
              <a:gd name="connsiteY18" fmla="*/ 5051 h 43866"/>
              <a:gd name="connsiteX19" fmla="*/ 15336 w 43120"/>
              <a:gd name="connsiteY19" fmla="*/ 6399 h 43866"/>
              <a:gd name="connsiteX20" fmla="*/ 4163 w 43120"/>
              <a:gd name="connsiteY20" fmla="*/ 15648 h 43866"/>
              <a:gd name="connsiteX21" fmla="*/ 3936 w 43120"/>
              <a:gd name="connsiteY21" fmla="*/ 14229 h 43866"/>
              <a:gd name="connsiteX0" fmla="*/ 3936 w 43120"/>
              <a:gd name="connsiteY0" fmla="*/ 14229 h 43866"/>
              <a:gd name="connsiteX1" fmla="*/ 5659 w 43120"/>
              <a:gd name="connsiteY1" fmla="*/ 6766 h 43866"/>
              <a:gd name="connsiteX2" fmla="*/ 14041 w 43120"/>
              <a:gd name="connsiteY2" fmla="*/ 5061 h 43866"/>
              <a:gd name="connsiteX3" fmla="*/ 22492 w 43120"/>
              <a:gd name="connsiteY3" fmla="*/ 3291 h 43866"/>
              <a:gd name="connsiteX4" fmla="*/ 25785 w 43120"/>
              <a:gd name="connsiteY4" fmla="*/ 59 h 43866"/>
              <a:gd name="connsiteX5" fmla="*/ 29869 w 43120"/>
              <a:gd name="connsiteY5" fmla="*/ 2340 h 43866"/>
              <a:gd name="connsiteX6" fmla="*/ 35499 w 43120"/>
              <a:gd name="connsiteY6" fmla="*/ 549 h 43866"/>
              <a:gd name="connsiteX7" fmla="*/ 38354 w 43120"/>
              <a:gd name="connsiteY7" fmla="*/ 5435 h 43866"/>
              <a:gd name="connsiteX8" fmla="*/ 42018 w 43120"/>
              <a:gd name="connsiteY8" fmla="*/ 10177 h 43866"/>
              <a:gd name="connsiteX9" fmla="*/ 41854 w 43120"/>
              <a:gd name="connsiteY9" fmla="*/ 15319 h 43866"/>
              <a:gd name="connsiteX10" fmla="*/ 43052 w 43120"/>
              <a:gd name="connsiteY10" fmla="*/ 23181 h 43866"/>
              <a:gd name="connsiteX11" fmla="*/ 41160 w 43120"/>
              <a:gd name="connsiteY11" fmla="*/ 32997 h 43866"/>
              <a:gd name="connsiteX12" fmla="*/ 39391 w 43120"/>
              <a:gd name="connsiteY12" fmla="*/ 42102 h 43866"/>
              <a:gd name="connsiteX13" fmla="*/ 27811 w 43120"/>
              <a:gd name="connsiteY13" fmla="*/ 41440 h 43866"/>
              <a:gd name="connsiteX14" fmla="*/ 21903 w 43120"/>
              <a:gd name="connsiteY14" fmla="*/ 43699 h 43866"/>
              <a:gd name="connsiteX15" fmla="*/ 16516 w 43120"/>
              <a:gd name="connsiteY15" fmla="*/ 40683 h 43866"/>
              <a:gd name="connsiteX16" fmla="*/ 5060 w 43120"/>
              <a:gd name="connsiteY16" fmla="*/ 39365 h 43866"/>
              <a:gd name="connsiteX17" fmla="*/ 1086 w 43120"/>
              <a:gd name="connsiteY17" fmla="*/ 33126 h 43866"/>
              <a:gd name="connsiteX18" fmla="*/ 2149 w 43120"/>
              <a:gd name="connsiteY18" fmla="*/ 25410 h 43866"/>
              <a:gd name="connsiteX19" fmla="*/ 31 w 43120"/>
              <a:gd name="connsiteY19" fmla="*/ 19563 h 43866"/>
              <a:gd name="connsiteX20" fmla="*/ 3899 w 43120"/>
              <a:gd name="connsiteY20" fmla="*/ 14366 h 43866"/>
              <a:gd name="connsiteX21" fmla="*/ 3936 w 43120"/>
              <a:gd name="connsiteY21" fmla="*/ 14229 h 43866"/>
              <a:gd name="connsiteX0" fmla="*/ 4729 w 43120"/>
              <a:gd name="connsiteY0" fmla="*/ 26036 h 43866"/>
              <a:gd name="connsiteX1" fmla="*/ 2196 w 43120"/>
              <a:gd name="connsiteY1" fmla="*/ 25239 h 43866"/>
              <a:gd name="connsiteX2" fmla="*/ 5824 w 43120"/>
              <a:gd name="connsiteY2" fmla="*/ 35766 h 43866"/>
              <a:gd name="connsiteX3" fmla="*/ 5076 w 43120"/>
              <a:gd name="connsiteY3" fmla="*/ 39173 h 43866"/>
              <a:gd name="connsiteX4" fmla="*/ 16634 w 43120"/>
              <a:gd name="connsiteY4" fmla="*/ 40966 h 43866"/>
              <a:gd name="connsiteX5" fmla="*/ 16026 w 43120"/>
              <a:gd name="connsiteY5" fmla="*/ 38309 h 43866"/>
              <a:gd name="connsiteX6" fmla="*/ 28203 w 43120"/>
              <a:gd name="connsiteY6" fmla="*/ 39010 h 43866"/>
              <a:gd name="connsiteX7" fmla="*/ 27756 w 43120"/>
              <a:gd name="connsiteY7" fmla="*/ 41377 h 43866"/>
              <a:gd name="connsiteX8" fmla="*/ 34165 w 43120"/>
              <a:gd name="connsiteY8" fmla="*/ 22813 h 43866"/>
              <a:gd name="connsiteX9" fmla="*/ 41076 w 43120"/>
              <a:gd name="connsiteY9" fmla="*/ 32974 h 43866"/>
              <a:gd name="connsiteX10" fmla="*/ 41834 w 43120"/>
              <a:gd name="connsiteY10" fmla="*/ 15213 h 43866"/>
              <a:gd name="connsiteX11" fmla="*/ 40386 w 43120"/>
              <a:gd name="connsiteY11" fmla="*/ 17889 h 43866"/>
              <a:gd name="connsiteX12" fmla="*/ 38360 w 43120"/>
              <a:gd name="connsiteY12" fmla="*/ 5285 h 43866"/>
              <a:gd name="connsiteX13" fmla="*/ 38436 w 43120"/>
              <a:gd name="connsiteY13" fmla="*/ 6549 h 43866"/>
              <a:gd name="connsiteX14" fmla="*/ 29114 w 43120"/>
              <a:gd name="connsiteY14" fmla="*/ 3811 h 43866"/>
              <a:gd name="connsiteX15" fmla="*/ 29856 w 43120"/>
              <a:gd name="connsiteY15" fmla="*/ 2199 h 43866"/>
              <a:gd name="connsiteX16" fmla="*/ 22177 w 43120"/>
              <a:gd name="connsiteY16" fmla="*/ 4579 h 43866"/>
              <a:gd name="connsiteX17" fmla="*/ 22536 w 43120"/>
              <a:gd name="connsiteY17" fmla="*/ 3189 h 43866"/>
              <a:gd name="connsiteX18" fmla="*/ 14036 w 43120"/>
              <a:gd name="connsiteY18" fmla="*/ 5051 h 43866"/>
              <a:gd name="connsiteX19" fmla="*/ 15336 w 43120"/>
              <a:gd name="connsiteY19" fmla="*/ 6399 h 43866"/>
              <a:gd name="connsiteX20" fmla="*/ 4163 w 43120"/>
              <a:gd name="connsiteY20" fmla="*/ 15648 h 43866"/>
              <a:gd name="connsiteX21" fmla="*/ 3936 w 43120"/>
              <a:gd name="connsiteY21" fmla="*/ 14229 h 43866"/>
              <a:gd name="connsiteX0" fmla="*/ 3936 w 43120"/>
              <a:gd name="connsiteY0" fmla="*/ 14229 h 43866"/>
              <a:gd name="connsiteX1" fmla="*/ 5659 w 43120"/>
              <a:gd name="connsiteY1" fmla="*/ 6766 h 43866"/>
              <a:gd name="connsiteX2" fmla="*/ 14041 w 43120"/>
              <a:gd name="connsiteY2" fmla="*/ 5061 h 43866"/>
              <a:gd name="connsiteX3" fmla="*/ 22492 w 43120"/>
              <a:gd name="connsiteY3" fmla="*/ 3291 h 43866"/>
              <a:gd name="connsiteX4" fmla="*/ 25785 w 43120"/>
              <a:gd name="connsiteY4" fmla="*/ 59 h 43866"/>
              <a:gd name="connsiteX5" fmla="*/ 29869 w 43120"/>
              <a:gd name="connsiteY5" fmla="*/ 2340 h 43866"/>
              <a:gd name="connsiteX6" fmla="*/ 35499 w 43120"/>
              <a:gd name="connsiteY6" fmla="*/ 549 h 43866"/>
              <a:gd name="connsiteX7" fmla="*/ 38354 w 43120"/>
              <a:gd name="connsiteY7" fmla="*/ 5435 h 43866"/>
              <a:gd name="connsiteX8" fmla="*/ 42018 w 43120"/>
              <a:gd name="connsiteY8" fmla="*/ 10177 h 43866"/>
              <a:gd name="connsiteX9" fmla="*/ 41854 w 43120"/>
              <a:gd name="connsiteY9" fmla="*/ 15319 h 43866"/>
              <a:gd name="connsiteX10" fmla="*/ 43052 w 43120"/>
              <a:gd name="connsiteY10" fmla="*/ 23181 h 43866"/>
              <a:gd name="connsiteX11" fmla="*/ 41160 w 43120"/>
              <a:gd name="connsiteY11" fmla="*/ 32997 h 43866"/>
              <a:gd name="connsiteX12" fmla="*/ 39391 w 43120"/>
              <a:gd name="connsiteY12" fmla="*/ 42102 h 43866"/>
              <a:gd name="connsiteX13" fmla="*/ 27811 w 43120"/>
              <a:gd name="connsiteY13" fmla="*/ 41440 h 43866"/>
              <a:gd name="connsiteX14" fmla="*/ 21903 w 43120"/>
              <a:gd name="connsiteY14" fmla="*/ 43699 h 43866"/>
              <a:gd name="connsiteX15" fmla="*/ 16516 w 43120"/>
              <a:gd name="connsiteY15" fmla="*/ 40683 h 43866"/>
              <a:gd name="connsiteX16" fmla="*/ 5060 w 43120"/>
              <a:gd name="connsiteY16" fmla="*/ 39365 h 43866"/>
              <a:gd name="connsiteX17" fmla="*/ 1086 w 43120"/>
              <a:gd name="connsiteY17" fmla="*/ 33126 h 43866"/>
              <a:gd name="connsiteX18" fmla="*/ 2149 w 43120"/>
              <a:gd name="connsiteY18" fmla="*/ 25410 h 43866"/>
              <a:gd name="connsiteX19" fmla="*/ 31 w 43120"/>
              <a:gd name="connsiteY19" fmla="*/ 19563 h 43866"/>
              <a:gd name="connsiteX20" fmla="*/ 3899 w 43120"/>
              <a:gd name="connsiteY20" fmla="*/ 14366 h 43866"/>
              <a:gd name="connsiteX21" fmla="*/ 3936 w 43120"/>
              <a:gd name="connsiteY21" fmla="*/ 14229 h 43866"/>
              <a:gd name="connsiteX0" fmla="*/ 4729 w 43120"/>
              <a:gd name="connsiteY0" fmla="*/ 26036 h 43866"/>
              <a:gd name="connsiteX1" fmla="*/ 2196 w 43120"/>
              <a:gd name="connsiteY1" fmla="*/ 25239 h 43866"/>
              <a:gd name="connsiteX2" fmla="*/ 5824 w 43120"/>
              <a:gd name="connsiteY2" fmla="*/ 35766 h 43866"/>
              <a:gd name="connsiteX3" fmla="*/ 5076 w 43120"/>
              <a:gd name="connsiteY3" fmla="*/ 39173 h 43866"/>
              <a:gd name="connsiteX4" fmla="*/ 16634 w 43120"/>
              <a:gd name="connsiteY4" fmla="*/ 40966 h 43866"/>
              <a:gd name="connsiteX5" fmla="*/ 16026 w 43120"/>
              <a:gd name="connsiteY5" fmla="*/ 38309 h 43866"/>
              <a:gd name="connsiteX6" fmla="*/ 28203 w 43120"/>
              <a:gd name="connsiteY6" fmla="*/ 39010 h 43866"/>
              <a:gd name="connsiteX7" fmla="*/ 27756 w 43120"/>
              <a:gd name="connsiteY7" fmla="*/ 41377 h 43866"/>
              <a:gd name="connsiteX8" fmla="*/ 38245 w 43120"/>
              <a:gd name="connsiteY8" fmla="*/ 29046 h 43866"/>
              <a:gd name="connsiteX9" fmla="*/ 41076 w 43120"/>
              <a:gd name="connsiteY9" fmla="*/ 32974 h 43866"/>
              <a:gd name="connsiteX10" fmla="*/ 41834 w 43120"/>
              <a:gd name="connsiteY10" fmla="*/ 15213 h 43866"/>
              <a:gd name="connsiteX11" fmla="*/ 40386 w 43120"/>
              <a:gd name="connsiteY11" fmla="*/ 17889 h 43866"/>
              <a:gd name="connsiteX12" fmla="*/ 38360 w 43120"/>
              <a:gd name="connsiteY12" fmla="*/ 5285 h 43866"/>
              <a:gd name="connsiteX13" fmla="*/ 38436 w 43120"/>
              <a:gd name="connsiteY13" fmla="*/ 6549 h 43866"/>
              <a:gd name="connsiteX14" fmla="*/ 29114 w 43120"/>
              <a:gd name="connsiteY14" fmla="*/ 3811 h 43866"/>
              <a:gd name="connsiteX15" fmla="*/ 29856 w 43120"/>
              <a:gd name="connsiteY15" fmla="*/ 2199 h 43866"/>
              <a:gd name="connsiteX16" fmla="*/ 22177 w 43120"/>
              <a:gd name="connsiteY16" fmla="*/ 4579 h 43866"/>
              <a:gd name="connsiteX17" fmla="*/ 22536 w 43120"/>
              <a:gd name="connsiteY17" fmla="*/ 3189 h 43866"/>
              <a:gd name="connsiteX18" fmla="*/ 14036 w 43120"/>
              <a:gd name="connsiteY18" fmla="*/ 5051 h 43866"/>
              <a:gd name="connsiteX19" fmla="*/ 15336 w 43120"/>
              <a:gd name="connsiteY19" fmla="*/ 6399 h 43866"/>
              <a:gd name="connsiteX20" fmla="*/ 4163 w 43120"/>
              <a:gd name="connsiteY20" fmla="*/ 15648 h 43866"/>
              <a:gd name="connsiteX21" fmla="*/ 3936 w 43120"/>
              <a:gd name="connsiteY21" fmla="*/ 14229 h 43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120" h="43866">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168" y="20235"/>
                  <a:pt x="43052" y="23181"/>
                </a:cubicBezTo>
                <a:cubicBezTo>
                  <a:pt x="42936" y="26127"/>
                  <a:pt x="43884" y="32467"/>
                  <a:pt x="41160" y="32997"/>
                </a:cubicBezTo>
                <a:cubicBezTo>
                  <a:pt x="41147" y="35264"/>
                  <a:pt x="41616" y="40695"/>
                  <a:pt x="39391" y="42102"/>
                </a:cubicBezTo>
                <a:cubicBezTo>
                  <a:pt x="37166" y="43509"/>
                  <a:pt x="29960" y="43264"/>
                  <a:pt x="27811" y="41440"/>
                </a:cubicBezTo>
                <a:cubicBezTo>
                  <a:pt x="27116" y="44573"/>
                  <a:pt x="23785" y="43825"/>
                  <a:pt x="21903" y="43699"/>
                </a:cubicBezTo>
                <a:cubicBezTo>
                  <a:pt x="20021" y="43573"/>
                  <a:pt x="18087" y="43890"/>
                  <a:pt x="16516" y="40683"/>
                </a:cubicBezTo>
                <a:cubicBezTo>
                  <a:pt x="12808" y="43727"/>
                  <a:pt x="7212" y="44492"/>
                  <a:pt x="5060" y="39365"/>
                </a:cubicBezTo>
                <a:cubicBezTo>
                  <a:pt x="2946" y="39702"/>
                  <a:pt x="1571" y="35452"/>
                  <a:pt x="1086" y="33126"/>
                </a:cubicBezTo>
                <a:cubicBezTo>
                  <a:pt x="601" y="30800"/>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120" h="43866" fill="none" extrusionOk="0">
                <a:moveTo>
                  <a:pt x="4729" y="26036"/>
                </a:moveTo>
                <a:cubicBezTo>
                  <a:pt x="3845" y="26130"/>
                  <a:pt x="2961" y="25852"/>
                  <a:pt x="2196" y="25239"/>
                </a:cubicBezTo>
                <a:moveTo>
                  <a:pt x="5824" y="35766"/>
                </a:moveTo>
                <a:cubicBezTo>
                  <a:pt x="5469" y="35959"/>
                  <a:pt x="5456" y="39113"/>
                  <a:pt x="5076" y="39173"/>
                </a:cubicBezTo>
                <a:moveTo>
                  <a:pt x="16634" y="40966"/>
                </a:moveTo>
                <a:cubicBezTo>
                  <a:pt x="16367" y="40420"/>
                  <a:pt x="16203" y="38920"/>
                  <a:pt x="16026" y="38309"/>
                </a:cubicBezTo>
                <a:moveTo>
                  <a:pt x="28203" y="39010"/>
                </a:moveTo>
                <a:cubicBezTo>
                  <a:pt x="28164" y="39657"/>
                  <a:pt x="27894" y="40755"/>
                  <a:pt x="27756" y="41377"/>
                </a:cubicBezTo>
                <a:moveTo>
                  <a:pt x="38245" y="29046"/>
                </a:moveTo>
                <a:cubicBezTo>
                  <a:pt x="40249" y="30374"/>
                  <a:pt x="41094" y="29942"/>
                  <a:pt x="41076" y="32974"/>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lumMod val="95000"/>
            </a:schemeClr>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sp>
        <p:nvSpPr>
          <p:cNvPr id="8" name="Triangle isocèle 7"/>
          <p:cNvSpPr/>
          <p:nvPr/>
        </p:nvSpPr>
        <p:spPr bwMode="auto">
          <a:xfrm>
            <a:off x="1331640" y="1588998"/>
            <a:ext cx="6588732" cy="3600400"/>
          </a:xfrm>
          <a:prstGeom prst="triangle">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endParaRPr lang="en-GB" dirty="0"/>
          </a:p>
        </p:txBody>
      </p:sp>
      <p:sp>
        <p:nvSpPr>
          <p:cNvPr id="6" name="AutoShape 6"/>
          <p:cNvSpPr>
            <a:spLocks noChangeArrowheads="1"/>
          </p:cNvSpPr>
          <p:nvPr/>
        </p:nvSpPr>
        <p:spPr bwMode="auto">
          <a:xfrm>
            <a:off x="3393779" y="4541386"/>
            <a:ext cx="1008000" cy="540000"/>
          </a:xfrm>
          <a:prstGeom prst="roundRect">
            <a:avLst>
              <a:gd name="adj" fmla="val 16667"/>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SS12</a:t>
            </a:r>
          </a:p>
        </p:txBody>
      </p:sp>
      <p:sp>
        <p:nvSpPr>
          <p:cNvPr id="7" name="AutoShape 6"/>
          <p:cNvSpPr>
            <a:spLocks noChangeArrowheads="1"/>
          </p:cNvSpPr>
          <p:nvPr/>
        </p:nvSpPr>
        <p:spPr bwMode="auto">
          <a:xfrm>
            <a:off x="4810981" y="4541386"/>
            <a:ext cx="1008000" cy="540000"/>
          </a:xfrm>
          <a:prstGeom prst="roundRect">
            <a:avLst>
              <a:gd name="adj" fmla="val 16667"/>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SS21</a:t>
            </a:r>
          </a:p>
        </p:txBody>
      </p:sp>
      <p:sp>
        <p:nvSpPr>
          <p:cNvPr id="10" name="AutoShape 6"/>
          <p:cNvSpPr>
            <a:spLocks noChangeArrowheads="1"/>
          </p:cNvSpPr>
          <p:nvPr/>
        </p:nvSpPr>
        <p:spPr bwMode="auto">
          <a:xfrm>
            <a:off x="3059944" y="3439744"/>
            <a:ext cx="1008000" cy="540000"/>
          </a:xfrm>
          <a:prstGeom prst="roundRect">
            <a:avLst>
              <a:gd name="adj" fmla="val 16667"/>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SS1</a:t>
            </a:r>
          </a:p>
        </p:txBody>
      </p:sp>
      <p:sp>
        <p:nvSpPr>
          <p:cNvPr id="11" name="AutoShape 6"/>
          <p:cNvSpPr>
            <a:spLocks noChangeArrowheads="1"/>
          </p:cNvSpPr>
          <p:nvPr/>
        </p:nvSpPr>
        <p:spPr bwMode="auto">
          <a:xfrm>
            <a:off x="5148064" y="3439744"/>
            <a:ext cx="1008000" cy="540000"/>
          </a:xfrm>
          <a:prstGeom prst="roundRect">
            <a:avLst>
              <a:gd name="adj" fmla="val 16667"/>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SS2</a:t>
            </a:r>
          </a:p>
        </p:txBody>
      </p:sp>
      <p:sp>
        <p:nvSpPr>
          <p:cNvPr id="12" name="AutoShape 6"/>
          <p:cNvSpPr>
            <a:spLocks noChangeArrowheads="1"/>
          </p:cNvSpPr>
          <p:nvPr/>
        </p:nvSpPr>
        <p:spPr bwMode="auto">
          <a:xfrm>
            <a:off x="4102380" y="2345082"/>
            <a:ext cx="1008000" cy="540000"/>
          </a:xfrm>
          <a:prstGeom prst="roundRect">
            <a:avLst>
              <a:gd name="adj" fmla="val 16667"/>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SS0</a:t>
            </a:r>
          </a:p>
        </p:txBody>
      </p:sp>
      <p:sp>
        <p:nvSpPr>
          <p:cNvPr id="13" name="AutoShape 6"/>
          <p:cNvSpPr>
            <a:spLocks noChangeArrowheads="1"/>
          </p:cNvSpPr>
          <p:nvPr/>
        </p:nvSpPr>
        <p:spPr bwMode="auto">
          <a:xfrm>
            <a:off x="6228184" y="4541386"/>
            <a:ext cx="1008000" cy="540000"/>
          </a:xfrm>
          <a:prstGeom prst="roundRect">
            <a:avLst>
              <a:gd name="adj" fmla="val 16667"/>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SS22</a:t>
            </a:r>
          </a:p>
        </p:txBody>
      </p:sp>
      <p:sp>
        <p:nvSpPr>
          <p:cNvPr id="14" name="AutoShape 6"/>
          <p:cNvSpPr>
            <a:spLocks noChangeArrowheads="1"/>
          </p:cNvSpPr>
          <p:nvPr/>
        </p:nvSpPr>
        <p:spPr bwMode="auto">
          <a:xfrm>
            <a:off x="1976577" y="4541386"/>
            <a:ext cx="1008000" cy="540000"/>
          </a:xfrm>
          <a:prstGeom prst="roundRect">
            <a:avLst>
              <a:gd name="adj" fmla="val 16667"/>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SS11</a:t>
            </a:r>
          </a:p>
        </p:txBody>
      </p:sp>
      <p:cxnSp>
        <p:nvCxnSpPr>
          <p:cNvPr id="16" name="Connecteur droit avec flèche 15"/>
          <p:cNvCxnSpPr>
            <a:stCxn id="14" idx="0"/>
            <a:endCxn id="10" idx="2"/>
          </p:cNvCxnSpPr>
          <p:nvPr/>
        </p:nvCxnSpPr>
        <p:spPr bwMode="auto">
          <a:xfrm flipV="1">
            <a:off x="2480577" y="3979744"/>
            <a:ext cx="1083367" cy="561642"/>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cxnSp>
        <p:nvCxnSpPr>
          <p:cNvPr id="20" name="Connecteur droit avec flèche 19"/>
          <p:cNvCxnSpPr>
            <a:stCxn id="6" idx="0"/>
            <a:endCxn id="10" idx="2"/>
          </p:cNvCxnSpPr>
          <p:nvPr/>
        </p:nvCxnSpPr>
        <p:spPr bwMode="auto">
          <a:xfrm flipH="1" flipV="1">
            <a:off x="3563944" y="3979744"/>
            <a:ext cx="333835" cy="561642"/>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cxnSp>
        <p:nvCxnSpPr>
          <p:cNvPr id="25" name="Connecteur droit avec flèche 24"/>
          <p:cNvCxnSpPr/>
          <p:nvPr/>
        </p:nvCxnSpPr>
        <p:spPr bwMode="auto">
          <a:xfrm>
            <a:off x="4067944" y="3645024"/>
            <a:ext cx="1080120" cy="0"/>
          </a:xfrm>
          <a:prstGeom prst="straightConnector1">
            <a:avLst/>
          </a:prstGeom>
          <a:solidFill>
            <a:schemeClr val="accent1"/>
          </a:solidFill>
          <a:ln w="12700" cap="flat" cmpd="sng" algn="ctr">
            <a:solidFill>
              <a:srgbClr val="00B050"/>
            </a:solidFill>
            <a:prstDash val="dash"/>
            <a:round/>
            <a:headEnd type="triangle"/>
            <a:tailEnd type="triangle"/>
          </a:ln>
          <a:effectLst/>
        </p:spPr>
      </p:cxnSp>
      <p:cxnSp>
        <p:nvCxnSpPr>
          <p:cNvPr id="27" name="Connecteur droit avec flèche 26"/>
          <p:cNvCxnSpPr>
            <a:stCxn id="12" idx="2"/>
            <a:endCxn id="11" idx="0"/>
          </p:cNvCxnSpPr>
          <p:nvPr/>
        </p:nvCxnSpPr>
        <p:spPr bwMode="auto">
          <a:xfrm>
            <a:off x="4606380" y="2885082"/>
            <a:ext cx="1045684" cy="554662"/>
          </a:xfrm>
          <a:prstGeom prst="straightConnector1">
            <a:avLst/>
          </a:prstGeom>
          <a:solidFill>
            <a:schemeClr val="accent1"/>
          </a:solidFill>
          <a:ln w="12700" cap="flat" cmpd="sng" algn="ctr">
            <a:solidFill>
              <a:srgbClr val="FF0000"/>
            </a:solidFill>
            <a:prstDash val="solid"/>
            <a:round/>
            <a:headEnd type="triangle"/>
            <a:tailEnd type="triangle"/>
          </a:ln>
          <a:effectLst/>
        </p:spPr>
      </p:cxnSp>
      <p:cxnSp>
        <p:nvCxnSpPr>
          <p:cNvPr id="30" name="Connecteur droit avec flèche 29"/>
          <p:cNvCxnSpPr>
            <a:stCxn id="12" idx="2"/>
            <a:endCxn id="10" idx="0"/>
          </p:cNvCxnSpPr>
          <p:nvPr/>
        </p:nvCxnSpPr>
        <p:spPr bwMode="auto">
          <a:xfrm flipH="1">
            <a:off x="3563944" y="2885082"/>
            <a:ext cx="1042436" cy="554662"/>
          </a:xfrm>
          <a:prstGeom prst="straightConnector1">
            <a:avLst/>
          </a:prstGeom>
          <a:solidFill>
            <a:schemeClr val="accent1"/>
          </a:solidFill>
          <a:ln w="12700" cap="flat" cmpd="sng" algn="ctr">
            <a:solidFill>
              <a:srgbClr val="FF0000"/>
            </a:solidFill>
            <a:prstDash val="solid"/>
            <a:round/>
            <a:headEnd type="triangle"/>
            <a:tailEnd type="triangle"/>
          </a:ln>
          <a:effectLst/>
        </p:spPr>
      </p:cxnSp>
      <p:cxnSp>
        <p:nvCxnSpPr>
          <p:cNvPr id="33" name="Connecteur droit avec flèche 32"/>
          <p:cNvCxnSpPr>
            <a:stCxn id="13" idx="0"/>
            <a:endCxn id="11" idx="2"/>
          </p:cNvCxnSpPr>
          <p:nvPr/>
        </p:nvCxnSpPr>
        <p:spPr bwMode="auto">
          <a:xfrm flipH="1" flipV="1">
            <a:off x="5652064" y="3979744"/>
            <a:ext cx="1080120" cy="561642"/>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cxnSp>
        <p:nvCxnSpPr>
          <p:cNvPr id="36" name="Connecteur droit avec flèche 35"/>
          <p:cNvCxnSpPr>
            <a:stCxn id="7" idx="0"/>
            <a:endCxn id="11" idx="2"/>
          </p:cNvCxnSpPr>
          <p:nvPr/>
        </p:nvCxnSpPr>
        <p:spPr bwMode="auto">
          <a:xfrm flipV="1">
            <a:off x="5314981" y="3979744"/>
            <a:ext cx="337083" cy="561642"/>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cxnSp>
        <p:nvCxnSpPr>
          <p:cNvPr id="39" name="Connecteur droit avec flèche 38"/>
          <p:cNvCxnSpPr/>
          <p:nvPr/>
        </p:nvCxnSpPr>
        <p:spPr bwMode="auto">
          <a:xfrm>
            <a:off x="2984577" y="4739378"/>
            <a:ext cx="409202" cy="0"/>
          </a:xfrm>
          <a:prstGeom prst="straightConnector1">
            <a:avLst/>
          </a:prstGeom>
          <a:solidFill>
            <a:schemeClr val="accent1"/>
          </a:solidFill>
          <a:ln w="12700" cap="flat" cmpd="sng" algn="ctr">
            <a:solidFill>
              <a:srgbClr val="00B050"/>
            </a:solidFill>
            <a:prstDash val="dash"/>
            <a:round/>
            <a:headEnd type="triangle"/>
            <a:tailEnd type="triangle"/>
          </a:ln>
          <a:effectLst/>
        </p:spPr>
      </p:cxnSp>
      <p:cxnSp>
        <p:nvCxnSpPr>
          <p:cNvPr id="43" name="Connecteur droit avec flèche 42"/>
          <p:cNvCxnSpPr/>
          <p:nvPr/>
        </p:nvCxnSpPr>
        <p:spPr bwMode="auto">
          <a:xfrm>
            <a:off x="4401779" y="4739378"/>
            <a:ext cx="409202" cy="0"/>
          </a:xfrm>
          <a:prstGeom prst="straightConnector1">
            <a:avLst/>
          </a:prstGeom>
          <a:solidFill>
            <a:schemeClr val="accent1"/>
          </a:solidFill>
          <a:ln w="12700" cap="flat" cmpd="sng" algn="ctr">
            <a:solidFill>
              <a:srgbClr val="00B050"/>
            </a:solidFill>
            <a:prstDash val="dash"/>
            <a:round/>
            <a:headEnd type="triangle"/>
            <a:tailEnd type="triangle"/>
          </a:ln>
          <a:effectLst/>
        </p:spPr>
      </p:cxnSp>
      <p:cxnSp>
        <p:nvCxnSpPr>
          <p:cNvPr id="44" name="Connecteur droit avec flèche 43"/>
          <p:cNvCxnSpPr/>
          <p:nvPr/>
        </p:nvCxnSpPr>
        <p:spPr bwMode="auto">
          <a:xfrm>
            <a:off x="5818981" y="4739378"/>
            <a:ext cx="409203" cy="0"/>
          </a:xfrm>
          <a:prstGeom prst="straightConnector1">
            <a:avLst/>
          </a:prstGeom>
          <a:solidFill>
            <a:schemeClr val="accent1"/>
          </a:solidFill>
          <a:ln w="12700" cap="flat" cmpd="sng" algn="ctr">
            <a:solidFill>
              <a:srgbClr val="00B050"/>
            </a:solidFill>
            <a:prstDash val="dash"/>
            <a:round/>
            <a:headEnd type="triangle"/>
            <a:tailEnd type="triangle"/>
          </a:ln>
          <a:effectLst/>
        </p:spPr>
      </p:cxnSp>
      <p:sp>
        <p:nvSpPr>
          <p:cNvPr id="54" name="Double flèche horizontale 53"/>
          <p:cNvSpPr/>
          <p:nvPr/>
        </p:nvSpPr>
        <p:spPr bwMode="auto">
          <a:xfrm rot="13310532">
            <a:off x="2376502" y="2509518"/>
            <a:ext cx="792088" cy="648072"/>
          </a:xfrm>
          <a:prstGeom prst="leftRightArrow">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sp>
        <p:nvSpPr>
          <p:cNvPr id="55" name="Double flèche horizontale 54"/>
          <p:cNvSpPr/>
          <p:nvPr/>
        </p:nvSpPr>
        <p:spPr bwMode="auto">
          <a:xfrm rot="19087370">
            <a:off x="6044169" y="2524512"/>
            <a:ext cx="792088" cy="648072"/>
          </a:xfrm>
          <a:prstGeom prst="leftRightArrow">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sp>
        <p:nvSpPr>
          <p:cNvPr id="56" name="Double flèche horizontale 55"/>
          <p:cNvSpPr/>
          <p:nvPr/>
        </p:nvSpPr>
        <p:spPr bwMode="auto">
          <a:xfrm rot="5400000">
            <a:off x="4195222" y="5369418"/>
            <a:ext cx="792088" cy="648072"/>
          </a:xfrm>
          <a:prstGeom prst="leftRightArrow">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a:ln>
                <a:noFill/>
              </a:ln>
              <a:solidFill>
                <a:schemeClr val="tx1"/>
              </a:solidFill>
              <a:effectLst/>
              <a:latin typeface="Arial" charset="0"/>
              <a:cs typeface="Times New Roman" pitchFamily="18" charset="0"/>
            </a:endParaRPr>
          </a:p>
        </p:txBody>
      </p:sp>
      <p:cxnSp>
        <p:nvCxnSpPr>
          <p:cNvPr id="58" name="Connecteur en arc 57"/>
          <p:cNvCxnSpPr>
            <a:stCxn id="12" idx="1"/>
            <a:endCxn id="10" idx="1"/>
          </p:cNvCxnSpPr>
          <p:nvPr/>
        </p:nvCxnSpPr>
        <p:spPr bwMode="auto">
          <a:xfrm rot="10800000" flipV="1">
            <a:off x="3059944" y="2615082"/>
            <a:ext cx="1042436" cy="1094662"/>
          </a:xfrm>
          <a:prstGeom prst="curvedConnector3">
            <a:avLst>
              <a:gd name="adj1" fmla="val 121929"/>
            </a:avLst>
          </a:prstGeom>
          <a:solidFill>
            <a:schemeClr val="accent1"/>
          </a:solidFill>
          <a:ln w="12700" cap="flat" cmpd="sng" algn="ctr">
            <a:solidFill>
              <a:srgbClr val="00B050"/>
            </a:solidFill>
            <a:prstDash val="lgDash"/>
            <a:round/>
            <a:headEnd type="none" w="med" len="med"/>
            <a:tailEnd type="triangle"/>
          </a:ln>
          <a:effectLst/>
        </p:spPr>
      </p:cxnSp>
      <p:cxnSp>
        <p:nvCxnSpPr>
          <p:cNvPr id="28" name="Connecteur en arc 27"/>
          <p:cNvCxnSpPr>
            <a:stCxn id="10" idx="1"/>
            <a:endCxn id="14" idx="1"/>
          </p:cNvCxnSpPr>
          <p:nvPr/>
        </p:nvCxnSpPr>
        <p:spPr bwMode="auto">
          <a:xfrm rot="10800000" flipV="1">
            <a:off x="1976578" y="3709744"/>
            <a:ext cx="1083367" cy="1101642"/>
          </a:xfrm>
          <a:prstGeom prst="curvedConnector3">
            <a:avLst>
              <a:gd name="adj1" fmla="val 121101"/>
            </a:avLst>
          </a:prstGeom>
          <a:solidFill>
            <a:schemeClr val="accent1"/>
          </a:solidFill>
          <a:ln w="12700" cap="flat" cmpd="sng" algn="ctr">
            <a:solidFill>
              <a:srgbClr val="00B050"/>
            </a:solidFill>
            <a:prstDash val="lgDash"/>
            <a:round/>
            <a:headEnd type="none" w="med" len="med"/>
            <a:tailEnd type="triangle"/>
          </a:ln>
          <a:effectLst/>
        </p:spPr>
      </p:cxnSp>
      <p:sp>
        <p:nvSpPr>
          <p:cNvPr id="9" name="Titre 8"/>
          <p:cNvSpPr>
            <a:spLocks noGrp="1"/>
          </p:cNvSpPr>
          <p:nvPr>
            <p:ph type="title"/>
          </p:nvPr>
        </p:nvSpPr>
        <p:spPr/>
        <p:txBody>
          <a:bodyPr/>
          <a:lstStyle/>
          <a:p>
            <a:r>
              <a:rPr lang="en-GB" dirty="0"/>
              <a:t>Complex system control</a:t>
            </a:r>
          </a:p>
        </p:txBody>
      </p:sp>
      <p:sp>
        <p:nvSpPr>
          <p:cNvPr id="31" name="ZoneTexte 30"/>
          <p:cNvSpPr txBox="1"/>
          <p:nvPr/>
        </p:nvSpPr>
        <p:spPr>
          <a:xfrm>
            <a:off x="3022260" y="2176565"/>
            <a:ext cx="910955" cy="523220"/>
          </a:xfrm>
          <a:prstGeom prst="rect">
            <a:avLst/>
          </a:prstGeom>
          <a:noFill/>
        </p:spPr>
        <p:txBody>
          <a:bodyPr wrap="none" rtlCol="0">
            <a:spAutoFit/>
          </a:bodyPr>
          <a:lstStyle/>
          <a:p>
            <a:r>
              <a:rPr lang="en-GB" sz="1400" dirty="0">
                <a:solidFill>
                  <a:srgbClr val="00B050"/>
                </a:solidFill>
              </a:rPr>
              <a:t>Behaviour</a:t>
            </a:r>
          </a:p>
          <a:p>
            <a:r>
              <a:rPr lang="en-GB" sz="1400" dirty="0">
                <a:solidFill>
                  <a:srgbClr val="00B050"/>
                </a:solidFill>
              </a:rPr>
              <a:t>control</a:t>
            </a:r>
          </a:p>
        </p:txBody>
      </p:sp>
      <p:sp>
        <p:nvSpPr>
          <p:cNvPr id="32" name="ZoneTexte 31"/>
          <p:cNvSpPr txBox="1"/>
          <p:nvPr/>
        </p:nvSpPr>
        <p:spPr>
          <a:xfrm>
            <a:off x="5077046" y="2742228"/>
            <a:ext cx="1426994" cy="523220"/>
          </a:xfrm>
          <a:prstGeom prst="rect">
            <a:avLst/>
          </a:prstGeom>
          <a:noFill/>
        </p:spPr>
        <p:txBody>
          <a:bodyPr wrap="square" rtlCol="0">
            <a:spAutoFit/>
          </a:bodyPr>
          <a:lstStyle/>
          <a:p>
            <a:r>
              <a:rPr lang="en-GB" sz="1400" dirty="0">
                <a:solidFill>
                  <a:srgbClr val="FF0000"/>
                </a:solidFill>
              </a:rPr>
              <a:t>Direct</a:t>
            </a:r>
          </a:p>
          <a:p>
            <a:r>
              <a:rPr lang="en-GB" sz="1400" dirty="0">
                <a:solidFill>
                  <a:srgbClr val="FF0000"/>
                </a:solidFill>
              </a:rPr>
              <a:t>control</a:t>
            </a:r>
          </a:p>
        </p:txBody>
      </p:sp>
      <p:sp>
        <p:nvSpPr>
          <p:cNvPr id="2" name="Espace réservé du pied de page 1"/>
          <p:cNvSpPr>
            <a:spLocks noGrp="1"/>
          </p:cNvSpPr>
          <p:nvPr>
            <p:ph type="ftr" sz="quarter" idx="11"/>
          </p:nvPr>
        </p:nvSpPr>
        <p:spPr/>
        <p:txBody>
          <a:bodyPr/>
          <a:lstStyle/>
          <a:p>
            <a:r>
              <a:rPr lang="fr-FR"/>
              <a:t>J. Vieille - Performance managment for digital transformation - Second 4P Factory online Seminar</a:t>
            </a:r>
            <a:endParaRPr lang="fr-FR" dirty="0"/>
          </a:p>
        </p:txBody>
      </p:sp>
      <p:cxnSp>
        <p:nvCxnSpPr>
          <p:cNvPr id="34" name="Connecteur droit avec flèche 33"/>
          <p:cNvCxnSpPr/>
          <p:nvPr/>
        </p:nvCxnSpPr>
        <p:spPr bwMode="auto">
          <a:xfrm flipH="1">
            <a:off x="2984578" y="4869160"/>
            <a:ext cx="409201" cy="0"/>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cxnSp>
        <p:nvCxnSpPr>
          <p:cNvPr id="35" name="Connecteur droit avec flèche 34"/>
          <p:cNvCxnSpPr/>
          <p:nvPr/>
        </p:nvCxnSpPr>
        <p:spPr bwMode="auto">
          <a:xfrm flipH="1">
            <a:off x="4401779" y="4869160"/>
            <a:ext cx="409201" cy="0"/>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cxnSp>
        <p:nvCxnSpPr>
          <p:cNvPr id="37" name="Connecteur droit avec flèche 36"/>
          <p:cNvCxnSpPr/>
          <p:nvPr/>
        </p:nvCxnSpPr>
        <p:spPr bwMode="auto">
          <a:xfrm flipH="1">
            <a:off x="5818981" y="4869160"/>
            <a:ext cx="409201" cy="0"/>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cxnSp>
        <p:nvCxnSpPr>
          <p:cNvPr id="38" name="Connecteur droit avec flèche 37"/>
          <p:cNvCxnSpPr/>
          <p:nvPr/>
        </p:nvCxnSpPr>
        <p:spPr bwMode="auto">
          <a:xfrm flipH="1">
            <a:off x="4067945" y="3796328"/>
            <a:ext cx="1080119" cy="0"/>
          </a:xfrm>
          <a:prstGeom prst="straightConnector1">
            <a:avLst/>
          </a:prstGeom>
          <a:solidFill>
            <a:schemeClr val="accent1"/>
          </a:solidFill>
          <a:ln w="12700" cap="flat" cmpd="sng" algn="ctr">
            <a:solidFill>
              <a:srgbClr val="FF0000"/>
            </a:solidFill>
            <a:prstDash val="solid"/>
            <a:round/>
            <a:headEnd type="triangle" w="med" len="med"/>
            <a:tailEnd type="triangle" w="med" len="med"/>
          </a:ln>
          <a:effectLst/>
        </p:spPr>
      </p:cxnSp>
      <p:sp>
        <p:nvSpPr>
          <p:cNvPr id="3" name="Espace réservé du numéro de diapositive 2"/>
          <p:cNvSpPr>
            <a:spLocks noGrp="1"/>
          </p:cNvSpPr>
          <p:nvPr>
            <p:ph type="sldNum" sz="quarter" idx="12"/>
          </p:nvPr>
        </p:nvSpPr>
        <p:spPr/>
        <p:txBody>
          <a:bodyPr/>
          <a:lstStyle/>
          <a:p>
            <a:fld id="{990B41CA-569D-40E7-8E58-026C0338B2C8}" type="slidenum">
              <a:rPr lang="en-GB" smtClean="0"/>
              <a:pPr/>
              <a:t>16</a:t>
            </a:fld>
            <a:endParaRPr lang="en-GB"/>
          </a:p>
        </p:txBody>
      </p:sp>
    </p:spTree>
    <p:extLst>
      <p:ext uri="{BB962C8B-B14F-4D97-AF65-F5344CB8AC3E}">
        <p14:creationId xmlns:p14="http://schemas.microsoft.com/office/powerpoint/2010/main" val="32441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itre 176"/>
          <p:cNvSpPr>
            <a:spLocks noGrp="1"/>
          </p:cNvSpPr>
          <p:nvPr>
            <p:ph type="title"/>
          </p:nvPr>
        </p:nvSpPr>
        <p:spPr/>
        <p:txBody>
          <a:bodyPr/>
          <a:lstStyle/>
          <a:p>
            <a:r>
              <a:rPr lang="en-GB" dirty="0"/>
              <a:t>Local aspects: Behaviour propagation in sub-systems</a:t>
            </a:r>
          </a:p>
        </p:txBody>
      </p:sp>
      <p:sp>
        <p:nvSpPr>
          <p:cNvPr id="2" name="Espace réservé du pied de page 1"/>
          <p:cNvSpPr>
            <a:spLocks noGrp="1"/>
          </p:cNvSpPr>
          <p:nvPr>
            <p:ph type="ftr" sz="quarter" idx="11"/>
          </p:nvPr>
        </p:nvSpPr>
        <p:spPr/>
        <p:txBody>
          <a:bodyPr/>
          <a:lstStyle/>
          <a:p>
            <a:pPr>
              <a:defRPr/>
            </a:pPr>
            <a:r>
              <a:rPr lang="en-GB"/>
              <a:t>J. Vieille - Performance managment for digital transformation - Second 4P Factory online Seminar</a:t>
            </a:r>
            <a:endParaRPr lang="en-GB" dirty="0"/>
          </a:p>
        </p:txBody>
      </p:sp>
      <p:sp>
        <p:nvSpPr>
          <p:cNvPr id="47" name="Rectangle à coins arrondis 46"/>
          <p:cNvSpPr/>
          <p:nvPr/>
        </p:nvSpPr>
        <p:spPr bwMode="auto">
          <a:xfrm>
            <a:off x="1007604" y="2089593"/>
            <a:ext cx="3600000" cy="3456000"/>
          </a:xfrm>
          <a:prstGeom prst="roundRect">
            <a:avLst/>
          </a:prstGeom>
          <a:solidFill>
            <a:srgbClr val="EAEAEA"/>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SS1</a:t>
            </a:r>
          </a:p>
        </p:txBody>
      </p:sp>
      <p:sp>
        <p:nvSpPr>
          <p:cNvPr id="50" name="Explosion 1 49"/>
          <p:cNvSpPr/>
          <p:nvPr/>
        </p:nvSpPr>
        <p:spPr bwMode="auto">
          <a:xfrm>
            <a:off x="2111305" y="1664904"/>
            <a:ext cx="648000" cy="432000"/>
          </a:xfrm>
          <a:prstGeom prst="irregularSeal1">
            <a:avLst/>
          </a:prstGeom>
          <a:solidFill>
            <a:srgbClr val="FFFF00">
              <a:alpha val="50196"/>
            </a:srgbClr>
          </a:solidFill>
          <a:ln w="12700" cap="flat" cmpd="sng" algn="ctr">
            <a:solidFill>
              <a:srgbClr val="00B050"/>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Excitation</a:t>
            </a:r>
          </a:p>
        </p:txBody>
      </p:sp>
      <p:sp>
        <p:nvSpPr>
          <p:cNvPr id="51" name="Explosion 1 50"/>
          <p:cNvSpPr/>
          <p:nvPr/>
        </p:nvSpPr>
        <p:spPr bwMode="auto">
          <a:xfrm>
            <a:off x="3911505" y="1664903"/>
            <a:ext cx="648000" cy="432000"/>
          </a:xfrm>
          <a:prstGeom prst="irregularSeal1">
            <a:avLst/>
          </a:prstGeom>
          <a:solidFill>
            <a:srgbClr val="FFFF00">
              <a:alpha val="50196"/>
            </a:srgbClr>
          </a:solidFill>
          <a:ln w="12700" cap="flat" cmpd="sng" algn="ctr">
            <a:solidFill>
              <a:srgbClr val="00B050"/>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algn="ctr" eaLnBrk="0" fontAlgn="base" hangingPunct="0">
              <a:spcBef>
                <a:spcPct val="0"/>
              </a:spcBef>
              <a:spcAft>
                <a:spcPct val="0"/>
              </a:spcAft>
            </a:pPr>
            <a:r>
              <a:rPr lang="en-GB" sz="1200" dirty="0">
                <a:latin typeface="Arial" charset="0"/>
                <a:cs typeface="Times New Roman" pitchFamily="18" charset="0"/>
              </a:rPr>
              <a:t>Reaction</a:t>
            </a:r>
          </a:p>
        </p:txBody>
      </p:sp>
      <p:sp>
        <p:nvSpPr>
          <p:cNvPr id="130" name="Explosion 1 129"/>
          <p:cNvSpPr/>
          <p:nvPr/>
        </p:nvSpPr>
        <p:spPr bwMode="auto">
          <a:xfrm>
            <a:off x="2111305" y="5556000"/>
            <a:ext cx="648000" cy="432000"/>
          </a:xfrm>
          <a:prstGeom prst="irregularSeal1">
            <a:avLst/>
          </a:prstGeom>
          <a:solidFill>
            <a:srgbClr val="FFFF00">
              <a:alpha val="50196"/>
            </a:srgbClr>
          </a:solidFill>
          <a:ln w="12700" cap="flat" cmpd="sng" algn="ctr">
            <a:solidFill>
              <a:srgbClr val="00B050"/>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Excitation</a:t>
            </a:r>
          </a:p>
        </p:txBody>
      </p:sp>
      <p:sp>
        <p:nvSpPr>
          <p:cNvPr id="131" name="Explosion 1 130"/>
          <p:cNvSpPr/>
          <p:nvPr/>
        </p:nvSpPr>
        <p:spPr bwMode="auto">
          <a:xfrm>
            <a:off x="3911505" y="5555999"/>
            <a:ext cx="648000" cy="432000"/>
          </a:xfrm>
          <a:prstGeom prst="irregularSeal1">
            <a:avLst/>
          </a:prstGeom>
          <a:solidFill>
            <a:srgbClr val="FFFF00">
              <a:alpha val="50196"/>
            </a:srgbClr>
          </a:solidFill>
          <a:ln w="12700" cap="flat" cmpd="sng" algn="ctr">
            <a:solidFill>
              <a:srgbClr val="00B050"/>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Reaction</a:t>
            </a:r>
          </a:p>
        </p:txBody>
      </p:sp>
      <p:sp>
        <p:nvSpPr>
          <p:cNvPr id="180" name="Rectangle à coins arrondis 179"/>
          <p:cNvSpPr/>
          <p:nvPr/>
        </p:nvSpPr>
        <p:spPr bwMode="auto">
          <a:xfrm>
            <a:off x="1007643" y="5985336"/>
            <a:ext cx="3600000" cy="468000"/>
          </a:xfrm>
          <a:prstGeom prst="roundRect">
            <a:avLst/>
          </a:prstGeom>
          <a:solidFill>
            <a:srgbClr val="EAEAEA"/>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SS11</a:t>
            </a:r>
          </a:p>
        </p:txBody>
      </p:sp>
      <p:sp>
        <p:nvSpPr>
          <p:cNvPr id="181" name="Rectangle à coins arrondis 180"/>
          <p:cNvSpPr/>
          <p:nvPr/>
        </p:nvSpPr>
        <p:spPr bwMode="auto">
          <a:xfrm>
            <a:off x="1078120" y="1196856"/>
            <a:ext cx="3600000" cy="468000"/>
          </a:xfrm>
          <a:prstGeom prst="roundRect">
            <a:avLst/>
          </a:prstGeom>
          <a:solidFill>
            <a:srgbClr val="EAEAEA"/>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SS0</a:t>
            </a:r>
          </a:p>
        </p:txBody>
      </p:sp>
      <p:sp>
        <p:nvSpPr>
          <p:cNvPr id="188" name="Rectangle à coins arrondis 187"/>
          <p:cNvSpPr/>
          <p:nvPr/>
        </p:nvSpPr>
        <p:spPr bwMode="auto">
          <a:xfrm>
            <a:off x="5256135" y="2096903"/>
            <a:ext cx="468000" cy="3600000"/>
          </a:xfrm>
          <a:prstGeom prst="roundRect">
            <a:avLst/>
          </a:prstGeom>
          <a:solidFill>
            <a:srgbClr val="EAEAEA"/>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SS2</a:t>
            </a:r>
          </a:p>
        </p:txBody>
      </p:sp>
      <p:grpSp>
        <p:nvGrpSpPr>
          <p:cNvPr id="4" name="Groupe 3"/>
          <p:cNvGrpSpPr/>
          <p:nvPr/>
        </p:nvGrpSpPr>
        <p:grpSpPr>
          <a:xfrm>
            <a:off x="6206486" y="1194768"/>
            <a:ext cx="1101818" cy="4883013"/>
            <a:chOff x="6206486" y="1194768"/>
            <a:chExt cx="1101818" cy="4883013"/>
          </a:xfrm>
        </p:grpSpPr>
        <p:sp>
          <p:nvSpPr>
            <p:cNvPr id="40" name="Bulle ronde 39"/>
            <p:cNvSpPr/>
            <p:nvPr/>
          </p:nvSpPr>
          <p:spPr>
            <a:xfrm>
              <a:off x="6206486" y="5316025"/>
              <a:ext cx="1101818" cy="761756"/>
            </a:xfrm>
            <a:prstGeom prst="wedgeEllipseCallout">
              <a:avLst>
                <a:gd name="adj1" fmla="val -197368"/>
                <a:gd name="adj2" fmla="val 8275"/>
              </a:avLst>
            </a:prstGeom>
            <a:no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200" dirty="0">
                  <a:solidFill>
                    <a:schemeClr val="tx1"/>
                  </a:solidFill>
                </a:rPr>
                <a:t>KPIs</a:t>
              </a:r>
            </a:p>
          </p:txBody>
        </p:sp>
        <p:sp>
          <p:nvSpPr>
            <p:cNvPr id="41" name="Bulle ronde 40"/>
            <p:cNvSpPr/>
            <p:nvPr/>
          </p:nvSpPr>
          <p:spPr>
            <a:xfrm>
              <a:off x="6206486" y="1194768"/>
              <a:ext cx="1101818" cy="761756"/>
            </a:xfrm>
            <a:prstGeom prst="wedgeEllipseCallout">
              <a:avLst>
                <a:gd name="adj1" fmla="val -198260"/>
                <a:gd name="adj2" fmla="val 31508"/>
              </a:avLst>
            </a:prstGeom>
            <a:no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200" dirty="0">
                  <a:solidFill>
                    <a:schemeClr val="tx1"/>
                  </a:solidFill>
                </a:rPr>
                <a:t>KPIs</a:t>
              </a:r>
            </a:p>
          </p:txBody>
        </p:sp>
      </p:grpSp>
      <p:grpSp>
        <p:nvGrpSpPr>
          <p:cNvPr id="18" name="Groupe 17"/>
          <p:cNvGrpSpPr/>
          <p:nvPr/>
        </p:nvGrpSpPr>
        <p:grpSpPr>
          <a:xfrm>
            <a:off x="1247818" y="2089593"/>
            <a:ext cx="6902884" cy="1474516"/>
            <a:chOff x="1247818" y="2089593"/>
            <a:chExt cx="6902884" cy="1474516"/>
          </a:xfrm>
        </p:grpSpPr>
        <p:sp>
          <p:nvSpPr>
            <p:cNvPr id="189" name="Bulle ronde 188"/>
            <p:cNvSpPr/>
            <p:nvPr/>
          </p:nvSpPr>
          <p:spPr>
            <a:xfrm>
              <a:off x="6206486" y="2089593"/>
              <a:ext cx="1944216" cy="719826"/>
            </a:xfrm>
            <a:prstGeom prst="wedgeEllipseCallout">
              <a:avLst>
                <a:gd name="adj1" fmla="val -164056"/>
                <a:gd name="adj2" fmla="val 44167"/>
              </a:avLst>
            </a:prstGeom>
            <a:no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200" dirty="0">
                  <a:solidFill>
                    <a:schemeClr val="tx1"/>
                  </a:solidFill>
                </a:rPr>
                <a:t>Reach performance target</a:t>
              </a:r>
            </a:p>
            <a:p>
              <a:pPr algn="ctr"/>
              <a:r>
                <a:rPr lang="en-GB" sz="1200" dirty="0">
                  <a:solidFill>
                    <a:schemeClr val="tx1"/>
                  </a:solidFill>
                </a:rPr>
                <a:t> with available means</a:t>
              </a:r>
            </a:p>
          </p:txBody>
        </p:sp>
        <p:grpSp>
          <p:nvGrpSpPr>
            <p:cNvPr id="5" name="Groupe 4"/>
            <p:cNvGrpSpPr/>
            <p:nvPr/>
          </p:nvGrpSpPr>
          <p:grpSpPr>
            <a:xfrm>
              <a:off x="1247818" y="2096903"/>
              <a:ext cx="2918237" cy="1467206"/>
              <a:chOff x="1247818" y="2096903"/>
              <a:chExt cx="2918237" cy="1467206"/>
            </a:xfrm>
          </p:grpSpPr>
          <p:grpSp>
            <p:nvGrpSpPr>
              <p:cNvPr id="208" name="Groupe 207"/>
              <p:cNvGrpSpPr/>
              <p:nvPr/>
            </p:nvGrpSpPr>
            <p:grpSpPr>
              <a:xfrm>
                <a:off x="2221854" y="2096903"/>
                <a:ext cx="1944201" cy="1467206"/>
                <a:chOff x="2221854" y="2096903"/>
                <a:chExt cx="1944201" cy="1467206"/>
              </a:xfrm>
            </p:grpSpPr>
            <p:sp>
              <p:nvSpPr>
                <p:cNvPr id="59" name="Rectangle à coins arrondis 58"/>
                <p:cNvSpPr/>
                <p:nvPr/>
              </p:nvSpPr>
              <p:spPr>
                <a:xfrm>
                  <a:off x="2221854" y="2227414"/>
                  <a:ext cx="1774081" cy="1336695"/>
                </a:xfrm>
                <a:prstGeom prst="roundRect">
                  <a:avLst/>
                </a:prstGeom>
                <a:no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dirty="0">
                    <a:solidFill>
                      <a:schemeClr val="tx1"/>
                    </a:solidFill>
                    <a:latin typeface="Arial" panose="020B0604020202020204" pitchFamily="34" charset="0"/>
                    <a:cs typeface="Arial" panose="020B0604020202020204" pitchFamily="34" charset="0"/>
                  </a:endParaRPr>
                </a:p>
              </p:txBody>
            </p:sp>
            <p:sp>
              <p:nvSpPr>
                <p:cNvPr id="61" name="Rectangle 60"/>
                <p:cNvSpPr/>
                <p:nvPr/>
              </p:nvSpPr>
              <p:spPr bwMode="auto">
                <a:xfrm>
                  <a:off x="2617850" y="3007017"/>
                  <a:ext cx="1224000" cy="432000"/>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sz="1400" dirty="0">
                      <a:solidFill>
                        <a:schemeClr val="dk1"/>
                      </a:solidFill>
                    </a:rPr>
                    <a:t>Delivery &amp; </a:t>
                  </a:r>
                </a:p>
                <a:p>
                  <a:pPr algn="r"/>
                  <a:r>
                    <a:rPr lang="en-GB" sz="1400" dirty="0">
                      <a:solidFill>
                        <a:schemeClr val="dk1"/>
                      </a:solidFill>
                    </a:rPr>
                    <a:t>monitoring</a:t>
                  </a:r>
                </a:p>
              </p:txBody>
            </p:sp>
            <p:sp>
              <p:nvSpPr>
                <p:cNvPr id="86" name="Rectangle 85"/>
                <p:cNvSpPr/>
                <p:nvPr/>
              </p:nvSpPr>
              <p:spPr bwMode="auto">
                <a:xfrm>
                  <a:off x="2617850" y="2339997"/>
                  <a:ext cx="1224000" cy="432000"/>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lIns="0" tIns="0" rIns="0" bIns="0" rtlCol="0" anchor="ctr"/>
                <a:lstStyle/>
                <a:p>
                  <a:pPr algn="r"/>
                  <a:r>
                    <a:rPr lang="en-GB" sz="1400" dirty="0"/>
                    <a:t>Operations </a:t>
                  </a:r>
                </a:p>
                <a:p>
                  <a:pPr algn="r"/>
                  <a:r>
                    <a:rPr lang="en-GB" sz="1400" dirty="0"/>
                    <a:t>&amp; coordination</a:t>
                  </a:r>
                </a:p>
              </p:txBody>
            </p:sp>
            <p:cxnSp>
              <p:nvCxnSpPr>
                <p:cNvPr id="75" name="Connecteur en angle 74"/>
                <p:cNvCxnSpPr>
                  <a:stCxn id="86" idx="3"/>
                  <a:endCxn id="51" idx="2"/>
                </p:cNvCxnSpPr>
                <p:nvPr/>
              </p:nvCxnSpPr>
              <p:spPr bwMode="auto">
                <a:xfrm flipV="1">
                  <a:off x="3841850" y="2096903"/>
                  <a:ext cx="324205" cy="459094"/>
                </a:xfrm>
                <a:prstGeom prst="bentConnector2">
                  <a:avLst/>
                </a:prstGeom>
                <a:solidFill>
                  <a:schemeClr val="accent1"/>
                </a:solidFill>
                <a:ln w="19050" cap="flat" cmpd="sng" algn="ctr">
                  <a:solidFill>
                    <a:schemeClr val="tx1"/>
                  </a:solidFill>
                  <a:prstDash val="solid"/>
                  <a:round/>
                  <a:headEnd type="none" w="med" len="med"/>
                  <a:tailEnd type="triangle" w="lg" len="lg"/>
                </a:ln>
                <a:effectLst/>
              </p:spPr>
            </p:cxnSp>
            <p:cxnSp>
              <p:nvCxnSpPr>
                <p:cNvPr id="96" name="Connecteur en angle 95"/>
                <p:cNvCxnSpPr>
                  <a:stCxn id="61" idx="0"/>
                  <a:endCxn id="86" idx="2"/>
                </p:cNvCxnSpPr>
                <p:nvPr/>
              </p:nvCxnSpPr>
              <p:spPr bwMode="auto">
                <a:xfrm rot="5400000" flipH="1" flipV="1">
                  <a:off x="3112340" y="2889507"/>
                  <a:ext cx="235020" cy="12700"/>
                </a:xfrm>
                <a:prstGeom prst="bentConnector3">
                  <a:avLst>
                    <a:gd name="adj1" fmla="val 50000"/>
                  </a:avLst>
                </a:prstGeom>
                <a:solidFill>
                  <a:schemeClr val="accent1"/>
                </a:solidFill>
                <a:ln w="12700" cap="flat" cmpd="sng" algn="ctr">
                  <a:solidFill>
                    <a:schemeClr val="tx1"/>
                  </a:solidFill>
                  <a:prstDash val="solid"/>
                  <a:round/>
                  <a:headEnd type="none" w="med" len="med"/>
                  <a:tailEnd type="triangle" w="lg" len="lg"/>
                </a:ln>
                <a:effectLst/>
              </p:spPr>
            </p:cxnSp>
            <p:cxnSp>
              <p:nvCxnSpPr>
                <p:cNvPr id="52" name="Connecteur en angle 51"/>
                <p:cNvCxnSpPr>
                  <a:stCxn id="50" idx="2"/>
                  <a:endCxn id="61" idx="1"/>
                </p:cNvCxnSpPr>
                <p:nvPr/>
              </p:nvCxnSpPr>
              <p:spPr bwMode="auto">
                <a:xfrm rot="16200000" flipH="1">
                  <a:off x="1928796" y="2533962"/>
                  <a:ext cx="1126113" cy="251995"/>
                </a:xfrm>
                <a:prstGeom prst="bentConnector2">
                  <a:avLst/>
                </a:prstGeom>
                <a:solidFill>
                  <a:schemeClr val="accent1"/>
                </a:solidFill>
                <a:ln w="19050" cap="flat" cmpd="sng" algn="ctr">
                  <a:solidFill>
                    <a:schemeClr val="tx1"/>
                  </a:solidFill>
                  <a:prstDash val="solid"/>
                  <a:round/>
                  <a:headEnd type="none" w="med" len="med"/>
                  <a:tailEnd type="triangle"/>
                </a:ln>
                <a:effectLst/>
              </p:spPr>
            </p:cxnSp>
          </p:grpSp>
          <p:sp>
            <p:nvSpPr>
              <p:cNvPr id="17" name="Rectangle 16"/>
              <p:cNvSpPr/>
              <p:nvPr/>
            </p:nvSpPr>
            <p:spPr>
              <a:xfrm>
                <a:off x="1247818" y="2746953"/>
                <a:ext cx="1040671" cy="369332"/>
              </a:xfrm>
              <a:prstGeom prst="rect">
                <a:avLst/>
              </a:prstGeom>
              <a:solidFill>
                <a:srgbClr val="FFFF00"/>
              </a:solidFill>
            </p:spPr>
            <p:txBody>
              <a:bodyPr wrap="none">
                <a:spAutoFit/>
              </a:bodyPr>
              <a:lstStyle/>
              <a:p>
                <a:pPr algn="ctr"/>
                <a:r>
                  <a:rPr lang="en-GB" dirty="0"/>
                  <a:t>Fast loop</a:t>
                </a:r>
              </a:p>
            </p:txBody>
          </p:sp>
        </p:grpSp>
      </p:grpSp>
      <p:grpSp>
        <p:nvGrpSpPr>
          <p:cNvPr id="22" name="Groupe 21"/>
          <p:cNvGrpSpPr/>
          <p:nvPr/>
        </p:nvGrpSpPr>
        <p:grpSpPr>
          <a:xfrm>
            <a:off x="1217781" y="3983627"/>
            <a:ext cx="7220953" cy="1572373"/>
            <a:chOff x="1217781" y="3983627"/>
            <a:chExt cx="7220953" cy="1572373"/>
          </a:xfrm>
        </p:grpSpPr>
        <p:sp>
          <p:nvSpPr>
            <p:cNvPr id="191" name="Bulle ronde 190"/>
            <p:cNvSpPr/>
            <p:nvPr/>
          </p:nvSpPr>
          <p:spPr>
            <a:xfrm>
              <a:off x="6206486" y="4102073"/>
              <a:ext cx="2232248" cy="761756"/>
            </a:xfrm>
            <a:prstGeom prst="wedgeEllipseCallout">
              <a:avLst>
                <a:gd name="adj1" fmla="val -177736"/>
                <a:gd name="adj2" fmla="val 46997"/>
              </a:avLst>
            </a:prstGeom>
            <a:no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200" dirty="0">
                  <a:solidFill>
                    <a:schemeClr val="tx1"/>
                  </a:solidFill>
                </a:rPr>
                <a:t>Induce others’ transformation</a:t>
              </a:r>
            </a:p>
            <a:p>
              <a:pPr algn="ctr"/>
              <a:r>
                <a:rPr lang="en-GB" sz="1200" dirty="0">
                  <a:solidFill>
                    <a:schemeClr val="tx1"/>
                  </a:solidFill>
                </a:rPr>
                <a:t> to improve local performance </a:t>
              </a:r>
            </a:p>
          </p:txBody>
        </p:sp>
        <p:sp>
          <p:nvSpPr>
            <p:cNvPr id="68" name="Triangle isocèle 67"/>
            <p:cNvSpPr/>
            <p:nvPr/>
          </p:nvSpPr>
          <p:spPr bwMode="auto">
            <a:xfrm rot="16200000">
              <a:off x="3038045" y="4779088"/>
              <a:ext cx="403108" cy="360000"/>
            </a:xfrm>
            <a:prstGeom prst="triangle">
              <a:avLst/>
            </a:prstGeom>
            <a:solidFill>
              <a:srgbClr val="00B050"/>
            </a:solidFill>
            <a:ln w="12700" cap="flat" cmpd="sng" algn="ctr">
              <a:solidFill>
                <a:srgbClr val="00B050"/>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000" b="0" i="0" u="none" strike="noStrike" cap="none" normalizeH="0" baseline="0" dirty="0">
                <a:ln>
                  <a:noFill/>
                </a:ln>
                <a:solidFill>
                  <a:srgbClr val="00B050"/>
                </a:solidFill>
                <a:effectLst/>
                <a:latin typeface="Arial" charset="0"/>
                <a:cs typeface="Times New Roman" pitchFamily="18" charset="0"/>
              </a:endParaRPr>
            </a:p>
          </p:txBody>
        </p:sp>
        <p:cxnSp>
          <p:nvCxnSpPr>
            <p:cNvPr id="69" name="Connecteur en angle 68"/>
            <p:cNvCxnSpPr>
              <a:stCxn id="108" idx="2"/>
              <a:endCxn id="68" idx="5"/>
            </p:cNvCxnSpPr>
            <p:nvPr/>
          </p:nvCxnSpPr>
          <p:spPr bwMode="auto">
            <a:xfrm rot="5400000">
              <a:off x="3076244" y="4694954"/>
              <a:ext cx="326713" cy="1"/>
            </a:xfrm>
            <a:prstGeom prst="bentConnector3">
              <a:avLst>
                <a:gd name="adj1" fmla="val 50000"/>
              </a:avLst>
            </a:prstGeom>
            <a:solidFill>
              <a:schemeClr val="accent1"/>
            </a:solidFill>
            <a:ln w="12700" cap="flat" cmpd="sng" algn="ctr">
              <a:solidFill>
                <a:srgbClr val="00B050"/>
              </a:solidFill>
              <a:prstDash val="solid"/>
              <a:round/>
              <a:headEnd type="none" w="med" len="med"/>
              <a:tailEnd type="triangle" w="lg" len="lg"/>
            </a:ln>
            <a:effectLst/>
          </p:spPr>
        </p:cxnSp>
        <p:cxnSp>
          <p:nvCxnSpPr>
            <p:cNvPr id="65" name="Connecteur en angle 64"/>
            <p:cNvCxnSpPr>
              <a:stCxn id="131" idx="0"/>
              <a:endCxn id="68" idx="3"/>
            </p:cNvCxnSpPr>
            <p:nvPr/>
          </p:nvCxnSpPr>
          <p:spPr bwMode="auto">
            <a:xfrm rot="16200000" flipV="1">
              <a:off x="3584927" y="4793761"/>
              <a:ext cx="596911" cy="927566"/>
            </a:xfrm>
            <a:prstGeom prst="bentConnector2">
              <a:avLst/>
            </a:prstGeom>
            <a:solidFill>
              <a:schemeClr val="accent1"/>
            </a:solidFill>
            <a:ln w="19050" cap="flat" cmpd="sng" algn="ctr">
              <a:solidFill>
                <a:srgbClr val="00B050"/>
              </a:solidFill>
              <a:prstDash val="solid"/>
              <a:round/>
              <a:headEnd type="none" w="med" len="med"/>
              <a:tailEnd type="triangle" w="lg" len="lg"/>
            </a:ln>
            <a:effectLst/>
          </p:spPr>
        </p:cxnSp>
        <p:cxnSp>
          <p:nvCxnSpPr>
            <p:cNvPr id="64" name="Connecteur en angle 63"/>
            <p:cNvCxnSpPr>
              <a:stCxn id="68" idx="0"/>
              <a:endCxn id="130" idx="0"/>
            </p:cNvCxnSpPr>
            <p:nvPr/>
          </p:nvCxnSpPr>
          <p:spPr bwMode="auto">
            <a:xfrm rot="10800000" flipV="1">
              <a:off x="2546965" y="4959088"/>
              <a:ext cx="512634" cy="596912"/>
            </a:xfrm>
            <a:prstGeom prst="bentConnector2">
              <a:avLst/>
            </a:prstGeom>
            <a:solidFill>
              <a:schemeClr val="accent1"/>
            </a:solidFill>
            <a:ln w="19050" cap="flat" cmpd="sng" algn="ctr">
              <a:solidFill>
                <a:srgbClr val="00B050"/>
              </a:solidFill>
              <a:prstDash val="solid"/>
              <a:round/>
              <a:headEnd type="none" w="med" len="med"/>
              <a:tailEnd type="triangle" w="lg" len="lg"/>
            </a:ln>
            <a:effectLst/>
          </p:spPr>
        </p:cxnSp>
        <p:sp>
          <p:nvSpPr>
            <p:cNvPr id="56" name="Rectangle 55"/>
            <p:cNvSpPr/>
            <p:nvPr/>
          </p:nvSpPr>
          <p:spPr>
            <a:xfrm>
              <a:off x="1331640" y="4801724"/>
              <a:ext cx="1116972" cy="369332"/>
            </a:xfrm>
            <a:prstGeom prst="rect">
              <a:avLst/>
            </a:prstGeom>
            <a:solidFill>
              <a:srgbClr val="FFFF00"/>
            </a:solidFill>
          </p:spPr>
          <p:txBody>
            <a:bodyPr wrap="none">
              <a:spAutoFit/>
            </a:bodyPr>
            <a:lstStyle/>
            <a:p>
              <a:pPr algn="ctr"/>
              <a:r>
                <a:rPr lang="en-GB" dirty="0"/>
                <a:t>Slow loop</a:t>
              </a:r>
            </a:p>
          </p:txBody>
        </p:sp>
        <p:sp>
          <p:nvSpPr>
            <p:cNvPr id="60" name="Rectangle à coins arrondis 59"/>
            <p:cNvSpPr/>
            <p:nvPr/>
          </p:nvSpPr>
          <p:spPr>
            <a:xfrm>
              <a:off x="1217781" y="3983627"/>
              <a:ext cx="2778154" cy="1296229"/>
            </a:xfrm>
            <a:prstGeom prst="roundRect">
              <a:avLst/>
            </a:prstGeom>
            <a:noFill/>
            <a:ln>
              <a:solidFill>
                <a:srgbClr val="000000"/>
              </a:solidFill>
              <a:prstDash val="dash"/>
            </a:ln>
          </p:spPr>
          <p:style>
            <a:lnRef idx="1">
              <a:schemeClr val="dk1"/>
            </a:lnRef>
            <a:fillRef idx="2">
              <a:schemeClr val="dk1"/>
            </a:fillRef>
            <a:effectRef idx="1">
              <a:schemeClr val="dk1"/>
            </a:effectRef>
            <a:fontRef idx="minor">
              <a:schemeClr val="dk1"/>
            </a:fontRef>
          </p:style>
          <p:txBody>
            <a:bodyPr rtlCol="0" anchor="ctr"/>
            <a:lstStyle/>
            <a:p>
              <a:pPr algn="r"/>
              <a:endParaRPr lang="en-GB" sz="1400" dirty="0">
                <a:solidFill>
                  <a:schemeClr val="dk1"/>
                </a:solidFill>
              </a:endParaRPr>
            </a:p>
          </p:txBody>
        </p:sp>
      </p:grpSp>
      <p:grpSp>
        <p:nvGrpSpPr>
          <p:cNvPr id="21" name="Groupe 20"/>
          <p:cNvGrpSpPr/>
          <p:nvPr/>
        </p:nvGrpSpPr>
        <p:grpSpPr>
          <a:xfrm>
            <a:off x="1331640" y="3075558"/>
            <a:ext cx="6603038" cy="1456040"/>
            <a:chOff x="1331640" y="3075558"/>
            <a:chExt cx="6603038" cy="1456040"/>
          </a:xfrm>
        </p:grpSpPr>
        <p:sp>
          <p:nvSpPr>
            <p:cNvPr id="190" name="Bulle ronde 189"/>
            <p:cNvSpPr/>
            <p:nvPr/>
          </p:nvSpPr>
          <p:spPr>
            <a:xfrm>
              <a:off x="6206486" y="3075558"/>
              <a:ext cx="1728192" cy="827688"/>
            </a:xfrm>
            <a:prstGeom prst="wedgeEllipseCallout">
              <a:avLst>
                <a:gd name="adj1" fmla="val -195186"/>
                <a:gd name="adj2" fmla="val 9232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Transform itself to improve local performance</a:t>
              </a:r>
            </a:p>
          </p:txBody>
        </p:sp>
        <p:sp>
          <p:nvSpPr>
            <p:cNvPr id="101" name="Rectangle 100"/>
            <p:cNvSpPr/>
            <p:nvPr/>
          </p:nvSpPr>
          <p:spPr bwMode="auto">
            <a:xfrm>
              <a:off x="1331640" y="4171598"/>
              <a:ext cx="1080000" cy="360000"/>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sz="1400" dirty="0">
                  <a:solidFill>
                    <a:schemeClr val="dk1"/>
                  </a:solidFill>
                </a:rPr>
                <a:t>Policy</a:t>
              </a:r>
            </a:p>
          </p:txBody>
        </p:sp>
        <p:sp>
          <p:nvSpPr>
            <p:cNvPr id="108" name="Rectangle 107"/>
            <p:cNvSpPr/>
            <p:nvPr/>
          </p:nvSpPr>
          <p:spPr bwMode="auto">
            <a:xfrm>
              <a:off x="2627600" y="4171598"/>
              <a:ext cx="1224000" cy="360000"/>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lIns="0" rIns="0" rtlCol="0" anchor="ctr"/>
            <a:lstStyle/>
            <a:p>
              <a:pPr algn="r"/>
              <a:r>
                <a:rPr lang="en-GB" sz="1400" dirty="0">
                  <a:solidFill>
                    <a:schemeClr val="dk1"/>
                  </a:solidFill>
                </a:rPr>
                <a:t>Transformation</a:t>
              </a:r>
            </a:p>
          </p:txBody>
        </p:sp>
        <p:cxnSp>
          <p:nvCxnSpPr>
            <p:cNvPr id="109" name="Connecteur en arc 108"/>
            <p:cNvCxnSpPr>
              <a:stCxn id="108" idx="3"/>
              <a:endCxn id="61" idx="3"/>
            </p:cNvCxnSpPr>
            <p:nvPr/>
          </p:nvCxnSpPr>
          <p:spPr>
            <a:xfrm flipH="1" flipV="1">
              <a:off x="3841850" y="3223017"/>
              <a:ext cx="9750" cy="1128581"/>
            </a:xfrm>
            <a:prstGeom prst="curvedConnector3">
              <a:avLst>
                <a:gd name="adj1" fmla="val -2344615"/>
              </a:avLst>
            </a:prstGeom>
            <a:solidFill>
              <a:schemeClr val="accent1"/>
            </a:solidFill>
            <a:ln>
              <a:solidFill>
                <a:srgbClr val="00B050"/>
              </a:solidFill>
              <a:prstDash val="lgDashDot"/>
            </a:ln>
          </p:spPr>
          <p:style>
            <a:lnRef idx="1">
              <a:schemeClr val="dk1"/>
            </a:lnRef>
            <a:fillRef idx="2">
              <a:schemeClr val="dk1"/>
            </a:fillRef>
            <a:effectRef idx="1">
              <a:schemeClr val="dk1"/>
            </a:effectRef>
            <a:fontRef idx="minor">
              <a:schemeClr val="dk1"/>
            </a:fontRef>
          </p:style>
        </p:cxnSp>
        <p:cxnSp>
          <p:nvCxnSpPr>
            <p:cNvPr id="142" name="Connecteur en arc 141"/>
            <p:cNvCxnSpPr>
              <a:stCxn id="108" idx="1"/>
              <a:endCxn id="61" idx="1"/>
            </p:cNvCxnSpPr>
            <p:nvPr/>
          </p:nvCxnSpPr>
          <p:spPr>
            <a:xfrm rot="10800000">
              <a:off x="2617850" y="3223018"/>
              <a:ext cx="9750" cy="1128581"/>
            </a:xfrm>
            <a:prstGeom prst="curvedConnector3">
              <a:avLst>
                <a:gd name="adj1" fmla="val 2444615"/>
              </a:avLst>
            </a:prstGeom>
            <a:solidFill>
              <a:schemeClr val="accent1"/>
            </a:solidFill>
            <a:ln>
              <a:solidFill>
                <a:srgbClr val="00B050"/>
              </a:solidFill>
              <a:prstDash val="lgDashDot"/>
            </a:ln>
          </p:spPr>
          <p:style>
            <a:lnRef idx="1">
              <a:schemeClr val="dk1"/>
            </a:lnRef>
            <a:fillRef idx="2">
              <a:schemeClr val="dk1"/>
            </a:fillRef>
            <a:effectRef idx="1">
              <a:schemeClr val="dk1"/>
            </a:effectRef>
            <a:fontRef idx="minor">
              <a:schemeClr val="dk1"/>
            </a:fontRef>
          </p:style>
        </p:cxnSp>
        <p:cxnSp>
          <p:nvCxnSpPr>
            <p:cNvPr id="57" name="Connecteur en angle 56"/>
            <p:cNvCxnSpPr>
              <a:stCxn id="59" idx="2"/>
              <a:endCxn id="60" idx="0"/>
            </p:cNvCxnSpPr>
            <p:nvPr/>
          </p:nvCxnSpPr>
          <p:spPr bwMode="auto">
            <a:xfrm rot="5400000">
              <a:off x="2648118" y="3522850"/>
              <a:ext cx="419518" cy="502037"/>
            </a:xfrm>
            <a:prstGeom prst="bentConnector3">
              <a:avLst>
                <a:gd name="adj1" fmla="val 50000"/>
              </a:avLst>
            </a:prstGeom>
            <a:solidFill>
              <a:schemeClr val="accent1"/>
            </a:solidFill>
            <a:ln w="12700" cap="flat" cmpd="sng" algn="ctr">
              <a:solidFill>
                <a:schemeClr val="tx1"/>
              </a:solidFill>
              <a:prstDash val="solid"/>
              <a:round/>
              <a:headEnd type="none" w="med" len="med"/>
              <a:tailEnd type="triangle" w="lg" len="lg"/>
            </a:ln>
            <a:effectLst/>
          </p:spPr>
        </p:cxnSp>
      </p:grpSp>
      <p:grpSp>
        <p:nvGrpSpPr>
          <p:cNvPr id="23" name="Groupe 22"/>
          <p:cNvGrpSpPr/>
          <p:nvPr/>
        </p:nvGrpSpPr>
        <p:grpSpPr>
          <a:xfrm>
            <a:off x="4615210" y="2809419"/>
            <a:ext cx="662399" cy="1599354"/>
            <a:chOff x="4615210" y="2809419"/>
            <a:chExt cx="662399" cy="1599354"/>
          </a:xfrm>
        </p:grpSpPr>
        <p:sp>
          <p:nvSpPr>
            <p:cNvPr id="186" name="Explosion 1 185"/>
            <p:cNvSpPr/>
            <p:nvPr/>
          </p:nvSpPr>
          <p:spPr bwMode="auto">
            <a:xfrm>
              <a:off x="4615210" y="2809419"/>
              <a:ext cx="648000" cy="432000"/>
            </a:xfrm>
            <a:prstGeom prst="irregularSeal1">
              <a:avLst/>
            </a:prstGeom>
            <a:solidFill>
              <a:srgbClr val="FFFF00">
                <a:alpha val="50196"/>
              </a:srgbClr>
            </a:solidFill>
            <a:ln w="12700" cap="flat" cmpd="sng" algn="ctr">
              <a:solidFill>
                <a:srgbClr val="00B050"/>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algn="ctr" eaLnBrk="0" fontAlgn="base" hangingPunct="0">
                <a:spcBef>
                  <a:spcPct val="0"/>
                </a:spcBef>
                <a:spcAft>
                  <a:spcPct val="0"/>
                </a:spcAft>
              </a:pPr>
              <a:r>
                <a:rPr lang="en-GB" sz="1200" dirty="0">
                  <a:latin typeface="Arial" charset="0"/>
                  <a:cs typeface="Times New Roman" pitchFamily="18" charset="0"/>
                </a:rPr>
                <a:t>Excitation</a:t>
              </a:r>
            </a:p>
          </p:txBody>
        </p:sp>
        <p:sp>
          <p:nvSpPr>
            <p:cNvPr id="63" name="Explosion 1 62"/>
            <p:cNvSpPr/>
            <p:nvPr/>
          </p:nvSpPr>
          <p:spPr bwMode="auto">
            <a:xfrm>
              <a:off x="4629609" y="3976773"/>
              <a:ext cx="648000" cy="432000"/>
            </a:xfrm>
            <a:prstGeom prst="irregularSeal1">
              <a:avLst/>
            </a:prstGeom>
            <a:solidFill>
              <a:srgbClr val="FFFF00">
                <a:alpha val="50196"/>
              </a:srgbClr>
            </a:solidFill>
            <a:ln w="12700" cap="flat" cmpd="sng" algn="ctr">
              <a:solidFill>
                <a:srgbClr val="00B050"/>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algn="ctr" eaLnBrk="0" fontAlgn="base" hangingPunct="0">
                <a:spcBef>
                  <a:spcPct val="0"/>
                </a:spcBef>
                <a:spcAft>
                  <a:spcPct val="0"/>
                </a:spcAft>
              </a:pPr>
              <a:r>
                <a:rPr lang="en-GB" sz="1200" dirty="0">
                  <a:latin typeface="Arial" charset="0"/>
                  <a:cs typeface="Times New Roman" pitchFamily="18" charset="0"/>
                </a:rPr>
                <a:t>Reaction</a:t>
              </a:r>
            </a:p>
          </p:txBody>
        </p:sp>
      </p:grpSp>
      <p:sp>
        <p:nvSpPr>
          <p:cNvPr id="3" name="Espace réservé du numéro de diapositive 2"/>
          <p:cNvSpPr>
            <a:spLocks noGrp="1"/>
          </p:cNvSpPr>
          <p:nvPr>
            <p:ph type="sldNum" sz="quarter" idx="12"/>
          </p:nvPr>
        </p:nvSpPr>
        <p:spPr/>
        <p:txBody>
          <a:bodyPr/>
          <a:lstStyle/>
          <a:p>
            <a:fld id="{990B41CA-569D-40E7-8E58-026C0338B2C8}" type="slidenum">
              <a:rPr lang="en-GB" smtClean="0"/>
              <a:pPr/>
              <a:t>17</a:t>
            </a:fld>
            <a:endParaRPr lang="en-GB"/>
          </a:p>
        </p:txBody>
      </p:sp>
    </p:spTree>
    <p:extLst>
      <p:ext uri="{BB962C8B-B14F-4D97-AF65-F5344CB8AC3E}">
        <p14:creationId xmlns:p14="http://schemas.microsoft.com/office/powerpoint/2010/main" val="208030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en-GB" dirty="0"/>
              <a:t>Global aspects: Overall Interactional Effectiveness</a:t>
            </a:r>
            <a:br>
              <a:rPr lang="en-GB" dirty="0"/>
            </a:br>
            <a:r>
              <a:rPr lang="en-GB" sz="1800" dirty="0"/>
              <a:t> </a:t>
            </a:r>
            <a:endParaRPr lang="en-GB" dirty="0"/>
          </a:p>
        </p:txBody>
      </p:sp>
      <p:sp>
        <p:nvSpPr>
          <p:cNvPr id="2" name="Espace réservé du pied de page 1"/>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grpSp>
        <p:nvGrpSpPr>
          <p:cNvPr id="25" name="Groupe 24"/>
          <p:cNvGrpSpPr/>
          <p:nvPr/>
        </p:nvGrpSpPr>
        <p:grpSpPr>
          <a:xfrm>
            <a:off x="297006" y="885570"/>
            <a:ext cx="7571208" cy="2778332"/>
            <a:chOff x="297006" y="1442756"/>
            <a:chExt cx="7571208" cy="2778332"/>
          </a:xfrm>
        </p:grpSpPr>
        <p:sp>
          <p:nvSpPr>
            <p:cNvPr id="10" name="Rectangle 9"/>
            <p:cNvSpPr/>
            <p:nvPr/>
          </p:nvSpPr>
          <p:spPr>
            <a:xfrm>
              <a:off x="4319550" y="1475492"/>
              <a:ext cx="3548664" cy="523220"/>
            </a:xfrm>
            <a:prstGeom prst="rect">
              <a:avLst/>
            </a:prstGeom>
          </p:spPr>
          <p:txBody>
            <a:bodyPr wrap="none">
              <a:spAutoFit/>
            </a:bodyPr>
            <a:lstStyle/>
            <a:p>
              <a:r>
                <a:rPr lang="en-GB" sz="1400" i="1" dirty="0"/>
                <a:t>Focus all enterprise functions on a global indicator</a:t>
              </a:r>
            </a:p>
            <a:p>
              <a:r>
                <a:rPr lang="en-GB" sz="1400" i="1" dirty="0"/>
                <a:t>Seeking mission fulfilment</a:t>
              </a:r>
            </a:p>
          </p:txBody>
        </p:sp>
        <p:sp>
          <p:nvSpPr>
            <p:cNvPr id="69" name="Pentagone 68"/>
            <p:cNvSpPr/>
            <p:nvPr/>
          </p:nvSpPr>
          <p:spPr>
            <a:xfrm>
              <a:off x="1490094" y="3872614"/>
              <a:ext cx="848531"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Sales</a:t>
              </a:r>
            </a:p>
          </p:txBody>
        </p:sp>
        <p:sp>
          <p:nvSpPr>
            <p:cNvPr id="79" name="Pentagone 78"/>
            <p:cNvSpPr/>
            <p:nvPr/>
          </p:nvSpPr>
          <p:spPr>
            <a:xfrm>
              <a:off x="2514852" y="3872614"/>
              <a:ext cx="941910"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Design</a:t>
              </a:r>
            </a:p>
          </p:txBody>
        </p:sp>
        <p:sp>
          <p:nvSpPr>
            <p:cNvPr id="80" name="Pentagone 79"/>
            <p:cNvSpPr/>
            <p:nvPr/>
          </p:nvSpPr>
          <p:spPr>
            <a:xfrm>
              <a:off x="3614744" y="3872614"/>
              <a:ext cx="957256"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Source</a:t>
              </a:r>
            </a:p>
          </p:txBody>
        </p:sp>
        <p:sp>
          <p:nvSpPr>
            <p:cNvPr id="81" name="Pentagone 80"/>
            <p:cNvSpPr/>
            <p:nvPr/>
          </p:nvSpPr>
          <p:spPr>
            <a:xfrm>
              <a:off x="4732487" y="3872614"/>
              <a:ext cx="919633"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Make</a:t>
              </a:r>
            </a:p>
          </p:txBody>
        </p:sp>
        <p:sp>
          <p:nvSpPr>
            <p:cNvPr id="87" name="Pentagone 86"/>
            <p:cNvSpPr/>
            <p:nvPr/>
          </p:nvSpPr>
          <p:spPr>
            <a:xfrm>
              <a:off x="5841622" y="3872614"/>
              <a:ext cx="890618"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Deliver</a:t>
              </a:r>
            </a:p>
          </p:txBody>
        </p:sp>
        <p:sp>
          <p:nvSpPr>
            <p:cNvPr id="20" name="Rectangle 19"/>
            <p:cNvSpPr/>
            <p:nvPr/>
          </p:nvSpPr>
          <p:spPr>
            <a:xfrm>
              <a:off x="2195736" y="1442756"/>
              <a:ext cx="1977109" cy="5384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OIE</a:t>
              </a:r>
              <a:endParaRPr lang="en-GB" dirty="0">
                <a:solidFill>
                  <a:schemeClr val="tx1"/>
                </a:solidFill>
              </a:endParaRPr>
            </a:p>
            <a:p>
              <a:pPr algn="ctr"/>
              <a:r>
                <a:rPr lang="en-GB" sz="1400" b="1" dirty="0">
                  <a:solidFill>
                    <a:srgbClr val="00B050"/>
                  </a:solidFill>
                </a:rPr>
                <a:t>R</a:t>
              </a:r>
              <a:r>
                <a:rPr lang="en-GB" sz="1400" dirty="0">
                  <a:solidFill>
                    <a:schemeClr val="tx1"/>
                  </a:solidFill>
                </a:rPr>
                <a:t> * </a:t>
              </a:r>
              <a:r>
                <a:rPr lang="en-GB" sz="1400" b="1" dirty="0">
                  <a:solidFill>
                    <a:srgbClr val="FF66FF"/>
                  </a:solidFill>
                </a:rPr>
                <a:t>S</a:t>
              </a:r>
              <a:r>
                <a:rPr lang="en-GB" sz="1400" dirty="0">
                  <a:solidFill>
                    <a:schemeClr val="tx1"/>
                  </a:solidFill>
                </a:rPr>
                <a:t> * </a:t>
              </a:r>
              <a:r>
                <a:rPr lang="en-GB" sz="1400" b="1" dirty="0">
                  <a:solidFill>
                    <a:srgbClr val="00B0F0"/>
                  </a:solidFill>
                </a:rPr>
                <a:t>Q</a:t>
              </a:r>
              <a:r>
                <a:rPr lang="en-GB" sz="1400" dirty="0">
                  <a:solidFill>
                    <a:schemeClr val="tx1"/>
                  </a:solidFill>
                </a:rPr>
                <a:t> * </a:t>
              </a:r>
              <a:r>
                <a:rPr lang="en-GB" sz="1400" b="1" dirty="0">
                  <a:solidFill>
                    <a:srgbClr val="7030A0"/>
                  </a:solidFill>
                </a:rPr>
                <a:t>OVA</a:t>
              </a:r>
              <a:r>
                <a:rPr lang="en-GB" sz="1400" dirty="0">
                  <a:solidFill>
                    <a:schemeClr val="tx1"/>
                  </a:solidFill>
                </a:rPr>
                <a:t>/</a:t>
              </a:r>
              <a:r>
                <a:rPr lang="en-GB" sz="1400" b="1" dirty="0">
                  <a:solidFill>
                    <a:srgbClr val="FF0000"/>
                  </a:solidFill>
                </a:rPr>
                <a:t>OOE</a:t>
              </a:r>
            </a:p>
          </p:txBody>
        </p:sp>
        <p:sp>
          <p:nvSpPr>
            <p:cNvPr id="62" name="Rectangle 61"/>
            <p:cNvSpPr/>
            <p:nvPr/>
          </p:nvSpPr>
          <p:spPr>
            <a:xfrm>
              <a:off x="1842169" y="2415402"/>
              <a:ext cx="1503382" cy="465447"/>
            </a:xfrm>
            <a:prstGeom prst="rect">
              <a:avLst/>
            </a:prstGeom>
            <a:solidFill>
              <a:srgbClr val="FF66FF">
                <a:alpha val="30000"/>
              </a:srgbClr>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FF66FF"/>
                  </a:solidFill>
                </a:rPr>
                <a:t>S</a:t>
              </a:r>
              <a:r>
                <a:rPr lang="en-GB" sz="1600" dirty="0">
                  <a:solidFill>
                    <a:schemeClr val="tx1"/>
                  </a:solidFill>
                </a:rPr>
                <a:t>peed</a:t>
              </a:r>
            </a:p>
            <a:p>
              <a:pPr algn="ctr"/>
              <a:r>
                <a:rPr lang="en-GB" sz="1050" dirty="0">
                  <a:solidFill>
                    <a:schemeClr val="tx1"/>
                  </a:solidFill>
                </a:rPr>
                <a:t>(Working Capital Need)</a:t>
              </a:r>
            </a:p>
          </p:txBody>
        </p:sp>
        <p:sp>
          <p:nvSpPr>
            <p:cNvPr id="63" name="Rectangle 62"/>
            <p:cNvSpPr/>
            <p:nvPr/>
          </p:nvSpPr>
          <p:spPr>
            <a:xfrm>
              <a:off x="3509459" y="2416826"/>
              <a:ext cx="823346" cy="465447"/>
            </a:xfrm>
            <a:prstGeom prst="rect">
              <a:avLst/>
            </a:prstGeom>
            <a:solidFill>
              <a:srgbClr val="00B0F0">
                <a:alpha val="30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B0F0"/>
                  </a:solidFill>
                </a:rPr>
                <a:t>Q</a:t>
              </a:r>
              <a:r>
                <a:rPr lang="en-GB" sz="1600" dirty="0">
                  <a:solidFill>
                    <a:schemeClr val="tx1"/>
                  </a:solidFill>
                </a:rPr>
                <a:t>uality</a:t>
              </a:r>
            </a:p>
          </p:txBody>
        </p:sp>
        <p:sp>
          <p:nvSpPr>
            <p:cNvPr id="65" name="Rectangle 64"/>
            <p:cNvSpPr/>
            <p:nvPr/>
          </p:nvSpPr>
          <p:spPr>
            <a:xfrm>
              <a:off x="4499992" y="2414589"/>
              <a:ext cx="1440160" cy="465447"/>
            </a:xfrm>
            <a:prstGeom prst="rect">
              <a:avLst/>
            </a:prstGeom>
            <a:solidFill>
              <a:srgbClr val="7030A0">
                <a:alpha val="3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7030A0"/>
                  </a:solidFill>
                </a:rPr>
                <a:t>O</a:t>
              </a:r>
              <a:r>
                <a:rPr lang="en-GB" sz="1600" dirty="0">
                  <a:solidFill>
                    <a:schemeClr val="tx1"/>
                  </a:solidFill>
                </a:rPr>
                <a:t>verall</a:t>
              </a:r>
              <a:r>
                <a:rPr lang="en-GB" sz="1600" b="1" dirty="0">
                  <a:solidFill>
                    <a:srgbClr val="7030A0"/>
                  </a:solidFill>
                </a:rPr>
                <a:t> V</a:t>
              </a:r>
              <a:r>
                <a:rPr lang="en-GB" sz="1600" dirty="0">
                  <a:solidFill>
                    <a:schemeClr val="tx1"/>
                  </a:solidFill>
                </a:rPr>
                <a:t>alue </a:t>
              </a:r>
              <a:r>
                <a:rPr lang="en-GB" sz="1600" b="1" dirty="0">
                  <a:solidFill>
                    <a:srgbClr val="7030A0"/>
                  </a:solidFill>
                </a:rPr>
                <a:t>A</a:t>
              </a:r>
              <a:r>
                <a:rPr lang="en-GB" sz="1600" dirty="0">
                  <a:solidFill>
                    <a:schemeClr val="tx1"/>
                  </a:solidFill>
                </a:rPr>
                <a:t>dded</a:t>
              </a:r>
            </a:p>
          </p:txBody>
        </p:sp>
        <p:sp>
          <p:nvSpPr>
            <p:cNvPr id="68" name="Rectangle 67"/>
            <p:cNvSpPr/>
            <p:nvPr/>
          </p:nvSpPr>
          <p:spPr>
            <a:xfrm>
              <a:off x="6104189" y="2425374"/>
              <a:ext cx="1730832" cy="465447"/>
            </a:xfrm>
            <a:prstGeom prst="rect">
              <a:avLst/>
            </a:prstGeom>
            <a:solidFill>
              <a:srgbClr val="FF00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FF0000"/>
                  </a:solidFill>
                </a:rPr>
                <a:t>O</a:t>
              </a:r>
              <a:r>
                <a:rPr lang="en-GB" sz="1600" dirty="0">
                  <a:solidFill>
                    <a:schemeClr val="tx1"/>
                  </a:solidFill>
                </a:rPr>
                <a:t>verall</a:t>
              </a:r>
              <a:r>
                <a:rPr lang="en-GB" sz="1600" b="1" dirty="0">
                  <a:solidFill>
                    <a:srgbClr val="FF0000"/>
                  </a:solidFill>
                </a:rPr>
                <a:t> O</a:t>
              </a:r>
              <a:r>
                <a:rPr lang="en-GB" sz="1600" dirty="0">
                  <a:solidFill>
                    <a:schemeClr val="tx1"/>
                  </a:solidFill>
                </a:rPr>
                <a:t>perating</a:t>
              </a:r>
              <a:r>
                <a:rPr lang="en-GB" sz="1600" b="1" dirty="0">
                  <a:solidFill>
                    <a:srgbClr val="FF0000"/>
                  </a:solidFill>
                </a:rPr>
                <a:t> E</a:t>
              </a:r>
              <a:r>
                <a:rPr lang="en-GB" sz="1600" dirty="0">
                  <a:solidFill>
                    <a:schemeClr val="tx1"/>
                  </a:solidFill>
                </a:rPr>
                <a:t>xpenses</a:t>
              </a:r>
            </a:p>
          </p:txBody>
        </p:sp>
        <p:cxnSp>
          <p:nvCxnSpPr>
            <p:cNvPr id="3" name="Connecteur en angle 2"/>
            <p:cNvCxnSpPr>
              <a:stCxn id="62" idx="0"/>
              <a:endCxn id="20" idx="2"/>
            </p:cNvCxnSpPr>
            <p:nvPr/>
          </p:nvCxnSpPr>
          <p:spPr>
            <a:xfrm rot="5400000" flipH="1" flipV="1">
              <a:off x="2671996" y="1903108"/>
              <a:ext cx="434158" cy="590431"/>
            </a:xfrm>
            <a:prstGeom prst="bentConnector3">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7" name="Connecteur en angle 96"/>
            <p:cNvCxnSpPr>
              <a:stCxn id="63" idx="0"/>
              <a:endCxn id="20" idx="2"/>
            </p:cNvCxnSpPr>
            <p:nvPr/>
          </p:nvCxnSpPr>
          <p:spPr>
            <a:xfrm rot="16200000" flipV="1">
              <a:off x="3334921" y="1830614"/>
              <a:ext cx="435582" cy="736841"/>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Connecteur en angle 108"/>
            <p:cNvCxnSpPr>
              <a:stCxn id="65" idx="0"/>
              <a:endCxn id="20" idx="2"/>
            </p:cNvCxnSpPr>
            <p:nvPr/>
          </p:nvCxnSpPr>
          <p:spPr>
            <a:xfrm rot="16200000" flipV="1">
              <a:off x="3985510" y="1180026"/>
              <a:ext cx="433345" cy="2035781"/>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Connecteur en angle 115"/>
            <p:cNvCxnSpPr>
              <a:stCxn id="68" idx="0"/>
              <a:endCxn id="20" idx="2"/>
            </p:cNvCxnSpPr>
            <p:nvPr/>
          </p:nvCxnSpPr>
          <p:spPr>
            <a:xfrm rot="16200000" flipV="1">
              <a:off x="4854883" y="310652"/>
              <a:ext cx="444130" cy="3785314"/>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350239" y="2420888"/>
              <a:ext cx="1341441" cy="465447"/>
            </a:xfrm>
            <a:prstGeom prst="rect">
              <a:avLst/>
            </a:prstGeom>
            <a:solidFill>
              <a:srgbClr val="00B050">
                <a:alpha val="30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Social </a:t>
              </a:r>
              <a:r>
                <a:rPr lang="en-GB" sz="1600" b="1" dirty="0">
                  <a:solidFill>
                    <a:srgbClr val="00B050"/>
                  </a:solidFill>
                </a:rPr>
                <a:t>R</a:t>
              </a:r>
              <a:r>
                <a:rPr lang="en-GB" sz="1600" dirty="0">
                  <a:solidFill>
                    <a:schemeClr val="tx1"/>
                  </a:solidFill>
                </a:rPr>
                <a:t>esponsibility</a:t>
              </a:r>
            </a:p>
          </p:txBody>
        </p:sp>
        <p:cxnSp>
          <p:nvCxnSpPr>
            <p:cNvPr id="219" name="Connecteur en angle 218"/>
            <p:cNvCxnSpPr>
              <a:stCxn id="72" idx="0"/>
              <a:endCxn id="20" idx="2"/>
            </p:cNvCxnSpPr>
            <p:nvPr/>
          </p:nvCxnSpPr>
          <p:spPr>
            <a:xfrm rot="5400000" flipH="1" flipV="1">
              <a:off x="1882803" y="1119401"/>
              <a:ext cx="439644" cy="2163331"/>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5" name="Pentagone 74"/>
            <p:cNvSpPr/>
            <p:nvPr/>
          </p:nvSpPr>
          <p:spPr>
            <a:xfrm>
              <a:off x="297006" y="3866315"/>
              <a:ext cx="1017156"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Innovation</a:t>
              </a:r>
            </a:p>
          </p:txBody>
        </p:sp>
      </p:grpSp>
      <p:grpSp>
        <p:nvGrpSpPr>
          <p:cNvPr id="26" name="Groupe 25"/>
          <p:cNvGrpSpPr/>
          <p:nvPr/>
        </p:nvGrpSpPr>
        <p:grpSpPr>
          <a:xfrm>
            <a:off x="718466" y="2322850"/>
            <a:ext cx="6251139" cy="993431"/>
            <a:chOff x="718466" y="2800876"/>
            <a:chExt cx="6251139" cy="993431"/>
          </a:xfrm>
        </p:grpSpPr>
        <p:cxnSp>
          <p:nvCxnSpPr>
            <p:cNvPr id="19" name="Connecteur droit 18"/>
            <p:cNvCxnSpPr>
              <a:stCxn id="75" idx="0"/>
              <a:endCxn id="62" idx="2"/>
            </p:cNvCxnSpPr>
            <p:nvPr/>
          </p:nvCxnSpPr>
          <p:spPr>
            <a:xfrm flipV="1">
              <a:off x="718466" y="2808841"/>
              <a:ext cx="1875394" cy="985466"/>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a:stCxn id="69" idx="0"/>
              <a:endCxn id="72" idx="2"/>
            </p:cNvCxnSpPr>
            <p:nvPr/>
          </p:nvCxnSpPr>
          <p:spPr>
            <a:xfrm flipH="1" flipV="1">
              <a:off x="1020960" y="2807175"/>
              <a:ext cx="806281"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a:stCxn id="75" idx="0"/>
              <a:endCxn id="63" idx="2"/>
            </p:cNvCxnSpPr>
            <p:nvPr/>
          </p:nvCxnSpPr>
          <p:spPr>
            <a:xfrm flipV="1">
              <a:off x="718466" y="2810265"/>
              <a:ext cx="3202666" cy="98404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a:stCxn id="79" idx="0"/>
              <a:endCxn id="72" idx="2"/>
            </p:cNvCxnSpPr>
            <p:nvPr/>
          </p:nvCxnSpPr>
          <p:spPr>
            <a:xfrm flipH="1" flipV="1">
              <a:off x="1020960" y="2807175"/>
              <a:ext cx="1877729"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a:stCxn id="79" idx="0"/>
              <a:endCxn id="65" idx="2"/>
            </p:cNvCxnSpPr>
            <p:nvPr/>
          </p:nvCxnSpPr>
          <p:spPr>
            <a:xfrm flipV="1">
              <a:off x="2898689" y="2800876"/>
              <a:ext cx="2321383"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a:stCxn id="80" idx="0"/>
              <a:endCxn id="72" idx="2"/>
            </p:cNvCxnSpPr>
            <p:nvPr/>
          </p:nvCxnSpPr>
          <p:spPr>
            <a:xfrm flipH="1" flipV="1">
              <a:off x="1020960" y="2807175"/>
              <a:ext cx="2985294"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a:stCxn id="79" idx="0"/>
              <a:endCxn id="68" idx="2"/>
            </p:cNvCxnSpPr>
            <p:nvPr/>
          </p:nvCxnSpPr>
          <p:spPr>
            <a:xfrm flipV="1">
              <a:off x="2898689" y="2811661"/>
              <a:ext cx="4070916"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a:stCxn id="79" idx="0"/>
              <a:endCxn id="62" idx="2"/>
            </p:cNvCxnSpPr>
            <p:nvPr/>
          </p:nvCxnSpPr>
          <p:spPr>
            <a:xfrm flipH="1" flipV="1">
              <a:off x="2593860" y="2801689"/>
              <a:ext cx="304829"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a:stCxn id="80" idx="0"/>
              <a:endCxn id="65" idx="2"/>
            </p:cNvCxnSpPr>
            <p:nvPr/>
          </p:nvCxnSpPr>
          <p:spPr>
            <a:xfrm flipV="1">
              <a:off x="4006254" y="2800876"/>
              <a:ext cx="1213818"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a:stCxn id="80" idx="0"/>
              <a:endCxn id="68" idx="2"/>
            </p:cNvCxnSpPr>
            <p:nvPr/>
          </p:nvCxnSpPr>
          <p:spPr>
            <a:xfrm flipV="1">
              <a:off x="4006254" y="2811661"/>
              <a:ext cx="2963351"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a:stCxn id="81" idx="0"/>
              <a:endCxn id="62" idx="2"/>
            </p:cNvCxnSpPr>
            <p:nvPr/>
          </p:nvCxnSpPr>
          <p:spPr>
            <a:xfrm flipH="1" flipV="1">
              <a:off x="2593860" y="2801689"/>
              <a:ext cx="2511325"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a:stCxn id="81" idx="0"/>
              <a:endCxn id="65" idx="2"/>
            </p:cNvCxnSpPr>
            <p:nvPr/>
          </p:nvCxnSpPr>
          <p:spPr>
            <a:xfrm flipV="1">
              <a:off x="5105185" y="2800876"/>
              <a:ext cx="114887"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a:stCxn id="81" idx="0"/>
              <a:endCxn id="68" idx="2"/>
            </p:cNvCxnSpPr>
            <p:nvPr/>
          </p:nvCxnSpPr>
          <p:spPr>
            <a:xfrm flipV="1">
              <a:off x="5105185" y="2811661"/>
              <a:ext cx="1864420"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a:stCxn id="80" idx="0"/>
              <a:endCxn id="62" idx="2"/>
            </p:cNvCxnSpPr>
            <p:nvPr/>
          </p:nvCxnSpPr>
          <p:spPr>
            <a:xfrm flipH="1" flipV="1">
              <a:off x="2593860" y="2801689"/>
              <a:ext cx="1412394"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a:stCxn id="87" idx="0"/>
              <a:endCxn id="62" idx="2"/>
            </p:cNvCxnSpPr>
            <p:nvPr/>
          </p:nvCxnSpPr>
          <p:spPr>
            <a:xfrm flipH="1" flipV="1">
              <a:off x="2593860" y="2801689"/>
              <a:ext cx="3605953"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a:stCxn id="87" idx="0"/>
              <a:endCxn id="65" idx="2"/>
            </p:cNvCxnSpPr>
            <p:nvPr/>
          </p:nvCxnSpPr>
          <p:spPr>
            <a:xfrm flipH="1" flipV="1">
              <a:off x="5220072" y="2800876"/>
              <a:ext cx="979741"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a:stCxn id="87" idx="0"/>
              <a:endCxn id="68" idx="2"/>
            </p:cNvCxnSpPr>
            <p:nvPr/>
          </p:nvCxnSpPr>
          <p:spPr>
            <a:xfrm flipV="1">
              <a:off x="6199813" y="2811661"/>
              <a:ext cx="769792"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a:stCxn id="69" idx="0"/>
              <a:endCxn id="68" idx="2"/>
            </p:cNvCxnSpPr>
            <p:nvPr/>
          </p:nvCxnSpPr>
          <p:spPr>
            <a:xfrm flipV="1">
              <a:off x="1827241" y="2811661"/>
              <a:ext cx="5142364"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a:stCxn id="81" idx="0"/>
              <a:endCxn id="72" idx="2"/>
            </p:cNvCxnSpPr>
            <p:nvPr/>
          </p:nvCxnSpPr>
          <p:spPr>
            <a:xfrm flipH="1" flipV="1">
              <a:off x="1020960" y="2807175"/>
              <a:ext cx="4084225"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a:stCxn id="87" idx="0"/>
              <a:endCxn id="72" idx="2"/>
            </p:cNvCxnSpPr>
            <p:nvPr/>
          </p:nvCxnSpPr>
          <p:spPr>
            <a:xfrm flipH="1" flipV="1">
              <a:off x="1020960" y="2807175"/>
              <a:ext cx="5178853"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a:stCxn id="79" idx="0"/>
              <a:endCxn id="63" idx="2"/>
            </p:cNvCxnSpPr>
            <p:nvPr/>
          </p:nvCxnSpPr>
          <p:spPr>
            <a:xfrm flipV="1">
              <a:off x="2898689" y="2803113"/>
              <a:ext cx="1022443"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a:stCxn id="80" idx="0"/>
              <a:endCxn id="63" idx="2"/>
            </p:cNvCxnSpPr>
            <p:nvPr/>
          </p:nvCxnSpPr>
          <p:spPr>
            <a:xfrm flipH="1" flipV="1">
              <a:off x="3921132" y="2803113"/>
              <a:ext cx="85122"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a:stCxn id="81" idx="0"/>
              <a:endCxn id="63" idx="2"/>
            </p:cNvCxnSpPr>
            <p:nvPr/>
          </p:nvCxnSpPr>
          <p:spPr>
            <a:xfrm flipH="1" flipV="1">
              <a:off x="3921132" y="2803113"/>
              <a:ext cx="1184053"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a:stCxn id="87" idx="0"/>
              <a:endCxn id="63" idx="2"/>
            </p:cNvCxnSpPr>
            <p:nvPr/>
          </p:nvCxnSpPr>
          <p:spPr>
            <a:xfrm flipH="1" flipV="1">
              <a:off x="3921132" y="2803113"/>
              <a:ext cx="2278681"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a:stCxn id="75" idx="0"/>
              <a:endCxn id="72" idx="2"/>
            </p:cNvCxnSpPr>
            <p:nvPr/>
          </p:nvCxnSpPr>
          <p:spPr>
            <a:xfrm flipV="1">
              <a:off x="718466" y="2814327"/>
              <a:ext cx="302494" cy="97998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a:stCxn id="69" idx="0"/>
              <a:endCxn id="62" idx="2"/>
            </p:cNvCxnSpPr>
            <p:nvPr/>
          </p:nvCxnSpPr>
          <p:spPr>
            <a:xfrm flipV="1">
              <a:off x="1827241" y="2801689"/>
              <a:ext cx="766619"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a:stCxn id="69" idx="0"/>
              <a:endCxn id="65" idx="2"/>
            </p:cNvCxnSpPr>
            <p:nvPr/>
          </p:nvCxnSpPr>
          <p:spPr>
            <a:xfrm flipV="1">
              <a:off x="1827241" y="2800876"/>
              <a:ext cx="3392831"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39" name="Groupe 38"/>
          <p:cNvGrpSpPr/>
          <p:nvPr/>
        </p:nvGrpSpPr>
        <p:grpSpPr>
          <a:xfrm>
            <a:off x="1161115" y="3321143"/>
            <a:ext cx="4670350" cy="323881"/>
            <a:chOff x="1161115" y="3321143"/>
            <a:chExt cx="4670350" cy="323881"/>
          </a:xfrm>
        </p:grpSpPr>
        <p:cxnSp>
          <p:nvCxnSpPr>
            <p:cNvPr id="93" name="Connecteur droit 92"/>
            <p:cNvCxnSpPr/>
            <p:nvPr/>
          </p:nvCxnSpPr>
          <p:spPr>
            <a:xfrm>
              <a:off x="1161115"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V="1">
              <a:off x="1223656"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1161115"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1223656"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1314162"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2195736"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2258277"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2195736"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2258277"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2348783"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3312535"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flipV="1">
              <a:off x="3375076"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3312535"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a:off x="3375076"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flipV="1">
              <a:off x="3465582"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4427984"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4490525"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4427984"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4490525"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4581031"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5508104"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5570645"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5508104"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5570645"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flipV="1">
              <a:off x="5661151"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18</a:t>
            </a:fld>
            <a:endParaRPr lang="en-GB"/>
          </a:p>
        </p:txBody>
      </p:sp>
    </p:spTree>
    <p:extLst>
      <p:ext uri="{BB962C8B-B14F-4D97-AF65-F5344CB8AC3E}">
        <p14:creationId xmlns:p14="http://schemas.microsoft.com/office/powerpoint/2010/main" val="184357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Rectangle 195"/>
          <p:cNvSpPr/>
          <p:nvPr/>
        </p:nvSpPr>
        <p:spPr>
          <a:xfrm>
            <a:off x="179513" y="5298012"/>
            <a:ext cx="8836122" cy="531879"/>
          </a:xfrm>
          <a:prstGeom prst="rect">
            <a:avLst/>
          </a:prstGeom>
          <a:solidFill>
            <a:schemeClr val="accent6">
              <a:lumMod val="40000"/>
              <a:lumOff val="6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IT Transformation</a:t>
            </a:r>
          </a:p>
        </p:txBody>
      </p:sp>
      <p:sp>
        <p:nvSpPr>
          <p:cNvPr id="197" name="Rectangle 196"/>
          <p:cNvSpPr/>
          <p:nvPr/>
        </p:nvSpPr>
        <p:spPr>
          <a:xfrm>
            <a:off x="179513" y="836712"/>
            <a:ext cx="8836122" cy="1584615"/>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Enterprise </a:t>
            </a:r>
          </a:p>
          <a:p>
            <a:pPr algn="r"/>
            <a:r>
              <a:rPr lang="en-GB" dirty="0">
                <a:solidFill>
                  <a:schemeClr val="dk1"/>
                </a:solidFill>
              </a:rPr>
              <a:t>Policy</a:t>
            </a:r>
          </a:p>
        </p:txBody>
      </p:sp>
      <p:sp>
        <p:nvSpPr>
          <p:cNvPr id="198" name="Rectangle 197"/>
          <p:cNvSpPr/>
          <p:nvPr/>
        </p:nvSpPr>
        <p:spPr>
          <a:xfrm>
            <a:off x="179513" y="3726511"/>
            <a:ext cx="8836122" cy="1477964"/>
          </a:xfrm>
          <a:prstGeom prst="rect">
            <a:avLst/>
          </a:prstGeom>
          <a:solidFill>
            <a:schemeClr val="accent6">
              <a:lumMod val="40000"/>
              <a:lumOff val="6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IT Delivery </a:t>
            </a:r>
          </a:p>
          <a:p>
            <a:pPr algn="r"/>
            <a:r>
              <a:rPr lang="en-GB" dirty="0">
                <a:solidFill>
                  <a:schemeClr val="dk1"/>
                </a:solidFill>
              </a:rPr>
              <a:t>&amp; monitoring</a:t>
            </a:r>
          </a:p>
        </p:txBody>
      </p:sp>
      <p:sp>
        <p:nvSpPr>
          <p:cNvPr id="61" name="Rectangle 60"/>
          <p:cNvSpPr/>
          <p:nvPr/>
        </p:nvSpPr>
        <p:spPr>
          <a:xfrm>
            <a:off x="179513" y="2477636"/>
            <a:ext cx="8836122" cy="1192565"/>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solidFill>
                  <a:schemeClr val="dk1"/>
                </a:solidFill>
              </a:rPr>
              <a:t>Transformation,</a:t>
            </a:r>
          </a:p>
          <a:p>
            <a:pPr algn="r"/>
            <a:r>
              <a:rPr lang="en-GB" dirty="0"/>
              <a:t>Delivery &amp; monitoring</a:t>
            </a:r>
          </a:p>
          <a:p>
            <a:pPr algn="r"/>
            <a:r>
              <a:rPr lang="en-GB" dirty="0"/>
              <a:t>Coordination </a:t>
            </a:r>
          </a:p>
          <a:p>
            <a:pPr algn="r"/>
            <a:r>
              <a:rPr lang="en-GB" dirty="0"/>
              <a:t>Operations</a:t>
            </a:r>
            <a:endParaRPr lang="en-GB" dirty="0">
              <a:solidFill>
                <a:schemeClr val="dk1"/>
              </a:solidFill>
            </a:endParaRPr>
          </a:p>
        </p:txBody>
      </p:sp>
      <p:sp>
        <p:nvSpPr>
          <p:cNvPr id="7" name="Titre 6"/>
          <p:cNvSpPr>
            <a:spLocks noGrp="1"/>
          </p:cNvSpPr>
          <p:nvPr>
            <p:ph type="title"/>
          </p:nvPr>
        </p:nvSpPr>
        <p:spPr/>
        <p:txBody>
          <a:bodyPr/>
          <a:lstStyle/>
          <a:p>
            <a:r>
              <a:rPr lang="en-GB" dirty="0"/>
              <a:t>Global aspects: Overall Interactional Effectiveness</a:t>
            </a:r>
            <a:br>
              <a:rPr lang="en-GB" dirty="0"/>
            </a:br>
            <a:r>
              <a:rPr lang="en-GB" sz="1800" dirty="0"/>
              <a:t> </a:t>
            </a:r>
            <a:endParaRPr lang="en-GB" dirty="0"/>
          </a:p>
        </p:txBody>
      </p:sp>
      <p:sp>
        <p:nvSpPr>
          <p:cNvPr id="2" name="Espace réservé du pied de page 1"/>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grpSp>
        <p:nvGrpSpPr>
          <p:cNvPr id="27" name="Groupe 26"/>
          <p:cNvGrpSpPr/>
          <p:nvPr/>
        </p:nvGrpSpPr>
        <p:grpSpPr>
          <a:xfrm>
            <a:off x="1951580" y="3663902"/>
            <a:ext cx="3772548" cy="1080152"/>
            <a:chOff x="1951580" y="4221088"/>
            <a:chExt cx="3772548" cy="1080152"/>
          </a:xfrm>
        </p:grpSpPr>
        <p:sp>
          <p:nvSpPr>
            <p:cNvPr id="82" name="Rectangle 81"/>
            <p:cNvSpPr/>
            <p:nvPr/>
          </p:nvSpPr>
          <p:spPr>
            <a:xfrm>
              <a:off x="2699793" y="4653136"/>
              <a:ext cx="648072" cy="288032"/>
            </a:xfrm>
            <a:prstGeom prst="rect">
              <a:avLst/>
            </a:prstGeom>
            <a:solidFill>
              <a:srgbClr val="FF66FF">
                <a:alpha val="30000"/>
              </a:srgbClr>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FF66FF"/>
                  </a:solidFill>
                </a:rPr>
                <a:t>S</a:t>
              </a:r>
            </a:p>
          </p:txBody>
        </p:sp>
        <p:sp>
          <p:nvSpPr>
            <p:cNvPr id="83" name="Rectangle 82"/>
            <p:cNvSpPr/>
            <p:nvPr/>
          </p:nvSpPr>
          <p:spPr>
            <a:xfrm>
              <a:off x="3491880" y="4653136"/>
              <a:ext cx="648072" cy="288032"/>
            </a:xfrm>
            <a:prstGeom prst="rect">
              <a:avLst/>
            </a:prstGeom>
            <a:solidFill>
              <a:srgbClr val="00B0F0">
                <a:alpha val="30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B0F0"/>
                  </a:solidFill>
                </a:rPr>
                <a:t>Q</a:t>
              </a:r>
            </a:p>
          </p:txBody>
        </p:sp>
        <p:sp>
          <p:nvSpPr>
            <p:cNvPr id="84" name="Rectangle 83"/>
            <p:cNvSpPr/>
            <p:nvPr/>
          </p:nvSpPr>
          <p:spPr>
            <a:xfrm>
              <a:off x="4283968" y="4653136"/>
              <a:ext cx="648072" cy="288032"/>
            </a:xfrm>
            <a:prstGeom prst="rect">
              <a:avLst/>
            </a:prstGeom>
            <a:solidFill>
              <a:srgbClr val="7030A0">
                <a:alpha val="3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7030A0"/>
                  </a:solidFill>
                </a:rPr>
                <a:t>OVA</a:t>
              </a:r>
            </a:p>
          </p:txBody>
        </p:sp>
        <p:sp>
          <p:nvSpPr>
            <p:cNvPr id="86" name="Rectangle 85"/>
            <p:cNvSpPr/>
            <p:nvPr/>
          </p:nvSpPr>
          <p:spPr>
            <a:xfrm>
              <a:off x="5076056" y="4653136"/>
              <a:ext cx="648072" cy="288032"/>
            </a:xfrm>
            <a:prstGeom prst="rect">
              <a:avLst/>
            </a:prstGeom>
            <a:solidFill>
              <a:srgbClr val="FF00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b="1" dirty="0">
                  <a:solidFill>
                    <a:srgbClr val="FF0000"/>
                  </a:solidFill>
                </a:rPr>
                <a:t>OOE</a:t>
              </a:r>
            </a:p>
          </p:txBody>
        </p:sp>
        <p:sp>
          <p:nvSpPr>
            <p:cNvPr id="145" name="Rectangle 144"/>
            <p:cNvSpPr/>
            <p:nvPr/>
          </p:nvSpPr>
          <p:spPr>
            <a:xfrm>
              <a:off x="1951580" y="4653136"/>
              <a:ext cx="648072" cy="288032"/>
            </a:xfrm>
            <a:prstGeom prst="rect">
              <a:avLst/>
            </a:prstGeom>
            <a:solidFill>
              <a:srgbClr val="00B050">
                <a:alpha val="30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B050"/>
                  </a:solidFill>
                </a:rPr>
                <a:t>R</a:t>
              </a:r>
            </a:p>
          </p:txBody>
        </p:sp>
        <p:cxnSp>
          <p:nvCxnSpPr>
            <p:cNvPr id="153" name="Connecteur droit 152"/>
            <p:cNvCxnSpPr>
              <a:stCxn id="145" idx="0"/>
              <a:endCxn id="81" idx="2"/>
            </p:cNvCxnSpPr>
            <p:nvPr/>
          </p:nvCxnSpPr>
          <p:spPr>
            <a:xfrm flipV="1">
              <a:off x="2275616" y="4221088"/>
              <a:ext cx="2829569" cy="43204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a:stCxn id="82" idx="0"/>
              <a:endCxn id="81" idx="2"/>
            </p:cNvCxnSpPr>
            <p:nvPr/>
          </p:nvCxnSpPr>
          <p:spPr>
            <a:xfrm flipV="1">
              <a:off x="3023829" y="4221088"/>
              <a:ext cx="2081356" cy="432048"/>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a:stCxn id="83" idx="0"/>
              <a:endCxn id="81" idx="2"/>
            </p:cNvCxnSpPr>
            <p:nvPr/>
          </p:nvCxnSpPr>
          <p:spPr>
            <a:xfrm flipV="1">
              <a:off x="3815916" y="4221088"/>
              <a:ext cx="1289269" cy="43204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a:stCxn id="84" idx="0"/>
              <a:endCxn id="81" idx="2"/>
            </p:cNvCxnSpPr>
            <p:nvPr/>
          </p:nvCxnSpPr>
          <p:spPr>
            <a:xfrm flipV="1">
              <a:off x="4608004" y="4221088"/>
              <a:ext cx="497181" cy="43204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a:stCxn id="86" idx="0"/>
              <a:endCxn id="81" idx="2"/>
            </p:cNvCxnSpPr>
            <p:nvPr/>
          </p:nvCxnSpPr>
          <p:spPr>
            <a:xfrm flipH="1" flipV="1">
              <a:off x="5105185" y="4221088"/>
              <a:ext cx="294907" cy="43204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8" name="Connecteur droit 177"/>
            <p:cNvCxnSpPr>
              <a:stCxn id="145" idx="2"/>
              <a:endCxn id="155" idx="0"/>
            </p:cNvCxnSpPr>
            <p:nvPr/>
          </p:nvCxnSpPr>
          <p:spPr>
            <a:xfrm>
              <a:off x="2275616" y="4941168"/>
              <a:ext cx="1699815" cy="36007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9" name="Connecteur droit 178"/>
            <p:cNvCxnSpPr>
              <a:stCxn id="82" idx="2"/>
              <a:endCxn id="155" idx="0"/>
            </p:cNvCxnSpPr>
            <p:nvPr/>
          </p:nvCxnSpPr>
          <p:spPr>
            <a:xfrm>
              <a:off x="3023829" y="4941168"/>
              <a:ext cx="951602" cy="360072"/>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80" name="Connecteur droit 179"/>
            <p:cNvCxnSpPr>
              <a:stCxn id="83" idx="2"/>
              <a:endCxn id="155" idx="0"/>
            </p:cNvCxnSpPr>
            <p:nvPr/>
          </p:nvCxnSpPr>
          <p:spPr>
            <a:xfrm>
              <a:off x="3815916" y="4941168"/>
              <a:ext cx="159515" cy="36007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2" name="Connecteur droit 181"/>
            <p:cNvCxnSpPr>
              <a:stCxn id="84" idx="2"/>
              <a:endCxn id="155" idx="0"/>
            </p:cNvCxnSpPr>
            <p:nvPr/>
          </p:nvCxnSpPr>
          <p:spPr>
            <a:xfrm flipH="1">
              <a:off x="3975431" y="4941168"/>
              <a:ext cx="632573" cy="36007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a:stCxn id="86" idx="2"/>
              <a:endCxn id="155" idx="0"/>
            </p:cNvCxnSpPr>
            <p:nvPr/>
          </p:nvCxnSpPr>
          <p:spPr>
            <a:xfrm flipH="1">
              <a:off x="3975431" y="4941168"/>
              <a:ext cx="1424661" cy="36007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 name="Groupe 5"/>
          <p:cNvGrpSpPr/>
          <p:nvPr/>
        </p:nvGrpSpPr>
        <p:grpSpPr>
          <a:xfrm>
            <a:off x="4860033" y="2580700"/>
            <a:ext cx="1974844" cy="3285909"/>
            <a:chOff x="4860033" y="3137886"/>
            <a:chExt cx="1974844" cy="3285909"/>
          </a:xfrm>
        </p:grpSpPr>
        <p:cxnSp>
          <p:nvCxnSpPr>
            <p:cNvPr id="183" name="Connecteur en angle 182"/>
            <p:cNvCxnSpPr>
              <a:stCxn id="155" idx="3"/>
              <a:endCxn id="195" idx="0"/>
            </p:cNvCxnSpPr>
            <p:nvPr/>
          </p:nvCxnSpPr>
          <p:spPr>
            <a:xfrm>
              <a:off x="4860033" y="5445240"/>
              <a:ext cx="1762504" cy="546555"/>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5" name="Connecteur en angle 184"/>
            <p:cNvCxnSpPr>
              <a:stCxn id="168" idx="3"/>
              <a:endCxn id="195" idx="1"/>
            </p:cNvCxnSpPr>
            <p:nvPr/>
          </p:nvCxnSpPr>
          <p:spPr>
            <a:xfrm flipV="1">
              <a:off x="4903908" y="6164095"/>
              <a:ext cx="1282969" cy="120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5" name="Explosion 1 194"/>
            <p:cNvSpPr/>
            <p:nvPr/>
          </p:nvSpPr>
          <p:spPr bwMode="auto">
            <a:xfrm>
              <a:off x="6186877" y="5991795"/>
              <a:ext cx="648000" cy="432000"/>
            </a:xfrm>
            <a:prstGeom prst="irregularSeal1">
              <a:avLst/>
            </a:prstGeom>
            <a:solidFill>
              <a:srgbClr val="FFFF00"/>
            </a:solidFill>
            <a:ln w="12700" cap="flat" cmpd="sng" algn="ctr">
              <a:solidFill>
                <a:schemeClr val="tx1"/>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Performance</a:t>
              </a:r>
            </a:p>
          </p:txBody>
        </p:sp>
        <p:sp>
          <p:nvSpPr>
            <p:cNvPr id="383" name="Explosion 1 382"/>
            <p:cNvSpPr/>
            <p:nvPr/>
          </p:nvSpPr>
          <p:spPr bwMode="auto">
            <a:xfrm>
              <a:off x="6186877" y="4527462"/>
              <a:ext cx="648000" cy="432000"/>
            </a:xfrm>
            <a:prstGeom prst="irregularSeal1">
              <a:avLst/>
            </a:prstGeom>
            <a:solidFill>
              <a:srgbClr val="FFFF00"/>
            </a:solidFill>
            <a:ln w="12700" cap="flat" cmpd="sng" algn="ctr">
              <a:solidFill>
                <a:schemeClr val="tx1"/>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Performance</a:t>
              </a:r>
            </a:p>
          </p:txBody>
        </p:sp>
        <p:sp>
          <p:nvSpPr>
            <p:cNvPr id="382" name="Explosion 1 381"/>
            <p:cNvSpPr/>
            <p:nvPr/>
          </p:nvSpPr>
          <p:spPr bwMode="auto">
            <a:xfrm>
              <a:off x="6186877" y="3137886"/>
              <a:ext cx="648000" cy="432000"/>
            </a:xfrm>
            <a:prstGeom prst="irregularSeal1">
              <a:avLst/>
            </a:prstGeom>
            <a:solidFill>
              <a:srgbClr val="FFFF00"/>
            </a:solidFill>
            <a:ln w="12700" cap="flat" cmpd="sng" algn="ctr">
              <a:solidFill>
                <a:schemeClr val="tx1"/>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Arial" charset="0"/>
                  <a:cs typeface="Times New Roman" pitchFamily="18" charset="0"/>
                </a:rPr>
                <a:t>Performance</a:t>
              </a:r>
            </a:p>
          </p:txBody>
        </p:sp>
      </p:grpSp>
      <p:grpSp>
        <p:nvGrpSpPr>
          <p:cNvPr id="25" name="Groupe 24"/>
          <p:cNvGrpSpPr/>
          <p:nvPr/>
        </p:nvGrpSpPr>
        <p:grpSpPr>
          <a:xfrm>
            <a:off x="297006" y="885570"/>
            <a:ext cx="7538015" cy="4866564"/>
            <a:chOff x="297006" y="1442756"/>
            <a:chExt cx="7538015" cy="4866564"/>
          </a:xfrm>
        </p:grpSpPr>
        <p:sp>
          <p:nvSpPr>
            <p:cNvPr id="69" name="Pentagone 68"/>
            <p:cNvSpPr/>
            <p:nvPr/>
          </p:nvSpPr>
          <p:spPr>
            <a:xfrm>
              <a:off x="1490094" y="3872614"/>
              <a:ext cx="848531"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Sales</a:t>
              </a:r>
            </a:p>
          </p:txBody>
        </p:sp>
        <p:sp>
          <p:nvSpPr>
            <p:cNvPr id="79" name="Pentagone 78"/>
            <p:cNvSpPr/>
            <p:nvPr/>
          </p:nvSpPr>
          <p:spPr>
            <a:xfrm>
              <a:off x="2514852" y="3872614"/>
              <a:ext cx="941910"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Design</a:t>
              </a:r>
            </a:p>
          </p:txBody>
        </p:sp>
        <p:sp>
          <p:nvSpPr>
            <p:cNvPr id="80" name="Pentagone 79"/>
            <p:cNvSpPr/>
            <p:nvPr/>
          </p:nvSpPr>
          <p:spPr>
            <a:xfrm>
              <a:off x="3614744" y="3872614"/>
              <a:ext cx="957256"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Source</a:t>
              </a:r>
            </a:p>
          </p:txBody>
        </p:sp>
        <p:sp>
          <p:nvSpPr>
            <p:cNvPr id="81" name="Pentagone 80"/>
            <p:cNvSpPr/>
            <p:nvPr/>
          </p:nvSpPr>
          <p:spPr>
            <a:xfrm>
              <a:off x="4732487" y="3872614"/>
              <a:ext cx="919633"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Make</a:t>
              </a:r>
            </a:p>
          </p:txBody>
        </p:sp>
        <p:sp>
          <p:nvSpPr>
            <p:cNvPr id="87" name="Pentagone 86"/>
            <p:cNvSpPr/>
            <p:nvPr/>
          </p:nvSpPr>
          <p:spPr>
            <a:xfrm>
              <a:off x="5841622" y="3872614"/>
              <a:ext cx="890618"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Deliver</a:t>
              </a:r>
            </a:p>
          </p:txBody>
        </p:sp>
        <p:sp>
          <p:nvSpPr>
            <p:cNvPr id="155" name="Rectangle 154"/>
            <p:cNvSpPr/>
            <p:nvPr/>
          </p:nvSpPr>
          <p:spPr>
            <a:xfrm>
              <a:off x="3090828" y="5301240"/>
              <a:ext cx="1769205" cy="28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Change requests</a:t>
              </a:r>
            </a:p>
          </p:txBody>
        </p:sp>
        <p:sp>
          <p:nvSpPr>
            <p:cNvPr id="168" name="Rectangle 167"/>
            <p:cNvSpPr/>
            <p:nvPr/>
          </p:nvSpPr>
          <p:spPr>
            <a:xfrm>
              <a:off x="3103708" y="6021288"/>
              <a:ext cx="1800200" cy="2880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Transformation</a:t>
              </a:r>
              <a:endParaRPr lang="en-GB" dirty="0">
                <a:solidFill>
                  <a:schemeClr val="tx1"/>
                </a:solidFill>
              </a:endParaRPr>
            </a:p>
          </p:txBody>
        </p:sp>
        <p:sp>
          <p:nvSpPr>
            <p:cNvPr id="115" name="Double flèche verticale 114"/>
            <p:cNvSpPr/>
            <p:nvPr/>
          </p:nvSpPr>
          <p:spPr>
            <a:xfrm>
              <a:off x="3824898" y="5589240"/>
              <a:ext cx="350982" cy="438347"/>
            </a:xfrm>
            <a:prstGeom prst="up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p:nvSpPr>
          <p:spPr>
            <a:xfrm>
              <a:off x="2195736" y="1442756"/>
              <a:ext cx="1977109" cy="5384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OIE</a:t>
              </a:r>
              <a:endParaRPr lang="en-GB" dirty="0">
                <a:solidFill>
                  <a:schemeClr val="tx1"/>
                </a:solidFill>
              </a:endParaRPr>
            </a:p>
            <a:p>
              <a:pPr algn="ctr"/>
              <a:r>
                <a:rPr lang="en-GB" sz="1400" b="1" dirty="0">
                  <a:solidFill>
                    <a:srgbClr val="00B050"/>
                  </a:solidFill>
                </a:rPr>
                <a:t>R</a:t>
              </a:r>
              <a:r>
                <a:rPr lang="en-GB" sz="1400" dirty="0">
                  <a:solidFill>
                    <a:schemeClr val="tx1"/>
                  </a:solidFill>
                </a:rPr>
                <a:t> * </a:t>
              </a:r>
              <a:r>
                <a:rPr lang="en-GB" sz="1400" b="1" dirty="0">
                  <a:solidFill>
                    <a:srgbClr val="FF66FF"/>
                  </a:solidFill>
                </a:rPr>
                <a:t>S</a:t>
              </a:r>
              <a:r>
                <a:rPr lang="en-GB" sz="1400" dirty="0">
                  <a:solidFill>
                    <a:schemeClr val="tx1"/>
                  </a:solidFill>
                </a:rPr>
                <a:t> * </a:t>
              </a:r>
              <a:r>
                <a:rPr lang="en-GB" sz="1400" b="1" dirty="0">
                  <a:solidFill>
                    <a:srgbClr val="00B0F0"/>
                  </a:solidFill>
                </a:rPr>
                <a:t>Q</a:t>
              </a:r>
              <a:r>
                <a:rPr lang="en-GB" sz="1400" dirty="0">
                  <a:solidFill>
                    <a:schemeClr val="tx1"/>
                  </a:solidFill>
                </a:rPr>
                <a:t> * </a:t>
              </a:r>
              <a:r>
                <a:rPr lang="en-GB" sz="1400" b="1" dirty="0">
                  <a:solidFill>
                    <a:srgbClr val="7030A0"/>
                  </a:solidFill>
                </a:rPr>
                <a:t>OVA</a:t>
              </a:r>
              <a:r>
                <a:rPr lang="en-GB" sz="1400" dirty="0">
                  <a:solidFill>
                    <a:schemeClr val="tx1"/>
                  </a:solidFill>
                </a:rPr>
                <a:t>/</a:t>
              </a:r>
              <a:r>
                <a:rPr lang="en-GB" sz="1400" b="1" dirty="0">
                  <a:solidFill>
                    <a:srgbClr val="FF0000"/>
                  </a:solidFill>
                </a:rPr>
                <a:t>OOE</a:t>
              </a:r>
            </a:p>
          </p:txBody>
        </p:sp>
        <p:sp>
          <p:nvSpPr>
            <p:cNvPr id="62" name="Rectangle 61"/>
            <p:cNvSpPr/>
            <p:nvPr/>
          </p:nvSpPr>
          <p:spPr>
            <a:xfrm>
              <a:off x="1842169" y="2415402"/>
              <a:ext cx="1503382" cy="465447"/>
            </a:xfrm>
            <a:prstGeom prst="rect">
              <a:avLst/>
            </a:prstGeom>
            <a:solidFill>
              <a:srgbClr val="FF66FF">
                <a:alpha val="30000"/>
              </a:srgbClr>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FF66FF"/>
                  </a:solidFill>
                </a:rPr>
                <a:t>S</a:t>
              </a:r>
              <a:r>
                <a:rPr lang="en-GB" sz="1600" dirty="0">
                  <a:solidFill>
                    <a:schemeClr val="tx1"/>
                  </a:solidFill>
                </a:rPr>
                <a:t>peed</a:t>
              </a:r>
            </a:p>
            <a:p>
              <a:pPr algn="ctr"/>
              <a:r>
                <a:rPr lang="en-GB" sz="1050" dirty="0">
                  <a:solidFill>
                    <a:schemeClr val="tx1"/>
                  </a:solidFill>
                </a:rPr>
                <a:t>(Working Capital Need)</a:t>
              </a:r>
            </a:p>
          </p:txBody>
        </p:sp>
        <p:sp>
          <p:nvSpPr>
            <p:cNvPr id="63" name="Rectangle 62"/>
            <p:cNvSpPr/>
            <p:nvPr/>
          </p:nvSpPr>
          <p:spPr>
            <a:xfrm>
              <a:off x="3509459" y="2416826"/>
              <a:ext cx="823346" cy="465447"/>
            </a:xfrm>
            <a:prstGeom prst="rect">
              <a:avLst/>
            </a:prstGeom>
            <a:solidFill>
              <a:srgbClr val="00B0F0">
                <a:alpha val="30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B0F0"/>
                  </a:solidFill>
                </a:rPr>
                <a:t>Q</a:t>
              </a:r>
              <a:r>
                <a:rPr lang="en-GB" sz="1600" dirty="0">
                  <a:solidFill>
                    <a:schemeClr val="tx1"/>
                  </a:solidFill>
                </a:rPr>
                <a:t>uality</a:t>
              </a:r>
            </a:p>
          </p:txBody>
        </p:sp>
        <p:sp>
          <p:nvSpPr>
            <p:cNvPr id="65" name="Rectangle 64"/>
            <p:cNvSpPr/>
            <p:nvPr/>
          </p:nvSpPr>
          <p:spPr>
            <a:xfrm>
              <a:off x="4499992" y="2414589"/>
              <a:ext cx="1440160" cy="465447"/>
            </a:xfrm>
            <a:prstGeom prst="rect">
              <a:avLst/>
            </a:prstGeom>
            <a:solidFill>
              <a:srgbClr val="7030A0">
                <a:alpha val="3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7030A0"/>
                  </a:solidFill>
                </a:rPr>
                <a:t>O</a:t>
              </a:r>
              <a:r>
                <a:rPr lang="en-GB" sz="1600" dirty="0">
                  <a:solidFill>
                    <a:schemeClr val="tx1"/>
                  </a:solidFill>
                </a:rPr>
                <a:t>verall</a:t>
              </a:r>
              <a:r>
                <a:rPr lang="en-GB" sz="1600" b="1" dirty="0">
                  <a:solidFill>
                    <a:srgbClr val="7030A0"/>
                  </a:solidFill>
                </a:rPr>
                <a:t> V</a:t>
              </a:r>
              <a:r>
                <a:rPr lang="en-GB" sz="1600" dirty="0">
                  <a:solidFill>
                    <a:schemeClr val="tx1"/>
                  </a:solidFill>
                </a:rPr>
                <a:t>alue </a:t>
              </a:r>
              <a:r>
                <a:rPr lang="en-GB" sz="1600" b="1" dirty="0">
                  <a:solidFill>
                    <a:srgbClr val="7030A0"/>
                  </a:solidFill>
                </a:rPr>
                <a:t>A</a:t>
              </a:r>
              <a:r>
                <a:rPr lang="en-GB" sz="1600" dirty="0">
                  <a:solidFill>
                    <a:schemeClr val="tx1"/>
                  </a:solidFill>
                </a:rPr>
                <a:t>dded</a:t>
              </a:r>
            </a:p>
          </p:txBody>
        </p:sp>
        <p:sp>
          <p:nvSpPr>
            <p:cNvPr id="68" name="Rectangle 67"/>
            <p:cNvSpPr/>
            <p:nvPr/>
          </p:nvSpPr>
          <p:spPr>
            <a:xfrm>
              <a:off x="6104189" y="2425374"/>
              <a:ext cx="1730832" cy="465447"/>
            </a:xfrm>
            <a:prstGeom prst="rect">
              <a:avLst/>
            </a:prstGeom>
            <a:solidFill>
              <a:srgbClr val="FF00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FF0000"/>
                  </a:solidFill>
                </a:rPr>
                <a:t>O</a:t>
              </a:r>
              <a:r>
                <a:rPr lang="en-GB" sz="1600" dirty="0">
                  <a:solidFill>
                    <a:schemeClr val="tx1"/>
                  </a:solidFill>
                </a:rPr>
                <a:t>verall</a:t>
              </a:r>
              <a:r>
                <a:rPr lang="en-GB" sz="1600" b="1" dirty="0">
                  <a:solidFill>
                    <a:srgbClr val="FF0000"/>
                  </a:solidFill>
                </a:rPr>
                <a:t> O</a:t>
              </a:r>
              <a:r>
                <a:rPr lang="en-GB" sz="1600" dirty="0">
                  <a:solidFill>
                    <a:schemeClr val="tx1"/>
                  </a:solidFill>
                </a:rPr>
                <a:t>perating</a:t>
              </a:r>
              <a:r>
                <a:rPr lang="en-GB" sz="1600" b="1" dirty="0">
                  <a:solidFill>
                    <a:srgbClr val="FF0000"/>
                  </a:solidFill>
                </a:rPr>
                <a:t> E</a:t>
              </a:r>
              <a:r>
                <a:rPr lang="en-GB" sz="1600" dirty="0">
                  <a:solidFill>
                    <a:schemeClr val="tx1"/>
                  </a:solidFill>
                </a:rPr>
                <a:t>xpenses</a:t>
              </a:r>
            </a:p>
          </p:txBody>
        </p:sp>
        <p:cxnSp>
          <p:nvCxnSpPr>
            <p:cNvPr id="3" name="Connecteur en angle 2"/>
            <p:cNvCxnSpPr>
              <a:stCxn id="62" idx="0"/>
              <a:endCxn id="20" idx="2"/>
            </p:cNvCxnSpPr>
            <p:nvPr/>
          </p:nvCxnSpPr>
          <p:spPr>
            <a:xfrm rot="5400000" flipH="1" flipV="1">
              <a:off x="2671996" y="1903108"/>
              <a:ext cx="434158" cy="590431"/>
            </a:xfrm>
            <a:prstGeom prst="bentConnector3">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7" name="Connecteur en angle 96"/>
            <p:cNvCxnSpPr>
              <a:stCxn id="63" idx="0"/>
              <a:endCxn id="20" idx="2"/>
            </p:cNvCxnSpPr>
            <p:nvPr/>
          </p:nvCxnSpPr>
          <p:spPr>
            <a:xfrm rot="16200000" flipV="1">
              <a:off x="3334921" y="1830614"/>
              <a:ext cx="435582" cy="736841"/>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Connecteur en angle 108"/>
            <p:cNvCxnSpPr>
              <a:stCxn id="65" idx="0"/>
              <a:endCxn id="20" idx="2"/>
            </p:cNvCxnSpPr>
            <p:nvPr/>
          </p:nvCxnSpPr>
          <p:spPr>
            <a:xfrm rot="16200000" flipV="1">
              <a:off x="3985510" y="1180026"/>
              <a:ext cx="433345" cy="2035781"/>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Connecteur en angle 115"/>
            <p:cNvCxnSpPr>
              <a:stCxn id="68" idx="0"/>
              <a:endCxn id="20" idx="2"/>
            </p:cNvCxnSpPr>
            <p:nvPr/>
          </p:nvCxnSpPr>
          <p:spPr>
            <a:xfrm rot="16200000" flipV="1">
              <a:off x="4854883" y="310652"/>
              <a:ext cx="444130" cy="3785314"/>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350239" y="2420888"/>
              <a:ext cx="1341441" cy="465447"/>
            </a:xfrm>
            <a:prstGeom prst="rect">
              <a:avLst/>
            </a:prstGeom>
            <a:solidFill>
              <a:srgbClr val="00B050">
                <a:alpha val="30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Social </a:t>
              </a:r>
              <a:r>
                <a:rPr lang="en-GB" sz="1600" b="1" dirty="0">
                  <a:solidFill>
                    <a:srgbClr val="00B050"/>
                  </a:solidFill>
                </a:rPr>
                <a:t>R</a:t>
              </a:r>
              <a:r>
                <a:rPr lang="en-GB" sz="1600" dirty="0">
                  <a:solidFill>
                    <a:schemeClr val="tx1"/>
                  </a:solidFill>
                </a:rPr>
                <a:t>esponsibility</a:t>
              </a:r>
            </a:p>
          </p:txBody>
        </p:sp>
        <p:cxnSp>
          <p:nvCxnSpPr>
            <p:cNvPr id="219" name="Connecteur en angle 218"/>
            <p:cNvCxnSpPr>
              <a:stCxn id="72" idx="0"/>
              <a:endCxn id="20" idx="2"/>
            </p:cNvCxnSpPr>
            <p:nvPr/>
          </p:nvCxnSpPr>
          <p:spPr>
            <a:xfrm rot="5400000" flipH="1" flipV="1">
              <a:off x="1882803" y="1119401"/>
              <a:ext cx="439644" cy="2163331"/>
            </a:xfrm>
            <a:prstGeom prst="bentConnector3">
              <a:avLst>
                <a:gd name="adj1" fmla="val 50000"/>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5" name="Pentagone 74"/>
            <p:cNvSpPr/>
            <p:nvPr/>
          </p:nvSpPr>
          <p:spPr>
            <a:xfrm>
              <a:off x="297006" y="3866315"/>
              <a:ext cx="1017156" cy="348474"/>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Innovation</a:t>
              </a:r>
            </a:p>
          </p:txBody>
        </p:sp>
      </p:grpSp>
      <p:grpSp>
        <p:nvGrpSpPr>
          <p:cNvPr id="26" name="Groupe 25"/>
          <p:cNvGrpSpPr/>
          <p:nvPr/>
        </p:nvGrpSpPr>
        <p:grpSpPr>
          <a:xfrm>
            <a:off x="718466" y="2322850"/>
            <a:ext cx="6251139" cy="993431"/>
            <a:chOff x="718466" y="2800876"/>
            <a:chExt cx="6251139" cy="993431"/>
          </a:xfrm>
        </p:grpSpPr>
        <p:cxnSp>
          <p:nvCxnSpPr>
            <p:cNvPr id="19" name="Connecteur droit 18"/>
            <p:cNvCxnSpPr>
              <a:stCxn id="75" idx="0"/>
              <a:endCxn id="62" idx="2"/>
            </p:cNvCxnSpPr>
            <p:nvPr/>
          </p:nvCxnSpPr>
          <p:spPr>
            <a:xfrm flipV="1">
              <a:off x="718466" y="2808841"/>
              <a:ext cx="1875394" cy="985466"/>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a:stCxn id="69" idx="0"/>
              <a:endCxn id="72" idx="2"/>
            </p:cNvCxnSpPr>
            <p:nvPr/>
          </p:nvCxnSpPr>
          <p:spPr>
            <a:xfrm flipH="1" flipV="1">
              <a:off x="1020960" y="2807175"/>
              <a:ext cx="806281"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a:stCxn id="75" idx="0"/>
              <a:endCxn id="63" idx="2"/>
            </p:cNvCxnSpPr>
            <p:nvPr/>
          </p:nvCxnSpPr>
          <p:spPr>
            <a:xfrm flipV="1">
              <a:off x="718466" y="2810265"/>
              <a:ext cx="3202666" cy="98404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a:stCxn id="79" idx="0"/>
              <a:endCxn id="72" idx="2"/>
            </p:cNvCxnSpPr>
            <p:nvPr/>
          </p:nvCxnSpPr>
          <p:spPr>
            <a:xfrm flipH="1" flipV="1">
              <a:off x="1020960" y="2807175"/>
              <a:ext cx="1877729"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a:stCxn id="79" idx="0"/>
              <a:endCxn id="65" idx="2"/>
            </p:cNvCxnSpPr>
            <p:nvPr/>
          </p:nvCxnSpPr>
          <p:spPr>
            <a:xfrm flipV="1">
              <a:off x="2898689" y="2800876"/>
              <a:ext cx="2321383"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a:stCxn id="80" idx="0"/>
              <a:endCxn id="72" idx="2"/>
            </p:cNvCxnSpPr>
            <p:nvPr/>
          </p:nvCxnSpPr>
          <p:spPr>
            <a:xfrm flipH="1" flipV="1">
              <a:off x="1020960" y="2807175"/>
              <a:ext cx="2985294"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a:stCxn id="79" idx="0"/>
              <a:endCxn id="68" idx="2"/>
            </p:cNvCxnSpPr>
            <p:nvPr/>
          </p:nvCxnSpPr>
          <p:spPr>
            <a:xfrm flipV="1">
              <a:off x="2898689" y="2811661"/>
              <a:ext cx="4070916"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a:stCxn id="79" idx="0"/>
              <a:endCxn id="62" idx="2"/>
            </p:cNvCxnSpPr>
            <p:nvPr/>
          </p:nvCxnSpPr>
          <p:spPr>
            <a:xfrm flipH="1" flipV="1">
              <a:off x="2593860" y="2801689"/>
              <a:ext cx="304829"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a:stCxn id="80" idx="0"/>
              <a:endCxn id="65" idx="2"/>
            </p:cNvCxnSpPr>
            <p:nvPr/>
          </p:nvCxnSpPr>
          <p:spPr>
            <a:xfrm flipV="1">
              <a:off x="4006254" y="2800876"/>
              <a:ext cx="1213818"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a:stCxn id="80" idx="0"/>
              <a:endCxn id="68" idx="2"/>
            </p:cNvCxnSpPr>
            <p:nvPr/>
          </p:nvCxnSpPr>
          <p:spPr>
            <a:xfrm flipV="1">
              <a:off x="4006254" y="2811661"/>
              <a:ext cx="2963351"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a:stCxn id="81" idx="0"/>
              <a:endCxn id="62" idx="2"/>
            </p:cNvCxnSpPr>
            <p:nvPr/>
          </p:nvCxnSpPr>
          <p:spPr>
            <a:xfrm flipH="1" flipV="1">
              <a:off x="2593860" y="2801689"/>
              <a:ext cx="2511325"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a:stCxn id="81" idx="0"/>
              <a:endCxn id="65" idx="2"/>
            </p:cNvCxnSpPr>
            <p:nvPr/>
          </p:nvCxnSpPr>
          <p:spPr>
            <a:xfrm flipV="1">
              <a:off x="5105185" y="2800876"/>
              <a:ext cx="114887"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a:stCxn id="81" idx="0"/>
              <a:endCxn id="68" idx="2"/>
            </p:cNvCxnSpPr>
            <p:nvPr/>
          </p:nvCxnSpPr>
          <p:spPr>
            <a:xfrm flipV="1">
              <a:off x="5105185" y="2811661"/>
              <a:ext cx="1864420"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a:stCxn id="80" idx="0"/>
              <a:endCxn id="62" idx="2"/>
            </p:cNvCxnSpPr>
            <p:nvPr/>
          </p:nvCxnSpPr>
          <p:spPr>
            <a:xfrm flipH="1" flipV="1">
              <a:off x="2593860" y="2801689"/>
              <a:ext cx="1412394"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a:stCxn id="87" idx="0"/>
              <a:endCxn id="62" idx="2"/>
            </p:cNvCxnSpPr>
            <p:nvPr/>
          </p:nvCxnSpPr>
          <p:spPr>
            <a:xfrm flipH="1" flipV="1">
              <a:off x="2593860" y="2801689"/>
              <a:ext cx="3605953"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a:stCxn id="87" idx="0"/>
              <a:endCxn id="65" idx="2"/>
            </p:cNvCxnSpPr>
            <p:nvPr/>
          </p:nvCxnSpPr>
          <p:spPr>
            <a:xfrm flipH="1" flipV="1">
              <a:off x="5220072" y="2800876"/>
              <a:ext cx="979741"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a:stCxn id="87" idx="0"/>
              <a:endCxn id="68" idx="2"/>
            </p:cNvCxnSpPr>
            <p:nvPr/>
          </p:nvCxnSpPr>
          <p:spPr>
            <a:xfrm flipV="1">
              <a:off x="6199813" y="2811661"/>
              <a:ext cx="769792"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a:stCxn id="69" idx="0"/>
              <a:endCxn id="68" idx="2"/>
            </p:cNvCxnSpPr>
            <p:nvPr/>
          </p:nvCxnSpPr>
          <p:spPr>
            <a:xfrm flipV="1">
              <a:off x="1827241" y="2811661"/>
              <a:ext cx="5142364" cy="98179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a:stCxn id="81" idx="0"/>
              <a:endCxn id="72" idx="2"/>
            </p:cNvCxnSpPr>
            <p:nvPr/>
          </p:nvCxnSpPr>
          <p:spPr>
            <a:xfrm flipH="1" flipV="1">
              <a:off x="1020960" y="2807175"/>
              <a:ext cx="4084225"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1" name="Connecteur droit 110"/>
            <p:cNvCxnSpPr>
              <a:stCxn id="87" idx="0"/>
              <a:endCxn id="72" idx="2"/>
            </p:cNvCxnSpPr>
            <p:nvPr/>
          </p:nvCxnSpPr>
          <p:spPr>
            <a:xfrm flipH="1" flipV="1">
              <a:off x="1020960" y="2807175"/>
              <a:ext cx="5178853" cy="98627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a:stCxn id="79" idx="0"/>
              <a:endCxn id="63" idx="2"/>
            </p:cNvCxnSpPr>
            <p:nvPr/>
          </p:nvCxnSpPr>
          <p:spPr>
            <a:xfrm flipV="1">
              <a:off x="2898689" y="2803113"/>
              <a:ext cx="1022443"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a:stCxn id="80" idx="0"/>
              <a:endCxn id="63" idx="2"/>
            </p:cNvCxnSpPr>
            <p:nvPr/>
          </p:nvCxnSpPr>
          <p:spPr>
            <a:xfrm flipH="1" flipV="1">
              <a:off x="3921132" y="2803113"/>
              <a:ext cx="85122"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a:stCxn id="81" idx="0"/>
              <a:endCxn id="63" idx="2"/>
            </p:cNvCxnSpPr>
            <p:nvPr/>
          </p:nvCxnSpPr>
          <p:spPr>
            <a:xfrm flipH="1" flipV="1">
              <a:off x="3921132" y="2803113"/>
              <a:ext cx="1184053"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a:stCxn id="87" idx="0"/>
              <a:endCxn id="63" idx="2"/>
            </p:cNvCxnSpPr>
            <p:nvPr/>
          </p:nvCxnSpPr>
          <p:spPr>
            <a:xfrm flipH="1" flipV="1">
              <a:off x="3921132" y="2803113"/>
              <a:ext cx="2278681" cy="99034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a:stCxn id="75" idx="0"/>
              <a:endCxn id="72" idx="2"/>
            </p:cNvCxnSpPr>
            <p:nvPr/>
          </p:nvCxnSpPr>
          <p:spPr>
            <a:xfrm flipV="1">
              <a:off x="718466" y="2814327"/>
              <a:ext cx="302494" cy="97998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a:stCxn id="69" idx="0"/>
              <a:endCxn id="62" idx="2"/>
            </p:cNvCxnSpPr>
            <p:nvPr/>
          </p:nvCxnSpPr>
          <p:spPr>
            <a:xfrm flipV="1">
              <a:off x="1827241" y="2801689"/>
              <a:ext cx="766619" cy="991765"/>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a:stCxn id="69" idx="0"/>
              <a:endCxn id="65" idx="2"/>
            </p:cNvCxnSpPr>
            <p:nvPr/>
          </p:nvCxnSpPr>
          <p:spPr>
            <a:xfrm flipV="1">
              <a:off x="1827241" y="2800876"/>
              <a:ext cx="3392831" cy="992578"/>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39" name="Groupe 38"/>
          <p:cNvGrpSpPr/>
          <p:nvPr/>
        </p:nvGrpSpPr>
        <p:grpSpPr>
          <a:xfrm>
            <a:off x="1161115" y="3321143"/>
            <a:ext cx="4670350" cy="323881"/>
            <a:chOff x="1161115" y="3321143"/>
            <a:chExt cx="4670350" cy="323881"/>
          </a:xfrm>
        </p:grpSpPr>
        <p:cxnSp>
          <p:nvCxnSpPr>
            <p:cNvPr id="93" name="Connecteur droit 92"/>
            <p:cNvCxnSpPr/>
            <p:nvPr/>
          </p:nvCxnSpPr>
          <p:spPr>
            <a:xfrm>
              <a:off x="1161115"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V="1">
              <a:off x="1223656"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1161115"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1223656"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1314162"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2195736"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2258277"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2195736"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2258277"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V="1">
              <a:off x="2348783"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3312535"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flipV="1">
              <a:off x="3375076"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3312535"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a:off x="3375076"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flipV="1">
              <a:off x="3465582"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4427984"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4490525"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a:off x="4427984"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4490525"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4581031"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5508104" y="3321143"/>
              <a:ext cx="323361" cy="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5570645" y="3397846"/>
              <a:ext cx="252000" cy="424"/>
            </a:xfrm>
            <a:prstGeom prst="line">
              <a:avLst/>
            </a:prstGeom>
            <a:ln>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5508104" y="3645024"/>
              <a:ext cx="31774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5570645" y="3561442"/>
              <a:ext cx="252000" cy="114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flipV="1">
              <a:off x="5661151" y="3482368"/>
              <a:ext cx="170314" cy="998"/>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19</a:t>
            </a:fld>
            <a:endParaRPr lang="en-GB"/>
          </a:p>
        </p:txBody>
      </p:sp>
    </p:spTree>
    <p:extLst>
      <p:ext uri="{BB962C8B-B14F-4D97-AF65-F5344CB8AC3E}">
        <p14:creationId xmlns:p14="http://schemas.microsoft.com/office/powerpoint/2010/main" val="86382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0392" y="1633662"/>
            <a:ext cx="7097992" cy="4271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r>
              <a:rPr lang="fr-FR" noProof="0" dirty="0"/>
              <a:t>Agenda</a:t>
            </a:r>
          </a:p>
        </p:txBody>
      </p:sp>
      <p:sp>
        <p:nvSpPr>
          <p:cNvPr id="3" name="Espace réservé du contenu 2"/>
          <p:cNvSpPr>
            <a:spLocks noGrp="1"/>
          </p:cNvSpPr>
          <p:nvPr>
            <p:ph idx="1"/>
          </p:nvPr>
        </p:nvSpPr>
        <p:spPr/>
        <p:txBody>
          <a:bodyPr/>
          <a:lstStyle/>
          <a:p>
            <a:r>
              <a:rPr lang="fr-FR" noProof="0" dirty="0"/>
              <a:t>IT transformation</a:t>
            </a:r>
          </a:p>
          <a:p>
            <a:r>
              <a:rPr lang="fr-FR" noProof="0" dirty="0"/>
              <a:t>Enterprise control</a:t>
            </a:r>
          </a:p>
          <a:p>
            <a:r>
              <a:rPr lang="fr-FR" noProof="0" dirty="0"/>
              <a:t>Performance management</a:t>
            </a:r>
          </a:p>
          <a:p>
            <a:r>
              <a:rPr lang="fr-FR" dirty="0"/>
              <a:t>Use case</a:t>
            </a:r>
            <a:r>
              <a:rPr lang="fr-FR" noProof="0" dirty="0"/>
              <a:t> </a:t>
            </a:r>
          </a:p>
        </p:txBody>
      </p:sp>
      <p:sp>
        <p:nvSpPr>
          <p:cNvPr id="5" name="Espace réservé du pied de page 4"/>
          <p:cNvSpPr>
            <a:spLocks noGrp="1"/>
          </p:cNvSpPr>
          <p:nvPr>
            <p:ph type="ftr" sz="quarter" idx="11"/>
          </p:nvPr>
        </p:nvSpPr>
        <p:spPr/>
        <p:txBody>
          <a:bodyPr/>
          <a:lstStyle/>
          <a:p>
            <a:r>
              <a:rPr lang="fr-FR"/>
              <a:t>J. Vieille - Performance managment for digital transformation - Second 4P Factory online Seminar</a:t>
            </a:r>
            <a:endParaRPr lang="fr-FR" dirty="0"/>
          </a:p>
        </p:txBody>
      </p:sp>
      <p:sp>
        <p:nvSpPr>
          <p:cNvPr id="6" name="Espace réservé du numéro de diapositive 5"/>
          <p:cNvSpPr>
            <a:spLocks noGrp="1"/>
          </p:cNvSpPr>
          <p:nvPr>
            <p:ph type="sldNum" sz="quarter" idx="12"/>
          </p:nvPr>
        </p:nvSpPr>
        <p:spPr/>
        <p:txBody>
          <a:bodyPr/>
          <a:lstStyle/>
          <a:p>
            <a:fld id="{990B41CA-569D-40E7-8E58-026C0338B2C8}" type="slidenum">
              <a:rPr lang="en-GB" smtClean="0"/>
              <a:pPr/>
              <a:t>2</a:t>
            </a:fld>
            <a:endParaRPr lang="en-GB"/>
          </a:p>
        </p:txBody>
      </p:sp>
    </p:spTree>
    <p:extLst>
      <p:ext uri="{BB962C8B-B14F-4D97-AF65-F5344CB8AC3E}">
        <p14:creationId xmlns:p14="http://schemas.microsoft.com/office/powerpoint/2010/main" val="2176308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107504" y="2709120"/>
            <a:ext cx="8856984" cy="1620000"/>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t>Delivery &amp; monitoring</a:t>
            </a:r>
          </a:p>
        </p:txBody>
      </p:sp>
      <p:sp>
        <p:nvSpPr>
          <p:cNvPr id="29" name="Rectangle 28"/>
          <p:cNvSpPr/>
          <p:nvPr/>
        </p:nvSpPr>
        <p:spPr>
          <a:xfrm>
            <a:off x="107504" y="4437112"/>
            <a:ext cx="8856984" cy="1656000"/>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t>Coordination</a:t>
            </a:r>
          </a:p>
          <a:p>
            <a:pPr algn="r"/>
            <a:r>
              <a:rPr lang="en-GB" dirty="0"/>
              <a:t>Operations</a:t>
            </a:r>
          </a:p>
        </p:txBody>
      </p:sp>
      <p:sp>
        <p:nvSpPr>
          <p:cNvPr id="27" name="Rectangle 26"/>
          <p:cNvSpPr/>
          <p:nvPr/>
        </p:nvSpPr>
        <p:spPr>
          <a:xfrm>
            <a:off x="107504" y="980726"/>
            <a:ext cx="8856984" cy="1620000"/>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dirty="0"/>
              <a:t>Policy</a:t>
            </a:r>
          </a:p>
          <a:p>
            <a:pPr algn="r"/>
            <a:r>
              <a:rPr lang="en-GB" dirty="0"/>
              <a:t>Transformation</a:t>
            </a:r>
          </a:p>
        </p:txBody>
      </p:sp>
      <p:sp>
        <p:nvSpPr>
          <p:cNvPr id="2" name="Titre 1"/>
          <p:cNvSpPr>
            <a:spLocks noGrp="1"/>
          </p:cNvSpPr>
          <p:nvPr>
            <p:ph type="title"/>
          </p:nvPr>
        </p:nvSpPr>
        <p:spPr/>
        <p:txBody>
          <a:bodyPr/>
          <a:lstStyle/>
          <a:p>
            <a:r>
              <a:rPr lang="en-GB" noProof="0" dirty="0"/>
              <a:t>Dynamic performance management</a:t>
            </a:r>
          </a:p>
        </p:txBody>
      </p:sp>
      <p:sp>
        <p:nvSpPr>
          <p:cNvPr id="34" name="Espace réservé du pied de page 33"/>
          <p:cNvSpPr>
            <a:spLocks noGrp="1"/>
          </p:cNvSpPr>
          <p:nvPr>
            <p:ph type="ftr" sz="quarter" idx="11"/>
          </p:nvPr>
        </p:nvSpPr>
        <p:spPr/>
        <p:txBody>
          <a:bodyPr/>
          <a:lstStyle/>
          <a:p>
            <a:r>
              <a:rPr lang="fr-FR"/>
              <a:t>J. Vieille - Performance managment for digital transformation - Second 4P Factory online Seminar</a:t>
            </a:r>
            <a:endParaRPr lang="fr-FR" dirty="0"/>
          </a:p>
        </p:txBody>
      </p:sp>
      <p:grpSp>
        <p:nvGrpSpPr>
          <p:cNvPr id="20" name="Groupe 19"/>
          <p:cNvGrpSpPr/>
          <p:nvPr/>
        </p:nvGrpSpPr>
        <p:grpSpPr>
          <a:xfrm>
            <a:off x="650303" y="1278857"/>
            <a:ext cx="6193181" cy="4632646"/>
            <a:chOff x="650303" y="1278857"/>
            <a:chExt cx="6193181" cy="4632646"/>
          </a:xfrm>
        </p:grpSpPr>
        <p:sp>
          <p:nvSpPr>
            <p:cNvPr id="7" name="AutoShape 6"/>
            <p:cNvSpPr>
              <a:spLocks noChangeArrowheads="1"/>
            </p:cNvSpPr>
            <p:nvPr/>
          </p:nvSpPr>
          <p:spPr bwMode="auto">
            <a:xfrm>
              <a:off x="650303" y="5371503"/>
              <a:ext cx="1067927" cy="540000"/>
            </a:xfrm>
            <a:prstGeom prst="roundRect">
              <a:avLst>
                <a:gd name="adj" fmla="val 16667"/>
              </a:avLst>
            </a:prstGeom>
            <a:solidFill>
              <a:schemeClr val="bg1"/>
            </a:solidFill>
            <a:ln w="9525">
              <a:solidFill>
                <a:schemeClr val="tx1"/>
              </a:solidFill>
              <a:round/>
              <a:headEnd/>
              <a:tailEnd/>
            </a:ln>
          </p:spPr>
          <p:txBody>
            <a:bodyPr lIns="0" tIns="0" rIns="0" bIns="0" anchor="ctr" anchorCtr="1"/>
            <a:lstStyle/>
            <a:p>
              <a:pPr marL="342900" indent="-342900" algn="ctr"/>
              <a:r>
                <a:rPr lang="en-GB" sz="1600" b="1" dirty="0">
                  <a:latin typeface="Arial Black" panose="020B0A04020102020204" pitchFamily="34" charset="0"/>
                </a:rPr>
                <a:t>A</a:t>
              </a:r>
              <a:r>
                <a:rPr lang="en-GB" sz="1600" dirty="0">
                  <a:latin typeface="Arial Narrow" pitchFamily="34" charset="0"/>
                </a:rPr>
                <a:t>ctuality</a:t>
              </a:r>
            </a:p>
          </p:txBody>
        </p:sp>
        <p:sp>
          <p:nvSpPr>
            <p:cNvPr id="8" name="AutoShape 6"/>
            <p:cNvSpPr>
              <a:spLocks noChangeArrowheads="1"/>
            </p:cNvSpPr>
            <p:nvPr/>
          </p:nvSpPr>
          <p:spPr bwMode="auto">
            <a:xfrm>
              <a:off x="2059622" y="3204325"/>
              <a:ext cx="1080000" cy="540000"/>
            </a:xfrm>
            <a:prstGeom prst="roundRect">
              <a:avLst>
                <a:gd name="adj" fmla="val 16667"/>
              </a:avLst>
            </a:prstGeom>
            <a:solidFill>
              <a:schemeClr val="bg1"/>
            </a:solidFill>
            <a:ln w="9525">
              <a:solidFill>
                <a:schemeClr val="tx1"/>
              </a:solidFill>
              <a:round/>
              <a:headEnd/>
              <a:tailEnd/>
            </a:ln>
          </p:spPr>
          <p:txBody>
            <a:bodyPr lIns="0" tIns="0" rIns="0" bIns="0" anchor="ctr" anchorCtr="1"/>
            <a:lstStyle/>
            <a:p>
              <a:pPr marL="342900" indent="-342900" algn="ctr"/>
              <a:r>
                <a:rPr lang="en-GB" sz="1600" b="1" dirty="0">
                  <a:latin typeface="Arial Black" panose="020B0A04020102020204" pitchFamily="34" charset="0"/>
                </a:rPr>
                <a:t>C</a:t>
              </a:r>
              <a:r>
                <a:rPr lang="en-GB" sz="1600" dirty="0">
                  <a:latin typeface="Arial Narrow" pitchFamily="34" charset="0"/>
                </a:rPr>
                <a:t>apability</a:t>
              </a:r>
            </a:p>
          </p:txBody>
        </p:sp>
        <p:sp>
          <p:nvSpPr>
            <p:cNvPr id="9" name="AutoShape 6"/>
            <p:cNvSpPr>
              <a:spLocks noChangeArrowheads="1"/>
            </p:cNvSpPr>
            <p:nvPr/>
          </p:nvSpPr>
          <p:spPr bwMode="auto">
            <a:xfrm>
              <a:off x="3267172" y="1312991"/>
              <a:ext cx="1080000" cy="540000"/>
            </a:xfrm>
            <a:prstGeom prst="roundRect">
              <a:avLst>
                <a:gd name="adj" fmla="val 16667"/>
              </a:avLst>
            </a:prstGeom>
            <a:solidFill>
              <a:schemeClr val="bg1"/>
            </a:solidFill>
            <a:ln w="9525">
              <a:solidFill>
                <a:schemeClr val="tx1"/>
              </a:solidFill>
              <a:round/>
              <a:headEnd/>
              <a:tailEnd/>
            </a:ln>
          </p:spPr>
          <p:txBody>
            <a:bodyPr lIns="0" tIns="0" rIns="0" bIns="0" anchor="ctr" anchorCtr="1"/>
            <a:lstStyle/>
            <a:p>
              <a:pPr marL="342900" indent="-342900" algn="ctr"/>
              <a:r>
                <a:rPr lang="en-GB" sz="1600" b="1" dirty="0">
                  <a:latin typeface="Arial Black" panose="020B0A04020102020204" pitchFamily="34" charset="0"/>
                </a:rPr>
                <a:t>P</a:t>
              </a:r>
              <a:r>
                <a:rPr lang="en-GB" sz="1600" dirty="0">
                  <a:latin typeface="Arial Narrow" pitchFamily="34" charset="0"/>
                </a:rPr>
                <a:t>otentiality</a:t>
              </a:r>
            </a:p>
          </p:txBody>
        </p:sp>
        <p:sp>
          <p:nvSpPr>
            <p:cNvPr id="16" name="Rectangle 15"/>
            <p:cNvSpPr/>
            <p:nvPr/>
          </p:nvSpPr>
          <p:spPr>
            <a:xfrm>
              <a:off x="3113465" y="3204324"/>
              <a:ext cx="2264146" cy="523220"/>
            </a:xfrm>
            <a:prstGeom prst="rect">
              <a:avLst/>
            </a:prstGeom>
            <a:noFill/>
          </p:spPr>
          <p:txBody>
            <a:bodyPr wrap="none">
              <a:spAutoFit/>
            </a:bodyPr>
            <a:lstStyle/>
            <a:p>
              <a:r>
                <a:rPr lang="en-GB" sz="1400" dirty="0"/>
                <a:t>Feasible performance target </a:t>
              </a:r>
            </a:p>
            <a:p>
              <a:r>
                <a:rPr lang="en-GB" sz="1400" dirty="0"/>
                <a:t>With the current resources</a:t>
              </a:r>
            </a:p>
          </p:txBody>
        </p:sp>
        <p:sp>
          <p:nvSpPr>
            <p:cNvPr id="33" name="Rectangle 32"/>
            <p:cNvSpPr/>
            <p:nvPr/>
          </p:nvSpPr>
          <p:spPr>
            <a:xfrm>
              <a:off x="1742841" y="5376727"/>
              <a:ext cx="2415020" cy="307777"/>
            </a:xfrm>
            <a:prstGeom prst="rect">
              <a:avLst/>
            </a:prstGeom>
            <a:noFill/>
          </p:spPr>
          <p:txBody>
            <a:bodyPr wrap="none">
              <a:spAutoFit/>
            </a:bodyPr>
            <a:lstStyle/>
            <a:p>
              <a:r>
                <a:rPr lang="en-GB" sz="1400" dirty="0"/>
                <a:t>Current performance measure</a:t>
              </a:r>
            </a:p>
          </p:txBody>
        </p:sp>
        <p:sp>
          <p:nvSpPr>
            <p:cNvPr id="25" name="Rectangle 24"/>
            <p:cNvSpPr/>
            <p:nvPr/>
          </p:nvSpPr>
          <p:spPr>
            <a:xfrm>
              <a:off x="4376462" y="1278857"/>
              <a:ext cx="2467022" cy="738664"/>
            </a:xfrm>
            <a:prstGeom prst="rect">
              <a:avLst/>
            </a:prstGeom>
            <a:noFill/>
          </p:spPr>
          <p:txBody>
            <a:bodyPr wrap="none">
              <a:spAutoFit/>
            </a:bodyPr>
            <a:lstStyle/>
            <a:p>
              <a:r>
                <a:rPr lang="en-GB" sz="1400" dirty="0"/>
                <a:t>The reachable, desirable target</a:t>
              </a:r>
            </a:p>
            <a:p>
              <a:r>
                <a:rPr lang="en-GB" sz="1400" dirty="0"/>
                <a:t>(transformation investment) </a:t>
              </a:r>
            </a:p>
            <a:p>
              <a:r>
                <a:rPr lang="en-GB" sz="1400" dirty="0"/>
                <a:t>Critical for long term survival</a:t>
              </a:r>
            </a:p>
          </p:txBody>
        </p:sp>
      </p:grpSp>
      <p:grpSp>
        <p:nvGrpSpPr>
          <p:cNvPr id="36" name="Groupe 35"/>
          <p:cNvGrpSpPr/>
          <p:nvPr/>
        </p:nvGrpSpPr>
        <p:grpSpPr>
          <a:xfrm>
            <a:off x="1699622" y="1852990"/>
            <a:ext cx="5014724" cy="1357685"/>
            <a:chOff x="1699622" y="1852990"/>
            <a:chExt cx="5014724" cy="1357685"/>
          </a:xfrm>
        </p:grpSpPr>
        <p:sp>
          <p:nvSpPr>
            <p:cNvPr id="6" name="AutoShape 6"/>
            <p:cNvSpPr>
              <a:spLocks noChangeArrowheads="1"/>
            </p:cNvSpPr>
            <p:nvPr/>
          </p:nvSpPr>
          <p:spPr bwMode="auto">
            <a:xfrm>
              <a:off x="1699622" y="2384722"/>
              <a:ext cx="1800000" cy="540000"/>
            </a:xfrm>
            <a:prstGeom prst="flowChartInputOutput">
              <a:avLst/>
            </a:prstGeom>
            <a:solidFill>
              <a:srgbClr val="FF0000"/>
            </a:solidFill>
            <a:ln w="9525">
              <a:solidFill>
                <a:srgbClr val="FF0000"/>
              </a:solidFill>
              <a:round/>
              <a:headEnd/>
              <a:tailEnd/>
            </a:ln>
          </p:spPr>
          <p:txBody>
            <a:bodyPr lIns="0" tIns="0" rIns="0" bIns="0" anchor="ctr" anchorCtr="1"/>
            <a:lstStyle/>
            <a:p>
              <a:pPr marL="342900" indent="-342900" algn="ctr"/>
              <a:r>
                <a:rPr lang="en-GB" sz="1600" dirty="0">
                  <a:latin typeface="Arial Narrow" pitchFamily="34" charset="0"/>
                </a:rPr>
                <a:t>Latent</a:t>
              </a:r>
            </a:p>
            <a:p>
              <a:pPr marL="342900" indent="-342900" algn="ctr"/>
              <a:r>
                <a:rPr lang="en-GB" sz="1600" dirty="0">
                  <a:latin typeface="Arial Narrow" pitchFamily="34" charset="0"/>
                </a:rPr>
                <a:t>Performance</a:t>
              </a:r>
            </a:p>
          </p:txBody>
        </p:sp>
        <p:cxnSp>
          <p:nvCxnSpPr>
            <p:cNvPr id="15" name="Connecteur en angle 14"/>
            <p:cNvCxnSpPr>
              <a:stCxn id="8" idx="0"/>
              <a:endCxn id="6" idx="4"/>
            </p:cNvCxnSpPr>
            <p:nvPr/>
          </p:nvCxnSpPr>
          <p:spPr>
            <a:xfrm rot="5400000" flipH="1" flipV="1">
              <a:off x="2459821" y="3064524"/>
              <a:ext cx="279603" cy="12700"/>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9" idx="2"/>
              <a:endCxn id="6" idx="5"/>
            </p:cNvCxnSpPr>
            <p:nvPr/>
          </p:nvCxnSpPr>
          <p:spPr>
            <a:xfrm rot="5400000">
              <a:off x="3162532" y="2010081"/>
              <a:ext cx="801731" cy="487550"/>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153722" y="2395248"/>
              <a:ext cx="2560624" cy="472961"/>
            </a:xfrm>
            <a:prstGeom prst="rect">
              <a:avLst/>
            </a:prstGeom>
            <a:solidFill>
              <a:schemeClr val="bg1">
                <a:lumMod val="50000"/>
              </a:schemeClr>
            </a:solidFill>
            <a:ln w="9525">
              <a:solidFill>
                <a:srgbClr val="FF0000"/>
              </a:solidFill>
              <a:round/>
              <a:headEnd/>
              <a:tailEnd/>
            </a:ln>
          </p:spPr>
          <p:txBody>
            <a:bodyPr lIns="0" tIns="0" rIns="0" bIns="0" anchor="ctr" anchorCtr="1"/>
            <a:lstStyle/>
            <a:p>
              <a:r>
                <a:rPr lang="en-GB" sz="1600" dirty="0">
                  <a:solidFill>
                    <a:srgbClr val="FF0000"/>
                  </a:solidFill>
                  <a:latin typeface="Arial Narrow" pitchFamily="34" charset="0"/>
                </a:rPr>
                <a:t>Long term strategic gap</a:t>
              </a:r>
            </a:p>
            <a:p>
              <a:r>
                <a:rPr lang="en-GB" sz="1600" dirty="0">
                  <a:solidFill>
                    <a:srgbClr val="FF0000"/>
                  </a:solidFill>
                  <a:latin typeface="Arial Narrow" pitchFamily="34" charset="0"/>
                </a:rPr>
                <a:t>Conditions survival </a:t>
              </a:r>
            </a:p>
          </p:txBody>
        </p:sp>
        <p:sp>
          <p:nvSpPr>
            <p:cNvPr id="31" name="Rectangle 30"/>
            <p:cNvSpPr/>
            <p:nvPr/>
          </p:nvSpPr>
          <p:spPr>
            <a:xfrm>
              <a:off x="2572715" y="2035133"/>
              <a:ext cx="500458" cy="369332"/>
            </a:xfrm>
            <a:prstGeom prst="rect">
              <a:avLst/>
            </a:prstGeom>
          </p:spPr>
          <p:txBody>
            <a:bodyPr wrap="none">
              <a:spAutoFit/>
            </a:bodyPr>
            <a:lstStyle/>
            <a:p>
              <a:r>
                <a:rPr lang="en-GB" dirty="0">
                  <a:latin typeface="Arial Narrow" pitchFamily="34" charset="0"/>
                </a:rPr>
                <a:t>C/P</a:t>
              </a:r>
              <a:endParaRPr lang="fr-FR" dirty="0"/>
            </a:p>
          </p:txBody>
        </p:sp>
      </p:grpSp>
      <p:grpSp>
        <p:nvGrpSpPr>
          <p:cNvPr id="35" name="Groupe 34"/>
          <p:cNvGrpSpPr/>
          <p:nvPr/>
        </p:nvGrpSpPr>
        <p:grpSpPr>
          <a:xfrm>
            <a:off x="290303" y="1187312"/>
            <a:ext cx="2309319" cy="2932154"/>
            <a:chOff x="290303" y="1187312"/>
            <a:chExt cx="2309319" cy="2932154"/>
          </a:xfrm>
        </p:grpSpPr>
        <p:sp>
          <p:nvSpPr>
            <p:cNvPr id="4" name="AutoShape 6"/>
            <p:cNvSpPr>
              <a:spLocks noChangeArrowheads="1"/>
            </p:cNvSpPr>
            <p:nvPr/>
          </p:nvSpPr>
          <p:spPr bwMode="auto">
            <a:xfrm>
              <a:off x="290303" y="1187312"/>
              <a:ext cx="1800000" cy="540000"/>
            </a:xfrm>
            <a:prstGeom prst="flowChartInputOutput">
              <a:avLst/>
            </a:prstGeom>
            <a:solidFill>
              <a:srgbClr val="C00000"/>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Organizational</a:t>
              </a:r>
            </a:p>
            <a:p>
              <a:pPr marL="342900" indent="-342900" algn="ctr"/>
              <a:r>
                <a:rPr lang="en-GB" sz="1600" dirty="0">
                  <a:latin typeface="Arial Narrow" pitchFamily="34" charset="0"/>
                </a:rPr>
                <a:t>Performance</a:t>
              </a:r>
            </a:p>
          </p:txBody>
        </p:sp>
        <p:cxnSp>
          <p:nvCxnSpPr>
            <p:cNvPr id="21" name="Connecteur en angle 20"/>
            <p:cNvCxnSpPr>
              <a:stCxn id="5" idx="1"/>
              <a:endCxn id="4" idx="4"/>
            </p:cNvCxnSpPr>
            <p:nvPr/>
          </p:nvCxnSpPr>
          <p:spPr>
            <a:xfrm rot="5400000" flipH="1" flipV="1">
              <a:off x="-2599" y="2920214"/>
              <a:ext cx="2385804" cy="12700"/>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6" idx="1"/>
              <a:endCxn id="4" idx="5"/>
            </p:cNvCxnSpPr>
            <p:nvPr/>
          </p:nvCxnSpPr>
          <p:spPr>
            <a:xfrm rot="16200000" flipV="1">
              <a:off x="1791258" y="1576357"/>
              <a:ext cx="927410" cy="689319"/>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165995" y="1749714"/>
              <a:ext cx="490840" cy="369332"/>
            </a:xfrm>
            <a:prstGeom prst="rect">
              <a:avLst/>
            </a:prstGeom>
          </p:spPr>
          <p:txBody>
            <a:bodyPr wrap="none">
              <a:spAutoFit/>
            </a:bodyPr>
            <a:lstStyle/>
            <a:p>
              <a:pPr marL="342900" indent="-342900" algn="ctr"/>
              <a:r>
                <a:rPr lang="en-GB" dirty="0">
                  <a:latin typeface="Arial Narrow" pitchFamily="34" charset="0"/>
                </a:rPr>
                <a:t>A/P</a:t>
              </a:r>
            </a:p>
          </p:txBody>
        </p:sp>
      </p:grpSp>
      <p:sp>
        <p:nvSpPr>
          <p:cNvPr id="3" name="Rectangle 2"/>
          <p:cNvSpPr/>
          <p:nvPr/>
        </p:nvSpPr>
        <p:spPr>
          <a:xfrm>
            <a:off x="1493912" y="6145538"/>
            <a:ext cx="5382344" cy="369332"/>
          </a:xfrm>
          <a:prstGeom prst="rect">
            <a:avLst/>
          </a:prstGeom>
        </p:spPr>
        <p:txBody>
          <a:bodyPr wrap="square">
            <a:spAutoFit/>
          </a:bodyPr>
          <a:lstStyle/>
          <a:p>
            <a:r>
              <a:rPr lang="fr-FR" dirty="0">
                <a:hlinkClick r:id="rId3"/>
              </a:rPr>
              <a:t>en.wikipedia.org/wiki/</a:t>
            </a:r>
            <a:r>
              <a:rPr lang="fr-FR" dirty="0" err="1">
                <a:hlinkClick r:id="rId3"/>
              </a:rPr>
              <a:t>Viable_system_model</a:t>
            </a:r>
            <a:r>
              <a:rPr lang="fr-FR" dirty="0"/>
              <a:t> </a:t>
            </a:r>
          </a:p>
        </p:txBody>
      </p:sp>
      <p:grpSp>
        <p:nvGrpSpPr>
          <p:cNvPr id="61" name="Groupe 60"/>
          <p:cNvGrpSpPr/>
          <p:nvPr/>
        </p:nvGrpSpPr>
        <p:grpSpPr>
          <a:xfrm>
            <a:off x="290303" y="3744325"/>
            <a:ext cx="5937880" cy="1627178"/>
            <a:chOff x="290303" y="3744325"/>
            <a:chExt cx="5937880" cy="1627178"/>
          </a:xfrm>
        </p:grpSpPr>
        <p:sp>
          <p:nvSpPr>
            <p:cNvPr id="5" name="AutoShape 6"/>
            <p:cNvSpPr>
              <a:spLocks noChangeArrowheads="1"/>
            </p:cNvSpPr>
            <p:nvPr/>
          </p:nvSpPr>
          <p:spPr bwMode="auto">
            <a:xfrm>
              <a:off x="290303" y="4113116"/>
              <a:ext cx="1800000" cy="540000"/>
            </a:xfrm>
            <a:prstGeom prst="flowChartInputOutput">
              <a:avLst/>
            </a:prstGeom>
            <a:solidFill>
              <a:srgbClr val="FFC000"/>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Operational </a:t>
              </a:r>
            </a:p>
            <a:p>
              <a:pPr marL="342900" indent="-342900" algn="ctr"/>
              <a:r>
                <a:rPr lang="en-GB" sz="1600" dirty="0">
                  <a:latin typeface="Arial Narrow" pitchFamily="34" charset="0"/>
                </a:rPr>
                <a:t>Performance</a:t>
              </a:r>
            </a:p>
          </p:txBody>
        </p:sp>
        <p:cxnSp>
          <p:nvCxnSpPr>
            <p:cNvPr id="11" name="Connecteur en angle 10"/>
            <p:cNvCxnSpPr>
              <a:stCxn id="7" idx="0"/>
              <a:endCxn id="5" idx="4"/>
            </p:cNvCxnSpPr>
            <p:nvPr/>
          </p:nvCxnSpPr>
          <p:spPr>
            <a:xfrm rot="5400000" flipH="1" flipV="1">
              <a:off x="828092" y="5009292"/>
              <a:ext cx="718387" cy="6036"/>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en angle 11"/>
            <p:cNvCxnSpPr>
              <a:stCxn id="8" idx="2"/>
              <a:endCxn id="5" idx="5"/>
            </p:cNvCxnSpPr>
            <p:nvPr/>
          </p:nvCxnSpPr>
          <p:spPr>
            <a:xfrm rot="5400000">
              <a:off x="1935568" y="3719061"/>
              <a:ext cx="638791" cy="689319"/>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207212" y="3794144"/>
              <a:ext cx="500458" cy="369332"/>
            </a:xfrm>
            <a:prstGeom prst="rect">
              <a:avLst/>
            </a:prstGeom>
          </p:spPr>
          <p:txBody>
            <a:bodyPr wrap="none">
              <a:spAutoFit/>
            </a:bodyPr>
            <a:lstStyle/>
            <a:p>
              <a:r>
                <a:rPr lang="en-GB" dirty="0">
                  <a:latin typeface="Arial Narrow" pitchFamily="34" charset="0"/>
                </a:rPr>
                <a:t>A/C</a:t>
              </a:r>
              <a:endParaRPr lang="fr-FR" dirty="0"/>
            </a:p>
          </p:txBody>
        </p:sp>
        <p:sp>
          <p:nvSpPr>
            <p:cNvPr id="32" name="Rectangle 31"/>
            <p:cNvSpPr/>
            <p:nvPr/>
          </p:nvSpPr>
          <p:spPr>
            <a:xfrm>
              <a:off x="3221430" y="4169597"/>
              <a:ext cx="3006753" cy="471946"/>
            </a:xfrm>
            <a:prstGeom prst="rect">
              <a:avLst/>
            </a:prstGeom>
            <a:solidFill>
              <a:schemeClr val="bg1">
                <a:lumMod val="50000"/>
              </a:schemeClr>
            </a:solidFill>
            <a:ln w="9525">
              <a:solidFill>
                <a:srgbClr val="FFC000"/>
              </a:solidFill>
              <a:round/>
              <a:headEnd/>
              <a:tailEnd/>
            </a:ln>
          </p:spPr>
          <p:txBody>
            <a:bodyPr lIns="0" tIns="0" rIns="0" bIns="0" anchor="ctr" anchorCtr="1"/>
            <a:lstStyle/>
            <a:p>
              <a:r>
                <a:rPr lang="en-GB" sz="1600" dirty="0">
                  <a:solidFill>
                    <a:srgbClr val="FFC000"/>
                  </a:solidFill>
                  <a:latin typeface="Arial Narrow" pitchFamily="34" charset="0"/>
                </a:rPr>
                <a:t>Short term efficiency </a:t>
              </a:r>
            </a:p>
            <a:p>
              <a:r>
                <a:rPr lang="en-GB" sz="1600" dirty="0">
                  <a:solidFill>
                    <a:srgbClr val="FFC000"/>
                  </a:solidFill>
                  <a:latin typeface="Arial Narrow" pitchFamily="34" charset="0"/>
                </a:rPr>
                <a:t>Ability to leverage available resources   </a:t>
              </a:r>
            </a:p>
          </p:txBody>
        </p:sp>
      </p:grpSp>
      <p:sp>
        <p:nvSpPr>
          <p:cNvPr id="10" name="Espace réservé du numéro de diapositive 9"/>
          <p:cNvSpPr>
            <a:spLocks noGrp="1"/>
          </p:cNvSpPr>
          <p:nvPr>
            <p:ph type="sldNum" sz="quarter" idx="12"/>
          </p:nvPr>
        </p:nvSpPr>
        <p:spPr/>
        <p:txBody>
          <a:bodyPr/>
          <a:lstStyle/>
          <a:p>
            <a:fld id="{990B41CA-569D-40E7-8E58-026C0338B2C8}" type="slidenum">
              <a:rPr lang="en-GB" smtClean="0"/>
              <a:pPr/>
              <a:t>20</a:t>
            </a:fld>
            <a:endParaRPr lang="en-GB"/>
          </a:p>
        </p:txBody>
      </p:sp>
    </p:spTree>
    <p:extLst>
      <p:ext uri="{BB962C8B-B14F-4D97-AF65-F5344CB8AC3E}">
        <p14:creationId xmlns:p14="http://schemas.microsoft.com/office/powerpoint/2010/main" val="652461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Example</a:t>
            </a:r>
          </a:p>
        </p:txBody>
      </p:sp>
      <p:sp>
        <p:nvSpPr>
          <p:cNvPr id="5" name="Espace réservé du contenu 4"/>
          <p:cNvSpPr>
            <a:spLocks noGrp="1"/>
          </p:cNvSpPr>
          <p:nvPr>
            <p:ph sz="half" idx="1"/>
          </p:nvPr>
        </p:nvSpPr>
        <p:spPr/>
        <p:txBody>
          <a:bodyPr/>
          <a:lstStyle/>
          <a:p>
            <a:pPr marL="128016" indent="0">
              <a:buNone/>
            </a:pPr>
            <a:r>
              <a:rPr lang="en-GB" sz="2400" dirty="0"/>
              <a:t>We produce an average of </a:t>
            </a:r>
            <a:r>
              <a:rPr lang="en-GB" sz="2400" b="1" dirty="0">
                <a:solidFill>
                  <a:srgbClr val="FF0000"/>
                </a:solidFill>
              </a:rPr>
              <a:t>600</a:t>
            </a:r>
            <a:r>
              <a:rPr lang="en-GB" sz="2400" dirty="0"/>
              <a:t> products a week	</a:t>
            </a:r>
          </a:p>
          <a:p>
            <a:pPr marL="128016" indent="0">
              <a:buNone/>
            </a:pPr>
            <a:r>
              <a:rPr lang="en-GB" sz="2400" dirty="0"/>
              <a:t>Our equipment has a full capacity of </a:t>
            </a:r>
            <a:r>
              <a:rPr lang="en-GB" sz="2400" b="1" dirty="0">
                <a:solidFill>
                  <a:srgbClr val="FF0000"/>
                </a:solidFill>
              </a:rPr>
              <a:t>20</a:t>
            </a:r>
            <a:r>
              <a:rPr lang="en-GB" sz="2400" dirty="0"/>
              <a:t> products per hour</a:t>
            </a:r>
          </a:p>
          <a:p>
            <a:pPr marL="128016" indent="0">
              <a:buNone/>
            </a:pPr>
            <a:r>
              <a:rPr lang="en-GB" sz="2400" dirty="0"/>
              <a:t>We operate </a:t>
            </a:r>
            <a:r>
              <a:rPr lang="en-GB" sz="2400" dirty="0">
                <a:solidFill>
                  <a:srgbClr val="FF0000"/>
                </a:solidFill>
              </a:rPr>
              <a:t>8 hours </a:t>
            </a:r>
            <a:r>
              <a:rPr lang="en-GB" sz="2400" dirty="0"/>
              <a:t>a day, </a:t>
            </a:r>
            <a:r>
              <a:rPr lang="en-GB" sz="2400" dirty="0">
                <a:solidFill>
                  <a:srgbClr val="FF0000"/>
                </a:solidFill>
              </a:rPr>
              <a:t>5 days </a:t>
            </a:r>
            <a:r>
              <a:rPr lang="en-GB" sz="2400" dirty="0"/>
              <a:t>a week</a:t>
            </a:r>
          </a:p>
          <a:p>
            <a:pPr marL="128016" indent="0">
              <a:buNone/>
            </a:pPr>
            <a:r>
              <a:rPr lang="en-GB" sz="2400" dirty="0"/>
              <a:t>We have </a:t>
            </a:r>
            <a:r>
              <a:rPr lang="en-GB" sz="2400" dirty="0">
                <a:solidFill>
                  <a:srgbClr val="FF0000"/>
                </a:solidFill>
              </a:rPr>
              <a:t>2 equivalent machines</a:t>
            </a:r>
            <a:r>
              <a:rPr lang="en-GB" sz="2400" dirty="0"/>
              <a:t> that cannot be operated simultaneously </a:t>
            </a:r>
          </a:p>
          <a:p>
            <a:endParaRPr lang="en-GB" sz="2400" dirty="0"/>
          </a:p>
        </p:txBody>
      </p:sp>
      <p:graphicFrame>
        <p:nvGraphicFramePr>
          <p:cNvPr id="7" name="Espace réservé du contenu 6"/>
          <p:cNvGraphicFramePr>
            <a:graphicFrameLocks noGrp="1"/>
          </p:cNvGraphicFramePr>
          <p:nvPr>
            <p:ph sz="half" idx="2"/>
            <p:extLst>
              <p:ext uri="{D42A27DB-BD31-4B8C-83A1-F6EECF244321}">
                <p14:modId xmlns:p14="http://schemas.microsoft.com/office/powerpoint/2010/main" val="3044919283"/>
              </p:ext>
            </p:extLst>
          </p:nvPr>
        </p:nvGraphicFramePr>
        <p:xfrm>
          <a:off x="4644008" y="1913240"/>
          <a:ext cx="4176464" cy="2595880"/>
        </p:xfrm>
        <a:graphic>
          <a:graphicData uri="http://schemas.openxmlformats.org/drawingml/2006/table">
            <a:tbl>
              <a:tblPr firstRow="1" bandRow="1">
                <a:tableStyleId>{5C22544A-7EE6-4342-B048-85BDC9FD1C3A}</a:tableStyleId>
              </a:tblPr>
              <a:tblGrid>
                <a:gridCol w="2088232">
                  <a:extLst>
                    <a:ext uri="{9D8B030D-6E8A-4147-A177-3AD203B41FA5}">
                      <a16:colId xmlns:a16="http://schemas.microsoft.com/office/drawing/2014/main" val="3108176884"/>
                    </a:ext>
                  </a:extLst>
                </a:gridCol>
                <a:gridCol w="2088232">
                  <a:extLst>
                    <a:ext uri="{9D8B030D-6E8A-4147-A177-3AD203B41FA5}">
                      <a16:colId xmlns:a16="http://schemas.microsoft.com/office/drawing/2014/main" val="2055517910"/>
                    </a:ext>
                  </a:extLst>
                </a:gridCol>
              </a:tblGrid>
              <a:tr h="370840">
                <a:tc>
                  <a:txBody>
                    <a:bodyPr/>
                    <a:lstStyle/>
                    <a:p>
                      <a:endParaRPr lang="fr-FR" dirty="0"/>
                    </a:p>
                  </a:txBody>
                  <a:tcPr/>
                </a:tc>
                <a:tc>
                  <a:txBody>
                    <a:bodyPr/>
                    <a:lstStyle/>
                    <a:p>
                      <a:endParaRPr lang="fr-FR"/>
                    </a:p>
                  </a:txBody>
                  <a:tcPr/>
                </a:tc>
                <a:extLst>
                  <a:ext uri="{0D108BD9-81ED-4DB2-BD59-A6C34878D82A}">
                    <a16:rowId xmlns:a16="http://schemas.microsoft.com/office/drawing/2014/main" val="1900909976"/>
                  </a:ext>
                </a:extLst>
              </a:tr>
              <a:tr h="370840">
                <a:tc>
                  <a:txBody>
                    <a:bodyPr/>
                    <a:lstStyle/>
                    <a:p>
                      <a:r>
                        <a:rPr lang="en-GB" noProof="0" dirty="0"/>
                        <a:t>Actuality</a:t>
                      </a:r>
                    </a:p>
                  </a:txBody>
                  <a:tcPr/>
                </a:tc>
                <a:tc>
                  <a:txBody>
                    <a:bodyPr/>
                    <a:lstStyle/>
                    <a:p>
                      <a:endParaRPr lang="fr-FR" dirty="0"/>
                    </a:p>
                  </a:txBody>
                  <a:tcPr/>
                </a:tc>
                <a:extLst>
                  <a:ext uri="{0D108BD9-81ED-4DB2-BD59-A6C34878D82A}">
                    <a16:rowId xmlns:a16="http://schemas.microsoft.com/office/drawing/2014/main" val="3317115815"/>
                  </a:ext>
                </a:extLst>
              </a:tr>
              <a:tr h="370840">
                <a:tc>
                  <a:txBody>
                    <a:bodyPr/>
                    <a:lstStyle/>
                    <a:p>
                      <a:r>
                        <a:rPr lang="en-GB" noProof="0" dirty="0"/>
                        <a:t>Capability</a:t>
                      </a:r>
                    </a:p>
                  </a:txBody>
                  <a:tcPr/>
                </a:tc>
                <a:tc>
                  <a:txBody>
                    <a:bodyPr/>
                    <a:lstStyle/>
                    <a:p>
                      <a:endParaRPr lang="fr-FR" dirty="0"/>
                    </a:p>
                  </a:txBody>
                  <a:tcPr/>
                </a:tc>
                <a:extLst>
                  <a:ext uri="{0D108BD9-81ED-4DB2-BD59-A6C34878D82A}">
                    <a16:rowId xmlns:a16="http://schemas.microsoft.com/office/drawing/2014/main" val="2856361677"/>
                  </a:ext>
                </a:extLst>
              </a:tr>
              <a:tr h="370840">
                <a:tc>
                  <a:txBody>
                    <a:bodyPr/>
                    <a:lstStyle/>
                    <a:p>
                      <a:r>
                        <a:rPr lang="en-GB" noProof="0" dirty="0"/>
                        <a:t>Potentiality</a:t>
                      </a:r>
                    </a:p>
                  </a:txBody>
                  <a:tcPr/>
                </a:tc>
                <a:tc>
                  <a:txBody>
                    <a:bodyPr/>
                    <a:lstStyle/>
                    <a:p>
                      <a:endParaRPr lang="fr-FR" dirty="0"/>
                    </a:p>
                  </a:txBody>
                  <a:tcPr/>
                </a:tc>
                <a:extLst>
                  <a:ext uri="{0D108BD9-81ED-4DB2-BD59-A6C34878D82A}">
                    <a16:rowId xmlns:a16="http://schemas.microsoft.com/office/drawing/2014/main" val="3429298888"/>
                  </a:ext>
                </a:extLst>
              </a:tr>
              <a:tr h="370840">
                <a:tc>
                  <a:txBody>
                    <a:bodyPr/>
                    <a:lstStyle/>
                    <a:p>
                      <a:r>
                        <a:rPr lang="en-GB" noProof="0" dirty="0"/>
                        <a:t>Operational P. (A/C)</a:t>
                      </a:r>
                    </a:p>
                  </a:txBody>
                  <a:tcPr/>
                </a:tc>
                <a:tc>
                  <a:txBody>
                    <a:bodyPr/>
                    <a:lstStyle/>
                    <a:p>
                      <a:endParaRPr lang="fr-FR" dirty="0">
                        <a:solidFill>
                          <a:srgbClr val="FFC000"/>
                        </a:solidFill>
                      </a:endParaRPr>
                    </a:p>
                  </a:txBody>
                  <a:tcPr/>
                </a:tc>
                <a:extLst>
                  <a:ext uri="{0D108BD9-81ED-4DB2-BD59-A6C34878D82A}">
                    <a16:rowId xmlns:a16="http://schemas.microsoft.com/office/drawing/2014/main" val="114784516"/>
                  </a:ext>
                </a:extLst>
              </a:tr>
              <a:tr h="370840">
                <a:tc>
                  <a:txBody>
                    <a:bodyPr/>
                    <a:lstStyle/>
                    <a:p>
                      <a:r>
                        <a:rPr lang="en-GB" noProof="0" dirty="0"/>
                        <a:t>Latent P. (C/P)</a:t>
                      </a:r>
                    </a:p>
                  </a:txBody>
                  <a:tcPr/>
                </a:tc>
                <a:tc>
                  <a:txBody>
                    <a:bodyPr/>
                    <a:lstStyle/>
                    <a:p>
                      <a:endParaRPr lang="fr-FR" dirty="0">
                        <a:solidFill>
                          <a:srgbClr val="FF0000"/>
                        </a:solidFill>
                      </a:endParaRPr>
                    </a:p>
                  </a:txBody>
                  <a:tcPr/>
                </a:tc>
                <a:extLst>
                  <a:ext uri="{0D108BD9-81ED-4DB2-BD59-A6C34878D82A}">
                    <a16:rowId xmlns:a16="http://schemas.microsoft.com/office/drawing/2014/main" val="1154375199"/>
                  </a:ext>
                </a:extLst>
              </a:tr>
              <a:tr h="370840">
                <a:tc>
                  <a:txBody>
                    <a:bodyPr/>
                    <a:lstStyle/>
                    <a:p>
                      <a:r>
                        <a:rPr lang="en-GB" noProof="0" dirty="0"/>
                        <a:t>Organ.</a:t>
                      </a:r>
                      <a:r>
                        <a:rPr lang="en-GB" baseline="0" noProof="0" dirty="0"/>
                        <a:t> P. (A/P)</a:t>
                      </a:r>
                      <a:endParaRPr lang="en-GB" noProof="0" dirty="0"/>
                    </a:p>
                  </a:txBody>
                  <a:tcPr/>
                </a:tc>
                <a:tc>
                  <a:txBody>
                    <a:bodyPr/>
                    <a:lstStyle/>
                    <a:p>
                      <a:endParaRPr lang="fr-FR" dirty="0">
                        <a:solidFill>
                          <a:srgbClr val="C00000"/>
                        </a:solidFill>
                      </a:endParaRPr>
                    </a:p>
                  </a:txBody>
                  <a:tcPr/>
                </a:tc>
                <a:extLst>
                  <a:ext uri="{0D108BD9-81ED-4DB2-BD59-A6C34878D82A}">
                    <a16:rowId xmlns:a16="http://schemas.microsoft.com/office/drawing/2014/main" val="1397362098"/>
                  </a:ext>
                </a:extLst>
              </a:tr>
            </a:tbl>
          </a:graphicData>
        </a:graphic>
      </p:graphicFrame>
      <p:sp>
        <p:nvSpPr>
          <p:cNvPr id="4" name="Espace réservé du pied de page 3"/>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grpSp>
        <p:nvGrpSpPr>
          <p:cNvPr id="6" name="Groupe 5"/>
          <p:cNvGrpSpPr/>
          <p:nvPr/>
        </p:nvGrpSpPr>
        <p:grpSpPr>
          <a:xfrm>
            <a:off x="6660232" y="10290"/>
            <a:ext cx="2483768" cy="6443046"/>
            <a:chOff x="6660232" y="10290"/>
            <a:chExt cx="2483768" cy="6443046"/>
          </a:xfrm>
        </p:grpSpPr>
        <p:pic>
          <p:nvPicPr>
            <p:cNvPr id="6148" name="Picture 4" descr="See original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2222" y="5167460"/>
              <a:ext cx="1238250" cy="1285876"/>
            </a:xfrm>
            <a:prstGeom prst="rect">
              <a:avLst/>
            </a:prstGeom>
            <a:noFill/>
            <a:extLst>
              <a:ext uri="{909E8E84-426E-40DD-AFC4-6F175D3DCCD1}">
                <a14:hiddenFill xmlns:a14="http://schemas.microsoft.com/office/drawing/2010/main">
                  <a:solidFill>
                    <a:srgbClr val="FFFFFF"/>
                  </a:solidFill>
                </a14:hiddenFill>
              </a:ext>
            </a:extLst>
          </p:spPr>
        </p:pic>
        <p:sp>
          <p:nvSpPr>
            <p:cNvPr id="11" name="Flèche droite 10"/>
            <p:cNvSpPr/>
            <p:nvPr/>
          </p:nvSpPr>
          <p:spPr>
            <a:xfrm rot="3065636">
              <a:off x="7230925" y="4504440"/>
              <a:ext cx="1170860" cy="34024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Flèche droite 7"/>
            <p:cNvSpPr/>
            <p:nvPr/>
          </p:nvSpPr>
          <p:spPr>
            <a:xfrm rot="17990714">
              <a:off x="7009071" y="2411227"/>
              <a:ext cx="1945355" cy="344477"/>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152" name="Picture 8" descr="See original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60232" y="10290"/>
              <a:ext cx="2483768" cy="1666194"/>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Rectangle 12"/>
          <p:cNvSpPr/>
          <p:nvPr/>
        </p:nvSpPr>
        <p:spPr>
          <a:xfrm>
            <a:off x="6982055" y="2279027"/>
            <a:ext cx="564578" cy="369332"/>
          </a:xfrm>
          <a:prstGeom prst="rect">
            <a:avLst/>
          </a:prstGeom>
        </p:spPr>
        <p:txBody>
          <a:bodyPr wrap="none">
            <a:spAutoFit/>
          </a:bodyPr>
          <a:lstStyle/>
          <a:p>
            <a:r>
              <a:rPr lang="en-GB" b="1" dirty="0"/>
              <a:t>600</a:t>
            </a:r>
          </a:p>
        </p:txBody>
      </p:sp>
      <p:sp>
        <p:nvSpPr>
          <p:cNvPr id="14" name="Rectangle 13"/>
          <p:cNvSpPr/>
          <p:nvPr/>
        </p:nvSpPr>
        <p:spPr>
          <a:xfrm>
            <a:off x="6989542" y="2647933"/>
            <a:ext cx="1497526" cy="369332"/>
          </a:xfrm>
          <a:prstGeom prst="rect">
            <a:avLst/>
          </a:prstGeom>
        </p:spPr>
        <p:txBody>
          <a:bodyPr wrap="none">
            <a:spAutoFit/>
          </a:bodyPr>
          <a:lstStyle/>
          <a:p>
            <a:r>
              <a:rPr lang="en-GB" b="1" dirty="0"/>
              <a:t>800</a:t>
            </a:r>
            <a:r>
              <a:rPr lang="en-GB" dirty="0"/>
              <a:t>  (20*8*5)</a:t>
            </a:r>
          </a:p>
        </p:txBody>
      </p:sp>
      <p:sp>
        <p:nvSpPr>
          <p:cNvPr id="15" name="Rectangle 14"/>
          <p:cNvSpPr/>
          <p:nvPr/>
        </p:nvSpPr>
        <p:spPr>
          <a:xfrm>
            <a:off x="6877997" y="3049165"/>
            <a:ext cx="1875835" cy="369332"/>
          </a:xfrm>
          <a:prstGeom prst="rect">
            <a:avLst/>
          </a:prstGeom>
        </p:spPr>
        <p:txBody>
          <a:bodyPr wrap="none">
            <a:spAutoFit/>
          </a:bodyPr>
          <a:lstStyle/>
          <a:p>
            <a:r>
              <a:rPr lang="en-GB" b="1" dirty="0"/>
              <a:t>6720</a:t>
            </a:r>
            <a:r>
              <a:rPr lang="en-GB" dirty="0"/>
              <a:t>  (20*24*7*2</a:t>
            </a:r>
          </a:p>
        </p:txBody>
      </p:sp>
      <p:sp>
        <p:nvSpPr>
          <p:cNvPr id="16" name="Rectangle 15"/>
          <p:cNvSpPr/>
          <p:nvPr/>
        </p:nvSpPr>
        <p:spPr>
          <a:xfrm>
            <a:off x="6888491" y="3395991"/>
            <a:ext cx="604653" cy="369332"/>
          </a:xfrm>
          <a:prstGeom prst="rect">
            <a:avLst/>
          </a:prstGeom>
        </p:spPr>
        <p:txBody>
          <a:bodyPr wrap="none">
            <a:spAutoFit/>
          </a:bodyPr>
          <a:lstStyle/>
          <a:p>
            <a:r>
              <a:rPr lang="en-GB" b="1" dirty="0">
                <a:solidFill>
                  <a:srgbClr val="FFC000"/>
                </a:solidFill>
              </a:rPr>
              <a:t>75%</a:t>
            </a:r>
          </a:p>
        </p:txBody>
      </p:sp>
      <p:sp>
        <p:nvSpPr>
          <p:cNvPr id="17" name="Rectangle 16"/>
          <p:cNvSpPr/>
          <p:nvPr/>
        </p:nvSpPr>
        <p:spPr>
          <a:xfrm>
            <a:off x="6888491" y="3779142"/>
            <a:ext cx="604653" cy="369332"/>
          </a:xfrm>
          <a:prstGeom prst="rect">
            <a:avLst/>
          </a:prstGeom>
        </p:spPr>
        <p:txBody>
          <a:bodyPr wrap="none">
            <a:spAutoFit/>
          </a:bodyPr>
          <a:lstStyle/>
          <a:p>
            <a:r>
              <a:rPr lang="en-GB" b="1" dirty="0">
                <a:solidFill>
                  <a:srgbClr val="FF0000"/>
                </a:solidFill>
              </a:rPr>
              <a:t>12%</a:t>
            </a:r>
          </a:p>
        </p:txBody>
      </p:sp>
      <p:sp>
        <p:nvSpPr>
          <p:cNvPr id="18" name="Rectangle 17"/>
          <p:cNvSpPr/>
          <p:nvPr/>
        </p:nvSpPr>
        <p:spPr>
          <a:xfrm>
            <a:off x="7006802" y="4138672"/>
            <a:ext cx="478016" cy="369332"/>
          </a:xfrm>
          <a:prstGeom prst="rect">
            <a:avLst/>
          </a:prstGeom>
        </p:spPr>
        <p:txBody>
          <a:bodyPr wrap="none">
            <a:spAutoFit/>
          </a:bodyPr>
          <a:lstStyle/>
          <a:p>
            <a:r>
              <a:rPr lang="en-GB" b="1" dirty="0">
                <a:solidFill>
                  <a:srgbClr val="C00000"/>
                </a:solidFill>
              </a:rPr>
              <a:t>9%</a:t>
            </a:r>
          </a:p>
        </p:txBody>
      </p:sp>
      <p:sp>
        <p:nvSpPr>
          <p:cNvPr id="3" name="Espace réservé du numéro de diapositive 2"/>
          <p:cNvSpPr>
            <a:spLocks noGrp="1"/>
          </p:cNvSpPr>
          <p:nvPr>
            <p:ph type="sldNum" sz="quarter" idx="12"/>
          </p:nvPr>
        </p:nvSpPr>
        <p:spPr/>
        <p:txBody>
          <a:bodyPr/>
          <a:lstStyle/>
          <a:p>
            <a:fld id="{990B41CA-569D-40E7-8E58-026C0338B2C8}" type="slidenum">
              <a:rPr lang="en-GB" smtClean="0"/>
              <a:pPr/>
              <a:t>21</a:t>
            </a:fld>
            <a:endParaRPr lang="en-GB"/>
          </a:p>
        </p:txBody>
      </p:sp>
    </p:spTree>
    <p:extLst>
      <p:ext uri="{BB962C8B-B14F-4D97-AF65-F5344CB8AC3E}">
        <p14:creationId xmlns:p14="http://schemas.microsoft.com/office/powerpoint/2010/main" val="235413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en-US" dirty="0"/>
              <a:t>IT budgeting</a:t>
            </a:r>
          </a:p>
        </p:txBody>
      </p:sp>
      <p:sp>
        <p:nvSpPr>
          <p:cNvPr id="7" name="Espace réservé du contenu 6"/>
          <p:cNvSpPr>
            <a:spLocks noGrp="1"/>
          </p:cNvSpPr>
          <p:nvPr>
            <p:ph idx="1"/>
          </p:nvPr>
        </p:nvSpPr>
        <p:spPr/>
        <p:txBody>
          <a:bodyPr/>
          <a:lstStyle/>
          <a:p>
            <a:r>
              <a:rPr lang="en-US" dirty="0"/>
              <a:t>Many formulas for guesstimating IT ROI and functional / projects budgets</a:t>
            </a:r>
          </a:p>
          <a:p>
            <a:pPr lvl="1"/>
            <a:r>
              <a:rPr lang="en-US" dirty="0"/>
              <a:t>IT in industry hardly delivers tangible value, difficult to prove after implementation</a:t>
            </a:r>
          </a:p>
          <a:p>
            <a:r>
              <a:rPr lang="en-US" dirty="0"/>
              <a:t>OIE </a:t>
            </a:r>
            <a:r>
              <a:rPr lang="en-US" dirty="0">
                <a:solidFill>
                  <a:srgbClr val="00B050"/>
                </a:solidFill>
              </a:rPr>
              <a:t>focuses IT on critical requirements</a:t>
            </a:r>
          </a:p>
          <a:p>
            <a:r>
              <a:rPr lang="en-US" dirty="0"/>
              <a:t>Potentiality = backlog of critical requirements</a:t>
            </a:r>
          </a:p>
          <a:p>
            <a:r>
              <a:rPr lang="en-US" dirty="0"/>
              <a:t>Capability = selected priority requirements for given resources</a:t>
            </a:r>
          </a:p>
          <a:p>
            <a:r>
              <a:rPr lang="en-US" dirty="0"/>
              <a:t>C/P = IT Latency for serving strategic objective</a:t>
            </a:r>
          </a:p>
          <a:p>
            <a:pPr lvl="1"/>
            <a:r>
              <a:rPr lang="en-US" dirty="0"/>
              <a:t> </a:t>
            </a:r>
            <a:r>
              <a:rPr lang="en-US" dirty="0">
                <a:solidFill>
                  <a:srgbClr val="00B050"/>
                </a:solidFill>
              </a:rPr>
              <a:t>Informed financial arbitration</a:t>
            </a:r>
          </a:p>
        </p:txBody>
      </p:sp>
      <p:sp>
        <p:nvSpPr>
          <p:cNvPr id="5" name="Espace réservé du pied de page 4"/>
          <p:cNvSpPr>
            <a:spLocks noGrp="1"/>
          </p:cNvSpPr>
          <p:nvPr>
            <p:ph type="ftr" sz="quarter" idx="11"/>
          </p:nvPr>
        </p:nvSpPr>
        <p:spPr/>
        <p:txBody>
          <a:bodyPr/>
          <a:lstStyle/>
          <a:p>
            <a:r>
              <a:rPr lang="en-US"/>
              <a:t>J. Vieille - Performance managment for digital transformation - Second 4P Factory online Seminar</a:t>
            </a:r>
            <a:endParaRPr lang="en-US" dirty="0"/>
          </a:p>
        </p:txBody>
      </p:sp>
      <p:sp>
        <p:nvSpPr>
          <p:cNvPr id="2" name="Espace réservé du numéro de diapositive 1"/>
          <p:cNvSpPr>
            <a:spLocks noGrp="1"/>
          </p:cNvSpPr>
          <p:nvPr>
            <p:ph type="sldNum" sz="quarter" idx="12"/>
          </p:nvPr>
        </p:nvSpPr>
        <p:spPr/>
        <p:txBody>
          <a:bodyPr/>
          <a:lstStyle/>
          <a:p>
            <a:fld id="{990B41CA-569D-40E7-8E58-026C0338B2C8}" type="slidenum">
              <a:rPr lang="en-GB" smtClean="0"/>
              <a:pPr/>
              <a:t>22</a:t>
            </a:fld>
            <a:endParaRPr lang="en-GB"/>
          </a:p>
        </p:txBody>
      </p:sp>
    </p:spTree>
    <p:extLst>
      <p:ext uri="{BB962C8B-B14F-4D97-AF65-F5344CB8AC3E}">
        <p14:creationId xmlns:p14="http://schemas.microsoft.com/office/powerpoint/2010/main" val="218522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Conflict resolution</a:t>
            </a:r>
          </a:p>
        </p:txBody>
      </p:sp>
      <p:sp>
        <p:nvSpPr>
          <p:cNvPr id="3" name="Espace réservé du contenu 2"/>
          <p:cNvSpPr>
            <a:spLocks noGrp="1"/>
          </p:cNvSpPr>
          <p:nvPr>
            <p:ph idx="1"/>
          </p:nvPr>
        </p:nvSpPr>
        <p:spPr/>
        <p:txBody>
          <a:bodyPr/>
          <a:lstStyle/>
          <a:p>
            <a:r>
              <a:rPr lang="en-GB" dirty="0"/>
              <a:t>Conflicts  -&gt; uneasiness, discomfort, complaints</a:t>
            </a:r>
          </a:p>
          <a:p>
            <a:r>
              <a:rPr lang="en-GB" dirty="0"/>
              <a:t>PM as a likely cause, </a:t>
            </a:r>
          </a:p>
          <a:p>
            <a:pPr lvl="1"/>
            <a:r>
              <a:rPr lang="en-GB" dirty="0"/>
              <a:t>Compromises effective contribution to fulfil enterprise objectives</a:t>
            </a:r>
          </a:p>
          <a:p>
            <a:pPr lvl="1"/>
            <a:r>
              <a:rPr lang="en-GB" dirty="0"/>
              <a:t>Due to failed assumptions about local performance relevance</a:t>
            </a:r>
          </a:p>
          <a:p>
            <a:r>
              <a:rPr lang="en-GB" dirty="0"/>
              <a:t>Need for continuous monitoring of arising conflicts</a:t>
            </a:r>
          </a:p>
          <a:p>
            <a:pPr lvl="1"/>
            <a:r>
              <a:rPr lang="en-GB" dirty="0"/>
              <a:t>and KPIs’ relevance  </a:t>
            </a:r>
          </a:p>
        </p:txBody>
      </p:sp>
      <p:sp>
        <p:nvSpPr>
          <p:cNvPr id="4" name="Espace réservé du pied de page 3"/>
          <p:cNvSpPr>
            <a:spLocks noGrp="1"/>
          </p:cNvSpPr>
          <p:nvPr>
            <p:ph type="ftr" sz="quarter" idx="11"/>
          </p:nvPr>
        </p:nvSpPr>
        <p:spPr/>
        <p:txBody>
          <a:bodyPr/>
          <a:lstStyle/>
          <a:p>
            <a:pPr algn="ctr"/>
            <a:r>
              <a:rPr lang="en-US"/>
              <a:t>J. Vieille - Performance managment for digital transformation - Second 4P Factory online Seminar</a:t>
            </a:r>
            <a:endParaRPr lang="en-US" dirty="0"/>
          </a:p>
        </p:txBody>
      </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23</a:t>
            </a:fld>
            <a:endParaRPr lang="en-GB"/>
          </a:p>
        </p:txBody>
      </p:sp>
    </p:spTree>
    <p:extLst>
      <p:ext uri="{BB962C8B-B14F-4D97-AF65-F5344CB8AC3E}">
        <p14:creationId xmlns:p14="http://schemas.microsoft.com/office/powerpoint/2010/main" val="394805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0392" y="3068960"/>
            <a:ext cx="7097992" cy="4271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r>
              <a:rPr lang="fr-FR" noProof="0" dirty="0"/>
              <a:t>Agenda</a:t>
            </a:r>
          </a:p>
        </p:txBody>
      </p:sp>
      <p:sp>
        <p:nvSpPr>
          <p:cNvPr id="3" name="Espace réservé du contenu 2"/>
          <p:cNvSpPr>
            <a:spLocks noGrp="1"/>
          </p:cNvSpPr>
          <p:nvPr>
            <p:ph idx="1"/>
          </p:nvPr>
        </p:nvSpPr>
        <p:spPr/>
        <p:txBody>
          <a:bodyPr/>
          <a:lstStyle/>
          <a:p>
            <a:r>
              <a:rPr lang="fr-FR" noProof="0" dirty="0"/>
              <a:t>IT transformation</a:t>
            </a:r>
          </a:p>
          <a:p>
            <a:r>
              <a:rPr lang="fr-FR" noProof="0" dirty="0"/>
              <a:t>Enterprise control</a:t>
            </a:r>
          </a:p>
          <a:p>
            <a:r>
              <a:rPr lang="fr-FR" noProof="0" dirty="0"/>
              <a:t>Performance management</a:t>
            </a:r>
          </a:p>
          <a:p>
            <a:r>
              <a:rPr lang="fr-FR" dirty="0"/>
              <a:t>Use case</a:t>
            </a:r>
            <a:endParaRPr lang="fr-FR" noProof="0" dirty="0"/>
          </a:p>
        </p:txBody>
      </p:sp>
      <p:sp>
        <p:nvSpPr>
          <p:cNvPr id="5" name="Espace réservé du pied de page 4"/>
          <p:cNvSpPr>
            <a:spLocks noGrp="1"/>
          </p:cNvSpPr>
          <p:nvPr>
            <p:ph type="ftr" sz="quarter" idx="11"/>
          </p:nvPr>
        </p:nvSpPr>
        <p:spPr/>
        <p:txBody>
          <a:bodyPr/>
          <a:lstStyle/>
          <a:p>
            <a:r>
              <a:rPr lang="fr-FR"/>
              <a:t>J. Vieille - Performance managment for digital transformation - Second 4P Factory online Seminar</a:t>
            </a:r>
            <a:endParaRPr lang="fr-FR" dirty="0"/>
          </a:p>
        </p:txBody>
      </p:sp>
      <p:sp>
        <p:nvSpPr>
          <p:cNvPr id="6" name="Espace réservé du numéro de diapositive 5"/>
          <p:cNvSpPr>
            <a:spLocks noGrp="1"/>
          </p:cNvSpPr>
          <p:nvPr>
            <p:ph type="sldNum" sz="quarter" idx="12"/>
          </p:nvPr>
        </p:nvSpPr>
        <p:spPr/>
        <p:txBody>
          <a:bodyPr/>
          <a:lstStyle/>
          <a:p>
            <a:fld id="{990B41CA-569D-40E7-8E58-026C0338B2C8}" type="slidenum">
              <a:rPr lang="en-GB" smtClean="0"/>
              <a:pPr/>
              <a:t>24</a:t>
            </a:fld>
            <a:endParaRPr lang="en-GB"/>
          </a:p>
        </p:txBody>
      </p:sp>
    </p:spTree>
    <p:extLst>
      <p:ext uri="{BB962C8B-B14F-4D97-AF65-F5344CB8AC3E}">
        <p14:creationId xmlns:p14="http://schemas.microsoft.com/office/powerpoint/2010/main" val="4243583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Context</a:t>
            </a:r>
          </a:p>
        </p:txBody>
      </p:sp>
      <p:sp>
        <p:nvSpPr>
          <p:cNvPr id="3" name="Espace réservé du contenu 2"/>
          <p:cNvSpPr>
            <a:spLocks noGrp="1"/>
          </p:cNvSpPr>
          <p:nvPr>
            <p:ph idx="1"/>
          </p:nvPr>
        </p:nvSpPr>
        <p:spPr/>
        <p:txBody>
          <a:bodyPr/>
          <a:lstStyle/>
          <a:p>
            <a:r>
              <a:rPr lang="en-GB" sz="2800" dirty="0"/>
              <a:t>R&amp;D department of a large company (</a:t>
            </a:r>
            <a:r>
              <a:rPr lang="en-GB" sz="2400" dirty="0"/>
              <a:t>2000 researchers)</a:t>
            </a:r>
          </a:p>
          <a:p>
            <a:r>
              <a:rPr lang="en-GB" sz="2800" dirty="0"/>
              <a:t>Deployment of ELN software</a:t>
            </a:r>
          </a:p>
          <a:p>
            <a:r>
              <a:rPr lang="en-GB" sz="2800" dirty="0"/>
              <a:t>Issues</a:t>
            </a:r>
          </a:p>
          <a:p>
            <a:pPr lvl="1"/>
            <a:r>
              <a:rPr lang="en-GB" sz="2400" dirty="0"/>
              <a:t>Slow and costly delivery of complex experimentation templates</a:t>
            </a:r>
          </a:p>
          <a:p>
            <a:pPr lvl="1"/>
            <a:r>
              <a:rPr lang="en-GB" sz="2400" dirty="0"/>
              <a:t>Sensitive relationships Business / IT / Software provider</a:t>
            </a:r>
          </a:p>
          <a:p>
            <a:pPr lvl="1"/>
            <a:r>
              <a:rPr lang="en-GB" sz="2400" dirty="0"/>
              <a:t>Researchers goals (IP protection) conflicts with project goal (leveraging shared knowledge)</a:t>
            </a:r>
          </a:p>
          <a:p>
            <a:endParaRPr lang="en-GB" sz="2800" dirty="0"/>
          </a:p>
          <a:p>
            <a:r>
              <a:rPr lang="en-GB" sz="2800" dirty="0"/>
              <a:t>Example for </a:t>
            </a:r>
            <a:r>
              <a:rPr lang="en-GB" sz="2400" dirty="0"/>
              <a:t>a simplistic metrics showing the bottom-up chain of responsibilities and flawed assumptions</a:t>
            </a:r>
          </a:p>
        </p:txBody>
      </p:sp>
      <p:sp>
        <p:nvSpPr>
          <p:cNvPr id="4" name="Espace réservé du pied de page 3"/>
          <p:cNvSpPr>
            <a:spLocks noGrp="1"/>
          </p:cNvSpPr>
          <p:nvPr>
            <p:ph type="ftr" sz="quarter" idx="11"/>
          </p:nvPr>
        </p:nvSpPr>
        <p:spPr/>
        <p:txBody>
          <a:bodyPr/>
          <a:lstStyle/>
          <a:p>
            <a:pPr algn="ctr"/>
            <a:r>
              <a:rPr lang="en-GB"/>
              <a:t>J. Vieille - Performance managment for digital transformation - Second 4P Factory online Seminar</a:t>
            </a:r>
            <a:endParaRPr lang="en-GB" dirty="0"/>
          </a:p>
        </p:txBody>
      </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25</a:t>
            </a:fld>
            <a:endParaRPr lang="en-GB"/>
          </a:p>
        </p:txBody>
      </p:sp>
    </p:spTree>
    <p:extLst>
      <p:ext uri="{BB962C8B-B14F-4D97-AF65-F5344CB8AC3E}">
        <p14:creationId xmlns:p14="http://schemas.microsoft.com/office/powerpoint/2010/main" val="285359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C000"/>
                                      </p:to>
                                    </p:animClr>
                                  </p:childTnLst>
                                </p:cTn>
                              </p:par>
                              <p:par>
                                <p:cTn id="7" presetID="6" presetClass="emph" presetSubtype="0" fill="hold" nodeType="withEffect">
                                  <p:stCondLst>
                                    <p:cond delay="0"/>
                                  </p:stCondLst>
                                  <p:childTnLst>
                                    <p:animScale>
                                      <p:cBhvr>
                                        <p:cTn id="8" dur="2000" fill="hold"/>
                                        <p:tgtEl>
                                          <p:spTgt spid="3">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Objective</a:t>
            </a:r>
          </a:p>
        </p:txBody>
      </p:sp>
      <p:sp>
        <p:nvSpPr>
          <p:cNvPr id="3" name="Espace réservé du pied de page 2"/>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14" name="Explosion 1 13"/>
          <p:cNvSpPr/>
          <p:nvPr/>
        </p:nvSpPr>
        <p:spPr>
          <a:xfrm rot="5400000">
            <a:off x="3838465" y="-622384"/>
            <a:ext cx="1007674" cy="3915780"/>
          </a:xfrm>
          <a:prstGeom prst="irregularSeal1">
            <a:avLst/>
          </a:prstGeom>
          <a:solidFill>
            <a:srgbClr val="7030A0">
              <a:alpha val="3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lstStyle/>
          <a:p>
            <a:pPr algn="ctr"/>
            <a:r>
              <a:rPr lang="en-GB" sz="1400" dirty="0">
                <a:solidFill>
                  <a:srgbClr val="7030A0"/>
                </a:solidFill>
              </a:rPr>
              <a:t>Increase </a:t>
            </a:r>
          </a:p>
          <a:p>
            <a:pPr algn="ctr"/>
            <a:r>
              <a:rPr lang="en-GB" sz="1400" b="1" dirty="0">
                <a:solidFill>
                  <a:srgbClr val="7030A0"/>
                </a:solidFill>
              </a:rPr>
              <a:t>O</a:t>
            </a:r>
            <a:r>
              <a:rPr lang="en-GB" sz="1400" dirty="0">
                <a:solidFill>
                  <a:srgbClr val="7030A0"/>
                </a:solidFill>
              </a:rPr>
              <a:t>verall </a:t>
            </a:r>
            <a:r>
              <a:rPr lang="en-GB" sz="1400" b="1" dirty="0">
                <a:solidFill>
                  <a:srgbClr val="7030A0"/>
                </a:solidFill>
              </a:rPr>
              <a:t>A</a:t>
            </a:r>
            <a:r>
              <a:rPr lang="en-GB" sz="1400" dirty="0">
                <a:solidFill>
                  <a:srgbClr val="7030A0"/>
                </a:solidFill>
              </a:rPr>
              <a:t>dded </a:t>
            </a:r>
            <a:r>
              <a:rPr lang="en-GB" sz="1400" b="1" dirty="0">
                <a:solidFill>
                  <a:srgbClr val="7030A0"/>
                </a:solidFill>
              </a:rPr>
              <a:t>V</a:t>
            </a:r>
            <a:r>
              <a:rPr lang="en-GB" sz="1400" dirty="0">
                <a:solidFill>
                  <a:srgbClr val="7030A0"/>
                </a:solidFill>
              </a:rPr>
              <a:t>alue</a:t>
            </a:r>
          </a:p>
        </p:txBody>
      </p:sp>
      <p:cxnSp>
        <p:nvCxnSpPr>
          <p:cNvPr id="17" name="Connecteur droit avec flèche 16"/>
          <p:cNvCxnSpPr/>
          <p:nvPr/>
        </p:nvCxnSpPr>
        <p:spPr>
          <a:xfrm flipH="1">
            <a:off x="7726205" y="3158925"/>
            <a:ext cx="38447" cy="259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251520" y="1061569"/>
            <a:ext cx="1405834" cy="369332"/>
          </a:xfrm>
          <a:prstGeom prst="rect">
            <a:avLst/>
          </a:prstGeom>
        </p:spPr>
        <p:txBody>
          <a:bodyPr wrap="none">
            <a:spAutoFit/>
          </a:bodyPr>
          <a:lstStyle/>
          <a:p>
            <a:r>
              <a:rPr lang="en-GB" dirty="0"/>
              <a:t>Group Policy</a:t>
            </a:r>
          </a:p>
        </p:txBody>
      </p:sp>
      <p:grpSp>
        <p:nvGrpSpPr>
          <p:cNvPr id="5" name="Groupe 4"/>
          <p:cNvGrpSpPr/>
          <p:nvPr/>
        </p:nvGrpSpPr>
        <p:grpSpPr>
          <a:xfrm>
            <a:off x="251520" y="4490381"/>
            <a:ext cx="5086829" cy="805780"/>
            <a:chOff x="251520" y="4279403"/>
            <a:chExt cx="5086829" cy="805780"/>
          </a:xfrm>
        </p:grpSpPr>
        <p:sp>
          <p:nvSpPr>
            <p:cNvPr id="34" name="Rectangle 33"/>
            <p:cNvSpPr/>
            <p:nvPr/>
          </p:nvSpPr>
          <p:spPr>
            <a:xfrm>
              <a:off x="251520" y="4279403"/>
              <a:ext cx="1782219" cy="646331"/>
            </a:xfrm>
            <a:prstGeom prst="rect">
              <a:avLst/>
            </a:prstGeom>
          </p:spPr>
          <p:txBody>
            <a:bodyPr wrap="none">
              <a:spAutoFit/>
            </a:bodyPr>
            <a:lstStyle/>
            <a:p>
              <a:r>
                <a:rPr lang="en-GB" dirty="0"/>
                <a:t>R&amp;D IT Policy </a:t>
              </a:r>
            </a:p>
            <a:p>
              <a:r>
                <a:rPr lang="en-GB" dirty="0"/>
                <a:t>&amp; transformation</a:t>
              </a:r>
            </a:p>
          </p:txBody>
        </p:sp>
        <p:sp>
          <p:nvSpPr>
            <p:cNvPr id="30" name="Pentagone 29"/>
            <p:cNvSpPr/>
            <p:nvPr/>
          </p:nvSpPr>
          <p:spPr>
            <a:xfrm rot="5400000">
              <a:off x="3993995" y="3740830"/>
              <a:ext cx="792087" cy="1896620"/>
            </a:xfrm>
            <a:prstGeom prst="homePlat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chemeClr val="tx1"/>
                  </a:solidFill>
                </a:rPr>
                <a:t>Leverage Information technology</a:t>
              </a:r>
            </a:p>
          </p:txBody>
        </p:sp>
      </p:grpSp>
      <p:grpSp>
        <p:nvGrpSpPr>
          <p:cNvPr id="20" name="Groupe 19"/>
          <p:cNvGrpSpPr/>
          <p:nvPr/>
        </p:nvGrpSpPr>
        <p:grpSpPr>
          <a:xfrm>
            <a:off x="251520" y="5424267"/>
            <a:ext cx="4966611" cy="729636"/>
            <a:chOff x="251520" y="5213289"/>
            <a:chExt cx="4966611" cy="729636"/>
          </a:xfrm>
        </p:grpSpPr>
        <p:sp>
          <p:nvSpPr>
            <p:cNvPr id="9" name="Rectangle à coins arrondis 8"/>
            <p:cNvSpPr/>
            <p:nvPr/>
          </p:nvSpPr>
          <p:spPr>
            <a:xfrm>
              <a:off x="3561947" y="5213289"/>
              <a:ext cx="1656184" cy="72963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Implement ELN</a:t>
              </a:r>
            </a:p>
          </p:txBody>
        </p:sp>
        <p:sp>
          <p:nvSpPr>
            <p:cNvPr id="35" name="Rectangle 34"/>
            <p:cNvSpPr/>
            <p:nvPr/>
          </p:nvSpPr>
          <p:spPr>
            <a:xfrm>
              <a:off x="251520" y="5213289"/>
              <a:ext cx="2837380" cy="646331"/>
            </a:xfrm>
            <a:prstGeom prst="rect">
              <a:avLst/>
            </a:prstGeom>
          </p:spPr>
          <p:txBody>
            <a:bodyPr wrap="none">
              <a:spAutoFit/>
            </a:bodyPr>
            <a:lstStyle/>
            <a:p>
              <a:r>
                <a:rPr lang="en-GB" dirty="0"/>
                <a:t>Contractor IT Delivery, </a:t>
              </a:r>
            </a:p>
            <a:p>
              <a:r>
                <a:rPr lang="en-GB" dirty="0"/>
                <a:t>coordination and operations</a:t>
              </a:r>
            </a:p>
          </p:txBody>
        </p:sp>
      </p:grpSp>
      <p:grpSp>
        <p:nvGrpSpPr>
          <p:cNvPr id="6" name="Groupe 5"/>
          <p:cNvGrpSpPr/>
          <p:nvPr/>
        </p:nvGrpSpPr>
        <p:grpSpPr>
          <a:xfrm>
            <a:off x="251520" y="1911786"/>
            <a:ext cx="5086828" cy="669887"/>
            <a:chOff x="251520" y="1700808"/>
            <a:chExt cx="5086828" cy="669887"/>
          </a:xfrm>
        </p:grpSpPr>
        <p:sp>
          <p:nvSpPr>
            <p:cNvPr id="33" name="Rectangle 32"/>
            <p:cNvSpPr/>
            <p:nvPr/>
          </p:nvSpPr>
          <p:spPr>
            <a:xfrm>
              <a:off x="251520" y="1700808"/>
              <a:ext cx="2252540" cy="369332"/>
            </a:xfrm>
            <a:prstGeom prst="rect">
              <a:avLst/>
            </a:prstGeom>
          </p:spPr>
          <p:txBody>
            <a:bodyPr wrap="none">
              <a:spAutoFit/>
            </a:bodyPr>
            <a:lstStyle/>
            <a:p>
              <a:r>
                <a:rPr lang="en-GB" dirty="0"/>
                <a:t>Group transformation</a:t>
              </a:r>
            </a:p>
          </p:txBody>
        </p:sp>
        <p:sp>
          <p:nvSpPr>
            <p:cNvPr id="57" name="Pentagone 56"/>
            <p:cNvSpPr/>
            <p:nvPr/>
          </p:nvSpPr>
          <p:spPr>
            <a:xfrm>
              <a:off x="3444058" y="1757225"/>
              <a:ext cx="1894290" cy="613470"/>
            </a:xfrm>
            <a:prstGeom prst="homePlat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600" dirty="0">
                  <a:solidFill>
                    <a:schemeClr val="tx1"/>
                  </a:solidFill>
                </a:rPr>
                <a:t>Boost Innovation</a:t>
              </a:r>
            </a:p>
          </p:txBody>
        </p:sp>
      </p:grpSp>
      <p:grpSp>
        <p:nvGrpSpPr>
          <p:cNvPr id="25" name="Groupe 24"/>
          <p:cNvGrpSpPr/>
          <p:nvPr/>
        </p:nvGrpSpPr>
        <p:grpSpPr>
          <a:xfrm>
            <a:off x="2399077" y="975250"/>
            <a:ext cx="5327128" cy="1998654"/>
            <a:chOff x="2399077" y="764272"/>
            <a:chExt cx="5327128" cy="1998654"/>
          </a:xfrm>
        </p:grpSpPr>
        <p:cxnSp>
          <p:nvCxnSpPr>
            <p:cNvPr id="50" name="Connecteur en arc 49"/>
            <p:cNvCxnSpPr>
              <a:stCxn id="57" idx="1"/>
              <a:endCxn id="37" idx="2"/>
            </p:cNvCxnSpPr>
            <p:nvPr/>
          </p:nvCxnSpPr>
          <p:spPr>
            <a:xfrm rot="10800000" flipV="1">
              <a:off x="3441730" y="2063959"/>
              <a:ext cx="2329" cy="698967"/>
            </a:xfrm>
            <a:prstGeom prst="curvedConnector3">
              <a:avLst>
                <a:gd name="adj1" fmla="val 981537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6" name="Explosion 1 55"/>
            <p:cNvSpPr/>
            <p:nvPr/>
          </p:nvSpPr>
          <p:spPr>
            <a:xfrm>
              <a:off x="5724366" y="1630998"/>
              <a:ext cx="2001839" cy="108391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400" dirty="0">
                  <a:solidFill>
                    <a:schemeClr val="tx1"/>
                  </a:solidFill>
                </a:rPr>
                <a:t>Numerous, effective</a:t>
              </a:r>
            </a:p>
            <a:p>
              <a:pPr algn="ctr"/>
              <a:r>
                <a:rPr lang="en-GB" sz="1400" dirty="0">
                  <a:solidFill>
                    <a:schemeClr val="tx1"/>
                  </a:solidFill>
                </a:rPr>
                <a:t>inventions</a:t>
              </a:r>
            </a:p>
          </p:txBody>
        </p:sp>
        <p:cxnSp>
          <p:nvCxnSpPr>
            <p:cNvPr id="58" name="Connecteur droit avec flèche 57"/>
            <p:cNvCxnSpPr>
              <a:stCxn id="57" idx="3"/>
              <a:endCxn id="56" idx="1"/>
            </p:cNvCxnSpPr>
            <p:nvPr/>
          </p:nvCxnSpPr>
          <p:spPr>
            <a:xfrm flipV="1">
              <a:off x="5338348" y="2063308"/>
              <a:ext cx="386018" cy="6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Virage 61"/>
            <p:cNvSpPr/>
            <p:nvPr/>
          </p:nvSpPr>
          <p:spPr>
            <a:xfrm flipH="1">
              <a:off x="6434970" y="764272"/>
              <a:ext cx="963687" cy="864093"/>
            </a:xfrm>
            <a:prstGeom prst="bentArrow">
              <a:avLst/>
            </a:prstGeom>
            <a:solidFill>
              <a:srgbClr val="7030A0">
                <a:alpha val="30000"/>
              </a:srgbClr>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a:endParaRPr lang="en-GB" sz="1400" dirty="0">
                <a:solidFill>
                  <a:schemeClr val="tx1"/>
                </a:solidFill>
              </a:endParaRPr>
            </a:p>
            <a:p>
              <a:pPr algn="ctr"/>
              <a:r>
                <a:rPr lang="en-GB" sz="1400" dirty="0">
                  <a:solidFill>
                    <a:schemeClr val="tx1"/>
                  </a:solidFill>
                </a:rPr>
                <a:t>Educated</a:t>
              </a:r>
            </a:p>
            <a:p>
              <a:pPr algn="ctr"/>
              <a:r>
                <a:rPr lang="en-GB" sz="1400" dirty="0">
                  <a:solidFill>
                    <a:schemeClr val="tx1"/>
                  </a:solidFill>
                </a:rPr>
                <a:t>guess…</a:t>
              </a:r>
            </a:p>
          </p:txBody>
        </p:sp>
        <p:sp>
          <p:nvSpPr>
            <p:cNvPr id="71" name="Rectangle 70"/>
            <p:cNvSpPr/>
            <p:nvPr/>
          </p:nvSpPr>
          <p:spPr>
            <a:xfrm>
              <a:off x="2399077" y="2144536"/>
              <a:ext cx="885179" cy="523220"/>
            </a:xfrm>
            <a:prstGeom prst="rect">
              <a:avLst/>
            </a:prstGeom>
          </p:spPr>
          <p:txBody>
            <a:bodyPr wrap="none">
              <a:spAutoFit/>
            </a:bodyPr>
            <a:lstStyle/>
            <a:p>
              <a:r>
                <a:rPr lang="en-GB" sz="1400" dirty="0">
                  <a:solidFill>
                    <a:srgbClr val="0070C0"/>
                  </a:solidFill>
                </a:rPr>
                <a:t>Resource</a:t>
              </a:r>
            </a:p>
            <a:p>
              <a:r>
                <a:rPr lang="en-GB" sz="1400" dirty="0">
                  <a:solidFill>
                    <a:srgbClr val="0070C0"/>
                  </a:solidFill>
                </a:rPr>
                <a:t>allocation</a:t>
              </a:r>
            </a:p>
          </p:txBody>
        </p:sp>
      </p:grpSp>
      <p:grpSp>
        <p:nvGrpSpPr>
          <p:cNvPr id="4" name="Groupe 3"/>
          <p:cNvGrpSpPr/>
          <p:nvPr/>
        </p:nvGrpSpPr>
        <p:grpSpPr>
          <a:xfrm>
            <a:off x="251520" y="2775882"/>
            <a:ext cx="6048671" cy="1656183"/>
            <a:chOff x="251520" y="2564904"/>
            <a:chExt cx="6048671" cy="1656183"/>
          </a:xfrm>
        </p:grpSpPr>
        <p:sp>
          <p:nvSpPr>
            <p:cNvPr id="21" name="Pentagone 20"/>
            <p:cNvSpPr/>
            <p:nvPr/>
          </p:nvSpPr>
          <p:spPr>
            <a:xfrm rot="5400000">
              <a:off x="3059217" y="2876734"/>
              <a:ext cx="792087" cy="1896620"/>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chemeClr val="tx1"/>
                  </a:solidFill>
                </a:rPr>
                <a:t>Improve experimentation productivity</a:t>
              </a:r>
            </a:p>
          </p:txBody>
        </p:sp>
        <p:sp>
          <p:nvSpPr>
            <p:cNvPr id="22" name="Pentagone 21"/>
            <p:cNvSpPr/>
            <p:nvPr/>
          </p:nvSpPr>
          <p:spPr>
            <a:xfrm rot="5400000">
              <a:off x="4955837" y="2874921"/>
              <a:ext cx="792087" cy="1896620"/>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chemeClr val="tx1"/>
                  </a:solidFill>
                </a:rPr>
                <a:t>Share knowledge</a:t>
              </a:r>
            </a:p>
            <a:p>
              <a:pPr algn="ctr"/>
              <a:r>
                <a:rPr lang="en-GB" sz="1400" dirty="0">
                  <a:solidFill>
                    <a:schemeClr val="tx1"/>
                  </a:solidFill>
                </a:rPr>
                <a:t>Standardize experimentation</a:t>
              </a:r>
            </a:p>
          </p:txBody>
        </p:sp>
        <p:sp>
          <p:nvSpPr>
            <p:cNvPr id="37" name="Pentagone 36"/>
            <p:cNvSpPr/>
            <p:nvPr/>
          </p:nvSpPr>
          <p:spPr>
            <a:xfrm rot="5400000">
              <a:off x="3993995" y="2012638"/>
              <a:ext cx="792087" cy="1896620"/>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chemeClr val="tx1"/>
                  </a:solidFill>
                </a:rPr>
                <a:t>Improve research productivity</a:t>
              </a:r>
            </a:p>
          </p:txBody>
        </p:sp>
        <p:sp>
          <p:nvSpPr>
            <p:cNvPr id="39" name="Rectangle 38"/>
            <p:cNvSpPr/>
            <p:nvPr/>
          </p:nvSpPr>
          <p:spPr>
            <a:xfrm>
              <a:off x="251520" y="2566352"/>
              <a:ext cx="1782219" cy="646331"/>
            </a:xfrm>
            <a:prstGeom prst="rect">
              <a:avLst/>
            </a:prstGeom>
          </p:spPr>
          <p:txBody>
            <a:bodyPr wrap="none">
              <a:spAutoFit/>
            </a:bodyPr>
            <a:lstStyle/>
            <a:p>
              <a:r>
                <a:rPr lang="en-GB" dirty="0"/>
                <a:t>R&amp;D Policy </a:t>
              </a:r>
            </a:p>
            <a:p>
              <a:r>
                <a:rPr lang="en-GB" dirty="0"/>
                <a:t>&amp; transformation</a:t>
              </a:r>
            </a:p>
          </p:txBody>
        </p:sp>
        <p:sp>
          <p:nvSpPr>
            <p:cNvPr id="85" name="Rectangle 84"/>
            <p:cNvSpPr/>
            <p:nvPr/>
          </p:nvSpPr>
          <p:spPr>
            <a:xfrm>
              <a:off x="2498042" y="3427187"/>
              <a:ext cx="174824" cy="409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 name="Groupe 26"/>
          <p:cNvGrpSpPr/>
          <p:nvPr/>
        </p:nvGrpSpPr>
        <p:grpSpPr>
          <a:xfrm>
            <a:off x="1453729" y="2199818"/>
            <a:ext cx="7262332" cy="4253518"/>
            <a:chOff x="1453729" y="1988840"/>
            <a:chExt cx="7262332" cy="4253518"/>
          </a:xfrm>
        </p:grpSpPr>
        <p:sp>
          <p:nvSpPr>
            <p:cNvPr id="63" name="Virage 62"/>
            <p:cNvSpPr/>
            <p:nvPr/>
          </p:nvSpPr>
          <p:spPr>
            <a:xfrm flipH="1">
              <a:off x="7739743" y="1988840"/>
              <a:ext cx="648679" cy="3258060"/>
            </a:xfrm>
            <a:prstGeom prst="bentArrow">
              <a:avLst>
                <a:gd name="adj1" fmla="val 32528"/>
                <a:gd name="adj2" fmla="val 27200"/>
                <a:gd name="adj3" fmla="val 22246"/>
                <a:gd name="adj4" fmla="val 43750"/>
              </a:avLst>
            </a:prstGeom>
            <a:solidFill>
              <a:schemeClr val="accent3">
                <a:lumMod val="40000"/>
                <a:lumOff val="6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GB" sz="1400" dirty="0">
                  <a:solidFill>
                    <a:schemeClr val="tx1"/>
                  </a:solidFill>
                </a:rPr>
                <a:t>Educated</a:t>
              </a:r>
            </a:p>
            <a:p>
              <a:pPr algn="ctr"/>
              <a:r>
                <a:rPr lang="en-GB" sz="1400" dirty="0">
                  <a:solidFill>
                    <a:schemeClr val="tx1"/>
                  </a:solidFill>
                </a:rPr>
                <a:t>guess…</a:t>
              </a:r>
            </a:p>
            <a:p>
              <a:pPr algn="ctr"/>
              <a:endParaRPr lang="en-GB" sz="1400" dirty="0">
                <a:solidFill>
                  <a:schemeClr val="tx1"/>
                </a:solidFill>
              </a:endParaRPr>
            </a:p>
            <a:p>
              <a:pPr algn="ctr"/>
              <a:endParaRPr lang="en-GB" sz="1400" dirty="0">
                <a:solidFill>
                  <a:schemeClr val="tx1"/>
                </a:solidFill>
              </a:endParaRPr>
            </a:p>
            <a:p>
              <a:pPr algn="ctr"/>
              <a:endParaRPr lang="en-GB" sz="1400" dirty="0">
                <a:solidFill>
                  <a:schemeClr val="tx1"/>
                </a:solidFill>
              </a:endParaRPr>
            </a:p>
            <a:p>
              <a:pPr algn="ctr"/>
              <a:endParaRPr lang="en-GB" sz="1400" dirty="0">
                <a:solidFill>
                  <a:schemeClr val="tx1"/>
                </a:solidFill>
              </a:endParaRPr>
            </a:p>
            <a:p>
              <a:pPr algn="ctr"/>
              <a:endParaRPr lang="en-GB" sz="1400" dirty="0">
                <a:solidFill>
                  <a:schemeClr val="tx1"/>
                </a:solidFill>
              </a:endParaRPr>
            </a:p>
          </p:txBody>
        </p:sp>
        <p:sp>
          <p:nvSpPr>
            <p:cNvPr id="74" name="Rectangle 73"/>
            <p:cNvSpPr/>
            <p:nvPr/>
          </p:nvSpPr>
          <p:spPr>
            <a:xfrm>
              <a:off x="1453729" y="3696055"/>
              <a:ext cx="885179" cy="523220"/>
            </a:xfrm>
            <a:prstGeom prst="rect">
              <a:avLst/>
            </a:prstGeom>
          </p:spPr>
          <p:txBody>
            <a:bodyPr wrap="none">
              <a:spAutoFit/>
            </a:bodyPr>
            <a:lstStyle/>
            <a:p>
              <a:r>
                <a:rPr lang="en-GB" sz="1400" dirty="0">
                  <a:solidFill>
                    <a:srgbClr val="0070C0"/>
                  </a:solidFill>
                </a:rPr>
                <a:t>Resource</a:t>
              </a:r>
            </a:p>
            <a:p>
              <a:r>
                <a:rPr lang="en-GB" sz="1400" dirty="0">
                  <a:solidFill>
                    <a:srgbClr val="0070C0"/>
                  </a:solidFill>
                </a:rPr>
                <a:t>allocation</a:t>
              </a:r>
            </a:p>
          </p:txBody>
        </p:sp>
        <p:sp>
          <p:nvSpPr>
            <p:cNvPr id="7" name="Explosion 1 6"/>
            <p:cNvSpPr/>
            <p:nvPr/>
          </p:nvSpPr>
          <p:spPr>
            <a:xfrm>
              <a:off x="6736349" y="5158446"/>
              <a:ext cx="1979712" cy="108391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400" dirty="0">
                  <a:solidFill>
                    <a:schemeClr val="tx1"/>
                  </a:solidFill>
                </a:rPr>
                <a:t>Fast, cost effective</a:t>
              </a:r>
            </a:p>
            <a:p>
              <a:pPr algn="ctr"/>
              <a:r>
                <a:rPr lang="en-GB" sz="1400" dirty="0">
                  <a:solidFill>
                    <a:schemeClr val="tx1"/>
                  </a:solidFill>
                </a:rPr>
                <a:t>ELN Deployment</a:t>
              </a:r>
            </a:p>
          </p:txBody>
        </p:sp>
        <p:cxnSp>
          <p:nvCxnSpPr>
            <p:cNvPr id="24" name="Connecteur droit avec flèche 23"/>
            <p:cNvCxnSpPr>
              <a:stCxn id="9" idx="3"/>
              <a:endCxn id="7" idx="1"/>
            </p:cNvCxnSpPr>
            <p:nvPr/>
          </p:nvCxnSpPr>
          <p:spPr>
            <a:xfrm>
              <a:off x="5218131" y="5578107"/>
              <a:ext cx="1518218" cy="126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en angle 27"/>
            <p:cNvCxnSpPr>
              <a:stCxn id="7" idx="0"/>
              <a:endCxn id="30" idx="0"/>
            </p:cNvCxnSpPr>
            <p:nvPr/>
          </p:nvCxnSpPr>
          <p:spPr>
            <a:xfrm rot="16200000" flipV="1">
              <a:off x="6405185" y="3496292"/>
              <a:ext cx="595319" cy="272899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eur en angle 40"/>
            <p:cNvCxnSpPr>
              <a:stCxn id="7" idx="0"/>
              <a:endCxn id="22" idx="0"/>
            </p:cNvCxnSpPr>
            <p:nvPr/>
          </p:nvCxnSpPr>
          <p:spPr>
            <a:xfrm rot="16200000" flipV="1">
              <a:off x="6453151" y="3544258"/>
              <a:ext cx="1461228" cy="176714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necteur en arc 80"/>
            <p:cNvCxnSpPr>
              <a:stCxn id="85" idx="1"/>
              <a:endCxn id="30" idx="2"/>
            </p:cNvCxnSpPr>
            <p:nvPr/>
          </p:nvCxnSpPr>
          <p:spPr>
            <a:xfrm rot="10800000" flipH="1" flipV="1">
              <a:off x="2498041" y="3704149"/>
              <a:ext cx="943687" cy="858977"/>
            </a:xfrm>
            <a:prstGeom prst="curvedConnector3">
              <a:avLst>
                <a:gd name="adj1" fmla="val -24224"/>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2459466" y="4723680"/>
              <a:ext cx="885179" cy="523220"/>
            </a:xfrm>
            <a:prstGeom prst="rect">
              <a:avLst/>
            </a:prstGeom>
          </p:spPr>
          <p:txBody>
            <a:bodyPr wrap="none">
              <a:spAutoFit/>
            </a:bodyPr>
            <a:lstStyle/>
            <a:p>
              <a:r>
                <a:rPr lang="en-GB" sz="1400" dirty="0">
                  <a:solidFill>
                    <a:srgbClr val="0070C0"/>
                  </a:solidFill>
                </a:rPr>
                <a:t>Resource</a:t>
              </a:r>
            </a:p>
            <a:p>
              <a:r>
                <a:rPr lang="en-GB" sz="1400" dirty="0">
                  <a:solidFill>
                    <a:srgbClr val="0070C0"/>
                  </a:solidFill>
                </a:rPr>
                <a:t>allocation</a:t>
              </a:r>
            </a:p>
          </p:txBody>
        </p:sp>
        <p:cxnSp>
          <p:nvCxnSpPr>
            <p:cNvPr id="88" name="Connecteur en arc 87"/>
            <p:cNvCxnSpPr>
              <a:stCxn id="30" idx="2"/>
              <a:endCxn id="9" idx="1"/>
            </p:cNvCxnSpPr>
            <p:nvPr/>
          </p:nvCxnSpPr>
          <p:spPr>
            <a:xfrm rot="10800000" flipH="1" flipV="1">
              <a:off x="3441729" y="4491119"/>
              <a:ext cx="120218" cy="1086988"/>
            </a:xfrm>
            <a:prstGeom prst="curvedConnector3">
              <a:avLst>
                <a:gd name="adj1" fmla="val -90155"/>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
        <p:nvSpPr>
          <p:cNvPr id="55" name="Explosion 1 54"/>
          <p:cNvSpPr/>
          <p:nvPr/>
        </p:nvSpPr>
        <p:spPr>
          <a:xfrm>
            <a:off x="6736349" y="5369424"/>
            <a:ext cx="1979712" cy="108391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400" dirty="0">
                <a:solidFill>
                  <a:schemeClr val="tx1"/>
                </a:solidFill>
              </a:rPr>
              <a:t>Fast, cost effective</a:t>
            </a:r>
          </a:p>
          <a:p>
            <a:pPr algn="ctr"/>
            <a:r>
              <a:rPr lang="en-GB" sz="1400" dirty="0">
                <a:solidFill>
                  <a:schemeClr val="tx1"/>
                </a:solidFill>
              </a:rPr>
              <a:t>ELN Deployment</a:t>
            </a:r>
          </a:p>
        </p:txBody>
      </p:sp>
      <p:sp>
        <p:nvSpPr>
          <p:cNvPr id="8" name="Espace réservé du numéro de diapositive 7"/>
          <p:cNvSpPr>
            <a:spLocks noGrp="1"/>
          </p:cNvSpPr>
          <p:nvPr>
            <p:ph type="sldNum" sz="quarter" idx="12"/>
          </p:nvPr>
        </p:nvSpPr>
        <p:spPr/>
        <p:txBody>
          <a:bodyPr/>
          <a:lstStyle/>
          <a:p>
            <a:fld id="{990B41CA-569D-40E7-8E58-026C0338B2C8}" type="slidenum">
              <a:rPr lang="en-GB" smtClean="0"/>
              <a:pPr/>
              <a:t>26</a:t>
            </a:fld>
            <a:endParaRPr lang="en-GB"/>
          </a:p>
        </p:txBody>
      </p:sp>
    </p:spTree>
    <p:extLst>
      <p:ext uri="{BB962C8B-B14F-4D97-AF65-F5344CB8AC3E}">
        <p14:creationId xmlns:p14="http://schemas.microsoft.com/office/powerpoint/2010/main" val="57517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6" presetClass="emph" presetSubtype="0" fill="hold" grpId="0" nodeType="withEffect">
                                  <p:stCondLst>
                                    <p:cond delay="0"/>
                                  </p:stCondLst>
                                  <p:childTnLst>
                                    <p:animScale>
                                      <p:cBhvr>
                                        <p:cTn id="32" dur="2000" fill="hold"/>
                                        <p:tgtEl>
                                          <p:spTgt spid="5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376228" y="4250813"/>
            <a:ext cx="3240000" cy="432000"/>
          </a:xfrm>
          <a:prstGeom prst="rect">
            <a:avLst/>
          </a:prstGeom>
          <a:solidFill>
            <a:schemeClr val="accent4">
              <a:lumMod val="60000"/>
              <a:lumOff val="4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r>
              <a:rPr lang="en-GB" dirty="0"/>
              <a:t>R&amp;D IT delivery &amp; monitoring</a:t>
            </a:r>
          </a:p>
        </p:txBody>
      </p:sp>
      <p:sp>
        <p:nvSpPr>
          <p:cNvPr id="23" name="Titre 22"/>
          <p:cNvSpPr>
            <a:spLocks noGrp="1"/>
          </p:cNvSpPr>
          <p:nvPr>
            <p:ph type="title"/>
          </p:nvPr>
        </p:nvSpPr>
        <p:spPr/>
        <p:txBody>
          <a:bodyPr/>
          <a:lstStyle/>
          <a:p>
            <a:r>
              <a:rPr lang="en-GB" dirty="0"/>
              <a:t>User coverage KPI and responsibilities</a:t>
            </a:r>
          </a:p>
        </p:txBody>
      </p:sp>
      <p:sp>
        <p:nvSpPr>
          <p:cNvPr id="4" name="Espace réservé du pied de page 3"/>
          <p:cNvSpPr>
            <a:spLocks noGrp="1"/>
          </p:cNvSpPr>
          <p:nvPr>
            <p:ph type="ftr" sz="quarter" idx="11"/>
          </p:nvPr>
        </p:nvSpPr>
        <p:spPr/>
        <p:txBody>
          <a:bodyPr/>
          <a:lstStyle/>
          <a:p>
            <a:pPr algn="ctr"/>
            <a:r>
              <a:rPr lang="en-GB"/>
              <a:t>J. Vieille - Performance managment for digital transformation - Second 4P Factory online Seminar</a:t>
            </a:r>
            <a:endParaRPr lang="en-GB" dirty="0"/>
          </a:p>
        </p:txBody>
      </p:sp>
      <p:sp>
        <p:nvSpPr>
          <p:cNvPr id="5" name="Rectangle 4"/>
          <p:cNvSpPr/>
          <p:nvPr/>
        </p:nvSpPr>
        <p:spPr>
          <a:xfrm>
            <a:off x="376228" y="1081461"/>
            <a:ext cx="3240000" cy="432000"/>
          </a:xfrm>
          <a:prstGeom prst="rect">
            <a:avLst/>
          </a:prstGeom>
          <a:solidFill>
            <a:schemeClr val="bg1">
              <a:lumMod val="75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r>
              <a:rPr lang="en-GB" dirty="0"/>
              <a:t>Group Policy &amp; transformation</a:t>
            </a:r>
          </a:p>
        </p:txBody>
      </p:sp>
      <p:sp>
        <p:nvSpPr>
          <p:cNvPr id="6" name="Rectangle 5"/>
          <p:cNvSpPr/>
          <p:nvPr/>
        </p:nvSpPr>
        <p:spPr>
          <a:xfrm>
            <a:off x="376228" y="2175697"/>
            <a:ext cx="3240000" cy="432000"/>
          </a:xfrm>
          <a:prstGeom prst="rect">
            <a:avLst/>
          </a:prstGeom>
          <a:solidFill>
            <a:schemeClr val="accent3">
              <a:lumMod val="40000"/>
              <a:lumOff val="6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r>
              <a:rPr lang="en-GB" dirty="0"/>
              <a:t>R&amp;D Policy &amp; transformation</a:t>
            </a:r>
          </a:p>
        </p:txBody>
      </p:sp>
      <p:sp>
        <p:nvSpPr>
          <p:cNvPr id="7" name="Rectangle 6"/>
          <p:cNvSpPr/>
          <p:nvPr/>
        </p:nvSpPr>
        <p:spPr>
          <a:xfrm>
            <a:off x="376228" y="3260918"/>
            <a:ext cx="3240000" cy="432000"/>
          </a:xfrm>
          <a:prstGeom prst="rect">
            <a:avLst/>
          </a:prstGeom>
          <a:solidFill>
            <a:schemeClr val="accent4">
              <a:lumMod val="60000"/>
              <a:lumOff val="4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r>
              <a:rPr lang="en-GB" dirty="0"/>
              <a:t>R&amp;D IT Policy &amp; transformation</a:t>
            </a:r>
          </a:p>
        </p:txBody>
      </p:sp>
      <p:sp>
        <p:nvSpPr>
          <p:cNvPr id="11" name="Rectangle 10"/>
          <p:cNvSpPr/>
          <p:nvPr/>
        </p:nvSpPr>
        <p:spPr>
          <a:xfrm>
            <a:off x="376228" y="5684517"/>
            <a:ext cx="3240000" cy="432000"/>
          </a:xfrm>
          <a:prstGeom prst="rect">
            <a:avLst/>
          </a:prstGeom>
          <a:solidFill>
            <a:schemeClr val="accent2">
              <a:lumMod val="60000"/>
              <a:lumOff val="4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r>
              <a:rPr lang="en-GB" dirty="0"/>
              <a:t>Contractor operations</a:t>
            </a:r>
          </a:p>
          <a:p>
            <a:pPr algn="ctr"/>
            <a:r>
              <a:rPr lang="en-GB" dirty="0"/>
              <a:t>(VSM recursion)</a:t>
            </a:r>
          </a:p>
        </p:txBody>
      </p:sp>
      <p:grpSp>
        <p:nvGrpSpPr>
          <p:cNvPr id="9" name="Groupe 8"/>
          <p:cNvGrpSpPr/>
          <p:nvPr/>
        </p:nvGrpSpPr>
        <p:grpSpPr>
          <a:xfrm>
            <a:off x="3615095" y="5656584"/>
            <a:ext cx="1411562" cy="444990"/>
            <a:chOff x="3615095" y="5656584"/>
            <a:chExt cx="1411562" cy="444990"/>
          </a:xfrm>
        </p:grpSpPr>
        <p:sp>
          <p:nvSpPr>
            <p:cNvPr id="13" name="AutoShape 6"/>
            <p:cNvSpPr>
              <a:spLocks noChangeArrowheads="1"/>
            </p:cNvSpPr>
            <p:nvPr/>
          </p:nvSpPr>
          <p:spPr bwMode="auto">
            <a:xfrm>
              <a:off x="3615095" y="5733256"/>
              <a:ext cx="1026998" cy="368318"/>
            </a:xfrm>
            <a:prstGeom prst="roundRect">
              <a:avLst>
                <a:gd name="adj" fmla="val 16667"/>
              </a:avLst>
            </a:prstGeom>
            <a:solidFill>
              <a:schemeClr val="bg1"/>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Actuality</a:t>
              </a:r>
            </a:p>
          </p:txBody>
        </p:sp>
        <p:sp>
          <p:nvSpPr>
            <p:cNvPr id="95" name="ZoneTexte 94"/>
            <p:cNvSpPr txBox="1"/>
            <p:nvPr/>
          </p:nvSpPr>
          <p:spPr>
            <a:xfrm>
              <a:off x="4662455" y="5656584"/>
              <a:ext cx="364202" cy="307777"/>
            </a:xfrm>
            <a:prstGeom prst="rect">
              <a:avLst/>
            </a:prstGeom>
            <a:noFill/>
          </p:spPr>
          <p:txBody>
            <a:bodyPr wrap="none" rtlCol="0">
              <a:spAutoFit/>
            </a:bodyPr>
            <a:lstStyle/>
            <a:p>
              <a:r>
                <a:rPr lang="en-GB" sz="1400" dirty="0">
                  <a:solidFill>
                    <a:srgbClr val="FF0000"/>
                  </a:solidFill>
                </a:rPr>
                <a:t>88</a:t>
              </a:r>
            </a:p>
          </p:txBody>
        </p:sp>
      </p:grpSp>
      <p:grpSp>
        <p:nvGrpSpPr>
          <p:cNvPr id="25" name="Groupe 24"/>
          <p:cNvGrpSpPr/>
          <p:nvPr/>
        </p:nvGrpSpPr>
        <p:grpSpPr>
          <a:xfrm>
            <a:off x="3615095" y="4225508"/>
            <a:ext cx="3188601" cy="1691907"/>
            <a:chOff x="3615095" y="4225508"/>
            <a:chExt cx="3188601" cy="1691907"/>
          </a:xfrm>
        </p:grpSpPr>
        <p:sp>
          <p:nvSpPr>
            <p:cNvPr id="96" name="ZoneTexte 95"/>
            <p:cNvSpPr txBox="1"/>
            <p:nvPr/>
          </p:nvSpPr>
          <p:spPr>
            <a:xfrm>
              <a:off x="4626085" y="4225508"/>
              <a:ext cx="453970" cy="307777"/>
            </a:xfrm>
            <a:prstGeom prst="rect">
              <a:avLst/>
            </a:prstGeom>
            <a:noFill/>
          </p:spPr>
          <p:txBody>
            <a:bodyPr wrap="none" rtlCol="0">
              <a:spAutoFit/>
            </a:bodyPr>
            <a:lstStyle/>
            <a:p>
              <a:r>
                <a:rPr lang="en-GB" sz="1400" dirty="0">
                  <a:solidFill>
                    <a:srgbClr val="FF0000"/>
                  </a:solidFill>
                </a:rPr>
                <a:t>135</a:t>
              </a:r>
            </a:p>
          </p:txBody>
        </p:sp>
        <p:cxnSp>
          <p:nvCxnSpPr>
            <p:cNvPr id="33" name="Connecteur en angle 32"/>
            <p:cNvCxnSpPr>
              <a:stCxn id="13" idx="3"/>
              <a:endCxn id="20" idx="4"/>
            </p:cNvCxnSpPr>
            <p:nvPr/>
          </p:nvCxnSpPr>
          <p:spPr>
            <a:xfrm flipV="1">
              <a:off x="4642093" y="5703531"/>
              <a:ext cx="1225971" cy="213884"/>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6" name="AutoShape 6"/>
            <p:cNvSpPr>
              <a:spLocks noChangeArrowheads="1"/>
            </p:cNvSpPr>
            <p:nvPr/>
          </p:nvSpPr>
          <p:spPr bwMode="auto">
            <a:xfrm>
              <a:off x="3615095" y="4293095"/>
              <a:ext cx="1026998" cy="368318"/>
            </a:xfrm>
            <a:prstGeom prst="roundRect">
              <a:avLst>
                <a:gd name="adj" fmla="val 16667"/>
              </a:avLst>
            </a:prstGeom>
            <a:solidFill>
              <a:schemeClr val="bg1"/>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Capability</a:t>
              </a:r>
            </a:p>
          </p:txBody>
        </p:sp>
        <p:sp>
          <p:nvSpPr>
            <p:cNvPr id="20" name="AutoShape 6"/>
            <p:cNvSpPr>
              <a:spLocks noChangeArrowheads="1"/>
            </p:cNvSpPr>
            <p:nvPr/>
          </p:nvSpPr>
          <p:spPr bwMode="auto">
            <a:xfrm>
              <a:off x="5148064" y="5343531"/>
              <a:ext cx="1440000" cy="360000"/>
            </a:xfrm>
            <a:prstGeom prst="flowChartInputOutput">
              <a:avLst/>
            </a:prstGeom>
            <a:solidFill>
              <a:srgbClr val="FFC000"/>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Operational</a:t>
              </a:r>
            </a:p>
          </p:txBody>
        </p:sp>
        <p:cxnSp>
          <p:nvCxnSpPr>
            <p:cNvPr id="30" name="Connecteur en angle 29"/>
            <p:cNvCxnSpPr>
              <a:stCxn id="16" idx="3"/>
              <a:endCxn id="20" idx="1"/>
            </p:cNvCxnSpPr>
            <p:nvPr/>
          </p:nvCxnSpPr>
          <p:spPr>
            <a:xfrm>
              <a:off x="4642093" y="4477254"/>
              <a:ext cx="1225971" cy="866277"/>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36" name="ZoneTexte 135"/>
            <p:cNvSpPr txBox="1"/>
            <p:nvPr/>
          </p:nvSpPr>
          <p:spPr>
            <a:xfrm>
              <a:off x="6317666" y="5502696"/>
              <a:ext cx="486030" cy="307777"/>
            </a:xfrm>
            <a:prstGeom prst="rect">
              <a:avLst/>
            </a:prstGeom>
            <a:noFill/>
          </p:spPr>
          <p:txBody>
            <a:bodyPr wrap="none" rtlCol="0">
              <a:spAutoFit/>
            </a:bodyPr>
            <a:lstStyle/>
            <a:p>
              <a:r>
                <a:rPr lang="en-GB" sz="1400" dirty="0">
                  <a:solidFill>
                    <a:srgbClr val="0070C0"/>
                  </a:solidFill>
                </a:rPr>
                <a:t>65%</a:t>
              </a:r>
            </a:p>
          </p:txBody>
        </p:sp>
      </p:grpSp>
      <p:grpSp>
        <p:nvGrpSpPr>
          <p:cNvPr id="26" name="Groupe 25"/>
          <p:cNvGrpSpPr/>
          <p:nvPr/>
        </p:nvGrpSpPr>
        <p:grpSpPr>
          <a:xfrm>
            <a:off x="3615096" y="3234762"/>
            <a:ext cx="4897000" cy="2682653"/>
            <a:chOff x="3615096" y="3234762"/>
            <a:chExt cx="4897000" cy="2682653"/>
          </a:xfrm>
        </p:grpSpPr>
        <p:cxnSp>
          <p:nvCxnSpPr>
            <p:cNvPr id="39" name="Connecteur en angle 38"/>
            <p:cNvCxnSpPr>
              <a:stCxn id="16" idx="3"/>
              <a:endCxn id="24" idx="4"/>
            </p:cNvCxnSpPr>
            <p:nvPr/>
          </p:nvCxnSpPr>
          <p:spPr>
            <a:xfrm flipV="1">
              <a:off x="4642093" y="4163420"/>
              <a:ext cx="1225971" cy="313834"/>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4" name="AutoShape 6"/>
            <p:cNvSpPr>
              <a:spLocks noChangeArrowheads="1"/>
            </p:cNvSpPr>
            <p:nvPr/>
          </p:nvSpPr>
          <p:spPr bwMode="auto">
            <a:xfrm>
              <a:off x="3615096" y="3325635"/>
              <a:ext cx="1026998" cy="368318"/>
            </a:xfrm>
            <a:prstGeom prst="roundRect">
              <a:avLst>
                <a:gd name="adj" fmla="val 16667"/>
              </a:avLst>
            </a:prstGeom>
            <a:solidFill>
              <a:schemeClr val="bg1"/>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Potentiality</a:t>
              </a:r>
            </a:p>
          </p:txBody>
        </p:sp>
        <p:sp>
          <p:nvSpPr>
            <p:cNvPr id="24" name="AutoShape 6"/>
            <p:cNvSpPr>
              <a:spLocks noChangeArrowheads="1"/>
            </p:cNvSpPr>
            <p:nvPr/>
          </p:nvSpPr>
          <p:spPr bwMode="auto">
            <a:xfrm>
              <a:off x="5148064" y="3803420"/>
              <a:ext cx="1440000" cy="360000"/>
            </a:xfrm>
            <a:prstGeom prst="flowChartInputOutput">
              <a:avLst/>
            </a:prstGeom>
            <a:solidFill>
              <a:schemeClr val="accent4">
                <a:lumMod val="60000"/>
                <a:lumOff val="40000"/>
              </a:schemeClr>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Latency</a:t>
              </a:r>
            </a:p>
          </p:txBody>
        </p:sp>
        <p:cxnSp>
          <p:nvCxnSpPr>
            <p:cNvPr id="27" name="Connecteur en angle 26"/>
            <p:cNvCxnSpPr>
              <a:stCxn id="13" idx="3"/>
              <a:endCxn id="99" idx="5"/>
            </p:cNvCxnSpPr>
            <p:nvPr/>
          </p:nvCxnSpPr>
          <p:spPr>
            <a:xfrm flipV="1">
              <a:off x="4642093" y="3983419"/>
              <a:ext cx="3690003" cy="1933996"/>
            </a:xfrm>
            <a:prstGeom prst="bentConnector3">
              <a:avLst>
                <a:gd name="adj1" fmla="val 111073"/>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en angle 35"/>
            <p:cNvCxnSpPr>
              <a:stCxn id="14" idx="3"/>
              <a:endCxn id="24" idx="1"/>
            </p:cNvCxnSpPr>
            <p:nvPr/>
          </p:nvCxnSpPr>
          <p:spPr>
            <a:xfrm>
              <a:off x="4642094" y="3509794"/>
              <a:ext cx="1225970" cy="293626"/>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97" name="ZoneTexte 96"/>
            <p:cNvSpPr txBox="1"/>
            <p:nvPr/>
          </p:nvSpPr>
          <p:spPr>
            <a:xfrm>
              <a:off x="4617571" y="3234762"/>
              <a:ext cx="453970" cy="307777"/>
            </a:xfrm>
            <a:prstGeom prst="rect">
              <a:avLst/>
            </a:prstGeom>
            <a:noFill/>
          </p:spPr>
          <p:txBody>
            <a:bodyPr wrap="none" rtlCol="0">
              <a:spAutoFit/>
            </a:bodyPr>
            <a:lstStyle/>
            <a:p>
              <a:r>
                <a:rPr lang="en-GB" sz="1400" dirty="0">
                  <a:solidFill>
                    <a:srgbClr val="FF0000"/>
                  </a:solidFill>
                </a:rPr>
                <a:t>380</a:t>
              </a:r>
            </a:p>
          </p:txBody>
        </p:sp>
        <p:sp>
          <p:nvSpPr>
            <p:cNvPr id="99" name="AutoShape 6"/>
            <p:cNvSpPr>
              <a:spLocks noChangeArrowheads="1"/>
            </p:cNvSpPr>
            <p:nvPr/>
          </p:nvSpPr>
          <p:spPr bwMode="auto">
            <a:xfrm>
              <a:off x="6712096" y="3803419"/>
              <a:ext cx="1800000" cy="360000"/>
            </a:xfrm>
            <a:prstGeom prst="flowChartInputOutput">
              <a:avLst/>
            </a:prstGeom>
            <a:solidFill>
              <a:schemeClr val="accent4">
                <a:lumMod val="60000"/>
                <a:lumOff val="40000"/>
              </a:schemeClr>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Organisational</a:t>
              </a:r>
            </a:p>
          </p:txBody>
        </p:sp>
        <p:cxnSp>
          <p:nvCxnSpPr>
            <p:cNvPr id="103" name="Connecteur en angle 102"/>
            <p:cNvCxnSpPr>
              <a:stCxn id="14" idx="3"/>
              <a:endCxn id="99" idx="1"/>
            </p:cNvCxnSpPr>
            <p:nvPr/>
          </p:nvCxnSpPr>
          <p:spPr>
            <a:xfrm>
              <a:off x="4642094" y="3509794"/>
              <a:ext cx="2970002" cy="293625"/>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37" name="ZoneTexte 136"/>
            <p:cNvSpPr txBox="1"/>
            <p:nvPr/>
          </p:nvSpPr>
          <p:spPr>
            <a:xfrm>
              <a:off x="5951363" y="4141286"/>
              <a:ext cx="486030" cy="307777"/>
            </a:xfrm>
            <a:prstGeom prst="rect">
              <a:avLst/>
            </a:prstGeom>
            <a:noFill/>
          </p:spPr>
          <p:txBody>
            <a:bodyPr wrap="none" rtlCol="0">
              <a:spAutoFit/>
            </a:bodyPr>
            <a:lstStyle/>
            <a:p>
              <a:r>
                <a:rPr lang="en-GB" sz="1400" dirty="0">
                  <a:solidFill>
                    <a:srgbClr val="0070C0"/>
                  </a:solidFill>
                </a:rPr>
                <a:t>36%</a:t>
              </a:r>
            </a:p>
          </p:txBody>
        </p:sp>
        <p:sp>
          <p:nvSpPr>
            <p:cNvPr id="138" name="ZoneTexte 137"/>
            <p:cNvSpPr txBox="1"/>
            <p:nvPr/>
          </p:nvSpPr>
          <p:spPr>
            <a:xfrm>
              <a:off x="7461932" y="4141285"/>
              <a:ext cx="486030" cy="307777"/>
            </a:xfrm>
            <a:prstGeom prst="rect">
              <a:avLst/>
            </a:prstGeom>
            <a:noFill/>
          </p:spPr>
          <p:txBody>
            <a:bodyPr wrap="none" rtlCol="0">
              <a:spAutoFit/>
            </a:bodyPr>
            <a:lstStyle/>
            <a:p>
              <a:r>
                <a:rPr lang="en-GB" sz="1400" dirty="0">
                  <a:solidFill>
                    <a:srgbClr val="0070C0"/>
                  </a:solidFill>
                </a:rPr>
                <a:t>23%</a:t>
              </a:r>
            </a:p>
          </p:txBody>
        </p:sp>
      </p:grpSp>
      <p:grpSp>
        <p:nvGrpSpPr>
          <p:cNvPr id="19" name="Groupe 18"/>
          <p:cNvGrpSpPr/>
          <p:nvPr/>
        </p:nvGrpSpPr>
        <p:grpSpPr>
          <a:xfrm>
            <a:off x="3616002" y="2115407"/>
            <a:ext cx="4896094" cy="3802008"/>
            <a:chOff x="3616002" y="2115407"/>
            <a:chExt cx="4896094" cy="3802008"/>
          </a:xfrm>
        </p:grpSpPr>
        <p:sp>
          <p:nvSpPr>
            <p:cNvPr id="17" name="AutoShape 6"/>
            <p:cNvSpPr>
              <a:spLocks noChangeArrowheads="1"/>
            </p:cNvSpPr>
            <p:nvPr/>
          </p:nvSpPr>
          <p:spPr bwMode="auto">
            <a:xfrm>
              <a:off x="3616002" y="2207646"/>
              <a:ext cx="1026998" cy="368318"/>
            </a:xfrm>
            <a:prstGeom prst="roundRect">
              <a:avLst>
                <a:gd name="adj" fmla="val 16667"/>
              </a:avLst>
            </a:prstGeom>
            <a:solidFill>
              <a:schemeClr val="bg1"/>
            </a:solidFill>
            <a:ln w="9525">
              <a:solidFill>
                <a:schemeClr val="tx1"/>
              </a:solidFill>
              <a:round/>
              <a:headEnd/>
              <a:tailEnd/>
            </a:ln>
          </p:spPr>
          <p:txBody>
            <a:bodyPr lIns="0" tIns="0" rIns="0" bIns="0" anchor="ctr" anchorCtr="1"/>
            <a:lstStyle/>
            <a:p>
              <a:pPr marL="342900" indent="-342900" algn="ctr"/>
              <a:r>
                <a:rPr lang="en-GB" sz="1600" dirty="0">
                  <a:latin typeface="Arial Narrow" pitchFamily="34" charset="0"/>
                </a:rPr>
                <a:t>Potentiality</a:t>
              </a:r>
            </a:p>
          </p:txBody>
        </p:sp>
        <p:sp>
          <p:nvSpPr>
            <p:cNvPr id="21" name="AutoShape 6"/>
            <p:cNvSpPr>
              <a:spLocks noChangeArrowheads="1"/>
            </p:cNvSpPr>
            <p:nvPr/>
          </p:nvSpPr>
          <p:spPr bwMode="auto">
            <a:xfrm>
              <a:off x="5146323" y="2492936"/>
              <a:ext cx="1440000" cy="360000"/>
            </a:xfrm>
            <a:prstGeom prst="flowChartInputOutput">
              <a:avLst/>
            </a:prstGeom>
            <a:solidFill>
              <a:schemeClr val="accent3">
                <a:lumMod val="40000"/>
                <a:lumOff val="60000"/>
              </a:schemeClr>
            </a:solidFill>
            <a:ln w="9525">
              <a:solidFill>
                <a:srgbClr val="000000"/>
              </a:solidFill>
              <a:prstDash val="solid"/>
              <a:round/>
              <a:headEnd/>
              <a:tailEnd/>
            </a:ln>
          </p:spPr>
          <p:txBody>
            <a:bodyPr lIns="0" tIns="0" rIns="0" bIns="0" anchor="ctr" anchorCtr="1"/>
            <a:lstStyle/>
            <a:p>
              <a:pPr marL="342900" indent="-342900" algn="ctr"/>
              <a:r>
                <a:rPr lang="en-GB" sz="1600" dirty="0">
                  <a:latin typeface="Arial Narrow" pitchFamily="34" charset="0"/>
                </a:rPr>
                <a:t>Latency</a:t>
              </a:r>
            </a:p>
          </p:txBody>
        </p:sp>
        <p:cxnSp>
          <p:nvCxnSpPr>
            <p:cNvPr id="60" name="Connecteur en angle 59"/>
            <p:cNvCxnSpPr>
              <a:stCxn id="17" idx="3"/>
              <a:endCxn id="21" idx="2"/>
            </p:cNvCxnSpPr>
            <p:nvPr/>
          </p:nvCxnSpPr>
          <p:spPr>
            <a:xfrm>
              <a:off x="4643000" y="2391805"/>
              <a:ext cx="647323" cy="281131"/>
            </a:xfrm>
            <a:prstGeom prst="bentConnector3">
              <a:avLst>
                <a:gd name="adj1" fmla="val 50000"/>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eur en angle 62"/>
            <p:cNvCxnSpPr>
              <a:stCxn id="14" idx="3"/>
              <a:endCxn id="21" idx="4"/>
            </p:cNvCxnSpPr>
            <p:nvPr/>
          </p:nvCxnSpPr>
          <p:spPr>
            <a:xfrm flipV="1">
              <a:off x="4642094" y="2852936"/>
              <a:ext cx="1224229" cy="656858"/>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98" name="ZoneTexte 97"/>
            <p:cNvSpPr txBox="1"/>
            <p:nvPr/>
          </p:nvSpPr>
          <p:spPr>
            <a:xfrm>
              <a:off x="4574921" y="2115407"/>
              <a:ext cx="543739" cy="307777"/>
            </a:xfrm>
            <a:prstGeom prst="rect">
              <a:avLst/>
            </a:prstGeom>
            <a:noFill/>
          </p:spPr>
          <p:txBody>
            <a:bodyPr wrap="none" rtlCol="0">
              <a:spAutoFit/>
            </a:bodyPr>
            <a:lstStyle/>
            <a:p>
              <a:r>
                <a:rPr lang="en-GB" sz="1400" dirty="0">
                  <a:solidFill>
                    <a:srgbClr val="FF0000"/>
                  </a:solidFill>
                </a:rPr>
                <a:t>2000</a:t>
              </a:r>
            </a:p>
          </p:txBody>
        </p:sp>
        <p:sp>
          <p:nvSpPr>
            <p:cNvPr id="107" name="AutoShape 6"/>
            <p:cNvSpPr>
              <a:spLocks noChangeArrowheads="1"/>
            </p:cNvSpPr>
            <p:nvPr/>
          </p:nvSpPr>
          <p:spPr bwMode="auto">
            <a:xfrm>
              <a:off x="6712096" y="2492936"/>
              <a:ext cx="1800000" cy="360000"/>
            </a:xfrm>
            <a:prstGeom prst="flowChartInputOutput">
              <a:avLst/>
            </a:prstGeom>
            <a:solidFill>
              <a:schemeClr val="accent3">
                <a:lumMod val="40000"/>
                <a:lumOff val="60000"/>
              </a:schemeClr>
            </a:solidFill>
            <a:ln w="9525">
              <a:solidFill>
                <a:srgbClr val="000000"/>
              </a:solidFill>
              <a:prstDash val="solid"/>
              <a:round/>
              <a:headEnd/>
              <a:tailEnd/>
            </a:ln>
          </p:spPr>
          <p:txBody>
            <a:bodyPr lIns="0" tIns="0" rIns="0" bIns="0" anchor="ctr" anchorCtr="1"/>
            <a:lstStyle/>
            <a:p>
              <a:pPr marL="342900" indent="-342900" algn="ctr"/>
              <a:r>
                <a:rPr lang="en-GB" sz="1600" dirty="0">
                  <a:latin typeface="Arial Narrow" pitchFamily="34" charset="0"/>
                </a:rPr>
                <a:t>Organisational</a:t>
              </a:r>
            </a:p>
          </p:txBody>
        </p:sp>
        <p:cxnSp>
          <p:nvCxnSpPr>
            <p:cNvPr id="108" name="Connecteur en angle 107"/>
            <p:cNvCxnSpPr>
              <a:stCxn id="13" idx="3"/>
              <a:endCxn id="107" idx="5"/>
            </p:cNvCxnSpPr>
            <p:nvPr/>
          </p:nvCxnSpPr>
          <p:spPr>
            <a:xfrm flipV="1">
              <a:off x="4642093" y="2672936"/>
              <a:ext cx="3690003" cy="3244479"/>
            </a:xfrm>
            <a:prstGeom prst="bentConnector3">
              <a:avLst>
                <a:gd name="adj1" fmla="val 111073"/>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Connecteur en angle 111"/>
            <p:cNvCxnSpPr>
              <a:stCxn id="17" idx="3"/>
              <a:endCxn id="107" idx="0"/>
            </p:cNvCxnSpPr>
            <p:nvPr/>
          </p:nvCxnSpPr>
          <p:spPr>
            <a:xfrm>
              <a:off x="4643000" y="2391805"/>
              <a:ext cx="3149096" cy="101131"/>
            </a:xfrm>
            <a:prstGeom prst="bentConnector2">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39" name="ZoneTexte 138"/>
            <p:cNvSpPr txBox="1"/>
            <p:nvPr/>
          </p:nvSpPr>
          <p:spPr>
            <a:xfrm>
              <a:off x="5879975" y="2844530"/>
              <a:ext cx="486030" cy="307777"/>
            </a:xfrm>
            <a:prstGeom prst="rect">
              <a:avLst/>
            </a:prstGeom>
            <a:noFill/>
          </p:spPr>
          <p:txBody>
            <a:bodyPr wrap="none" rtlCol="0">
              <a:spAutoFit/>
            </a:bodyPr>
            <a:lstStyle/>
            <a:p>
              <a:r>
                <a:rPr lang="en-GB" sz="1400" dirty="0">
                  <a:solidFill>
                    <a:srgbClr val="0070C0"/>
                  </a:solidFill>
                </a:rPr>
                <a:t>19%</a:t>
              </a:r>
            </a:p>
          </p:txBody>
        </p:sp>
        <p:sp>
          <p:nvSpPr>
            <p:cNvPr id="140" name="ZoneTexte 139"/>
            <p:cNvSpPr txBox="1"/>
            <p:nvPr/>
          </p:nvSpPr>
          <p:spPr>
            <a:xfrm>
              <a:off x="7461932" y="2840761"/>
              <a:ext cx="396262" cy="307777"/>
            </a:xfrm>
            <a:prstGeom prst="rect">
              <a:avLst/>
            </a:prstGeom>
            <a:noFill/>
          </p:spPr>
          <p:txBody>
            <a:bodyPr wrap="none" rtlCol="0">
              <a:spAutoFit/>
            </a:bodyPr>
            <a:lstStyle/>
            <a:p>
              <a:r>
                <a:rPr lang="en-GB" sz="1400" dirty="0">
                  <a:solidFill>
                    <a:srgbClr val="0070C0"/>
                  </a:solidFill>
                </a:rPr>
                <a:t>4%</a:t>
              </a:r>
            </a:p>
          </p:txBody>
        </p:sp>
      </p:grpSp>
      <p:sp>
        <p:nvSpPr>
          <p:cNvPr id="142" name="Rectangle 141"/>
          <p:cNvSpPr/>
          <p:nvPr/>
        </p:nvSpPr>
        <p:spPr>
          <a:xfrm>
            <a:off x="1841918" y="1565179"/>
            <a:ext cx="2226026" cy="523220"/>
          </a:xfrm>
          <a:prstGeom prst="rect">
            <a:avLst/>
          </a:prstGeom>
        </p:spPr>
        <p:txBody>
          <a:bodyPr wrap="square">
            <a:spAutoFit/>
          </a:bodyPr>
          <a:lstStyle/>
          <a:p>
            <a:r>
              <a:rPr lang="en-GB" sz="1400" dirty="0"/>
              <a:t>Directives to R&amp;D</a:t>
            </a:r>
          </a:p>
          <a:p>
            <a:r>
              <a:rPr lang="en-GB" sz="1400" dirty="0"/>
              <a:t>R&amp;D budget</a:t>
            </a:r>
          </a:p>
        </p:txBody>
      </p:sp>
      <p:sp>
        <p:nvSpPr>
          <p:cNvPr id="143" name="Rectangle 142"/>
          <p:cNvSpPr/>
          <p:nvPr/>
        </p:nvSpPr>
        <p:spPr>
          <a:xfrm>
            <a:off x="1791742" y="2606274"/>
            <a:ext cx="2306376" cy="523220"/>
          </a:xfrm>
          <a:prstGeom prst="rect">
            <a:avLst/>
          </a:prstGeom>
        </p:spPr>
        <p:txBody>
          <a:bodyPr wrap="square">
            <a:spAutoFit/>
          </a:bodyPr>
          <a:lstStyle/>
          <a:p>
            <a:r>
              <a:rPr lang="en-GB" sz="1400" dirty="0"/>
              <a:t>Directives to IT</a:t>
            </a:r>
          </a:p>
          <a:p>
            <a:r>
              <a:rPr lang="en-GB" sz="1400" dirty="0"/>
              <a:t>IT budget</a:t>
            </a:r>
          </a:p>
        </p:txBody>
      </p:sp>
      <p:sp>
        <p:nvSpPr>
          <p:cNvPr id="144" name="Rectangle 143"/>
          <p:cNvSpPr/>
          <p:nvPr/>
        </p:nvSpPr>
        <p:spPr>
          <a:xfrm>
            <a:off x="1862556" y="3771841"/>
            <a:ext cx="1707892" cy="307777"/>
          </a:xfrm>
          <a:prstGeom prst="rect">
            <a:avLst/>
          </a:prstGeom>
        </p:spPr>
        <p:txBody>
          <a:bodyPr wrap="square">
            <a:spAutoFit/>
          </a:bodyPr>
          <a:lstStyle/>
          <a:p>
            <a:r>
              <a:rPr lang="en-GB" sz="1400" dirty="0"/>
              <a:t>ELN delivery budget</a:t>
            </a:r>
          </a:p>
        </p:txBody>
      </p:sp>
      <p:sp>
        <p:nvSpPr>
          <p:cNvPr id="145" name="Flèche vers le bas 144"/>
          <p:cNvSpPr/>
          <p:nvPr/>
        </p:nvSpPr>
        <p:spPr>
          <a:xfrm>
            <a:off x="1561909" y="1582981"/>
            <a:ext cx="288032" cy="4818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 name="Flèche vers le bas 145"/>
          <p:cNvSpPr/>
          <p:nvPr/>
        </p:nvSpPr>
        <p:spPr>
          <a:xfrm>
            <a:off x="1561909" y="2659090"/>
            <a:ext cx="288032" cy="481878"/>
          </a:xfrm>
          <a:prstGeom prst="downArrow">
            <a:avLst/>
          </a:prstGeom>
          <a:solidFill>
            <a:schemeClr val="accent3">
              <a:lumMod val="40000"/>
              <a:lumOff val="6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endParaRPr lang="en-GB" dirty="0">
              <a:solidFill>
                <a:schemeClr val="dk1"/>
              </a:solidFill>
            </a:endParaRPr>
          </a:p>
        </p:txBody>
      </p:sp>
      <p:sp>
        <p:nvSpPr>
          <p:cNvPr id="147" name="Flèche vers le bas 146"/>
          <p:cNvSpPr/>
          <p:nvPr/>
        </p:nvSpPr>
        <p:spPr>
          <a:xfrm>
            <a:off x="1561909" y="3739210"/>
            <a:ext cx="288032" cy="481878"/>
          </a:xfrm>
          <a:prstGeom prst="downArrow">
            <a:avLst/>
          </a:prstGeom>
          <a:solidFill>
            <a:schemeClr val="accent4">
              <a:lumMod val="60000"/>
              <a:lumOff val="4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endParaRPr lang="en-GB" dirty="0">
              <a:solidFill>
                <a:schemeClr val="dk1"/>
              </a:solidFill>
            </a:endParaRPr>
          </a:p>
        </p:txBody>
      </p:sp>
      <p:grpSp>
        <p:nvGrpSpPr>
          <p:cNvPr id="32" name="Groupe 31"/>
          <p:cNvGrpSpPr/>
          <p:nvPr/>
        </p:nvGrpSpPr>
        <p:grpSpPr>
          <a:xfrm>
            <a:off x="3904332" y="760912"/>
            <a:ext cx="4805625" cy="4830075"/>
            <a:chOff x="3904332" y="760912"/>
            <a:chExt cx="4805625" cy="4830075"/>
          </a:xfrm>
        </p:grpSpPr>
        <p:sp>
          <p:nvSpPr>
            <p:cNvPr id="28" name="Rectangle 27"/>
            <p:cNvSpPr/>
            <p:nvPr/>
          </p:nvSpPr>
          <p:spPr>
            <a:xfrm>
              <a:off x="3904332" y="858416"/>
              <a:ext cx="2825913" cy="914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Poor performance.</a:t>
              </a:r>
            </a:p>
            <a:p>
              <a:pPr algn="ctr"/>
              <a:r>
                <a:rPr lang="en-GB" sz="1600" dirty="0">
                  <a:solidFill>
                    <a:schemeClr val="tx1"/>
                  </a:solidFill>
                </a:rPr>
                <a:t>Will this target actually help boosting innovation?</a:t>
              </a:r>
            </a:p>
          </p:txBody>
        </p:sp>
        <p:sp>
          <p:nvSpPr>
            <p:cNvPr id="55" name="Explosion 1 54"/>
            <p:cNvSpPr/>
            <p:nvPr/>
          </p:nvSpPr>
          <p:spPr>
            <a:xfrm>
              <a:off x="6674617" y="760912"/>
              <a:ext cx="2001839" cy="1083912"/>
            </a:xfrm>
            <a:prstGeom prst="irregularSeal1">
              <a:avLst/>
            </a:prstGeom>
            <a:solidFill>
              <a:srgbClr val="FFFF00"/>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400" dirty="0">
                  <a:solidFill>
                    <a:schemeClr val="tx1"/>
                  </a:solidFill>
                </a:rPr>
                <a:t>Numerous, effective</a:t>
              </a:r>
            </a:p>
            <a:p>
              <a:pPr algn="ctr"/>
              <a:r>
                <a:rPr lang="en-GB" sz="1400" dirty="0">
                  <a:solidFill>
                    <a:schemeClr val="tx1"/>
                  </a:solidFill>
                </a:rPr>
                <a:t>inventions</a:t>
              </a:r>
            </a:p>
          </p:txBody>
        </p:sp>
        <p:sp>
          <p:nvSpPr>
            <p:cNvPr id="56" name="Explosion 1 55"/>
            <p:cNvSpPr/>
            <p:nvPr/>
          </p:nvSpPr>
          <p:spPr>
            <a:xfrm>
              <a:off x="6730245" y="4507075"/>
              <a:ext cx="1979712" cy="1083912"/>
            </a:xfrm>
            <a:prstGeom prst="irregularSeal1">
              <a:avLst/>
            </a:prstGeom>
            <a:solidFill>
              <a:srgbClr val="FFFF00"/>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400" dirty="0">
                  <a:solidFill>
                    <a:schemeClr val="tx1"/>
                  </a:solidFill>
                </a:rPr>
                <a:t>Fast, cost effective</a:t>
              </a:r>
            </a:p>
            <a:p>
              <a:pPr algn="ctr"/>
              <a:r>
                <a:rPr lang="en-GB" sz="1400" dirty="0">
                  <a:solidFill>
                    <a:schemeClr val="tx1"/>
                  </a:solidFill>
                </a:rPr>
                <a:t>ELN Deployment</a:t>
              </a:r>
            </a:p>
          </p:txBody>
        </p:sp>
        <p:cxnSp>
          <p:nvCxnSpPr>
            <p:cNvPr id="31" name="Connecteur en arc 30"/>
            <p:cNvCxnSpPr>
              <a:stCxn id="56" idx="3"/>
              <a:endCxn id="55" idx="3"/>
            </p:cNvCxnSpPr>
            <p:nvPr/>
          </p:nvCxnSpPr>
          <p:spPr>
            <a:xfrm flipH="1" flipV="1">
              <a:off x="8676456" y="1427819"/>
              <a:ext cx="33501" cy="3746163"/>
            </a:xfrm>
            <a:prstGeom prst="curvedConnector3">
              <a:avLst>
                <a:gd name="adj1" fmla="val -682368"/>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54" name="Flèche vers le bas 53"/>
          <p:cNvSpPr/>
          <p:nvPr/>
        </p:nvSpPr>
        <p:spPr>
          <a:xfrm>
            <a:off x="1556314" y="4740913"/>
            <a:ext cx="285604" cy="943603"/>
          </a:xfrm>
          <a:prstGeom prst="downArrow">
            <a:avLst/>
          </a:prstGeom>
          <a:solidFill>
            <a:schemeClr val="accent2">
              <a:lumMod val="60000"/>
              <a:lumOff val="40000"/>
            </a:schemeClr>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ctr"/>
            <a:endParaRPr lang="en-GB" dirty="0"/>
          </a:p>
        </p:txBody>
      </p:sp>
      <p:sp>
        <p:nvSpPr>
          <p:cNvPr id="2" name="Espace réservé du numéro de diapositive 1"/>
          <p:cNvSpPr>
            <a:spLocks noGrp="1"/>
          </p:cNvSpPr>
          <p:nvPr>
            <p:ph type="sldNum" sz="quarter" idx="12"/>
          </p:nvPr>
        </p:nvSpPr>
        <p:spPr/>
        <p:txBody>
          <a:bodyPr/>
          <a:lstStyle/>
          <a:p>
            <a:fld id="{990B41CA-569D-40E7-8E58-026C0338B2C8}" type="slidenum">
              <a:rPr lang="en-GB" smtClean="0"/>
              <a:pPr/>
              <a:t>27</a:t>
            </a:fld>
            <a:endParaRPr lang="en-GB"/>
          </a:p>
        </p:txBody>
      </p:sp>
    </p:spTree>
    <p:extLst>
      <p:ext uri="{BB962C8B-B14F-4D97-AF65-F5344CB8AC3E}">
        <p14:creationId xmlns:p14="http://schemas.microsoft.com/office/powerpoint/2010/main" val="426398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à coins arrondis 20"/>
          <p:cNvSpPr/>
          <p:nvPr/>
        </p:nvSpPr>
        <p:spPr>
          <a:xfrm>
            <a:off x="5073059" y="836712"/>
            <a:ext cx="3816217" cy="85827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tx1"/>
                </a:solidFill>
              </a:rPr>
              <a:t>ELN full deployment justification</a:t>
            </a:r>
          </a:p>
        </p:txBody>
      </p:sp>
      <p:sp>
        <p:nvSpPr>
          <p:cNvPr id="2" name="Titre 1"/>
          <p:cNvSpPr>
            <a:spLocks noGrp="1"/>
          </p:cNvSpPr>
          <p:nvPr>
            <p:ph type="title"/>
          </p:nvPr>
        </p:nvSpPr>
        <p:spPr/>
        <p:txBody>
          <a:bodyPr/>
          <a:lstStyle/>
          <a:p>
            <a:r>
              <a:rPr lang="en-GB" dirty="0"/>
              <a:t>Conflict resolution</a:t>
            </a:r>
          </a:p>
        </p:txBody>
      </p:sp>
      <p:sp>
        <p:nvSpPr>
          <p:cNvPr id="3" name="Espace réservé du pied de page 2"/>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9" name="Pentagone 8"/>
          <p:cNvSpPr/>
          <p:nvPr/>
        </p:nvSpPr>
        <p:spPr>
          <a:xfrm rot="5400000">
            <a:off x="7548126" y="774409"/>
            <a:ext cx="792087" cy="1896620"/>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chemeClr val="tx1"/>
                </a:solidFill>
              </a:rPr>
              <a:t>Standardize experimentation</a:t>
            </a:r>
          </a:p>
        </p:txBody>
      </p:sp>
      <p:sp>
        <p:nvSpPr>
          <p:cNvPr id="11" name="Pentagone 10"/>
          <p:cNvSpPr/>
          <p:nvPr/>
        </p:nvSpPr>
        <p:spPr>
          <a:xfrm rot="5400000">
            <a:off x="5625327" y="774409"/>
            <a:ext cx="792087" cy="1896620"/>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dirty="0">
                <a:solidFill>
                  <a:schemeClr val="tx1"/>
                </a:solidFill>
              </a:rPr>
              <a:t>Share knowledge</a:t>
            </a:r>
          </a:p>
        </p:txBody>
      </p:sp>
      <p:sp>
        <p:nvSpPr>
          <p:cNvPr id="18" name="Parallélogramme 17"/>
          <p:cNvSpPr/>
          <p:nvPr/>
        </p:nvSpPr>
        <p:spPr>
          <a:xfrm>
            <a:off x="4815266" y="3235985"/>
            <a:ext cx="1365058" cy="668169"/>
          </a:xfrm>
          <a:prstGeom prst="parallelogram">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Promote research sharing</a:t>
            </a:r>
          </a:p>
        </p:txBody>
      </p:sp>
      <p:grpSp>
        <p:nvGrpSpPr>
          <p:cNvPr id="7" name="Groupe 6"/>
          <p:cNvGrpSpPr/>
          <p:nvPr/>
        </p:nvGrpSpPr>
        <p:grpSpPr>
          <a:xfrm>
            <a:off x="5652120" y="2118763"/>
            <a:ext cx="2648846" cy="2140025"/>
            <a:chOff x="5652120" y="2118763"/>
            <a:chExt cx="2648846" cy="2140025"/>
          </a:xfrm>
        </p:grpSpPr>
        <p:grpSp>
          <p:nvGrpSpPr>
            <p:cNvPr id="22" name="Groupe 21"/>
            <p:cNvGrpSpPr/>
            <p:nvPr/>
          </p:nvGrpSpPr>
          <p:grpSpPr>
            <a:xfrm>
              <a:off x="5652120" y="2118763"/>
              <a:ext cx="720000" cy="2140025"/>
              <a:chOff x="6578974" y="2444775"/>
              <a:chExt cx="720000" cy="2140025"/>
            </a:xfrm>
          </p:grpSpPr>
          <p:sp>
            <p:nvSpPr>
              <p:cNvPr id="23" name="Rectangle 22"/>
              <p:cNvSpPr/>
              <p:nvPr/>
            </p:nvSpPr>
            <p:spPr>
              <a:xfrm>
                <a:off x="6578974" y="3443210"/>
                <a:ext cx="720000" cy="0"/>
              </a:xfrm>
              <a:prstGeom prst="rect">
                <a:avLst/>
              </a:prstGeom>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4" name="Connecteur droit avec flèche 23"/>
              <p:cNvCxnSpPr>
                <a:stCxn id="23" idx="1"/>
                <a:endCxn id="11" idx="3"/>
              </p:cNvCxnSpPr>
              <p:nvPr/>
            </p:nvCxnSpPr>
            <p:spPr>
              <a:xfrm flipV="1">
                <a:off x="6578974" y="2444775"/>
                <a:ext cx="369251" cy="99843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stCxn id="23" idx="3"/>
                <a:endCxn id="16" idx="3"/>
              </p:cNvCxnSpPr>
              <p:nvPr/>
            </p:nvCxnSpPr>
            <p:spPr>
              <a:xfrm flipH="1">
                <a:off x="6948226" y="3443211"/>
                <a:ext cx="350748" cy="11415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e 31"/>
            <p:cNvGrpSpPr/>
            <p:nvPr/>
          </p:nvGrpSpPr>
          <p:grpSpPr>
            <a:xfrm>
              <a:off x="7580966" y="2118763"/>
              <a:ext cx="720000" cy="2140024"/>
              <a:chOff x="6581714" y="2535323"/>
              <a:chExt cx="720000" cy="2140024"/>
            </a:xfrm>
          </p:grpSpPr>
          <p:sp>
            <p:nvSpPr>
              <p:cNvPr id="33" name="Rectangle 32"/>
              <p:cNvSpPr/>
              <p:nvPr/>
            </p:nvSpPr>
            <p:spPr>
              <a:xfrm>
                <a:off x="6581714" y="3533758"/>
                <a:ext cx="720000" cy="0"/>
              </a:xfrm>
              <a:prstGeom prst="rect">
                <a:avLst/>
              </a:prstGeom>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4" name="Connecteur droit avec flèche 33"/>
              <p:cNvCxnSpPr>
                <a:stCxn id="33" idx="1"/>
                <a:endCxn id="9" idx="3"/>
              </p:cNvCxnSpPr>
              <p:nvPr/>
            </p:nvCxnSpPr>
            <p:spPr>
              <a:xfrm flipV="1">
                <a:off x="6581714" y="2535323"/>
                <a:ext cx="363204" cy="99843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33" idx="3"/>
                <a:endCxn id="17" idx="3"/>
              </p:cNvCxnSpPr>
              <p:nvPr/>
            </p:nvCxnSpPr>
            <p:spPr>
              <a:xfrm flipH="1">
                <a:off x="6941715" y="3533759"/>
                <a:ext cx="359999" cy="114158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7" name="Rectangle à coins arrondis 36"/>
          <p:cNvSpPr/>
          <p:nvPr/>
        </p:nvSpPr>
        <p:spPr>
          <a:xfrm>
            <a:off x="251520" y="2694145"/>
            <a:ext cx="1785756" cy="846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Numerous, effective</a:t>
            </a:r>
          </a:p>
          <a:p>
            <a:pPr algn="ctr"/>
            <a:r>
              <a:rPr lang="en-GB" dirty="0">
                <a:solidFill>
                  <a:schemeClr val="tx1"/>
                </a:solidFill>
              </a:rPr>
              <a:t>inventions</a:t>
            </a:r>
          </a:p>
        </p:txBody>
      </p:sp>
      <p:sp>
        <p:nvSpPr>
          <p:cNvPr id="41" name="Rectangle à coins arrondis 40"/>
          <p:cNvSpPr/>
          <p:nvPr/>
        </p:nvSpPr>
        <p:spPr>
          <a:xfrm>
            <a:off x="2351507" y="1326675"/>
            <a:ext cx="1800200" cy="846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Improve experimentation productivity</a:t>
            </a:r>
          </a:p>
        </p:txBody>
      </p:sp>
      <p:sp>
        <p:nvSpPr>
          <p:cNvPr id="43" name="Parallélogramme 42"/>
          <p:cNvSpPr/>
          <p:nvPr/>
        </p:nvSpPr>
        <p:spPr>
          <a:xfrm>
            <a:off x="6734059" y="3259126"/>
            <a:ext cx="1449043" cy="645028"/>
          </a:xfrm>
          <a:prstGeom prst="parallelogram">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Data rather process oriented</a:t>
            </a:r>
          </a:p>
        </p:txBody>
      </p:sp>
      <p:cxnSp>
        <p:nvCxnSpPr>
          <p:cNvPr id="46" name="Connecteur droit avec flèche 45"/>
          <p:cNvCxnSpPr>
            <a:stCxn id="41" idx="1"/>
            <a:endCxn id="37" idx="0"/>
          </p:cNvCxnSpPr>
          <p:nvPr/>
        </p:nvCxnSpPr>
        <p:spPr>
          <a:xfrm flipH="1">
            <a:off x="1144398" y="1749728"/>
            <a:ext cx="1207109" cy="944417"/>
          </a:xfrm>
          <a:prstGeom prst="straightConnector1">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a:stCxn id="21" idx="1"/>
            <a:endCxn id="41" idx="3"/>
          </p:cNvCxnSpPr>
          <p:nvPr/>
        </p:nvCxnSpPr>
        <p:spPr>
          <a:xfrm flipH="1">
            <a:off x="4151707" y="1265851"/>
            <a:ext cx="921352" cy="483877"/>
          </a:xfrm>
          <a:prstGeom prst="straightConnector1">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e 5"/>
          <p:cNvGrpSpPr/>
          <p:nvPr/>
        </p:nvGrpSpPr>
        <p:grpSpPr>
          <a:xfrm>
            <a:off x="4146012" y="4258786"/>
            <a:ext cx="4743265" cy="1282050"/>
            <a:chOff x="4146012" y="4258786"/>
            <a:chExt cx="4743265" cy="1282050"/>
          </a:xfrm>
        </p:grpSpPr>
        <p:sp>
          <p:nvSpPr>
            <p:cNvPr id="44" name="Rectangle à coins arrondis 43"/>
            <p:cNvSpPr/>
            <p:nvPr/>
          </p:nvSpPr>
          <p:spPr>
            <a:xfrm>
              <a:off x="5071730" y="4748743"/>
              <a:ext cx="3817546" cy="79209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dirty="0">
                  <a:solidFill>
                    <a:schemeClr val="tx1"/>
                  </a:solidFill>
                </a:rPr>
                <a:t>Researchers requirements</a:t>
              </a:r>
            </a:p>
          </p:txBody>
        </p:sp>
        <p:sp>
          <p:nvSpPr>
            <p:cNvPr id="16" name="Pentagone 15"/>
            <p:cNvSpPr/>
            <p:nvPr/>
          </p:nvSpPr>
          <p:spPr>
            <a:xfrm rot="16200000">
              <a:off x="5625328" y="3706521"/>
              <a:ext cx="792087" cy="189662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1400" dirty="0">
                  <a:solidFill>
                    <a:schemeClr val="tx1"/>
                  </a:solidFill>
                </a:rPr>
                <a:t>Protect individual IP</a:t>
              </a:r>
            </a:p>
          </p:txBody>
        </p:sp>
        <p:sp>
          <p:nvSpPr>
            <p:cNvPr id="17" name="Pentagone 16"/>
            <p:cNvSpPr/>
            <p:nvPr/>
          </p:nvSpPr>
          <p:spPr>
            <a:xfrm rot="16200000">
              <a:off x="7544923" y="3706520"/>
              <a:ext cx="792087" cy="1896620"/>
            </a:xfrm>
            <a:prstGeom prst="homePlat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1400" dirty="0">
                  <a:solidFill>
                    <a:schemeClr val="tx1"/>
                  </a:solidFill>
                </a:rPr>
                <a:t>Experimentation freedom</a:t>
              </a:r>
            </a:p>
          </p:txBody>
        </p:sp>
        <p:cxnSp>
          <p:nvCxnSpPr>
            <p:cNvPr id="52" name="Connecteur droit avec flèche 51"/>
            <p:cNvCxnSpPr>
              <a:stCxn id="44" idx="1"/>
              <a:endCxn id="42" idx="3"/>
            </p:cNvCxnSpPr>
            <p:nvPr/>
          </p:nvCxnSpPr>
          <p:spPr>
            <a:xfrm flipH="1" flipV="1">
              <a:off x="4146012" y="4627513"/>
              <a:ext cx="925718" cy="517277"/>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 name="Groupe 4"/>
          <p:cNvGrpSpPr/>
          <p:nvPr/>
        </p:nvGrpSpPr>
        <p:grpSpPr>
          <a:xfrm>
            <a:off x="1144398" y="3540250"/>
            <a:ext cx="3001614" cy="1510315"/>
            <a:chOff x="1144398" y="3540250"/>
            <a:chExt cx="3001614" cy="1510315"/>
          </a:xfrm>
        </p:grpSpPr>
        <p:sp>
          <p:nvSpPr>
            <p:cNvPr id="42" name="Rectangle à coins arrondis 41"/>
            <p:cNvSpPr/>
            <p:nvPr/>
          </p:nvSpPr>
          <p:spPr>
            <a:xfrm>
              <a:off x="2345812" y="4204460"/>
              <a:ext cx="1800200" cy="846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Enable creativity</a:t>
              </a:r>
            </a:p>
          </p:txBody>
        </p:sp>
        <p:cxnSp>
          <p:nvCxnSpPr>
            <p:cNvPr id="57" name="Connecteur droit avec flèche 56"/>
            <p:cNvCxnSpPr>
              <a:stCxn id="42" idx="1"/>
              <a:endCxn id="37" idx="2"/>
            </p:cNvCxnSpPr>
            <p:nvPr/>
          </p:nvCxnSpPr>
          <p:spPr>
            <a:xfrm flipH="1" flipV="1">
              <a:off x="1144398" y="3540250"/>
              <a:ext cx="1201414" cy="1087263"/>
            </a:xfrm>
            <a:prstGeom prst="straightConnector1">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946621" y="5794828"/>
            <a:ext cx="5787438" cy="369332"/>
          </a:xfrm>
          <a:prstGeom prst="rect">
            <a:avLst/>
          </a:prstGeom>
        </p:spPr>
        <p:txBody>
          <a:bodyPr wrap="square">
            <a:spAutoFit/>
          </a:bodyPr>
          <a:lstStyle/>
          <a:p>
            <a:r>
              <a:rPr lang="en-GB" dirty="0">
                <a:hlinkClick r:id="rId2"/>
              </a:rPr>
              <a:t>en.wikipedia.org/wiki/</a:t>
            </a:r>
            <a:r>
              <a:rPr lang="en-GB" dirty="0" err="1">
                <a:hlinkClick r:id="rId2"/>
              </a:rPr>
              <a:t>Evaporating_Cloud</a:t>
            </a:r>
            <a:r>
              <a:rPr lang="en-GB" dirty="0"/>
              <a:t> </a:t>
            </a:r>
          </a:p>
        </p:txBody>
      </p:sp>
      <p:sp>
        <p:nvSpPr>
          <p:cNvPr id="8" name="Espace réservé du numéro de diapositive 7"/>
          <p:cNvSpPr>
            <a:spLocks noGrp="1"/>
          </p:cNvSpPr>
          <p:nvPr>
            <p:ph type="sldNum" sz="quarter" idx="12"/>
          </p:nvPr>
        </p:nvSpPr>
        <p:spPr/>
        <p:txBody>
          <a:bodyPr/>
          <a:lstStyle/>
          <a:p>
            <a:fld id="{990B41CA-569D-40E7-8E58-026C0338B2C8}" type="slidenum">
              <a:rPr lang="en-GB" smtClean="0"/>
              <a:pPr/>
              <a:t>28</a:t>
            </a:fld>
            <a:endParaRPr lang="en-GB"/>
          </a:p>
        </p:txBody>
      </p:sp>
    </p:spTree>
    <p:extLst>
      <p:ext uri="{BB962C8B-B14F-4D97-AF65-F5344CB8AC3E}">
        <p14:creationId xmlns:p14="http://schemas.microsoft.com/office/powerpoint/2010/main" val="215858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noProof="0" dirty="0"/>
              <a:t>Conclusion</a:t>
            </a:r>
          </a:p>
        </p:txBody>
      </p:sp>
      <p:sp>
        <p:nvSpPr>
          <p:cNvPr id="3" name="Espace réservé du contenu 2"/>
          <p:cNvSpPr>
            <a:spLocks noGrp="1"/>
          </p:cNvSpPr>
          <p:nvPr>
            <p:ph idx="1"/>
          </p:nvPr>
        </p:nvSpPr>
        <p:spPr/>
        <p:txBody>
          <a:bodyPr/>
          <a:lstStyle/>
          <a:p>
            <a:r>
              <a:rPr lang="en-GB" dirty="0"/>
              <a:t>IT continuous transformation</a:t>
            </a:r>
          </a:p>
          <a:p>
            <a:pPr lvl="1"/>
            <a:r>
              <a:rPr lang="en-GB" noProof="0" dirty="0"/>
              <a:t>Support enterprise ongoing </a:t>
            </a:r>
            <a:r>
              <a:rPr lang="en-GB" dirty="0"/>
              <a:t>transformation</a:t>
            </a:r>
            <a:r>
              <a:rPr lang="en-GB" noProof="0" dirty="0"/>
              <a:t> </a:t>
            </a:r>
          </a:p>
          <a:p>
            <a:pPr lvl="1"/>
            <a:r>
              <a:rPr lang="en-GB" dirty="0"/>
              <a:t>Leverage new technologies </a:t>
            </a:r>
            <a:endParaRPr lang="en-GB" noProof="0" dirty="0"/>
          </a:p>
          <a:p>
            <a:r>
              <a:rPr lang="en-GB" dirty="0"/>
              <a:t>IT performance management is an essential component in this process </a:t>
            </a:r>
            <a:endParaRPr lang="en-GB" noProof="0" dirty="0"/>
          </a:p>
          <a:p>
            <a:pPr lvl="1"/>
            <a:r>
              <a:rPr lang="en-GB" noProof="0" dirty="0"/>
              <a:t>To focus efforts on enterprise goal / objectives</a:t>
            </a:r>
          </a:p>
          <a:p>
            <a:pPr lvl="1"/>
            <a:r>
              <a:rPr lang="en-GB" dirty="0"/>
              <a:t>To set IT budgets</a:t>
            </a:r>
          </a:p>
          <a:p>
            <a:r>
              <a:rPr lang="en-GB" dirty="0"/>
              <a:t>Better understanding through system approach</a:t>
            </a:r>
          </a:p>
          <a:p>
            <a:pPr lvl="1"/>
            <a:r>
              <a:rPr lang="en-GB" dirty="0"/>
              <a:t>Complexity management,  Behaviour control</a:t>
            </a:r>
          </a:p>
          <a:p>
            <a:pPr lvl="1"/>
            <a:r>
              <a:rPr lang="en-GB" dirty="0"/>
              <a:t>Overall Interactional Effectiveness</a:t>
            </a:r>
          </a:p>
          <a:p>
            <a:pPr lvl="1"/>
            <a:r>
              <a:rPr lang="en-GB" dirty="0"/>
              <a:t>Responsibility, Conflict resolution</a:t>
            </a:r>
          </a:p>
        </p:txBody>
      </p:sp>
      <p:sp>
        <p:nvSpPr>
          <p:cNvPr id="4" name="Espace réservé du pied de page 3"/>
          <p:cNvSpPr>
            <a:spLocks noGrp="1"/>
          </p:cNvSpPr>
          <p:nvPr>
            <p:ph type="ftr" sz="quarter" idx="11"/>
          </p:nvPr>
        </p:nvSpPr>
        <p:spPr/>
        <p:txBody>
          <a:bodyPr/>
          <a:lstStyle/>
          <a:p>
            <a:r>
              <a:rPr lang="en-US"/>
              <a:t>J. Vieille - Performance managment for digital transformation - Second 4P Factory online Seminar</a:t>
            </a:r>
            <a:endParaRPr lang="fr-FR"/>
          </a:p>
        </p:txBody>
      </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29</a:t>
            </a:fld>
            <a:endParaRPr lang="en-GB"/>
          </a:p>
        </p:txBody>
      </p:sp>
    </p:spTree>
    <p:extLst>
      <p:ext uri="{BB962C8B-B14F-4D97-AF65-F5344CB8AC3E}">
        <p14:creationId xmlns:p14="http://schemas.microsoft.com/office/powerpoint/2010/main" val="151005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Context</a:t>
            </a:r>
          </a:p>
        </p:txBody>
      </p:sp>
      <p:sp>
        <p:nvSpPr>
          <p:cNvPr id="3" name="Espace réservé du contenu 2"/>
          <p:cNvSpPr>
            <a:spLocks noGrp="1"/>
          </p:cNvSpPr>
          <p:nvPr>
            <p:ph idx="1"/>
          </p:nvPr>
        </p:nvSpPr>
        <p:spPr/>
        <p:txBody>
          <a:bodyPr/>
          <a:lstStyle/>
          <a:p>
            <a:r>
              <a:rPr lang="en-GB" sz="2800" dirty="0"/>
              <a:t>Hyper-connected World</a:t>
            </a:r>
          </a:p>
          <a:p>
            <a:pPr lvl="1"/>
            <a:r>
              <a:rPr lang="en-GB" sz="2400" dirty="0"/>
              <a:t>Increasing complexity, opportunities</a:t>
            </a:r>
          </a:p>
          <a:p>
            <a:r>
              <a:rPr lang="en-GB" sz="2800" dirty="0"/>
              <a:t>Enterprises keep morphing  to adapt to the changing environment</a:t>
            </a:r>
          </a:p>
          <a:p>
            <a:r>
              <a:rPr lang="en-GB" sz="2800" dirty="0"/>
              <a:t>IT keeps progressing, pushing new technologies and </a:t>
            </a:r>
            <a:r>
              <a:rPr lang="en-GB" sz="2400" dirty="0"/>
              <a:t>hypes to support them</a:t>
            </a:r>
          </a:p>
          <a:p>
            <a:r>
              <a:rPr lang="en-GB" sz="2800" dirty="0"/>
              <a:t>Industrial IT is aging, intricate</a:t>
            </a:r>
          </a:p>
          <a:p>
            <a:pPr lvl="1"/>
            <a:r>
              <a:rPr lang="en-GB" sz="2400" dirty="0"/>
              <a:t>Need to improve IT support to business, </a:t>
            </a:r>
          </a:p>
          <a:p>
            <a:pPr lvl="1"/>
            <a:r>
              <a:rPr lang="en-GB" sz="2400" dirty="0"/>
              <a:t>Need to leverage opportunities and technologies</a:t>
            </a:r>
          </a:p>
          <a:p>
            <a:pPr lvl="1"/>
            <a:r>
              <a:rPr lang="en-GB" sz="2400" dirty="0"/>
              <a:t>Without compromising operations, limiting risks</a:t>
            </a:r>
          </a:p>
        </p:txBody>
      </p:sp>
      <p:sp>
        <p:nvSpPr>
          <p:cNvPr id="4" name="Espace réservé du pied de page 3"/>
          <p:cNvSpPr>
            <a:spLocks noGrp="1"/>
          </p:cNvSpPr>
          <p:nvPr>
            <p:ph type="ftr" sz="quarter" idx="11"/>
          </p:nvPr>
        </p:nvSpPr>
        <p:spPr/>
        <p:txBody>
          <a:bodyPr/>
          <a:lstStyle/>
          <a:p>
            <a:pPr algn="ctr"/>
            <a:r>
              <a:rPr lang="en-GB"/>
              <a:t>J. Vieille - Performance managment for digital transformation - Second 4P Factory online Seminar</a:t>
            </a:r>
            <a:endParaRPr lang="en-GB" dirty="0"/>
          </a:p>
        </p:txBody>
      </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3</a:t>
            </a:fld>
            <a:endParaRPr lang="en-GB"/>
          </a:p>
        </p:txBody>
      </p:sp>
    </p:spTree>
    <p:extLst>
      <p:ext uri="{BB962C8B-B14F-4D97-AF65-F5344CB8AC3E}">
        <p14:creationId xmlns:p14="http://schemas.microsoft.com/office/powerpoint/2010/main" val="2311135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re 28"/>
          <p:cNvSpPr>
            <a:spLocks noGrp="1"/>
          </p:cNvSpPr>
          <p:nvPr>
            <p:ph type="title"/>
          </p:nvPr>
        </p:nvSpPr>
        <p:spPr/>
        <p:txBody>
          <a:bodyPr/>
          <a:lstStyle/>
          <a:p>
            <a:r>
              <a:rPr lang="en-GB" dirty="0"/>
              <a:t>Questions?</a:t>
            </a:r>
          </a:p>
        </p:txBody>
      </p:sp>
      <p:sp>
        <p:nvSpPr>
          <p:cNvPr id="4" name="Espace réservé du pied de page 3"/>
          <p:cNvSpPr>
            <a:spLocks noGrp="1"/>
          </p:cNvSpPr>
          <p:nvPr>
            <p:ph type="ftr" sz="quarter" idx="11"/>
          </p:nvPr>
        </p:nvSpPr>
        <p:spPr/>
        <p:txBody>
          <a:bodyPr/>
          <a:lstStyle/>
          <a:p>
            <a:pPr algn="ctr"/>
            <a:r>
              <a:rPr lang="en-GB"/>
              <a:t>J. Vieille - Performance managment for digital transformation - Second 4P Factory online Seminar</a:t>
            </a:r>
            <a:endParaRPr lang="en-GB" dirty="0"/>
          </a:p>
        </p:txBody>
      </p:sp>
      <p:grpSp>
        <p:nvGrpSpPr>
          <p:cNvPr id="25" name="Groupe 24"/>
          <p:cNvGrpSpPr/>
          <p:nvPr/>
        </p:nvGrpSpPr>
        <p:grpSpPr>
          <a:xfrm>
            <a:off x="564109" y="1774267"/>
            <a:ext cx="1629529" cy="1541657"/>
            <a:chOff x="564109" y="1774267"/>
            <a:chExt cx="1629529" cy="1541657"/>
          </a:xfrm>
        </p:grpSpPr>
        <p:pic>
          <p:nvPicPr>
            <p:cNvPr id="7" name="Image 6" descr="PedaWooWoo – professional development | Pedagoo.or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109" y="1774267"/>
              <a:ext cx="1629529" cy="1152128"/>
            </a:xfrm>
            <a:prstGeom prst="rect">
              <a:avLst/>
            </a:prstGeom>
          </p:spPr>
        </p:pic>
        <p:sp>
          <p:nvSpPr>
            <p:cNvPr id="12" name="ZoneTexte 11"/>
            <p:cNvSpPr txBox="1"/>
            <p:nvPr/>
          </p:nvSpPr>
          <p:spPr>
            <a:xfrm>
              <a:off x="564109" y="2946592"/>
              <a:ext cx="1607491" cy="369332"/>
            </a:xfrm>
            <a:prstGeom prst="rect">
              <a:avLst/>
            </a:prstGeom>
            <a:noFill/>
          </p:spPr>
          <p:txBody>
            <a:bodyPr wrap="none" rtlCol="0">
              <a:spAutoFit/>
            </a:bodyPr>
            <a:lstStyle/>
            <a:p>
              <a:r>
                <a:rPr lang="en-GB" dirty="0"/>
                <a:t>Transformation</a:t>
              </a:r>
            </a:p>
          </p:txBody>
        </p:sp>
      </p:grpSp>
      <p:grpSp>
        <p:nvGrpSpPr>
          <p:cNvPr id="36" name="Groupe 35"/>
          <p:cNvGrpSpPr/>
          <p:nvPr/>
        </p:nvGrpSpPr>
        <p:grpSpPr>
          <a:xfrm>
            <a:off x="1980507" y="3315924"/>
            <a:ext cx="1862831" cy="1301095"/>
            <a:chOff x="1980507" y="3315924"/>
            <a:chExt cx="1862831" cy="1301095"/>
          </a:xfrm>
        </p:grpSpPr>
        <p:pic>
          <p:nvPicPr>
            <p:cNvPr id="6" name="Picture 10" descr="See original imag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212" b="16433"/>
            <a:stretch/>
          </p:blipFill>
          <p:spPr bwMode="auto">
            <a:xfrm>
              <a:off x="2478984" y="3315924"/>
              <a:ext cx="1364354" cy="1027738"/>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p:cNvSpPr txBox="1"/>
            <p:nvPr/>
          </p:nvSpPr>
          <p:spPr>
            <a:xfrm>
              <a:off x="2262960" y="4247687"/>
              <a:ext cx="1374094" cy="369332"/>
            </a:xfrm>
            <a:prstGeom prst="rect">
              <a:avLst/>
            </a:prstGeom>
            <a:noFill/>
          </p:spPr>
          <p:txBody>
            <a:bodyPr wrap="none" rtlCol="0">
              <a:spAutoFit/>
            </a:bodyPr>
            <a:lstStyle/>
            <a:p>
              <a:r>
                <a:rPr lang="en-GB" dirty="0"/>
                <a:t>Performance</a:t>
              </a:r>
            </a:p>
          </p:txBody>
        </p:sp>
        <p:sp>
          <p:nvSpPr>
            <p:cNvPr id="31" name="Flèche droite 30"/>
            <p:cNvSpPr/>
            <p:nvPr/>
          </p:nvSpPr>
          <p:spPr>
            <a:xfrm rot="2615859">
              <a:off x="1980507" y="3324691"/>
              <a:ext cx="576064" cy="40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7" name="Groupe 36"/>
          <p:cNvGrpSpPr/>
          <p:nvPr/>
        </p:nvGrpSpPr>
        <p:grpSpPr>
          <a:xfrm>
            <a:off x="3349022" y="4461406"/>
            <a:ext cx="1823460" cy="1736469"/>
            <a:chOff x="3349022" y="4461406"/>
            <a:chExt cx="1823460" cy="1736469"/>
          </a:xfrm>
        </p:grpSpPr>
        <p:sp>
          <p:nvSpPr>
            <p:cNvPr id="10" name="ZoneTexte 9"/>
            <p:cNvSpPr txBox="1"/>
            <p:nvPr/>
          </p:nvSpPr>
          <p:spPr>
            <a:xfrm>
              <a:off x="4006688" y="5828543"/>
              <a:ext cx="1115883" cy="369332"/>
            </a:xfrm>
            <a:prstGeom prst="rect">
              <a:avLst/>
            </a:prstGeom>
            <a:noFill/>
          </p:spPr>
          <p:txBody>
            <a:bodyPr wrap="none" rtlCol="0">
              <a:spAutoFit/>
            </a:bodyPr>
            <a:lstStyle/>
            <a:p>
              <a:r>
                <a:rPr lang="en-GB" dirty="0"/>
                <a:t>Behaviour</a:t>
              </a:r>
            </a:p>
          </p:txBody>
        </p:sp>
        <p:pic>
          <p:nvPicPr>
            <p:cNvPr id="28" name="Espace réservé du contenu 4" descr="Content influencing behaviou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9902" y="4461406"/>
              <a:ext cx="1132580" cy="1416819"/>
            </a:xfrm>
            <a:prstGeom prst="rect">
              <a:avLst/>
            </a:prstGeom>
          </p:spPr>
        </p:pic>
        <p:sp>
          <p:nvSpPr>
            <p:cNvPr id="32" name="Flèche droite 31"/>
            <p:cNvSpPr/>
            <p:nvPr/>
          </p:nvSpPr>
          <p:spPr>
            <a:xfrm rot="2615859">
              <a:off x="3349022" y="4711078"/>
              <a:ext cx="576064" cy="40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8" name="Groupe 37"/>
          <p:cNvGrpSpPr/>
          <p:nvPr/>
        </p:nvGrpSpPr>
        <p:grpSpPr>
          <a:xfrm>
            <a:off x="4022121" y="1356946"/>
            <a:ext cx="1432591" cy="1986253"/>
            <a:chOff x="4022121" y="1356946"/>
            <a:chExt cx="1432591" cy="1986253"/>
          </a:xfrm>
        </p:grpSpPr>
        <p:sp>
          <p:nvSpPr>
            <p:cNvPr id="15" name="ZoneTexte 14"/>
            <p:cNvSpPr txBox="1"/>
            <p:nvPr/>
          </p:nvSpPr>
          <p:spPr>
            <a:xfrm>
              <a:off x="4705508" y="2200086"/>
              <a:ext cx="548548" cy="369332"/>
            </a:xfrm>
            <a:prstGeom prst="rect">
              <a:avLst/>
            </a:prstGeom>
            <a:noFill/>
          </p:spPr>
          <p:txBody>
            <a:bodyPr wrap="none" rtlCol="0">
              <a:spAutoFit/>
            </a:bodyPr>
            <a:lstStyle/>
            <a:p>
              <a:r>
                <a:rPr lang="en-GB" dirty="0"/>
                <a:t>OIE</a:t>
              </a:r>
            </a:p>
          </p:txBody>
        </p:sp>
        <p:sp>
          <p:nvSpPr>
            <p:cNvPr id="17" name="Rectangle 16"/>
            <p:cNvSpPr/>
            <p:nvPr/>
          </p:nvSpPr>
          <p:spPr>
            <a:xfrm>
              <a:off x="4499992" y="1658815"/>
              <a:ext cx="360000" cy="254186"/>
            </a:xfrm>
            <a:prstGeom prst="rect">
              <a:avLst/>
            </a:prstGeom>
            <a:solidFill>
              <a:srgbClr val="FF66FF">
                <a:alpha val="30000"/>
              </a:srgbClr>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FF66FF"/>
                  </a:solidFill>
                </a:rPr>
                <a:t>S</a:t>
              </a:r>
            </a:p>
          </p:txBody>
        </p:sp>
        <p:sp>
          <p:nvSpPr>
            <p:cNvPr id="18" name="Rectangle 17"/>
            <p:cNvSpPr/>
            <p:nvPr/>
          </p:nvSpPr>
          <p:spPr>
            <a:xfrm>
              <a:off x="4499992" y="1357996"/>
              <a:ext cx="360000" cy="275343"/>
            </a:xfrm>
            <a:prstGeom prst="rect">
              <a:avLst/>
            </a:prstGeom>
            <a:solidFill>
              <a:srgbClr val="00B0F0">
                <a:alpha val="30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B0F0"/>
                  </a:solidFill>
                </a:rPr>
                <a:t>Q</a:t>
              </a:r>
            </a:p>
          </p:txBody>
        </p:sp>
        <p:sp>
          <p:nvSpPr>
            <p:cNvPr id="19" name="Rectangle 18"/>
            <p:cNvSpPr/>
            <p:nvPr/>
          </p:nvSpPr>
          <p:spPr>
            <a:xfrm>
              <a:off x="4882661" y="1356946"/>
              <a:ext cx="266701" cy="867981"/>
            </a:xfrm>
            <a:prstGeom prst="rect">
              <a:avLst/>
            </a:prstGeom>
            <a:solidFill>
              <a:srgbClr val="7030A0">
                <a:alpha val="3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7030A0"/>
                  </a:solidFill>
                </a:rPr>
                <a:t>OVA</a:t>
              </a:r>
            </a:p>
          </p:txBody>
        </p:sp>
        <p:sp>
          <p:nvSpPr>
            <p:cNvPr id="20" name="Rectangle 19"/>
            <p:cNvSpPr/>
            <p:nvPr/>
          </p:nvSpPr>
          <p:spPr>
            <a:xfrm>
              <a:off x="5166712" y="1356946"/>
              <a:ext cx="288000" cy="867981"/>
            </a:xfrm>
            <a:prstGeom prst="rect">
              <a:avLst/>
            </a:prstGeom>
            <a:solidFill>
              <a:srgbClr val="FF00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FF0000"/>
                  </a:solidFill>
                </a:rPr>
                <a:t>OOE</a:t>
              </a:r>
            </a:p>
          </p:txBody>
        </p:sp>
        <p:sp>
          <p:nvSpPr>
            <p:cNvPr id="21" name="Rectangle 20"/>
            <p:cNvSpPr/>
            <p:nvPr/>
          </p:nvSpPr>
          <p:spPr>
            <a:xfrm>
              <a:off x="4499992" y="1938477"/>
              <a:ext cx="360000" cy="288000"/>
            </a:xfrm>
            <a:prstGeom prst="rect">
              <a:avLst/>
            </a:prstGeom>
            <a:solidFill>
              <a:srgbClr val="00B050">
                <a:alpha val="30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B050"/>
                  </a:solidFill>
                </a:rPr>
                <a:t>R</a:t>
              </a:r>
            </a:p>
          </p:txBody>
        </p:sp>
        <p:sp>
          <p:nvSpPr>
            <p:cNvPr id="33" name="Flèche droite 32"/>
            <p:cNvSpPr/>
            <p:nvPr/>
          </p:nvSpPr>
          <p:spPr>
            <a:xfrm rot="18727846">
              <a:off x="3934643" y="2854613"/>
              <a:ext cx="576064" cy="40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9" name="Groupe 38"/>
          <p:cNvGrpSpPr/>
          <p:nvPr/>
        </p:nvGrpSpPr>
        <p:grpSpPr>
          <a:xfrm>
            <a:off x="5652120" y="2440427"/>
            <a:ext cx="2514994" cy="1589403"/>
            <a:chOff x="5652120" y="2440427"/>
            <a:chExt cx="2514994" cy="1589403"/>
          </a:xfrm>
        </p:grpSpPr>
        <p:pic>
          <p:nvPicPr>
            <p:cNvPr id="9" name="Image 8" descr="Decentralizing Responsibility"/>
            <p:cNvPicPr>
              <a:picLocks noChangeAspect="1"/>
            </p:cNvPicPr>
            <p:nvPr/>
          </p:nvPicPr>
          <p:blipFill rotWithShape="1">
            <a:blip r:embed="rId6" cstate="print">
              <a:extLst>
                <a:ext uri="{28A0092B-C50C-407E-A947-70E740481C1C}">
                  <a14:useLocalDpi xmlns:a14="http://schemas.microsoft.com/office/drawing/2010/main" val="0"/>
                </a:ext>
              </a:extLst>
            </a:blip>
            <a:srcRect r="60314"/>
            <a:stretch/>
          </p:blipFill>
          <p:spPr>
            <a:xfrm>
              <a:off x="6867750" y="2440427"/>
              <a:ext cx="1152128" cy="1156990"/>
            </a:xfrm>
            <a:prstGeom prst="rect">
              <a:avLst/>
            </a:prstGeom>
          </p:spPr>
        </p:pic>
        <p:sp>
          <p:nvSpPr>
            <p:cNvPr id="14" name="ZoneTexte 13"/>
            <p:cNvSpPr txBox="1"/>
            <p:nvPr/>
          </p:nvSpPr>
          <p:spPr>
            <a:xfrm>
              <a:off x="6700046" y="3591274"/>
              <a:ext cx="1467068" cy="369332"/>
            </a:xfrm>
            <a:prstGeom prst="rect">
              <a:avLst/>
            </a:prstGeom>
            <a:noFill/>
          </p:spPr>
          <p:txBody>
            <a:bodyPr wrap="none" rtlCol="0">
              <a:spAutoFit/>
            </a:bodyPr>
            <a:lstStyle/>
            <a:p>
              <a:r>
                <a:rPr lang="en-GB" dirty="0"/>
                <a:t>Responsibility</a:t>
              </a:r>
            </a:p>
          </p:txBody>
        </p:sp>
        <p:sp>
          <p:nvSpPr>
            <p:cNvPr id="34" name="Flèche droite 33"/>
            <p:cNvSpPr/>
            <p:nvPr/>
          </p:nvSpPr>
          <p:spPr>
            <a:xfrm>
              <a:off x="5652120" y="3628722"/>
              <a:ext cx="576064" cy="40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0" name="Groupe 39"/>
          <p:cNvGrpSpPr/>
          <p:nvPr/>
        </p:nvGrpSpPr>
        <p:grpSpPr>
          <a:xfrm>
            <a:off x="5652120" y="4260852"/>
            <a:ext cx="2452508" cy="1486797"/>
            <a:chOff x="5652120" y="4260852"/>
            <a:chExt cx="2452508" cy="1486797"/>
          </a:xfrm>
        </p:grpSpPr>
        <p:pic>
          <p:nvPicPr>
            <p:cNvPr id="8" name="Image 7" descr="Conflict.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35720" y="4396985"/>
              <a:ext cx="1568908" cy="1059563"/>
            </a:xfrm>
            <a:prstGeom prst="rect">
              <a:avLst/>
            </a:prstGeom>
          </p:spPr>
        </p:pic>
        <p:sp>
          <p:nvSpPr>
            <p:cNvPr id="13" name="ZoneTexte 12"/>
            <p:cNvSpPr txBox="1"/>
            <p:nvPr/>
          </p:nvSpPr>
          <p:spPr>
            <a:xfrm>
              <a:off x="6811861" y="5378317"/>
              <a:ext cx="1016625" cy="369332"/>
            </a:xfrm>
            <a:prstGeom prst="rect">
              <a:avLst/>
            </a:prstGeom>
            <a:noFill/>
          </p:spPr>
          <p:txBody>
            <a:bodyPr wrap="none" rtlCol="0">
              <a:spAutoFit/>
            </a:bodyPr>
            <a:lstStyle/>
            <a:p>
              <a:r>
                <a:rPr lang="en-GB" dirty="0"/>
                <a:t>Conflicts</a:t>
              </a:r>
            </a:p>
          </p:txBody>
        </p:sp>
        <p:sp>
          <p:nvSpPr>
            <p:cNvPr id="35" name="Flèche droite 34"/>
            <p:cNvSpPr/>
            <p:nvPr/>
          </p:nvSpPr>
          <p:spPr>
            <a:xfrm rot="1862748">
              <a:off x="5652120" y="4260852"/>
              <a:ext cx="576064" cy="4011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Espace réservé du numéro de diapositive 1"/>
          <p:cNvSpPr>
            <a:spLocks noGrp="1"/>
          </p:cNvSpPr>
          <p:nvPr>
            <p:ph type="sldNum" sz="quarter" idx="12"/>
          </p:nvPr>
        </p:nvSpPr>
        <p:spPr/>
        <p:txBody>
          <a:bodyPr/>
          <a:lstStyle/>
          <a:p>
            <a:fld id="{990B41CA-569D-40E7-8E58-026C0338B2C8}" type="slidenum">
              <a:rPr lang="en-GB" smtClean="0"/>
              <a:pPr/>
              <a:t>30</a:t>
            </a:fld>
            <a:endParaRPr lang="en-GB"/>
          </a:p>
        </p:txBody>
      </p:sp>
    </p:spTree>
    <p:extLst>
      <p:ext uri="{BB962C8B-B14F-4D97-AF65-F5344CB8AC3E}">
        <p14:creationId xmlns:p14="http://schemas.microsoft.com/office/powerpoint/2010/main" val="324410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Questions</a:t>
            </a:r>
          </a:p>
        </p:txBody>
      </p:sp>
      <p:sp>
        <p:nvSpPr>
          <p:cNvPr id="3" name="Espace réservé du contenu 2"/>
          <p:cNvSpPr>
            <a:spLocks noGrp="1"/>
          </p:cNvSpPr>
          <p:nvPr>
            <p:ph idx="1"/>
          </p:nvPr>
        </p:nvSpPr>
        <p:spPr/>
        <p:txBody>
          <a:bodyPr/>
          <a:lstStyle/>
          <a:p>
            <a:r>
              <a:rPr lang="en-GB" dirty="0"/>
              <a:t>How to handle IT transformation ?</a:t>
            </a:r>
          </a:p>
          <a:p>
            <a:pPr lvl="1"/>
            <a:r>
              <a:rPr lang="en-GB" dirty="0"/>
              <a:t>To serve business</a:t>
            </a:r>
          </a:p>
          <a:p>
            <a:pPr lvl="1"/>
            <a:r>
              <a:rPr lang="en-GB" dirty="0"/>
              <a:t>While leveraging technology</a:t>
            </a:r>
          </a:p>
          <a:p>
            <a:r>
              <a:rPr lang="en-GB" dirty="0"/>
              <a:t>How to link IT improvement to enterprise bottom line ?</a:t>
            </a:r>
          </a:p>
          <a:p>
            <a:pPr lvl="1"/>
            <a:r>
              <a:rPr lang="en-GB" dirty="0"/>
              <a:t>Budget for IT operations</a:t>
            </a:r>
          </a:p>
          <a:p>
            <a:pPr lvl="1"/>
            <a:r>
              <a:rPr lang="en-GB" dirty="0"/>
              <a:t>Budget for projects</a:t>
            </a:r>
          </a:p>
          <a:p>
            <a:pPr lvl="1"/>
            <a:r>
              <a:rPr lang="en-GB" dirty="0"/>
              <a:t>Priorities </a:t>
            </a:r>
          </a:p>
        </p:txBody>
      </p:sp>
      <p:sp>
        <p:nvSpPr>
          <p:cNvPr id="4" name="Espace réservé du pied de page 3"/>
          <p:cNvSpPr>
            <a:spLocks noGrp="1"/>
          </p:cNvSpPr>
          <p:nvPr>
            <p:ph type="ftr" sz="quarter" idx="11"/>
          </p:nvPr>
        </p:nvSpPr>
        <p:spPr/>
        <p:txBody>
          <a:bodyPr/>
          <a:lstStyle/>
          <a:p>
            <a:pPr algn="ctr"/>
            <a:r>
              <a:rPr lang="en-GB"/>
              <a:t>J. Vieille - Performance managment for digital transformation - Second 4P Factory online Seminar</a:t>
            </a:r>
            <a:endParaRPr lang="en-GB" dirty="0"/>
          </a:p>
        </p:txBody>
      </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4</a:t>
            </a:fld>
            <a:endParaRPr lang="en-GB"/>
          </a:p>
        </p:txBody>
      </p:sp>
    </p:spTree>
    <p:extLst>
      <p:ext uri="{BB962C8B-B14F-4D97-AF65-F5344CB8AC3E}">
        <p14:creationId xmlns:p14="http://schemas.microsoft.com/office/powerpoint/2010/main" val="1668249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IT at the heart of enterprise</a:t>
            </a:r>
          </a:p>
        </p:txBody>
      </p:sp>
      <p:sp>
        <p:nvSpPr>
          <p:cNvPr id="4" name="Espace réservé du pied de page 3"/>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5" name="Rectangle 4"/>
          <p:cNvSpPr/>
          <p:nvPr/>
        </p:nvSpPr>
        <p:spPr bwMode="auto">
          <a:xfrm>
            <a:off x="1834788" y="980728"/>
            <a:ext cx="1404000" cy="360000"/>
          </a:xfrm>
          <a:prstGeom prst="rect">
            <a:avLst/>
          </a:prstGeom>
          <a:solidFill>
            <a:srgbClr val="FF99FF"/>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b="0" i="0" u="none" strike="noStrike" cap="none" normalizeH="0" baseline="0" dirty="0">
                <a:ln>
                  <a:noFill/>
                </a:ln>
                <a:solidFill>
                  <a:schemeClr val="tx1"/>
                </a:solidFill>
                <a:effectLst/>
                <a:latin typeface="Arial" panose="020B0604020202020204" pitchFamily="34" charset="0"/>
                <a:cs typeface="Arial" panose="020B0604020202020204" pitchFamily="34" charset="0"/>
              </a:rPr>
              <a:t>Energy</a:t>
            </a:r>
          </a:p>
        </p:txBody>
      </p:sp>
      <p:sp>
        <p:nvSpPr>
          <p:cNvPr id="6" name="Rectangle 5"/>
          <p:cNvSpPr/>
          <p:nvPr/>
        </p:nvSpPr>
        <p:spPr bwMode="auto">
          <a:xfrm>
            <a:off x="4284124" y="980728"/>
            <a:ext cx="1404000" cy="360000"/>
          </a:xfrm>
          <a:prstGeom prst="rect">
            <a:avLst/>
          </a:prstGeom>
          <a:solidFill>
            <a:srgbClr val="00B050"/>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Matter</a:t>
            </a:r>
          </a:p>
        </p:txBody>
      </p:sp>
      <p:sp>
        <p:nvSpPr>
          <p:cNvPr id="7" name="Rectangle 6"/>
          <p:cNvSpPr/>
          <p:nvPr/>
        </p:nvSpPr>
        <p:spPr bwMode="auto">
          <a:xfrm>
            <a:off x="3419872" y="2485578"/>
            <a:ext cx="1404000" cy="360000"/>
          </a:xfrm>
          <a:prstGeom prst="rect">
            <a:avLst/>
          </a:prstGeom>
          <a:solidFill>
            <a:srgbClr val="FFFF00"/>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dirty="0">
                <a:latin typeface="Arial" panose="020B0604020202020204" pitchFamily="34" charset="0"/>
                <a:cs typeface="Arial" panose="020B0604020202020204" pitchFamily="34" charset="0"/>
              </a:rPr>
              <a:t>Information</a:t>
            </a:r>
            <a:endParaRPr kumimoji="0" lang="en-GB"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9" name="Connecteur droit avec flèche 8"/>
          <p:cNvCxnSpPr>
            <a:stCxn id="5" idx="3"/>
            <a:endCxn id="6" idx="1"/>
          </p:cNvCxnSpPr>
          <p:nvPr/>
        </p:nvCxnSpPr>
        <p:spPr>
          <a:xfrm>
            <a:off x="3238788" y="1160728"/>
            <a:ext cx="104533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a:stCxn id="7" idx="0"/>
            <a:endCxn id="5" idx="2"/>
          </p:cNvCxnSpPr>
          <p:nvPr/>
        </p:nvCxnSpPr>
        <p:spPr>
          <a:xfrm flipH="1" flipV="1">
            <a:off x="2536788" y="1340728"/>
            <a:ext cx="1585084" cy="11448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7" idx="0"/>
            <a:endCxn id="6" idx="2"/>
          </p:cNvCxnSpPr>
          <p:nvPr/>
        </p:nvCxnSpPr>
        <p:spPr>
          <a:xfrm flipV="1">
            <a:off x="4121872" y="1340728"/>
            <a:ext cx="864252" cy="11448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Hexagone 16"/>
          <p:cNvSpPr/>
          <p:nvPr/>
        </p:nvSpPr>
        <p:spPr>
          <a:xfrm>
            <a:off x="7020272" y="1239568"/>
            <a:ext cx="1872208" cy="1296144"/>
          </a:xfrm>
          <a:prstGeom prst="hexagon">
            <a:avLst/>
          </a:prstGeom>
          <a:gradFill flip="none" rotWithShape="1">
            <a:gsLst>
              <a:gs pos="0">
                <a:srgbClr val="00B050"/>
              </a:gs>
              <a:gs pos="50000">
                <a:srgbClr val="FFFF00"/>
              </a:gs>
              <a:gs pos="100000">
                <a:srgbClr val="FF66FF">
                  <a:alpha val="87843"/>
                </a:srgbClr>
              </a:gs>
              <a:gs pos="100000">
                <a:schemeClr val="accent1">
                  <a:tint val="100000"/>
                  <a:shade val="90000"/>
                  <a:satMod val="255000"/>
                  <a:alpha val="85000"/>
                </a:schemeClr>
              </a:gs>
            </a:gsLst>
            <a:lin ang="27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Product</a:t>
            </a:r>
          </a:p>
        </p:txBody>
      </p:sp>
      <p:sp>
        <p:nvSpPr>
          <p:cNvPr id="18" name="Flèche droite 17"/>
          <p:cNvSpPr/>
          <p:nvPr/>
        </p:nvSpPr>
        <p:spPr>
          <a:xfrm>
            <a:off x="5816740" y="1383584"/>
            <a:ext cx="1131524" cy="100811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Y</a:t>
            </a:r>
          </a:p>
        </p:txBody>
      </p:sp>
      <p:graphicFrame>
        <p:nvGraphicFramePr>
          <p:cNvPr id="19" name="Tableau 18"/>
          <p:cNvGraphicFramePr>
            <a:graphicFrameLocks noGrp="1"/>
          </p:cNvGraphicFramePr>
          <p:nvPr>
            <p:extLst>
              <p:ext uri="{D42A27DB-BD31-4B8C-83A1-F6EECF244321}">
                <p14:modId xmlns:p14="http://schemas.microsoft.com/office/powerpoint/2010/main" val="1489652679"/>
              </p:ext>
            </p:extLst>
          </p:nvPr>
        </p:nvGraphicFramePr>
        <p:xfrm>
          <a:off x="229278" y="3140968"/>
          <a:ext cx="4756846" cy="1483360"/>
        </p:xfrm>
        <a:graphic>
          <a:graphicData uri="http://schemas.openxmlformats.org/drawingml/2006/table">
            <a:tbl>
              <a:tblPr firstRow="1" bandRow="1">
                <a:tableStyleId>{5C22544A-7EE6-4342-B048-85BDC9FD1C3A}</a:tableStyleId>
              </a:tblPr>
              <a:tblGrid>
                <a:gridCol w="1650160">
                  <a:extLst>
                    <a:ext uri="{9D8B030D-6E8A-4147-A177-3AD203B41FA5}">
                      <a16:colId xmlns:a16="http://schemas.microsoft.com/office/drawing/2014/main" val="2146413235"/>
                    </a:ext>
                  </a:extLst>
                </a:gridCol>
                <a:gridCol w="1635292">
                  <a:extLst>
                    <a:ext uri="{9D8B030D-6E8A-4147-A177-3AD203B41FA5}">
                      <a16:colId xmlns:a16="http://schemas.microsoft.com/office/drawing/2014/main" val="2043195490"/>
                    </a:ext>
                  </a:extLst>
                </a:gridCol>
                <a:gridCol w="1471394">
                  <a:extLst>
                    <a:ext uri="{9D8B030D-6E8A-4147-A177-3AD203B41FA5}">
                      <a16:colId xmlns:a16="http://schemas.microsoft.com/office/drawing/2014/main" val="588163058"/>
                    </a:ext>
                  </a:extLst>
                </a:gridCol>
              </a:tblGrid>
              <a:tr h="370840">
                <a:tc>
                  <a:txBody>
                    <a:bodyPr/>
                    <a:lstStyle/>
                    <a:p>
                      <a:endParaRPr lang="en-GB" noProof="0" dirty="0"/>
                    </a:p>
                  </a:txBody>
                  <a:tcPr/>
                </a:tc>
                <a:tc>
                  <a:txBody>
                    <a:bodyPr/>
                    <a:lstStyle/>
                    <a:p>
                      <a:r>
                        <a:rPr lang="en-GB" noProof="0" dirty="0"/>
                        <a:t>Energy</a:t>
                      </a:r>
                    </a:p>
                  </a:txBody>
                  <a:tcPr/>
                </a:tc>
                <a:tc>
                  <a:txBody>
                    <a:bodyPr/>
                    <a:lstStyle/>
                    <a:p>
                      <a:r>
                        <a:rPr lang="en-GB" noProof="0" dirty="0"/>
                        <a:t>Information</a:t>
                      </a:r>
                    </a:p>
                  </a:txBody>
                  <a:tcPr/>
                </a:tc>
                <a:extLst>
                  <a:ext uri="{0D108BD9-81ED-4DB2-BD59-A6C34878D82A}">
                    <a16:rowId xmlns:a16="http://schemas.microsoft.com/office/drawing/2014/main" val="1503066604"/>
                  </a:ext>
                </a:extLst>
              </a:tr>
              <a:tr h="370840">
                <a:tc>
                  <a:txBody>
                    <a:bodyPr/>
                    <a:lstStyle/>
                    <a:p>
                      <a:r>
                        <a:rPr lang="en-GB" noProof="0" dirty="0"/>
                        <a:t>Pre-industry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Human, animal</a:t>
                      </a:r>
                    </a:p>
                  </a:txBody>
                  <a:tcPr/>
                </a:tc>
                <a:tc>
                  <a:txBody>
                    <a:bodyPr/>
                    <a:lstStyle/>
                    <a:p>
                      <a:r>
                        <a:rPr lang="en-GB" noProof="0" dirty="0"/>
                        <a:t>Human</a:t>
                      </a:r>
                    </a:p>
                  </a:txBody>
                  <a:tcPr/>
                </a:tc>
                <a:extLst>
                  <a:ext uri="{0D108BD9-81ED-4DB2-BD59-A6C34878D82A}">
                    <a16:rowId xmlns:a16="http://schemas.microsoft.com/office/drawing/2014/main" val="3114164857"/>
                  </a:ext>
                </a:extLst>
              </a:tr>
              <a:tr h="370840">
                <a:tc>
                  <a:txBody>
                    <a:bodyPr/>
                    <a:lstStyle/>
                    <a:p>
                      <a:r>
                        <a:rPr lang="en-GB" noProof="0" dirty="0"/>
                        <a:t>Mechanization</a:t>
                      </a:r>
                    </a:p>
                  </a:txBody>
                  <a:tcPr/>
                </a:tc>
                <a:tc>
                  <a:txBody>
                    <a:bodyPr/>
                    <a:lstStyle/>
                    <a:p>
                      <a:r>
                        <a:rPr lang="en-GB" noProof="0" dirty="0"/>
                        <a:t>Machine</a:t>
                      </a:r>
                    </a:p>
                  </a:txBody>
                  <a:tcPr/>
                </a:tc>
                <a:tc>
                  <a:txBody>
                    <a:bodyPr/>
                    <a:lstStyle/>
                    <a:p>
                      <a:r>
                        <a:rPr lang="en-GB" noProof="0" dirty="0"/>
                        <a:t>Human</a:t>
                      </a:r>
                    </a:p>
                  </a:txBody>
                  <a:tcPr/>
                </a:tc>
                <a:extLst>
                  <a:ext uri="{0D108BD9-81ED-4DB2-BD59-A6C34878D82A}">
                    <a16:rowId xmlns:a16="http://schemas.microsoft.com/office/drawing/2014/main" val="3302008524"/>
                  </a:ext>
                </a:extLst>
              </a:tr>
              <a:tr h="370840">
                <a:tc>
                  <a:txBody>
                    <a:bodyPr/>
                    <a:lstStyle/>
                    <a:p>
                      <a:r>
                        <a:rPr lang="en-GB" noProof="0" dirty="0"/>
                        <a:t>Automation</a:t>
                      </a:r>
                    </a:p>
                  </a:txBody>
                  <a:tcPr/>
                </a:tc>
                <a:tc>
                  <a:txBody>
                    <a:bodyPr/>
                    <a:lstStyle/>
                    <a:p>
                      <a:r>
                        <a:rPr lang="en-GB" noProof="0" dirty="0"/>
                        <a:t>Machine</a:t>
                      </a:r>
                    </a:p>
                  </a:txBody>
                  <a:tcPr/>
                </a:tc>
                <a:tc>
                  <a:txBody>
                    <a:bodyPr/>
                    <a:lstStyle/>
                    <a:p>
                      <a:r>
                        <a:rPr lang="en-GB" noProof="0" dirty="0"/>
                        <a:t>Computer</a:t>
                      </a:r>
                    </a:p>
                  </a:txBody>
                  <a:tcPr/>
                </a:tc>
                <a:extLst>
                  <a:ext uri="{0D108BD9-81ED-4DB2-BD59-A6C34878D82A}">
                    <a16:rowId xmlns:a16="http://schemas.microsoft.com/office/drawing/2014/main" val="2109700884"/>
                  </a:ext>
                </a:extLst>
              </a:tr>
            </a:tbl>
          </a:graphicData>
        </a:graphic>
      </p:graphicFrame>
      <p:sp>
        <p:nvSpPr>
          <p:cNvPr id="3" name="Pensées 2"/>
          <p:cNvSpPr/>
          <p:nvPr/>
        </p:nvSpPr>
        <p:spPr>
          <a:xfrm>
            <a:off x="5076056" y="4919718"/>
            <a:ext cx="2808312" cy="1530329"/>
          </a:xfrm>
          <a:prstGeom prst="cloudCallout">
            <a:avLst>
              <a:gd name="adj1" fmla="val -79879"/>
              <a:gd name="adj2" fmla="val -6798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IoT</a:t>
            </a:r>
            <a:endParaRPr lang="en-GB" dirty="0">
              <a:solidFill>
                <a:schemeClr val="tx1"/>
              </a:solidFill>
            </a:endParaRPr>
          </a:p>
          <a:p>
            <a:pPr algn="ctr"/>
            <a:r>
              <a:rPr lang="en-GB" dirty="0" err="1">
                <a:solidFill>
                  <a:schemeClr val="tx1"/>
                </a:solidFill>
              </a:rPr>
              <a:t>BigData</a:t>
            </a:r>
            <a:endParaRPr lang="en-GB" dirty="0">
              <a:solidFill>
                <a:schemeClr val="tx1"/>
              </a:solidFill>
            </a:endParaRPr>
          </a:p>
          <a:p>
            <a:pPr algn="ctr"/>
            <a:r>
              <a:rPr lang="en-GB" dirty="0">
                <a:solidFill>
                  <a:schemeClr val="tx1"/>
                </a:solidFill>
              </a:rPr>
              <a:t>Mobility Networks</a:t>
            </a:r>
          </a:p>
        </p:txBody>
      </p:sp>
      <p:sp>
        <p:nvSpPr>
          <p:cNvPr id="14" name="Pensées 13"/>
          <p:cNvSpPr/>
          <p:nvPr/>
        </p:nvSpPr>
        <p:spPr>
          <a:xfrm>
            <a:off x="953144" y="4919718"/>
            <a:ext cx="2808312" cy="1359068"/>
          </a:xfrm>
          <a:prstGeom prst="cloudCallout">
            <a:avLst>
              <a:gd name="adj1" fmla="val 55627"/>
              <a:gd name="adj2" fmla="val -74134"/>
            </a:avLst>
          </a:prstGeom>
          <a:no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dirty="0">
                <a:solidFill>
                  <a:schemeClr val="tx1"/>
                </a:solidFill>
              </a:rPr>
              <a:t>Electro-mechanics</a:t>
            </a:r>
          </a:p>
          <a:p>
            <a:pPr algn="ctr"/>
            <a:r>
              <a:rPr lang="en-GB" dirty="0">
                <a:solidFill>
                  <a:schemeClr val="tx1"/>
                </a:solidFill>
              </a:rPr>
              <a:t>Pneumatics Electronics</a:t>
            </a:r>
          </a:p>
          <a:p>
            <a:pPr algn="ctr"/>
            <a:r>
              <a:rPr lang="en-GB" dirty="0">
                <a:solidFill>
                  <a:schemeClr val="tx1"/>
                </a:solidFill>
              </a:rPr>
              <a:t>Informatics</a:t>
            </a:r>
          </a:p>
        </p:txBody>
      </p:sp>
      <p:sp>
        <p:nvSpPr>
          <p:cNvPr id="16" name="Pensées 15"/>
          <p:cNvSpPr/>
          <p:nvPr/>
        </p:nvSpPr>
        <p:spPr>
          <a:xfrm>
            <a:off x="6228028" y="3093999"/>
            <a:ext cx="2808312" cy="1530329"/>
          </a:xfrm>
          <a:prstGeom prst="cloudCallout">
            <a:avLst>
              <a:gd name="adj1" fmla="val -95008"/>
              <a:gd name="adj2" fmla="val 3643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Smart Industry</a:t>
            </a:r>
          </a:p>
          <a:p>
            <a:pPr algn="ctr"/>
            <a:r>
              <a:rPr lang="en-GB" dirty="0" err="1">
                <a:solidFill>
                  <a:schemeClr val="tx1"/>
                </a:solidFill>
              </a:rPr>
              <a:t>Industrie</a:t>
            </a:r>
            <a:r>
              <a:rPr lang="en-GB" dirty="0">
                <a:solidFill>
                  <a:schemeClr val="tx1"/>
                </a:solidFill>
              </a:rPr>
              <a:t> 4.0</a:t>
            </a:r>
          </a:p>
          <a:p>
            <a:pPr algn="ctr"/>
            <a:r>
              <a:rPr lang="en-GB" dirty="0" err="1">
                <a:solidFill>
                  <a:schemeClr val="tx1"/>
                </a:solidFill>
              </a:rPr>
              <a:t>Industrie</a:t>
            </a:r>
            <a:r>
              <a:rPr lang="en-GB" dirty="0">
                <a:solidFill>
                  <a:schemeClr val="tx1"/>
                </a:solidFill>
              </a:rPr>
              <a:t> du </a:t>
            </a:r>
            <a:r>
              <a:rPr lang="en-GB" dirty="0" err="1">
                <a:solidFill>
                  <a:schemeClr val="tx1"/>
                </a:solidFill>
              </a:rPr>
              <a:t>Futur</a:t>
            </a:r>
            <a:endParaRPr lang="en-GB" dirty="0">
              <a:solidFill>
                <a:schemeClr val="tx1"/>
              </a:solidFill>
            </a:endParaRPr>
          </a:p>
        </p:txBody>
      </p:sp>
      <p:sp>
        <p:nvSpPr>
          <p:cNvPr id="8" name="Espace réservé du numéro de diapositive 7"/>
          <p:cNvSpPr>
            <a:spLocks noGrp="1"/>
          </p:cNvSpPr>
          <p:nvPr>
            <p:ph type="sldNum" sz="quarter" idx="12"/>
          </p:nvPr>
        </p:nvSpPr>
        <p:spPr/>
        <p:txBody>
          <a:bodyPr/>
          <a:lstStyle/>
          <a:p>
            <a:fld id="{990B41CA-569D-40E7-8E58-026C0338B2C8}" type="slidenum">
              <a:rPr lang="en-GB" smtClean="0"/>
              <a:pPr/>
              <a:t>5</a:t>
            </a:fld>
            <a:endParaRPr lang="en-GB"/>
          </a:p>
        </p:txBody>
      </p:sp>
    </p:spTree>
    <p:extLst>
      <p:ext uri="{BB962C8B-B14F-4D97-AF65-F5344CB8AC3E}">
        <p14:creationId xmlns:p14="http://schemas.microsoft.com/office/powerpoint/2010/main" val="188664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noProof="0" dirty="0"/>
              <a:t>IT transformation Challenges</a:t>
            </a:r>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p:txBody>
              <a:bodyPr/>
              <a:lstStyle/>
              <a:p>
                <a:r>
                  <a:rPr lang="en-GB" sz="2400" noProof="0" dirty="0"/>
                  <a:t>Requirement management</a:t>
                </a:r>
              </a:p>
              <a:p>
                <a:pPr lvl="1"/>
                <a:r>
                  <a:rPr lang="en-GB" sz="2000" dirty="0"/>
                  <a:t>Business Values, Priorities; Leverage new technologies</a:t>
                </a:r>
                <a:endParaRPr lang="en-GB" sz="2000" noProof="0" dirty="0"/>
              </a:p>
              <a:p>
                <a:r>
                  <a:rPr lang="en-GB" sz="2400" noProof="0" dirty="0"/>
                  <a:t>IT planning</a:t>
                </a:r>
              </a:p>
              <a:p>
                <a:pPr lvl="1"/>
                <a:r>
                  <a:rPr lang="en-GB" sz="2000" dirty="0"/>
                  <a:t>Large projects, continuous incremental delivery</a:t>
                </a:r>
              </a:p>
              <a:p>
                <a:r>
                  <a:rPr lang="en-GB" sz="2400" dirty="0"/>
                  <a:t>Deal with heterogeneity</a:t>
                </a:r>
              </a:p>
              <a:p>
                <a:pPr lvl="1"/>
                <a:r>
                  <a:rPr lang="en-GB" sz="2000" dirty="0"/>
                  <a:t>Legacy </a:t>
                </a:r>
                <a14:m>
                  <m:oMath xmlns:m="http://schemas.openxmlformats.org/officeDocument/2006/math">
                    <m:r>
                      <a:rPr lang="en-GB" sz="2000" b="0" i="1" dirty="0" smtClean="0">
                        <a:latin typeface="Cambria Math" panose="02040503050406030204" pitchFamily="18" charset="0"/>
                        <a:ea typeface="Cambria Math" panose="02040503050406030204" pitchFamily="18" charset="0"/>
                      </a:rPr>
                      <m:t>∪</m:t>
                    </m:r>
                  </m:oMath>
                </a14:m>
                <a:r>
                  <a:rPr lang="en-GB" sz="2000" dirty="0"/>
                  <a:t> new technologies, partial migration, interoperability, MDM, </a:t>
                </a:r>
              </a:p>
              <a:p>
                <a:r>
                  <a:rPr lang="en-GB" sz="2400" noProof="0" dirty="0"/>
                  <a:t>Promote standardization or leverage local initiatives</a:t>
                </a:r>
              </a:p>
              <a:p>
                <a:pPr lvl="1"/>
                <a:r>
                  <a:rPr lang="en-GB" sz="2000" dirty="0"/>
                  <a:t>IT efficiency or creative </a:t>
                </a:r>
                <a:r>
                  <a:rPr lang="en-GB" sz="2000" noProof="0" dirty="0"/>
                  <a:t>diversity</a:t>
                </a:r>
              </a:p>
              <a:p>
                <a:r>
                  <a:rPr lang="en-GB" sz="2400" dirty="0"/>
                  <a:t>Up to date representation of</a:t>
                </a:r>
              </a:p>
              <a:p>
                <a:pPr lvl="1"/>
                <a:r>
                  <a:rPr lang="en-GB" sz="2000" dirty="0"/>
                  <a:t>Industrial system, IT asset</a:t>
                </a:r>
                <a:endParaRPr lang="en-GB" sz="2400" noProof="0" dirty="0"/>
              </a:p>
              <a:p>
                <a:r>
                  <a:rPr lang="en-GB" sz="2400" dirty="0"/>
                  <a:t>IT delivery performance management</a:t>
                </a:r>
              </a:p>
              <a:p>
                <a:pPr lvl="1"/>
                <a:r>
                  <a:rPr lang="en-GB" sz="2000" noProof="0" dirty="0"/>
                  <a:t>Link IT operations to enterprise success</a:t>
                </a:r>
              </a:p>
              <a:p>
                <a:pPr lvl="1"/>
                <a:r>
                  <a:rPr lang="en-GB" sz="2000" dirty="0"/>
                  <a:t>Set priorities, budgets</a:t>
                </a:r>
              </a:p>
              <a:p>
                <a:pPr lvl="1"/>
                <a:endParaRPr lang="en-GB" sz="2000"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blipFill>
                <a:blip r:embed="rId2"/>
                <a:stretch>
                  <a:fillRect t="-1015"/>
                </a:stretch>
              </a:blipFill>
            </p:spPr>
            <p:txBody>
              <a:bodyPr/>
              <a:lstStyle/>
              <a:p>
                <a:r>
                  <a:rPr lang="en-GB">
                    <a:noFill/>
                  </a:rPr>
                  <a:t> </a:t>
                </a:r>
              </a:p>
            </p:txBody>
          </p:sp>
        </mc:Fallback>
      </mc:AlternateContent>
      <p:sp>
        <p:nvSpPr>
          <p:cNvPr id="4" name="Espace réservé du pied de page 3"/>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5" name="Espace réservé du numéro de diapositive 4"/>
          <p:cNvSpPr>
            <a:spLocks noGrp="1"/>
          </p:cNvSpPr>
          <p:nvPr>
            <p:ph type="sldNum" sz="quarter" idx="12"/>
          </p:nvPr>
        </p:nvSpPr>
        <p:spPr/>
        <p:txBody>
          <a:bodyPr/>
          <a:lstStyle/>
          <a:p>
            <a:fld id="{990B41CA-569D-40E7-8E58-026C0338B2C8}" type="slidenum">
              <a:rPr lang="en-GB" smtClean="0"/>
              <a:pPr/>
              <a:t>6</a:t>
            </a:fld>
            <a:endParaRPr lang="en-GB"/>
          </a:p>
        </p:txBody>
      </p:sp>
    </p:spTree>
    <p:extLst>
      <p:ext uri="{BB962C8B-B14F-4D97-AF65-F5344CB8AC3E}">
        <p14:creationId xmlns:p14="http://schemas.microsoft.com/office/powerpoint/2010/main" val="186760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
          <p:cNvSpPr>
            <a:spLocks noChangeArrowheads="1"/>
          </p:cNvSpPr>
          <p:nvPr/>
        </p:nvSpPr>
        <p:spPr bwMode="auto">
          <a:xfrm>
            <a:off x="0" y="5064402"/>
            <a:ext cx="9144000" cy="1795431"/>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endParaRPr lang="en-GB" dirty="0">
              <a:solidFill>
                <a:schemeClr val="dk1"/>
              </a:solidFill>
            </a:endParaRPr>
          </a:p>
          <a:p>
            <a:pPr algn="r"/>
            <a:endParaRPr lang="en-GB" dirty="0">
              <a:solidFill>
                <a:schemeClr val="dk1"/>
              </a:solidFill>
            </a:endParaRPr>
          </a:p>
          <a:p>
            <a:pPr algn="r"/>
            <a:r>
              <a:rPr lang="en-GB" i="1" dirty="0">
                <a:solidFill>
                  <a:schemeClr val="dk1"/>
                </a:solidFill>
              </a:rPr>
              <a:t>VSM 1,2,3</a:t>
            </a:r>
          </a:p>
          <a:p>
            <a:pPr algn="r"/>
            <a:r>
              <a:rPr lang="en-GB" i="1" dirty="0">
                <a:solidFill>
                  <a:schemeClr val="dk1"/>
                </a:solidFill>
              </a:rPr>
              <a:t>Operations</a:t>
            </a:r>
          </a:p>
        </p:txBody>
      </p:sp>
      <p:sp>
        <p:nvSpPr>
          <p:cNvPr id="31" name="Rectangle 3"/>
          <p:cNvSpPr>
            <a:spLocks noChangeArrowheads="1"/>
          </p:cNvSpPr>
          <p:nvPr/>
        </p:nvSpPr>
        <p:spPr bwMode="auto">
          <a:xfrm>
            <a:off x="0" y="-27384"/>
            <a:ext cx="9144000" cy="929804"/>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i="1" dirty="0">
                <a:solidFill>
                  <a:schemeClr val="dk1"/>
                </a:solidFill>
              </a:rPr>
              <a:t>VSM 5,4 </a:t>
            </a:r>
          </a:p>
          <a:p>
            <a:pPr algn="r"/>
            <a:r>
              <a:rPr lang="en-GB" i="1" dirty="0">
                <a:solidFill>
                  <a:schemeClr val="dk1"/>
                </a:solidFill>
              </a:rPr>
              <a:t>Policy, Global </a:t>
            </a:r>
            <a:r>
              <a:rPr lang="en-GB" i="1" dirty="0"/>
              <a:t>transformation</a:t>
            </a:r>
            <a:endParaRPr lang="en-GB" i="1" dirty="0">
              <a:solidFill>
                <a:schemeClr val="dk1"/>
              </a:solidFill>
            </a:endParaRPr>
          </a:p>
        </p:txBody>
      </p:sp>
      <p:sp>
        <p:nvSpPr>
          <p:cNvPr id="33" name="Rectangle 4"/>
          <p:cNvSpPr>
            <a:spLocks noChangeArrowheads="1"/>
          </p:cNvSpPr>
          <p:nvPr/>
        </p:nvSpPr>
        <p:spPr bwMode="auto">
          <a:xfrm>
            <a:off x="0" y="983125"/>
            <a:ext cx="9144000" cy="4000572"/>
          </a:xfrm>
          <a:prstGeom prst="rect">
            <a:avLst/>
          </a:prstGeom>
          <a:solidFill>
            <a:schemeClr val="accent1"/>
          </a:solidFill>
          <a:ln>
            <a:noFill/>
            <a:prstDash val="lgDashDot"/>
          </a:ln>
        </p:spPr>
        <p:style>
          <a:lnRef idx="1">
            <a:schemeClr val="dk1"/>
          </a:lnRef>
          <a:fillRef idx="2">
            <a:schemeClr val="dk1"/>
          </a:fillRef>
          <a:effectRef idx="1">
            <a:schemeClr val="dk1"/>
          </a:effectRef>
          <a:fontRef idx="minor">
            <a:schemeClr val="dk1"/>
          </a:fontRef>
        </p:style>
        <p:txBody>
          <a:bodyPr rtlCol="0" anchor="ctr"/>
          <a:lstStyle/>
          <a:p>
            <a:pPr algn="r"/>
            <a:r>
              <a:rPr lang="en-GB" i="1" dirty="0">
                <a:solidFill>
                  <a:schemeClr val="dk1"/>
                </a:solidFill>
              </a:rPr>
              <a:t>VSM 4</a:t>
            </a:r>
          </a:p>
          <a:p>
            <a:pPr algn="r"/>
            <a:r>
              <a:rPr lang="en-GB" i="1" dirty="0">
                <a:solidFill>
                  <a:schemeClr val="dk1"/>
                </a:solidFill>
              </a:rPr>
              <a:t>IT Transformation</a:t>
            </a:r>
          </a:p>
          <a:p>
            <a:pPr algn="r"/>
            <a:r>
              <a:rPr lang="en-GB" i="1" dirty="0"/>
              <a:t>(recursion)</a:t>
            </a:r>
            <a:endParaRPr lang="en-GB" i="1" dirty="0">
              <a:solidFill>
                <a:schemeClr val="dk1"/>
              </a:solidFill>
            </a:endParaRPr>
          </a:p>
        </p:txBody>
      </p:sp>
      <p:grpSp>
        <p:nvGrpSpPr>
          <p:cNvPr id="16415" name="Groupe 16414"/>
          <p:cNvGrpSpPr/>
          <p:nvPr/>
        </p:nvGrpSpPr>
        <p:grpSpPr>
          <a:xfrm>
            <a:off x="2913052" y="5139228"/>
            <a:ext cx="3999209" cy="916702"/>
            <a:chOff x="2913052" y="5139228"/>
            <a:chExt cx="3999209" cy="916702"/>
          </a:xfrm>
        </p:grpSpPr>
        <p:cxnSp>
          <p:nvCxnSpPr>
            <p:cNvPr id="91" name="Connecteur en angle 90"/>
            <p:cNvCxnSpPr>
              <a:stCxn id="89" idx="3"/>
              <a:endCxn id="46" idx="0"/>
            </p:cNvCxnSpPr>
            <p:nvPr/>
          </p:nvCxnSpPr>
          <p:spPr>
            <a:xfrm>
              <a:off x="5500777" y="5657943"/>
              <a:ext cx="1411484" cy="337577"/>
            </a:xfrm>
            <a:prstGeom prst="bentConnector2">
              <a:avLst/>
            </a:prstGeom>
            <a:ln>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78" name="Rectangle 77"/>
            <p:cNvSpPr/>
            <p:nvPr/>
          </p:nvSpPr>
          <p:spPr bwMode="auto">
            <a:xfrm>
              <a:off x="2913052" y="5139228"/>
              <a:ext cx="2946268" cy="916702"/>
            </a:xfrm>
            <a:prstGeom prst="rect">
              <a:avLst/>
            </a:prstGeom>
            <a:solidFill>
              <a:schemeClr val="tx2">
                <a:lumMod val="20000"/>
                <a:lumOff val="80000"/>
                <a:alpha val="64000"/>
              </a:schemeClr>
            </a:solidFill>
            <a:ln w="9525" cap="flat" cmpd="sng" algn="ctr">
              <a:solidFill>
                <a:schemeClr val="tx1"/>
              </a:solidFill>
              <a:prstDash val="lgDash"/>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none" lIns="116629" tIns="58314" rIns="116629" bIns="58314" numCol="1" rtlCol="0" anchor="t" anchorCtr="0" compatLnSpc="1">
              <a:prstTxWarp prst="textNoShape">
                <a:avLst/>
              </a:prstTxWarp>
            </a:bodyPr>
            <a:lstStyle/>
            <a:p>
              <a:pPr defTabSz="915235" fontAlgn="base">
                <a:spcBef>
                  <a:spcPct val="0"/>
                </a:spcBef>
                <a:spcAft>
                  <a:spcPct val="0"/>
                </a:spcAft>
              </a:pPr>
              <a:r>
                <a:rPr lang="en-GB" sz="1403" dirty="0">
                  <a:latin typeface="Vrinda" charset="0"/>
                  <a:ea typeface="ＭＳ Ｐゴシック" charset="0"/>
                </a:rPr>
                <a:t>Local IT Transformation</a:t>
              </a:r>
            </a:p>
            <a:p>
              <a:pPr defTabSz="915235" fontAlgn="base">
                <a:spcBef>
                  <a:spcPct val="0"/>
                </a:spcBef>
                <a:spcAft>
                  <a:spcPct val="0"/>
                </a:spcAft>
              </a:pPr>
              <a:endParaRPr lang="en-GB" sz="1403" dirty="0">
                <a:latin typeface="Vrinda" charset="0"/>
                <a:ea typeface="ＭＳ Ｐゴシック" charset="0"/>
              </a:endParaRPr>
            </a:p>
            <a:p>
              <a:pPr defTabSz="915235" fontAlgn="base">
                <a:spcBef>
                  <a:spcPct val="0"/>
                </a:spcBef>
                <a:spcAft>
                  <a:spcPct val="0"/>
                </a:spcAft>
              </a:pPr>
              <a:r>
                <a:rPr lang="en-GB" sz="1403" dirty="0">
                  <a:latin typeface="Vrinda" charset="0"/>
                  <a:ea typeface="ＭＳ Ｐゴシック" charset="0"/>
                </a:rPr>
                <a:t>(recursion)</a:t>
              </a:r>
            </a:p>
          </p:txBody>
        </p:sp>
        <p:sp>
          <p:nvSpPr>
            <p:cNvPr id="89" name="AutoShape 13"/>
            <p:cNvSpPr>
              <a:spLocks noChangeArrowheads="1"/>
            </p:cNvSpPr>
            <p:nvPr/>
          </p:nvSpPr>
          <p:spPr bwMode="auto">
            <a:xfrm>
              <a:off x="4457578" y="5387943"/>
              <a:ext cx="1043199" cy="540000"/>
            </a:xfrm>
            <a:prstGeom prst="roundRect">
              <a:avLst>
                <a:gd name="adj" fmla="val 16667"/>
              </a:avLst>
            </a:prstGeom>
            <a:solidFill>
              <a:srgbClr val="CC99FF"/>
            </a:solidFill>
            <a:ln w="9525">
              <a:solidFill>
                <a:schemeClr val="tx1"/>
              </a:solidFill>
              <a:round/>
              <a:headEnd/>
              <a:tailEnd/>
            </a:ln>
          </p:spPr>
          <p:txBody>
            <a:bodyPr lIns="0" tIns="0" rIns="0" bIns="0" anchor="ctr" anchorCtr="1"/>
            <a:lstStyle/>
            <a:p>
              <a:pPr algn="ctr"/>
              <a:r>
                <a:rPr lang="en-GB" sz="1599" b="1" dirty="0">
                  <a:latin typeface="Arial Narrow" pitchFamily="34" charset="0"/>
                </a:rPr>
                <a:t>3. Local realizations</a:t>
              </a:r>
            </a:p>
          </p:txBody>
        </p:sp>
      </p:grpSp>
      <p:grpSp>
        <p:nvGrpSpPr>
          <p:cNvPr id="16387" name="Groupe 16386"/>
          <p:cNvGrpSpPr/>
          <p:nvPr/>
        </p:nvGrpSpPr>
        <p:grpSpPr>
          <a:xfrm>
            <a:off x="3409839" y="175243"/>
            <a:ext cx="4186497" cy="6361226"/>
            <a:chOff x="3409839" y="175243"/>
            <a:chExt cx="4186497" cy="6361226"/>
          </a:xfrm>
        </p:grpSpPr>
        <p:sp>
          <p:nvSpPr>
            <p:cNvPr id="34" name="AutoShape 6"/>
            <p:cNvSpPr>
              <a:spLocks noChangeArrowheads="1"/>
            </p:cNvSpPr>
            <p:nvPr/>
          </p:nvSpPr>
          <p:spPr bwMode="auto">
            <a:xfrm>
              <a:off x="4043073" y="175243"/>
              <a:ext cx="1872208" cy="540000"/>
            </a:xfrm>
            <a:prstGeom prst="roundRect">
              <a:avLst>
                <a:gd name="adj" fmla="val 16667"/>
              </a:avLst>
            </a:prstGeom>
            <a:noFill/>
            <a:ln w="9525">
              <a:noFill/>
              <a:round/>
              <a:headEnd/>
              <a:tailEnd/>
            </a:ln>
          </p:spPr>
          <p:txBody>
            <a:bodyPr lIns="0" tIns="0" rIns="0" bIns="0" anchor="ctr" anchorCtr="1"/>
            <a:lstStyle/>
            <a:p>
              <a:pPr marL="342898" indent="-342898" algn="ctr"/>
              <a:r>
                <a:rPr lang="en-GB" sz="1599" b="1" dirty="0">
                  <a:latin typeface="Arial Narrow" pitchFamily="34" charset="0"/>
                </a:rPr>
                <a:t>Strategy, Goal </a:t>
              </a:r>
            </a:p>
            <a:p>
              <a:pPr marL="342898" indent="-342898" algn="ctr"/>
              <a:r>
                <a:rPr lang="en-GB" sz="1599" b="1" dirty="0">
                  <a:latin typeface="Arial Narrow" pitchFamily="34" charset="0"/>
                </a:rPr>
                <a:t>Resource allocation</a:t>
              </a:r>
            </a:p>
          </p:txBody>
        </p:sp>
        <p:cxnSp>
          <p:nvCxnSpPr>
            <p:cNvPr id="36" name="AutoShape 12"/>
            <p:cNvCxnSpPr>
              <a:cxnSpLocks noChangeShapeType="1"/>
              <a:stCxn id="34" idx="2"/>
              <a:endCxn id="43" idx="0"/>
            </p:cNvCxnSpPr>
            <p:nvPr/>
          </p:nvCxnSpPr>
          <p:spPr bwMode="auto">
            <a:xfrm>
              <a:off x="4979177" y="715243"/>
              <a:ext cx="2233" cy="499217"/>
            </a:xfrm>
            <a:prstGeom prst="straightConnector1">
              <a:avLst/>
            </a:prstGeom>
            <a:noFill/>
            <a:ln w="9525">
              <a:solidFill>
                <a:schemeClr val="tx1"/>
              </a:solidFill>
              <a:round/>
              <a:headEnd type="none" w="med" len="med"/>
              <a:tailEnd type="triangle" w="lg" len="med"/>
            </a:ln>
          </p:spPr>
        </p:cxnSp>
        <p:sp>
          <p:nvSpPr>
            <p:cNvPr id="16395" name="Rectangle 16394"/>
            <p:cNvSpPr/>
            <p:nvPr/>
          </p:nvSpPr>
          <p:spPr bwMode="auto">
            <a:xfrm>
              <a:off x="3409839" y="1998653"/>
              <a:ext cx="3138676" cy="1347145"/>
            </a:xfrm>
            <a:prstGeom prst="rect">
              <a:avLst/>
            </a:prstGeom>
            <a:solidFill>
              <a:schemeClr val="tx2">
                <a:lumMod val="20000"/>
                <a:lumOff val="80000"/>
                <a:alpha val="64000"/>
              </a:schemeClr>
            </a:solidFill>
            <a:ln w="9525" cap="flat" cmpd="sng" algn="ctr">
              <a:solidFill>
                <a:schemeClr val="tx1"/>
              </a:solidFill>
              <a:prstDash val="lgDash"/>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none" lIns="116629" tIns="58314" rIns="116629" bIns="58314" numCol="1" rtlCol="0" anchor="t" anchorCtr="0" compatLnSpc="1">
              <a:prstTxWarp prst="textNoShape">
                <a:avLst/>
              </a:prstTxWarp>
            </a:bodyPr>
            <a:lstStyle/>
            <a:p>
              <a:pPr defTabSz="915235" fontAlgn="base">
                <a:spcBef>
                  <a:spcPct val="0"/>
                </a:spcBef>
                <a:spcAft>
                  <a:spcPct val="0"/>
                </a:spcAft>
              </a:pPr>
              <a:r>
                <a:rPr lang="en-GB" sz="1403" dirty="0">
                  <a:latin typeface="Vrinda" charset="0"/>
                  <a:ea typeface="ＭＳ Ｐゴシック" charset="0"/>
                </a:rPr>
                <a:t>Global IT Transformation</a:t>
              </a:r>
            </a:p>
          </p:txBody>
        </p:sp>
        <p:sp>
          <p:nvSpPr>
            <p:cNvPr id="41" name="AutoShape 7"/>
            <p:cNvSpPr>
              <a:spLocks noChangeArrowheads="1"/>
            </p:cNvSpPr>
            <p:nvPr/>
          </p:nvSpPr>
          <p:spPr bwMode="auto">
            <a:xfrm>
              <a:off x="5153709" y="2390988"/>
              <a:ext cx="1296000" cy="540000"/>
            </a:xfrm>
            <a:prstGeom prst="roundRect">
              <a:avLst>
                <a:gd name="adj" fmla="val 16667"/>
              </a:avLst>
            </a:prstGeom>
            <a:solidFill>
              <a:srgbClr val="CC99FF"/>
            </a:solidFill>
            <a:ln w="9525">
              <a:solidFill>
                <a:schemeClr val="tx1"/>
              </a:solidFill>
              <a:round/>
              <a:headEnd/>
              <a:tailEnd/>
            </a:ln>
          </p:spPr>
          <p:txBody>
            <a:bodyPr lIns="0" tIns="0" rIns="0" bIns="0" anchor="ctr" anchorCtr="1"/>
            <a:lstStyle/>
            <a:p>
              <a:pPr algn="ctr"/>
              <a:r>
                <a:rPr lang="en-GB" sz="1599" b="1" dirty="0">
                  <a:latin typeface="Arial Narrow" pitchFamily="34" charset="0"/>
                </a:rPr>
                <a:t>2.3 </a:t>
              </a:r>
            </a:p>
            <a:p>
              <a:pPr algn="ctr"/>
              <a:r>
                <a:rPr lang="en-GB" sz="1599" b="1" dirty="0">
                  <a:latin typeface="Arial Narrow" pitchFamily="34" charset="0"/>
                </a:rPr>
                <a:t>Deployment</a:t>
              </a:r>
            </a:p>
          </p:txBody>
        </p:sp>
        <p:sp>
          <p:nvSpPr>
            <p:cNvPr id="43" name="AutoShape 10"/>
            <p:cNvSpPr>
              <a:spLocks noChangeArrowheads="1"/>
            </p:cNvSpPr>
            <p:nvPr/>
          </p:nvSpPr>
          <p:spPr bwMode="auto">
            <a:xfrm>
              <a:off x="4333410" y="1214460"/>
              <a:ext cx="1296000" cy="540000"/>
            </a:xfrm>
            <a:prstGeom prst="roundRect">
              <a:avLst>
                <a:gd name="adj" fmla="val 16667"/>
              </a:avLst>
            </a:prstGeom>
            <a:solidFill>
              <a:srgbClr val="00B0F0"/>
            </a:solidFill>
            <a:ln w="9525">
              <a:solidFill>
                <a:schemeClr val="tx1"/>
              </a:solidFill>
              <a:round/>
              <a:headEnd/>
              <a:tailEnd/>
            </a:ln>
          </p:spPr>
          <p:txBody>
            <a:bodyPr lIns="0" tIns="0" rIns="0" bIns="0" anchor="ctr" anchorCtr="1"/>
            <a:lstStyle/>
            <a:p>
              <a:pPr algn="ctr"/>
              <a:r>
                <a:rPr lang="en-GB" sz="1599" b="1" dirty="0">
                  <a:latin typeface="Arial Narrow" pitchFamily="34" charset="0"/>
                </a:rPr>
                <a:t>2. IT planning</a:t>
              </a:r>
            </a:p>
            <a:p>
              <a:pPr algn="ctr"/>
              <a:r>
                <a:rPr lang="en-GB" sz="1599" b="1" dirty="0">
                  <a:latin typeface="Arial Narrow" pitchFamily="34" charset="0"/>
                </a:rPr>
                <a:t>monitoring</a:t>
              </a:r>
            </a:p>
          </p:txBody>
        </p:sp>
        <p:sp>
          <p:nvSpPr>
            <p:cNvPr id="44" name="AutoShape 13"/>
            <p:cNvSpPr>
              <a:spLocks noChangeArrowheads="1"/>
            </p:cNvSpPr>
            <p:nvPr/>
          </p:nvSpPr>
          <p:spPr bwMode="auto">
            <a:xfrm>
              <a:off x="3573573" y="2389400"/>
              <a:ext cx="1296000" cy="540000"/>
            </a:xfrm>
            <a:prstGeom prst="roundRect">
              <a:avLst>
                <a:gd name="adj" fmla="val 16667"/>
              </a:avLst>
            </a:prstGeom>
            <a:solidFill>
              <a:srgbClr val="CC99FF"/>
            </a:solidFill>
            <a:ln w="9525">
              <a:solidFill>
                <a:schemeClr val="tx1"/>
              </a:solidFill>
              <a:round/>
              <a:headEnd/>
              <a:tailEnd/>
            </a:ln>
          </p:spPr>
          <p:txBody>
            <a:bodyPr lIns="0" tIns="0" rIns="0" bIns="0" anchor="ctr" anchorCtr="1"/>
            <a:lstStyle/>
            <a:p>
              <a:pPr algn="ctr"/>
              <a:r>
                <a:rPr lang="en-GB" sz="1599" b="1" dirty="0">
                  <a:latin typeface="Arial Narrow" pitchFamily="34" charset="0"/>
                </a:rPr>
                <a:t>2.2 Development</a:t>
              </a:r>
            </a:p>
          </p:txBody>
        </p:sp>
        <p:cxnSp>
          <p:nvCxnSpPr>
            <p:cNvPr id="49" name="AutoShape 16"/>
            <p:cNvCxnSpPr>
              <a:cxnSpLocks noChangeShapeType="1"/>
              <a:stCxn id="41" idx="3"/>
              <a:endCxn id="46" idx="0"/>
            </p:cNvCxnSpPr>
            <p:nvPr/>
          </p:nvCxnSpPr>
          <p:spPr bwMode="auto">
            <a:xfrm>
              <a:off x="6449709" y="2660988"/>
              <a:ext cx="462551" cy="3334533"/>
            </a:xfrm>
            <a:prstGeom prst="bentConnector2">
              <a:avLst/>
            </a:prstGeom>
            <a:noFill/>
            <a:ln w="9525">
              <a:solidFill>
                <a:schemeClr val="tx1"/>
              </a:solidFill>
              <a:miter lim="800000"/>
              <a:headEnd/>
              <a:tailEnd type="triangle" w="lg" len="med"/>
            </a:ln>
          </p:spPr>
        </p:cxnSp>
        <p:sp>
          <p:nvSpPr>
            <p:cNvPr id="50" name="AutoShape 13"/>
            <p:cNvSpPr>
              <a:spLocks noChangeArrowheads="1"/>
            </p:cNvSpPr>
            <p:nvPr/>
          </p:nvSpPr>
          <p:spPr bwMode="auto">
            <a:xfrm>
              <a:off x="3573573" y="2938626"/>
              <a:ext cx="2876137" cy="342126"/>
            </a:xfrm>
            <a:prstGeom prst="roundRect">
              <a:avLst>
                <a:gd name="adj" fmla="val 16667"/>
              </a:avLst>
            </a:prstGeom>
            <a:solidFill>
              <a:srgbClr val="CC99FF"/>
            </a:solidFill>
            <a:ln w="9525">
              <a:solidFill>
                <a:schemeClr val="tx1"/>
              </a:solidFill>
              <a:round/>
              <a:headEnd/>
              <a:tailEnd/>
            </a:ln>
          </p:spPr>
          <p:txBody>
            <a:bodyPr lIns="0" tIns="0" rIns="0" bIns="0" anchor="ctr" anchorCtr="1"/>
            <a:lstStyle/>
            <a:p>
              <a:pPr algn="ctr"/>
              <a:r>
                <a:rPr lang="en-GB" sz="1599" b="1" dirty="0">
                  <a:latin typeface="Arial Narrow" pitchFamily="34" charset="0"/>
                </a:rPr>
                <a:t>2.1 Technology - platform</a:t>
              </a:r>
              <a:endParaRPr lang="en-GB" sz="1200" b="1" dirty="0">
                <a:latin typeface="Arial Narrow" pitchFamily="34" charset="0"/>
              </a:endParaRPr>
            </a:p>
          </p:txBody>
        </p:sp>
        <p:cxnSp>
          <p:nvCxnSpPr>
            <p:cNvPr id="51" name="AutoShape 14"/>
            <p:cNvCxnSpPr>
              <a:cxnSpLocks noChangeShapeType="1"/>
              <a:stCxn id="43" idx="2"/>
              <a:endCxn id="16395" idx="0"/>
            </p:cNvCxnSpPr>
            <p:nvPr/>
          </p:nvCxnSpPr>
          <p:spPr bwMode="auto">
            <a:xfrm rot="5400000">
              <a:off x="4858198" y="1875440"/>
              <a:ext cx="244193" cy="2233"/>
            </a:xfrm>
            <a:prstGeom prst="bentConnector3">
              <a:avLst>
                <a:gd name="adj1" fmla="val 50000"/>
              </a:avLst>
            </a:prstGeom>
            <a:noFill/>
            <a:ln w="9525">
              <a:solidFill>
                <a:schemeClr val="tx1"/>
              </a:solidFill>
              <a:miter lim="800000"/>
              <a:headEnd/>
              <a:tailEnd type="triangle" w="lg" len="med"/>
            </a:ln>
          </p:spPr>
        </p:cxnSp>
        <p:sp>
          <p:nvSpPr>
            <p:cNvPr id="46" name="AutoShape 15"/>
            <p:cNvSpPr>
              <a:spLocks noChangeArrowheads="1"/>
            </p:cNvSpPr>
            <p:nvPr/>
          </p:nvSpPr>
          <p:spPr bwMode="auto">
            <a:xfrm>
              <a:off x="6228184" y="5995521"/>
              <a:ext cx="1368152" cy="540948"/>
            </a:xfrm>
            <a:prstGeom prst="roundRect">
              <a:avLst>
                <a:gd name="adj" fmla="val 16667"/>
              </a:avLst>
            </a:prstGeom>
            <a:solidFill>
              <a:schemeClr val="bg1"/>
            </a:solidFill>
            <a:ln w="9525">
              <a:solidFill>
                <a:schemeClr val="tx1"/>
              </a:solidFill>
              <a:prstDash val="dash"/>
              <a:round/>
              <a:headEnd/>
              <a:tailEnd/>
            </a:ln>
          </p:spPr>
          <p:txBody>
            <a:bodyPr lIns="0" tIns="0" rIns="0" bIns="0" anchor="ctr" anchorCtr="1"/>
            <a:lstStyle/>
            <a:p>
              <a:pPr algn="ctr"/>
              <a:r>
                <a:rPr lang="en-GB" sz="1599" b="1" dirty="0">
                  <a:latin typeface="Arial Narrow" pitchFamily="34" charset="0"/>
                </a:rPr>
                <a:t>Operations</a:t>
              </a:r>
            </a:p>
            <a:p>
              <a:pPr algn="ctr"/>
              <a:r>
                <a:rPr lang="en-GB" sz="1599" b="1" dirty="0">
                  <a:latin typeface="Arial Narrow" pitchFamily="34" charset="0"/>
                </a:rPr>
                <a:t>Supported by IT</a:t>
              </a:r>
            </a:p>
          </p:txBody>
        </p:sp>
      </p:grpSp>
      <p:grpSp>
        <p:nvGrpSpPr>
          <p:cNvPr id="16413" name="Groupe 16412"/>
          <p:cNvGrpSpPr/>
          <p:nvPr/>
        </p:nvGrpSpPr>
        <p:grpSpPr>
          <a:xfrm>
            <a:off x="91437" y="1056092"/>
            <a:ext cx="4241973" cy="5209904"/>
            <a:chOff x="91437" y="1056092"/>
            <a:chExt cx="4241973" cy="5209904"/>
          </a:xfrm>
        </p:grpSpPr>
        <p:cxnSp>
          <p:nvCxnSpPr>
            <p:cNvPr id="106" name="AutoShape 20"/>
            <p:cNvCxnSpPr>
              <a:cxnSpLocks noChangeShapeType="1"/>
            </p:cNvCxnSpPr>
            <p:nvPr/>
          </p:nvCxnSpPr>
          <p:spPr bwMode="auto">
            <a:xfrm>
              <a:off x="961746" y="5589240"/>
              <a:ext cx="1951306" cy="8339"/>
            </a:xfrm>
            <a:prstGeom prst="bentConnector3">
              <a:avLst>
                <a:gd name="adj1" fmla="val 50000"/>
              </a:avLst>
            </a:prstGeom>
            <a:noFill/>
            <a:ln w="9525">
              <a:solidFill>
                <a:schemeClr val="tx1"/>
              </a:solidFill>
              <a:prstDash val="dash"/>
              <a:miter lim="800000"/>
              <a:headEnd type="none"/>
              <a:tailEnd type="arrow" w="med" len="med"/>
            </a:ln>
          </p:spPr>
        </p:cxnSp>
        <p:sp>
          <p:nvSpPr>
            <p:cNvPr id="35" name="AutoShape 11"/>
            <p:cNvSpPr>
              <a:spLocks noChangeArrowheads="1"/>
            </p:cNvSpPr>
            <p:nvPr/>
          </p:nvSpPr>
          <p:spPr bwMode="auto">
            <a:xfrm>
              <a:off x="91437" y="1056092"/>
              <a:ext cx="870310" cy="5209904"/>
            </a:xfrm>
            <a:prstGeom prst="roundRect">
              <a:avLst/>
            </a:prstGeom>
            <a:solidFill>
              <a:srgbClr val="FFC000"/>
            </a:solidFill>
            <a:ln w="9525">
              <a:solidFill>
                <a:schemeClr val="tx1"/>
              </a:solidFill>
              <a:round/>
              <a:headEnd/>
              <a:tailEnd/>
            </a:ln>
          </p:spPr>
          <p:txBody>
            <a:bodyPr lIns="0" tIns="0" rIns="0" bIns="0" anchor="ctr" anchorCtr="1"/>
            <a:lstStyle/>
            <a:p>
              <a:pPr algn="ctr"/>
              <a:r>
                <a:rPr lang="en-GB" sz="1599" b="1" dirty="0">
                  <a:latin typeface="Arial Narrow" pitchFamily="34" charset="0"/>
                </a:rPr>
                <a:t>5. Industrial</a:t>
              </a:r>
            </a:p>
            <a:p>
              <a:pPr algn="ctr"/>
              <a:r>
                <a:rPr lang="en-GB" sz="1599" b="1" dirty="0">
                  <a:latin typeface="Arial Narrow" pitchFamily="34" charset="0"/>
                </a:rPr>
                <a:t>system model</a:t>
              </a:r>
            </a:p>
          </p:txBody>
        </p:sp>
        <p:cxnSp>
          <p:nvCxnSpPr>
            <p:cNvPr id="55" name="Connecteur en angle 54"/>
            <p:cNvCxnSpPr>
              <a:endCxn id="43" idx="1"/>
            </p:cNvCxnSpPr>
            <p:nvPr/>
          </p:nvCxnSpPr>
          <p:spPr>
            <a:xfrm flipV="1">
              <a:off x="961746" y="1484460"/>
              <a:ext cx="3371664" cy="4162"/>
            </a:xfrm>
            <a:prstGeom prst="bent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1" name="Connecteur en angle 60"/>
            <p:cNvCxnSpPr>
              <a:endCxn id="60" idx="1"/>
            </p:cNvCxnSpPr>
            <p:nvPr/>
          </p:nvCxnSpPr>
          <p:spPr>
            <a:xfrm flipV="1">
              <a:off x="961746" y="3953818"/>
              <a:ext cx="2542991" cy="9227"/>
            </a:xfrm>
            <a:prstGeom prst="bent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3" name="Connecteur en angle 62"/>
            <p:cNvCxnSpPr>
              <a:endCxn id="37" idx="1"/>
            </p:cNvCxnSpPr>
            <p:nvPr/>
          </p:nvCxnSpPr>
          <p:spPr>
            <a:xfrm>
              <a:off x="961746" y="2654808"/>
              <a:ext cx="389050" cy="4593"/>
            </a:xfrm>
            <a:prstGeom prst="bent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58" name="Groupe 57"/>
          <p:cNvGrpSpPr/>
          <p:nvPr/>
        </p:nvGrpSpPr>
        <p:grpSpPr>
          <a:xfrm>
            <a:off x="3504737" y="1484460"/>
            <a:ext cx="2957828" cy="3903485"/>
            <a:chOff x="3504737" y="1484460"/>
            <a:chExt cx="2957828" cy="3903485"/>
          </a:xfrm>
        </p:grpSpPr>
        <p:cxnSp>
          <p:nvCxnSpPr>
            <p:cNvPr id="62" name="Connecteur en angle 61"/>
            <p:cNvCxnSpPr>
              <a:stCxn id="89" idx="0"/>
              <a:endCxn id="60" idx="2"/>
            </p:cNvCxnSpPr>
            <p:nvPr/>
          </p:nvCxnSpPr>
          <p:spPr>
            <a:xfrm rot="5400000" flipH="1" flipV="1">
              <a:off x="4403378" y="4807672"/>
              <a:ext cx="1156073" cy="4474"/>
            </a:xfrm>
            <a:prstGeom prst="bent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nvGrpSpPr>
            <p:cNvPr id="57" name="Groupe 56"/>
            <p:cNvGrpSpPr/>
            <p:nvPr/>
          </p:nvGrpSpPr>
          <p:grpSpPr>
            <a:xfrm>
              <a:off x="3504737" y="1484460"/>
              <a:ext cx="2957828" cy="2747412"/>
              <a:chOff x="3504737" y="1484460"/>
              <a:chExt cx="2957828" cy="2747412"/>
            </a:xfrm>
          </p:grpSpPr>
          <p:sp>
            <p:nvSpPr>
              <p:cNvPr id="60" name="AutoShape 11"/>
              <p:cNvSpPr>
                <a:spLocks noChangeArrowheads="1"/>
              </p:cNvSpPr>
              <p:nvPr/>
            </p:nvSpPr>
            <p:spPr bwMode="auto">
              <a:xfrm>
                <a:off x="3504737" y="3675764"/>
                <a:ext cx="2957828" cy="556108"/>
              </a:xfrm>
              <a:prstGeom prst="roundRect">
                <a:avLst/>
              </a:prstGeom>
              <a:solidFill>
                <a:srgbClr val="FFC000"/>
              </a:solidFill>
              <a:ln w="9525">
                <a:solidFill>
                  <a:schemeClr val="tx1"/>
                </a:solidFill>
                <a:round/>
                <a:headEnd/>
                <a:tailEnd/>
              </a:ln>
            </p:spPr>
            <p:txBody>
              <a:bodyPr lIns="0" tIns="0" rIns="0" bIns="0" anchor="ctr" anchorCtr="1"/>
              <a:lstStyle/>
              <a:p>
                <a:pPr algn="ctr"/>
                <a:r>
                  <a:rPr lang="en-GB" sz="1599" b="1" dirty="0">
                    <a:latin typeface="Arial Narrow" pitchFamily="34" charset="0"/>
                  </a:rPr>
                  <a:t>4. IT assets and configurations</a:t>
                </a:r>
              </a:p>
            </p:txBody>
          </p:sp>
          <p:cxnSp>
            <p:nvCxnSpPr>
              <p:cNvPr id="66" name="Connecteur en angle 65"/>
              <p:cNvCxnSpPr>
                <a:stCxn id="60" idx="3"/>
                <a:endCxn id="43" idx="3"/>
              </p:cNvCxnSpPr>
              <p:nvPr/>
            </p:nvCxnSpPr>
            <p:spPr>
              <a:xfrm flipH="1" flipV="1">
                <a:off x="5629410" y="1484460"/>
                <a:ext cx="833155" cy="2469358"/>
              </a:xfrm>
              <a:prstGeom prst="bentConnector3">
                <a:avLst>
                  <a:gd name="adj1" fmla="val -27438"/>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7" name="Connecteur en angle 66"/>
              <p:cNvCxnSpPr>
                <a:stCxn id="16395" idx="2"/>
                <a:endCxn id="60" idx="0"/>
              </p:cNvCxnSpPr>
              <p:nvPr/>
            </p:nvCxnSpPr>
            <p:spPr>
              <a:xfrm rot="16200000" flipH="1">
                <a:off x="4816431" y="3508544"/>
                <a:ext cx="329966" cy="4474"/>
              </a:xfrm>
              <a:prstGeom prst="bentConnector3">
                <a:avLst>
                  <a:gd name="adj1" fmla="val 50000"/>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grpSp>
        <p:nvGrpSpPr>
          <p:cNvPr id="16390" name="Groupe 16389"/>
          <p:cNvGrpSpPr/>
          <p:nvPr/>
        </p:nvGrpSpPr>
        <p:grpSpPr>
          <a:xfrm>
            <a:off x="1111289" y="1484460"/>
            <a:ext cx="5116896" cy="4781536"/>
            <a:chOff x="1111289" y="1484460"/>
            <a:chExt cx="5116896" cy="4781536"/>
          </a:xfrm>
        </p:grpSpPr>
        <p:grpSp>
          <p:nvGrpSpPr>
            <p:cNvPr id="16384" name="Groupe 16383"/>
            <p:cNvGrpSpPr/>
            <p:nvPr/>
          </p:nvGrpSpPr>
          <p:grpSpPr>
            <a:xfrm>
              <a:off x="1111289" y="1484460"/>
              <a:ext cx="5116896" cy="4781536"/>
              <a:chOff x="1111289" y="1484460"/>
              <a:chExt cx="5116896" cy="4781536"/>
            </a:xfrm>
          </p:grpSpPr>
          <p:sp>
            <p:nvSpPr>
              <p:cNvPr id="37" name="AutoShape 17"/>
              <p:cNvSpPr>
                <a:spLocks noChangeArrowheads="1"/>
              </p:cNvSpPr>
              <p:nvPr/>
            </p:nvSpPr>
            <p:spPr bwMode="auto">
              <a:xfrm>
                <a:off x="1350795" y="2398626"/>
                <a:ext cx="1296000" cy="540000"/>
              </a:xfrm>
              <a:prstGeom prst="roundRect">
                <a:avLst>
                  <a:gd name="adj" fmla="val 16667"/>
                </a:avLst>
              </a:prstGeom>
              <a:solidFill>
                <a:srgbClr val="00B0F0"/>
              </a:solidFill>
              <a:ln w="9525">
                <a:solidFill>
                  <a:schemeClr val="tx1"/>
                </a:solidFill>
                <a:round/>
                <a:headEnd/>
                <a:tailEnd/>
              </a:ln>
            </p:spPr>
            <p:txBody>
              <a:bodyPr lIns="0" tIns="0" rIns="0" bIns="0" anchor="ctr" anchorCtr="1"/>
              <a:lstStyle/>
              <a:p>
                <a:pPr algn="ctr"/>
                <a:r>
                  <a:rPr lang="en-GB" sz="1599" b="1" dirty="0">
                    <a:latin typeface="Arial Narrow" pitchFamily="34" charset="0"/>
                  </a:rPr>
                  <a:t>1. Requirement management</a:t>
                </a:r>
              </a:p>
            </p:txBody>
          </p:sp>
          <p:cxnSp>
            <p:nvCxnSpPr>
              <p:cNvPr id="39" name="AutoShape 27"/>
              <p:cNvCxnSpPr>
                <a:cxnSpLocks noChangeShapeType="1"/>
                <a:stCxn id="37" idx="3"/>
                <a:endCxn id="16395" idx="1"/>
              </p:cNvCxnSpPr>
              <p:nvPr/>
            </p:nvCxnSpPr>
            <p:spPr bwMode="auto">
              <a:xfrm>
                <a:off x="2646795" y="2668626"/>
                <a:ext cx="763044" cy="3600"/>
              </a:xfrm>
              <a:prstGeom prst="straightConnector1">
                <a:avLst/>
              </a:prstGeom>
              <a:noFill/>
              <a:ln w="9525">
                <a:solidFill>
                  <a:schemeClr val="tx1"/>
                </a:solidFill>
                <a:round/>
                <a:headEnd/>
                <a:tailEnd type="triangle" w="lg" len="med"/>
              </a:ln>
            </p:spPr>
          </p:cxnSp>
          <p:cxnSp>
            <p:nvCxnSpPr>
              <p:cNvPr id="47" name="AutoShape 20"/>
              <p:cNvCxnSpPr>
                <a:cxnSpLocks noChangeShapeType="1"/>
                <a:stCxn id="46" idx="1"/>
                <a:endCxn id="37" idx="2"/>
              </p:cNvCxnSpPr>
              <p:nvPr/>
            </p:nvCxnSpPr>
            <p:spPr bwMode="auto">
              <a:xfrm rot="10800000">
                <a:off x="1998796" y="2938627"/>
                <a:ext cx="4229389" cy="3327369"/>
              </a:xfrm>
              <a:prstGeom prst="bentConnector2">
                <a:avLst/>
              </a:prstGeom>
              <a:noFill/>
              <a:ln w="9525">
                <a:solidFill>
                  <a:schemeClr val="tx1"/>
                </a:solidFill>
                <a:miter lim="800000"/>
                <a:headEnd/>
                <a:tailEnd type="triangle" w="lg" len="med"/>
              </a:ln>
            </p:spPr>
          </p:cxnSp>
          <p:sp>
            <p:nvSpPr>
              <p:cNvPr id="52" name="AutoShape 17"/>
              <p:cNvSpPr>
                <a:spLocks noChangeArrowheads="1"/>
              </p:cNvSpPr>
              <p:nvPr/>
            </p:nvSpPr>
            <p:spPr bwMode="auto">
              <a:xfrm>
                <a:off x="1111289" y="1553610"/>
                <a:ext cx="1772780" cy="544546"/>
              </a:xfrm>
              <a:prstGeom prst="roundRect">
                <a:avLst>
                  <a:gd name="adj" fmla="val 16667"/>
                </a:avLst>
              </a:prstGeom>
              <a:noFill/>
              <a:ln w="9525">
                <a:noFill/>
                <a:round/>
                <a:headEnd/>
                <a:tailEnd/>
              </a:ln>
            </p:spPr>
            <p:txBody>
              <a:bodyPr lIns="0" tIns="0" rIns="0" bIns="0" anchor="ctr" anchorCtr="1">
                <a:spAutoFit/>
              </a:bodyPr>
              <a:lstStyle/>
              <a:p>
                <a:pPr algn="ctr"/>
                <a:r>
                  <a:rPr lang="en-GB" sz="1599" dirty="0">
                    <a:latin typeface="Arial Narrow" pitchFamily="34" charset="0"/>
                  </a:rPr>
                  <a:t>Technology</a:t>
                </a:r>
              </a:p>
              <a:p>
                <a:pPr algn="ctr"/>
                <a:r>
                  <a:rPr lang="en-GB" sz="1599" dirty="0">
                    <a:latin typeface="Arial Narrow" pitchFamily="34" charset="0"/>
                  </a:rPr>
                  <a:t>awareness</a:t>
                </a:r>
              </a:p>
            </p:txBody>
          </p:sp>
          <p:cxnSp>
            <p:nvCxnSpPr>
              <p:cNvPr id="53" name="AutoShape 20"/>
              <p:cNvCxnSpPr>
                <a:cxnSpLocks noChangeShapeType="1"/>
                <a:stCxn id="52" idx="2"/>
                <a:endCxn id="37" idx="0"/>
              </p:cNvCxnSpPr>
              <p:nvPr/>
            </p:nvCxnSpPr>
            <p:spPr bwMode="auto">
              <a:xfrm rot="16200000" flipH="1">
                <a:off x="1848002" y="2247833"/>
                <a:ext cx="300470" cy="1116"/>
              </a:xfrm>
              <a:prstGeom prst="bentConnector3">
                <a:avLst>
                  <a:gd name="adj1" fmla="val 50000"/>
                </a:avLst>
              </a:prstGeom>
              <a:noFill/>
              <a:ln w="9525">
                <a:solidFill>
                  <a:schemeClr val="tx1"/>
                </a:solidFill>
                <a:miter lim="800000"/>
                <a:headEnd/>
                <a:tailEnd type="triangle" w="lg" len="med"/>
              </a:ln>
            </p:spPr>
          </p:cxnSp>
          <p:cxnSp>
            <p:nvCxnSpPr>
              <p:cNvPr id="16401" name="Connecteur droit avec flèche 16400"/>
              <p:cNvCxnSpPr>
                <a:stCxn id="37" idx="3"/>
                <a:endCxn id="43" idx="1"/>
              </p:cNvCxnSpPr>
              <p:nvPr/>
            </p:nvCxnSpPr>
            <p:spPr bwMode="auto">
              <a:xfrm flipV="1">
                <a:off x="2646795" y="1484460"/>
                <a:ext cx="1686615" cy="1184166"/>
              </a:xfrm>
              <a:prstGeom prst="straightConnector1">
                <a:avLst/>
              </a:prstGeom>
              <a:solidFill>
                <a:schemeClr val="accent1"/>
              </a:solidFill>
              <a:ln w="9525" cap="flat" cmpd="sng" algn="ctr">
                <a:solidFill>
                  <a:schemeClr val="tx1"/>
                </a:solidFill>
                <a:prstDash val="dash"/>
                <a:round/>
                <a:headEnd type="none" w="med" len="med"/>
                <a:tailEnd type="arrow"/>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3" name="Connecteur droit avec flèche 82"/>
              <p:cNvCxnSpPr>
                <a:stCxn id="60" idx="1"/>
                <a:endCxn id="37" idx="2"/>
              </p:cNvCxnSpPr>
              <p:nvPr/>
            </p:nvCxnSpPr>
            <p:spPr bwMode="auto">
              <a:xfrm flipH="1" flipV="1">
                <a:off x="1998796" y="2929400"/>
                <a:ext cx="1505941" cy="1024418"/>
              </a:xfrm>
              <a:prstGeom prst="straightConnector1">
                <a:avLst/>
              </a:prstGeom>
              <a:solidFill>
                <a:schemeClr val="accent1"/>
              </a:solidFill>
              <a:ln w="9525" cap="flat" cmpd="sng" algn="ctr">
                <a:solidFill>
                  <a:schemeClr val="tx1"/>
                </a:solidFill>
                <a:prstDash val="dash"/>
                <a:round/>
                <a:headEnd type="none" w="med" len="med"/>
                <a:tailEnd type="arrow"/>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84" name="AutoShape 17"/>
            <p:cNvSpPr>
              <a:spLocks noChangeArrowheads="1"/>
            </p:cNvSpPr>
            <p:nvPr/>
          </p:nvSpPr>
          <p:spPr bwMode="auto">
            <a:xfrm>
              <a:off x="1886978" y="4262586"/>
              <a:ext cx="1296000" cy="462558"/>
            </a:xfrm>
            <a:prstGeom prst="roundRect">
              <a:avLst>
                <a:gd name="adj" fmla="val 16667"/>
              </a:avLst>
            </a:prstGeom>
            <a:noFill/>
            <a:ln w="9525">
              <a:noFill/>
              <a:round/>
              <a:headEnd/>
              <a:tailEnd/>
            </a:ln>
          </p:spPr>
          <p:txBody>
            <a:bodyPr lIns="0" tIns="0" rIns="0" bIns="0" anchor="ctr" anchorCtr="1"/>
            <a:lstStyle/>
            <a:p>
              <a:r>
                <a:rPr lang="en-GB" sz="1599" dirty="0">
                  <a:latin typeface="Arial Narrow" pitchFamily="34" charset="0"/>
                </a:rPr>
                <a:t>Business requirements,</a:t>
              </a:r>
            </a:p>
            <a:p>
              <a:r>
                <a:rPr lang="en-GB" sz="1599" dirty="0">
                  <a:latin typeface="Arial Narrow" pitchFamily="34" charset="0"/>
                </a:rPr>
                <a:t>Corrective maintenance</a:t>
              </a:r>
            </a:p>
          </p:txBody>
        </p:sp>
      </p:grpSp>
      <p:grpSp>
        <p:nvGrpSpPr>
          <p:cNvPr id="32" name="Groupe 31"/>
          <p:cNvGrpSpPr/>
          <p:nvPr/>
        </p:nvGrpSpPr>
        <p:grpSpPr>
          <a:xfrm>
            <a:off x="5629410" y="512397"/>
            <a:ext cx="3433757" cy="5482648"/>
            <a:chOff x="5629410" y="512397"/>
            <a:chExt cx="3433757" cy="5482648"/>
          </a:xfrm>
        </p:grpSpPr>
        <p:sp>
          <p:nvSpPr>
            <p:cNvPr id="45" name="Explosion 1 44"/>
            <p:cNvSpPr/>
            <p:nvPr/>
          </p:nvSpPr>
          <p:spPr bwMode="auto">
            <a:xfrm>
              <a:off x="7235193" y="1261757"/>
              <a:ext cx="1827974" cy="1050837"/>
            </a:xfrm>
            <a:prstGeom prst="irregularSeal1">
              <a:avLst/>
            </a:prstGeom>
            <a:solidFill>
              <a:srgbClr val="FFFF00"/>
            </a:solidFill>
            <a:ln w="12700" cap="flat" cmpd="sng" algn="ctr">
              <a:solidFill>
                <a:schemeClr val="tx1"/>
              </a:solidFill>
              <a:prstDash val="dash"/>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charset="0"/>
                  <a:cs typeface="Times New Roman" pitchFamily="18" charset="0"/>
                </a:rPr>
                <a:t>Performance</a:t>
              </a:r>
            </a:p>
          </p:txBody>
        </p:sp>
        <p:cxnSp>
          <p:nvCxnSpPr>
            <p:cNvPr id="48" name="AutoShape 12"/>
            <p:cNvCxnSpPr>
              <a:cxnSpLocks noChangeShapeType="1"/>
              <a:stCxn id="45" idx="1"/>
            </p:cNvCxnSpPr>
            <p:nvPr/>
          </p:nvCxnSpPr>
          <p:spPr bwMode="auto">
            <a:xfrm flipH="1" flipV="1">
              <a:off x="5859319" y="512397"/>
              <a:ext cx="1375874" cy="1168479"/>
            </a:xfrm>
            <a:prstGeom prst="straightConnector1">
              <a:avLst/>
            </a:prstGeom>
            <a:noFill/>
            <a:ln w="38100">
              <a:solidFill>
                <a:srgbClr val="00B050"/>
              </a:solidFill>
              <a:prstDash val="dash"/>
              <a:round/>
              <a:headEnd type="none" w="med" len="med"/>
              <a:tailEnd type="triangle" w="lg" len="med"/>
            </a:ln>
          </p:spPr>
        </p:cxnSp>
        <p:cxnSp>
          <p:nvCxnSpPr>
            <p:cNvPr id="54" name="AutoShape 12"/>
            <p:cNvCxnSpPr>
              <a:cxnSpLocks noChangeShapeType="1"/>
              <a:stCxn id="45" idx="1"/>
            </p:cNvCxnSpPr>
            <p:nvPr/>
          </p:nvCxnSpPr>
          <p:spPr bwMode="auto">
            <a:xfrm flipH="1">
              <a:off x="7106084" y="1680876"/>
              <a:ext cx="129109" cy="4314169"/>
            </a:xfrm>
            <a:prstGeom prst="straightConnector1">
              <a:avLst/>
            </a:prstGeom>
            <a:noFill/>
            <a:ln w="38100">
              <a:solidFill>
                <a:srgbClr val="00B050"/>
              </a:solidFill>
              <a:prstDash val="dash"/>
              <a:round/>
              <a:headEnd type="none" w="med" len="med"/>
              <a:tailEnd type="triangle" w="lg" len="med"/>
            </a:ln>
          </p:spPr>
        </p:cxnSp>
        <p:cxnSp>
          <p:nvCxnSpPr>
            <p:cNvPr id="69" name="AutoShape 12"/>
            <p:cNvCxnSpPr>
              <a:cxnSpLocks noChangeShapeType="1"/>
              <a:stCxn id="43" idx="3"/>
              <a:endCxn id="45" idx="1"/>
            </p:cNvCxnSpPr>
            <p:nvPr/>
          </p:nvCxnSpPr>
          <p:spPr bwMode="auto">
            <a:xfrm>
              <a:off x="5629410" y="1484460"/>
              <a:ext cx="1605783" cy="196416"/>
            </a:xfrm>
            <a:prstGeom prst="straightConnector1">
              <a:avLst/>
            </a:prstGeom>
            <a:noFill/>
            <a:ln w="9525">
              <a:solidFill>
                <a:srgbClr val="00B050"/>
              </a:solidFill>
              <a:prstDash val="dash"/>
              <a:round/>
              <a:headEnd type="none" w="med" len="med"/>
              <a:tailEnd type="triangle" w="lg" len="med"/>
            </a:ln>
          </p:spPr>
        </p:cxnSp>
      </p:grpSp>
      <p:sp>
        <p:nvSpPr>
          <p:cNvPr id="2" name="Espace réservé du pied de page 1"/>
          <p:cNvSpPr>
            <a:spLocks noGrp="1"/>
          </p:cNvSpPr>
          <p:nvPr>
            <p:ph type="ftr" sz="quarter" idx="11"/>
          </p:nvPr>
        </p:nvSpPr>
        <p:spPr/>
        <p:txBody>
          <a:bodyPr/>
          <a:lstStyle/>
          <a:p>
            <a:r>
              <a:rPr lang="fr-FR"/>
              <a:t>J. Vieille - Performance managment for digital transformation - Second 4P Factory online Seminar</a:t>
            </a:r>
            <a:endParaRPr lang="fr-FR" dirty="0"/>
          </a:p>
        </p:txBody>
      </p:sp>
      <p:sp>
        <p:nvSpPr>
          <p:cNvPr id="3" name="Espace réservé du numéro de diapositive 2"/>
          <p:cNvSpPr>
            <a:spLocks noGrp="1"/>
          </p:cNvSpPr>
          <p:nvPr>
            <p:ph type="sldNum" sz="quarter" idx="12"/>
          </p:nvPr>
        </p:nvSpPr>
        <p:spPr/>
        <p:txBody>
          <a:bodyPr/>
          <a:lstStyle/>
          <a:p>
            <a:fld id="{990B41CA-569D-40E7-8E58-026C0338B2C8}" type="slidenum">
              <a:rPr lang="en-GB" smtClean="0"/>
              <a:pPr/>
              <a:t>7</a:t>
            </a:fld>
            <a:endParaRPr lang="en-GB"/>
          </a:p>
        </p:txBody>
      </p:sp>
    </p:spTree>
    <p:extLst>
      <p:ext uri="{BB962C8B-B14F-4D97-AF65-F5344CB8AC3E}">
        <p14:creationId xmlns:p14="http://schemas.microsoft.com/office/powerpoint/2010/main" val="320541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4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0392" y="2137718"/>
            <a:ext cx="7097992" cy="4271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p:txBody>
          <a:bodyPr/>
          <a:lstStyle/>
          <a:p>
            <a:r>
              <a:rPr lang="fr-FR" noProof="0" dirty="0"/>
              <a:t>Agenda</a:t>
            </a:r>
          </a:p>
        </p:txBody>
      </p:sp>
      <p:sp>
        <p:nvSpPr>
          <p:cNvPr id="3" name="Espace réservé du contenu 2"/>
          <p:cNvSpPr>
            <a:spLocks noGrp="1"/>
          </p:cNvSpPr>
          <p:nvPr>
            <p:ph idx="1"/>
          </p:nvPr>
        </p:nvSpPr>
        <p:spPr/>
        <p:txBody>
          <a:bodyPr/>
          <a:lstStyle/>
          <a:p>
            <a:r>
              <a:rPr lang="fr-FR" noProof="0" dirty="0"/>
              <a:t>IT transformation</a:t>
            </a:r>
          </a:p>
          <a:p>
            <a:r>
              <a:rPr lang="fr-FR" noProof="0" dirty="0"/>
              <a:t>Enterprise control</a:t>
            </a:r>
          </a:p>
          <a:p>
            <a:r>
              <a:rPr lang="fr-FR" noProof="0" dirty="0"/>
              <a:t>Performance management</a:t>
            </a:r>
          </a:p>
          <a:p>
            <a:r>
              <a:rPr lang="fr-FR" dirty="0"/>
              <a:t>Use case</a:t>
            </a:r>
            <a:r>
              <a:rPr lang="fr-FR" noProof="0" dirty="0"/>
              <a:t> </a:t>
            </a:r>
          </a:p>
        </p:txBody>
      </p:sp>
      <p:sp>
        <p:nvSpPr>
          <p:cNvPr id="5" name="Espace réservé du pied de page 4"/>
          <p:cNvSpPr>
            <a:spLocks noGrp="1"/>
          </p:cNvSpPr>
          <p:nvPr>
            <p:ph type="ftr" sz="quarter" idx="11"/>
          </p:nvPr>
        </p:nvSpPr>
        <p:spPr/>
        <p:txBody>
          <a:bodyPr/>
          <a:lstStyle/>
          <a:p>
            <a:r>
              <a:rPr lang="fr-FR"/>
              <a:t>J. Vieille - Performance managment for digital transformation - Second 4P Factory online Seminar</a:t>
            </a:r>
            <a:endParaRPr lang="fr-FR" dirty="0"/>
          </a:p>
        </p:txBody>
      </p:sp>
      <p:sp>
        <p:nvSpPr>
          <p:cNvPr id="6" name="Espace réservé du numéro de diapositive 5"/>
          <p:cNvSpPr>
            <a:spLocks noGrp="1"/>
          </p:cNvSpPr>
          <p:nvPr>
            <p:ph type="sldNum" sz="quarter" idx="12"/>
          </p:nvPr>
        </p:nvSpPr>
        <p:spPr/>
        <p:txBody>
          <a:bodyPr/>
          <a:lstStyle/>
          <a:p>
            <a:fld id="{990B41CA-569D-40E7-8E58-026C0338B2C8}" type="slidenum">
              <a:rPr lang="en-GB" smtClean="0"/>
              <a:pPr/>
              <a:t>8</a:t>
            </a:fld>
            <a:endParaRPr lang="en-GB"/>
          </a:p>
        </p:txBody>
      </p:sp>
    </p:spTree>
    <p:extLst>
      <p:ext uri="{BB962C8B-B14F-4D97-AF65-F5344CB8AC3E}">
        <p14:creationId xmlns:p14="http://schemas.microsoft.com/office/powerpoint/2010/main" val="2686314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Complexity</a:t>
            </a:r>
          </a:p>
        </p:txBody>
      </p:sp>
      <p:sp>
        <p:nvSpPr>
          <p:cNvPr id="12" name="Espace réservé du pied de page 11"/>
          <p:cNvSpPr>
            <a:spLocks noGrp="1"/>
          </p:cNvSpPr>
          <p:nvPr>
            <p:ph type="ftr" sz="quarter" idx="11"/>
          </p:nvPr>
        </p:nvSpPr>
        <p:spPr/>
        <p:txBody>
          <a:bodyPr/>
          <a:lstStyle/>
          <a:p>
            <a:r>
              <a:rPr lang="en-GB"/>
              <a:t>J. Vieille - Performance managment for digital transformation - Second 4P Factory online Seminar</a:t>
            </a:r>
            <a:endParaRPr lang="en-GB" dirty="0"/>
          </a:p>
        </p:txBody>
      </p:sp>
      <p:sp>
        <p:nvSpPr>
          <p:cNvPr id="9" name="Bulle ronde 8"/>
          <p:cNvSpPr/>
          <p:nvPr/>
        </p:nvSpPr>
        <p:spPr>
          <a:xfrm>
            <a:off x="2481374" y="849201"/>
            <a:ext cx="1872208" cy="936104"/>
          </a:xfrm>
          <a:prstGeom prst="wedgeEllipseCallout">
            <a:avLst>
              <a:gd name="adj1" fmla="val -59807"/>
              <a:gd name="adj2" fmla="val 871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Very complex</a:t>
            </a:r>
          </a:p>
        </p:txBody>
      </p:sp>
      <p:sp>
        <p:nvSpPr>
          <p:cNvPr id="10" name="Bulle ronde 9"/>
          <p:cNvSpPr/>
          <p:nvPr/>
        </p:nvSpPr>
        <p:spPr>
          <a:xfrm>
            <a:off x="6444208" y="945912"/>
            <a:ext cx="1872208" cy="936104"/>
          </a:xfrm>
          <a:prstGeom prst="wedgeEllipseCallout">
            <a:avLst>
              <a:gd name="adj1" fmla="val -48779"/>
              <a:gd name="adj2" fmla="val 8204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Complex</a:t>
            </a:r>
          </a:p>
        </p:txBody>
      </p:sp>
      <p:grpSp>
        <p:nvGrpSpPr>
          <p:cNvPr id="6" name="Groupe 5"/>
          <p:cNvGrpSpPr/>
          <p:nvPr/>
        </p:nvGrpSpPr>
        <p:grpSpPr>
          <a:xfrm>
            <a:off x="334248" y="2032789"/>
            <a:ext cx="4294252" cy="4564563"/>
            <a:chOff x="334248" y="1948292"/>
            <a:chExt cx="4294252" cy="4564563"/>
          </a:xfrm>
        </p:grpSpPr>
        <p:sp>
          <p:nvSpPr>
            <p:cNvPr id="3" name="Nuage 2"/>
            <p:cNvSpPr/>
            <p:nvPr/>
          </p:nvSpPr>
          <p:spPr bwMode="auto">
            <a:xfrm>
              <a:off x="539552" y="1948292"/>
              <a:ext cx="2086266" cy="2591373"/>
            </a:xfrm>
            <a:prstGeom prst="cloud">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Times New Roman" pitchFamily="18" charset="0"/>
                </a:rPr>
                <a:t>Environment</a:t>
              </a:r>
            </a:p>
          </p:txBody>
        </p:sp>
        <p:sp>
          <p:nvSpPr>
            <p:cNvPr id="4" name="ZoneTexte 3"/>
            <p:cNvSpPr txBox="1"/>
            <p:nvPr/>
          </p:nvSpPr>
          <p:spPr>
            <a:xfrm>
              <a:off x="334248" y="4758529"/>
              <a:ext cx="4294252" cy="1754326"/>
            </a:xfrm>
            <a:prstGeom prst="rect">
              <a:avLst/>
            </a:prstGeom>
            <a:noFill/>
          </p:spPr>
          <p:txBody>
            <a:bodyPr wrap="none" rtlCol="0">
              <a:spAutoFit/>
            </a:bodyPr>
            <a:lstStyle/>
            <a:p>
              <a:r>
                <a:rPr lang="en-GB" dirty="0"/>
                <a:t>Suppliers, Customers, Contractors, Partners</a:t>
              </a:r>
            </a:p>
            <a:p>
              <a:r>
                <a:rPr lang="en-GB" dirty="0"/>
                <a:t>IRS , Regulations</a:t>
              </a:r>
            </a:p>
            <a:p>
              <a:r>
                <a:rPr lang="en-GB" dirty="0"/>
                <a:t>Natural, Social environment</a:t>
              </a:r>
            </a:p>
            <a:p>
              <a:r>
                <a:rPr lang="en-GB" dirty="0"/>
                <a:t>Market, Politics, Macroeconomics</a:t>
              </a:r>
            </a:p>
            <a:p>
              <a:r>
                <a:rPr lang="en-GB" dirty="0"/>
                <a:t>Employees, shareholders</a:t>
              </a:r>
            </a:p>
            <a:p>
              <a:r>
                <a:rPr lang="en-GB" dirty="0"/>
                <a:t>Bankers, Insurers</a:t>
              </a:r>
            </a:p>
          </p:txBody>
        </p:sp>
      </p:grpSp>
      <p:grpSp>
        <p:nvGrpSpPr>
          <p:cNvPr id="8" name="Groupe 7"/>
          <p:cNvGrpSpPr/>
          <p:nvPr/>
        </p:nvGrpSpPr>
        <p:grpSpPr>
          <a:xfrm>
            <a:off x="5076056" y="2104797"/>
            <a:ext cx="3055328" cy="4216906"/>
            <a:chOff x="5076056" y="2020300"/>
            <a:chExt cx="3055328" cy="4216906"/>
          </a:xfrm>
        </p:grpSpPr>
        <p:sp>
          <p:nvSpPr>
            <p:cNvPr id="19" name="Ellipse 18"/>
            <p:cNvSpPr/>
            <p:nvPr/>
          </p:nvSpPr>
          <p:spPr bwMode="auto">
            <a:xfrm>
              <a:off x="5076056" y="2020300"/>
              <a:ext cx="2086266" cy="2591373"/>
            </a:xfrm>
            <a:prstGeom prst="ellipse">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Times New Roman" pitchFamily="18" charset="0"/>
                </a:rPr>
                <a:t>Enterprise</a:t>
              </a:r>
            </a:p>
          </p:txBody>
        </p:sp>
        <p:sp>
          <p:nvSpPr>
            <p:cNvPr id="13" name="ZoneTexte 12"/>
            <p:cNvSpPr txBox="1"/>
            <p:nvPr/>
          </p:nvSpPr>
          <p:spPr>
            <a:xfrm>
              <a:off x="5172561" y="4759878"/>
              <a:ext cx="2958823" cy="1477328"/>
            </a:xfrm>
            <a:prstGeom prst="rect">
              <a:avLst/>
            </a:prstGeom>
            <a:noFill/>
          </p:spPr>
          <p:txBody>
            <a:bodyPr wrap="none" rtlCol="0">
              <a:spAutoFit/>
            </a:bodyPr>
            <a:lstStyle/>
            <a:p>
              <a:r>
                <a:rPr lang="en-GB" dirty="0"/>
                <a:t>HR, Marketing, </a:t>
              </a:r>
            </a:p>
            <a:p>
              <a:r>
                <a:rPr lang="en-GB" dirty="0"/>
                <a:t>R&amp;D, Engineering, IT</a:t>
              </a:r>
            </a:p>
            <a:p>
              <a:r>
                <a:rPr lang="en-GB" dirty="0"/>
                <a:t>Sales, Sourcing</a:t>
              </a:r>
            </a:p>
            <a:p>
              <a:r>
                <a:rPr lang="en-GB" dirty="0"/>
                <a:t>Finance,  Communication</a:t>
              </a:r>
            </a:p>
            <a:p>
              <a:r>
                <a:rPr lang="en-GB" dirty="0"/>
                <a:t>Planning, Production, Logistics</a:t>
              </a:r>
            </a:p>
          </p:txBody>
        </p:sp>
      </p:grpSp>
      <p:grpSp>
        <p:nvGrpSpPr>
          <p:cNvPr id="15" name="Groupe 14"/>
          <p:cNvGrpSpPr/>
          <p:nvPr/>
        </p:nvGrpSpPr>
        <p:grpSpPr>
          <a:xfrm>
            <a:off x="2625818" y="2752869"/>
            <a:ext cx="6408712" cy="1938843"/>
            <a:chOff x="2625818" y="2668372"/>
            <a:chExt cx="6408712" cy="1938843"/>
          </a:xfrm>
        </p:grpSpPr>
        <p:sp>
          <p:nvSpPr>
            <p:cNvPr id="5" name="Double flèche horizontale 4"/>
            <p:cNvSpPr/>
            <p:nvPr/>
          </p:nvSpPr>
          <p:spPr>
            <a:xfrm>
              <a:off x="2625818" y="2956404"/>
              <a:ext cx="2450238" cy="792088"/>
            </a:xfrm>
            <a:prstGeom prst="leftRightArrow">
              <a:avLst/>
            </a:prstGeom>
            <a:solidFill>
              <a:schemeClr val="accent1"/>
            </a:solidFill>
            <a:ln w="12700" cap="flat" cmpd="sng" algn="ctr">
              <a:solidFill>
                <a:schemeClr val="tx1"/>
              </a:solidFill>
              <a:prstDash val="solid"/>
              <a:round/>
              <a:headEnd type="none" w="med" len="med"/>
              <a:tailEnd type="none" w="med" len="med"/>
            </a:ln>
            <a:effectLst/>
          </p:spPr>
          <p:txBody>
            <a:bodyPr vert="horz" wrap="none" lIns="90000" tIns="46800" rIns="90000" bIns="46800" numCol="1" rtlCol="0" anchor="t" anchorCtr="0" compatLnSpc="1">
              <a:prstTxWarp prst="textNoShape">
                <a:avLst/>
              </a:prstTxWarp>
            </a:bodyPr>
            <a:lstStyle/>
            <a:p>
              <a:pPr eaLnBrk="0" fontAlgn="base" hangingPunct="0">
                <a:spcBef>
                  <a:spcPct val="0"/>
                </a:spcBef>
                <a:spcAft>
                  <a:spcPct val="0"/>
                </a:spcAft>
              </a:pPr>
              <a:r>
                <a:rPr lang="en-GB" sz="2000" dirty="0">
                  <a:solidFill>
                    <a:schemeClr val="tx1"/>
                  </a:solidFill>
                  <a:latin typeface="Arial" charset="0"/>
                  <a:cs typeface="Times New Roman" pitchFamily="18" charset="0"/>
                </a:rPr>
                <a:t>???</a:t>
              </a:r>
            </a:p>
          </p:txBody>
        </p:sp>
        <p:grpSp>
          <p:nvGrpSpPr>
            <p:cNvPr id="14" name="Groupe 13"/>
            <p:cNvGrpSpPr/>
            <p:nvPr/>
          </p:nvGrpSpPr>
          <p:grpSpPr>
            <a:xfrm>
              <a:off x="5499845" y="2668372"/>
              <a:ext cx="3534685" cy="1938843"/>
              <a:chOff x="5499845" y="2668372"/>
              <a:chExt cx="3534685" cy="1938843"/>
            </a:xfrm>
          </p:grpSpPr>
          <p:sp>
            <p:nvSpPr>
              <p:cNvPr id="11" name="Bulle ronde 10"/>
              <p:cNvSpPr/>
              <p:nvPr/>
            </p:nvSpPr>
            <p:spPr>
              <a:xfrm>
                <a:off x="7162322" y="3671111"/>
                <a:ext cx="1872208" cy="936104"/>
              </a:xfrm>
              <a:prstGeom prst="wedgeEllipseCallout">
                <a:avLst>
                  <a:gd name="adj1" fmla="val -94882"/>
                  <a:gd name="adj2" fmla="val -8423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Make money</a:t>
                </a:r>
              </a:p>
            </p:txBody>
          </p:sp>
          <p:sp>
            <p:nvSpPr>
              <p:cNvPr id="7" name="Étoile à 5 branches 6"/>
              <p:cNvSpPr/>
              <p:nvPr/>
            </p:nvSpPr>
            <p:spPr>
              <a:xfrm>
                <a:off x="5499845" y="2668372"/>
                <a:ext cx="1152128" cy="100811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dirty="0">
                    <a:ln>
                      <a:solidFill>
                        <a:sysClr val="windowText" lastClr="000000"/>
                      </a:solidFill>
                    </a:ln>
                    <a:solidFill>
                      <a:sysClr val="windowText" lastClr="000000"/>
                    </a:solidFill>
                  </a:rPr>
                  <a:t>Goal</a:t>
                </a:r>
              </a:p>
            </p:txBody>
          </p:sp>
        </p:grpSp>
      </p:grpSp>
      <p:sp>
        <p:nvSpPr>
          <p:cNvPr id="16" name="Espace réservé du numéro de diapositive 15"/>
          <p:cNvSpPr>
            <a:spLocks noGrp="1"/>
          </p:cNvSpPr>
          <p:nvPr>
            <p:ph type="sldNum" sz="quarter" idx="12"/>
          </p:nvPr>
        </p:nvSpPr>
        <p:spPr/>
        <p:txBody>
          <a:bodyPr/>
          <a:lstStyle/>
          <a:p>
            <a:fld id="{990B41CA-569D-40E7-8E58-026C0338B2C8}" type="slidenum">
              <a:rPr lang="en-GB" smtClean="0"/>
              <a:pPr/>
              <a:t>9</a:t>
            </a:fld>
            <a:endParaRPr lang="en-GB"/>
          </a:p>
        </p:txBody>
      </p:sp>
    </p:spTree>
    <p:extLst>
      <p:ext uri="{BB962C8B-B14F-4D97-AF65-F5344CB8AC3E}">
        <p14:creationId xmlns:p14="http://schemas.microsoft.com/office/powerpoint/2010/main" val="325620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Personnalisé 2">
      <a:dk1>
        <a:sysClr val="windowText" lastClr="000000"/>
      </a:dk1>
      <a:lt1>
        <a:sysClr val="window" lastClr="FFFFFF"/>
      </a:lt1>
      <a:dk2>
        <a:srgbClr val="4F271C"/>
      </a:dk2>
      <a:lt2>
        <a:srgbClr val="E7DEC9"/>
      </a:lt2>
      <a:accent1>
        <a:srgbClr val="D8D8D8"/>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100000" t="100000" r="100000" b="10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100000" t="100000" r="100000" b="10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51000" t="-20000" r="2000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6B507DF-A9CC-4319-ADB2-D8D3852E98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de la formation  Généralités</Template>
  <TotalTime>23979</TotalTime>
  <Words>2030</Words>
  <Application>Microsoft Office PowerPoint</Application>
  <PresentationFormat>Affichage à l'écran (4:3)</PresentationFormat>
  <Paragraphs>588</Paragraphs>
  <Slides>30</Slides>
  <Notes>12</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30</vt:i4>
      </vt:variant>
    </vt:vector>
  </HeadingPairs>
  <TitlesOfParts>
    <vt:vector size="43" baseType="lpstr">
      <vt:lpstr>ＭＳ Ｐゴシック</vt:lpstr>
      <vt:lpstr>Arial</vt:lpstr>
      <vt:lpstr>Arial Black</vt:lpstr>
      <vt:lpstr>Arial Narrow</vt:lpstr>
      <vt:lpstr>Calibri</vt:lpstr>
      <vt:lpstr>Cambria Math</vt:lpstr>
      <vt:lpstr>Gill Sans MT</vt:lpstr>
      <vt:lpstr>Times New Roman</vt:lpstr>
      <vt:lpstr>Verdana</vt:lpstr>
      <vt:lpstr>Vrinda</vt:lpstr>
      <vt:lpstr>Wingdings</vt:lpstr>
      <vt:lpstr>Wingdings 2</vt:lpstr>
      <vt:lpstr>Solstice</vt:lpstr>
      <vt:lpstr>Performance management for digital transformation</vt:lpstr>
      <vt:lpstr>Agenda</vt:lpstr>
      <vt:lpstr>Context</vt:lpstr>
      <vt:lpstr>Questions</vt:lpstr>
      <vt:lpstr>IT at the heart of enterprise</vt:lpstr>
      <vt:lpstr>IT transformation Challenges</vt:lpstr>
      <vt:lpstr>Présentation PowerPoint</vt:lpstr>
      <vt:lpstr>Agenda</vt:lpstr>
      <vt:lpstr>Complexity</vt:lpstr>
      <vt:lpstr>Complexity control</vt:lpstr>
      <vt:lpstr>Take a Country</vt:lpstr>
      <vt:lpstr>How to control such a complex system?</vt:lpstr>
      <vt:lpstr>Increase complexity, collective intelligence</vt:lpstr>
      <vt:lpstr>Enterprise control representation</vt:lpstr>
      <vt:lpstr>Agenda</vt:lpstr>
      <vt:lpstr>Complex system control</vt:lpstr>
      <vt:lpstr>Local aspects: Behaviour propagation in sub-systems</vt:lpstr>
      <vt:lpstr>Global aspects: Overall Interactional Effectiveness  </vt:lpstr>
      <vt:lpstr>Global aspects: Overall Interactional Effectiveness  </vt:lpstr>
      <vt:lpstr>Dynamic performance management</vt:lpstr>
      <vt:lpstr>Example</vt:lpstr>
      <vt:lpstr>IT budgeting</vt:lpstr>
      <vt:lpstr>Conflict resolution</vt:lpstr>
      <vt:lpstr>Agenda</vt:lpstr>
      <vt:lpstr>Context</vt:lpstr>
      <vt:lpstr>Objective</vt:lpstr>
      <vt:lpstr>User coverage KPI and responsibilities</vt:lpstr>
      <vt:lpstr>Conflict resolution</vt:lpstr>
      <vt:lpstr>Conclusion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based digital transformation</dc:title>
  <dc:creator>Jean</dc:creator>
  <cp:keywords/>
  <cp:lastModifiedBy>Jean Vieille</cp:lastModifiedBy>
  <cp:revision>650</cp:revision>
  <dcterms:created xsi:type="dcterms:W3CDTF">2016-01-19T08:27:20Z</dcterms:created>
  <dcterms:modified xsi:type="dcterms:W3CDTF">2016-06-23T08:24:56Z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TC100822959990</vt:lpwstr>
  </property>
</Properties>
</file>