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44"/>
  </p:notesMasterIdLst>
  <p:sldIdLst>
    <p:sldId id="256" r:id="rId2"/>
    <p:sldId id="287" r:id="rId3"/>
    <p:sldId id="258" r:id="rId4"/>
    <p:sldId id="312" r:id="rId5"/>
    <p:sldId id="313" r:id="rId6"/>
    <p:sldId id="314" r:id="rId7"/>
    <p:sldId id="315" r:id="rId8"/>
    <p:sldId id="317" r:id="rId9"/>
    <p:sldId id="316" r:id="rId10"/>
    <p:sldId id="318" r:id="rId11"/>
    <p:sldId id="288" r:id="rId12"/>
    <p:sldId id="299" r:id="rId13"/>
    <p:sldId id="311" r:id="rId14"/>
    <p:sldId id="338" r:id="rId15"/>
    <p:sldId id="300" r:id="rId16"/>
    <p:sldId id="301" r:id="rId17"/>
    <p:sldId id="305" r:id="rId18"/>
    <p:sldId id="306" r:id="rId19"/>
    <p:sldId id="289" r:id="rId20"/>
    <p:sldId id="324" r:id="rId21"/>
    <p:sldId id="336" r:id="rId22"/>
    <p:sldId id="326" r:id="rId23"/>
    <p:sldId id="335" r:id="rId24"/>
    <p:sldId id="291" r:id="rId25"/>
    <p:sldId id="339" r:id="rId26"/>
    <p:sldId id="341" r:id="rId27"/>
    <p:sldId id="295" r:id="rId28"/>
    <p:sldId id="340" r:id="rId29"/>
    <p:sldId id="297" r:id="rId30"/>
    <p:sldId id="342" r:id="rId31"/>
    <p:sldId id="347" r:id="rId32"/>
    <p:sldId id="349" r:id="rId33"/>
    <p:sldId id="350" r:id="rId34"/>
    <p:sldId id="346" r:id="rId35"/>
    <p:sldId id="307" r:id="rId36"/>
    <p:sldId id="353" r:id="rId37"/>
    <p:sldId id="332" r:id="rId38"/>
    <p:sldId id="308" r:id="rId39"/>
    <p:sldId id="310" r:id="rId40"/>
    <p:sldId id="294" r:id="rId41"/>
    <p:sldId id="263" r:id="rId42"/>
    <p:sldId id="352" r:id="rId4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99FF"/>
    <a:srgbClr val="66FF33"/>
    <a:srgbClr val="FFCC00"/>
    <a:srgbClr val="9EDB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59EC66-E4EF-4904-A7F4-A1D46A3EA878}" type="doc">
      <dgm:prSet loTypeId="urn:microsoft.com/office/officeart/2005/8/layout/cycle5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6BAD176E-7575-425D-AA2C-60A2FEC9ADE4}">
      <dgm:prSet phldrT="[Texte]" custT="1"/>
      <dgm:spPr/>
      <dgm:t>
        <a:bodyPr/>
        <a:lstStyle/>
        <a:p>
          <a:r>
            <a:rPr lang="fr-FR" sz="1400" dirty="0" smtClean="0"/>
            <a:t>Exigences</a:t>
          </a:r>
          <a:endParaRPr lang="fr-FR" sz="1400" dirty="0"/>
        </a:p>
      </dgm:t>
    </dgm:pt>
    <dgm:pt modelId="{A89DB979-E40B-4069-ADFA-146A5BAAF9AD}" type="parTrans" cxnId="{17AEDA50-758A-4952-8821-BEA171D33156}">
      <dgm:prSet/>
      <dgm:spPr/>
      <dgm:t>
        <a:bodyPr/>
        <a:lstStyle/>
        <a:p>
          <a:endParaRPr lang="fr-FR" sz="3200">
            <a:solidFill>
              <a:schemeClr val="tx1"/>
            </a:solidFill>
          </a:endParaRPr>
        </a:p>
      </dgm:t>
    </dgm:pt>
    <dgm:pt modelId="{4D3F1560-AC49-4B4B-82BC-103370C296C6}" type="sibTrans" cxnId="{17AEDA50-758A-4952-8821-BEA171D33156}">
      <dgm:prSet/>
      <dgm:spPr/>
      <dgm:t>
        <a:bodyPr/>
        <a:lstStyle/>
        <a:p>
          <a:endParaRPr lang="fr-FR" sz="3200" dirty="0">
            <a:solidFill>
              <a:schemeClr val="tx1"/>
            </a:solidFill>
          </a:endParaRPr>
        </a:p>
      </dgm:t>
    </dgm:pt>
    <dgm:pt modelId="{15EADAC4-A5E9-4FFA-B71B-0AFE61EC5C9C}">
      <dgm:prSet phldrT="[Texte]" custT="1"/>
      <dgm:spPr/>
      <dgm:t>
        <a:bodyPr/>
        <a:lstStyle/>
        <a:p>
          <a:r>
            <a:rPr lang="fr-FR" sz="1400" dirty="0" smtClean="0"/>
            <a:t>Conception</a:t>
          </a:r>
          <a:endParaRPr lang="fr-FR" sz="1400" dirty="0"/>
        </a:p>
      </dgm:t>
    </dgm:pt>
    <dgm:pt modelId="{AB64FC6D-4B65-4B43-BCE4-8EA5AFC94EAF}" type="parTrans" cxnId="{6F610983-73A3-45B5-B540-91887F0478A8}">
      <dgm:prSet/>
      <dgm:spPr/>
      <dgm:t>
        <a:bodyPr/>
        <a:lstStyle/>
        <a:p>
          <a:endParaRPr lang="fr-FR" sz="3200">
            <a:solidFill>
              <a:schemeClr val="tx1"/>
            </a:solidFill>
          </a:endParaRPr>
        </a:p>
      </dgm:t>
    </dgm:pt>
    <dgm:pt modelId="{9EB40733-1961-48F4-8848-ECE09668E294}" type="sibTrans" cxnId="{6F610983-73A3-45B5-B540-91887F0478A8}">
      <dgm:prSet/>
      <dgm:spPr/>
      <dgm:t>
        <a:bodyPr/>
        <a:lstStyle/>
        <a:p>
          <a:endParaRPr lang="fr-FR" sz="3200" dirty="0">
            <a:solidFill>
              <a:schemeClr val="tx1"/>
            </a:solidFill>
          </a:endParaRPr>
        </a:p>
      </dgm:t>
    </dgm:pt>
    <dgm:pt modelId="{8EA56D09-5074-4C9D-89A5-3C6BD75724AD}">
      <dgm:prSet phldrT="[Texte]" custT="1"/>
      <dgm:spPr/>
      <dgm:t>
        <a:bodyPr/>
        <a:lstStyle/>
        <a:p>
          <a:r>
            <a:rPr lang="fr-FR" sz="1400" dirty="0" smtClean="0"/>
            <a:t>Réalisation</a:t>
          </a:r>
          <a:endParaRPr lang="fr-FR" sz="1400" dirty="0"/>
        </a:p>
      </dgm:t>
    </dgm:pt>
    <dgm:pt modelId="{8F35DD83-F510-4EEB-85A0-C5846CEC74A7}" type="parTrans" cxnId="{7326D568-55FF-44E8-AC1A-D00A93B1B6C4}">
      <dgm:prSet/>
      <dgm:spPr/>
      <dgm:t>
        <a:bodyPr/>
        <a:lstStyle/>
        <a:p>
          <a:endParaRPr lang="fr-FR" sz="3200">
            <a:solidFill>
              <a:schemeClr val="tx1"/>
            </a:solidFill>
          </a:endParaRPr>
        </a:p>
      </dgm:t>
    </dgm:pt>
    <dgm:pt modelId="{1D4406EA-E79D-41C1-A2B5-3A6CD671C200}" type="sibTrans" cxnId="{7326D568-55FF-44E8-AC1A-D00A93B1B6C4}">
      <dgm:prSet/>
      <dgm:spPr/>
      <dgm:t>
        <a:bodyPr/>
        <a:lstStyle/>
        <a:p>
          <a:endParaRPr lang="fr-FR" sz="3200" dirty="0">
            <a:solidFill>
              <a:schemeClr val="tx1"/>
            </a:solidFill>
          </a:endParaRPr>
        </a:p>
      </dgm:t>
    </dgm:pt>
    <dgm:pt modelId="{5F759924-AACA-4447-ACC2-FC4E9AAA0C01}">
      <dgm:prSet phldrT="[Texte]" custT="1"/>
      <dgm:spPr/>
      <dgm:t>
        <a:bodyPr/>
        <a:lstStyle/>
        <a:p>
          <a:r>
            <a:rPr lang="fr-FR" sz="1400" dirty="0" smtClean="0"/>
            <a:t>Tests</a:t>
          </a:r>
          <a:endParaRPr lang="fr-FR" sz="1400" dirty="0"/>
        </a:p>
      </dgm:t>
    </dgm:pt>
    <dgm:pt modelId="{F304565B-D18A-4B47-BA12-4237EFC5B4E5}" type="parTrans" cxnId="{43FB4A91-2DB8-44CF-A8B6-20E25793EF19}">
      <dgm:prSet/>
      <dgm:spPr/>
      <dgm:t>
        <a:bodyPr/>
        <a:lstStyle/>
        <a:p>
          <a:endParaRPr lang="fr-FR" sz="3200">
            <a:solidFill>
              <a:schemeClr val="tx1"/>
            </a:solidFill>
          </a:endParaRPr>
        </a:p>
      </dgm:t>
    </dgm:pt>
    <dgm:pt modelId="{480087C4-81B5-4773-A917-67267DFECD86}" type="sibTrans" cxnId="{43FB4A91-2DB8-44CF-A8B6-20E25793EF19}">
      <dgm:prSet/>
      <dgm:spPr/>
      <dgm:t>
        <a:bodyPr/>
        <a:lstStyle/>
        <a:p>
          <a:endParaRPr lang="fr-FR" sz="3200" dirty="0">
            <a:solidFill>
              <a:schemeClr val="tx1"/>
            </a:solidFill>
          </a:endParaRPr>
        </a:p>
      </dgm:t>
    </dgm:pt>
    <dgm:pt modelId="{863AA1A9-5F7B-4B7D-A724-F39D6B65835B}">
      <dgm:prSet phldrT="[Texte]" custT="1"/>
      <dgm:spPr/>
      <dgm:t>
        <a:bodyPr/>
        <a:lstStyle/>
        <a:p>
          <a:r>
            <a:rPr lang="fr-FR" sz="1400" dirty="0" smtClean="0"/>
            <a:t>Utilisation</a:t>
          </a:r>
          <a:endParaRPr lang="fr-FR" sz="1400" dirty="0"/>
        </a:p>
      </dgm:t>
    </dgm:pt>
    <dgm:pt modelId="{35098CCA-5196-4135-9127-7F2DBB162960}" type="parTrans" cxnId="{3802101B-7922-4932-9D11-09BE0BD700E3}">
      <dgm:prSet/>
      <dgm:spPr/>
      <dgm:t>
        <a:bodyPr/>
        <a:lstStyle/>
        <a:p>
          <a:endParaRPr lang="fr-FR" sz="3200">
            <a:solidFill>
              <a:schemeClr val="tx1"/>
            </a:solidFill>
          </a:endParaRPr>
        </a:p>
      </dgm:t>
    </dgm:pt>
    <dgm:pt modelId="{AB6C7374-5134-4E05-BA36-990CC9ED7EF6}" type="sibTrans" cxnId="{3802101B-7922-4932-9D11-09BE0BD700E3}">
      <dgm:prSet/>
      <dgm:spPr/>
      <dgm:t>
        <a:bodyPr/>
        <a:lstStyle/>
        <a:p>
          <a:endParaRPr lang="fr-FR" sz="3200" dirty="0">
            <a:solidFill>
              <a:schemeClr val="tx1"/>
            </a:solidFill>
          </a:endParaRPr>
        </a:p>
      </dgm:t>
    </dgm:pt>
    <dgm:pt modelId="{55F4A67C-6826-4090-88FC-47B187EA27EB}" type="pres">
      <dgm:prSet presAssocID="{9D59EC66-E4EF-4904-A7F4-A1D46A3EA87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CD6498-EE3B-47AE-B5F9-2BBB2E4B8262}" type="pres">
      <dgm:prSet presAssocID="{6BAD176E-7575-425D-AA2C-60A2FEC9ADE4}" presName="node" presStyleLbl="node1" presStyleIdx="0" presStyleCnt="5" custScaleX="13968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3714B7-CCC4-4515-8CA1-11D569BFD81E}" type="pres">
      <dgm:prSet presAssocID="{6BAD176E-7575-425D-AA2C-60A2FEC9ADE4}" presName="spNode" presStyleCnt="0"/>
      <dgm:spPr/>
    </dgm:pt>
    <dgm:pt modelId="{C44314E9-FF30-4044-A6BD-3674EB4F7F96}" type="pres">
      <dgm:prSet presAssocID="{4D3F1560-AC49-4B4B-82BC-103370C296C6}" presName="sibTrans" presStyleLbl="sibTrans1D1" presStyleIdx="0" presStyleCnt="5"/>
      <dgm:spPr/>
      <dgm:t>
        <a:bodyPr/>
        <a:lstStyle/>
        <a:p>
          <a:endParaRPr lang="fr-FR"/>
        </a:p>
      </dgm:t>
    </dgm:pt>
    <dgm:pt modelId="{817DB4FA-788D-4A4D-BA0E-D6C90F5CBC03}" type="pres">
      <dgm:prSet presAssocID="{15EADAC4-A5E9-4FFA-B71B-0AFE61EC5C9C}" presName="node" presStyleLbl="node1" presStyleIdx="1" presStyleCnt="5" custScaleX="146321" custRadScaleRad="158668" custRadScaleInc="2820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C842DE5-9E06-40C9-8AB5-078937497977}" type="pres">
      <dgm:prSet presAssocID="{15EADAC4-A5E9-4FFA-B71B-0AFE61EC5C9C}" presName="spNode" presStyleCnt="0"/>
      <dgm:spPr/>
    </dgm:pt>
    <dgm:pt modelId="{C1020D05-8AC0-4092-AEC2-E027AACC6348}" type="pres">
      <dgm:prSet presAssocID="{9EB40733-1961-48F4-8848-ECE09668E294}" presName="sibTrans" presStyleLbl="sibTrans1D1" presStyleIdx="1" presStyleCnt="5"/>
      <dgm:spPr/>
      <dgm:t>
        <a:bodyPr/>
        <a:lstStyle/>
        <a:p>
          <a:endParaRPr lang="fr-FR"/>
        </a:p>
      </dgm:t>
    </dgm:pt>
    <dgm:pt modelId="{76666691-8221-4056-9AB4-6BE5D79802D0}" type="pres">
      <dgm:prSet presAssocID="{8EA56D09-5074-4C9D-89A5-3C6BD75724AD}" presName="node" presStyleLbl="node1" presStyleIdx="2" presStyleCnt="5" custScaleX="146143" custRadScaleRad="109704" custRadScaleInc="-270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1305B47-90FB-4560-BE8E-3188A037B1AD}" type="pres">
      <dgm:prSet presAssocID="{8EA56D09-5074-4C9D-89A5-3C6BD75724AD}" presName="spNode" presStyleCnt="0"/>
      <dgm:spPr/>
    </dgm:pt>
    <dgm:pt modelId="{ECEEF95F-B289-4616-9978-A3F0599DE572}" type="pres">
      <dgm:prSet presAssocID="{1D4406EA-E79D-41C1-A2B5-3A6CD671C200}" presName="sibTrans" presStyleLbl="sibTrans1D1" presStyleIdx="2" presStyleCnt="5"/>
      <dgm:spPr/>
      <dgm:t>
        <a:bodyPr/>
        <a:lstStyle/>
        <a:p>
          <a:endParaRPr lang="fr-FR"/>
        </a:p>
      </dgm:t>
    </dgm:pt>
    <dgm:pt modelId="{FDB8D642-E68A-487F-A01B-DDB1DB7E0C8E}" type="pres">
      <dgm:prSet presAssocID="{5F759924-AACA-4447-ACC2-FC4E9AAA0C01}" presName="node" presStyleLbl="node1" presStyleIdx="3" presStyleCnt="5" custRadScaleRad="112056" custRadScaleInc="3242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8A9934-CBA6-4639-B0A3-E3FB8A88F8A9}" type="pres">
      <dgm:prSet presAssocID="{5F759924-AACA-4447-ACC2-FC4E9AAA0C01}" presName="spNode" presStyleCnt="0"/>
      <dgm:spPr/>
    </dgm:pt>
    <dgm:pt modelId="{791E8808-0FA5-4731-BDCC-429C395D3FD1}" type="pres">
      <dgm:prSet presAssocID="{480087C4-81B5-4773-A917-67267DFECD86}" presName="sibTrans" presStyleLbl="sibTrans1D1" presStyleIdx="3" presStyleCnt="5"/>
      <dgm:spPr/>
      <dgm:t>
        <a:bodyPr/>
        <a:lstStyle/>
        <a:p>
          <a:endParaRPr lang="fr-FR"/>
        </a:p>
      </dgm:t>
    </dgm:pt>
    <dgm:pt modelId="{32A1B824-25E3-4F42-B7ED-B8978BDD33FE}" type="pres">
      <dgm:prSet presAssocID="{863AA1A9-5F7B-4B7D-A724-F39D6B65835B}" presName="node" presStyleLbl="node1" presStyleIdx="4" presStyleCnt="5" custScaleX="155971" custRadScaleRad="143911" custRadScaleInc="-2333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7539EE-05CD-4E8E-B60C-F51130577EE4}" type="pres">
      <dgm:prSet presAssocID="{863AA1A9-5F7B-4B7D-A724-F39D6B65835B}" presName="spNode" presStyleCnt="0"/>
      <dgm:spPr/>
    </dgm:pt>
    <dgm:pt modelId="{CA49BFB5-1F13-4B71-A24E-4EC5645E3295}" type="pres">
      <dgm:prSet presAssocID="{AB6C7374-5134-4E05-BA36-990CC9ED7EF6}" presName="sibTrans" presStyleLbl="sibTrans1D1" presStyleIdx="4" presStyleCnt="5"/>
      <dgm:spPr/>
      <dgm:t>
        <a:bodyPr/>
        <a:lstStyle/>
        <a:p>
          <a:endParaRPr lang="fr-FR"/>
        </a:p>
      </dgm:t>
    </dgm:pt>
  </dgm:ptLst>
  <dgm:cxnLst>
    <dgm:cxn modelId="{485051F8-0EE7-4D8E-BCCB-43837F926EE8}" type="presOf" srcId="{8EA56D09-5074-4C9D-89A5-3C6BD75724AD}" destId="{76666691-8221-4056-9AB4-6BE5D79802D0}" srcOrd="0" destOrd="0" presId="urn:microsoft.com/office/officeart/2005/8/layout/cycle5"/>
    <dgm:cxn modelId="{7326D568-55FF-44E8-AC1A-D00A93B1B6C4}" srcId="{9D59EC66-E4EF-4904-A7F4-A1D46A3EA878}" destId="{8EA56D09-5074-4C9D-89A5-3C6BD75724AD}" srcOrd="2" destOrd="0" parTransId="{8F35DD83-F510-4EEB-85A0-C5846CEC74A7}" sibTransId="{1D4406EA-E79D-41C1-A2B5-3A6CD671C200}"/>
    <dgm:cxn modelId="{33708BAC-4EDA-4DAF-8E57-A460B9EF923D}" type="presOf" srcId="{480087C4-81B5-4773-A917-67267DFECD86}" destId="{791E8808-0FA5-4731-BDCC-429C395D3FD1}" srcOrd="0" destOrd="0" presId="urn:microsoft.com/office/officeart/2005/8/layout/cycle5"/>
    <dgm:cxn modelId="{847A9CD2-EBB5-482F-8228-138A74147AA6}" type="presOf" srcId="{863AA1A9-5F7B-4B7D-A724-F39D6B65835B}" destId="{32A1B824-25E3-4F42-B7ED-B8978BDD33FE}" srcOrd="0" destOrd="0" presId="urn:microsoft.com/office/officeart/2005/8/layout/cycle5"/>
    <dgm:cxn modelId="{6F610983-73A3-45B5-B540-91887F0478A8}" srcId="{9D59EC66-E4EF-4904-A7F4-A1D46A3EA878}" destId="{15EADAC4-A5E9-4FFA-B71B-0AFE61EC5C9C}" srcOrd="1" destOrd="0" parTransId="{AB64FC6D-4B65-4B43-BCE4-8EA5AFC94EAF}" sibTransId="{9EB40733-1961-48F4-8848-ECE09668E294}"/>
    <dgm:cxn modelId="{3802101B-7922-4932-9D11-09BE0BD700E3}" srcId="{9D59EC66-E4EF-4904-A7F4-A1D46A3EA878}" destId="{863AA1A9-5F7B-4B7D-A724-F39D6B65835B}" srcOrd="4" destOrd="0" parTransId="{35098CCA-5196-4135-9127-7F2DBB162960}" sibTransId="{AB6C7374-5134-4E05-BA36-990CC9ED7EF6}"/>
    <dgm:cxn modelId="{FA0F0316-54A7-4228-80D0-BA42F46C0583}" type="presOf" srcId="{9EB40733-1961-48F4-8848-ECE09668E294}" destId="{C1020D05-8AC0-4092-AEC2-E027AACC6348}" srcOrd="0" destOrd="0" presId="urn:microsoft.com/office/officeart/2005/8/layout/cycle5"/>
    <dgm:cxn modelId="{17AEDA50-758A-4952-8821-BEA171D33156}" srcId="{9D59EC66-E4EF-4904-A7F4-A1D46A3EA878}" destId="{6BAD176E-7575-425D-AA2C-60A2FEC9ADE4}" srcOrd="0" destOrd="0" parTransId="{A89DB979-E40B-4069-ADFA-146A5BAAF9AD}" sibTransId="{4D3F1560-AC49-4B4B-82BC-103370C296C6}"/>
    <dgm:cxn modelId="{FCD1B2A6-8263-4C2B-BB47-10547594A6F1}" type="presOf" srcId="{1D4406EA-E79D-41C1-A2B5-3A6CD671C200}" destId="{ECEEF95F-B289-4616-9978-A3F0599DE572}" srcOrd="0" destOrd="0" presId="urn:microsoft.com/office/officeart/2005/8/layout/cycle5"/>
    <dgm:cxn modelId="{1B57C94E-E699-4E80-B7AA-06046E180246}" type="presOf" srcId="{9D59EC66-E4EF-4904-A7F4-A1D46A3EA878}" destId="{55F4A67C-6826-4090-88FC-47B187EA27EB}" srcOrd="0" destOrd="0" presId="urn:microsoft.com/office/officeart/2005/8/layout/cycle5"/>
    <dgm:cxn modelId="{8A4A61C0-8101-4BB1-AF95-9E83D81BA129}" type="presOf" srcId="{5F759924-AACA-4447-ACC2-FC4E9AAA0C01}" destId="{FDB8D642-E68A-487F-A01B-DDB1DB7E0C8E}" srcOrd="0" destOrd="0" presId="urn:microsoft.com/office/officeart/2005/8/layout/cycle5"/>
    <dgm:cxn modelId="{3A62EAA3-592B-4D5C-90AF-D14D54D07CAC}" type="presOf" srcId="{6BAD176E-7575-425D-AA2C-60A2FEC9ADE4}" destId="{DACD6498-EE3B-47AE-B5F9-2BBB2E4B8262}" srcOrd="0" destOrd="0" presId="urn:microsoft.com/office/officeart/2005/8/layout/cycle5"/>
    <dgm:cxn modelId="{6DB54298-C8BE-4E23-B346-D77E341991DE}" type="presOf" srcId="{AB6C7374-5134-4E05-BA36-990CC9ED7EF6}" destId="{CA49BFB5-1F13-4B71-A24E-4EC5645E3295}" srcOrd="0" destOrd="0" presId="urn:microsoft.com/office/officeart/2005/8/layout/cycle5"/>
    <dgm:cxn modelId="{BCF41DB0-19C2-4B48-BCDA-8B1D20EC8913}" type="presOf" srcId="{15EADAC4-A5E9-4FFA-B71B-0AFE61EC5C9C}" destId="{817DB4FA-788D-4A4D-BA0E-D6C90F5CBC03}" srcOrd="0" destOrd="0" presId="urn:microsoft.com/office/officeart/2005/8/layout/cycle5"/>
    <dgm:cxn modelId="{43FB4A91-2DB8-44CF-A8B6-20E25793EF19}" srcId="{9D59EC66-E4EF-4904-A7F4-A1D46A3EA878}" destId="{5F759924-AACA-4447-ACC2-FC4E9AAA0C01}" srcOrd="3" destOrd="0" parTransId="{F304565B-D18A-4B47-BA12-4237EFC5B4E5}" sibTransId="{480087C4-81B5-4773-A917-67267DFECD86}"/>
    <dgm:cxn modelId="{2AE5C552-B6AF-4663-A2E7-77A3CBE99209}" type="presOf" srcId="{4D3F1560-AC49-4B4B-82BC-103370C296C6}" destId="{C44314E9-FF30-4044-A6BD-3674EB4F7F96}" srcOrd="0" destOrd="0" presId="urn:microsoft.com/office/officeart/2005/8/layout/cycle5"/>
    <dgm:cxn modelId="{784FA81B-2174-4EC4-A031-4996DC6E6054}" type="presParOf" srcId="{55F4A67C-6826-4090-88FC-47B187EA27EB}" destId="{DACD6498-EE3B-47AE-B5F9-2BBB2E4B8262}" srcOrd="0" destOrd="0" presId="urn:microsoft.com/office/officeart/2005/8/layout/cycle5"/>
    <dgm:cxn modelId="{24B340AF-6C8A-414B-85CE-E032F6FBB622}" type="presParOf" srcId="{55F4A67C-6826-4090-88FC-47B187EA27EB}" destId="{BE3714B7-CCC4-4515-8CA1-11D569BFD81E}" srcOrd="1" destOrd="0" presId="urn:microsoft.com/office/officeart/2005/8/layout/cycle5"/>
    <dgm:cxn modelId="{09796035-F989-433D-B8E2-9DF381F05298}" type="presParOf" srcId="{55F4A67C-6826-4090-88FC-47B187EA27EB}" destId="{C44314E9-FF30-4044-A6BD-3674EB4F7F96}" srcOrd="2" destOrd="0" presId="urn:microsoft.com/office/officeart/2005/8/layout/cycle5"/>
    <dgm:cxn modelId="{88F716C2-E423-4982-8B43-82048F470177}" type="presParOf" srcId="{55F4A67C-6826-4090-88FC-47B187EA27EB}" destId="{817DB4FA-788D-4A4D-BA0E-D6C90F5CBC03}" srcOrd="3" destOrd="0" presId="urn:microsoft.com/office/officeart/2005/8/layout/cycle5"/>
    <dgm:cxn modelId="{532C65ED-C260-4D34-97F0-20ED0AF48717}" type="presParOf" srcId="{55F4A67C-6826-4090-88FC-47B187EA27EB}" destId="{2C842DE5-9E06-40C9-8AB5-078937497977}" srcOrd="4" destOrd="0" presId="urn:microsoft.com/office/officeart/2005/8/layout/cycle5"/>
    <dgm:cxn modelId="{D1DDF03A-9806-438B-B9DF-426E24626AAA}" type="presParOf" srcId="{55F4A67C-6826-4090-88FC-47B187EA27EB}" destId="{C1020D05-8AC0-4092-AEC2-E027AACC6348}" srcOrd="5" destOrd="0" presId="urn:microsoft.com/office/officeart/2005/8/layout/cycle5"/>
    <dgm:cxn modelId="{2550E866-74DE-4BCF-B5CB-B3BC90ED415E}" type="presParOf" srcId="{55F4A67C-6826-4090-88FC-47B187EA27EB}" destId="{76666691-8221-4056-9AB4-6BE5D79802D0}" srcOrd="6" destOrd="0" presId="urn:microsoft.com/office/officeart/2005/8/layout/cycle5"/>
    <dgm:cxn modelId="{D01C386F-3F5C-4174-98B3-4B32F46B80CE}" type="presParOf" srcId="{55F4A67C-6826-4090-88FC-47B187EA27EB}" destId="{D1305B47-90FB-4560-BE8E-3188A037B1AD}" srcOrd="7" destOrd="0" presId="urn:microsoft.com/office/officeart/2005/8/layout/cycle5"/>
    <dgm:cxn modelId="{2B488A5F-50E2-4C0B-90DC-F8E2316449B5}" type="presParOf" srcId="{55F4A67C-6826-4090-88FC-47B187EA27EB}" destId="{ECEEF95F-B289-4616-9978-A3F0599DE572}" srcOrd="8" destOrd="0" presId="urn:microsoft.com/office/officeart/2005/8/layout/cycle5"/>
    <dgm:cxn modelId="{57E77ED2-5A0C-4516-9B1B-019D9E5E86E6}" type="presParOf" srcId="{55F4A67C-6826-4090-88FC-47B187EA27EB}" destId="{FDB8D642-E68A-487F-A01B-DDB1DB7E0C8E}" srcOrd="9" destOrd="0" presId="urn:microsoft.com/office/officeart/2005/8/layout/cycle5"/>
    <dgm:cxn modelId="{9B62F9F3-8F65-44AF-AF87-41B0F1AB4352}" type="presParOf" srcId="{55F4A67C-6826-4090-88FC-47B187EA27EB}" destId="{438A9934-CBA6-4639-B0A3-E3FB8A88F8A9}" srcOrd="10" destOrd="0" presId="urn:microsoft.com/office/officeart/2005/8/layout/cycle5"/>
    <dgm:cxn modelId="{6D4C556F-74D3-4616-BC06-462C3E7752DD}" type="presParOf" srcId="{55F4A67C-6826-4090-88FC-47B187EA27EB}" destId="{791E8808-0FA5-4731-BDCC-429C395D3FD1}" srcOrd="11" destOrd="0" presId="urn:microsoft.com/office/officeart/2005/8/layout/cycle5"/>
    <dgm:cxn modelId="{2521CA93-6D39-4A7A-BFEB-69E0590F8EC4}" type="presParOf" srcId="{55F4A67C-6826-4090-88FC-47B187EA27EB}" destId="{32A1B824-25E3-4F42-B7ED-B8978BDD33FE}" srcOrd="12" destOrd="0" presId="urn:microsoft.com/office/officeart/2005/8/layout/cycle5"/>
    <dgm:cxn modelId="{A9F71CF3-F64C-4645-B455-C40EE88A0A1A}" type="presParOf" srcId="{55F4A67C-6826-4090-88FC-47B187EA27EB}" destId="{F07539EE-05CD-4E8E-B60C-F51130577EE4}" srcOrd="13" destOrd="0" presId="urn:microsoft.com/office/officeart/2005/8/layout/cycle5"/>
    <dgm:cxn modelId="{8160DF67-AC01-401C-94DB-9DC74D5DF381}" type="presParOf" srcId="{55F4A67C-6826-4090-88FC-47B187EA27EB}" destId="{CA49BFB5-1F13-4B71-A24E-4EC5645E3295}" srcOrd="14" destOrd="0" presId="urn:microsoft.com/office/officeart/2005/8/layout/cycle5"/>
  </dgm:cxnLst>
  <dgm:bg/>
  <dgm:whole>
    <a:ln w="12700"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ACD6498-EE3B-47AE-B5F9-2BBB2E4B8262}">
      <dsp:nvSpPr>
        <dsp:cNvPr id="0" name=""/>
        <dsp:cNvSpPr/>
      </dsp:nvSpPr>
      <dsp:spPr>
        <a:xfrm>
          <a:off x="2022408" y="450"/>
          <a:ext cx="1005806" cy="46803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Exigences</a:t>
          </a:r>
          <a:endParaRPr lang="fr-FR" sz="1400" kern="1200" dirty="0"/>
        </a:p>
      </dsp:txBody>
      <dsp:txXfrm>
        <a:off x="2022408" y="450"/>
        <a:ext cx="1005806" cy="468034"/>
      </dsp:txXfrm>
    </dsp:sp>
    <dsp:sp modelId="{C44314E9-FF30-4044-A6BD-3674EB4F7F96}">
      <dsp:nvSpPr>
        <dsp:cNvPr id="0" name=""/>
        <dsp:cNvSpPr/>
      </dsp:nvSpPr>
      <dsp:spPr>
        <a:xfrm>
          <a:off x="2302469" y="357425"/>
          <a:ext cx="1870468" cy="1870468"/>
        </a:xfrm>
        <a:custGeom>
          <a:avLst/>
          <a:gdLst/>
          <a:ahLst/>
          <a:cxnLst/>
          <a:rect l="0" t="0" r="0" b="0"/>
          <a:pathLst>
            <a:path>
              <a:moveTo>
                <a:pt x="908900" y="370"/>
              </a:moveTo>
              <a:arcTo wR="935234" hR="935234" stAng="16103190" swAng="2195822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7DB4FA-788D-4A4D-BA0E-D6C90F5CBC03}">
      <dsp:nvSpPr>
        <dsp:cNvPr id="0" name=""/>
        <dsp:cNvSpPr/>
      </dsp:nvSpPr>
      <dsp:spPr>
        <a:xfrm>
          <a:off x="3454020" y="646686"/>
          <a:ext cx="1053588" cy="46803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Conception</a:t>
          </a:r>
          <a:endParaRPr lang="fr-FR" sz="1400" kern="1200" dirty="0"/>
        </a:p>
      </dsp:txBody>
      <dsp:txXfrm>
        <a:off x="3454020" y="646686"/>
        <a:ext cx="1053588" cy="468034"/>
      </dsp:txXfrm>
    </dsp:sp>
    <dsp:sp modelId="{C1020D05-8AC0-4092-AEC2-E027AACC6348}">
      <dsp:nvSpPr>
        <dsp:cNvPr id="0" name=""/>
        <dsp:cNvSpPr/>
      </dsp:nvSpPr>
      <dsp:spPr>
        <a:xfrm>
          <a:off x="2192209" y="-135019"/>
          <a:ext cx="1870468" cy="1870468"/>
        </a:xfrm>
        <a:custGeom>
          <a:avLst/>
          <a:gdLst/>
          <a:ahLst/>
          <a:cxnLst/>
          <a:rect l="0" t="0" r="0" b="0"/>
          <a:pathLst>
            <a:path>
              <a:moveTo>
                <a:pt x="1746351" y="1400800"/>
              </a:moveTo>
              <a:arcTo wR="935234" hR="935234" stAng="1791301" swAng="194816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666691-8221-4056-9AB4-6BE5D79802D0}">
      <dsp:nvSpPr>
        <dsp:cNvPr id="0" name=""/>
        <dsp:cNvSpPr/>
      </dsp:nvSpPr>
      <dsp:spPr>
        <a:xfrm>
          <a:off x="2692108" y="1692303"/>
          <a:ext cx="1052307" cy="46803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Réalisation</a:t>
          </a:r>
          <a:endParaRPr lang="fr-FR" sz="1400" kern="1200" dirty="0"/>
        </a:p>
      </dsp:txBody>
      <dsp:txXfrm>
        <a:off x="2692108" y="1692303"/>
        <a:ext cx="1052307" cy="468034"/>
      </dsp:txXfrm>
    </dsp:sp>
    <dsp:sp modelId="{ECEEF95F-B289-4616-9978-A3F0599DE572}">
      <dsp:nvSpPr>
        <dsp:cNvPr id="0" name=""/>
        <dsp:cNvSpPr/>
      </dsp:nvSpPr>
      <dsp:spPr>
        <a:xfrm>
          <a:off x="1552593" y="340825"/>
          <a:ext cx="1870468" cy="1870468"/>
        </a:xfrm>
        <a:custGeom>
          <a:avLst/>
          <a:gdLst/>
          <a:ahLst/>
          <a:cxnLst/>
          <a:rect l="0" t="0" r="0" b="0"/>
          <a:pathLst>
            <a:path>
              <a:moveTo>
                <a:pt x="1117766" y="1852482"/>
              </a:moveTo>
              <a:arcTo wR="935234" hR="935234" stAng="4724710" swAng="1440899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B8D642-E68A-487F-A01B-DDB1DB7E0C8E}">
      <dsp:nvSpPr>
        <dsp:cNvPr id="0" name=""/>
        <dsp:cNvSpPr/>
      </dsp:nvSpPr>
      <dsp:spPr>
        <a:xfrm>
          <a:off x="1440159" y="1692300"/>
          <a:ext cx="720053" cy="46803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Tests</a:t>
          </a:r>
          <a:endParaRPr lang="fr-FR" sz="1400" kern="1200" dirty="0"/>
        </a:p>
      </dsp:txBody>
      <dsp:txXfrm>
        <a:off x="1440159" y="1692300"/>
        <a:ext cx="720053" cy="468034"/>
      </dsp:txXfrm>
    </dsp:sp>
    <dsp:sp modelId="{791E8808-0FA5-4731-BDCC-429C395D3FD1}">
      <dsp:nvSpPr>
        <dsp:cNvPr id="0" name=""/>
        <dsp:cNvSpPr/>
      </dsp:nvSpPr>
      <dsp:spPr>
        <a:xfrm>
          <a:off x="1151534" y="-51580"/>
          <a:ext cx="1870468" cy="1870468"/>
        </a:xfrm>
        <a:custGeom>
          <a:avLst/>
          <a:gdLst/>
          <a:ahLst/>
          <a:cxnLst/>
          <a:rect l="0" t="0" r="0" b="0"/>
          <a:pathLst>
            <a:path>
              <a:moveTo>
                <a:pt x="346325" y="1661766"/>
              </a:moveTo>
              <a:arcTo wR="935234" hR="935234" stAng="7741641" swAng="166790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A1B824-25E3-4F42-B7ED-B8978BDD33FE}">
      <dsp:nvSpPr>
        <dsp:cNvPr id="0" name=""/>
        <dsp:cNvSpPr/>
      </dsp:nvSpPr>
      <dsp:spPr>
        <a:xfrm>
          <a:off x="649261" y="646691"/>
          <a:ext cx="1123073" cy="46803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Utilisation</a:t>
          </a:r>
          <a:endParaRPr lang="fr-FR" sz="1400" kern="1200" dirty="0"/>
        </a:p>
      </dsp:txBody>
      <dsp:txXfrm>
        <a:off x="649261" y="646691"/>
        <a:ext cx="1123073" cy="468034"/>
      </dsp:txXfrm>
    </dsp:sp>
    <dsp:sp modelId="{CA49BFB5-1F13-4B71-A24E-4EC5645E3295}">
      <dsp:nvSpPr>
        <dsp:cNvPr id="0" name=""/>
        <dsp:cNvSpPr/>
      </dsp:nvSpPr>
      <dsp:spPr>
        <a:xfrm>
          <a:off x="1006302" y="377686"/>
          <a:ext cx="1870468" cy="1870468"/>
        </a:xfrm>
        <a:custGeom>
          <a:avLst/>
          <a:gdLst/>
          <a:ahLst/>
          <a:cxnLst/>
          <a:rect l="0" t="0" r="0" b="0"/>
          <a:pathLst>
            <a:path>
              <a:moveTo>
                <a:pt x="399189" y="168866"/>
              </a:moveTo>
              <a:arcTo wR="935234" hR="935234" stAng="14101723" swAng="1819859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0DC29-8A05-4F51-BCDC-B8376FE6472A}" type="datetimeFigureOut">
              <a:rPr lang="fr-FR" smtClean="0"/>
              <a:pPr/>
              <a:t>27/09/2013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D9A8D4-5DF1-4CCA-8D48-190A233DEB9A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1_12_ISA8895_Overview_Introduction_Modeling</a:t>
            </a:r>
            <a:endParaRPr lang="fr-FR" dirty="0"/>
          </a:p>
        </p:txBody>
      </p:sp>
      <p:sp>
        <p:nvSpPr>
          <p:cNvPr id="4096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7139F2-4E32-4F17-8D05-60B03241139C}" type="slidenum">
              <a:rPr lang="fr-FR"/>
              <a:pPr/>
              <a:t>16</a:t>
            </a:fld>
            <a:endParaRPr lang="fr-FR" dirty="0"/>
          </a:p>
        </p:txBody>
      </p:sp>
      <p:sp>
        <p:nvSpPr>
          <p:cNvPr id="409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09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/>
          </a:p>
        </p:txBody>
      </p:sp>
      <p:sp>
        <p:nvSpPr>
          <p:cNvPr id="40967" name="Espace réservé de la date 7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699C0934-4F91-4D06-873F-51C90B77E9E0}" type="datetime1">
              <a:rPr lang="fr-FR" smtClean="0"/>
              <a:pPr/>
              <a:t>27/09/2013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1_12_ISA8895_Overview_Introduction_Modeling</a:t>
            </a:r>
            <a:endParaRPr lang="fr-FR" dirty="0"/>
          </a:p>
        </p:txBody>
      </p:sp>
      <p:sp>
        <p:nvSpPr>
          <p:cNvPr id="4096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7139F2-4E32-4F17-8D05-60B03241139C}" type="slidenum">
              <a:rPr lang="fr-FR"/>
              <a:pPr/>
              <a:t>17</a:t>
            </a:fld>
            <a:endParaRPr lang="fr-FR" dirty="0"/>
          </a:p>
        </p:txBody>
      </p:sp>
      <p:sp>
        <p:nvSpPr>
          <p:cNvPr id="409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09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/>
          </a:p>
        </p:txBody>
      </p:sp>
      <p:sp>
        <p:nvSpPr>
          <p:cNvPr id="40967" name="Espace réservé de la date 7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699C0934-4F91-4D06-873F-51C90B77E9E0}" type="datetime1">
              <a:rPr lang="fr-FR" smtClean="0"/>
              <a:pPr/>
              <a:t>27/09/2013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fr-FR" dirty="0" smtClean="0"/>
              <a:t>1_12_ISA8895_Overview_Introduction_Modeling</a:t>
            </a:r>
            <a:endParaRPr lang="fr-FR" dirty="0"/>
          </a:p>
        </p:txBody>
      </p:sp>
      <p:sp>
        <p:nvSpPr>
          <p:cNvPr id="4301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516C75-2561-4DB9-BBFE-9BBFC881680B}" type="slidenum">
              <a:rPr lang="fr-FR"/>
              <a:pPr/>
              <a:t>18</a:t>
            </a:fld>
            <a:endParaRPr lang="fr-FR" dirty="0"/>
          </a:p>
        </p:txBody>
      </p:sp>
      <p:sp>
        <p:nvSpPr>
          <p:cNvPr id="430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30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/>
          </a:p>
        </p:txBody>
      </p:sp>
      <p:sp>
        <p:nvSpPr>
          <p:cNvPr id="43015" name="Espace réservé de la date 7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D0C1596-E96A-4756-B93A-5245A045D495}" type="datetime1">
              <a:rPr lang="fr-FR" smtClean="0"/>
              <a:pPr/>
              <a:t>27/09/2013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1_12_ISA8895_Overview_Introduction_Modeling</a:t>
            </a:r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45479521-D407-4C63-ABDB-F44098CA340E}" type="datetime1">
              <a:rPr lang="fr-FR" smtClean="0"/>
              <a:pPr/>
              <a:t>27/09/2013</a:t>
            </a:fld>
            <a:endParaRPr lang="en-US" dirty="0"/>
          </a:p>
        </p:txBody>
      </p:sp>
      <p:sp>
        <p:nvSpPr>
          <p:cNvPr id="368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BB0DBB-4AEC-4122-B50E-5A44B7A0CEDD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368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368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E2328-7D8A-4173-8A3B-5748A67A0BCD}" type="slidenum">
              <a:rPr lang="fr-FR" smtClean="0"/>
              <a:pPr/>
              <a:t>39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9144000" y="0"/>
            <a:ext cx="0" cy="6858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/>
          <a:lstStyle/>
          <a:p>
            <a:pPr eaLnBrk="0" hangingPunct="0">
              <a:defRPr/>
            </a:pPr>
            <a:endParaRPr lang="fr-FR" dirty="0"/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1617663" y="4941168"/>
            <a:ext cx="6770687" cy="115634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eaLnBrk="0" hangingPunct="0">
              <a:defRPr/>
            </a:pPr>
            <a:r>
              <a:rPr lang="en-GB" sz="2000" dirty="0">
                <a:solidFill>
                  <a:srgbClr val="808080"/>
                </a:solidFill>
              </a:rPr>
              <a:t>Jean Vieille </a:t>
            </a:r>
            <a:r>
              <a:rPr lang="en-GB" sz="2000" dirty="0" smtClean="0">
                <a:solidFill>
                  <a:srgbClr val="808080"/>
                </a:solidFill>
              </a:rPr>
              <a:t>-</a:t>
            </a:r>
            <a:r>
              <a:rPr lang="en-GB" sz="2000" baseline="0" dirty="0" smtClean="0">
                <a:solidFill>
                  <a:srgbClr val="808080"/>
                </a:solidFill>
              </a:rPr>
              <a:t> Expert en systèmes industriels </a:t>
            </a:r>
            <a:endParaRPr lang="en-GB" sz="2000" dirty="0" smtClean="0">
              <a:solidFill>
                <a:srgbClr val="808080"/>
              </a:solidFill>
            </a:endParaRPr>
          </a:p>
          <a:p>
            <a:pPr eaLnBrk="0" hangingPunct="0">
              <a:defRPr/>
            </a:pPr>
            <a:r>
              <a:rPr lang="en-GB" sz="1400" dirty="0" smtClean="0">
                <a:solidFill>
                  <a:srgbClr val="808080"/>
                </a:solidFill>
              </a:rPr>
              <a:t>www.syntropicfactory.com </a:t>
            </a:r>
            <a:r>
              <a:rPr lang="en-GB" sz="1400" dirty="0">
                <a:solidFill>
                  <a:srgbClr val="808080"/>
                </a:solidFill>
              </a:rPr>
              <a:t>j.vieille@syntropicfactory.com</a:t>
            </a:r>
          </a:p>
          <a:p>
            <a:pPr eaLnBrk="0" hangingPunct="0">
              <a:defRPr/>
            </a:pPr>
            <a:endParaRPr lang="en-GB" sz="1400" dirty="0">
              <a:solidFill>
                <a:srgbClr val="808080"/>
              </a:solidFill>
            </a:endParaRPr>
          </a:p>
          <a:p>
            <a:pPr eaLnBrk="0" hangingPunct="0">
              <a:lnSpc>
                <a:spcPct val="150000"/>
              </a:lnSpc>
              <a:defRPr/>
            </a:pPr>
            <a:r>
              <a:rPr lang="en-GB" sz="1400" dirty="0" smtClean="0">
                <a:solidFill>
                  <a:srgbClr val="808080"/>
                </a:solidFill>
              </a:rPr>
              <a:t>Associé</a:t>
            </a:r>
            <a:r>
              <a:rPr lang="en-GB" sz="1400" baseline="0" dirty="0" smtClean="0">
                <a:solidFill>
                  <a:srgbClr val="808080"/>
                </a:solidFill>
              </a:rPr>
              <a:t> </a:t>
            </a:r>
            <a:r>
              <a:rPr lang="en-GB" sz="1400" dirty="0" smtClean="0">
                <a:solidFill>
                  <a:srgbClr val="808080"/>
                </a:solidFill>
              </a:rPr>
              <a:t>Control Chain Group  www.controlchaingroup.com  </a:t>
            </a:r>
            <a:endParaRPr lang="en-GB" sz="1400" dirty="0">
              <a:solidFill>
                <a:srgbClr val="808080"/>
              </a:solidFill>
            </a:endParaRPr>
          </a:p>
        </p:txBody>
      </p:sp>
      <p:cxnSp>
        <p:nvCxnSpPr>
          <p:cNvPr id="6" name="Connecteur droit 12"/>
          <p:cNvCxnSpPr>
            <a:cxnSpLocks noChangeShapeType="1"/>
          </p:cNvCxnSpPr>
          <p:nvPr/>
        </p:nvCxnSpPr>
        <p:spPr bwMode="auto">
          <a:xfrm>
            <a:off x="0" y="6143625"/>
            <a:ext cx="9144000" cy="1588"/>
          </a:xfrm>
          <a:prstGeom prst="line">
            <a:avLst/>
          </a:prstGeom>
          <a:noFill/>
          <a:ln w="9525" algn="ctr">
            <a:solidFill>
              <a:srgbClr val="002060"/>
            </a:solidFill>
            <a:round/>
            <a:headEnd/>
            <a:tailEnd/>
          </a:ln>
        </p:spPr>
      </p:cxnSp>
      <p:pic>
        <p:nvPicPr>
          <p:cNvPr id="8" name="Image 12" descr="Logo_CCG_simple_80-4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5783163"/>
            <a:ext cx="474663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13" descr="Logo_SyFy_5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5085184"/>
            <a:ext cx="360040" cy="362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2374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4113213"/>
            <a:ext cx="6400800" cy="684212"/>
          </a:xfrm>
        </p:spPr>
        <p:txBody>
          <a:bodyPr/>
          <a:lstStyle>
            <a:lvl1pPr marL="0" indent="0" algn="ctr">
              <a:buFont typeface="Arial" charset="0"/>
              <a:buNone/>
              <a:defRPr sz="1800">
                <a:latin typeface="Arial Narrow" pitchFamily="34" charset="0"/>
              </a:defRPr>
            </a:lvl1pPr>
          </a:lstStyle>
          <a:p>
            <a:r>
              <a:rPr lang="fr-FR" dirty="0" smtClean="0"/>
              <a:t>Cliquez pour modifier le style des sous-titres du masque</a:t>
            </a:r>
            <a:endParaRPr lang="en-GB" dirty="0"/>
          </a:p>
        </p:txBody>
      </p:sp>
      <p:sp>
        <p:nvSpPr>
          <p:cNvPr id="1823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47700" y="2670175"/>
            <a:ext cx="7772400" cy="938213"/>
          </a:xfrm>
        </p:spPr>
        <p:txBody>
          <a:bodyPr/>
          <a:lstStyle>
            <a:lvl1pPr algn="ctr">
              <a:defRPr sz="2400">
                <a:latin typeface="Arial Black" pitchFamily="34" charset="0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GB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60B28B96-3B6C-4C7E-9251-F092EAE767F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60B28B96-3B6C-4C7E-9251-F092EAE767F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388" y="76200"/>
            <a:ext cx="8785225" cy="76041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179388" y="1125538"/>
            <a:ext cx="8785225" cy="4895850"/>
          </a:xfrm>
        </p:spPr>
        <p:txBody>
          <a:bodyPr/>
          <a:lstStyle/>
          <a:p>
            <a:pPr lvl="0"/>
            <a:r>
              <a:rPr lang="fr-FR" noProof="0" dirty="0" smtClean="0"/>
              <a:t>Cliquez sur l'icône pour ajouter un tableau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60B28B96-3B6C-4C7E-9251-F092EAE767F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9388" y="1125538"/>
            <a:ext cx="4316412" cy="48958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316413" cy="48958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60B28B96-3B6C-4C7E-9251-F092EAE767F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re et texte sur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388" y="76200"/>
            <a:ext cx="8785225" cy="76041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79388" y="1125538"/>
            <a:ext cx="8785225" cy="2371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79388" y="3649663"/>
            <a:ext cx="8785225" cy="2371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60B28B96-3B6C-4C7E-9251-F092EAE767F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60B28B96-3B6C-4C7E-9251-F092EAE767F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B28B96-3B6C-4C7E-9251-F092EAE767F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125538"/>
            <a:ext cx="878522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76200"/>
            <a:ext cx="8785225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Titre</a:t>
            </a:r>
            <a:br>
              <a:rPr lang="en-US" smtClean="0"/>
            </a:br>
            <a:r>
              <a:rPr lang="en-US" smtClean="0"/>
              <a:t>Titre</a:t>
            </a:r>
          </a:p>
        </p:txBody>
      </p:sp>
      <p:sp>
        <p:nvSpPr>
          <p:cNvPr id="18227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3" y="6308725"/>
            <a:ext cx="6596062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  <p:sp>
        <p:nvSpPr>
          <p:cNvPr id="18227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3888" y="6308725"/>
            <a:ext cx="8382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fld id="{60B28B96-3B6C-4C7E-9251-F092EAE767FE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2054" name="Connecteur droit 13"/>
          <p:cNvCxnSpPr>
            <a:cxnSpLocks noChangeShapeType="1"/>
          </p:cNvCxnSpPr>
          <p:nvPr/>
        </p:nvCxnSpPr>
        <p:spPr bwMode="auto">
          <a:xfrm>
            <a:off x="0" y="6143625"/>
            <a:ext cx="9144000" cy="1588"/>
          </a:xfrm>
          <a:prstGeom prst="line">
            <a:avLst/>
          </a:prstGeom>
          <a:noFill/>
          <a:ln w="9525" algn="ctr">
            <a:solidFill>
              <a:srgbClr val="002060"/>
            </a:solidFill>
            <a:round/>
            <a:headEnd/>
            <a:tailEnd/>
          </a:ln>
        </p:spPr>
      </p:cxnSp>
      <p:pic>
        <p:nvPicPr>
          <p:cNvPr id="2055" name="Image 9" descr="Logo_SyFy_50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388" y="6237288"/>
            <a:ext cx="4762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Arial Narrow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Arial Narrow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Arial Narrow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Arial Narrow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Arial Narrow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Arial Narrow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Arial Narrow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kumimoji="1" sz="2800" b="1">
          <a:solidFill>
            <a:srgbClr val="990000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990000"/>
        </a:buClr>
        <a:buFont typeface="Arial" charset="0"/>
        <a:buChar char="■"/>
        <a:defRPr kumimoji="1" sz="2000" b="1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80000"/>
        <a:buFont typeface="Wingdings" pitchFamily="2" charset="2"/>
        <a:buChar char="Ø"/>
        <a:defRPr kumimoji="1" sz="2000">
          <a:solidFill>
            <a:schemeClr val="bg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80000"/>
        <a:buFont typeface="Wingdings" pitchFamily="2" charset="2"/>
        <a:buChar char="§"/>
        <a:defRPr kumimoji="1">
          <a:solidFill>
            <a:schemeClr val="bg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80000"/>
        <a:buFont typeface="Arial" charset="0"/>
        <a:buChar char="■"/>
        <a:defRPr kumimoji="1" i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80000"/>
        <a:buFont typeface="Arial" charset="0"/>
        <a:buChar char="■"/>
        <a:defRPr kumimoji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80000"/>
        <a:buFont typeface="Arial" charset="0"/>
        <a:buChar char="■"/>
        <a:defRPr kumimoji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80000"/>
        <a:buFont typeface="Arial" charset="0"/>
        <a:buChar char="■"/>
        <a:defRPr kumimoji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80000"/>
        <a:buFont typeface="Arial" charset="0"/>
        <a:buChar char="■"/>
        <a:defRPr kumimoji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80000"/>
        <a:buFont typeface="Arial" charset="0"/>
        <a:buChar char="■"/>
        <a:defRPr kumimoji="1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Journée d’étude Club Automation</a:t>
            </a: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Automatisation : une maturité à reconquérir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Eléments de réflexion et d’action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263" y="1125538"/>
            <a:ext cx="8785225" cy="4895850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3 thèmes :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 smtClean="0"/>
              <a:t>Conception fonctionnelle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 smtClean="0"/>
              <a:t>Contribution au développement intellectuel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 smtClean="0"/>
              <a:t>Gestion de la transformation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39552" y="1484784"/>
            <a:ext cx="7272808" cy="36004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Agenda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AAAA</a:t>
            </a:r>
          </a:p>
          <a:p>
            <a:r>
              <a:rPr lang="fr-FR" dirty="0" smtClean="0"/>
              <a:t>1 Conception fonctionnelle</a:t>
            </a:r>
          </a:p>
          <a:p>
            <a:r>
              <a:rPr lang="fr-FR" dirty="0" smtClean="0"/>
              <a:t>2 Contribution au développement intellectuel</a:t>
            </a:r>
          </a:p>
          <a:p>
            <a:r>
              <a:rPr lang="fr-FR" dirty="0" smtClean="0"/>
              <a:t>3 Gestion de la transformation</a:t>
            </a:r>
          </a:p>
          <a:p>
            <a:pPr lvl="1"/>
            <a:r>
              <a:rPr lang="fr-FR" dirty="0" smtClean="0"/>
              <a:t>Planification</a:t>
            </a:r>
          </a:p>
          <a:p>
            <a:pPr lvl="1"/>
            <a:r>
              <a:rPr lang="fr-FR" dirty="0" smtClean="0"/>
              <a:t>Transformation technologique</a:t>
            </a:r>
          </a:p>
          <a:p>
            <a:pPr lvl="1"/>
            <a:r>
              <a:rPr lang="fr-FR" dirty="0" smtClean="0"/>
              <a:t>Organisation et gouvernance</a:t>
            </a:r>
          </a:p>
          <a:p>
            <a:r>
              <a:rPr lang="fr-FR" dirty="0" smtClean="0"/>
              <a:t>Conclusion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Cadre de conception et modélisation - Objectifs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Etablir un langage (moyen de représentation) du système industriel</a:t>
            </a:r>
          </a:p>
          <a:p>
            <a:pPr lvl="1"/>
            <a:r>
              <a:rPr lang="fr-FR" dirty="0" smtClean="0"/>
              <a:t>Ingénierie basée sur les modèles</a:t>
            </a:r>
          </a:p>
          <a:p>
            <a:pPr lvl="1"/>
            <a:r>
              <a:rPr lang="fr-FR" dirty="0" smtClean="0"/>
              <a:t>Distribuer les responsabilités entre exploitation / ingénierie / méthodes / développement</a:t>
            </a:r>
          </a:p>
          <a:p>
            <a:pPr lvl="1"/>
            <a:r>
              <a:rPr lang="fr-FR" dirty="0" smtClean="0"/>
              <a:t>Pré-requis de </a:t>
            </a:r>
            <a:r>
              <a:rPr lang="fr-FR" dirty="0" smtClean="0"/>
              <a:t>l’intelligence, de l’interopérabilité sémantique</a:t>
            </a:r>
            <a:endParaRPr lang="fr-FR" dirty="0" smtClean="0"/>
          </a:p>
          <a:p>
            <a:r>
              <a:rPr lang="fr-FR" dirty="0" smtClean="0"/>
              <a:t>Utilisable de l’expression des besoins à l’exploitation</a:t>
            </a:r>
          </a:p>
          <a:p>
            <a:pPr lvl="1"/>
            <a:r>
              <a:rPr lang="fr-FR" dirty="0" smtClean="0"/>
              <a:t>Organiser les exigences, </a:t>
            </a:r>
            <a:r>
              <a:rPr lang="fr-FR" dirty="0" smtClean="0"/>
              <a:t>spécifications </a:t>
            </a:r>
            <a:r>
              <a:rPr lang="fr-FR" dirty="0" smtClean="0"/>
              <a:t>fonctionnelles, ressources</a:t>
            </a:r>
          </a:p>
          <a:p>
            <a:r>
              <a:rPr lang="fr-FR" dirty="0" smtClean="0"/>
              <a:t>Gérer le cycle de vie et la généricité des objets fonctionnels</a:t>
            </a:r>
          </a:p>
          <a:p>
            <a:pPr lvl="1"/>
            <a:r>
              <a:rPr lang="fr-FR" dirty="0" smtClean="0"/>
              <a:t>F</a:t>
            </a:r>
            <a:r>
              <a:rPr lang="fr-FR" dirty="0" smtClean="0"/>
              <a:t>aciliter </a:t>
            </a:r>
            <a:r>
              <a:rPr lang="fr-FR" dirty="0" smtClean="0"/>
              <a:t>la réalisation, </a:t>
            </a:r>
            <a:r>
              <a:rPr lang="fr-FR" dirty="0" smtClean="0"/>
              <a:t>réduire le </a:t>
            </a:r>
            <a:r>
              <a:rPr lang="fr-FR" dirty="0" smtClean="0"/>
              <a:t>coût et </a:t>
            </a:r>
            <a:r>
              <a:rPr lang="fr-FR" dirty="0" smtClean="0"/>
              <a:t>la durée </a:t>
            </a:r>
            <a:r>
              <a:rPr lang="fr-FR" dirty="0" smtClean="0"/>
              <a:t>des projets</a:t>
            </a:r>
          </a:p>
          <a:p>
            <a:pPr lvl="1"/>
            <a:r>
              <a:rPr lang="fr-FR" dirty="0" smtClean="0"/>
              <a:t>Permettre l’évolution </a:t>
            </a:r>
            <a:r>
              <a:rPr lang="fr-FR" dirty="0" smtClean="0"/>
              <a:t>ultérieure </a:t>
            </a:r>
            <a:r>
              <a:rPr lang="fr-FR" dirty="0" smtClean="0"/>
              <a:t>- fonctionnelle et </a:t>
            </a:r>
            <a:r>
              <a:rPr lang="fr-FR" dirty="0" smtClean="0"/>
              <a:t>technologique - du </a:t>
            </a:r>
            <a:r>
              <a:rPr lang="fr-FR" dirty="0" smtClean="0"/>
              <a:t>système industriel</a:t>
            </a:r>
          </a:p>
          <a:p>
            <a:pPr lvl="1"/>
            <a:r>
              <a:rPr lang="fr-FR" dirty="0" smtClean="0"/>
              <a:t>Assurer l’agilité, la flexibilité, la portabilité, la sécurité</a:t>
            </a:r>
          </a:p>
          <a:p>
            <a:r>
              <a:rPr lang="fr-FR" dirty="0" smtClean="0"/>
              <a:t>Gérer la connaissance et la documentation,</a:t>
            </a:r>
          </a:p>
          <a:p>
            <a:pPr lvl="1"/>
            <a:r>
              <a:rPr lang="fr-FR" dirty="0" smtClean="0"/>
              <a:t>Développer et valoriser la connaissance et les compétences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à coins arrondis 39"/>
          <p:cNvSpPr/>
          <p:nvPr/>
        </p:nvSpPr>
        <p:spPr bwMode="auto">
          <a:xfrm>
            <a:off x="4067944" y="332656"/>
            <a:ext cx="4968552" cy="2592288"/>
          </a:xfrm>
          <a:prstGeom prst="roundRect">
            <a:avLst/>
          </a:prstGeom>
          <a:solidFill>
            <a:schemeClr val="accent1">
              <a:lumMod val="9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Connaissance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4427984" y="764704"/>
            <a:ext cx="4104456" cy="1152128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Entreprise (privée)</a:t>
            </a:r>
          </a:p>
        </p:txBody>
      </p:sp>
      <p:sp>
        <p:nvSpPr>
          <p:cNvPr id="17" name="Rectangle à coins arrondis 16"/>
          <p:cNvSpPr/>
          <p:nvPr/>
        </p:nvSpPr>
        <p:spPr bwMode="auto">
          <a:xfrm>
            <a:off x="3995936" y="3429000"/>
            <a:ext cx="4968552" cy="259228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Documentation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Documentation fonctionnelle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389" y="1125538"/>
            <a:ext cx="4032571" cy="4895850"/>
          </a:xfrm>
        </p:spPr>
        <p:txBody>
          <a:bodyPr/>
          <a:lstStyle/>
          <a:p>
            <a:r>
              <a:rPr lang="fr-FR" dirty="0" smtClean="0"/>
              <a:t>Connaissance</a:t>
            </a:r>
          </a:p>
          <a:p>
            <a:pPr lvl="1"/>
            <a:r>
              <a:rPr lang="fr-FR" dirty="0" smtClean="0"/>
              <a:t>Sources diverses</a:t>
            </a:r>
          </a:p>
          <a:p>
            <a:pPr lvl="1"/>
            <a:r>
              <a:rPr lang="fr-FR" dirty="0" smtClean="0"/>
              <a:t>Privée, publique, externe</a:t>
            </a:r>
          </a:p>
          <a:p>
            <a:pPr lvl="1"/>
            <a:r>
              <a:rPr lang="fr-FR" dirty="0" smtClean="0"/>
              <a:t>Implicite, explicite (formelle)</a:t>
            </a:r>
          </a:p>
          <a:p>
            <a:r>
              <a:rPr lang="fr-FR" dirty="0" smtClean="0"/>
              <a:t>Documentation = </a:t>
            </a:r>
          </a:p>
          <a:p>
            <a:pPr lvl="1"/>
            <a:r>
              <a:rPr lang="fr-FR" dirty="0" smtClean="0"/>
              <a:t>connaissance explicite, transmissible</a:t>
            </a:r>
          </a:p>
          <a:p>
            <a:pPr lvl="1"/>
            <a:r>
              <a:rPr lang="fr-FR" dirty="0" smtClean="0"/>
              <a:t>Appliquée aux différentes phase du cycle de vie des dispositifs</a:t>
            </a:r>
          </a:p>
          <a:p>
            <a:r>
              <a:rPr lang="fr-FR" dirty="0" smtClean="0"/>
              <a:t>Supportée par les outils de conception et de documentation</a:t>
            </a:r>
            <a:endParaRPr lang="fr-FR" dirty="0"/>
          </a:p>
        </p:txBody>
      </p:sp>
      <p:graphicFrame>
        <p:nvGraphicFramePr>
          <p:cNvPr id="9" name="Diagramme 8"/>
          <p:cNvGraphicFramePr/>
          <p:nvPr/>
        </p:nvGraphicFramePr>
        <p:xfrm>
          <a:off x="3923928" y="3645024"/>
          <a:ext cx="5015880" cy="2191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Organigramme : Document 11"/>
          <p:cNvSpPr/>
          <p:nvPr/>
        </p:nvSpPr>
        <p:spPr bwMode="auto">
          <a:xfrm>
            <a:off x="5292080" y="2060848"/>
            <a:ext cx="1080120" cy="648072"/>
          </a:xfrm>
          <a:prstGeom prst="flowChartDocumen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Intégrateur</a:t>
            </a:r>
          </a:p>
        </p:txBody>
      </p:sp>
      <p:sp>
        <p:nvSpPr>
          <p:cNvPr id="13" name="Organigramme : Document 12"/>
          <p:cNvSpPr/>
          <p:nvPr/>
        </p:nvSpPr>
        <p:spPr bwMode="auto">
          <a:xfrm>
            <a:off x="7164288" y="2060848"/>
            <a:ext cx="1440160" cy="648072"/>
          </a:xfrm>
          <a:prstGeom prst="flowChartDocumen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Fournisseurs</a:t>
            </a:r>
          </a:p>
        </p:txBody>
      </p:sp>
      <p:sp>
        <p:nvSpPr>
          <p:cNvPr id="14" name="Organigramme : Document 13"/>
          <p:cNvSpPr/>
          <p:nvPr/>
        </p:nvSpPr>
        <p:spPr bwMode="auto">
          <a:xfrm>
            <a:off x="4644008" y="1196752"/>
            <a:ext cx="1368152" cy="648072"/>
          </a:xfrm>
          <a:prstGeom prst="flowChartDocumen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dirty="0" smtClean="0">
                <a:latin typeface="Arial" charset="0"/>
                <a:cs typeface="Times New Roman" pitchFamily="18" charset="0"/>
              </a:rPr>
              <a:t>Ingénierie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dirty="0" smtClean="0">
                <a:latin typeface="Arial" charset="0"/>
                <a:cs typeface="Times New Roman" pitchFamily="18" charset="0"/>
              </a:rPr>
              <a:t>Maintenance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15" name="Organigramme : Document 14"/>
          <p:cNvSpPr/>
          <p:nvPr/>
        </p:nvSpPr>
        <p:spPr bwMode="auto">
          <a:xfrm>
            <a:off x="6156176" y="1196752"/>
            <a:ext cx="792088" cy="648072"/>
          </a:xfrm>
          <a:prstGeom prst="flowChartDocumen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dirty="0" smtClean="0">
                <a:latin typeface="Arial" charset="0"/>
                <a:cs typeface="Times New Roman" pitchFamily="18" charset="0"/>
              </a:rPr>
              <a:t>R&amp;D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16" name="Organigramme : Document 15"/>
          <p:cNvSpPr/>
          <p:nvPr/>
        </p:nvSpPr>
        <p:spPr bwMode="auto">
          <a:xfrm>
            <a:off x="7092280" y="1196752"/>
            <a:ext cx="1224136" cy="648072"/>
          </a:xfrm>
          <a:prstGeom prst="flowChartDocumen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600" dirty="0" smtClean="0">
                <a:latin typeface="Arial" charset="0"/>
                <a:cs typeface="Times New Roman" pitchFamily="18" charset="0"/>
              </a:rPr>
              <a:t>Exploitation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cxnSp>
        <p:nvCxnSpPr>
          <p:cNvPr id="28" name="Connecteur droit avec flèche 27"/>
          <p:cNvCxnSpPr>
            <a:stCxn id="26" idx="2"/>
            <a:endCxn id="17" idx="0"/>
          </p:cNvCxnSpPr>
          <p:nvPr/>
        </p:nvCxnSpPr>
        <p:spPr bwMode="auto">
          <a:xfrm>
            <a:off x="6480212" y="1916832"/>
            <a:ext cx="0" cy="15121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Connecteur droit avec flèche 29"/>
          <p:cNvCxnSpPr>
            <a:stCxn id="12" idx="2"/>
            <a:endCxn id="17" idx="0"/>
          </p:cNvCxnSpPr>
          <p:nvPr/>
        </p:nvCxnSpPr>
        <p:spPr bwMode="auto">
          <a:xfrm>
            <a:off x="5832140" y="2666075"/>
            <a:ext cx="648072" cy="7629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Connecteur droit avec flèche 31"/>
          <p:cNvCxnSpPr>
            <a:stCxn id="13" idx="2"/>
            <a:endCxn id="17" idx="0"/>
          </p:cNvCxnSpPr>
          <p:nvPr/>
        </p:nvCxnSpPr>
        <p:spPr bwMode="auto">
          <a:xfrm flipH="1">
            <a:off x="6480212" y="2666075"/>
            <a:ext cx="1404156" cy="7629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Organigramme : Document 40"/>
          <p:cNvSpPr/>
          <p:nvPr/>
        </p:nvSpPr>
        <p:spPr bwMode="auto">
          <a:xfrm>
            <a:off x="4139952" y="2060848"/>
            <a:ext cx="1080120" cy="648072"/>
          </a:xfrm>
          <a:prstGeom prst="flowChartDocumen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Publique</a:t>
            </a:r>
          </a:p>
        </p:txBody>
      </p:sp>
      <p:cxnSp>
        <p:nvCxnSpPr>
          <p:cNvPr id="42" name="Connecteur droit avec flèche 41"/>
          <p:cNvCxnSpPr>
            <a:stCxn id="41" idx="2"/>
            <a:endCxn id="17" idx="0"/>
          </p:cNvCxnSpPr>
          <p:nvPr/>
        </p:nvCxnSpPr>
        <p:spPr bwMode="auto">
          <a:xfrm>
            <a:off x="4680012" y="2666075"/>
            <a:ext cx="1800200" cy="7629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Conception fonctionnelle – « Aspects de Maturité »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fr-FR" dirty="0" smtClean="0"/>
              <a:t>Règles de modélisation (implicites ou explicites) déterminées</a:t>
            </a:r>
          </a:p>
          <a:p>
            <a:pPr lvl="1"/>
            <a:r>
              <a:rPr lang="fr-FR" dirty="0" smtClean="0"/>
              <a:t>Par l’individu, le prestataire, le projet, l’usine, l’entreprise, le secteur industriel, des standards</a:t>
            </a:r>
          </a:p>
          <a:p>
            <a:r>
              <a:rPr lang="fr-FR" dirty="0" smtClean="0"/>
              <a:t>Utilisation de la modélisation</a:t>
            </a:r>
          </a:p>
          <a:p>
            <a:pPr lvl="1"/>
            <a:r>
              <a:rPr lang="fr-FR" dirty="0" smtClean="0"/>
              <a:t>Pour les exigences/support, la conception fonctionnelle, la réalisation, les tests, l’exploitation,</a:t>
            </a:r>
          </a:p>
          <a:p>
            <a:pPr lvl="1"/>
            <a:r>
              <a:rPr lang="fr-FR" dirty="0" smtClean="0"/>
              <a:t>Pour la collaboration entre équipes du projet</a:t>
            </a:r>
          </a:p>
          <a:p>
            <a:pPr lvl="1"/>
            <a:r>
              <a:rPr lang="fr-FR" dirty="0" smtClean="0"/>
              <a:t>Pour la collaboration entre domaines fonctionnels de l’entreprise</a:t>
            </a:r>
          </a:p>
          <a:p>
            <a:pPr lvl="1"/>
            <a:r>
              <a:rPr lang="fr-FR" dirty="0" smtClean="0"/>
              <a:t>Pour l’interopérabilité </a:t>
            </a:r>
            <a:r>
              <a:rPr lang="fr-FR" dirty="0" smtClean="0"/>
              <a:t>inter-application</a:t>
            </a:r>
            <a:endParaRPr lang="fr-FR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à coins arrondis 30"/>
          <p:cNvSpPr/>
          <p:nvPr/>
        </p:nvSpPr>
        <p:spPr bwMode="auto">
          <a:xfrm>
            <a:off x="251520" y="4293096"/>
            <a:ext cx="6624736" cy="1368152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/>
              <a:t>Elementary  entities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29" name="Rectangle à coins arrondis 28"/>
          <p:cNvSpPr/>
          <p:nvPr/>
        </p:nvSpPr>
        <p:spPr bwMode="auto">
          <a:xfrm>
            <a:off x="611560" y="1052736"/>
            <a:ext cx="5400600" cy="1368152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Perception spatio-temporelle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Modélisation : Ontologie </a:t>
            </a:r>
            <a:r>
              <a:rPr lang="fr-FR" dirty="0" smtClean="0"/>
              <a:t>supérieure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5DEEC9-5D91-4E00-81DD-6092254A6887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6" name="Cadre 5"/>
          <p:cNvSpPr/>
          <p:nvPr/>
        </p:nvSpPr>
        <p:spPr bwMode="auto">
          <a:xfrm>
            <a:off x="1979712" y="3068960"/>
            <a:ext cx="3096344" cy="576064"/>
          </a:xfrm>
          <a:prstGeom prst="fram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Représentation du système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59632" y="1628800"/>
            <a:ext cx="1944216" cy="576064"/>
          </a:xfrm>
          <a:prstGeom prst="rect">
            <a:avLst/>
          </a:prstGeom>
          <a:solidFill>
            <a:srgbClr val="FF00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Espace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3707904" y="1628800"/>
            <a:ext cx="1944216" cy="576064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Temps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467544" y="4581128"/>
            <a:ext cx="1944216" cy="576064"/>
          </a:xfrm>
          <a:prstGeom prst="rect">
            <a:avLst/>
          </a:prstGeom>
          <a:solidFill>
            <a:srgbClr val="00B05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Matière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555776" y="4581128"/>
            <a:ext cx="1944216" cy="576064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Energie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4644008" y="4581128"/>
            <a:ext cx="1944216" cy="576064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Information</a:t>
            </a:r>
          </a:p>
        </p:txBody>
      </p:sp>
      <p:sp>
        <p:nvSpPr>
          <p:cNvPr id="12" name="Flèche gauche 11"/>
          <p:cNvSpPr/>
          <p:nvPr/>
        </p:nvSpPr>
        <p:spPr bwMode="auto">
          <a:xfrm>
            <a:off x="5436096" y="2924944"/>
            <a:ext cx="3312368" cy="720080"/>
          </a:xfrm>
          <a:prstGeom prst="lef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Observateur</a:t>
            </a:r>
          </a:p>
        </p:txBody>
      </p:sp>
      <p:cxnSp>
        <p:nvCxnSpPr>
          <p:cNvPr id="14" name="Connecteur droit avec flèche 13"/>
          <p:cNvCxnSpPr>
            <a:stCxn id="6" idx="0"/>
            <a:endCxn id="7" idx="2"/>
          </p:cNvCxnSpPr>
          <p:nvPr/>
        </p:nvCxnSpPr>
        <p:spPr bwMode="auto">
          <a:xfrm flipH="1" flipV="1">
            <a:off x="2231740" y="2204864"/>
            <a:ext cx="1296144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Connecteur droit avec flèche 14"/>
          <p:cNvCxnSpPr>
            <a:stCxn id="6" idx="0"/>
            <a:endCxn id="8" idx="2"/>
          </p:cNvCxnSpPr>
          <p:nvPr/>
        </p:nvCxnSpPr>
        <p:spPr bwMode="auto">
          <a:xfrm flipV="1">
            <a:off x="3527884" y="2204864"/>
            <a:ext cx="1152128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Connecteur droit avec flèche 17"/>
          <p:cNvCxnSpPr>
            <a:stCxn id="9" idx="0"/>
            <a:endCxn id="6" idx="2"/>
          </p:cNvCxnSpPr>
          <p:nvPr/>
        </p:nvCxnSpPr>
        <p:spPr bwMode="auto">
          <a:xfrm flipV="1">
            <a:off x="1439652" y="3645024"/>
            <a:ext cx="2088232" cy="9361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Connecteur droit avec flèche 20"/>
          <p:cNvCxnSpPr>
            <a:stCxn id="10" idx="0"/>
            <a:endCxn id="6" idx="2"/>
          </p:cNvCxnSpPr>
          <p:nvPr/>
        </p:nvCxnSpPr>
        <p:spPr bwMode="auto">
          <a:xfrm flipV="1">
            <a:off x="3527884" y="3645024"/>
            <a:ext cx="0" cy="9361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Connecteur droit avec flèche 23"/>
          <p:cNvCxnSpPr>
            <a:stCxn id="11" idx="0"/>
            <a:endCxn id="6" idx="2"/>
          </p:cNvCxnSpPr>
          <p:nvPr/>
        </p:nvCxnSpPr>
        <p:spPr bwMode="auto">
          <a:xfrm flipH="1" flipV="1">
            <a:off x="3527884" y="3645024"/>
            <a:ext cx="2088232" cy="9361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029" name="Picture 5" descr="C:\Users\Jean\AppData\Local\Microsoft\Windows\Temporary Internet Files\Content.IE5\R5WLUTTV\MC90036056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51520" y="1556792"/>
            <a:ext cx="894819" cy="1224136"/>
          </a:xfrm>
          <a:prstGeom prst="rect">
            <a:avLst/>
          </a:prstGeom>
          <a:noFill/>
        </p:spPr>
      </p:pic>
      <p:pic>
        <p:nvPicPr>
          <p:cNvPr id="1030" name="Picture 6" descr="C:\Users\Jean\AppData\Local\Microsoft\Windows\Temporary Internet Files\Content.IE5\U4URHVO8\MC900434799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5756" y="1268760"/>
            <a:ext cx="1468532" cy="14685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 bwMode="auto">
          <a:xfrm>
            <a:off x="1326461" y="620688"/>
            <a:ext cx="5040560" cy="54006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cs typeface="Times New Roman" pitchFamily="18" charset="0"/>
              </a:rPr>
              <a:t>Temps (cinétique, </a:t>
            </a:r>
            <a:r>
              <a:rPr lang="fr-FR" dirty="0" smtClean="0">
                <a:cs typeface="Times New Roman" pitchFamily="18" charset="0"/>
              </a:rPr>
              <a:t>Fonctionnement)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6583045" y="620688"/>
            <a:ext cx="2304256" cy="5400600"/>
          </a:xfrm>
          <a:prstGeom prst="rect">
            <a:avLst/>
          </a:prstGeom>
          <a:solidFill>
            <a:srgbClr val="FF00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Espace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(Structure ,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Potentialité)</a:t>
            </a:r>
          </a:p>
        </p:txBody>
      </p:sp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Modélisation : représentation du système industriel</a:t>
            </a:r>
            <a:endParaRPr lang="fr-FR" dirty="0" smtClean="0"/>
          </a:p>
        </p:txBody>
      </p:sp>
      <p:sp>
        <p:nvSpPr>
          <p:cNvPr id="1046" name="Espace réservé du pied de page 18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fr-FR" dirty="0" smtClean="0"/>
              <a:t>Journée d’étude Club Automation 3/10/2013 - Jean </a:t>
            </a:r>
            <a:r>
              <a:rPr lang="fr-FR" dirty="0" smtClean="0"/>
              <a:t>Vieille</a:t>
            </a:r>
            <a:endParaRPr lang="fr-FR" dirty="0"/>
          </a:p>
        </p:txBody>
      </p:sp>
      <p:sp>
        <p:nvSpPr>
          <p:cNvPr id="1033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ECF07C5-9A55-4D35-B361-F3F52B10638B}" type="slidenum">
              <a:rPr lang="fr-FR" smtClean="0"/>
              <a:pPr/>
              <a:t>16</a:t>
            </a:fld>
            <a:endParaRPr lang="fr-FR" dirty="0"/>
          </a:p>
        </p:txBody>
      </p:sp>
      <p:grpSp>
        <p:nvGrpSpPr>
          <p:cNvPr id="2" name="Diagram 18"/>
          <p:cNvGrpSpPr>
            <a:grpSpLocks noChangeAspect="1"/>
          </p:cNvGrpSpPr>
          <p:nvPr/>
        </p:nvGrpSpPr>
        <p:grpSpPr bwMode="auto">
          <a:xfrm>
            <a:off x="1468207" y="1037201"/>
            <a:ext cx="4687268" cy="3631473"/>
            <a:chOff x="1312" y="979"/>
            <a:chExt cx="2910" cy="2520"/>
          </a:xfrm>
          <a:solidFill>
            <a:srgbClr val="00B0F0"/>
          </a:solidFill>
        </p:grpSpPr>
        <p:sp>
          <p:nvSpPr>
            <p:cNvPr id="20" name="_s1028"/>
            <p:cNvSpPr>
              <a:spLocks noChangeArrowheads="1"/>
            </p:cNvSpPr>
            <p:nvPr/>
          </p:nvSpPr>
          <p:spPr bwMode="auto">
            <a:xfrm flipV="1">
              <a:off x="2403" y="979"/>
              <a:ext cx="728" cy="630"/>
            </a:xfrm>
            <a:custGeom>
              <a:avLst/>
              <a:gdLst>
                <a:gd name="G0" fmla="+- 10800 0 0"/>
                <a:gd name="G1" fmla="+- 21600 0 10800"/>
                <a:gd name="G2" fmla="*/ 10800 1 2"/>
                <a:gd name="G3" fmla="+- 21600 0 G2"/>
                <a:gd name="G4" fmla="+/ 10800 21600 2"/>
                <a:gd name="G5" fmla="+/ G1 0 2"/>
                <a:gd name="G6" fmla="*/ 21600 21600 10800"/>
                <a:gd name="G7" fmla="*/ G6 1 2"/>
                <a:gd name="G8" fmla="+- 21600 0 G7"/>
                <a:gd name="G9" fmla="*/ 21600 1 2"/>
                <a:gd name="G10" fmla="+- 10800 0 G9"/>
                <a:gd name="G11" fmla="?: G10 G8 0"/>
                <a:gd name="G12" fmla="?: G10 G7 21600"/>
                <a:gd name="T0" fmla="*/ 16200 w 21600"/>
                <a:gd name="T1" fmla="*/ 10800 h 21600"/>
                <a:gd name="T2" fmla="*/ 10800 w 21600"/>
                <a:gd name="T3" fmla="*/ 21600 h 21600"/>
                <a:gd name="T4" fmla="*/ 5400 w 21600"/>
                <a:gd name="T5" fmla="*/ 10800 h 21600"/>
                <a:gd name="T6" fmla="*/ 10800 w 21600"/>
                <a:gd name="T7" fmla="*/ 0 h 21600"/>
                <a:gd name="T8" fmla="*/ 7200 w 21600"/>
                <a:gd name="T9" fmla="*/ 7200 h 21600"/>
                <a:gd name="T10" fmla="*/ 14400 w 21600"/>
                <a:gd name="T11" fmla="*/ 144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4699" algn="in">
              <a:noFill/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endParaRPr>
            </a:p>
          </p:txBody>
        </p:sp>
        <p:sp>
          <p:nvSpPr>
            <p:cNvPr id="21" name="_s1029"/>
            <p:cNvSpPr>
              <a:spLocks noChangeArrowheads="1"/>
            </p:cNvSpPr>
            <p:nvPr/>
          </p:nvSpPr>
          <p:spPr bwMode="auto">
            <a:xfrm flipV="1">
              <a:off x="2040" y="1609"/>
              <a:ext cx="1454" cy="630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4699" algn="in">
              <a:noFill/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endParaRPr>
            </a:p>
          </p:txBody>
        </p:sp>
        <p:sp>
          <p:nvSpPr>
            <p:cNvPr id="22" name="_s1030"/>
            <p:cNvSpPr>
              <a:spLocks noChangeArrowheads="1"/>
            </p:cNvSpPr>
            <p:nvPr/>
          </p:nvSpPr>
          <p:spPr bwMode="auto">
            <a:xfrm flipV="1">
              <a:off x="1676" y="2239"/>
              <a:ext cx="2182" cy="630"/>
            </a:xfrm>
            <a:custGeom>
              <a:avLst/>
              <a:gdLst>
                <a:gd name="G0" fmla="+- 3600 0 0"/>
                <a:gd name="G1" fmla="+- 21600 0 3600"/>
                <a:gd name="G2" fmla="*/ 3600 1 2"/>
                <a:gd name="G3" fmla="+- 21600 0 G2"/>
                <a:gd name="G4" fmla="+/ 3600 21600 2"/>
                <a:gd name="G5" fmla="+/ G1 0 2"/>
                <a:gd name="G6" fmla="*/ 21600 21600 3600"/>
                <a:gd name="G7" fmla="*/ G6 1 2"/>
                <a:gd name="G8" fmla="+- 21600 0 G7"/>
                <a:gd name="G9" fmla="*/ 21600 1 2"/>
                <a:gd name="G10" fmla="+- 3600 0 G9"/>
                <a:gd name="G11" fmla="?: G10 G8 0"/>
                <a:gd name="G12" fmla="?: G10 G7 21600"/>
                <a:gd name="T0" fmla="*/ 19800 w 21600"/>
                <a:gd name="T1" fmla="*/ 10800 h 21600"/>
                <a:gd name="T2" fmla="*/ 10800 w 21600"/>
                <a:gd name="T3" fmla="*/ 21600 h 21600"/>
                <a:gd name="T4" fmla="*/ 1800 w 21600"/>
                <a:gd name="T5" fmla="*/ 10800 h 21600"/>
                <a:gd name="T6" fmla="*/ 10800 w 21600"/>
                <a:gd name="T7" fmla="*/ 0 h 21600"/>
                <a:gd name="T8" fmla="*/ 3600 w 21600"/>
                <a:gd name="T9" fmla="*/ 3600 h 21600"/>
                <a:gd name="T10" fmla="*/ 18000 w 21600"/>
                <a:gd name="T11" fmla="*/ 180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4699" algn="in">
              <a:noFill/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  <a:cs typeface="Arial" charset="0"/>
                </a:rPr>
                <a:t>Action</a:t>
              </a:r>
              <a:endPara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endParaRPr>
            </a:p>
          </p:txBody>
        </p:sp>
        <p:sp>
          <p:nvSpPr>
            <p:cNvPr id="23" name="_s1031"/>
            <p:cNvSpPr>
              <a:spLocks noChangeArrowheads="1"/>
            </p:cNvSpPr>
            <p:nvPr/>
          </p:nvSpPr>
          <p:spPr bwMode="auto">
            <a:xfrm flipV="1">
              <a:off x="1312" y="2869"/>
              <a:ext cx="2910" cy="630"/>
            </a:xfrm>
            <a:custGeom>
              <a:avLst/>
              <a:gdLst>
                <a:gd name="G0" fmla="+- 2700 0 0"/>
                <a:gd name="G1" fmla="+- 21600 0 2700"/>
                <a:gd name="G2" fmla="*/ 2700 1 2"/>
                <a:gd name="G3" fmla="+- 21600 0 G2"/>
                <a:gd name="G4" fmla="+/ 2700 21600 2"/>
                <a:gd name="G5" fmla="+/ G1 0 2"/>
                <a:gd name="G6" fmla="*/ 21600 21600 2700"/>
                <a:gd name="G7" fmla="*/ G6 1 2"/>
                <a:gd name="G8" fmla="+- 21600 0 G7"/>
                <a:gd name="G9" fmla="*/ 21600 1 2"/>
                <a:gd name="G10" fmla="+- 2700 0 G9"/>
                <a:gd name="G11" fmla="?: G10 G8 0"/>
                <a:gd name="G12" fmla="?: G10 G7 21600"/>
                <a:gd name="T0" fmla="*/ 20250 w 21600"/>
                <a:gd name="T1" fmla="*/ 10800 h 21600"/>
                <a:gd name="T2" fmla="*/ 10800 w 21600"/>
                <a:gd name="T3" fmla="*/ 21600 h 21600"/>
                <a:gd name="T4" fmla="*/ 1350 w 21600"/>
                <a:gd name="T5" fmla="*/ 10800 h 21600"/>
                <a:gd name="T6" fmla="*/ 10800 w 21600"/>
                <a:gd name="T7" fmla="*/ 0 h 21600"/>
                <a:gd name="T8" fmla="*/ 3150 w 21600"/>
                <a:gd name="T9" fmla="*/ 3150 h 21600"/>
                <a:gd name="T10" fmla="*/ 18450 w 21600"/>
                <a:gd name="T11" fmla="*/ 1845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2700" y="21600"/>
                  </a:lnTo>
                  <a:lnTo>
                    <a:pt x="18900" y="21600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4699" algn="in">
              <a:noFill/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 charset="0"/>
              </a:endParaRPr>
            </a:p>
          </p:txBody>
        </p:sp>
      </p:grpSp>
      <p:sp>
        <p:nvSpPr>
          <p:cNvPr id="34" name="Pentagone 33"/>
          <p:cNvSpPr/>
          <p:nvPr/>
        </p:nvSpPr>
        <p:spPr bwMode="auto">
          <a:xfrm>
            <a:off x="1470477" y="5301208"/>
            <a:ext cx="4824536" cy="648000"/>
          </a:xfrm>
          <a:prstGeom prst="homePlate">
            <a:avLst>
              <a:gd name="adj" fmla="val 26484"/>
            </a:avLst>
          </a:prstGeom>
          <a:solidFill>
            <a:srgbClr val="00B0F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Information</a:t>
            </a:r>
          </a:p>
        </p:txBody>
      </p:sp>
      <p:sp>
        <p:nvSpPr>
          <p:cNvPr id="38" name="Pentagone 37"/>
          <p:cNvSpPr/>
          <p:nvPr/>
        </p:nvSpPr>
        <p:spPr bwMode="auto">
          <a:xfrm>
            <a:off x="1470477" y="4653136"/>
            <a:ext cx="4896544" cy="648072"/>
          </a:xfrm>
          <a:prstGeom prst="homePlate">
            <a:avLst>
              <a:gd name="adj" fmla="val 34664"/>
            </a:avLst>
          </a:prstGeom>
          <a:gradFill flip="none" rotWithShape="1">
            <a:gsLst>
              <a:gs pos="100000">
                <a:srgbClr val="00B050"/>
              </a:gs>
              <a:gs pos="25000">
                <a:srgbClr val="FF0000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cs typeface="Times New Roman" pitchFamily="18" charset="0"/>
              </a:rPr>
              <a:t>Energie, Matière</a:t>
            </a:r>
          </a:p>
        </p:txBody>
      </p:sp>
      <p:sp>
        <p:nvSpPr>
          <p:cNvPr id="39" name="Rectangle 38"/>
          <p:cNvSpPr/>
          <p:nvPr/>
        </p:nvSpPr>
        <p:spPr bwMode="auto">
          <a:xfrm rot="16200000">
            <a:off x="6264423" y="3033192"/>
            <a:ext cx="3600000" cy="648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Information</a:t>
            </a:r>
          </a:p>
        </p:txBody>
      </p:sp>
      <p:sp>
        <p:nvSpPr>
          <p:cNvPr id="40" name="Rectangle 39"/>
          <p:cNvSpPr/>
          <p:nvPr/>
        </p:nvSpPr>
        <p:spPr bwMode="auto">
          <a:xfrm rot="16200000">
            <a:off x="5611173" y="3033191"/>
            <a:ext cx="3600000" cy="648000"/>
          </a:xfrm>
          <a:prstGeom prst="rect">
            <a:avLst/>
          </a:prstGeom>
          <a:gradFill flip="none" rotWithShape="1">
            <a:gsLst>
              <a:gs pos="100000">
                <a:srgbClr val="00B050"/>
              </a:gs>
              <a:gs pos="25000">
                <a:srgbClr val="FF0000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i="1" dirty="0" smtClean="0">
                <a:solidFill>
                  <a:schemeClr val="bg1"/>
                </a:solidFill>
                <a:cs typeface="Times New Roman" pitchFamily="18" charset="0"/>
              </a:rPr>
              <a:t>Energie, Matière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 bwMode="auto">
          <a:xfrm>
            <a:off x="2123728" y="620688"/>
            <a:ext cx="5040560" cy="54006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Temps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308304" y="620688"/>
            <a:ext cx="1728192" cy="4320480"/>
          </a:xfrm>
          <a:prstGeom prst="rect">
            <a:avLst/>
          </a:prstGeom>
          <a:solidFill>
            <a:srgbClr val="FF00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Espace</a:t>
            </a:r>
          </a:p>
        </p:txBody>
      </p:sp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Modélisation : Exemples de référentiels</a:t>
            </a:r>
            <a:endParaRPr lang="fr-FR" dirty="0" smtClean="0"/>
          </a:p>
        </p:txBody>
      </p:sp>
      <p:sp>
        <p:nvSpPr>
          <p:cNvPr id="1046" name="Espace réservé du pied de page 18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en-GB" dirty="0"/>
          </a:p>
        </p:txBody>
      </p:sp>
      <p:sp>
        <p:nvSpPr>
          <p:cNvPr id="1033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ECF07C5-9A55-4D35-B361-F3F52B10638B}" type="slidenum">
              <a:rPr lang="en-GB"/>
              <a:pPr/>
              <a:t>17</a:t>
            </a:fld>
            <a:endParaRPr lang="en-GB" dirty="0"/>
          </a:p>
        </p:txBody>
      </p:sp>
      <p:grpSp>
        <p:nvGrpSpPr>
          <p:cNvPr id="2" name="Diagram 18"/>
          <p:cNvGrpSpPr>
            <a:grpSpLocks noChangeAspect="1"/>
          </p:cNvGrpSpPr>
          <p:nvPr/>
        </p:nvGrpSpPr>
        <p:grpSpPr bwMode="auto">
          <a:xfrm>
            <a:off x="2123728" y="548681"/>
            <a:ext cx="4969148" cy="4608512"/>
            <a:chOff x="1224" y="640"/>
            <a:chExt cx="3085" cy="3198"/>
          </a:xfrm>
          <a:solidFill>
            <a:srgbClr val="00B0F0"/>
          </a:solidFill>
        </p:grpSpPr>
        <p:sp>
          <p:nvSpPr>
            <p:cNvPr id="20" name="_s1028"/>
            <p:cNvSpPr>
              <a:spLocks noChangeArrowheads="1"/>
            </p:cNvSpPr>
            <p:nvPr/>
          </p:nvSpPr>
          <p:spPr bwMode="auto">
            <a:xfrm flipV="1">
              <a:off x="2403" y="979"/>
              <a:ext cx="728" cy="630"/>
            </a:xfrm>
            <a:custGeom>
              <a:avLst/>
              <a:gdLst>
                <a:gd name="G0" fmla="+- 10800 0 0"/>
                <a:gd name="G1" fmla="+- 21600 0 10800"/>
                <a:gd name="G2" fmla="*/ 10800 1 2"/>
                <a:gd name="G3" fmla="+- 21600 0 G2"/>
                <a:gd name="G4" fmla="+/ 10800 21600 2"/>
                <a:gd name="G5" fmla="+/ G1 0 2"/>
                <a:gd name="G6" fmla="*/ 21600 21600 10800"/>
                <a:gd name="G7" fmla="*/ G6 1 2"/>
                <a:gd name="G8" fmla="+- 21600 0 G7"/>
                <a:gd name="G9" fmla="*/ 21600 1 2"/>
                <a:gd name="G10" fmla="+- 10800 0 G9"/>
                <a:gd name="G11" fmla="?: G10 G8 0"/>
                <a:gd name="G12" fmla="?: G10 G7 21600"/>
                <a:gd name="T0" fmla="*/ 16200 w 21600"/>
                <a:gd name="T1" fmla="*/ 10800 h 21600"/>
                <a:gd name="T2" fmla="*/ 10800 w 21600"/>
                <a:gd name="T3" fmla="*/ 21600 h 21600"/>
                <a:gd name="T4" fmla="*/ 5400 w 21600"/>
                <a:gd name="T5" fmla="*/ 10800 h 21600"/>
                <a:gd name="T6" fmla="*/ 10800 w 21600"/>
                <a:gd name="T7" fmla="*/ 0 h 21600"/>
                <a:gd name="T8" fmla="*/ 7200 w 21600"/>
                <a:gd name="T9" fmla="*/ 7200 h 21600"/>
                <a:gd name="T10" fmla="*/ 14400 w 21600"/>
                <a:gd name="T11" fmla="*/ 144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4699" algn="in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  <a:cs typeface="Arial" charset="0"/>
                </a:rPr>
                <a:t>Operations Process Management</a:t>
              </a:r>
            </a:p>
          </p:txBody>
        </p:sp>
        <p:sp>
          <p:nvSpPr>
            <p:cNvPr id="21" name="_s1029"/>
            <p:cNvSpPr>
              <a:spLocks noChangeArrowheads="1"/>
            </p:cNvSpPr>
            <p:nvPr/>
          </p:nvSpPr>
          <p:spPr bwMode="auto">
            <a:xfrm flipV="1">
              <a:off x="2040" y="1609"/>
              <a:ext cx="1454" cy="630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4699" algn="in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  <a:cs typeface="Arial" charset="0"/>
                </a:rPr>
                <a:t>Physical Process Management</a:t>
              </a:r>
            </a:p>
          </p:txBody>
        </p:sp>
        <p:sp>
          <p:nvSpPr>
            <p:cNvPr id="22" name="_s1030"/>
            <p:cNvSpPr>
              <a:spLocks noChangeArrowheads="1"/>
            </p:cNvSpPr>
            <p:nvPr/>
          </p:nvSpPr>
          <p:spPr bwMode="auto">
            <a:xfrm flipV="1">
              <a:off x="1676" y="2239"/>
              <a:ext cx="2182" cy="630"/>
            </a:xfrm>
            <a:custGeom>
              <a:avLst/>
              <a:gdLst>
                <a:gd name="G0" fmla="+- 3600 0 0"/>
                <a:gd name="G1" fmla="+- 21600 0 3600"/>
                <a:gd name="G2" fmla="*/ 3600 1 2"/>
                <a:gd name="G3" fmla="+- 21600 0 G2"/>
                <a:gd name="G4" fmla="+/ 3600 21600 2"/>
                <a:gd name="G5" fmla="+/ G1 0 2"/>
                <a:gd name="G6" fmla="*/ 21600 21600 3600"/>
                <a:gd name="G7" fmla="*/ G6 1 2"/>
                <a:gd name="G8" fmla="+- 21600 0 G7"/>
                <a:gd name="G9" fmla="*/ 21600 1 2"/>
                <a:gd name="G10" fmla="+- 3600 0 G9"/>
                <a:gd name="G11" fmla="?: G10 G8 0"/>
                <a:gd name="G12" fmla="?: G10 G7 21600"/>
                <a:gd name="T0" fmla="*/ 19800 w 21600"/>
                <a:gd name="T1" fmla="*/ 10800 h 21600"/>
                <a:gd name="T2" fmla="*/ 10800 w 21600"/>
                <a:gd name="T3" fmla="*/ 21600 h 21600"/>
                <a:gd name="T4" fmla="*/ 1800 w 21600"/>
                <a:gd name="T5" fmla="*/ 10800 h 21600"/>
                <a:gd name="T6" fmla="*/ 10800 w 21600"/>
                <a:gd name="T7" fmla="*/ 0 h 21600"/>
                <a:gd name="T8" fmla="*/ 3600 w 21600"/>
                <a:gd name="T9" fmla="*/ 3600 h 21600"/>
                <a:gd name="T10" fmla="*/ 18000 w 21600"/>
                <a:gd name="T11" fmla="*/ 180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4699" algn="in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  <a:cs typeface="Arial" charset="0"/>
                </a:rPr>
                <a:t>Physical Process Control</a:t>
              </a:r>
            </a:p>
          </p:txBody>
        </p:sp>
        <p:sp>
          <p:nvSpPr>
            <p:cNvPr id="23" name="_s1031"/>
            <p:cNvSpPr>
              <a:spLocks noChangeArrowheads="1"/>
            </p:cNvSpPr>
            <p:nvPr/>
          </p:nvSpPr>
          <p:spPr bwMode="auto">
            <a:xfrm flipV="1">
              <a:off x="1312" y="2869"/>
              <a:ext cx="2910" cy="630"/>
            </a:xfrm>
            <a:custGeom>
              <a:avLst/>
              <a:gdLst>
                <a:gd name="G0" fmla="+- 2700 0 0"/>
                <a:gd name="G1" fmla="+- 21600 0 2700"/>
                <a:gd name="G2" fmla="*/ 2700 1 2"/>
                <a:gd name="G3" fmla="+- 21600 0 G2"/>
                <a:gd name="G4" fmla="+/ 2700 21600 2"/>
                <a:gd name="G5" fmla="+/ G1 0 2"/>
                <a:gd name="G6" fmla="*/ 21600 21600 2700"/>
                <a:gd name="G7" fmla="*/ G6 1 2"/>
                <a:gd name="G8" fmla="+- 21600 0 G7"/>
                <a:gd name="G9" fmla="*/ 21600 1 2"/>
                <a:gd name="G10" fmla="+- 2700 0 G9"/>
                <a:gd name="G11" fmla="?: G10 G8 0"/>
                <a:gd name="G12" fmla="?: G10 G7 21600"/>
                <a:gd name="T0" fmla="*/ 20250 w 21600"/>
                <a:gd name="T1" fmla="*/ 10800 h 21600"/>
                <a:gd name="T2" fmla="*/ 10800 w 21600"/>
                <a:gd name="T3" fmla="*/ 21600 h 21600"/>
                <a:gd name="T4" fmla="*/ 1350 w 21600"/>
                <a:gd name="T5" fmla="*/ 10800 h 21600"/>
                <a:gd name="T6" fmla="*/ 10800 w 21600"/>
                <a:gd name="T7" fmla="*/ 0 h 21600"/>
                <a:gd name="T8" fmla="*/ 3150 w 21600"/>
                <a:gd name="T9" fmla="*/ 3150 h 21600"/>
                <a:gd name="T10" fmla="*/ 18450 w 21600"/>
                <a:gd name="T11" fmla="*/ 1845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2700" y="21600"/>
                  </a:lnTo>
                  <a:lnTo>
                    <a:pt x="18900" y="21600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4699" algn="in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n-lt"/>
                  <a:cs typeface="Arial" charset="0"/>
                </a:rPr>
                <a:t>Equipment Control</a:t>
              </a:r>
            </a:p>
          </p:txBody>
        </p:sp>
      </p:grpSp>
      <p:sp>
        <p:nvSpPr>
          <p:cNvPr id="1035" name="Text Box 25"/>
          <p:cNvSpPr txBox="1">
            <a:spLocks noChangeArrowheads="1"/>
          </p:cNvSpPr>
          <p:nvPr/>
        </p:nvSpPr>
        <p:spPr bwMode="auto">
          <a:xfrm rot="16200000">
            <a:off x="636538" y="3511203"/>
            <a:ext cx="849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>
            <a:spAutoFit/>
          </a:bodyPr>
          <a:lstStyle/>
          <a:p>
            <a:pPr eaLnBrk="1" hangingPunct="1"/>
            <a:r>
              <a:rPr lang="en-GB" dirty="0">
                <a:latin typeface="Tahoma" pitchFamily="34" charset="0"/>
              </a:rPr>
              <a:t>ISA-88</a:t>
            </a:r>
          </a:p>
        </p:txBody>
      </p:sp>
      <p:sp>
        <p:nvSpPr>
          <p:cNvPr id="1036" name="AutoShape 26"/>
          <p:cNvSpPr>
            <a:spLocks/>
          </p:cNvSpPr>
          <p:nvPr/>
        </p:nvSpPr>
        <p:spPr bwMode="auto">
          <a:xfrm>
            <a:off x="1259632" y="2853035"/>
            <a:ext cx="288032" cy="1800101"/>
          </a:xfrm>
          <a:prstGeom prst="leftBrace">
            <a:avLst>
              <a:gd name="adj1" fmla="val 5979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1037" name="AutoShape 27"/>
          <p:cNvSpPr>
            <a:spLocks/>
          </p:cNvSpPr>
          <p:nvPr/>
        </p:nvSpPr>
        <p:spPr bwMode="auto">
          <a:xfrm>
            <a:off x="1259632" y="1052736"/>
            <a:ext cx="280988" cy="1800299"/>
          </a:xfrm>
          <a:prstGeom prst="leftBrace">
            <a:avLst>
              <a:gd name="adj1" fmla="val 5979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1038" name="Text Box 28"/>
          <p:cNvSpPr txBox="1">
            <a:spLocks noChangeArrowheads="1"/>
          </p:cNvSpPr>
          <p:nvPr/>
        </p:nvSpPr>
        <p:spPr bwMode="auto">
          <a:xfrm rot="16200000">
            <a:off x="636538" y="1797794"/>
            <a:ext cx="8493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>
            <a:spAutoFit/>
          </a:bodyPr>
          <a:lstStyle/>
          <a:p>
            <a:pPr eaLnBrk="1" hangingPunct="1"/>
            <a:r>
              <a:rPr lang="en-GB" dirty="0">
                <a:latin typeface="Tahoma" pitchFamily="34" charset="0"/>
              </a:rPr>
              <a:t>ISA-95</a:t>
            </a:r>
          </a:p>
        </p:txBody>
      </p:sp>
      <p:sp>
        <p:nvSpPr>
          <p:cNvPr id="24" name="AutoShape 26"/>
          <p:cNvSpPr>
            <a:spLocks/>
          </p:cNvSpPr>
          <p:nvPr/>
        </p:nvSpPr>
        <p:spPr bwMode="auto">
          <a:xfrm>
            <a:off x="1815331" y="2852936"/>
            <a:ext cx="236389" cy="1008112"/>
          </a:xfrm>
          <a:prstGeom prst="leftBrace">
            <a:avLst>
              <a:gd name="adj1" fmla="val 5979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 dirty="0"/>
          </a:p>
        </p:txBody>
      </p:sp>
      <p:sp>
        <p:nvSpPr>
          <p:cNvPr id="25" name="Text Box 25"/>
          <p:cNvSpPr txBox="1">
            <a:spLocks noChangeArrowheads="1"/>
          </p:cNvSpPr>
          <p:nvPr/>
        </p:nvSpPr>
        <p:spPr bwMode="auto">
          <a:xfrm rot="16200000">
            <a:off x="1213250" y="3147280"/>
            <a:ext cx="98879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>
            <a:spAutoFit/>
          </a:bodyPr>
          <a:lstStyle/>
          <a:p>
            <a:pPr eaLnBrk="1" hangingPunct="1"/>
            <a:r>
              <a:rPr lang="en-GB" dirty="0" smtClean="0">
                <a:latin typeface="Tahoma" pitchFamily="34" charset="0"/>
              </a:rPr>
              <a:t>ISA-106</a:t>
            </a:r>
            <a:endParaRPr lang="en-GB" dirty="0">
              <a:latin typeface="Tahoma" pitchFamily="34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 rot="16200000">
            <a:off x="6081815" y="2490142"/>
            <a:ext cx="3600000" cy="581171"/>
          </a:xfrm>
          <a:prstGeom prst="rect">
            <a:avLst/>
          </a:prstGeom>
          <a:gradFill flip="none" rotWithShape="1">
            <a:gsLst>
              <a:gs pos="100000">
                <a:srgbClr val="00B050"/>
              </a:gs>
              <a:gs pos="25000">
                <a:srgbClr val="FF0000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Resources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People,</a:t>
            </a:r>
            <a:r>
              <a:rPr kumimoji="0" lang="fr-FR" sz="16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 Equipment, Material, …</a:t>
            </a:r>
            <a:endParaRPr kumimoji="0" lang="fr-FR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 rot="16200000">
            <a:off x="6732440" y="2420689"/>
            <a:ext cx="3600000" cy="720079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Processus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Operations definition, Segments, Procedures,  Recipes…</a:t>
            </a:r>
          </a:p>
        </p:txBody>
      </p:sp>
      <p:sp>
        <p:nvSpPr>
          <p:cNvPr id="28" name="Pentagone 27"/>
          <p:cNvSpPr/>
          <p:nvPr/>
        </p:nvSpPr>
        <p:spPr bwMode="auto">
          <a:xfrm>
            <a:off x="2267744" y="5229200"/>
            <a:ext cx="4824536" cy="720008"/>
          </a:xfrm>
          <a:prstGeom prst="homePlate">
            <a:avLst>
              <a:gd name="adj" fmla="val 26484"/>
            </a:avLst>
          </a:prstGeom>
          <a:solidFill>
            <a:srgbClr val="00B0F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 b="1" dirty="0" smtClean="0"/>
              <a:t>Processus</a:t>
            </a:r>
          </a:p>
          <a:p>
            <a:pPr algn="ctr"/>
            <a:r>
              <a:rPr lang="fr-FR" sz="1600" i="1" dirty="0" smtClean="0"/>
              <a:t>Operations orders, Segments, Procedures,  Recipes…</a:t>
            </a:r>
          </a:p>
        </p:txBody>
      </p:sp>
      <p:sp>
        <p:nvSpPr>
          <p:cNvPr id="29" name="Pentagone 28"/>
          <p:cNvSpPr/>
          <p:nvPr/>
        </p:nvSpPr>
        <p:spPr bwMode="auto">
          <a:xfrm>
            <a:off x="2267744" y="4653136"/>
            <a:ext cx="4896544" cy="576064"/>
          </a:xfrm>
          <a:prstGeom prst="homePlate">
            <a:avLst>
              <a:gd name="adj" fmla="val 34664"/>
            </a:avLst>
          </a:prstGeom>
          <a:gradFill flip="none" rotWithShape="1">
            <a:gsLst>
              <a:gs pos="100000">
                <a:srgbClr val="00B050"/>
              </a:gs>
              <a:gs pos="25000">
                <a:srgbClr val="FF0000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 b="1" dirty="0" smtClean="0"/>
              <a:t>Resources </a:t>
            </a:r>
          </a:p>
          <a:p>
            <a:pPr algn="ctr"/>
            <a:r>
              <a:rPr lang="fr-FR" sz="1600" i="1" dirty="0" smtClean="0"/>
              <a:t>People, Equipment, Material, …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51520" y="4595644"/>
            <a:ext cx="26277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/>
              <a:t>Nbx autres stds:</a:t>
            </a:r>
          </a:p>
          <a:p>
            <a:pPr>
              <a:buFont typeface="Arial" pitchFamily="34" charset="0"/>
              <a:buChar char="•"/>
            </a:pPr>
            <a:r>
              <a:rPr lang="fr-FR" sz="1600" dirty="0" smtClean="0"/>
              <a:t>ISO19440</a:t>
            </a:r>
          </a:p>
          <a:p>
            <a:pPr>
              <a:buFont typeface="Arial" pitchFamily="34" charset="0"/>
              <a:buChar char="•"/>
            </a:pPr>
            <a:r>
              <a:rPr lang="fr-FR" sz="1600" dirty="0" smtClean="0"/>
              <a:t>Zachmann</a:t>
            </a:r>
          </a:p>
          <a:p>
            <a:pPr>
              <a:buFont typeface="Arial" pitchFamily="34" charset="0"/>
              <a:buChar char="•"/>
            </a:pPr>
            <a:r>
              <a:rPr lang="fr-FR" sz="1600" dirty="0" smtClean="0"/>
              <a:t>TOGAFF</a:t>
            </a:r>
          </a:p>
          <a:p>
            <a:pPr>
              <a:buFont typeface="Arial" pitchFamily="34" charset="0"/>
              <a:buChar char="•"/>
            </a:pPr>
            <a:r>
              <a:rPr lang="fr-FR" sz="1600" dirty="0" smtClean="0"/>
              <a:t>SCOR</a:t>
            </a:r>
          </a:p>
          <a:p>
            <a:pPr>
              <a:buFont typeface="Arial" pitchFamily="34" charset="0"/>
              <a:buChar char="•"/>
            </a:pPr>
            <a:r>
              <a:rPr lang="fr-FR" sz="1600" dirty="0" smtClean="0"/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cadre d’urbanisation</a:t>
            </a:r>
            <a:endParaRPr lang="fr-FR" dirty="0" smtClean="0"/>
          </a:p>
        </p:txBody>
      </p:sp>
      <p:sp>
        <p:nvSpPr>
          <p:cNvPr id="2062" name="Espace réservé du pied de page 10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fr-FR" dirty="0" smtClean="0"/>
              <a:t>Journée d’étude Club Automation 3/10/2013 - Jean </a:t>
            </a:r>
            <a:r>
              <a:rPr lang="fr-FR" dirty="0" smtClean="0"/>
              <a:t>Vieille</a:t>
            </a:r>
            <a:endParaRPr lang="fr-FR" dirty="0"/>
          </a:p>
        </p:txBody>
      </p:sp>
      <p:sp>
        <p:nvSpPr>
          <p:cNvPr id="2057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C491916-ED9D-4A36-A08A-E74349DE531E}" type="slidenum">
              <a:rPr lang="fr-FR" smtClean="0"/>
              <a:pPr/>
              <a:t>18</a:t>
            </a:fld>
            <a:endParaRPr lang="fr-FR" dirty="0"/>
          </a:p>
        </p:txBody>
      </p:sp>
      <p:grpSp>
        <p:nvGrpSpPr>
          <p:cNvPr id="2" name="Diagram 3"/>
          <p:cNvGrpSpPr>
            <a:grpSpLocks noChangeAspect="1"/>
          </p:cNvGrpSpPr>
          <p:nvPr/>
        </p:nvGrpSpPr>
        <p:grpSpPr bwMode="auto">
          <a:xfrm>
            <a:off x="1943100" y="1016000"/>
            <a:ext cx="4897438" cy="5076825"/>
            <a:chOff x="1224" y="640"/>
            <a:chExt cx="3085" cy="3198"/>
          </a:xfrm>
        </p:grpSpPr>
        <p:sp>
          <p:nvSpPr>
            <p:cNvPr id="11" name="_s2052"/>
            <p:cNvSpPr>
              <a:spLocks noChangeArrowheads="1"/>
            </p:cNvSpPr>
            <p:nvPr/>
          </p:nvSpPr>
          <p:spPr bwMode="auto">
            <a:xfrm flipV="1">
              <a:off x="2403" y="979"/>
              <a:ext cx="728" cy="630"/>
            </a:xfrm>
            <a:custGeom>
              <a:avLst/>
              <a:gdLst>
                <a:gd name="G0" fmla="+- 10800 0 0"/>
                <a:gd name="G1" fmla="+- 21600 0 10800"/>
                <a:gd name="G2" fmla="*/ 10800 1 2"/>
                <a:gd name="G3" fmla="+- 21600 0 G2"/>
                <a:gd name="G4" fmla="+/ 10800 21600 2"/>
                <a:gd name="G5" fmla="+/ G1 0 2"/>
                <a:gd name="G6" fmla="*/ 21600 21600 10800"/>
                <a:gd name="G7" fmla="*/ G6 1 2"/>
                <a:gd name="G8" fmla="+- 21600 0 G7"/>
                <a:gd name="G9" fmla="*/ 21600 1 2"/>
                <a:gd name="G10" fmla="+- 10800 0 G9"/>
                <a:gd name="G11" fmla="?: G10 G8 0"/>
                <a:gd name="G12" fmla="?: G10 G7 21600"/>
                <a:gd name="T0" fmla="*/ 16200 w 21600"/>
                <a:gd name="T1" fmla="*/ 10800 h 21600"/>
                <a:gd name="T2" fmla="*/ 10800 w 21600"/>
                <a:gd name="T3" fmla="*/ 21600 h 21600"/>
                <a:gd name="T4" fmla="*/ 5400 w 21600"/>
                <a:gd name="T5" fmla="*/ 10800 h 21600"/>
                <a:gd name="T6" fmla="*/ 10800 w 21600"/>
                <a:gd name="T7" fmla="*/ 0 h 21600"/>
                <a:gd name="T8" fmla="*/ 7200 w 21600"/>
                <a:gd name="T9" fmla="*/ 7200 h 21600"/>
                <a:gd name="T10" fmla="*/ 14400 w 21600"/>
                <a:gd name="T11" fmla="*/ 144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108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99CC"/>
            </a:solidFill>
            <a:ln w="4699" algn="in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Operations Process Management</a:t>
              </a:r>
              <a:endPara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2" name="_s2053"/>
            <p:cNvSpPr>
              <a:spLocks noChangeArrowheads="1"/>
            </p:cNvSpPr>
            <p:nvPr/>
          </p:nvSpPr>
          <p:spPr bwMode="auto">
            <a:xfrm flipV="1">
              <a:off x="2040" y="1609"/>
              <a:ext cx="1454" cy="630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99"/>
            </a:solidFill>
            <a:ln w="4699" algn="in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Physical</a:t>
              </a:r>
              <a:r>
                <a:rPr kumimoji="0" lang="fr-F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 Process Management</a:t>
              </a:r>
              <a:endPara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" name="_s2054"/>
            <p:cNvSpPr>
              <a:spLocks noChangeArrowheads="1"/>
            </p:cNvSpPr>
            <p:nvPr/>
          </p:nvSpPr>
          <p:spPr bwMode="auto">
            <a:xfrm flipV="1">
              <a:off x="1676" y="2239"/>
              <a:ext cx="2182" cy="630"/>
            </a:xfrm>
            <a:custGeom>
              <a:avLst/>
              <a:gdLst>
                <a:gd name="G0" fmla="+- 3600 0 0"/>
                <a:gd name="G1" fmla="+- 21600 0 3600"/>
                <a:gd name="G2" fmla="*/ 3600 1 2"/>
                <a:gd name="G3" fmla="+- 21600 0 G2"/>
                <a:gd name="G4" fmla="+/ 3600 21600 2"/>
                <a:gd name="G5" fmla="+/ G1 0 2"/>
                <a:gd name="G6" fmla="*/ 21600 21600 3600"/>
                <a:gd name="G7" fmla="*/ G6 1 2"/>
                <a:gd name="G8" fmla="+- 21600 0 G7"/>
                <a:gd name="G9" fmla="*/ 21600 1 2"/>
                <a:gd name="G10" fmla="+- 3600 0 G9"/>
                <a:gd name="G11" fmla="?: G10 G8 0"/>
                <a:gd name="G12" fmla="?: G10 G7 21600"/>
                <a:gd name="T0" fmla="*/ 19800 w 21600"/>
                <a:gd name="T1" fmla="*/ 10800 h 21600"/>
                <a:gd name="T2" fmla="*/ 10800 w 21600"/>
                <a:gd name="T3" fmla="*/ 21600 h 21600"/>
                <a:gd name="T4" fmla="*/ 1800 w 21600"/>
                <a:gd name="T5" fmla="*/ 10800 h 21600"/>
                <a:gd name="T6" fmla="*/ 10800 w 21600"/>
                <a:gd name="T7" fmla="*/ 0 h 21600"/>
                <a:gd name="T8" fmla="*/ 3600 w 21600"/>
                <a:gd name="T9" fmla="*/ 3600 h 21600"/>
                <a:gd name="T10" fmla="*/ 18000 w 21600"/>
                <a:gd name="T11" fmla="*/ 180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CCFFCC"/>
            </a:solidFill>
            <a:ln w="4699" algn="in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Physical</a:t>
              </a:r>
              <a:r>
                <a:rPr kumimoji="0" lang="fr-F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 Process Control</a:t>
              </a:r>
              <a:endPara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4" name="_s2055"/>
            <p:cNvSpPr>
              <a:spLocks noChangeArrowheads="1"/>
            </p:cNvSpPr>
            <p:nvPr/>
          </p:nvSpPr>
          <p:spPr bwMode="auto">
            <a:xfrm flipV="1">
              <a:off x="1312" y="2869"/>
              <a:ext cx="2910" cy="630"/>
            </a:xfrm>
            <a:custGeom>
              <a:avLst/>
              <a:gdLst>
                <a:gd name="G0" fmla="+- 2700 0 0"/>
                <a:gd name="G1" fmla="+- 21600 0 2700"/>
                <a:gd name="G2" fmla="*/ 2700 1 2"/>
                <a:gd name="G3" fmla="+- 21600 0 G2"/>
                <a:gd name="G4" fmla="+/ 2700 21600 2"/>
                <a:gd name="G5" fmla="+/ G1 0 2"/>
                <a:gd name="G6" fmla="*/ 21600 21600 2700"/>
                <a:gd name="G7" fmla="*/ G6 1 2"/>
                <a:gd name="G8" fmla="+- 21600 0 G7"/>
                <a:gd name="G9" fmla="*/ 21600 1 2"/>
                <a:gd name="G10" fmla="+- 2700 0 G9"/>
                <a:gd name="G11" fmla="?: G10 G8 0"/>
                <a:gd name="G12" fmla="?: G10 G7 21600"/>
                <a:gd name="T0" fmla="*/ 20250 w 21600"/>
                <a:gd name="T1" fmla="*/ 10800 h 21600"/>
                <a:gd name="T2" fmla="*/ 10800 w 21600"/>
                <a:gd name="T3" fmla="*/ 21600 h 21600"/>
                <a:gd name="T4" fmla="*/ 1350 w 21600"/>
                <a:gd name="T5" fmla="*/ 10800 h 21600"/>
                <a:gd name="T6" fmla="*/ 10800 w 21600"/>
                <a:gd name="T7" fmla="*/ 0 h 21600"/>
                <a:gd name="T8" fmla="*/ 3150 w 21600"/>
                <a:gd name="T9" fmla="*/ 3150 h 21600"/>
                <a:gd name="T10" fmla="*/ 18450 w 21600"/>
                <a:gd name="T11" fmla="*/ 1845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2700" y="21600"/>
                  </a:lnTo>
                  <a:lnTo>
                    <a:pt x="189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CCFFFF"/>
            </a:solidFill>
            <a:ln w="4699" algn="in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Equipment Control</a:t>
              </a:r>
              <a:endPara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sp>
        <p:nvSpPr>
          <p:cNvPr id="2058" name="Text Box 18"/>
          <p:cNvSpPr txBox="1">
            <a:spLocks noChangeArrowheads="1"/>
          </p:cNvSpPr>
          <p:nvPr/>
        </p:nvSpPr>
        <p:spPr bwMode="auto">
          <a:xfrm>
            <a:off x="358775" y="3797300"/>
            <a:ext cx="733191" cy="3715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fr-FR" dirty="0" smtClean="0">
                <a:latin typeface="Arial Black" pitchFamily="34" charset="0"/>
              </a:rPr>
              <a:t>MES</a:t>
            </a:r>
            <a:endParaRPr lang="fr-FR" dirty="0">
              <a:latin typeface="Arial Black" pitchFamily="34" charset="0"/>
            </a:endParaRPr>
          </a:p>
        </p:txBody>
      </p:sp>
      <p:sp>
        <p:nvSpPr>
          <p:cNvPr id="2059" name="Text Box 19"/>
          <p:cNvSpPr txBox="1">
            <a:spLocks noChangeArrowheads="1"/>
          </p:cNvSpPr>
          <p:nvPr/>
        </p:nvSpPr>
        <p:spPr bwMode="auto">
          <a:xfrm>
            <a:off x="6588224" y="4410075"/>
            <a:ext cx="2392171" cy="3715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fr-FR" dirty="0" smtClean="0">
                <a:latin typeface="Arial Black" pitchFamily="34" charset="0"/>
              </a:rPr>
              <a:t>PLC, SCADA, DCS</a:t>
            </a:r>
            <a:endParaRPr lang="fr-FR" dirty="0">
              <a:latin typeface="Arial Black" pitchFamily="34" charset="0"/>
            </a:endParaRPr>
          </a:p>
        </p:txBody>
      </p:sp>
      <p:sp>
        <p:nvSpPr>
          <p:cNvPr id="2060" name="Text Box 20"/>
          <p:cNvSpPr txBox="1">
            <a:spLocks noChangeArrowheads="1"/>
          </p:cNvSpPr>
          <p:nvPr/>
        </p:nvSpPr>
        <p:spPr bwMode="auto">
          <a:xfrm>
            <a:off x="323850" y="1673225"/>
            <a:ext cx="694719" cy="3715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fr-FR" dirty="0" smtClean="0">
                <a:latin typeface="Arial Black" pitchFamily="34" charset="0"/>
              </a:rPr>
              <a:t>ERP</a:t>
            </a:r>
            <a:endParaRPr lang="fr-FR" dirty="0">
              <a:latin typeface="Arial Black" pitchFamily="34" charset="0"/>
            </a:endParaRPr>
          </a:p>
        </p:txBody>
      </p:sp>
      <p:sp>
        <p:nvSpPr>
          <p:cNvPr id="2061" name="Freeform 21"/>
          <p:cNvSpPr>
            <a:spLocks/>
          </p:cNvSpPr>
          <p:nvPr/>
        </p:nvSpPr>
        <p:spPr bwMode="auto">
          <a:xfrm>
            <a:off x="0" y="2182813"/>
            <a:ext cx="9156700" cy="2376487"/>
          </a:xfrm>
          <a:custGeom>
            <a:avLst/>
            <a:gdLst>
              <a:gd name="T0" fmla="*/ 4 w 5768"/>
              <a:gd name="T1" fmla="*/ 1497 h 1497"/>
              <a:gd name="T2" fmla="*/ 2852 w 5768"/>
              <a:gd name="T3" fmla="*/ 1493 h 1497"/>
              <a:gd name="T4" fmla="*/ 2848 w 5768"/>
              <a:gd name="T5" fmla="*/ 865 h 1497"/>
              <a:gd name="T6" fmla="*/ 5760 w 5768"/>
              <a:gd name="T7" fmla="*/ 857 h 1497"/>
              <a:gd name="T8" fmla="*/ 5768 w 5768"/>
              <a:gd name="T9" fmla="*/ 0 h 1497"/>
              <a:gd name="T10" fmla="*/ 0 w 5768"/>
              <a:gd name="T11" fmla="*/ 1 h 1497"/>
              <a:gd name="T12" fmla="*/ 4 w 5768"/>
              <a:gd name="T13" fmla="*/ 1497 h 149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68"/>
              <a:gd name="T22" fmla="*/ 0 h 1497"/>
              <a:gd name="T23" fmla="*/ 5768 w 5768"/>
              <a:gd name="T24" fmla="*/ 1497 h 149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68" h="1497">
                <a:moveTo>
                  <a:pt x="4" y="1497"/>
                </a:moveTo>
                <a:lnTo>
                  <a:pt x="2852" y="1493"/>
                </a:lnTo>
                <a:lnTo>
                  <a:pt x="2848" y="865"/>
                </a:lnTo>
                <a:lnTo>
                  <a:pt x="5760" y="857"/>
                </a:lnTo>
                <a:lnTo>
                  <a:pt x="5768" y="0"/>
                </a:lnTo>
                <a:lnTo>
                  <a:pt x="0" y="1"/>
                </a:lnTo>
                <a:lnTo>
                  <a:pt x="4" y="1497"/>
                </a:lnTo>
                <a:close/>
              </a:path>
            </a:pathLst>
          </a:custGeom>
          <a:solidFill>
            <a:srgbClr val="C0C0C0">
              <a:alpha val="25098"/>
            </a:srgb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/>
          <a:lstStyle/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39552" y="1916832"/>
            <a:ext cx="7272808" cy="36004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Agenda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AAAA</a:t>
            </a:r>
          </a:p>
          <a:p>
            <a:r>
              <a:rPr lang="fr-FR" dirty="0" smtClean="0"/>
              <a:t>1 Conception fonctionnelle</a:t>
            </a:r>
          </a:p>
          <a:p>
            <a:r>
              <a:rPr lang="fr-FR" dirty="0" smtClean="0"/>
              <a:t>2 Contribution au développement intellectuel</a:t>
            </a:r>
          </a:p>
          <a:p>
            <a:r>
              <a:rPr lang="fr-FR" dirty="0" smtClean="0"/>
              <a:t>3 Gestion de la transformation</a:t>
            </a:r>
          </a:p>
          <a:p>
            <a:pPr lvl="1"/>
            <a:r>
              <a:rPr lang="fr-FR" dirty="0" smtClean="0"/>
              <a:t>Planification</a:t>
            </a:r>
          </a:p>
          <a:p>
            <a:pPr lvl="1"/>
            <a:r>
              <a:rPr lang="fr-FR" dirty="0" smtClean="0"/>
              <a:t>Transformation technologique</a:t>
            </a:r>
          </a:p>
          <a:p>
            <a:pPr lvl="1"/>
            <a:r>
              <a:rPr lang="fr-FR" dirty="0" smtClean="0"/>
              <a:t>Organisation et gouvernance</a:t>
            </a:r>
          </a:p>
          <a:p>
            <a:r>
              <a:rPr lang="fr-FR" dirty="0" smtClean="0"/>
              <a:t>Conclusion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39552" y="1124744"/>
            <a:ext cx="7272808" cy="36004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Agenda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AAAA</a:t>
            </a:r>
          </a:p>
          <a:p>
            <a:r>
              <a:rPr lang="fr-FR" dirty="0" smtClean="0"/>
              <a:t>1 Conception fonctionnelle</a:t>
            </a:r>
          </a:p>
          <a:p>
            <a:r>
              <a:rPr lang="fr-FR" dirty="0" smtClean="0"/>
              <a:t>2 Contribution au développement intellectuel</a:t>
            </a:r>
          </a:p>
          <a:p>
            <a:r>
              <a:rPr lang="fr-FR" dirty="0" smtClean="0"/>
              <a:t>3 Gestion de la transformation</a:t>
            </a:r>
          </a:p>
          <a:p>
            <a:pPr lvl="1"/>
            <a:r>
              <a:rPr lang="fr-FR" dirty="0" smtClean="0"/>
              <a:t>Planification</a:t>
            </a:r>
          </a:p>
          <a:p>
            <a:pPr lvl="1"/>
            <a:r>
              <a:rPr lang="fr-FR" dirty="0" smtClean="0"/>
              <a:t>Transformation technologique</a:t>
            </a:r>
          </a:p>
          <a:p>
            <a:pPr lvl="1"/>
            <a:r>
              <a:rPr lang="fr-FR" dirty="0" smtClean="0"/>
              <a:t>Organisation et gouvernance</a:t>
            </a:r>
          </a:p>
          <a:p>
            <a:r>
              <a:rPr lang="fr-FR" dirty="0" smtClean="0"/>
              <a:t>Conclusion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Intelligence d’un système et contribution de l’automation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 système industriel est « complexe »</a:t>
            </a:r>
          </a:p>
          <a:p>
            <a:pPr lvl="1"/>
            <a:r>
              <a:rPr lang="fr-FR" dirty="0" smtClean="0"/>
              <a:t>Nombreuses </a:t>
            </a:r>
            <a:r>
              <a:rPr lang="fr-FR" u="sng" dirty="0" smtClean="0"/>
              <a:t>interactions</a:t>
            </a:r>
            <a:r>
              <a:rPr lang="fr-FR" dirty="0" smtClean="0"/>
              <a:t> entre hommes, machines, matière, énergie</a:t>
            </a:r>
          </a:p>
          <a:p>
            <a:r>
              <a:rPr lang="fr-FR" dirty="0" smtClean="0"/>
              <a:t>L’intelligence est une notion subjective</a:t>
            </a:r>
          </a:p>
          <a:p>
            <a:pPr lvl="1"/>
            <a:r>
              <a:rPr lang="fr-FR" dirty="0" smtClean="0"/>
              <a:t>Point de vue des parties prenantes du système</a:t>
            </a:r>
          </a:p>
          <a:p>
            <a:r>
              <a:rPr lang="fr-FR" dirty="0" smtClean="0"/>
              <a:t>L’intelligence est un précurseur de la performance</a:t>
            </a:r>
          </a:p>
          <a:p>
            <a:r>
              <a:rPr lang="fr-FR" dirty="0" smtClean="0"/>
              <a:t>L’intelligence, propriété « émergente » des systèmes complexes</a:t>
            </a:r>
          </a:p>
          <a:p>
            <a:pPr lvl="1"/>
            <a:r>
              <a:rPr lang="fr-FR" dirty="0" smtClean="0"/>
              <a:t>Est fonction </a:t>
            </a:r>
            <a:r>
              <a:rPr lang="fr-FR" dirty="0" smtClean="0"/>
              <a:t>(mais différente) de l’</a:t>
            </a:r>
            <a:r>
              <a:rPr lang="fr-FR" u="sng" dirty="0" smtClean="0"/>
              <a:t>intelligence</a:t>
            </a:r>
            <a:r>
              <a:rPr lang="fr-FR" dirty="0" smtClean="0"/>
              <a:t> et de l’</a:t>
            </a:r>
            <a:r>
              <a:rPr lang="fr-FR" u="sng" dirty="0" smtClean="0"/>
              <a:t>efficacité</a:t>
            </a:r>
            <a:r>
              <a:rPr lang="fr-FR" dirty="0" smtClean="0"/>
              <a:t> de ses constituants, </a:t>
            </a:r>
          </a:p>
          <a:p>
            <a:pPr lvl="1"/>
            <a:r>
              <a:rPr lang="fr-FR" dirty="0" smtClean="0"/>
              <a:t>Nait de leurs </a:t>
            </a:r>
            <a:r>
              <a:rPr lang="fr-FR" u="sng" dirty="0" smtClean="0"/>
              <a:t>interactions</a:t>
            </a:r>
          </a:p>
          <a:p>
            <a:r>
              <a:rPr lang="fr-FR" dirty="0" smtClean="0"/>
              <a:t>L’automation contribue sous les 2 aspects</a:t>
            </a:r>
          </a:p>
          <a:p>
            <a:pPr lvl="1"/>
            <a:r>
              <a:rPr lang="fr-FR" dirty="0" smtClean="0"/>
              <a:t>Comportement </a:t>
            </a:r>
            <a:r>
              <a:rPr lang="fr-FR" u="sng" dirty="0" smtClean="0"/>
              <a:t>efficace</a:t>
            </a:r>
            <a:r>
              <a:rPr lang="fr-FR" dirty="0" smtClean="0"/>
              <a:t> et </a:t>
            </a:r>
            <a:r>
              <a:rPr lang="fr-FR" u="sng" dirty="0" smtClean="0"/>
              <a:t>intelligent</a:t>
            </a:r>
            <a:r>
              <a:rPr lang="fr-FR" dirty="0" smtClean="0"/>
              <a:t> des </a:t>
            </a:r>
            <a:r>
              <a:rPr lang="fr-FR" dirty="0" smtClean="0"/>
              <a:t>sous-ensembles</a:t>
            </a:r>
            <a:endParaRPr lang="fr-FR" dirty="0" smtClean="0"/>
          </a:p>
          <a:p>
            <a:pPr lvl="1"/>
            <a:r>
              <a:rPr lang="fr-FR" u="sng" dirty="0" smtClean="0"/>
              <a:t>Interopérabilité</a:t>
            </a:r>
            <a:r>
              <a:rPr lang="fr-FR" dirty="0" smtClean="0"/>
              <a:t> avec les autres systèmes, </a:t>
            </a:r>
            <a:r>
              <a:rPr lang="fr-FR" u="sng" dirty="0" smtClean="0"/>
              <a:t>Interaction</a:t>
            </a:r>
            <a:r>
              <a:rPr lang="fr-FR" dirty="0" smtClean="0"/>
              <a:t> entre l’homme et la machine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Développement intellectuel – « Aspects de la maturité »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fr-FR" dirty="0" smtClean="0"/>
              <a:t>L’automation supporte depuis longtemps l’efficacité et l’intelligence des composants du système industriel</a:t>
            </a:r>
          </a:p>
          <a:p>
            <a:r>
              <a:rPr lang="fr-FR" dirty="0" smtClean="0"/>
              <a:t>Le levier intellectuel de l’interopérabilité </a:t>
            </a:r>
            <a:r>
              <a:rPr lang="fr-FR" dirty="0" smtClean="0"/>
              <a:t>est-il utilisé ?</a:t>
            </a:r>
          </a:p>
          <a:p>
            <a:pPr lvl="1"/>
            <a:r>
              <a:rPr lang="fr-FR" b="0" dirty="0" smtClean="0"/>
              <a:t>Existence d’un langage d’entreprise, pré-requis de l’intelligence</a:t>
            </a:r>
          </a:p>
          <a:p>
            <a:pPr lvl="2"/>
            <a:r>
              <a:rPr lang="fr-FR" dirty="0" smtClean="0"/>
              <a:t>Support </a:t>
            </a:r>
            <a:r>
              <a:rPr lang="fr-FR" dirty="0" smtClean="0"/>
              <a:t>de la connaissance </a:t>
            </a:r>
          </a:p>
          <a:p>
            <a:pPr lvl="2"/>
            <a:r>
              <a:rPr lang="fr-FR" b="0" dirty="0" smtClean="0"/>
              <a:t>Respect de la diversité idiomatique (entre services, usines, partenaires)</a:t>
            </a:r>
          </a:p>
          <a:p>
            <a:pPr lvl="2"/>
            <a:r>
              <a:rPr lang="fr-FR" dirty="0" smtClean="0"/>
              <a:t>Appui des standards</a:t>
            </a:r>
            <a:endParaRPr lang="fr-FR" b="0" dirty="0" smtClean="0"/>
          </a:p>
          <a:p>
            <a:pPr lvl="1"/>
            <a:r>
              <a:rPr lang="fr-FR" dirty="0" smtClean="0"/>
              <a:t>Utilisation formelle pour</a:t>
            </a:r>
          </a:p>
          <a:p>
            <a:pPr lvl="2"/>
            <a:r>
              <a:rPr lang="fr-FR" dirty="0" smtClean="0"/>
              <a:t>La </a:t>
            </a:r>
            <a:r>
              <a:rPr lang="fr-FR" dirty="0" smtClean="0"/>
              <a:t>modélisation</a:t>
            </a:r>
            <a:r>
              <a:rPr lang="fr-FR" dirty="0" smtClean="0"/>
              <a:t>, la définition des concepts</a:t>
            </a:r>
          </a:p>
          <a:p>
            <a:pPr lvl="2"/>
            <a:r>
              <a:rPr lang="fr-FR" dirty="0" smtClean="0"/>
              <a:t>Les données de référence, L’interopérabilité</a:t>
            </a:r>
            <a:endParaRPr lang="fr-FR" b="0" dirty="0" smtClean="0"/>
          </a:p>
          <a:p>
            <a:pPr lvl="1"/>
            <a:r>
              <a:rPr lang="fr-FR" dirty="0" smtClean="0"/>
              <a:t>Interopérabilité du système industriel</a:t>
            </a:r>
          </a:p>
          <a:p>
            <a:pPr lvl="2"/>
            <a:r>
              <a:rPr lang="fr-FR" dirty="0" smtClean="0"/>
              <a:t>Niveau d’importance : « Système nerveux de </a:t>
            </a:r>
            <a:r>
              <a:rPr lang="fr-FR" dirty="0" smtClean="0"/>
              <a:t>l’entreprise » </a:t>
            </a:r>
            <a:r>
              <a:rPr lang="fr-FR" dirty="0" smtClean="0"/>
              <a:t>ou tâche triviale d’intégration?</a:t>
            </a:r>
          </a:p>
          <a:p>
            <a:pPr lvl="2"/>
            <a:r>
              <a:rPr lang="fr-FR" b="0" dirty="0" smtClean="0"/>
              <a:t>Atténuation/amplification </a:t>
            </a:r>
            <a:r>
              <a:rPr lang="fr-FR" b="0" dirty="0" smtClean="0"/>
              <a:t>de la variété </a:t>
            </a:r>
            <a:r>
              <a:rPr lang="fr-FR" b="0" dirty="0" smtClean="0"/>
              <a:t>dans les message en adéquation avec </a:t>
            </a:r>
            <a:r>
              <a:rPr lang="fr-FR" b="0" dirty="0" smtClean="0"/>
              <a:t>l’organisation?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à coins arrondis 54"/>
          <p:cNvSpPr/>
          <p:nvPr/>
        </p:nvSpPr>
        <p:spPr bwMode="auto">
          <a:xfrm>
            <a:off x="-36512" y="3284984"/>
            <a:ext cx="9144000" cy="2664296"/>
          </a:xfrm>
          <a:prstGeom prst="roundRect">
            <a:avLst/>
          </a:prstGeom>
          <a:solidFill>
            <a:schemeClr val="accent2">
              <a:lumMod val="9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Information cinétique</a:t>
            </a:r>
          </a:p>
        </p:txBody>
      </p:sp>
      <p:sp>
        <p:nvSpPr>
          <p:cNvPr id="54" name="Rectangle à coins arrondis 53"/>
          <p:cNvSpPr/>
          <p:nvPr/>
        </p:nvSpPr>
        <p:spPr bwMode="auto">
          <a:xfrm>
            <a:off x="0" y="692696"/>
            <a:ext cx="9144000" cy="2376264"/>
          </a:xfrm>
          <a:prstGeom prst="round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  <a:cs typeface="Times New Roman" pitchFamily="18" charset="0"/>
              </a:rPr>
              <a:t>Information potentielle</a:t>
            </a:r>
          </a:p>
        </p:txBody>
      </p:sp>
      <p:sp>
        <p:nvSpPr>
          <p:cNvPr id="27" name="Titr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Information Potentielle et Cinétique et leur relations</a:t>
            </a:r>
            <a:endParaRPr lang="en-GB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22</a:t>
            </a:fld>
            <a:endParaRPr lang="fr-BE" dirty="0"/>
          </a:p>
        </p:txBody>
      </p:sp>
      <p:sp>
        <p:nvSpPr>
          <p:cNvPr id="9" name="Triangle isocèle 8"/>
          <p:cNvSpPr/>
          <p:nvPr/>
        </p:nvSpPr>
        <p:spPr bwMode="auto">
          <a:xfrm rot="5400000">
            <a:off x="1403648" y="1700809"/>
            <a:ext cx="576064" cy="432048"/>
          </a:xfrm>
          <a:prstGeom prst="triangle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10" name="Organigramme : Multidocument 9"/>
          <p:cNvSpPr/>
          <p:nvPr/>
        </p:nvSpPr>
        <p:spPr bwMode="auto">
          <a:xfrm>
            <a:off x="107504" y="1412777"/>
            <a:ext cx="1152128" cy="1008112"/>
          </a:xfrm>
          <a:prstGeom prst="flowChartMultidocument">
            <a:avLst/>
          </a:prstGeom>
          <a:solidFill>
            <a:schemeClr val="accent5">
              <a:lumMod val="7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Choses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&amp; Faits</a:t>
            </a:r>
          </a:p>
        </p:txBody>
      </p:sp>
      <p:sp>
        <p:nvSpPr>
          <p:cNvPr id="11" name="Pentagone 10"/>
          <p:cNvSpPr/>
          <p:nvPr/>
        </p:nvSpPr>
        <p:spPr bwMode="auto">
          <a:xfrm rot="16200000">
            <a:off x="-612576" y="4221089"/>
            <a:ext cx="2016224" cy="432048"/>
          </a:xfrm>
          <a:prstGeom prst="homePlate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Interactions</a:t>
            </a:r>
          </a:p>
        </p:txBody>
      </p:sp>
      <p:sp>
        <p:nvSpPr>
          <p:cNvPr id="12" name="Organigramme : Multidocument 11"/>
          <p:cNvSpPr/>
          <p:nvPr/>
        </p:nvSpPr>
        <p:spPr bwMode="auto">
          <a:xfrm>
            <a:off x="2060104" y="1412777"/>
            <a:ext cx="855712" cy="1008112"/>
          </a:xfrm>
          <a:prstGeom prst="flowChartMultidocument">
            <a:avLst/>
          </a:prstGeom>
          <a:solidFill>
            <a:schemeClr val="accent5">
              <a:lumMod val="7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Données</a:t>
            </a:r>
          </a:p>
        </p:txBody>
      </p:sp>
      <p:sp>
        <p:nvSpPr>
          <p:cNvPr id="13" name="Organigramme : Multidocument 12"/>
          <p:cNvSpPr/>
          <p:nvPr/>
        </p:nvSpPr>
        <p:spPr bwMode="auto">
          <a:xfrm>
            <a:off x="3796680" y="1412777"/>
            <a:ext cx="847328" cy="1008000"/>
          </a:xfrm>
          <a:prstGeom prst="flowChartMultidocument">
            <a:avLst/>
          </a:prstGeom>
          <a:solidFill>
            <a:schemeClr val="accent5">
              <a:lumMod val="7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Sens</a:t>
            </a:r>
          </a:p>
        </p:txBody>
      </p:sp>
      <p:sp>
        <p:nvSpPr>
          <p:cNvPr id="14" name="Organigramme : Multidocument 13"/>
          <p:cNvSpPr/>
          <p:nvPr/>
        </p:nvSpPr>
        <p:spPr bwMode="auto">
          <a:xfrm>
            <a:off x="5580112" y="1412777"/>
            <a:ext cx="1440160" cy="1008000"/>
          </a:xfrm>
          <a:prstGeom prst="flowChartMultidocument">
            <a:avLst/>
          </a:prstGeom>
          <a:solidFill>
            <a:schemeClr val="accent5">
              <a:lumMod val="7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Con-naissance</a:t>
            </a:r>
          </a:p>
        </p:txBody>
      </p:sp>
      <p:sp>
        <p:nvSpPr>
          <p:cNvPr id="15" name="Organigramme : Multidocument 14"/>
          <p:cNvSpPr/>
          <p:nvPr/>
        </p:nvSpPr>
        <p:spPr bwMode="auto">
          <a:xfrm>
            <a:off x="7812360" y="1412777"/>
            <a:ext cx="1152128" cy="1008000"/>
          </a:xfrm>
          <a:prstGeom prst="flowChartMultidocument">
            <a:avLst/>
          </a:prstGeom>
          <a:solidFill>
            <a:schemeClr val="accent5">
              <a:lumMod val="75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Con-science</a:t>
            </a:r>
          </a:p>
        </p:txBody>
      </p:sp>
      <p:cxnSp>
        <p:nvCxnSpPr>
          <p:cNvPr id="18" name="Connecteur droit 17"/>
          <p:cNvCxnSpPr>
            <a:stCxn id="10" idx="3"/>
            <a:endCxn id="9" idx="3"/>
          </p:cNvCxnSpPr>
          <p:nvPr/>
        </p:nvCxnSpPr>
        <p:spPr bwMode="auto">
          <a:xfrm>
            <a:off x="1259632" y="1916833"/>
            <a:ext cx="216024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Connecteur droit 19"/>
          <p:cNvCxnSpPr>
            <a:stCxn id="9" idx="0"/>
            <a:endCxn id="12" idx="1"/>
          </p:cNvCxnSpPr>
          <p:nvPr/>
        </p:nvCxnSpPr>
        <p:spPr bwMode="auto">
          <a:xfrm>
            <a:off x="1907704" y="1916833"/>
            <a:ext cx="1524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Pentagone 22"/>
          <p:cNvSpPr/>
          <p:nvPr/>
        </p:nvSpPr>
        <p:spPr bwMode="auto">
          <a:xfrm rot="16200000">
            <a:off x="1187625" y="4221089"/>
            <a:ext cx="2016224" cy="432048"/>
          </a:xfrm>
          <a:prstGeom prst="homePlate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Communication</a:t>
            </a:r>
          </a:p>
        </p:txBody>
      </p:sp>
      <p:sp>
        <p:nvSpPr>
          <p:cNvPr id="24" name="Pentagone 23"/>
          <p:cNvSpPr/>
          <p:nvPr/>
        </p:nvSpPr>
        <p:spPr bwMode="auto">
          <a:xfrm rot="16200000">
            <a:off x="2843808" y="4221089"/>
            <a:ext cx="2016224" cy="432048"/>
          </a:xfrm>
          <a:prstGeom prst="homePlate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Traitement</a:t>
            </a:r>
          </a:p>
        </p:txBody>
      </p:sp>
      <p:sp>
        <p:nvSpPr>
          <p:cNvPr id="25" name="Pentagone 24"/>
          <p:cNvSpPr/>
          <p:nvPr/>
        </p:nvSpPr>
        <p:spPr bwMode="auto">
          <a:xfrm rot="16200000">
            <a:off x="4644008" y="4221089"/>
            <a:ext cx="2016224" cy="432048"/>
          </a:xfrm>
          <a:prstGeom prst="homePlate">
            <a:avLst/>
          </a:prstGeom>
          <a:solidFill>
            <a:schemeClr val="bg2">
              <a:lumMod val="50000"/>
              <a:lumOff val="5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Intelligence</a:t>
            </a:r>
          </a:p>
        </p:txBody>
      </p:sp>
      <p:sp>
        <p:nvSpPr>
          <p:cNvPr id="26" name="Pentagone 25"/>
          <p:cNvSpPr/>
          <p:nvPr/>
        </p:nvSpPr>
        <p:spPr bwMode="auto">
          <a:xfrm rot="16200000">
            <a:off x="6372201" y="4221089"/>
            <a:ext cx="2016224" cy="432048"/>
          </a:xfrm>
          <a:prstGeom prst="homePlate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Sagesse</a:t>
            </a:r>
          </a:p>
        </p:txBody>
      </p:sp>
      <p:sp>
        <p:nvSpPr>
          <p:cNvPr id="28" name="Triangle isocèle 27"/>
          <p:cNvSpPr/>
          <p:nvPr/>
        </p:nvSpPr>
        <p:spPr bwMode="auto">
          <a:xfrm rot="5400000">
            <a:off x="3131840" y="1700809"/>
            <a:ext cx="576064" cy="432048"/>
          </a:xfrm>
          <a:prstGeom prst="triangle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cxnSp>
        <p:nvCxnSpPr>
          <p:cNvPr id="29" name="Connecteur droit 28"/>
          <p:cNvCxnSpPr>
            <a:stCxn id="12" idx="3"/>
            <a:endCxn id="28" idx="3"/>
          </p:cNvCxnSpPr>
          <p:nvPr/>
        </p:nvCxnSpPr>
        <p:spPr bwMode="auto">
          <a:xfrm>
            <a:off x="2915816" y="1916833"/>
            <a:ext cx="288032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Connecteur droit 29"/>
          <p:cNvCxnSpPr>
            <a:stCxn id="28" idx="0"/>
            <a:endCxn id="13" idx="1"/>
          </p:cNvCxnSpPr>
          <p:nvPr/>
        </p:nvCxnSpPr>
        <p:spPr bwMode="auto">
          <a:xfrm flipV="1">
            <a:off x="3635896" y="1916777"/>
            <a:ext cx="160784" cy="5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Triangle isocèle 33"/>
          <p:cNvSpPr/>
          <p:nvPr/>
        </p:nvSpPr>
        <p:spPr bwMode="auto">
          <a:xfrm rot="5400000">
            <a:off x="4860032" y="1700809"/>
            <a:ext cx="576064" cy="432048"/>
          </a:xfrm>
          <a:prstGeom prst="triangle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cxnSp>
        <p:nvCxnSpPr>
          <p:cNvPr id="35" name="Connecteur droit 34"/>
          <p:cNvCxnSpPr>
            <a:stCxn id="13" idx="3"/>
            <a:endCxn id="34" idx="3"/>
          </p:cNvCxnSpPr>
          <p:nvPr/>
        </p:nvCxnSpPr>
        <p:spPr bwMode="auto">
          <a:xfrm>
            <a:off x="4644008" y="1916777"/>
            <a:ext cx="288032" cy="5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Connecteur droit 35"/>
          <p:cNvCxnSpPr>
            <a:stCxn id="34" idx="0"/>
            <a:endCxn id="14" idx="1"/>
          </p:cNvCxnSpPr>
          <p:nvPr/>
        </p:nvCxnSpPr>
        <p:spPr bwMode="auto">
          <a:xfrm flipV="1">
            <a:off x="5364088" y="1916777"/>
            <a:ext cx="216024" cy="5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riangle isocèle 36"/>
          <p:cNvSpPr/>
          <p:nvPr/>
        </p:nvSpPr>
        <p:spPr bwMode="auto">
          <a:xfrm rot="5400000">
            <a:off x="7092280" y="1700809"/>
            <a:ext cx="576064" cy="432048"/>
          </a:xfrm>
          <a:prstGeom prst="triangle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cxnSp>
        <p:nvCxnSpPr>
          <p:cNvPr id="38" name="Connecteur droit 37"/>
          <p:cNvCxnSpPr>
            <a:stCxn id="14" idx="3"/>
            <a:endCxn id="37" idx="3"/>
          </p:cNvCxnSpPr>
          <p:nvPr/>
        </p:nvCxnSpPr>
        <p:spPr bwMode="auto">
          <a:xfrm>
            <a:off x="7020272" y="1916777"/>
            <a:ext cx="144016" cy="5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Connecteur droit 38"/>
          <p:cNvCxnSpPr>
            <a:stCxn id="37" idx="0"/>
            <a:endCxn id="15" idx="1"/>
          </p:cNvCxnSpPr>
          <p:nvPr/>
        </p:nvCxnSpPr>
        <p:spPr bwMode="auto">
          <a:xfrm flipV="1">
            <a:off x="7596336" y="1916777"/>
            <a:ext cx="216024" cy="5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Triangle isocèle 43"/>
          <p:cNvSpPr/>
          <p:nvPr/>
        </p:nvSpPr>
        <p:spPr bwMode="auto">
          <a:xfrm rot="5400000">
            <a:off x="7092280" y="2492896"/>
            <a:ext cx="576064" cy="432048"/>
          </a:xfrm>
          <a:prstGeom prst="triangle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53" name="Triangle isocèle 52"/>
          <p:cNvSpPr/>
          <p:nvPr/>
        </p:nvSpPr>
        <p:spPr bwMode="auto">
          <a:xfrm rot="5400000">
            <a:off x="4788024" y="2492896"/>
            <a:ext cx="576064" cy="432048"/>
          </a:xfrm>
          <a:prstGeom prst="triangle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58" name="Triangle isocèle 57"/>
          <p:cNvSpPr/>
          <p:nvPr/>
        </p:nvSpPr>
        <p:spPr bwMode="auto">
          <a:xfrm rot="5400000">
            <a:off x="2915816" y="2492896"/>
            <a:ext cx="576064" cy="432048"/>
          </a:xfrm>
          <a:prstGeom prst="triangle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63" name="Triangle isocèle 62"/>
          <p:cNvSpPr/>
          <p:nvPr/>
        </p:nvSpPr>
        <p:spPr bwMode="auto">
          <a:xfrm rot="5400000">
            <a:off x="1343557" y="2492896"/>
            <a:ext cx="576064" cy="432048"/>
          </a:xfrm>
          <a:prstGeom prst="triangle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cxnSp>
        <p:nvCxnSpPr>
          <p:cNvPr id="69" name="Connecteur droit 68"/>
          <p:cNvCxnSpPr>
            <a:stCxn id="11" idx="3"/>
            <a:endCxn id="10" idx="2"/>
          </p:cNvCxnSpPr>
          <p:nvPr/>
        </p:nvCxnSpPr>
        <p:spPr bwMode="auto">
          <a:xfrm flipV="1">
            <a:off x="395536" y="2382711"/>
            <a:ext cx="207916" cy="104629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Connecteur droit 70"/>
          <p:cNvCxnSpPr>
            <a:stCxn id="23" idx="3"/>
            <a:endCxn id="63" idx="5"/>
          </p:cNvCxnSpPr>
          <p:nvPr/>
        </p:nvCxnSpPr>
        <p:spPr bwMode="auto">
          <a:xfrm flipH="1" flipV="1">
            <a:off x="1631589" y="2852936"/>
            <a:ext cx="564148" cy="57606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ZoneTexte 74"/>
          <p:cNvSpPr txBox="1"/>
          <p:nvPr/>
        </p:nvSpPr>
        <p:spPr>
          <a:xfrm>
            <a:off x="649789" y="2348880"/>
            <a:ext cx="825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Action</a:t>
            </a:r>
          </a:p>
          <a:p>
            <a:r>
              <a:rPr lang="en-GB" dirty="0" smtClean="0"/>
              <a:t>ement</a:t>
            </a:r>
            <a:endParaRPr lang="en-GB" dirty="0"/>
          </a:p>
        </p:txBody>
      </p:sp>
      <p:sp>
        <p:nvSpPr>
          <p:cNvPr id="76" name="ZoneTexte 75"/>
          <p:cNvSpPr txBox="1"/>
          <p:nvPr/>
        </p:nvSpPr>
        <p:spPr>
          <a:xfrm>
            <a:off x="1177509" y="1268760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Mesure</a:t>
            </a:r>
            <a:endParaRPr lang="en-GB" dirty="0"/>
          </a:p>
        </p:txBody>
      </p:sp>
      <p:cxnSp>
        <p:nvCxnSpPr>
          <p:cNvPr id="78" name="Connecteur droit 77"/>
          <p:cNvCxnSpPr>
            <a:stCxn id="24" idx="3"/>
            <a:endCxn id="28" idx="5"/>
          </p:cNvCxnSpPr>
          <p:nvPr/>
        </p:nvCxnSpPr>
        <p:spPr bwMode="auto">
          <a:xfrm flipH="1" flipV="1">
            <a:off x="3419872" y="2060849"/>
            <a:ext cx="432048" cy="136815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Connecteur droit 80"/>
          <p:cNvCxnSpPr>
            <a:stCxn id="24" idx="3"/>
            <a:endCxn id="58" idx="5"/>
          </p:cNvCxnSpPr>
          <p:nvPr/>
        </p:nvCxnSpPr>
        <p:spPr bwMode="auto">
          <a:xfrm flipH="1" flipV="1">
            <a:off x="3203848" y="2852936"/>
            <a:ext cx="648072" cy="57606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87" name="Connecteur droit 86"/>
          <p:cNvCxnSpPr>
            <a:stCxn id="25" idx="3"/>
            <a:endCxn id="34" idx="5"/>
          </p:cNvCxnSpPr>
          <p:nvPr/>
        </p:nvCxnSpPr>
        <p:spPr bwMode="auto">
          <a:xfrm flipH="1" flipV="1">
            <a:off x="5148064" y="2060849"/>
            <a:ext cx="504056" cy="136815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0" name="Connecteur droit 89"/>
          <p:cNvCxnSpPr>
            <a:stCxn id="25" idx="3"/>
            <a:endCxn id="53" idx="5"/>
          </p:cNvCxnSpPr>
          <p:nvPr/>
        </p:nvCxnSpPr>
        <p:spPr bwMode="auto">
          <a:xfrm flipH="1" flipV="1">
            <a:off x="5076056" y="2852936"/>
            <a:ext cx="576064" cy="57606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3" name="Connecteur droit 92"/>
          <p:cNvCxnSpPr>
            <a:stCxn id="26" idx="3"/>
            <a:endCxn id="44" idx="5"/>
          </p:cNvCxnSpPr>
          <p:nvPr/>
        </p:nvCxnSpPr>
        <p:spPr bwMode="auto">
          <a:xfrm flipH="1" flipV="1">
            <a:off x="7380312" y="2852936"/>
            <a:ext cx="1" cy="57606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98" name="Connecteur droit 97"/>
          <p:cNvCxnSpPr>
            <a:stCxn id="26" idx="3"/>
            <a:endCxn id="37" idx="5"/>
          </p:cNvCxnSpPr>
          <p:nvPr/>
        </p:nvCxnSpPr>
        <p:spPr bwMode="auto">
          <a:xfrm flipH="1" flipV="1">
            <a:off x="7380312" y="2060849"/>
            <a:ext cx="1" cy="136815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19" name="Forme 118"/>
          <p:cNvCxnSpPr>
            <a:stCxn id="15" idx="2"/>
            <a:endCxn id="44" idx="0"/>
          </p:cNvCxnSpPr>
          <p:nvPr/>
        </p:nvCxnSpPr>
        <p:spPr bwMode="auto">
          <a:xfrm rot="5400000">
            <a:off x="7789164" y="2189776"/>
            <a:ext cx="326316" cy="71197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0" name="Forme 119"/>
          <p:cNvCxnSpPr>
            <a:stCxn id="44" idx="3"/>
            <a:endCxn id="147" idx="2"/>
          </p:cNvCxnSpPr>
          <p:nvPr/>
        </p:nvCxnSpPr>
        <p:spPr bwMode="auto">
          <a:xfrm rot="10800000">
            <a:off x="6408204" y="2276872"/>
            <a:ext cx="756084" cy="43204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3" name="Forme 122"/>
          <p:cNvCxnSpPr>
            <a:stCxn id="14" idx="2"/>
            <a:endCxn id="53" idx="0"/>
          </p:cNvCxnSpPr>
          <p:nvPr/>
        </p:nvCxnSpPr>
        <p:spPr bwMode="auto">
          <a:xfrm rot="5400000">
            <a:off x="5582906" y="2091778"/>
            <a:ext cx="326316" cy="90796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Forme 125"/>
          <p:cNvCxnSpPr>
            <a:stCxn id="53" idx="3"/>
            <a:endCxn id="146" idx="2"/>
          </p:cNvCxnSpPr>
          <p:nvPr/>
        </p:nvCxnSpPr>
        <p:spPr bwMode="auto">
          <a:xfrm rot="10800000">
            <a:off x="4463988" y="2276872"/>
            <a:ext cx="396044" cy="43204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9" name="Forme 128"/>
          <p:cNvCxnSpPr>
            <a:stCxn id="13" idx="2"/>
            <a:endCxn id="58" idx="0"/>
          </p:cNvCxnSpPr>
          <p:nvPr/>
        </p:nvCxnSpPr>
        <p:spPr bwMode="auto">
          <a:xfrm rot="5400000">
            <a:off x="3627490" y="2174987"/>
            <a:ext cx="326316" cy="74155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5" name="Forme 134"/>
          <p:cNvCxnSpPr>
            <a:stCxn id="58" idx="3"/>
            <a:endCxn id="145" idx="2"/>
          </p:cNvCxnSpPr>
          <p:nvPr/>
        </p:nvCxnSpPr>
        <p:spPr bwMode="auto">
          <a:xfrm rot="10800000">
            <a:off x="2591780" y="2276872"/>
            <a:ext cx="396044" cy="43204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Forme 137"/>
          <p:cNvCxnSpPr>
            <a:stCxn id="63" idx="3"/>
            <a:endCxn id="10" idx="2"/>
          </p:cNvCxnSpPr>
          <p:nvPr/>
        </p:nvCxnSpPr>
        <p:spPr bwMode="auto">
          <a:xfrm rot="10800000">
            <a:off x="603453" y="2382712"/>
            <a:ext cx="812113" cy="326209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Forme 140"/>
          <p:cNvCxnSpPr>
            <a:stCxn id="12" idx="2"/>
            <a:endCxn id="63" idx="0"/>
          </p:cNvCxnSpPr>
          <p:nvPr/>
        </p:nvCxnSpPr>
        <p:spPr bwMode="auto">
          <a:xfrm rot="5400000">
            <a:off x="1974931" y="2255394"/>
            <a:ext cx="326209" cy="58084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5" name="Rectangle 144"/>
          <p:cNvSpPr/>
          <p:nvPr/>
        </p:nvSpPr>
        <p:spPr bwMode="auto">
          <a:xfrm>
            <a:off x="2483768" y="2132856"/>
            <a:ext cx="216024" cy="144016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4355976" y="2132856"/>
            <a:ext cx="216024" cy="144016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6300192" y="2132856"/>
            <a:ext cx="216024" cy="144016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8460432" y="2132856"/>
            <a:ext cx="216024" cy="144016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cxnSp>
        <p:nvCxnSpPr>
          <p:cNvPr id="116" name="Connecteur droit 115"/>
          <p:cNvCxnSpPr>
            <a:stCxn id="23" idx="3"/>
            <a:endCxn id="9" idx="5"/>
          </p:cNvCxnSpPr>
          <p:nvPr/>
        </p:nvCxnSpPr>
        <p:spPr bwMode="auto">
          <a:xfrm flipH="1" flipV="1">
            <a:off x="1691680" y="2060849"/>
            <a:ext cx="504057" cy="136815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21" name="Connecteur droit 120"/>
          <p:cNvCxnSpPr>
            <a:stCxn id="23" idx="3"/>
            <a:endCxn id="12" idx="2"/>
          </p:cNvCxnSpPr>
          <p:nvPr/>
        </p:nvCxnSpPr>
        <p:spPr bwMode="auto">
          <a:xfrm flipV="1">
            <a:off x="2195737" y="2382711"/>
            <a:ext cx="232719" cy="104629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Démarche du développement intellectuel du système industriel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0" dirty="0" smtClean="0"/>
              <a:t>Définir l’intelligence dans le continuum de l’information potentielle et cinétique</a:t>
            </a:r>
          </a:p>
          <a:p>
            <a:r>
              <a:rPr lang="fr-FR" b="0" dirty="0" smtClean="0"/>
              <a:t>Rechercher </a:t>
            </a:r>
            <a:r>
              <a:rPr lang="fr-FR" b="0" dirty="0" smtClean="0"/>
              <a:t>les facteurs d’intelligence opportunistes et déterministes</a:t>
            </a:r>
          </a:p>
          <a:p>
            <a:r>
              <a:rPr lang="fr-FR" b="0" dirty="0" smtClean="0"/>
              <a:t>Représenter la matrice des flux et observateurs du système industriel</a:t>
            </a:r>
          </a:p>
          <a:p>
            <a:r>
              <a:rPr lang="fr-FR" b="0" dirty="0" smtClean="0"/>
              <a:t>Définir les critères intellectuels liés à la compétition, l’environnement, la société, les employés, les clients, les fournisseurs</a:t>
            </a:r>
            <a:r>
              <a:rPr lang="fr-FR" b="0" dirty="0" smtClean="0"/>
              <a:t>..</a:t>
            </a:r>
          </a:p>
          <a:p>
            <a:r>
              <a:rPr lang="fr-FR" b="0" dirty="0" smtClean="0"/>
              <a:t>Lier </a:t>
            </a:r>
            <a:r>
              <a:rPr lang="fr-FR" b="0" dirty="0" smtClean="0"/>
              <a:t>ces critères aux indicateurs de performance</a:t>
            </a:r>
            <a:endParaRPr lang="fr-FR" b="0" dirty="0" smtClean="0"/>
          </a:p>
          <a:p>
            <a:r>
              <a:rPr lang="fr-FR" b="0" dirty="0" smtClean="0"/>
              <a:t>Mesurer </a:t>
            </a:r>
            <a:r>
              <a:rPr lang="fr-FR" b="0" dirty="0" smtClean="0"/>
              <a:t>l’intelligence, </a:t>
            </a:r>
            <a:endParaRPr lang="fr-FR" b="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39552" y="2276872"/>
            <a:ext cx="7272808" cy="36004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Agenda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AAAA</a:t>
            </a:r>
          </a:p>
          <a:p>
            <a:r>
              <a:rPr lang="fr-FR" dirty="0" smtClean="0"/>
              <a:t>1 Conception fonctionnelle</a:t>
            </a:r>
          </a:p>
          <a:p>
            <a:r>
              <a:rPr lang="fr-FR" dirty="0" smtClean="0"/>
              <a:t>2 Contribution au développement intellectuel</a:t>
            </a:r>
          </a:p>
          <a:p>
            <a:r>
              <a:rPr lang="fr-FR" dirty="0" smtClean="0"/>
              <a:t>3 Gestion de la transformation</a:t>
            </a:r>
          </a:p>
          <a:p>
            <a:pPr lvl="1"/>
            <a:r>
              <a:rPr lang="fr-FR" dirty="0" smtClean="0"/>
              <a:t>Planification</a:t>
            </a:r>
          </a:p>
          <a:p>
            <a:pPr lvl="1"/>
            <a:r>
              <a:rPr lang="fr-FR" dirty="0" smtClean="0"/>
              <a:t>Transformation technologique</a:t>
            </a:r>
          </a:p>
          <a:p>
            <a:pPr lvl="1"/>
            <a:r>
              <a:rPr lang="fr-FR" dirty="0" smtClean="0"/>
              <a:t>Organisation et gouvernance</a:t>
            </a:r>
          </a:p>
          <a:p>
            <a:r>
              <a:rPr lang="fr-FR" dirty="0" smtClean="0"/>
              <a:t>Conclusion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Gestion de la transformation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Transformation</a:t>
            </a:r>
          </a:p>
          <a:p>
            <a:pPr lvl="1"/>
            <a:r>
              <a:rPr lang="fr-FR" dirty="0" smtClean="0"/>
              <a:t>Evolution continue </a:t>
            </a:r>
            <a:r>
              <a:rPr lang="fr-FR" dirty="0" smtClean="0"/>
              <a:t>(mode « structure ») ou rupture (mode projet)</a:t>
            </a:r>
            <a:endParaRPr lang="fr-FR" dirty="0" smtClean="0"/>
          </a:p>
          <a:p>
            <a:pPr lvl="1"/>
            <a:r>
              <a:rPr lang="fr-FR" dirty="0" smtClean="0"/>
              <a:t>Planifiée, demandée, subie</a:t>
            </a:r>
          </a:p>
          <a:p>
            <a:r>
              <a:rPr lang="fr-FR" dirty="0" smtClean="0"/>
              <a:t>La transformation d’un système complexe est synonyme de sa vitalité</a:t>
            </a:r>
          </a:p>
          <a:p>
            <a:pPr lvl="1"/>
            <a:r>
              <a:rPr lang="fr-FR" dirty="0" smtClean="0"/>
              <a:t>Le cycle de vie n’aboutit à son démantèlement qu’au constat de son inutilité ou des exigences inappropriées de son fonctionnement </a:t>
            </a:r>
          </a:p>
          <a:p>
            <a:r>
              <a:rPr lang="fr-FR" dirty="0" smtClean="0"/>
              <a:t>3 aspects de la transformation sont abordés ici</a:t>
            </a:r>
          </a:p>
          <a:p>
            <a:pPr lvl="1"/>
            <a:r>
              <a:rPr lang="fr-FR" dirty="0" smtClean="0"/>
              <a:t>La transformation du système lui-même, sous l’aspect fonctionnel de l’automation</a:t>
            </a:r>
          </a:p>
          <a:p>
            <a:pPr lvl="1"/>
            <a:r>
              <a:rPr lang="fr-FR" dirty="0" smtClean="0"/>
              <a:t>Les aspects technologiques de la transformation des moyens de l’automation</a:t>
            </a:r>
          </a:p>
          <a:p>
            <a:pPr lvl="1"/>
            <a:r>
              <a:rPr lang="fr-FR" dirty="0" smtClean="0"/>
              <a:t>L’organisation en charge de la transformation de l’automation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39552" y="2636912"/>
            <a:ext cx="7272808" cy="36004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Agenda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AAAA</a:t>
            </a:r>
          </a:p>
          <a:p>
            <a:r>
              <a:rPr lang="fr-FR" dirty="0" smtClean="0"/>
              <a:t>1 Conception fonctionnelle</a:t>
            </a:r>
          </a:p>
          <a:p>
            <a:r>
              <a:rPr lang="fr-FR" dirty="0" smtClean="0"/>
              <a:t>2 Contribution au développement intellectuel</a:t>
            </a:r>
          </a:p>
          <a:p>
            <a:r>
              <a:rPr lang="fr-FR" dirty="0" smtClean="0"/>
              <a:t>3 Gestion de la transformation</a:t>
            </a:r>
          </a:p>
          <a:p>
            <a:pPr lvl="1"/>
            <a:r>
              <a:rPr lang="fr-FR" dirty="0" smtClean="0"/>
              <a:t>Planification</a:t>
            </a:r>
          </a:p>
          <a:p>
            <a:pPr lvl="1"/>
            <a:r>
              <a:rPr lang="fr-FR" dirty="0" smtClean="0"/>
              <a:t>Transformation technologique</a:t>
            </a:r>
          </a:p>
          <a:p>
            <a:pPr lvl="1"/>
            <a:r>
              <a:rPr lang="fr-FR" dirty="0" smtClean="0"/>
              <a:t>Organisation et gouvernance</a:t>
            </a:r>
          </a:p>
          <a:p>
            <a:r>
              <a:rPr lang="fr-FR" dirty="0" smtClean="0"/>
              <a:t>Conclusion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Objectifs de la planification de l’automation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Gérer les exigences métier pour l’automation :</a:t>
            </a:r>
          </a:p>
          <a:p>
            <a:pPr lvl="1"/>
            <a:r>
              <a:rPr lang="fr-FR" dirty="0" smtClean="0"/>
              <a:t>valorisation, priorisation,</a:t>
            </a:r>
          </a:p>
          <a:p>
            <a:pPr lvl="1"/>
            <a:r>
              <a:rPr lang="fr-FR" dirty="0" smtClean="0"/>
              <a:t>Consolidation en </a:t>
            </a:r>
            <a:r>
              <a:rPr lang="fr-FR" dirty="0" smtClean="0"/>
              <a:t>projets / interventions</a:t>
            </a:r>
            <a:endParaRPr lang="fr-FR" dirty="0" smtClean="0"/>
          </a:p>
          <a:p>
            <a:pPr lvl="1"/>
            <a:r>
              <a:rPr lang="fr-FR" dirty="0" smtClean="0"/>
              <a:t>Suivi de la réponse et association aux éléments de mise en oeuvre,</a:t>
            </a:r>
          </a:p>
          <a:p>
            <a:r>
              <a:rPr lang="fr-FR" dirty="0" smtClean="0"/>
              <a:t>Gérer les ressources techniques et fonctionnelles</a:t>
            </a:r>
          </a:p>
          <a:p>
            <a:pPr lvl="1"/>
            <a:r>
              <a:rPr lang="fr-FR" dirty="0" smtClean="0"/>
              <a:t>Gérer la standardisation et l'innovation</a:t>
            </a:r>
          </a:p>
          <a:p>
            <a:r>
              <a:rPr lang="fr-FR" dirty="0" smtClean="0"/>
              <a:t>Planifier les </a:t>
            </a:r>
            <a:r>
              <a:rPr lang="fr-FR" dirty="0" smtClean="0"/>
              <a:t>projets et interventions</a:t>
            </a:r>
            <a:endParaRPr lang="fr-FR" dirty="0" smtClean="0"/>
          </a:p>
          <a:p>
            <a:pPr lvl="1"/>
            <a:r>
              <a:rPr lang="fr-FR" dirty="0" smtClean="0"/>
              <a:t>Asservir le portefeuille de projets </a:t>
            </a:r>
            <a:r>
              <a:rPr lang="fr-FR" dirty="0" smtClean="0"/>
              <a:t>et les interventions (arbitrage entre les 2) aux </a:t>
            </a:r>
            <a:r>
              <a:rPr lang="fr-FR" dirty="0" smtClean="0"/>
              <a:t>exigences métier </a:t>
            </a:r>
          </a:p>
          <a:p>
            <a:pPr lvl="1"/>
            <a:r>
              <a:rPr lang="fr-FR" dirty="0" smtClean="0"/>
              <a:t>Ajuster </a:t>
            </a:r>
            <a:r>
              <a:rPr lang="fr-FR" dirty="0" smtClean="0"/>
              <a:t>le cadre de collaboration avec les acteurs de la transformation</a:t>
            </a:r>
          </a:p>
          <a:p>
            <a:pPr lvl="1"/>
            <a:r>
              <a:rPr lang="fr-FR" dirty="0" smtClean="0"/>
              <a:t>Définir les objectifs de retours </a:t>
            </a:r>
            <a:r>
              <a:rPr lang="fr-FR" dirty="0" smtClean="0"/>
              <a:t>sur </a:t>
            </a:r>
            <a:r>
              <a:rPr lang="fr-FR" dirty="0" smtClean="0"/>
              <a:t>investissement (RSI)</a:t>
            </a:r>
            <a:endParaRPr lang="fr-FR" dirty="0" smtClean="0"/>
          </a:p>
          <a:p>
            <a:r>
              <a:rPr lang="fr-FR" dirty="0" smtClean="0"/>
              <a:t>Gérer la performance transformationnelle</a:t>
            </a:r>
          </a:p>
          <a:p>
            <a:pPr lvl="1"/>
            <a:r>
              <a:rPr lang="fr-FR" dirty="0" smtClean="0"/>
              <a:t>Service </a:t>
            </a:r>
            <a:r>
              <a:rPr lang="fr-FR" dirty="0" smtClean="0"/>
              <a:t>global, réponse </a:t>
            </a:r>
            <a:r>
              <a:rPr lang="fr-FR" dirty="0" smtClean="0"/>
              <a:t>aux </a:t>
            </a:r>
            <a:r>
              <a:rPr lang="fr-FR" dirty="0" smtClean="0"/>
              <a:t>exigences, mesure RSI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Planification -  « aspects de la Maturité »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fr-FR" dirty="0" smtClean="0"/>
              <a:t>Exigences</a:t>
            </a:r>
          </a:p>
          <a:p>
            <a:pPr lvl="1"/>
            <a:r>
              <a:rPr lang="fr-FR" dirty="0" smtClean="0"/>
              <a:t>Prise en compte ad hoc, gestion de la demande, intégration dans le </a:t>
            </a:r>
            <a:r>
              <a:rPr lang="fr-FR" dirty="0" smtClean="0"/>
              <a:t>modèle SI, </a:t>
            </a:r>
            <a:r>
              <a:rPr lang="fr-FR" dirty="0" smtClean="0"/>
              <a:t>suivi complet et global</a:t>
            </a:r>
          </a:p>
          <a:p>
            <a:r>
              <a:rPr lang="fr-FR" dirty="0" smtClean="0"/>
              <a:t>Ressources techniques et fonctionnelles</a:t>
            </a:r>
          </a:p>
          <a:p>
            <a:pPr lvl="1"/>
            <a:r>
              <a:rPr lang="fr-FR" dirty="0" smtClean="0"/>
              <a:t>Gestion au projet, standardisation </a:t>
            </a:r>
            <a:r>
              <a:rPr lang="fr-FR" dirty="0" smtClean="0"/>
              <a:t>unidirectionnelle (top-down), </a:t>
            </a:r>
            <a:r>
              <a:rPr lang="fr-FR" dirty="0" smtClean="0"/>
              <a:t>standardisation/enrichissement </a:t>
            </a:r>
            <a:r>
              <a:rPr lang="fr-FR" dirty="0" smtClean="0"/>
              <a:t>itératif (</a:t>
            </a:r>
            <a:r>
              <a:rPr lang="fr-FR" dirty="0" smtClean="0"/>
              <a:t>bottom</a:t>
            </a:r>
            <a:r>
              <a:rPr lang="fr-FR" dirty="0" smtClean="0"/>
              <a:t>-up)</a:t>
            </a:r>
            <a:endParaRPr lang="fr-FR" dirty="0" smtClean="0"/>
          </a:p>
          <a:p>
            <a:r>
              <a:rPr lang="fr-FR" dirty="0" smtClean="0"/>
              <a:t>Planification</a:t>
            </a:r>
          </a:p>
          <a:p>
            <a:pPr lvl="1"/>
            <a:r>
              <a:rPr lang="fr-FR" dirty="0" smtClean="0"/>
              <a:t>Portfolio : Ad </a:t>
            </a:r>
            <a:r>
              <a:rPr lang="fr-FR" dirty="0" smtClean="0"/>
              <a:t>hoc, cadrage formel par les exigences, gestion des temps de réponse / arbitrage projet - structure </a:t>
            </a:r>
          </a:p>
          <a:p>
            <a:pPr lvl="1"/>
            <a:r>
              <a:rPr lang="fr-FR" dirty="0" smtClean="0"/>
              <a:t>Projet : Maitrise d’œuvre dirigiste, autonomie des tâches (utilisation modèles, règle) </a:t>
            </a:r>
            <a:endParaRPr lang="fr-FR" dirty="0" smtClean="0"/>
          </a:p>
          <a:p>
            <a:r>
              <a:rPr lang="fr-FR" dirty="0" smtClean="0"/>
              <a:t>Mesure </a:t>
            </a:r>
            <a:r>
              <a:rPr lang="fr-FR" dirty="0" smtClean="0"/>
              <a:t>de la performance</a:t>
            </a:r>
          </a:p>
          <a:p>
            <a:pPr lvl="1"/>
            <a:r>
              <a:rPr lang="fr-FR" dirty="0" smtClean="0"/>
              <a:t>RSI avant/après projet</a:t>
            </a:r>
            <a:r>
              <a:rPr lang="fr-FR" dirty="0" smtClean="0"/>
              <a:t>, évaluation de la contribution par </a:t>
            </a:r>
            <a:r>
              <a:rPr lang="fr-FR" dirty="0" smtClean="0"/>
              <a:t>acteur</a:t>
            </a:r>
          </a:p>
          <a:p>
            <a:pPr lvl="1"/>
            <a:r>
              <a:rPr lang="fr-FR" dirty="0" smtClean="0"/>
              <a:t>Mesure de la performance globale du service rendu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98425" y="4438650"/>
            <a:ext cx="8928100" cy="1222598"/>
          </a:xfrm>
          <a:prstGeom prst="rect">
            <a:avLst/>
          </a:prstGeom>
          <a:solidFill>
            <a:srgbClr val="CCFFCC"/>
          </a:solidFill>
          <a:ln w="6350">
            <a:solidFill>
              <a:schemeClr val="tx1"/>
            </a:solidFill>
            <a:prstDash val="lgDashDot"/>
            <a:miter lim="800000"/>
            <a:headEnd/>
            <a:tailEnd/>
          </a:ln>
        </p:spPr>
        <p:txBody>
          <a:bodyPr wrap="none" lIns="90000" tIns="46800" rIns="90000" bIns="46800"/>
          <a:lstStyle/>
          <a:p>
            <a:pPr algn="r"/>
            <a:r>
              <a:rPr lang="fr-FR" dirty="0" smtClean="0"/>
              <a:t>Utiliser</a:t>
            </a:r>
            <a:endParaRPr lang="fr-FR" dirty="0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98425" y="1274763"/>
            <a:ext cx="8928100" cy="1905000"/>
          </a:xfrm>
          <a:prstGeom prst="rect">
            <a:avLst/>
          </a:prstGeom>
          <a:solidFill>
            <a:srgbClr val="EAEAEA"/>
          </a:solidFill>
          <a:ln w="6350">
            <a:solidFill>
              <a:schemeClr val="tx1"/>
            </a:solidFill>
            <a:prstDash val="lgDashDot"/>
            <a:miter lim="800000"/>
            <a:headEnd/>
            <a:tailEnd/>
          </a:ln>
        </p:spPr>
        <p:txBody>
          <a:bodyPr wrap="none" lIns="90000" tIns="46800" rIns="90000" bIns="46800"/>
          <a:lstStyle/>
          <a:p>
            <a:pPr algn="r"/>
            <a:r>
              <a:rPr lang="fr-FR" dirty="0" smtClean="0"/>
              <a:t>Gérer</a:t>
            </a:r>
            <a:endParaRPr lang="fr-FR" dirty="0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98425" y="3179763"/>
            <a:ext cx="8928100" cy="1258887"/>
          </a:xfrm>
          <a:prstGeom prst="rect">
            <a:avLst/>
          </a:prstGeom>
          <a:solidFill>
            <a:srgbClr val="FFFF99"/>
          </a:solidFill>
          <a:ln w="6350">
            <a:solidFill>
              <a:schemeClr val="tx1"/>
            </a:solidFill>
            <a:prstDash val="lgDashDot"/>
            <a:miter lim="800000"/>
            <a:headEnd/>
            <a:tailEnd/>
          </a:ln>
        </p:spPr>
        <p:txBody>
          <a:bodyPr wrap="none" lIns="90000" tIns="46800" rIns="90000" bIns="46800"/>
          <a:lstStyle/>
          <a:p>
            <a:pPr algn="r"/>
            <a:r>
              <a:rPr lang="fr-FR" dirty="0" smtClean="0"/>
              <a:t>Exécuter</a:t>
            </a:r>
            <a:endParaRPr lang="fr-FR" dirty="0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 smtClean="0"/>
              <a:t>Exemple de processus de planification</a:t>
            </a:r>
            <a:endParaRPr lang="fr-FR" sz="2400" dirty="0" smtClean="0"/>
          </a:p>
        </p:txBody>
      </p:sp>
      <p:sp>
        <p:nvSpPr>
          <p:cNvPr id="16390" name="Espace réservé du pied de page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fr-FR" dirty="0" smtClean="0"/>
              <a:t>Journée d’étude Club Automation 3/10/2013 - Jean </a:t>
            </a:r>
            <a:r>
              <a:rPr lang="fr-FR" dirty="0" smtClean="0"/>
              <a:t>Vieille</a:t>
            </a:r>
            <a:endParaRPr lang="fr-FR" dirty="0"/>
          </a:p>
        </p:txBody>
      </p:sp>
      <p:sp>
        <p:nvSpPr>
          <p:cNvPr id="16391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4CA53ACA-B452-4112-9505-19248D0ED613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16392" name="AutoShape 6"/>
          <p:cNvSpPr>
            <a:spLocks noChangeArrowheads="1"/>
          </p:cNvSpPr>
          <p:nvPr/>
        </p:nvSpPr>
        <p:spPr bwMode="auto">
          <a:xfrm>
            <a:off x="3502050" y="1384300"/>
            <a:ext cx="2303462" cy="7191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marL="342900" indent="-342900" algn="ctr"/>
            <a:r>
              <a:rPr lang="fr-FR" dirty="0" smtClean="0">
                <a:latin typeface="Arial Narrow" pitchFamily="34" charset="0"/>
              </a:rPr>
              <a:t>Stratégie</a:t>
            </a:r>
            <a:endParaRPr lang="fr-FR" i="1" dirty="0">
              <a:latin typeface="Arial Narrow" pitchFamily="34" charset="0"/>
            </a:endParaRPr>
          </a:p>
        </p:txBody>
      </p:sp>
      <p:sp>
        <p:nvSpPr>
          <p:cNvPr id="16393" name="AutoShape 11"/>
          <p:cNvSpPr>
            <a:spLocks noChangeArrowheads="1"/>
          </p:cNvSpPr>
          <p:nvPr/>
        </p:nvSpPr>
        <p:spPr bwMode="auto">
          <a:xfrm>
            <a:off x="180380" y="3538538"/>
            <a:ext cx="1007244" cy="6207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fr-FR" b="1" dirty="0" smtClean="0">
                <a:latin typeface="Arial Narrow" pitchFamily="34" charset="0"/>
              </a:rPr>
              <a:t>Modèle</a:t>
            </a:r>
          </a:p>
          <a:p>
            <a:pPr algn="ctr"/>
            <a:r>
              <a:rPr lang="fr-FR" b="1" dirty="0" smtClean="0">
                <a:latin typeface="Arial Narrow" pitchFamily="34" charset="0"/>
              </a:rPr>
              <a:t> du SI</a:t>
            </a:r>
            <a:endParaRPr lang="fr-FR" b="1" dirty="0">
              <a:latin typeface="Arial Narrow" pitchFamily="34" charset="0"/>
            </a:endParaRPr>
          </a:p>
        </p:txBody>
      </p:sp>
      <p:cxnSp>
        <p:nvCxnSpPr>
          <p:cNvPr id="16394" name="AutoShape 12"/>
          <p:cNvCxnSpPr>
            <a:cxnSpLocks noChangeShapeType="1"/>
            <a:stCxn id="16392" idx="2"/>
            <a:endCxn id="16404" idx="0"/>
          </p:cNvCxnSpPr>
          <p:nvPr/>
        </p:nvCxnSpPr>
        <p:spPr bwMode="auto">
          <a:xfrm rot="5400000">
            <a:off x="4499000" y="2257425"/>
            <a:ext cx="309562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lg" len="med"/>
            <a:tailEnd type="triangle" w="lg" len="med"/>
          </a:ln>
        </p:spPr>
      </p:cxnSp>
      <p:sp>
        <p:nvSpPr>
          <p:cNvPr id="16395" name="AutoShape 17"/>
          <p:cNvSpPr>
            <a:spLocks noChangeArrowheads="1"/>
          </p:cNvSpPr>
          <p:nvPr/>
        </p:nvSpPr>
        <p:spPr bwMode="auto">
          <a:xfrm>
            <a:off x="1403648" y="3538538"/>
            <a:ext cx="1080120" cy="6207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fr-FR" b="1" dirty="0" smtClean="0">
                <a:latin typeface="Arial Narrow" pitchFamily="34" charset="0"/>
              </a:rPr>
              <a:t>Besoins</a:t>
            </a:r>
          </a:p>
          <a:p>
            <a:pPr algn="ctr"/>
            <a:r>
              <a:rPr lang="fr-FR" b="1" dirty="0" smtClean="0">
                <a:latin typeface="Arial Narrow" pitchFamily="34" charset="0"/>
              </a:rPr>
              <a:t> métier</a:t>
            </a:r>
            <a:endParaRPr lang="fr-FR" b="1" dirty="0">
              <a:latin typeface="Arial Narrow" pitchFamily="34" charset="0"/>
            </a:endParaRPr>
          </a:p>
        </p:txBody>
      </p:sp>
      <p:cxnSp>
        <p:nvCxnSpPr>
          <p:cNvPr id="16396" name="AutoShape 23"/>
          <p:cNvCxnSpPr>
            <a:cxnSpLocks noChangeShapeType="1"/>
            <a:stCxn id="16409" idx="2"/>
            <a:endCxn id="16395" idx="2"/>
          </p:cNvCxnSpPr>
          <p:nvPr/>
        </p:nvCxnSpPr>
        <p:spPr bwMode="auto">
          <a:xfrm rot="5400000" flipH="1">
            <a:off x="2334363" y="3768596"/>
            <a:ext cx="1058863" cy="1840173"/>
          </a:xfrm>
          <a:prstGeom prst="bentConnector3">
            <a:avLst>
              <a:gd name="adj1" fmla="val -215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lg" len="med"/>
          </a:ln>
        </p:spPr>
      </p:cxnSp>
      <p:cxnSp>
        <p:nvCxnSpPr>
          <p:cNvPr id="16397" name="AutoShape 24"/>
          <p:cNvCxnSpPr>
            <a:cxnSpLocks noChangeShapeType="1"/>
            <a:stCxn id="16409" idx="2"/>
            <a:endCxn id="16393" idx="2"/>
          </p:cNvCxnSpPr>
          <p:nvPr/>
        </p:nvCxnSpPr>
        <p:spPr bwMode="auto">
          <a:xfrm rot="5400000" flipH="1">
            <a:off x="1704510" y="3138743"/>
            <a:ext cx="1058863" cy="3099879"/>
          </a:xfrm>
          <a:prstGeom prst="bentConnector3">
            <a:avLst>
              <a:gd name="adj1" fmla="val -21589"/>
            </a:avLst>
          </a:prstGeom>
          <a:noFill/>
          <a:ln w="9525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</p:spPr>
      </p:cxnSp>
      <p:cxnSp>
        <p:nvCxnSpPr>
          <p:cNvPr id="16398" name="AutoShape 25"/>
          <p:cNvCxnSpPr>
            <a:cxnSpLocks noChangeShapeType="1"/>
            <a:stCxn id="16393" idx="0"/>
            <a:endCxn id="16404" idx="1"/>
          </p:cNvCxnSpPr>
          <p:nvPr/>
        </p:nvCxnSpPr>
        <p:spPr bwMode="auto">
          <a:xfrm rot="5400000" flipH="1" flipV="1">
            <a:off x="1685436" y="1721924"/>
            <a:ext cx="815181" cy="281804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</p:spPr>
      </p:cxnSp>
      <p:cxnSp>
        <p:nvCxnSpPr>
          <p:cNvPr id="16399" name="AutoShape 26"/>
          <p:cNvCxnSpPr>
            <a:cxnSpLocks noChangeShapeType="1"/>
            <a:stCxn id="16393" idx="3"/>
            <a:endCxn id="16395" idx="1"/>
          </p:cNvCxnSpPr>
          <p:nvPr/>
        </p:nvCxnSpPr>
        <p:spPr bwMode="auto">
          <a:xfrm>
            <a:off x="1187624" y="3848894"/>
            <a:ext cx="216024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6400" name="AutoShape 27"/>
          <p:cNvCxnSpPr>
            <a:cxnSpLocks noChangeShapeType="1"/>
            <a:stCxn id="16395" idx="3"/>
            <a:endCxn id="16405" idx="1"/>
          </p:cNvCxnSpPr>
          <p:nvPr/>
        </p:nvCxnSpPr>
        <p:spPr bwMode="auto">
          <a:xfrm>
            <a:off x="2483768" y="3848894"/>
            <a:ext cx="62140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16401" name="AutoShape 31"/>
          <p:cNvSpPr>
            <a:spLocks noChangeArrowheads="1"/>
          </p:cNvSpPr>
          <p:nvPr/>
        </p:nvSpPr>
        <p:spPr bwMode="auto">
          <a:xfrm>
            <a:off x="2915816" y="2297112"/>
            <a:ext cx="3420690" cy="3796183"/>
          </a:xfrm>
          <a:prstGeom prst="roundRect">
            <a:avLst>
              <a:gd name="adj" fmla="val 10222"/>
            </a:avLst>
          </a:prstGeom>
          <a:solidFill>
            <a:srgbClr val="CC99FF">
              <a:alpha val="23137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bIns="0" anchor="b"/>
          <a:lstStyle/>
          <a:p>
            <a:pPr algn="ctr"/>
            <a:r>
              <a:rPr lang="fr-FR" dirty="0" smtClean="0"/>
              <a:t>Automation</a:t>
            </a:r>
            <a:endParaRPr lang="fr-FR" dirty="0"/>
          </a:p>
        </p:txBody>
      </p:sp>
      <p:sp>
        <p:nvSpPr>
          <p:cNvPr id="16402" name="AutoShape 7"/>
          <p:cNvSpPr>
            <a:spLocks noChangeArrowheads="1"/>
          </p:cNvSpPr>
          <p:nvPr/>
        </p:nvSpPr>
        <p:spPr bwMode="auto">
          <a:xfrm>
            <a:off x="4868887" y="3540125"/>
            <a:ext cx="1360835" cy="620713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fr-FR" b="1" dirty="0" smtClean="0">
                <a:latin typeface="Arial Narrow" pitchFamily="34" charset="0"/>
              </a:rPr>
              <a:t>Déploiement</a:t>
            </a:r>
            <a:endParaRPr lang="fr-FR" dirty="0">
              <a:latin typeface="Arial Narrow" pitchFamily="34" charset="0"/>
            </a:endParaRPr>
          </a:p>
        </p:txBody>
      </p:sp>
      <p:cxnSp>
        <p:nvCxnSpPr>
          <p:cNvPr id="16403" name="AutoShape 8"/>
          <p:cNvCxnSpPr>
            <a:cxnSpLocks noChangeShapeType="1"/>
            <a:stCxn id="16404" idx="2"/>
            <a:endCxn id="16402" idx="0"/>
          </p:cNvCxnSpPr>
          <p:nvPr/>
        </p:nvCxnSpPr>
        <p:spPr bwMode="auto">
          <a:xfrm rot="16200000" flipH="1">
            <a:off x="4848337" y="2839157"/>
            <a:ext cx="506412" cy="89552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lg" len="med"/>
          </a:ln>
        </p:spPr>
      </p:cxnSp>
      <p:sp>
        <p:nvSpPr>
          <p:cNvPr id="16404" name="AutoShape 10"/>
          <p:cNvSpPr>
            <a:spLocks noChangeArrowheads="1"/>
          </p:cNvSpPr>
          <p:nvPr/>
        </p:nvSpPr>
        <p:spPr bwMode="auto">
          <a:xfrm>
            <a:off x="3502050" y="2413000"/>
            <a:ext cx="2303462" cy="620713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fr-FR" b="1" dirty="0" smtClean="0">
                <a:latin typeface="Arial Narrow" pitchFamily="34" charset="0"/>
              </a:rPr>
              <a:t>Planification</a:t>
            </a:r>
            <a:endParaRPr lang="fr-FR" b="1" dirty="0">
              <a:latin typeface="Arial Narrow" pitchFamily="34" charset="0"/>
            </a:endParaRPr>
          </a:p>
        </p:txBody>
      </p:sp>
      <p:sp>
        <p:nvSpPr>
          <p:cNvPr id="16405" name="AutoShape 13"/>
          <p:cNvSpPr>
            <a:spLocks noChangeArrowheads="1"/>
          </p:cNvSpPr>
          <p:nvPr/>
        </p:nvSpPr>
        <p:spPr bwMode="auto">
          <a:xfrm>
            <a:off x="3105176" y="3538538"/>
            <a:ext cx="1362264" cy="620712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fr-FR" b="1" dirty="0" smtClean="0">
                <a:latin typeface="Arial Narrow" pitchFamily="34" charset="0"/>
              </a:rPr>
              <a:t>Construction</a:t>
            </a:r>
            <a:endParaRPr lang="fr-FR" b="1" dirty="0">
              <a:latin typeface="Arial Narrow" pitchFamily="34" charset="0"/>
            </a:endParaRPr>
          </a:p>
        </p:txBody>
      </p:sp>
      <p:cxnSp>
        <p:nvCxnSpPr>
          <p:cNvPr id="16406" name="AutoShape 14"/>
          <p:cNvCxnSpPr>
            <a:cxnSpLocks noChangeShapeType="1"/>
            <a:stCxn id="16404" idx="2"/>
            <a:endCxn id="16405" idx="0"/>
          </p:cNvCxnSpPr>
          <p:nvPr/>
        </p:nvCxnSpPr>
        <p:spPr bwMode="auto">
          <a:xfrm rot="5400000">
            <a:off x="3967633" y="2852389"/>
            <a:ext cx="504825" cy="86747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lg" len="med"/>
          </a:ln>
        </p:spPr>
      </p:cxnSp>
      <p:sp>
        <p:nvSpPr>
          <p:cNvPr id="16407" name="AutoShape 15"/>
          <p:cNvSpPr>
            <a:spLocks noChangeArrowheads="1"/>
          </p:cNvSpPr>
          <p:nvPr/>
        </p:nvSpPr>
        <p:spPr bwMode="auto">
          <a:xfrm>
            <a:off x="6516216" y="4595813"/>
            <a:ext cx="1360835" cy="6207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fr-FR" b="1" dirty="0" smtClean="0">
                <a:latin typeface="Arial Narrow" pitchFamily="34" charset="0"/>
              </a:rPr>
              <a:t>Exploitation</a:t>
            </a:r>
            <a:endParaRPr lang="fr-FR" b="1" dirty="0">
              <a:latin typeface="Arial Narrow" pitchFamily="34" charset="0"/>
            </a:endParaRPr>
          </a:p>
        </p:txBody>
      </p:sp>
      <p:cxnSp>
        <p:nvCxnSpPr>
          <p:cNvPr id="16408" name="AutoShape 16"/>
          <p:cNvCxnSpPr>
            <a:cxnSpLocks noChangeShapeType="1"/>
            <a:stCxn id="16407" idx="3"/>
            <a:endCxn id="16404" idx="3"/>
          </p:cNvCxnSpPr>
          <p:nvPr/>
        </p:nvCxnSpPr>
        <p:spPr bwMode="auto">
          <a:xfrm flipH="1" flipV="1">
            <a:off x="5805512" y="2723357"/>
            <a:ext cx="2071539" cy="2182812"/>
          </a:xfrm>
          <a:prstGeom prst="bentConnector3">
            <a:avLst>
              <a:gd name="adj1" fmla="val -1103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lg" len="med"/>
          </a:ln>
        </p:spPr>
      </p:cxnSp>
      <p:sp>
        <p:nvSpPr>
          <p:cNvPr id="16409" name="AutoShape 18"/>
          <p:cNvSpPr>
            <a:spLocks noChangeArrowheads="1"/>
          </p:cNvSpPr>
          <p:nvPr/>
        </p:nvSpPr>
        <p:spPr bwMode="auto">
          <a:xfrm>
            <a:off x="3103463" y="4597400"/>
            <a:ext cx="1360835" cy="620713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fr-FR" b="1" dirty="0" smtClean="0">
                <a:latin typeface="Arial Narrow" pitchFamily="34" charset="0"/>
              </a:rPr>
              <a:t>Support et Maintenance </a:t>
            </a:r>
            <a:endParaRPr lang="fr-FR" b="1" dirty="0">
              <a:latin typeface="Arial Narrow" pitchFamily="34" charset="0"/>
            </a:endParaRPr>
          </a:p>
        </p:txBody>
      </p:sp>
      <p:cxnSp>
        <p:nvCxnSpPr>
          <p:cNvPr id="16410" name="AutoShape 20"/>
          <p:cNvCxnSpPr>
            <a:cxnSpLocks noChangeShapeType="1"/>
            <a:stCxn id="16407" idx="1"/>
            <a:endCxn id="16409" idx="3"/>
          </p:cNvCxnSpPr>
          <p:nvPr/>
        </p:nvCxnSpPr>
        <p:spPr bwMode="auto">
          <a:xfrm rot="10800000" flipV="1">
            <a:off x="4464298" y="4906169"/>
            <a:ext cx="2051918" cy="15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lg" len="med"/>
          </a:ln>
        </p:spPr>
      </p:cxnSp>
      <p:cxnSp>
        <p:nvCxnSpPr>
          <p:cNvPr id="16411" name="AutoShape 22"/>
          <p:cNvCxnSpPr>
            <a:cxnSpLocks noChangeShapeType="1"/>
            <a:stCxn id="16409" idx="0"/>
            <a:endCxn id="16405" idx="2"/>
          </p:cNvCxnSpPr>
          <p:nvPr/>
        </p:nvCxnSpPr>
        <p:spPr bwMode="auto">
          <a:xfrm rot="5400000" flipH="1" flipV="1">
            <a:off x="3566019" y="4377112"/>
            <a:ext cx="438150" cy="242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lg" len="med"/>
          </a:ln>
        </p:spPr>
      </p:cxnSp>
      <p:cxnSp>
        <p:nvCxnSpPr>
          <p:cNvPr id="16412" name="AutoShape 28"/>
          <p:cNvCxnSpPr>
            <a:cxnSpLocks noChangeShapeType="1"/>
            <a:stCxn id="16405" idx="3"/>
            <a:endCxn id="16402" idx="1"/>
          </p:cNvCxnSpPr>
          <p:nvPr/>
        </p:nvCxnSpPr>
        <p:spPr bwMode="auto">
          <a:xfrm>
            <a:off x="4467440" y="3848894"/>
            <a:ext cx="401447" cy="15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lg" len="med"/>
          </a:ln>
        </p:spPr>
      </p:cxnSp>
      <p:cxnSp>
        <p:nvCxnSpPr>
          <p:cNvPr id="33" name="AutoShape 24"/>
          <p:cNvCxnSpPr>
            <a:cxnSpLocks noChangeShapeType="1"/>
            <a:stCxn id="16407" idx="2"/>
            <a:endCxn id="16409" idx="2"/>
          </p:cNvCxnSpPr>
          <p:nvPr/>
        </p:nvCxnSpPr>
        <p:spPr bwMode="auto">
          <a:xfrm rot="5400000">
            <a:off x="5489464" y="3510943"/>
            <a:ext cx="1588" cy="3412753"/>
          </a:xfrm>
          <a:prstGeom prst="bentConnector3">
            <a:avLst>
              <a:gd name="adj1" fmla="val 14495466"/>
            </a:avLst>
          </a:prstGeom>
          <a:noFill/>
          <a:ln w="9525">
            <a:solidFill>
              <a:schemeClr val="tx1"/>
            </a:solidFill>
            <a:prstDash val="solid"/>
            <a:miter lim="800000"/>
            <a:headEnd/>
            <a:tailEnd type="triangle" w="lg" len="med"/>
          </a:ln>
        </p:spPr>
      </p:cxnSp>
      <p:cxnSp>
        <p:nvCxnSpPr>
          <p:cNvPr id="74" name="AutoShape 8"/>
          <p:cNvCxnSpPr>
            <a:cxnSpLocks noChangeShapeType="1"/>
            <a:stCxn id="16402" idx="3"/>
            <a:endCxn id="16407" idx="0"/>
          </p:cNvCxnSpPr>
          <p:nvPr/>
        </p:nvCxnSpPr>
        <p:spPr bwMode="auto">
          <a:xfrm>
            <a:off x="6229722" y="3850482"/>
            <a:ext cx="966912" cy="745331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lg" len="med"/>
          </a:ln>
        </p:spPr>
      </p:cxnSp>
      <p:cxnSp>
        <p:nvCxnSpPr>
          <p:cNvPr id="80" name="Connecteur droit avec flèche 79"/>
          <p:cNvCxnSpPr/>
          <p:nvPr/>
        </p:nvCxnSpPr>
        <p:spPr bwMode="auto">
          <a:xfrm>
            <a:off x="2771800" y="2708920"/>
            <a:ext cx="648072" cy="7920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Connecteur droit avec flèche 80"/>
          <p:cNvCxnSpPr/>
          <p:nvPr/>
        </p:nvCxnSpPr>
        <p:spPr bwMode="auto">
          <a:xfrm>
            <a:off x="2843808" y="2708920"/>
            <a:ext cx="2088232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Automatique, Automatisme, Automation et Automatisation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Automatique = « régulation »</a:t>
            </a:r>
          </a:p>
          <a:p>
            <a:r>
              <a:rPr lang="fr-FR" dirty="0" smtClean="0"/>
              <a:t>Automatisme = « logique combinatoire et séquentielle »</a:t>
            </a:r>
          </a:p>
          <a:p>
            <a:r>
              <a:rPr lang="fr-FR" dirty="0" smtClean="0"/>
              <a:t>Automation ?</a:t>
            </a:r>
          </a:p>
          <a:p>
            <a:pPr lvl="1"/>
            <a:r>
              <a:rPr lang="fr-FR" i="1" dirty="0" smtClean="0"/>
              <a:t>Ensemble des dispositifs qui assurent le fonctionnement efficace d’un système industriel en :</a:t>
            </a:r>
          </a:p>
          <a:p>
            <a:pPr lvl="2"/>
            <a:r>
              <a:rPr lang="fr-FR" i="1" dirty="0" smtClean="0"/>
              <a:t>en limitant la variété de ses comportements</a:t>
            </a:r>
          </a:p>
          <a:p>
            <a:pPr lvl="2"/>
            <a:r>
              <a:rPr lang="fr-FR" i="1" dirty="0" smtClean="0"/>
              <a:t>en optimisant l’utilisation des ressources mises en œuvre, </a:t>
            </a:r>
          </a:p>
          <a:p>
            <a:pPr lvl="2"/>
            <a:r>
              <a:rPr lang="fr-FR" i="1" dirty="0" smtClean="0"/>
              <a:t>en facilitant ses interactions avec l’homme et les autres parties du système industriel</a:t>
            </a:r>
          </a:p>
          <a:p>
            <a:pPr lvl="1"/>
            <a:r>
              <a:rPr lang="fr-FR" i="1" dirty="0" smtClean="0"/>
              <a:t>= Automatique + </a:t>
            </a:r>
            <a:r>
              <a:rPr lang="fr-FR" i="1" dirty="0" smtClean="0"/>
              <a:t>Automatisme </a:t>
            </a:r>
            <a:r>
              <a:rPr lang="fr-FR" i="1" dirty="0" smtClean="0"/>
              <a:t>+…</a:t>
            </a:r>
            <a:endParaRPr lang="fr-FR" dirty="0" smtClean="0"/>
          </a:p>
          <a:p>
            <a:r>
              <a:rPr lang="fr-FR" dirty="0" smtClean="0"/>
              <a:t>Automatisation = la mise en œuvre de l’automation</a:t>
            </a:r>
          </a:p>
          <a:p>
            <a:pPr lvl="1"/>
            <a:r>
              <a:rPr lang="fr-FR" dirty="0" smtClean="0"/>
              <a:t>L’ingénierie de l’automation</a:t>
            </a:r>
          </a:p>
          <a:p>
            <a:endParaRPr lang="fr-FR" dirty="0" smtClean="0"/>
          </a:p>
          <a:p>
            <a:pPr lvl="1"/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39552" y="2996952"/>
            <a:ext cx="7272808" cy="36004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Agenda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AAAA</a:t>
            </a:r>
          </a:p>
          <a:p>
            <a:r>
              <a:rPr lang="fr-FR" dirty="0" smtClean="0"/>
              <a:t>1 Conception fonctionnelle</a:t>
            </a:r>
          </a:p>
          <a:p>
            <a:r>
              <a:rPr lang="fr-FR" dirty="0" smtClean="0"/>
              <a:t>2 Contribution au développement intellectuel</a:t>
            </a:r>
          </a:p>
          <a:p>
            <a:r>
              <a:rPr lang="fr-FR" dirty="0" smtClean="0"/>
              <a:t>3 Gestion de la transformation</a:t>
            </a:r>
          </a:p>
          <a:p>
            <a:pPr lvl="1"/>
            <a:r>
              <a:rPr lang="fr-FR" dirty="0" smtClean="0"/>
              <a:t>Planification</a:t>
            </a:r>
          </a:p>
          <a:p>
            <a:pPr lvl="1"/>
            <a:r>
              <a:rPr lang="fr-FR" dirty="0" smtClean="0"/>
              <a:t>Transformation technologique</a:t>
            </a:r>
          </a:p>
          <a:p>
            <a:pPr lvl="1"/>
            <a:r>
              <a:rPr lang="fr-FR" dirty="0" smtClean="0"/>
              <a:t>Organisation et gouvernance</a:t>
            </a:r>
          </a:p>
          <a:p>
            <a:r>
              <a:rPr lang="fr-FR" dirty="0" smtClean="0"/>
              <a:t>Conclusion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 de la transformation technologique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Sous-ensemble de la transformation de l’automation</a:t>
            </a:r>
          </a:p>
          <a:p>
            <a:r>
              <a:rPr lang="fr-FR" dirty="0" smtClean="0"/>
              <a:t>Découpler le cycle de vie des plateformes et du service fonctionnel</a:t>
            </a:r>
          </a:p>
          <a:p>
            <a:pPr lvl="1"/>
            <a:r>
              <a:rPr lang="fr-FR" dirty="0" smtClean="0"/>
              <a:t>Chaque sous-ensemble peut disposer de ses propres applications et infrastructures</a:t>
            </a:r>
          </a:p>
          <a:p>
            <a:pPr lvl="1"/>
            <a:r>
              <a:rPr lang="fr-FR" dirty="0" smtClean="0"/>
              <a:t> L’évolution technologique est nécessairement asynchrone</a:t>
            </a:r>
          </a:p>
          <a:p>
            <a:pPr lvl="1"/>
            <a:r>
              <a:rPr lang="fr-FR" dirty="0" smtClean="0"/>
              <a:t>Idéalement, elle ne devrait pas être perçue en tant que telle par le métier</a:t>
            </a:r>
          </a:p>
          <a:p>
            <a:pPr lvl="2"/>
            <a:r>
              <a:rPr lang="fr-FR" dirty="0" smtClean="0"/>
              <a:t>Bien que certaines fonctions ou niveaux de performance puissent en dépendre</a:t>
            </a:r>
          </a:p>
          <a:p>
            <a:r>
              <a:rPr lang="fr-FR" dirty="0" smtClean="0"/>
              <a:t>Rationaliser l’évolution des plateformes</a:t>
            </a:r>
          </a:p>
          <a:p>
            <a:pPr lvl="1"/>
            <a:r>
              <a:rPr lang="fr-FR" dirty="0" smtClean="0"/>
              <a:t>Obsolescence, partenariats, homogénéisation, mutualisation</a:t>
            </a:r>
          </a:p>
          <a:p>
            <a:pPr lvl="1"/>
            <a:r>
              <a:rPr lang="fr-FR" dirty="0" smtClean="0"/>
              <a:t>Rarement </a:t>
            </a:r>
            <a:r>
              <a:rPr lang="fr-FR" dirty="0" smtClean="0"/>
              <a:t>suscitée par le besoin métier </a:t>
            </a:r>
          </a:p>
          <a:p>
            <a:r>
              <a:rPr lang="fr-FR" dirty="0" smtClean="0"/>
              <a:t>Ouvrir toutes les options</a:t>
            </a:r>
          </a:p>
          <a:p>
            <a:pPr lvl="1"/>
            <a:r>
              <a:rPr lang="fr-FR" dirty="0" smtClean="0"/>
              <a:t>Grâce à la maitrise de la conception fonctionnelle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31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Transformation technologique - « aspects de la Maturité »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fr-FR" dirty="0" smtClean="0"/>
              <a:t>Gestion de l'obsolescence</a:t>
            </a:r>
          </a:p>
          <a:p>
            <a:pPr lvl="1"/>
            <a:r>
              <a:rPr lang="fr-FR" dirty="0" smtClean="0"/>
              <a:t>Inventaire approximatif, véritable gestion des actifs</a:t>
            </a:r>
          </a:p>
          <a:p>
            <a:pPr lvl="1"/>
            <a:r>
              <a:rPr lang="fr-FR" dirty="0" smtClean="0"/>
              <a:t>On y pense, études de coût, de risque, plan d’action permanent continu</a:t>
            </a:r>
          </a:p>
          <a:p>
            <a:r>
              <a:rPr lang="fr-FR" dirty="0" smtClean="0"/>
              <a:t>Veille technologique</a:t>
            </a:r>
          </a:p>
          <a:p>
            <a:pPr lvl="1"/>
            <a:r>
              <a:rPr lang="fr-FR" dirty="0" smtClean="0"/>
              <a:t>Ouverture des options technologiques, qualification temporelle</a:t>
            </a:r>
          </a:p>
          <a:p>
            <a:r>
              <a:rPr lang="fr-FR" dirty="0" smtClean="0"/>
              <a:t>Urbanisation </a:t>
            </a:r>
          </a:p>
          <a:p>
            <a:pPr lvl="1"/>
            <a:r>
              <a:rPr lang="fr-FR" dirty="0" smtClean="0"/>
              <a:t>Choix de l’application cible politique, technique, organisationnel ? </a:t>
            </a:r>
          </a:p>
          <a:p>
            <a:r>
              <a:rPr lang="fr-FR" dirty="0" smtClean="0"/>
              <a:t>Sourcing</a:t>
            </a:r>
            <a:r>
              <a:rPr lang="fr-FR" dirty="0" smtClean="0"/>
              <a:t> </a:t>
            </a:r>
            <a:r>
              <a:rPr lang="fr-FR" dirty="0" smtClean="0"/>
              <a:t>plateforme</a:t>
            </a:r>
            <a:endParaRPr lang="fr-FR" dirty="0" smtClean="0"/>
          </a:p>
          <a:p>
            <a:pPr lvl="1">
              <a:buNone/>
            </a:pPr>
            <a:r>
              <a:rPr lang="fr-FR" i="1" dirty="0" smtClean="0"/>
              <a:t>Ressources physiques dédiées, virtualisation privée locale / globale, PAAS / Cloud… : </a:t>
            </a:r>
          </a:p>
          <a:p>
            <a:pPr lvl="1"/>
            <a:r>
              <a:rPr lang="fr-FR" dirty="0" smtClean="0"/>
              <a:t>Une seule option « politique », veille et projection pour la mise en œuvre de nouveaux modèles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32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Transformation technologique - « aspects de la Maturité »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fr-FR" dirty="0" smtClean="0"/>
              <a:t>Sourcing applicatif</a:t>
            </a:r>
          </a:p>
          <a:p>
            <a:pPr lvl="1">
              <a:buNone/>
            </a:pPr>
            <a:r>
              <a:rPr lang="fr-FR" i="1" dirty="0" smtClean="0"/>
              <a:t>Logiciels commerciaux sur étagère, open-source, développement spécifique interne / externe…</a:t>
            </a:r>
          </a:p>
          <a:p>
            <a:pPr lvl="1"/>
            <a:r>
              <a:rPr lang="fr-FR" dirty="0" smtClean="0"/>
              <a:t>Une seule option « politique », veille et projection pour la mise en œuvre de nouveaux modèles</a:t>
            </a:r>
          </a:p>
          <a:p>
            <a:r>
              <a:rPr lang="fr-FR" dirty="0" smtClean="0"/>
              <a:t>Evaluation économique</a:t>
            </a:r>
          </a:p>
          <a:p>
            <a:pPr lvl="1"/>
            <a:r>
              <a:rPr lang="fr-FR" dirty="0" smtClean="0"/>
              <a:t>Argumentation basée sur l’impact </a:t>
            </a:r>
            <a:r>
              <a:rPr lang="fr-FR" dirty="0" smtClean="0"/>
              <a:t>sur les performances </a:t>
            </a:r>
            <a:r>
              <a:rPr lang="fr-FR" dirty="0" smtClean="0"/>
              <a:t>opérationnelles, </a:t>
            </a:r>
            <a:r>
              <a:rPr lang="fr-FR" dirty="0" smtClean="0"/>
              <a:t>transformationnelles</a:t>
            </a:r>
          </a:p>
          <a:p>
            <a:r>
              <a:rPr lang="fr-FR" dirty="0" smtClean="0"/>
              <a:t>Plan de transformation technologique</a:t>
            </a:r>
          </a:p>
          <a:p>
            <a:pPr lvl="1"/>
            <a:r>
              <a:rPr lang="fr-FR" dirty="0" smtClean="0"/>
              <a:t>Projet classique, </a:t>
            </a:r>
            <a:r>
              <a:rPr lang="fr-FR" dirty="0" smtClean="0"/>
              <a:t>appréciation </a:t>
            </a:r>
            <a:r>
              <a:rPr lang="fr-FR" dirty="0" smtClean="0"/>
              <a:t>du risque de la phase transitoire : résistance au changement, régression fonctionnelle, </a:t>
            </a:r>
            <a:r>
              <a:rPr lang="fr-FR" dirty="0" smtClean="0"/>
              <a:t>perturbations opérationnelles, courbe </a:t>
            </a:r>
            <a:r>
              <a:rPr lang="fr-FR" dirty="0" smtClean="0"/>
              <a:t>d'apprentissage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39552" y="3356992"/>
            <a:ext cx="7272808" cy="36004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Agenda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AAAA</a:t>
            </a:r>
          </a:p>
          <a:p>
            <a:r>
              <a:rPr lang="fr-FR" dirty="0" smtClean="0"/>
              <a:t>1 Conception fonctionnelle</a:t>
            </a:r>
          </a:p>
          <a:p>
            <a:r>
              <a:rPr lang="fr-FR" dirty="0" smtClean="0"/>
              <a:t>2 Contribution au développement intellectuel</a:t>
            </a:r>
          </a:p>
          <a:p>
            <a:r>
              <a:rPr lang="fr-FR" dirty="0" smtClean="0"/>
              <a:t>3 Gestion de la transformation</a:t>
            </a:r>
          </a:p>
          <a:p>
            <a:pPr lvl="1"/>
            <a:r>
              <a:rPr lang="fr-FR" dirty="0" smtClean="0"/>
              <a:t>Planification</a:t>
            </a:r>
          </a:p>
          <a:p>
            <a:pPr lvl="1"/>
            <a:r>
              <a:rPr lang="fr-FR" dirty="0" smtClean="0"/>
              <a:t>Transformation technologique</a:t>
            </a:r>
          </a:p>
          <a:p>
            <a:pPr lvl="1"/>
            <a:r>
              <a:rPr lang="fr-FR" dirty="0" smtClean="0"/>
              <a:t>Organisation et gouvernance</a:t>
            </a:r>
          </a:p>
          <a:p>
            <a:r>
              <a:rPr lang="fr-FR" dirty="0" smtClean="0"/>
              <a:t>Conclusion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34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Objectifs de l’Organisation et de la Gouvernance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Répondre efficacement aux besoins métier liés à l’automation</a:t>
            </a:r>
          </a:p>
          <a:p>
            <a:pPr lvl="1"/>
            <a:r>
              <a:rPr lang="fr-FR" dirty="0" smtClean="0"/>
              <a:t>Assurer le support et la continuité de service</a:t>
            </a:r>
          </a:p>
          <a:p>
            <a:pPr lvl="1"/>
            <a:r>
              <a:rPr lang="fr-FR" dirty="0" smtClean="0"/>
              <a:t>Gérer </a:t>
            </a:r>
            <a:r>
              <a:rPr lang="fr-FR" dirty="0" smtClean="0"/>
              <a:t>transformation (continue et projets)</a:t>
            </a:r>
          </a:p>
          <a:p>
            <a:pPr lvl="1"/>
            <a:r>
              <a:rPr lang="fr-FR" dirty="0" smtClean="0"/>
              <a:t>Intégrer </a:t>
            </a:r>
            <a:r>
              <a:rPr lang="fr-FR" dirty="0" smtClean="0"/>
              <a:t>la sécurité sous tous ses aspects</a:t>
            </a:r>
          </a:p>
          <a:p>
            <a:r>
              <a:rPr lang="fr-FR" dirty="0" smtClean="0"/>
              <a:t>Gérer les ressources internes et externes</a:t>
            </a:r>
          </a:p>
          <a:p>
            <a:r>
              <a:rPr lang="fr-FR" dirty="0" smtClean="0"/>
              <a:t>Gérer la connaissance et les compétences</a:t>
            </a:r>
          </a:p>
          <a:p>
            <a:r>
              <a:rPr lang="fr-FR" dirty="0" smtClean="0"/>
              <a:t>S’assurer du </a:t>
            </a:r>
            <a:r>
              <a:rPr lang="fr-FR" dirty="0" smtClean="0"/>
              <a:t>support de la direction : moyens, engagement</a:t>
            </a:r>
          </a:p>
          <a:p>
            <a:pPr lvl="1"/>
            <a:r>
              <a:rPr lang="fr-FR" dirty="0" smtClean="0"/>
              <a:t>Cohérence des activités avec la stratégie et les moyens de l’entreprise</a:t>
            </a:r>
          </a:p>
          <a:p>
            <a:pPr lvl="1"/>
            <a:r>
              <a:rPr lang="fr-FR" dirty="0" smtClean="0"/>
              <a:t>Justification des investissements et des charges</a:t>
            </a:r>
          </a:p>
          <a:p>
            <a:pPr lvl="1"/>
            <a:r>
              <a:rPr lang="fr-FR" dirty="0" smtClean="0"/>
              <a:t>Mesure de la performance</a:t>
            </a:r>
          </a:p>
          <a:p>
            <a:r>
              <a:rPr lang="fr-FR" dirty="0" smtClean="0"/>
              <a:t>Gérer la transformation de l’organisation elle-même</a:t>
            </a:r>
          </a:p>
          <a:p>
            <a:pPr lvl="1"/>
            <a:r>
              <a:rPr lang="fr-FR" dirty="0" smtClean="0"/>
              <a:t>Schéma directeur </a:t>
            </a:r>
            <a:r>
              <a:rPr lang="fr-FR" dirty="0" smtClean="0"/>
              <a:t>de </a:t>
            </a:r>
            <a:r>
              <a:rPr lang="fr-FR" dirty="0" smtClean="0"/>
              <a:t>l’évolution de l’organisation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35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Organisation et gouvernance : « aspects de la Maturité »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fr-FR" dirty="0" smtClean="0"/>
              <a:t>Justification du modèle organisationnel</a:t>
            </a:r>
          </a:p>
          <a:p>
            <a:pPr lvl="1"/>
            <a:r>
              <a:rPr lang="fr-FR" dirty="0" smtClean="0"/>
              <a:t>Verbal, articulation systémique avec les autres entités organisationnelles – exemple : Automation / informatique industrielle / informatique centrale / ingénierie </a:t>
            </a:r>
          </a:p>
          <a:p>
            <a:r>
              <a:rPr lang="fr-FR" dirty="0" smtClean="0"/>
              <a:t>Justification de l’automation</a:t>
            </a:r>
          </a:p>
          <a:p>
            <a:pPr lvl="1"/>
            <a:r>
              <a:rPr lang="fr-FR" dirty="0" smtClean="0"/>
              <a:t>« Simplement indispensable », argumentation précise de la contribution au succès de l’entreprise, générale, par projet </a:t>
            </a:r>
          </a:p>
          <a:p>
            <a:r>
              <a:rPr lang="fr-FR" dirty="0" smtClean="0"/>
              <a:t>Définition des processus et fonctions</a:t>
            </a:r>
          </a:p>
          <a:p>
            <a:pPr lvl="1"/>
            <a:r>
              <a:rPr lang="fr-FR" dirty="0" smtClean="0"/>
              <a:t>Vague, dirigiste, autonome</a:t>
            </a:r>
            <a:endParaRPr lang="fr-FR" dirty="0" smtClean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36</a:t>
            </a:fld>
            <a:endParaRPr lang="fr-F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Organisation et gouvernance : « aspects de la Maturité »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fr-FR" dirty="0" smtClean="0"/>
              <a:t>Gestion de la connaissance</a:t>
            </a:r>
          </a:p>
          <a:p>
            <a:pPr lvl="1"/>
            <a:r>
              <a:rPr lang="fr-FR" dirty="0" smtClean="0"/>
              <a:t>Des mots, des moyens, des résultats</a:t>
            </a:r>
          </a:p>
          <a:p>
            <a:r>
              <a:rPr lang="fr-FR" dirty="0" smtClean="0"/>
              <a:t>Gestion des compétences et des partenariats + RH/SRM</a:t>
            </a:r>
          </a:p>
          <a:p>
            <a:pPr lvl="1"/>
            <a:r>
              <a:rPr lang="fr-FR" dirty="0" smtClean="0"/>
              <a:t>Sécurité, disponibilité, flexibilité, efficacité, motivation, </a:t>
            </a:r>
            <a:r>
              <a:rPr lang="fr-FR" dirty="0" smtClean="0"/>
              <a:t>dév</a:t>
            </a:r>
            <a:r>
              <a:rPr lang="fr-FR" dirty="0" smtClean="0"/>
              <a:t>. personnel</a:t>
            </a:r>
          </a:p>
          <a:p>
            <a:r>
              <a:rPr lang="fr-FR" dirty="0" smtClean="0"/>
              <a:t>Transformation continue</a:t>
            </a:r>
          </a:p>
          <a:p>
            <a:pPr lvl="1"/>
            <a:r>
              <a:rPr lang="fr-FR" dirty="0" smtClean="0"/>
              <a:t>Attente rupture, schéma directeurs périodiques, chantier permanent </a:t>
            </a:r>
            <a:endParaRPr lang="fr-FR" dirty="0" smtClean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37</a:t>
            </a:fld>
            <a:endParaRPr lang="fr-F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Hierarchies décisionnelle :</a:t>
            </a:r>
            <a:endParaRPr lang="en-GB" dirty="0"/>
          </a:p>
        </p:txBody>
      </p:sp>
      <p:sp>
        <p:nvSpPr>
          <p:cNvPr id="91" name="Espace réservé du contenu 90"/>
          <p:cNvSpPr>
            <a:spLocks noGrp="1"/>
          </p:cNvSpPr>
          <p:nvPr>
            <p:ph idx="1"/>
          </p:nvPr>
        </p:nvSpPr>
        <p:spPr>
          <a:xfrm>
            <a:off x="179389" y="1125538"/>
            <a:ext cx="4608636" cy="4895850"/>
          </a:xfrm>
        </p:spPr>
        <p:txBody>
          <a:bodyPr/>
          <a:lstStyle/>
          <a:p>
            <a:r>
              <a:rPr lang="fr-FR" dirty="0" smtClean="0"/>
              <a:t>Du haut en bas de la hiérarchie décisionnelle, la variété (nombre d’états possibles) augmente.</a:t>
            </a:r>
          </a:p>
          <a:p>
            <a:r>
              <a:rPr lang="fr-FR" dirty="0" smtClean="0"/>
              <a:t>Le « chef » ne perçoit qu’une petite partie de la réalité du sous-système</a:t>
            </a:r>
          </a:p>
          <a:p>
            <a:r>
              <a:rPr lang="fr-FR" dirty="0" smtClean="0"/>
              <a:t>Ses ordres simples sont amplifiés en flux d’activités complexes</a:t>
            </a:r>
          </a:p>
          <a:p>
            <a:r>
              <a:rPr lang="fr-FR" dirty="0" smtClean="0"/>
              <a:t>L’organisation fonctionne si la variété requise pour la réalisation du travail est effective</a:t>
            </a:r>
          </a:p>
          <a:p>
            <a:pPr lvl="1"/>
            <a:r>
              <a:rPr lang="fr-FR" dirty="0" smtClean="0"/>
              <a:t>L’autonomie du sous-système doit compenser l’insuffisance des directives</a:t>
            </a:r>
            <a:endParaRPr lang="fr-FR" dirty="0"/>
          </a:p>
        </p:txBody>
      </p:sp>
      <p:sp>
        <p:nvSpPr>
          <p:cNvPr id="5" name="Nuage 4"/>
          <p:cNvSpPr/>
          <p:nvPr/>
        </p:nvSpPr>
        <p:spPr bwMode="auto">
          <a:xfrm>
            <a:off x="5364088" y="4221088"/>
            <a:ext cx="3096344" cy="1908212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N3</a:t>
            </a:r>
          </a:p>
        </p:txBody>
      </p:sp>
      <p:sp>
        <p:nvSpPr>
          <p:cNvPr id="6" name="Ellipse 5"/>
          <p:cNvSpPr/>
          <p:nvPr/>
        </p:nvSpPr>
        <p:spPr bwMode="auto">
          <a:xfrm>
            <a:off x="5724128" y="2204864"/>
            <a:ext cx="2304256" cy="1008112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N2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156176" y="404664"/>
            <a:ext cx="1332148" cy="54006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rPr>
              <a:t>N1</a:t>
            </a:r>
          </a:p>
        </p:txBody>
      </p:sp>
      <p:cxnSp>
        <p:nvCxnSpPr>
          <p:cNvPr id="9" name="Forme 8"/>
          <p:cNvCxnSpPr>
            <a:stCxn id="10" idx="0"/>
            <a:endCxn id="5" idx="2"/>
          </p:cNvCxnSpPr>
          <p:nvPr/>
        </p:nvCxnSpPr>
        <p:spPr bwMode="auto">
          <a:xfrm rot="16200000" flipH="1">
            <a:off x="4693815" y="4495317"/>
            <a:ext cx="1062118" cy="29763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Forme 8"/>
          <p:cNvCxnSpPr>
            <a:stCxn id="5" idx="0"/>
            <a:endCxn id="37" idx="1"/>
          </p:cNvCxnSpPr>
          <p:nvPr/>
        </p:nvCxnSpPr>
        <p:spPr bwMode="auto">
          <a:xfrm flipV="1">
            <a:off x="8457852" y="4113075"/>
            <a:ext cx="290613" cy="1062119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Forme 8"/>
          <p:cNvCxnSpPr>
            <a:stCxn id="18" idx="0"/>
            <a:endCxn id="6" idx="7"/>
          </p:cNvCxnSpPr>
          <p:nvPr/>
        </p:nvCxnSpPr>
        <p:spPr bwMode="auto">
          <a:xfrm rot="5400000">
            <a:off x="7515812" y="1767918"/>
            <a:ext cx="759702" cy="40945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Forme 8"/>
          <p:cNvCxnSpPr>
            <a:stCxn id="44" idx="3"/>
            <a:endCxn id="7" idx="1"/>
          </p:cNvCxnSpPr>
          <p:nvPr/>
        </p:nvCxnSpPr>
        <p:spPr bwMode="auto">
          <a:xfrm rot="5400000" flipH="1" flipV="1">
            <a:off x="5607115" y="647692"/>
            <a:ext cx="522058" cy="576063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riangle isocèle 9"/>
          <p:cNvSpPr/>
          <p:nvPr/>
        </p:nvSpPr>
        <p:spPr bwMode="auto">
          <a:xfrm flipV="1">
            <a:off x="4932040" y="3861048"/>
            <a:ext cx="288032" cy="252028"/>
          </a:xfrm>
          <a:prstGeom prst="triangl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cxnSp>
        <p:nvCxnSpPr>
          <p:cNvPr id="13" name="Forme 12"/>
          <p:cNvCxnSpPr>
            <a:stCxn id="6" idx="3"/>
            <a:endCxn id="10" idx="3"/>
          </p:cNvCxnSpPr>
          <p:nvPr/>
        </p:nvCxnSpPr>
        <p:spPr bwMode="auto">
          <a:xfrm rot="5400000">
            <a:off x="5170965" y="2970434"/>
            <a:ext cx="795706" cy="985523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riangle isocèle 17"/>
          <p:cNvSpPr/>
          <p:nvPr/>
        </p:nvSpPr>
        <p:spPr bwMode="auto">
          <a:xfrm rot="10800000">
            <a:off x="7956376" y="1340768"/>
            <a:ext cx="288032" cy="252028"/>
          </a:xfrm>
          <a:prstGeom prst="triangl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cxnSp>
        <p:nvCxnSpPr>
          <p:cNvPr id="20" name="Forme 8"/>
          <p:cNvCxnSpPr>
            <a:stCxn id="7" idx="3"/>
            <a:endCxn id="18" idx="3"/>
          </p:cNvCxnSpPr>
          <p:nvPr/>
        </p:nvCxnSpPr>
        <p:spPr bwMode="auto">
          <a:xfrm>
            <a:off x="7488324" y="674694"/>
            <a:ext cx="612068" cy="666074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" name="Groupe 37"/>
          <p:cNvGrpSpPr/>
          <p:nvPr/>
        </p:nvGrpSpPr>
        <p:grpSpPr>
          <a:xfrm rot="16200000">
            <a:off x="8478435" y="3771037"/>
            <a:ext cx="540060" cy="144017"/>
            <a:chOff x="5400092" y="5229200"/>
            <a:chExt cx="540060" cy="144017"/>
          </a:xfrm>
        </p:grpSpPr>
        <p:sp>
          <p:nvSpPr>
            <p:cNvPr id="37" name="Rectangle 36"/>
            <p:cNvSpPr/>
            <p:nvPr/>
          </p:nvSpPr>
          <p:spPr bwMode="auto">
            <a:xfrm>
              <a:off x="5400092" y="5229200"/>
              <a:ext cx="540060" cy="14401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endParaRPr>
            </a:p>
          </p:txBody>
        </p:sp>
        <p:cxnSp>
          <p:nvCxnSpPr>
            <p:cNvPr id="24" name="Connecteur droit 23"/>
            <p:cNvCxnSpPr/>
            <p:nvPr/>
          </p:nvCxnSpPr>
          <p:spPr bwMode="auto">
            <a:xfrm rot="16200000" flipH="1">
              <a:off x="5418094" y="5247202"/>
              <a:ext cx="144016" cy="10801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Connecteur droit 26"/>
            <p:cNvCxnSpPr/>
            <p:nvPr/>
          </p:nvCxnSpPr>
          <p:spPr bwMode="auto">
            <a:xfrm rot="16200000" flipH="1">
              <a:off x="5598114" y="5247203"/>
              <a:ext cx="144016" cy="10801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Connecteur droit 27"/>
            <p:cNvCxnSpPr/>
            <p:nvPr/>
          </p:nvCxnSpPr>
          <p:spPr bwMode="auto">
            <a:xfrm rot="16200000" flipH="1">
              <a:off x="5778134" y="5247202"/>
              <a:ext cx="144016" cy="10801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Connecteur droit 29"/>
            <p:cNvCxnSpPr/>
            <p:nvPr/>
          </p:nvCxnSpPr>
          <p:spPr bwMode="auto">
            <a:xfrm rot="5400000" flipH="1" flipV="1">
              <a:off x="5508104" y="5265204"/>
              <a:ext cx="144016" cy="7200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Connecteur droit 31"/>
            <p:cNvCxnSpPr/>
            <p:nvPr/>
          </p:nvCxnSpPr>
          <p:spPr bwMode="auto">
            <a:xfrm rot="5400000" flipH="1" flipV="1">
              <a:off x="5688124" y="5265204"/>
              <a:ext cx="144016" cy="7200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Connecteur droit 33"/>
            <p:cNvCxnSpPr/>
            <p:nvPr/>
          </p:nvCxnSpPr>
          <p:spPr bwMode="auto">
            <a:xfrm rot="5400000">
              <a:off x="5382090" y="5247202"/>
              <a:ext cx="72008" cy="360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Connecteur droit 35"/>
            <p:cNvCxnSpPr/>
            <p:nvPr/>
          </p:nvCxnSpPr>
          <p:spPr bwMode="auto">
            <a:xfrm rot="5400000" flipH="1" flipV="1">
              <a:off x="5886146" y="5319210"/>
              <a:ext cx="72008" cy="360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40" name="Forme 8"/>
          <p:cNvCxnSpPr>
            <a:stCxn id="37" idx="3"/>
            <a:endCxn id="6" idx="5"/>
          </p:cNvCxnSpPr>
          <p:nvPr/>
        </p:nvCxnSpPr>
        <p:spPr bwMode="auto">
          <a:xfrm rot="16200000" flipV="1">
            <a:off x="7965863" y="2790413"/>
            <a:ext cx="507673" cy="105753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3" name="Groupe 42"/>
          <p:cNvGrpSpPr/>
          <p:nvPr/>
        </p:nvGrpSpPr>
        <p:grpSpPr>
          <a:xfrm rot="16200000">
            <a:off x="5310083" y="1394773"/>
            <a:ext cx="540060" cy="144017"/>
            <a:chOff x="5400092" y="5229200"/>
            <a:chExt cx="540060" cy="144017"/>
          </a:xfrm>
        </p:grpSpPr>
        <p:sp>
          <p:nvSpPr>
            <p:cNvPr id="44" name="Rectangle 43"/>
            <p:cNvSpPr/>
            <p:nvPr/>
          </p:nvSpPr>
          <p:spPr bwMode="auto">
            <a:xfrm>
              <a:off x="5400092" y="5229200"/>
              <a:ext cx="540060" cy="14401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Times New Roman" pitchFamily="18" charset="0"/>
              </a:endParaRPr>
            </a:p>
          </p:txBody>
        </p:sp>
        <p:cxnSp>
          <p:nvCxnSpPr>
            <p:cNvPr id="45" name="Connecteur droit 44"/>
            <p:cNvCxnSpPr/>
            <p:nvPr/>
          </p:nvCxnSpPr>
          <p:spPr bwMode="auto">
            <a:xfrm rot="16200000" flipH="1">
              <a:off x="5418094" y="5247202"/>
              <a:ext cx="144016" cy="10801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Connecteur droit 45"/>
            <p:cNvCxnSpPr/>
            <p:nvPr/>
          </p:nvCxnSpPr>
          <p:spPr bwMode="auto">
            <a:xfrm rot="16200000" flipH="1">
              <a:off x="5598114" y="5247203"/>
              <a:ext cx="144016" cy="10801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Connecteur droit 46"/>
            <p:cNvCxnSpPr/>
            <p:nvPr/>
          </p:nvCxnSpPr>
          <p:spPr bwMode="auto">
            <a:xfrm rot="16200000" flipH="1">
              <a:off x="5778134" y="5247202"/>
              <a:ext cx="144016" cy="10801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Connecteur droit 47"/>
            <p:cNvCxnSpPr/>
            <p:nvPr/>
          </p:nvCxnSpPr>
          <p:spPr bwMode="auto">
            <a:xfrm rot="5400000" flipH="1" flipV="1">
              <a:off x="5508104" y="5265204"/>
              <a:ext cx="144016" cy="7200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9" name="Connecteur droit 48"/>
            <p:cNvCxnSpPr/>
            <p:nvPr/>
          </p:nvCxnSpPr>
          <p:spPr bwMode="auto">
            <a:xfrm rot="5400000" flipH="1" flipV="1">
              <a:off x="5688124" y="5265204"/>
              <a:ext cx="144016" cy="7200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0" name="Connecteur droit 49"/>
            <p:cNvCxnSpPr/>
            <p:nvPr/>
          </p:nvCxnSpPr>
          <p:spPr bwMode="auto">
            <a:xfrm rot="5400000">
              <a:off x="5382090" y="5247202"/>
              <a:ext cx="72008" cy="360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" name="Connecteur droit 50"/>
            <p:cNvCxnSpPr/>
            <p:nvPr/>
          </p:nvCxnSpPr>
          <p:spPr bwMode="auto">
            <a:xfrm rot="5400000" flipH="1" flipV="1">
              <a:off x="5886146" y="5319210"/>
              <a:ext cx="72008" cy="360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55" name="Forme 8"/>
          <p:cNvCxnSpPr>
            <a:stCxn id="6" idx="1"/>
            <a:endCxn id="44" idx="1"/>
          </p:cNvCxnSpPr>
          <p:nvPr/>
        </p:nvCxnSpPr>
        <p:spPr bwMode="auto">
          <a:xfrm rot="16200000" flipV="1">
            <a:off x="5513003" y="1803922"/>
            <a:ext cx="615686" cy="48146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6" name="Espace réservé du numéro de diapositive 1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117" name="Espace réservé du pied de page 11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Rectangle à coins arrondis 121"/>
          <p:cNvSpPr/>
          <p:nvPr/>
        </p:nvSpPr>
        <p:spPr bwMode="auto">
          <a:xfrm>
            <a:off x="0" y="944724"/>
            <a:ext cx="9036296" cy="4968552"/>
          </a:xfrm>
          <a:prstGeom prst="roundRect">
            <a:avLst>
              <a:gd name="adj" fmla="val 8305"/>
            </a:avLst>
          </a:prstGeom>
          <a:solidFill>
            <a:srgbClr val="99FF66">
              <a:alpha val="49804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Times New Roman" pitchFamily="18" charset="0"/>
              </a:rPr>
              <a:t>Corporation</a:t>
            </a:r>
          </a:p>
        </p:txBody>
      </p:sp>
      <p:sp>
        <p:nvSpPr>
          <p:cNvPr id="32" name="Rectangle à coins arrondis 31"/>
          <p:cNvSpPr/>
          <p:nvPr/>
        </p:nvSpPr>
        <p:spPr bwMode="auto">
          <a:xfrm>
            <a:off x="5004048" y="1736812"/>
            <a:ext cx="1800200" cy="2376264"/>
          </a:xfrm>
          <a:prstGeom prst="roundRect">
            <a:avLst>
              <a:gd name="adj" fmla="val 8305"/>
            </a:avLst>
          </a:prstGeom>
          <a:solidFill>
            <a:srgbClr val="99FF66">
              <a:alpha val="49804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Times New Roman" pitchFamily="18" charset="0"/>
              </a:rPr>
              <a:t>Production</a:t>
            </a:r>
          </a:p>
        </p:txBody>
      </p:sp>
      <p:sp>
        <p:nvSpPr>
          <p:cNvPr id="31" name="Rectangle à coins arrondis 30"/>
          <p:cNvSpPr/>
          <p:nvPr/>
        </p:nvSpPr>
        <p:spPr bwMode="auto">
          <a:xfrm>
            <a:off x="2483768" y="2672916"/>
            <a:ext cx="1800000" cy="2376000"/>
          </a:xfrm>
          <a:prstGeom prst="roundRect">
            <a:avLst>
              <a:gd name="adj" fmla="val 5710"/>
            </a:avLst>
          </a:prstGeom>
          <a:solidFill>
            <a:srgbClr val="9EDBFF">
              <a:alpha val="50196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Times New Roman" pitchFamily="18" charset="0"/>
              </a:rPr>
              <a:t>Automation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L’entreprise fractale</a:t>
            </a:r>
            <a:endParaRPr lang="en-GB" dirty="0"/>
          </a:p>
        </p:txBody>
      </p:sp>
      <p:sp>
        <p:nvSpPr>
          <p:cNvPr id="213" name="Rectangle à coins arrondis 212"/>
          <p:cNvSpPr/>
          <p:nvPr/>
        </p:nvSpPr>
        <p:spPr bwMode="auto">
          <a:xfrm>
            <a:off x="107504" y="3393260"/>
            <a:ext cx="1800000" cy="2376000"/>
          </a:xfrm>
          <a:prstGeom prst="roundRect">
            <a:avLst>
              <a:gd name="adj" fmla="val 10349"/>
            </a:avLst>
          </a:prstGeom>
          <a:solidFill>
            <a:srgbClr val="FFC000">
              <a:alpha val="50000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Times New Roman" pitchFamily="18" charset="0"/>
              </a:rPr>
              <a:t>Contractor</a:t>
            </a: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2984224" y="3104964"/>
            <a:ext cx="1151928" cy="288032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marL="342900" indent="-342900" algn="ctr"/>
            <a:r>
              <a:rPr lang="en-GB" sz="1400" b="1" dirty="0" smtClean="0">
                <a:latin typeface="Arial Narrow" pitchFamily="34" charset="0"/>
              </a:rPr>
              <a:t>Steering</a:t>
            </a:r>
            <a:endParaRPr lang="en-GB" sz="1400" b="1" i="1" dirty="0">
              <a:latin typeface="Arial Narrow" pitchFamily="34" charset="0"/>
            </a:endParaRPr>
          </a:p>
        </p:txBody>
      </p:sp>
      <p:sp>
        <p:nvSpPr>
          <p:cNvPr id="7" name="AutoShape 13"/>
          <p:cNvSpPr>
            <a:spLocks noChangeArrowheads="1"/>
          </p:cNvSpPr>
          <p:nvPr/>
        </p:nvSpPr>
        <p:spPr bwMode="auto">
          <a:xfrm>
            <a:off x="2984424" y="4113076"/>
            <a:ext cx="1151928" cy="288032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en-GB" sz="1400" b="1" dirty="0" smtClean="0">
                <a:latin typeface="Arial Narrow" pitchFamily="34" charset="0"/>
              </a:rPr>
              <a:t>Coordination</a:t>
            </a:r>
            <a:endParaRPr lang="en-GB" sz="1400" b="1" dirty="0">
              <a:latin typeface="Arial Narrow" pitchFamily="34" charset="0"/>
            </a:endParaRPr>
          </a:p>
        </p:txBody>
      </p:sp>
      <p:sp>
        <p:nvSpPr>
          <p:cNvPr id="8" name="AutoShape 18"/>
          <p:cNvSpPr>
            <a:spLocks noChangeArrowheads="1"/>
          </p:cNvSpPr>
          <p:nvPr/>
        </p:nvSpPr>
        <p:spPr bwMode="auto">
          <a:xfrm>
            <a:off x="5508304" y="3681028"/>
            <a:ext cx="1151928" cy="28803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en-GB" sz="1400" b="1" dirty="0" smtClean="0">
                <a:latin typeface="Arial Narrow" pitchFamily="34" charset="0"/>
              </a:rPr>
              <a:t>Operations</a:t>
            </a:r>
            <a:endParaRPr lang="en-GB" sz="1400" dirty="0">
              <a:latin typeface="Arial Narrow" pitchFamily="34" charset="0"/>
            </a:endParaRP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5508304" y="2168860"/>
            <a:ext cx="1151928" cy="28803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lIns="0" tIns="0" rIns="0" bIns="0" anchor="ctr" anchorCtr="1"/>
          <a:lstStyle/>
          <a:p>
            <a:pPr marL="342900" indent="-342900" algn="ctr"/>
            <a:r>
              <a:rPr lang="en-GB" sz="1400" b="1" dirty="0" smtClean="0">
                <a:latin typeface="Arial Narrow" pitchFamily="34" charset="0"/>
              </a:rPr>
              <a:t>Steering</a:t>
            </a:r>
            <a:endParaRPr lang="en-GB" sz="1400" b="1" i="1" dirty="0">
              <a:latin typeface="Arial Narrow" pitchFamily="34" charset="0"/>
            </a:endParaRPr>
          </a:p>
        </p:txBody>
      </p:sp>
      <p:cxnSp>
        <p:nvCxnSpPr>
          <p:cNvPr id="14" name="Connecteur en angle 13"/>
          <p:cNvCxnSpPr>
            <a:stCxn id="6" idx="2"/>
            <a:endCxn id="7" idx="0"/>
          </p:cNvCxnSpPr>
          <p:nvPr/>
        </p:nvCxnSpPr>
        <p:spPr bwMode="auto">
          <a:xfrm rot="5400000">
            <a:off x="3452376" y="4005064"/>
            <a:ext cx="216024" cy="15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21" name="Connecteur en angle 20"/>
          <p:cNvCxnSpPr>
            <a:stCxn id="9" idx="2"/>
            <a:endCxn id="22" idx="0"/>
          </p:cNvCxnSpPr>
          <p:nvPr/>
        </p:nvCxnSpPr>
        <p:spPr bwMode="auto">
          <a:xfrm rot="5400000">
            <a:off x="5976256" y="2564904"/>
            <a:ext cx="216024" cy="15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22" name="AutoShape 10"/>
          <p:cNvSpPr>
            <a:spLocks noChangeArrowheads="1"/>
          </p:cNvSpPr>
          <p:nvPr/>
        </p:nvSpPr>
        <p:spPr bwMode="auto">
          <a:xfrm>
            <a:off x="5508304" y="2672916"/>
            <a:ext cx="1151928" cy="28803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en-GB" sz="1400" b="1" dirty="0" smtClean="0">
                <a:latin typeface="Arial Narrow" pitchFamily="34" charset="0"/>
              </a:rPr>
              <a:t>Planning</a:t>
            </a:r>
            <a:endParaRPr lang="en-GB" sz="1400" b="1" dirty="0">
              <a:latin typeface="Arial Narrow" pitchFamily="34" charset="0"/>
            </a:endParaRPr>
          </a:p>
        </p:txBody>
      </p:sp>
      <p:cxnSp>
        <p:nvCxnSpPr>
          <p:cNvPr id="24" name="Connecteur en angle 23"/>
          <p:cNvCxnSpPr>
            <a:stCxn id="118" idx="2"/>
            <a:endCxn id="8" idx="0"/>
          </p:cNvCxnSpPr>
          <p:nvPr/>
        </p:nvCxnSpPr>
        <p:spPr bwMode="auto">
          <a:xfrm rot="16200000" flipH="1">
            <a:off x="5976156" y="3572916"/>
            <a:ext cx="216024" cy="2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40" name="AutoShape 13"/>
          <p:cNvSpPr>
            <a:spLocks noChangeArrowheads="1"/>
          </p:cNvSpPr>
          <p:nvPr/>
        </p:nvSpPr>
        <p:spPr bwMode="auto">
          <a:xfrm>
            <a:off x="2987824" y="4617132"/>
            <a:ext cx="1151928" cy="288032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en-GB" sz="1400" b="1" dirty="0" smtClean="0">
                <a:latin typeface="Arial Narrow" pitchFamily="34" charset="0"/>
              </a:rPr>
              <a:t>Operations</a:t>
            </a:r>
            <a:endParaRPr lang="en-GB" sz="1400" b="1" dirty="0">
              <a:latin typeface="Arial Narrow" pitchFamily="34" charset="0"/>
            </a:endParaRPr>
          </a:p>
        </p:txBody>
      </p:sp>
      <p:sp>
        <p:nvSpPr>
          <p:cNvPr id="41" name="AutoShape 10"/>
          <p:cNvSpPr>
            <a:spLocks noChangeArrowheads="1"/>
          </p:cNvSpPr>
          <p:nvPr/>
        </p:nvSpPr>
        <p:spPr bwMode="auto">
          <a:xfrm rot="16200000">
            <a:off x="2084192" y="3573084"/>
            <a:ext cx="1224000" cy="288032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en-GB" sz="1400" dirty="0" smtClean="0">
                <a:latin typeface="Arial Narrow" pitchFamily="34" charset="0"/>
              </a:rPr>
              <a:t>Transformation</a:t>
            </a:r>
            <a:endParaRPr lang="en-GB" sz="1400" dirty="0">
              <a:latin typeface="Arial Narrow" pitchFamily="34" charset="0"/>
            </a:endParaRPr>
          </a:p>
        </p:txBody>
      </p:sp>
      <p:cxnSp>
        <p:nvCxnSpPr>
          <p:cNvPr id="87" name="Connecteur en angle 86"/>
          <p:cNvCxnSpPr>
            <a:stCxn id="7" idx="2"/>
            <a:endCxn id="40" idx="0"/>
          </p:cNvCxnSpPr>
          <p:nvPr/>
        </p:nvCxnSpPr>
        <p:spPr bwMode="auto">
          <a:xfrm rot="16200000" flipH="1">
            <a:off x="3454076" y="4507420"/>
            <a:ext cx="216024" cy="34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18" name="AutoShape 10"/>
          <p:cNvSpPr>
            <a:spLocks noChangeArrowheads="1"/>
          </p:cNvSpPr>
          <p:nvPr/>
        </p:nvSpPr>
        <p:spPr bwMode="auto">
          <a:xfrm>
            <a:off x="5508104" y="3176972"/>
            <a:ext cx="1151928" cy="28803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en-GB" sz="1400" b="1" dirty="0" smtClean="0">
                <a:latin typeface="Arial Narrow" pitchFamily="34" charset="0"/>
              </a:rPr>
              <a:t>Coordination</a:t>
            </a:r>
            <a:endParaRPr lang="en-GB" sz="1400" b="1" dirty="0">
              <a:latin typeface="Arial Narrow" pitchFamily="34" charset="0"/>
            </a:endParaRPr>
          </a:p>
        </p:txBody>
      </p:sp>
      <p:cxnSp>
        <p:nvCxnSpPr>
          <p:cNvPr id="139" name="Connecteur en angle 138"/>
          <p:cNvCxnSpPr>
            <a:stCxn id="22" idx="2"/>
            <a:endCxn id="118" idx="0"/>
          </p:cNvCxnSpPr>
          <p:nvPr/>
        </p:nvCxnSpPr>
        <p:spPr bwMode="auto">
          <a:xfrm rot="5400000">
            <a:off x="5976156" y="3068860"/>
            <a:ext cx="216024" cy="2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206" name="Connecteur en angle 205"/>
          <p:cNvCxnSpPr>
            <a:stCxn id="6" idx="0"/>
            <a:endCxn id="5" idx="2"/>
          </p:cNvCxnSpPr>
          <p:nvPr/>
        </p:nvCxnSpPr>
        <p:spPr bwMode="auto">
          <a:xfrm rot="16200000" flipV="1">
            <a:off x="3452276" y="3500908"/>
            <a:ext cx="216024" cy="2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2984424" y="3609020"/>
            <a:ext cx="1151928" cy="288032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en-GB" sz="1400" b="1" dirty="0" smtClean="0">
                <a:latin typeface="Arial Narrow" pitchFamily="34" charset="0"/>
              </a:rPr>
              <a:t>Planning</a:t>
            </a:r>
            <a:endParaRPr lang="en-GB" sz="1400" dirty="0" smtClean="0">
              <a:latin typeface="Arial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 smtClean="0">
              <a:latin typeface="Arial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latin typeface="Arial" charset="0"/>
              <a:cs typeface="Times New Roman" pitchFamily="18" charset="0"/>
            </a:endParaRPr>
          </a:p>
        </p:txBody>
      </p:sp>
      <p:sp>
        <p:nvSpPr>
          <p:cNvPr id="49" name="AutoShape 6"/>
          <p:cNvSpPr>
            <a:spLocks noChangeArrowheads="1"/>
          </p:cNvSpPr>
          <p:nvPr/>
        </p:nvSpPr>
        <p:spPr bwMode="auto">
          <a:xfrm rot="16200000">
            <a:off x="4680080" y="2636980"/>
            <a:ext cx="1224000" cy="28803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lIns="0" tIns="0" rIns="0" bIns="0" anchor="ctr" anchorCtr="1"/>
          <a:lstStyle/>
          <a:p>
            <a:pPr marL="342900" indent="-342900" algn="ctr"/>
            <a:r>
              <a:rPr lang="en-GB" sz="1400" dirty="0" smtClean="0">
                <a:latin typeface="Arial Narrow" pitchFamily="34" charset="0"/>
              </a:rPr>
              <a:t>Transformation</a:t>
            </a:r>
            <a:endParaRPr lang="en-GB" sz="1400" i="1" dirty="0">
              <a:latin typeface="Arial Narrow" pitchFamily="34" charset="0"/>
            </a:endParaRPr>
          </a:p>
        </p:txBody>
      </p:sp>
      <p:sp>
        <p:nvSpPr>
          <p:cNvPr id="123" name="AutoShape 6"/>
          <p:cNvSpPr>
            <a:spLocks noChangeArrowheads="1"/>
          </p:cNvSpPr>
          <p:nvPr/>
        </p:nvSpPr>
        <p:spPr bwMode="auto">
          <a:xfrm>
            <a:off x="7308304" y="1448780"/>
            <a:ext cx="1151928" cy="288032"/>
          </a:xfrm>
          <a:prstGeom prst="roundRect">
            <a:avLst>
              <a:gd name="adj" fmla="val 16667"/>
            </a:avLst>
          </a:prstGeom>
          <a:solidFill>
            <a:srgbClr val="00CC00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lIns="0" tIns="0" rIns="0" bIns="0" anchor="ctr" anchorCtr="1"/>
          <a:lstStyle/>
          <a:p>
            <a:pPr marL="342900" indent="-342900" algn="ctr"/>
            <a:r>
              <a:rPr lang="en-GB" sz="1400" b="1" dirty="0" smtClean="0">
                <a:latin typeface="Arial Narrow" pitchFamily="34" charset="0"/>
              </a:rPr>
              <a:t>Steering</a:t>
            </a:r>
            <a:endParaRPr lang="en-GB" sz="1400" b="1" i="1" dirty="0">
              <a:latin typeface="Arial Narrow" pitchFamily="34" charset="0"/>
            </a:endParaRPr>
          </a:p>
        </p:txBody>
      </p:sp>
      <p:sp>
        <p:nvSpPr>
          <p:cNvPr id="125" name="AutoShape 6"/>
          <p:cNvSpPr>
            <a:spLocks noChangeArrowheads="1"/>
          </p:cNvSpPr>
          <p:nvPr/>
        </p:nvSpPr>
        <p:spPr bwMode="auto">
          <a:xfrm rot="16200000">
            <a:off x="8136464" y="1916900"/>
            <a:ext cx="1224000" cy="288032"/>
          </a:xfrm>
          <a:prstGeom prst="roundRect">
            <a:avLst>
              <a:gd name="adj" fmla="val 16667"/>
            </a:avLst>
          </a:prstGeom>
          <a:solidFill>
            <a:srgbClr val="00CC00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lIns="0" tIns="0" rIns="0" bIns="0" anchor="ctr" anchorCtr="1"/>
          <a:lstStyle/>
          <a:p>
            <a:pPr marL="342900" indent="-342900" algn="ctr"/>
            <a:r>
              <a:rPr lang="en-GB" sz="1400" dirty="0" smtClean="0">
                <a:latin typeface="Arial Narrow" pitchFamily="34" charset="0"/>
              </a:rPr>
              <a:t>Transformation</a:t>
            </a:r>
            <a:endParaRPr lang="en-GB" sz="1400" i="1" dirty="0">
              <a:latin typeface="Arial Narrow" pitchFamily="34" charset="0"/>
            </a:endParaRPr>
          </a:p>
        </p:txBody>
      </p:sp>
      <p:cxnSp>
        <p:nvCxnSpPr>
          <p:cNvPr id="132" name="Connecteur en angle 152"/>
          <p:cNvCxnSpPr>
            <a:stCxn id="136" idx="1"/>
            <a:endCxn id="32" idx="3"/>
          </p:cNvCxnSpPr>
          <p:nvPr/>
        </p:nvCxnSpPr>
        <p:spPr bwMode="auto">
          <a:xfrm rot="10800000" flipV="1">
            <a:off x="6804248" y="2096852"/>
            <a:ext cx="504256" cy="8280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36" name="AutoShape 10"/>
          <p:cNvSpPr>
            <a:spLocks noChangeArrowheads="1"/>
          </p:cNvSpPr>
          <p:nvPr/>
        </p:nvSpPr>
        <p:spPr bwMode="auto">
          <a:xfrm>
            <a:off x="7308504" y="1952836"/>
            <a:ext cx="1151928" cy="288032"/>
          </a:xfrm>
          <a:prstGeom prst="roundRect">
            <a:avLst>
              <a:gd name="adj" fmla="val 16667"/>
            </a:avLst>
          </a:prstGeom>
          <a:solidFill>
            <a:srgbClr val="00CC00"/>
          </a:solidFill>
          <a:ln w="9525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en-GB" sz="1400" b="1" dirty="0" smtClean="0">
                <a:latin typeface="Arial Narrow" pitchFamily="34" charset="0"/>
              </a:rPr>
              <a:t>Planning</a:t>
            </a:r>
            <a:endParaRPr lang="en-GB" sz="1400" b="1" dirty="0">
              <a:latin typeface="Arial Narrow" pitchFamily="34" charset="0"/>
            </a:endParaRPr>
          </a:p>
        </p:txBody>
      </p:sp>
      <p:cxnSp>
        <p:nvCxnSpPr>
          <p:cNvPr id="141" name="Connecteur en angle 140"/>
          <p:cNvCxnSpPr>
            <a:stCxn id="123" idx="2"/>
            <a:endCxn id="136" idx="0"/>
          </p:cNvCxnSpPr>
          <p:nvPr/>
        </p:nvCxnSpPr>
        <p:spPr bwMode="auto">
          <a:xfrm rot="16200000" flipH="1">
            <a:off x="7776356" y="1844724"/>
            <a:ext cx="216024" cy="2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52" name="Connecteur en angle 152"/>
          <p:cNvCxnSpPr>
            <a:stCxn id="32" idx="1"/>
            <a:endCxn id="31" idx="3"/>
          </p:cNvCxnSpPr>
          <p:nvPr/>
        </p:nvCxnSpPr>
        <p:spPr bwMode="auto">
          <a:xfrm rot="10800000" flipV="1">
            <a:off x="4283768" y="2924944"/>
            <a:ext cx="720280" cy="93597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211" name="Rectangle à coins arrondis 210"/>
          <p:cNvSpPr/>
          <p:nvPr/>
        </p:nvSpPr>
        <p:spPr bwMode="auto">
          <a:xfrm>
            <a:off x="5004248" y="1088740"/>
            <a:ext cx="1800000" cy="432048"/>
          </a:xfrm>
          <a:prstGeom prst="roundRect">
            <a:avLst>
              <a:gd name="adj" fmla="val 8305"/>
            </a:avLst>
          </a:prstGeom>
          <a:solidFill>
            <a:srgbClr val="99FF66">
              <a:alpha val="49804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Times New Roman" pitchFamily="18" charset="0"/>
              </a:rPr>
              <a:t>Engineering</a:t>
            </a:r>
          </a:p>
        </p:txBody>
      </p:sp>
      <p:sp>
        <p:nvSpPr>
          <p:cNvPr id="221" name="Rectangle à coins arrondis 220"/>
          <p:cNvSpPr/>
          <p:nvPr/>
        </p:nvSpPr>
        <p:spPr bwMode="auto">
          <a:xfrm>
            <a:off x="5004048" y="4329100"/>
            <a:ext cx="1800000" cy="432048"/>
          </a:xfrm>
          <a:prstGeom prst="roundRect">
            <a:avLst>
              <a:gd name="adj" fmla="val 8305"/>
            </a:avLst>
          </a:prstGeom>
          <a:solidFill>
            <a:srgbClr val="99FF66">
              <a:alpha val="49804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Times New Roman" pitchFamily="18" charset="0"/>
              </a:rPr>
              <a:t>Research</a:t>
            </a:r>
          </a:p>
        </p:txBody>
      </p:sp>
      <p:sp>
        <p:nvSpPr>
          <p:cNvPr id="79" name="AutoShape 6"/>
          <p:cNvSpPr>
            <a:spLocks noChangeArrowheads="1"/>
          </p:cNvSpPr>
          <p:nvPr/>
        </p:nvSpPr>
        <p:spPr bwMode="auto">
          <a:xfrm>
            <a:off x="683768" y="3825308"/>
            <a:ext cx="1151928" cy="288032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marL="342900" indent="-342900" algn="ctr"/>
            <a:r>
              <a:rPr lang="en-GB" sz="1400" b="1" dirty="0" smtClean="0">
                <a:latin typeface="Arial Narrow" pitchFamily="34" charset="0"/>
              </a:rPr>
              <a:t> Steering</a:t>
            </a:r>
            <a:endParaRPr lang="en-GB" sz="1400" b="1" i="1" dirty="0">
              <a:latin typeface="Arial Narrow" pitchFamily="34" charset="0"/>
            </a:endParaRPr>
          </a:p>
        </p:txBody>
      </p:sp>
      <p:sp>
        <p:nvSpPr>
          <p:cNvPr id="80" name="AutoShape 13"/>
          <p:cNvSpPr>
            <a:spLocks noChangeArrowheads="1"/>
          </p:cNvSpPr>
          <p:nvPr/>
        </p:nvSpPr>
        <p:spPr bwMode="auto">
          <a:xfrm>
            <a:off x="683568" y="4833420"/>
            <a:ext cx="1151928" cy="288032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en-GB" sz="1400" b="1" dirty="0" smtClean="0">
                <a:latin typeface="Arial Narrow" pitchFamily="34" charset="0"/>
              </a:rPr>
              <a:t>Coordination</a:t>
            </a:r>
            <a:endParaRPr lang="en-GB" sz="1400" b="1" dirty="0">
              <a:latin typeface="Arial Narrow" pitchFamily="34" charset="0"/>
            </a:endParaRPr>
          </a:p>
        </p:txBody>
      </p:sp>
      <p:cxnSp>
        <p:nvCxnSpPr>
          <p:cNvPr id="81" name="Connecteur en angle 80"/>
          <p:cNvCxnSpPr>
            <a:stCxn id="89" idx="2"/>
            <a:endCxn id="80" idx="0"/>
          </p:cNvCxnSpPr>
          <p:nvPr/>
        </p:nvCxnSpPr>
        <p:spPr bwMode="auto">
          <a:xfrm rot="5400000">
            <a:off x="1151620" y="4725308"/>
            <a:ext cx="216024" cy="2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82" name="AutoShape 13"/>
          <p:cNvSpPr>
            <a:spLocks noChangeArrowheads="1"/>
          </p:cNvSpPr>
          <p:nvPr/>
        </p:nvSpPr>
        <p:spPr bwMode="auto">
          <a:xfrm>
            <a:off x="683568" y="5337476"/>
            <a:ext cx="1151928" cy="288032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en-GB" sz="1400" b="1" dirty="0" smtClean="0">
                <a:latin typeface="Arial Narrow" pitchFamily="34" charset="0"/>
              </a:rPr>
              <a:t>Operations</a:t>
            </a:r>
            <a:endParaRPr lang="en-GB" sz="1400" b="1" dirty="0">
              <a:latin typeface="Arial Narrow" pitchFamily="34" charset="0"/>
            </a:endParaRPr>
          </a:p>
        </p:txBody>
      </p:sp>
      <p:sp>
        <p:nvSpPr>
          <p:cNvPr id="83" name="AutoShape 10"/>
          <p:cNvSpPr>
            <a:spLocks noChangeArrowheads="1"/>
          </p:cNvSpPr>
          <p:nvPr/>
        </p:nvSpPr>
        <p:spPr bwMode="auto">
          <a:xfrm rot="16200000">
            <a:off x="-216464" y="4293428"/>
            <a:ext cx="1224000" cy="288032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0" tIns="0" rIns="0" bIns="0" anchor="ctr" anchorCtr="1"/>
          <a:lstStyle/>
          <a:p>
            <a:pPr algn="ctr"/>
            <a:r>
              <a:rPr lang="en-GB" sz="1400" dirty="0" smtClean="0">
                <a:latin typeface="Arial Narrow" pitchFamily="34" charset="0"/>
              </a:rPr>
              <a:t>Transformation</a:t>
            </a:r>
            <a:endParaRPr lang="en-GB" sz="1400" dirty="0">
              <a:latin typeface="Arial Narrow" pitchFamily="34" charset="0"/>
            </a:endParaRPr>
          </a:p>
        </p:txBody>
      </p:sp>
      <p:cxnSp>
        <p:nvCxnSpPr>
          <p:cNvPr id="85" name="Connecteur en angle 84"/>
          <p:cNvCxnSpPr>
            <a:stCxn id="80" idx="2"/>
            <a:endCxn id="82" idx="0"/>
          </p:cNvCxnSpPr>
          <p:nvPr/>
        </p:nvCxnSpPr>
        <p:spPr bwMode="auto">
          <a:xfrm rot="5400000">
            <a:off x="1151520" y="5229464"/>
            <a:ext cx="216024" cy="15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86" name="Connecteur en angle 85"/>
          <p:cNvCxnSpPr>
            <a:stCxn id="89" idx="0"/>
            <a:endCxn id="79" idx="2"/>
          </p:cNvCxnSpPr>
          <p:nvPr/>
        </p:nvCxnSpPr>
        <p:spPr bwMode="auto">
          <a:xfrm rot="5400000" flipH="1" flipV="1">
            <a:off x="1151720" y="4221352"/>
            <a:ext cx="216024" cy="15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89" name="AutoShape 10"/>
          <p:cNvSpPr>
            <a:spLocks noChangeArrowheads="1"/>
          </p:cNvSpPr>
          <p:nvPr/>
        </p:nvSpPr>
        <p:spPr bwMode="auto">
          <a:xfrm>
            <a:off x="683768" y="4329364"/>
            <a:ext cx="1151928" cy="288032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dirty="0" smtClean="0">
                <a:latin typeface="Arial" charset="0"/>
                <a:cs typeface="Times New Roman" pitchFamily="18" charset="0"/>
              </a:rPr>
              <a:t>Planning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 smtClean="0">
              <a:latin typeface="Arial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400" dirty="0">
              <a:latin typeface="Arial" charset="0"/>
              <a:cs typeface="Times New Roman" pitchFamily="18" charset="0"/>
            </a:endParaRPr>
          </a:p>
        </p:txBody>
      </p:sp>
      <p:cxnSp>
        <p:nvCxnSpPr>
          <p:cNvPr id="111" name="Connecteur en angle 152"/>
          <p:cNvCxnSpPr>
            <a:stCxn id="31" idx="1"/>
            <a:endCxn id="213" idx="3"/>
          </p:cNvCxnSpPr>
          <p:nvPr/>
        </p:nvCxnSpPr>
        <p:spPr bwMode="auto">
          <a:xfrm rot="10800000" flipV="1">
            <a:off x="1907504" y="3860916"/>
            <a:ext cx="576264" cy="72034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26" name="Rectangle 125"/>
          <p:cNvSpPr/>
          <p:nvPr/>
        </p:nvSpPr>
        <p:spPr>
          <a:xfrm>
            <a:off x="2480168" y="5697252"/>
            <a:ext cx="3600" cy="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4283968" y="5697252"/>
            <a:ext cx="3600" cy="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30" name="Connecteur en angle 129"/>
          <p:cNvCxnSpPr>
            <a:stCxn id="128" idx="3"/>
            <a:endCxn id="32" idx="1"/>
          </p:cNvCxnSpPr>
          <p:nvPr/>
        </p:nvCxnSpPr>
        <p:spPr>
          <a:xfrm flipV="1">
            <a:off x="4287568" y="2924944"/>
            <a:ext cx="716480" cy="2774108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necteur en angle 132"/>
          <p:cNvCxnSpPr>
            <a:stCxn id="126" idx="1"/>
            <a:endCxn id="213" idx="3"/>
          </p:cNvCxnSpPr>
          <p:nvPr/>
        </p:nvCxnSpPr>
        <p:spPr>
          <a:xfrm rot="10800000">
            <a:off x="1907504" y="4581260"/>
            <a:ext cx="572664" cy="111779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necteur droit 134"/>
          <p:cNvCxnSpPr>
            <a:stCxn id="126" idx="3"/>
            <a:endCxn id="128" idx="1"/>
          </p:cNvCxnSpPr>
          <p:nvPr/>
        </p:nvCxnSpPr>
        <p:spPr>
          <a:xfrm>
            <a:off x="2483768" y="5699052"/>
            <a:ext cx="1800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necteur en angle 152"/>
          <p:cNvCxnSpPr>
            <a:stCxn id="136" idx="1"/>
            <a:endCxn id="211" idx="3"/>
          </p:cNvCxnSpPr>
          <p:nvPr/>
        </p:nvCxnSpPr>
        <p:spPr bwMode="auto">
          <a:xfrm rot="10800000">
            <a:off x="6804248" y="1304764"/>
            <a:ext cx="504256" cy="7920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1" name="Rectangle à coins arrondis 180"/>
          <p:cNvSpPr/>
          <p:nvPr/>
        </p:nvSpPr>
        <p:spPr bwMode="auto">
          <a:xfrm>
            <a:off x="5004048" y="4977172"/>
            <a:ext cx="1800000" cy="432048"/>
          </a:xfrm>
          <a:prstGeom prst="roundRect">
            <a:avLst>
              <a:gd name="adj" fmla="val 8305"/>
            </a:avLst>
          </a:prstGeom>
          <a:solidFill>
            <a:srgbClr val="99FF66">
              <a:alpha val="49804"/>
            </a:srgb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cs typeface="Times New Roman" pitchFamily="18" charset="0"/>
              </a:rPr>
              <a:t>..</a:t>
            </a:r>
          </a:p>
        </p:txBody>
      </p:sp>
      <p:cxnSp>
        <p:nvCxnSpPr>
          <p:cNvPr id="182" name="Connecteur en angle 152"/>
          <p:cNvCxnSpPr>
            <a:stCxn id="136" idx="1"/>
            <a:endCxn id="221" idx="3"/>
          </p:cNvCxnSpPr>
          <p:nvPr/>
        </p:nvCxnSpPr>
        <p:spPr bwMode="auto">
          <a:xfrm rot="10800000" flipV="1">
            <a:off x="6804048" y="2096852"/>
            <a:ext cx="504456" cy="244827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85" name="Connecteur en angle 152"/>
          <p:cNvCxnSpPr>
            <a:stCxn id="136" idx="1"/>
            <a:endCxn id="181" idx="3"/>
          </p:cNvCxnSpPr>
          <p:nvPr/>
        </p:nvCxnSpPr>
        <p:spPr bwMode="auto">
          <a:xfrm rot="10800000" flipV="1">
            <a:off x="6804048" y="2096852"/>
            <a:ext cx="504456" cy="309634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50" name="Connecteur en angle 49"/>
          <p:cNvCxnSpPr>
            <a:stCxn id="31" idx="3"/>
            <a:endCxn id="211" idx="1"/>
          </p:cNvCxnSpPr>
          <p:nvPr/>
        </p:nvCxnSpPr>
        <p:spPr>
          <a:xfrm flipV="1">
            <a:off x="4283768" y="1304764"/>
            <a:ext cx="720480" cy="255615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en angle 52"/>
          <p:cNvCxnSpPr>
            <a:stCxn id="31" idx="3"/>
            <a:endCxn id="221" idx="1"/>
          </p:cNvCxnSpPr>
          <p:nvPr/>
        </p:nvCxnSpPr>
        <p:spPr>
          <a:xfrm>
            <a:off x="4283768" y="3860916"/>
            <a:ext cx="720280" cy="684208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Espace réservé du numéro de diapositive 5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39</a:t>
            </a:fld>
            <a:endParaRPr lang="fr-FR" dirty="0"/>
          </a:p>
        </p:txBody>
      </p:sp>
      <p:sp>
        <p:nvSpPr>
          <p:cNvPr id="52" name="Espace réservé du pied de page 5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Evolution : Limiter la variété des comportements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- </a:t>
            </a:r>
            <a:r>
              <a:rPr lang="fr-FR" dirty="0" smtClean="0"/>
              <a:t>? siècles : Dispositifs autocontrôlées et instrumentation sensorielle</a:t>
            </a:r>
          </a:p>
          <a:p>
            <a:pPr lvl="1"/>
            <a:r>
              <a:rPr lang="fr-FR" dirty="0" smtClean="0"/>
              <a:t>Interactions directes, énergie d’actionnement prélevée sur le système contrôlé ou fournie par l’homme</a:t>
            </a:r>
          </a:p>
          <a:p>
            <a:pPr lvl="1"/>
            <a:r>
              <a:rPr lang="fr-FR" dirty="0" smtClean="0"/>
              <a:t>Automates divers, machine à vapeur, chasse d’eau, détendeurs, thermomètres, manomètres (l’humain assure la </a:t>
            </a:r>
            <a:r>
              <a:rPr lang="fr-FR" dirty="0" smtClean="0"/>
              <a:t>lecture, l’interaction)</a:t>
            </a:r>
            <a:endParaRPr lang="fr-FR" dirty="0" smtClean="0"/>
          </a:p>
          <a:p>
            <a:r>
              <a:rPr lang="fr-FR" dirty="0" smtClean="0"/>
              <a:t>- </a:t>
            </a:r>
            <a:r>
              <a:rPr lang="fr-FR" dirty="0" smtClean="0"/>
              <a:t>60 ans : Instruments transmetteurs et contrôleurs</a:t>
            </a:r>
          </a:p>
          <a:p>
            <a:pPr lvl="1"/>
            <a:r>
              <a:rPr lang="fr-FR" dirty="0" smtClean="0"/>
              <a:t>Dispositifs génériques d’asservissement des équipements - Régulateurs et automates indépendants de la machine </a:t>
            </a:r>
          </a:p>
          <a:p>
            <a:r>
              <a:rPr lang="fr-FR" dirty="0" smtClean="0"/>
              <a:t>- </a:t>
            </a:r>
            <a:r>
              <a:rPr lang="fr-FR" dirty="0" smtClean="0"/>
              <a:t>40 ans : Séquencement des procédures</a:t>
            </a:r>
          </a:p>
          <a:p>
            <a:pPr lvl="1"/>
            <a:r>
              <a:rPr lang="fr-FR" dirty="0" smtClean="0"/>
              <a:t>Démarrage / arrêt de l’installation</a:t>
            </a:r>
          </a:p>
          <a:p>
            <a:pPr lvl="1"/>
            <a:r>
              <a:rPr lang="fr-FR" dirty="0" smtClean="0"/>
              <a:t>Déroulement des procédés par lots « Batch »</a:t>
            </a:r>
          </a:p>
          <a:p>
            <a:r>
              <a:rPr lang="fr-FR" dirty="0" smtClean="0"/>
              <a:t>-</a:t>
            </a:r>
            <a:r>
              <a:rPr lang="fr-FR" dirty="0" smtClean="0"/>
              <a:t>40 ans : Contrôle optimal du processus physique</a:t>
            </a:r>
          </a:p>
          <a:p>
            <a:pPr lvl="1"/>
            <a:r>
              <a:rPr lang="fr-FR" dirty="0" smtClean="0"/>
              <a:t>« Régulation avancée »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39552" y="3717032"/>
            <a:ext cx="7272808" cy="360040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Times New Roman" pitchFamily="18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Agenda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AAAA</a:t>
            </a:r>
          </a:p>
          <a:p>
            <a:r>
              <a:rPr lang="fr-FR" dirty="0" smtClean="0"/>
              <a:t>1 Conception fonctionnelle</a:t>
            </a:r>
          </a:p>
          <a:p>
            <a:r>
              <a:rPr lang="fr-FR" dirty="0" smtClean="0"/>
              <a:t>2 Contribution au développement intellectuel</a:t>
            </a:r>
          </a:p>
          <a:p>
            <a:r>
              <a:rPr lang="fr-FR" dirty="0" smtClean="0"/>
              <a:t>3 Gestion de la transformation</a:t>
            </a:r>
          </a:p>
          <a:p>
            <a:pPr lvl="1"/>
            <a:r>
              <a:rPr lang="fr-FR" dirty="0" smtClean="0"/>
              <a:t>Planification</a:t>
            </a:r>
          </a:p>
          <a:p>
            <a:pPr lvl="1"/>
            <a:r>
              <a:rPr lang="fr-FR" dirty="0" smtClean="0"/>
              <a:t>Transformation technologique</a:t>
            </a:r>
          </a:p>
          <a:p>
            <a:pPr lvl="1"/>
            <a:r>
              <a:rPr lang="fr-FR" dirty="0" smtClean="0"/>
              <a:t>Organisation et gouvernance</a:t>
            </a:r>
          </a:p>
          <a:p>
            <a:r>
              <a:rPr lang="fr-FR" dirty="0" smtClean="0"/>
              <a:t>Conclusion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40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métiers de l’automation se multiplient</a:t>
            </a:r>
          </a:p>
          <a:p>
            <a:pPr lvl="1"/>
            <a:r>
              <a:rPr lang="fr-FR" dirty="0" smtClean="0"/>
              <a:t>Variés, nouveaux, de haute technicité</a:t>
            </a:r>
          </a:p>
          <a:p>
            <a:pPr lvl="1"/>
            <a:r>
              <a:rPr lang="fr-FR" dirty="0" smtClean="0"/>
              <a:t>=&gt; Spécialisation et collaboration</a:t>
            </a:r>
          </a:p>
          <a:p>
            <a:r>
              <a:rPr lang="fr-FR" dirty="0" smtClean="0"/>
              <a:t>Les systèmes </a:t>
            </a:r>
            <a:r>
              <a:rPr lang="fr-FR" dirty="0" smtClean="0"/>
              <a:t>industriels </a:t>
            </a:r>
            <a:r>
              <a:rPr lang="fr-FR" dirty="0" smtClean="0"/>
              <a:t>continuent à évoluer</a:t>
            </a:r>
          </a:p>
          <a:p>
            <a:pPr lvl="1"/>
            <a:r>
              <a:rPr lang="fr-FR" dirty="0" smtClean="0"/>
              <a:t>Optimisation des processus </a:t>
            </a:r>
            <a:r>
              <a:rPr lang="fr-FR" u="sng" dirty="0" smtClean="0"/>
              <a:t>physiques</a:t>
            </a:r>
            <a:r>
              <a:rPr lang="fr-FR" dirty="0" smtClean="0"/>
              <a:t> =&gt; </a:t>
            </a:r>
            <a:r>
              <a:rPr lang="fr-FR" u="sng" dirty="0" smtClean="0"/>
              <a:t>opérationnels</a:t>
            </a:r>
          </a:p>
          <a:p>
            <a:pPr lvl="1"/>
            <a:r>
              <a:rPr lang="fr-FR" dirty="0" smtClean="0"/>
              <a:t>Externalisation des services</a:t>
            </a:r>
          </a:p>
          <a:p>
            <a:r>
              <a:rPr lang="fr-FR" dirty="0" smtClean="0"/>
              <a:t>La technologie poursuit ses développements</a:t>
            </a:r>
          </a:p>
          <a:p>
            <a:pPr lvl="1"/>
            <a:r>
              <a:rPr lang="fr-FR" dirty="0" smtClean="0"/>
              <a:t>Virtualisation, information, outils de conception, applications</a:t>
            </a:r>
          </a:p>
          <a:p>
            <a:r>
              <a:rPr lang="fr-FR" dirty="0" smtClean="0"/>
              <a:t>L’automatisation doit rester (ou redevenir) « industrielle »</a:t>
            </a:r>
          </a:p>
          <a:p>
            <a:pPr lvl="1"/>
            <a:r>
              <a:rPr lang="fr-FR" dirty="0" smtClean="0"/>
              <a:t>Une discipline d’ingénierie collaborative </a:t>
            </a:r>
            <a:r>
              <a:rPr lang="fr-FR" dirty="0" smtClean="0"/>
              <a:t>multi-métiers, souple</a:t>
            </a:r>
            <a:r>
              <a:rPr lang="fr-FR" dirty="0" smtClean="0"/>
              <a:t>, guidée par les modèles</a:t>
            </a:r>
          </a:p>
          <a:p>
            <a:r>
              <a:rPr lang="fr-FR" dirty="0" smtClean="0"/>
              <a:t>Les réflexions proposées concernent tous les acteurs</a:t>
            </a:r>
          </a:p>
          <a:p>
            <a:pPr lvl="1"/>
            <a:r>
              <a:rPr lang="fr-FR" dirty="0" smtClean="0"/>
              <a:t>Industriels, intégrateurs, fournisseurs, enseignants et chercheurs</a:t>
            </a:r>
          </a:p>
          <a:p>
            <a:pPr lvl="1"/>
            <a:r>
              <a:rPr lang="fr-FR" dirty="0" smtClean="0"/>
              <a:t>Un fil conducteur pour des actions concrètes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41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Discussion 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42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Evolution : Optimiser les ressources du système industriel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- </a:t>
            </a:r>
            <a:r>
              <a:rPr lang="fr-FR" dirty="0" smtClean="0"/>
              <a:t>? siècles : réduire l’effort humain</a:t>
            </a:r>
          </a:p>
          <a:p>
            <a:pPr lvl="1"/>
            <a:r>
              <a:rPr lang="fr-FR" dirty="0" smtClean="0"/>
              <a:t>Utiliser l’énergie non biologique pour amplifier et remplacer la force humaine / animale</a:t>
            </a:r>
          </a:p>
          <a:p>
            <a:pPr lvl="1"/>
            <a:r>
              <a:rPr lang="fr-FR" dirty="0" smtClean="0"/>
              <a:t>Le contrôle de l’énergie est mécanique : une chute d’eau, des poulies, des machines</a:t>
            </a:r>
          </a:p>
          <a:p>
            <a:r>
              <a:rPr lang="fr-FR" dirty="0" smtClean="0"/>
              <a:t>-</a:t>
            </a:r>
            <a:r>
              <a:rPr lang="fr-FR" dirty="0" smtClean="0"/>
              <a:t>70 ans : maximiser la production : Les Temps Modernes</a:t>
            </a:r>
          </a:p>
          <a:p>
            <a:pPr lvl="1"/>
            <a:r>
              <a:rPr lang="fr-FR" dirty="0" smtClean="0"/>
              <a:t>Ordonnancer et enchainer les opérations de fabrication</a:t>
            </a:r>
          </a:p>
          <a:p>
            <a:r>
              <a:rPr lang="fr-FR" dirty="0" smtClean="0"/>
              <a:t>-</a:t>
            </a:r>
            <a:r>
              <a:rPr lang="fr-FR" dirty="0" smtClean="0"/>
              <a:t>40 ans : Remplacer la contribution humaine</a:t>
            </a:r>
          </a:p>
          <a:p>
            <a:pPr lvl="1"/>
            <a:r>
              <a:rPr lang="fr-FR" dirty="0" smtClean="0"/>
              <a:t>Par le contrôle à distance, les asservissements et le séquencement automatique</a:t>
            </a:r>
          </a:p>
          <a:p>
            <a:r>
              <a:rPr lang="fr-FR" dirty="0" smtClean="0"/>
              <a:t>-</a:t>
            </a:r>
            <a:r>
              <a:rPr lang="fr-FR" dirty="0" smtClean="0"/>
              <a:t>20 ans : réduire les pertes matière et énergie</a:t>
            </a:r>
          </a:p>
          <a:p>
            <a:pPr lvl="1"/>
            <a:r>
              <a:rPr lang="fr-FR" dirty="0" smtClean="0"/>
              <a:t>Ordonnancement </a:t>
            </a:r>
            <a:r>
              <a:rPr lang="fr-FR" dirty="0" smtClean="0"/>
              <a:t>optimisé, contrôle optimal, </a:t>
            </a:r>
            <a:endParaRPr lang="fr-FR" dirty="0" smtClean="0"/>
          </a:p>
          <a:p>
            <a:pPr lvl="1"/>
            <a:r>
              <a:rPr lang="fr-FR" dirty="0" smtClean="0"/>
              <a:t>Indicateurs de performance</a:t>
            </a:r>
          </a:p>
          <a:p>
            <a:pPr lvl="1"/>
            <a:r>
              <a:rPr lang="fr-FR" dirty="0" smtClean="0"/>
              <a:t>MES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Evolution: faciliter les interactions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-</a:t>
            </a:r>
            <a:r>
              <a:rPr lang="fr-FR" dirty="0" smtClean="0"/>
              <a:t>50 ans : supervision et conduite à « courte » distance</a:t>
            </a:r>
          </a:p>
          <a:p>
            <a:pPr lvl="1"/>
            <a:r>
              <a:rPr lang="fr-FR" dirty="0" smtClean="0"/>
              <a:t>Salles de contrôle</a:t>
            </a:r>
          </a:p>
          <a:p>
            <a:pPr lvl="1"/>
            <a:r>
              <a:rPr lang="fr-FR" dirty="0" smtClean="0"/>
              <a:t>Utilisation d’un media informationnel : air comprimé, électricité</a:t>
            </a:r>
          </a:p>
          <a:p>
            <a:r>
              <a:rPr lang="fr-FR" dirty="0" smtClean="0"/>
              <a:t>-35 </a:t>
            </a:r>
            <a:r>
              <a:rPr lang="fr-FR" dirty="0" smtClean="0"/>
              <a:t>ans : arrivée des technologies « digitales »</a:t>
            </a:r>
          </a:p>
          <a:p>
            <a:pPr lvl="1"/>
            <a:r>
              <a:rPr lang="fr-FR" dirty="0" smtClean="0"/>
              <a:t>D’abord simple remplacement des câbles et tubes. Seul l’intérieur de  l’armoire est « virtualisé » : automates programmables, contrôleurs</a:t>
            </a:r>
          </a:p>
          <a:p>
            <a:pPr lvl="1"/>
            <a:r>
              <a:rPr lang="fr-FR" dirty="0" smtClean="0"/>
              <a:t>Les écrans remplacent les panneaux synoptiques appareillés</a:t>
            </a:r>
          </a:p>
          <a:p>
            <a:pPr lvl="1"/>
            <a:r>
              <a:rPr lang="fr-FR" dirty="0" smtClean="0"/>
              <a:t>Progressivement, </a:t>
            </a:r>
            <a:r>
              <a:rPr lang="fr-FR" dirty="0" smtClean="0"/>
              <a:t>la totalité des flux d’information </a:t>
            </a:r>
            <a:r>
              <a:rPr lang="fr-FR" dirty="0" smtClean="0"/>
              <a:t>se digitalise</a:t>
            </a:r>
            <a:endParaRPr lang="fr-FR" dirty="0" smtClean="0"/>
          </a:p>
          <a:p>
            <a:r>
              <a:rPr lang="fr-FR" dirty="0" smtClean="0"/>
              <a:t>-</a:t>
            </a:r>
            <a:r>
              <a:rPr lang="fr-FR" dirty="0" smtClean="0"/>
              <a:t>10 ans : les contraintes interactionnelles s’estompent</a:t>
            </a:r>
          </a:p>
          <a:p>
            <a:pPr lvl="1"/>
            <a:r>
              <a:rPr lang="fr-FR" dirty="0" smtClean="0"/>
              <a:t>Fin du confinement informationnel de l’atelier</a:t>
            </a:r>
          </a:p>
          <a:p>
            <a:pPr lvl="1"/>
            <a:r>
              <a:rPr lang="fr-FR" dirty="0" smtClean="0"/>
              <a:t>Communication sans fil</a:t>
            </a:r>
          </a:p>
          <a:p>
            <a:pPr lvl="1"/>
            <a:r>
              <a:rPr lang="fr-FR" dirty="0" smtClean="0"/>
              <a:t>IHM de tous types, fixes et itinérants</a:t>
            </a:r>
          </a:p>
          <a:p>
            <a:pPr lvl="1"/>
            <a:r>
              <a:rPr lang="fr-FR" dirty="0" smtClean="0"/>
              <a:t>ERP, MES, SCADA, SNCC, GMAO, LIMS, PLM… </a:t>
            </a:r>
            <a:r>
              <a:rPr lang="fr-FR" dirty="0" smtClean="0"/>
              <a:t>l’offre </a:t>
            </a:r>
            <a:r>
              <a:rPr lang="fr-FR" dirty="0" smtClean="0"/>
              <a:t>applicative se déchaine 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L’automation aujourd’hui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 large domaine fonctionnel </a:t>
            </a:r>
          </a:p>
          <a:p>
            <a:pPr lvl="1"/>
            <a:r>
              <a:rPr lang="fr-FR" dirty="0" smtClean="0"/>
              <a:t>Automatisme et régulation</a:t>
            </a:r>
          </a:p>
          <a:p>
            <a:pPr lvl="1"/>
            <a:r>
              <a:rPr lang="fr-FR" dirty="0" smtClean="0"/>
              <a:t>Supervision du procédé : conduite en temps réel de l’installation</a:t>
            </a:r>
          </a:p>
          <a:p>
            <a:pPr lvl="1"/>
            <a:r>
              <a:rPr lang="fr-FR" dirty="0" smtClean="0"/>
              <a:t>Supervision de l’exploitation : ordonnancement, gestion locale des ressources et des méthodes, rapports d’exécution, traçabilité, indicateurs de performance</a:t>
            </a:r>
          </a:p>
          <a:p>
            <a:pPr lvl="1"/>
            <a:r>
              <a:rPr lang="fr-FR" dirty="0" smtClean="0"/>
              <a:t>Prise en compte des domaines opérationnels Production / Maintenance, Qualité, Stocks et logistique</a:t>
            </a:r>
          </a:p>
          <a:p>
            <a:r>
              <a:rPr lang="fr-FR" dirty="0" smtClean="0"/>
              <a:t>De multiples aspects et technologies</a:t>
            </a:r>
          </a:p>
          <a:p>
            <a:pPr lvl="1"/>
            <a:r>
              <a:rPr lang="fr-FR" dirty="0" smtClean="0"/>
              <a:t>Instrumentation, </a:t>
            </a:r>
          </a:p>
          <a:p>
            <a:pPr lvl="1"/>
            <a:r>
              <a:rPr lang="fr-FR" dirty="0" smtClean="0"/>
              <a:t>Réseaux (de terrain, LAN, WAN..), filaire, </a:t>
            </a:r>
            <a:r>
              <a:rPr lang="fr-FR" dirty="0" smtClean="0"/>
              <a:t>fibreux, sans fil/fibre </a:t>
            </a:r>
            <a:endParaRPr lang="fr-FR" dirty="0" smtClean="0"/>
          </a:p>
          <a:p>
            <a:pPr lvl="1"/>
            <a:r>
              <a:rPr lang="fr-FR" dirty="0" smtClean="0"/>
              <a:t>Communication (protocoles, média, </a:t>
            </a:r>
            <a:r>
              <a:rPr lang="fr-FR" dirty="0" smtClean="0"/>
              <a:t>linguistique)</a:t>
            </a:r>
            <a:endParaRPr lang="fr-FR" dirty="0" smtClean="0"/>
          </a:p>
          <a:p>
            <a:pPr lvl="1"/>
            <a:r>
              <a:rPr lang="fr-FR" dirty="0" smtClean="0"/>
              <a:t>Informatique (embarquée, de process, industrielle, de gestion),   </a:t>
            </a:r>
          </a:p>
          <a:p>
            <a:pPr lvl="1"/>
            <a:r>
              <a:rPr lang="fr-FR" dirty="0" smtClean="0"/>
              <a:t>Sécurité </a:t>
            </a:r>
            <a:r>
              <a:rPr lang="fr-FR" dirty="0" smtClean="0"/>
              <a:t>– fonctionnelle, informationnelle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 et méthodes de conception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Autrefois : technologies « tangibles »</a:t>
            </a:r>
          </a:p>
          <a:p>
            <a:pPr lvl="1"/>
            <a:r>
              <a:rPr lang="fr-FR" dirty="0" smtClean="0"/>
              <a:t>Outil de conception : </a:t>
            </a:r>
          </a:p>
          <a:p>
            <a:pPr lvl="2"/>
            <a:r>
              <a:rPr lang="fr-FR" dirty="0" smtClean="0"/>
              <a:t>la planche à dessin et la machine à écrire – totalement polyvalent quelle que soit la technologie – puis logiciels DAO et traitement de texte</a:t>
            </a:r>
          </a:p>
          <a:p>
            <a:pPr lvl="1"/>
            <a:r>
              <a:rPr lang="fr-FR" dirty="0" smtClean="0"/>
              <a:t>Méthodes : </a:t>
            </a:r>
          </a:p>
          <a:p>
            <a:pPr lvl="2"/>
            <a:r>
              <a:rPr lang="fr-FR" dirty="0" smtClean="0"/>
              <a:t>Ingénierie  traditionnelle : Etude détaillée avant construction - </a:t>
            </a:r>
            <a:r>
              <a:rPr lang="fr-FR" dirty="0" smtClean="0">
                <a:solidFill>
                  <a:srgbClr val="FF0000"/>
                </a:solidFill>
              </a:rPr>
              <a:t>mises au point sur site sont limitées !</a:t>
            </a:r>
          </a:p>
          <a:p>
            <a:r>
              <a:rPr lang="fr-FR" dirty="0" smtClean="0"/>
              <a:t>Aujourd’hui : technologies de + en + virtuelles, toutes informatiques</a:t>
            </a:r>
          </a:p>
          <a:p>
            <a:pPr lvl="1"/>
            <a:r>
              <a:rPr lang="fr-FR" dirty="0" smtClean="0"/>
              <a:t>Outils : </a:t>
            </a:r>
          </a:p>
          <a:p>
            <a:pPr lvl="2"/>
            <a:r>
              <a:rPr lang="fr-FR" dirty="0" smtClean="0"/>
              <a:t>Logiciels de programmation  propres à chaque application / élément technologique </a:t>
            </a:r>
          </a:p>
          <a:p>
            <a:pPr lvl="1"/>
            <a:r>
              <a:rPr lang="fr-FR" dirty="0" smtClean="0"/>
              <a:t>Méthodes :</a:t>
            </a:r>
          </a:p>
          <a:p>
            <a:pPr lvl="2"/>
            <a:r>
              <a:rPr lang="fr-FR" dirty="0" smtClean="0"/>
              <a:t>Le plus souvent non formalisées – personnelles – ou « absente » - </a:t>
            </a:r>
            <a:r>
              <a:rPr lang="fr-FR" dirty="0" smtClean="0">
                <a:solidFill>
                  <a:srgbClr val="FF0000"/>
                </a:solidFill>
              </a:rPr>
              <a:t>on peut développer au cours de démarrage !</a:t>
            </a:r>
          </a:p>
          <a:p>
            <a:pPr lvl="2"/>
            <a:r>
              <a:rPr lang="fr-FR" dirty="0" smtClean="0"/>
              <a:t>Celles de l’informatique ?  UML, Merise…</a:t>
            </a:r>
            <a:endParaRPr lang="fr-FR" dirty="0" smtClean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Questions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Automaticiens et informaticiens</a:t>
            </a:r>
          </a:p>
          <a:p>
            <a:pPr lvl="1"/>
            <a:r>
              <a:rPr lang="fr-FR" dirty="0" smtClean="0"/>
              <a:t>Quelle différence ? </a:t>
            </a:r>
            <a:r>
              <a:rPr lang="fr-FR" dirty="0" smtClean="0"/>
              <a:t>L’automaticien est </a:t>
            </a:r>
            <a:r>
              <a:rPr lang="fr-FR" i="1" dirty="0" smtClean="0"/>
              <a:t>entre autres </a:t>
            </a:r>
            <a:r>
              <a:rPr lang="fr-FR" dirty="0" smtClean="0"/>
              <a:t>informaticien</a:t>
            </a:r>
            <a:endParaRPr lang="fr-FR" dirty="0" smtClean="0"/>
          </a:p>
          <a:p>
            <a:r>
              <a:rPr lang="fr-FR" dirty="0" smtClean="0"/>
              <a:t>Les écoles enseignent-elle l’automatisation?</a:t>
            </a:r>
          </a:p>
          <a:p>
            <a:pPr lvl="1"/>
            <a:r>
              <a:rPr lang="fr-FR" dirty="0" smtClean="0"/>
              <a:t>Ou seulement ses disciplines individuelles sans vision globale de l’ensemble que constitue la réalité d’un projet?</a:t>
            </a:r>
          </a:p>
          <a:p>
            <a:r>
              <a:rPr lang="fr-FR" dirty="0" smtClean="0"/>
              <a:t>Performance des projets d’automatisation</a:t>
            </a:r>
          </a:p>
          <a:p>
            <a:pPr lvl="1"/>
            <a:r>
              <a:rPr lang="fr-FR" dirty="0" smtClean="0"/>
              <a:t>Devrait-on être plus efficace </a:t>
            </a:r>
            <a:r>
              <a:rPr lang="fr-FR" dirty="0" smtClean="0"/>
              <a:t>aujourd’hui qu’hier?</a:t>
            </a:r>
            <a:endParaRPr lang="fr-FR" dirty="0" smtClean="0"/>
          </a:p>
          <a:p>
            <a:pPr lvl="1"/>
            <a:r>
              <a:rPr lang="fr-FR" dirty="0" smtClean="0"/>
              <a:t>L’est-on vraiment?</a:t>
            </a:r>
          </a:p>
          <a:p>
            <a:r>
              <a:rPr lang="fr-FR" dirty="0" smtClean="0"/>
              <a:t>Qu’attend l’industriel de l’automation ?</a:t>
            </a:r>
          </a:p>
          <a:p>
            <a:pPr lvl="1"/>
            <a:r>
              <a:rPr lang="fr-FR" dirty="0" smtClean="0"/>
              <a:t>Tout (et seulement) ce qu’il a écrit dans le cahier des charges ?</a:t>
            </a:r>
          </a:p>
          <a:p>
            <a:pPr lvl="1"/>
            <a:r>
              <a:rPr lang="fr-FR" dirty="0" smtClean="0"/>
              <a:t>Un système industriel efficace, souple, </a:t>
            </a:r>
            <a:r>
              <a:rPr lang="fr-FR" dirty="0" smtClean="0"/>
              <a:t>adaptatif, «</a:t>
            </a:r>
            <a:r>
              <a:rPr lang="fr-FR" dirty="0" smtClean="0"/>
              <a:t> intelligent » collaborant avec le reste de l’entreprise ?</a:t>
            </a:r>
          </a:p>
          <a:p>
            <a:pPr lvl="2"/>
            <a:r>
              <a:rPr lang="fr-FR" dirty="0" smtClean="0"/>
              <a:t>capable d’accompagner sa stratégie </a:t>
            </a:r>
            <a:r>
              <a:rPr lang="fr-FR" dirty="0" smtClean="0"/>
              <a:t>en induisant un minimum de contraintes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B28B96-3B6C-4C7E-9251-F092EAE767FE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Journée d’étude Club Automation 3/10/2013 - Jean Vieille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_model">
  <a:themeElements>
    <a:clrScheme name="CCM_Conception 4">
      <a:dk1>
        <a:srgbClr val="000000"/>
      </a:dk1>
      <a:lt1>
        <a:srgbClr val="FFFFFF"/>
      </a:lt1>
      <a:dk2>
        <a:srgbClr val="336699"/>
      </a:dk2>
      <a:lt2>
        <a:srgbClr val="010000"/>
      </a:lt2>
      <a:accent1>
        <a:srgbClr val="CCECFF"/>
      </a:accent1>
      <a:accent2>
        <a:srgbClr val="FFFFCC"/>
      </a:accent2>
      <a:accent3>
        <a:srgbClr val="FFFFFF"/>
      </a:accent3>
      <a:accent4>
        <a:srgbClr val="000000"/>
      </a:accent4>
      <a:accent5>
        <a:srgbClr val="E2F4FF"/>
      </a:accent5>
      <a:accent6>
        <a:srgbClr val="E7E7B9"/>
      </a:accent6>
      <a:hlink>
        <a:srgbClr val="FF9966"/>
      </a:hlink>
      <a:folHlink>
        <a:srgbClr val="009999"/>
      </a:folHlink>
    </a:clrScheme>
    <a:fontScheme name="CCM_Conception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CCM_Conception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M_Conception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8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CM_Conception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D4D4D4"/>
        </a:accent6>
        <a:hlink>
          <a:srgbClr val="B2B2B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CM_Conception 4">
        <a:dk1>
          <a:srgbClr val="000000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Modules</Template>
  <TotalTime>2267</TotalTime>
  <Words>2215</Words>
  <Application>Microsoft Office PowerPoint</Application>
  <PresentationFormat>Affichage à l'écran (4:3)</PresentationFormat>
  <Paragraphs>565</Paragraphs>
  <Slides>42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43" baseType="lpstr">
      <vt:lpstr>1_ppt_model</vt:lpstr>
      <vt:lpstr>Automatisation : une maturité à reconquérir</vt:lpstr>
      <vt:lpstr>Agenda</vt:lpstr>
      <vt:lpstr>Automatique, Automatisme, Automation et Automatisation</vt:lpstr>
      <vt:lpstr>Evolution : Limiter la variété des comportements </vt:lpstr>
      <vt:lpstr>Evolution : Optimiser les ressources du système industriel </vt:lpstr>
      <vt:lpstr>Evolution: faciliter les interactions</vt:lpstr>
      <vt:lpstr>L’automation aujourd’hui</vt:lpstr>
      <vt:lpstr>Outils et méthodes de conception</vt:lpstr>
      <vt:lpstr>Questions</vt:lpstr>
      <vt:lpstr>Eléments de réflexion et d’action</vt:lpstr>
      <vt:lpstr>Agenda</vt:lpstr>
      <vt:lpstr>Cadre de conception et modélisation - Objectifs</vt:lpstr>
      <vt:lpstr>Documentation fonctionnelle</vt:lpstr>
      <vt:lpstr>Conception fonctionnelle – « Aspects de Maturité »</vt:lpstr>
      <vt:lpstr>Modélisation : Ontologie supérieure</vt:lpstr>
      <vt:lpstr>Modélisation : représentation du système industriel</vt:lpstr>
      <vt:lpstr>Modélisation : Exemples de référentiels</vt:lpstr>
      <vt:lpstr>Exemple de cadre d’urbanisation</vt:lpstr>
      <vt:lpstr>Agenda</vt:lpstr>
      <vt:lpstr>Intelligence d’un système et contribution de l’automation</vt:lpstr>
      <vt:lpstr>Développement intellectuel – « Aspects de la maturité »</vt:lpstr>
      <vt:lpstr>Information Potentielle et Cinétique et leur relations</vt:lpstr>
      <vt:lpstr>Démarche du développement intellectuel du système industriel</vt:lpstr>
      <vt:lpstr>Agenda</vt:lpstr>
      <vt:lpstr>Gestion de la transformation</vt:lpstr>
      <vt:lpstr>Agenda</vt:lpstr>
      <vt:lpstr>Objectifs de la planification de l’automation</vt:lpstr>
      <vt:lpstr>Planification -  « aspects de la Maturité »</vt:lpstr>
      <vt:lpstr>Exemple de processus de planification</vt:lpstr>
      <vt:lpstr>Agenda</vt:lpstr>
      <vt:lpstr>Objectif de la transformation technologique</vt:lpstr>
      <vt:lpstr>Transformation technologique - « aspects de la Maturité »</vt:lpstr>
      <vt:lpstr>Transformation technologique - « aspects de la Maturité »</vt:lpstr>
      <vt:lpstr>Agenda</vt:lpstr>
      <vt:lpstr>Objectifs de l’Organisation et de la Gouvernance</vt:lpstr>
      <vt:lpstr>Organisation et gouvernance : « aspects de la Maturité »</vt:lpstr>
      <vt:lpstr>Organisation et gouvernance : « aspects de la Maturité »</vt:lpstr>
      <vt:lpstr>Hierarchies décisionnelle :</vt:lpstr>
      <vt:lpstr>L’entreprise fractale</vt:lpstr>
      <vt:lpstr>Agenda</vt:lpstr>
      <vt:lpstr>Conclusion</vt:lpstr>
      <vt:lpstr>Discussion ?</vt:lpstr>
    </vt:vector>
  </TitlesOfParts>
  <Company>Jean Vieille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Jean Vieille</dc:creator>
  <cp:lastModifiedBy>Jean Vieille</cp:lastModifiedBy>
  <cp:revision>203</cp:revision>
  <dcterms:created xsi:type="dcterms:W3CDTF">2013-09-22T06:01:42Z</dcterms:created>
  <dcterms:modified xsi:type="dcterms:W3CDTF">2013-09-27T07:45:06Z</dcterms:modified>
</cp:coreProperties>
</file>